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58" r:id="rId6"/>
    <p:sldId id="259" r:id="rId7"/>
    <p:sldId id="260" r:id="rId8"/>
    <p:sldId id="261" r:id="rId9"/>
    <p:sldId id="262" r:id="rId10"/>
    <p:sldId id="272" r:id="rId11"/>
    <p:sldId id="273" r:id="rId12"/>
    <p:sldId id="274" r:id="rId13"/>
    <p:sldId id="266" r:id="rId14"/>
    <p:sldId id="267" r:id="rId15"/>
    <p:sldId id="275" r:id="rId16"/>
    <p:sldId id="257" r:id="rId17"/>
    <p:sldId id="276" r:id="rId18"/>
    <p:sldId id="277" r:id="rId19"/>
    <p:sldId id="279" r:id="rId20"/>
    <p:sldId id="278" r:id="rId21"/>
    <p:sldId id="28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96D1B-F2AA-4436-9698-969EC8E8F8ED}" v="2" dt="2021-01-27T18:24:44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nar S. Abdigaliev" userId="S::e_abdigaliev@kbtu.kz::87789217-1829-4386-84c1-3f6a0f13a1a0" providerId="AD" clId="Web-{08996D1B-F2AA-4436-9698-969EC8E8F8ED}"/>
    <pc:docChg chg="addSld delSld">
      <pc:chgData name="Ernar S. Abdigaliev" userId="S::e_abdigaliev@kbtu.kz::87789217-1829-4386-84c1-3f6a0f13a1a0" providerId="AD" clId="Web-{08996D1B-F2AA-4436-9698-969EC8E8F8ED}" dt="2021-01-27T18:24:44.113" v="1"/>
      <pc:docMkLst>
        <pc:docMk/>
      </pc:docMkLst>
      <pc:sldChg chg="add del">
        <pc:chgData name="Ernar S. Abdigaliev" userId="S::e_abdigaliev@kbtu.kz::87789217-1829-4386-84c1-3f6a0f13a1a0" providerId="AD" clId="Web-{08996D1B-F2AA-4436-9698-969EC8E8F8ED}" dt="2021-01-27T18:24:44.113" v="1"/>
        <pc:sldMkLst>
          <pc:docMk/>
          <pc:sldMk cId="4284336676" sldId="26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B8DEA-88E1-4CA1-B60B-E7D3765248A2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6542C-44DE-44CD-BD37-B10E0B75B8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40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C21B2-3624-4133-B9E4-BF81FE89F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ambooweb.com/articles/i/n/Information_technology.html" TargetMode="External"/><Relationship Id="rId3" Type="http://schemas.openxmlformats.org/officeDocument/2006/relationships/hyperlink" Target="http://www.bambooweb.com/articles/i/n/Instruction.html" TargetMode="External"/><Relationship Id="rId7" Type="http://schemas.openxmlformats.org/officeDocument/2006/relationships/hyperlink" Target="http://www.bambooweb.com/articles/m/e/Mental_stimulus.html" TargetMode="External"/><Relationship Id="rId2" Type="http://schemas.openxmlformats.org/officeDocument/2006/relationships/hyperlink" Target="http://www.bambooweb.com/articles/k/n/Knowledge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bambooweb.com/articles/m/e/Meaning.html" TargetMode="External"/><Relationship Id="rId5" Type="http://schemas.openxmlformats.org/officeDocument/2006/relationships/hyperlink" Target="http://www.bambooweb.com/articles/r/e/Representation.html" TargetMode="External"/><Relationship Id="rId4" Type="http://schemas.openxmlformats.org/officeDocument/2006/relationships/hyperlink" Target="http://www.bambooweb.com/articles/c/o/Communication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mbooweb.com/articles/1/9/1948.html" TargetMode="Externa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hyperlink" Target="http://www.bambooweb.com/articles/i/n/Information_theory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mbooweb.com/articles/b/a/Back-end.html" TargetMode="External"/><Relationship Id="rId2" Type="http://schemas.openxmlformats.org/officeDocument/2006/relationships/hyperlink" Target="http://www.bambooweb.com/articles/f/r/Front-en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ambooweb.com/articles/s/o/Software_design.html" TargetMode="External"/><Relationship Id="rId4" Type="http://schemas.openxmlformats.org/officeDocument/2006/relationships/hyperlink" Target="http://www.bambooweb.com/articles/m/a/Machine-readabl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Definitions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Abylkassymova</a:t>
            </a:r>
            <a:r>
              <a:rPr lang="en-US" dirty="0"/>
              <a:t> A.B.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060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88640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Tahoma"/>
              <a:buChar char="•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Databases touch all aspects of our life; they are very important parts of so called INFORMATION SYSTEMS</a:t>
            </a:r>
            <a:r>
              <a:rPr lang="en-US" sz="2000" b="1" dirty="0">
                <a:latin typeface="Arial"/>
                <a:ea typeface="Times New Roman"/>
                <a:cs typeface="Times New Roman"/>
              </a:rPr>
              <a:t>.</a:t>
            </a:r>
            <a:endParaRPr lang="en-US" sz="2000" dirty="0">
              <a:latin typeface="Times New Roman"/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u="sng" dirty="0">
                <a:latin typeface="Times New Roman"/>
                <a:ea typeface="Times New Roman"/>
              </a:rPr>
              <a:t>System</a:t>
            </a:r>
            <a:endParaRPr lang="en-US" sz="24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latin typeface="Arial"/>
                <a:ea typeface="Times New Roman"/>
              </a:rPr>
              <a:t>“</a:t>
            </a:r>
            <a:r>
              <a:rPr lang="en-US" sz="2000" b="1" i="1" dirty="0">
                <a:solidFill>
                  <a:srgbClr val="000000"/>
                </a:solidFill>
                <a:latin typeface="Arial"/>
                <a:ea typeface="Times New Roman"/>
              </a:rPr>
              <a:t>A system</a:t>
            </a:r>
            <a:r>
              <a:rPr lang="en-US" sz="2000" b="1" dirty="0">
                <a:latin typeface="Arial"/>
                <a:ea typeface="Times New Roman"/>
              </a:rPr>
              <a:t> may be defined as a set of connected parts united by some form for regular interaction or interdependencies”.</a:t>
            </a:r>
            <a:endParaRPr lang="en-US" sz="20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Times New Roman"/>
                <a:ea typeface="Times New Roman"/>
              </a:rPr>
              <a:t> </a:t>
            </a:r>
            <a:r>
              <a:rPr lang="en-US" sz="2400" u="sng" dirty="0">
                <a:latin typeface="Times New Roman"/>
                <a:ea typeface="Times New Roman"/>
              </a:rPr>
              <a:t>Information Systems</a:t>
            </a:r>
            <a:endParaRPr lang="en-US" sz="24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i="1" dirty="0">
                <a:latin typeface="Arial"/>
                <a:ea typeface="Times New Roman"/>
              </a:rPr>
              <a:t>Information systems</a:t>
            </a:r>
            <a:r>
              <a:rPr lang="en-US" sz="2400" b="1" dirty="0">
                <a:latin typeface="Arial"/>
                <a:ea typeface="Times New Roman"/>
              </a:rPr>
              <a:t> exist in all organizations and range in complexity :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Managerial and Technical</a:t>
            </a:r>
            <a:endParaRPr lang="en-US" sz="2400" dirty="0">
              <a:latin typeface="Times New Roman"/>
              <a:ea typeface="Times New Roman"/>
            </a:endParaRPr>
          </a:p>
          <a:p>
            <a:pPr marL="228600"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Formal or informal.</a:t>
            </a:r>
            <a:endParaRPr lang="en-US" sz="2400" dirty="0">
              <a:latin typeface="Times New Roman"/>
              <a:ea typeface="Times New Roman"/>
            </a:endParaRPr>
          </a:p>
          <a:p>
            <a:pPr marL="228600"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Manual,  Mechanized,  Computerized.</a:t>
            </a:r>
            <a:r>
              <a:rPr lang="en-US" sz="2400" dirty="0">
                <a:latin typeface="Times New Roman"/>
                <a:ea typeface="Times New Roman"/>
              </a:rPr>
              <a:t> </a:t>
            </a:r>
            <a:endParaRPr lang="en-US" sz="24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93096"/>
            <a:ext cx="8064896" cy="227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65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859066"/>
            <a:ext cx="806489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Tahoma"/>
              <a:buChar char="•"/>
              <a:tabLst>
                <a:tab pos="457200" algn="l"/>
              </a:tabLst>
            </a:pPr>
            <a:r>
              <a:rPr lang="en-US" sz="2000" b="1" i="1" u="sng" dirty="0">
                <a:latin typeface="Arial"/>
                <a:ea typeface="Times New Roman"/>
                <a:cs typeface="Times New Roman"/>
              </a:rPr>
              <a:t>Database Management System (DBMS)</a:t>
            </a:r>
            <a:r>
              <a:rPr lang="en-US" sz="2000" b="1" i="1" dirty="0">
                <a:latin typeface="Arial"/>
                <a:ea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:</a:t>
            </a:r>
          </a:p>
          <a:p>
            <a:pPr marL="228600"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Times New Roman"/>
              </a:rPr>
              <a:t>-A software package/system to facilitate the creation and maintenance of a computerized database.</a:t>
            </a:r>
            <a:endParaRPr lang="en-US" sz="2000" dirty="0">
              <a:latin typeface="Times New Roman"/>
              <a:ea typeface="Times New Roman"/>
            </a:endParaRPr>
          </a:p>
          <a:p>
            <a:pPr marL="228600"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Times New Roman"/>
              </a:rPr>
              <a:t>-Set of programs to access the data and to protect the database against hardware or software crashes and against unauthorized access.   </a:t>
            </a:r>
          </a:p>
          <a:p>
            <a:pPr marL="228600">
              <a:spcAft>
                <a:spcPts val="0"/>
              </a:spcAft>
            </a:pPr>
            <a:endParaRPr lang="en-US" sz="2000" dirty="0">
              <a:latin typeface="Times New Roman"/>
              <a:ea typeface="Times New Roman"/>
            </a:endParaRPr>
          </a:p>
          <a:p>
            <a:pPr marL="228600"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DBMS provides an environment that is both convenient and efficient to use.   </a:t>
            </a:r>
            <a:r>
              <a:rPr lang="en-US" sz="2400" u="sng" dirty="0">
                <a:solidFill>
                  <a:srgbClr val="000000"/>
                </a:solidFill>
                <a:latin typeface="Times New Roman"/>
                <a:ea typeface="Times New Roman"/>
              </a:rPr>
              <a:t>One of main Functions of DBMS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 is the shielding of database users from the hardware-level details.</a:t>
            </a:r>
            <a:endParaRPr lang="en-US" sz="2400" dirty="0">
              <a:latin typeface="Times New Roman"/>
              <a:ea typeface="Times New Roman"/>
            </a:endParaRPr>
          </a:p>
          <a:p>
            <a:pPr marL="228600"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 Other of main functions of DBMS is </a:t>
            </a:r>
            <a:r>
              <a:rPr lang="en-US" sz="2400" b="1" u="sng" dirty="0">
                <a:solidFill>
                  <a:srgbClr val="000000"/>
                </a:solidFill>
                <a:latin typeface="Times New Roman"/>
                <a:ea typeface="Times New Roman"/>
              </a:rPr>
              <a:t>persistent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storage of data and data structures (i.e. for long period, compatibility with different programming languages and software, </a:t>
            </a:r>
          </a:p>
          <a:p>
            <a:pPr marL="228600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</a:rPr>
              <a:t>e.g. 75 yrs. in banks because inheritance problem) </a:t>
            </a:r>
            <a:endParaRPr lang="en-US" sz="2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997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DBMS today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Oracle</a:t>
            </a:r>
          </a:p>
          <a:p>
            <a:r>
              <a:rPr lang="en-US" dirty="0"/>
              <a:t>IBM DB2 (from System R, System R*, Starburst)</a:t>
            </a:r>
          </a:p>
          <a:p>
            <a:r>
              <a:rPr lang="en-US" dirty="0"/>
              <a:t>Microsoft SQL Server</a:t>
            </a:r>
          </a:p>
          <a:p>
            <a:r>
              <a:rPr lang="en-US" dirty="0"/>
              <a:t>NCR Teradata</a:t>
            </a:r>
          </a:p>
          <a:p>
            <a:r>
              <a:rPr lang="en-US" dirty="0"/>
              <a:t>Sybase</a:t>
            </a:r>
          </a:p>
          <a:p>
            <a:r>
              <a:rPr lang="en-US" dirty="0"/>
              <a:t>Informix (acquired by IBM)</a:t>
            </a:r>
          </a:p>
          <a:p>
            <a:r>
              <a:rPr lang="en-US" dirty="0" err="1"/>
              <a:t>PostgreSQL</a:t>
            </a:r>
            <a:r>
              <a:rPr lang="en-US" dirty="0"/>
              <a:t> (from UC Berkeley’s Ingres, </a:t>
            </a:r>
            <a:r>
              <a:rPr lang="en-US" dirty="0" err="1"/>
              <a:t>Postgres</a:t>
            </a:r>
            <a:r>
              <a:rPr lang="en-US" dirty="0"/>
              <a:t>)</a:t>
            </a:r>
          </a:p>
          <a:p>
            <a:r>
              <a:rPr lang="en-US" dirty="0"/>
              <a:t>Tandem </a:t>
            </a:r>
            <a:r>
              <a:rPr lang="en-US" dirty="0" err="1"/>
              <a:t>NonStop</a:t>
            </a:r>
            <a:r>
              <a:rPr lang="en-US" dirty="0"/>
              <a:t> (acquired by Compaq, now HP)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Microsoft </a:t>
            </a:r>
            <a:r>
              <a:rPr lang="en-US" dirty="0" err="1"/>
              <a:t>Acces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041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7457256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836712"/>
            <a:ext cx="7601272" cy="5637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</a:t>
            </a:r>
            <a:r>
              <a:rPr lang="en-US" b="1" dirty="0"/>
              <a:t>SQL</a:t>
            </a:r>
            <a:r>
              <a:rPr lang="en-US" dirty="0"/>
              <a:t>?</a:t>
            </a:r>
          </a:p>
          <a:p>
            <a:r>
              <a:rPr lang="en-US" dirty="0"/>
              <a:t>Structured Query Language</a:t>
            </a:r>
          </a:p>
          <a:p>
            <a:r>
              <a:rPr lang="en-US" dirty="0"/>
              <a:t>Usually “talk” to a database server</a:t>
            </a:r>
          </a:p>
          <a:p>
            <a:r>
              <a:rPr lang="en-US" dirty="0"/>
              <a:t>Used as front end to many databases (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/>
              <a:t>, oracle, </a:t>
            </a:r>
            <a:r>
              <a:rPr lang="en-US" dirty="0" err="1"/>
              <a:t>sybase</a:t>
            </a:r>
            <a:r>
              <a:rPr lang="en-US" dirty="0"/>
              <a:t>)</a:t>
            </a:r>
          </a:p>
          <a:p>
            <a:r>
              <a:rPr lang="en-US" dirty="0"/>
              <a:t>Three Subsystems: data description, data access and privileges</a:t>
            </a:r>
          </a:p>
          <a:p>
            <a:r>
              <a:rPr lang="en-US" dirty="0"/>
              <a:t>Optimized for certain data arrangements</a:t>
            </a:r>
          </a:p>
          <a:p>
            <a:r>
              <a:rPr lang="en-US" dirty="0"/>
              <a:t>The language is case-sensitive, but I use upper case for keywords.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68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you need a Database?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simultaneous changes to data (concurrency)</a:t>
            </a:r>
          </a:p>
          <a:p>
            <a:r>
              <a:rPr lang="en-US" dirty="0"/>
              <a:t>Data changes on a regular basis</a:t>
            </a:r>
          </a:p>
          <a:p>
            <a:r>
              <a:rPr lang="en-US" dirty="0"/>
              <a:t>Large data sets where you only need some observations/variables</a:t>
            </a:r>
          </a:p>
          <a:p>
            <a:r>
              <a:rPr lang="en-US" dirty="0"/>
              <a:t>Share huge data set among many people</a:t>
            </a:r>
          </a:p>
          <a:p>
            <a:r>
              <a:rPr lang="en-US" dirty="0"/>
              <a:t>Rapid queries with no analysis</a:t>
            </a:r>
          </a:p>
          <a:p>
            <a:r>
              <a:rPr lang="en-US" dirty="0"/>
              <a:t>Web interfaces to data, especially dynamic data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70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Databases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Traditional Uses:</a:t>
            </a:r>
          </a:p>
          <a:p>
            <a:r>
              <a:rPr lang="en-US" dirty="0"/>
              <a:t>Live Queries</a:t>
            </a:r>
          </a:p>
          <a:p>
            <a:r>
              <a:rPr lang="en-US" dirty="0"/>
              <a:t>Report Generation</a:t>
            </a:r>
          </a:p>
          <a:p>
            <a:r>
              <a:rPr lang="en-US" dirty="0"/>
              <a:t>Normalization, foreign keys, joins, etc.</a:t>
            </a:r>
          </a:p>
          <a:p>
            <a:pPr marL="0" indent="0">
              <a:buNone/>
            </a:pPr>
            <a:r>
              <a:rPr lang="en-US" dirty="0"/>
              <a:t>Newer uses:</a:t>
            </a:r>
          </a:p>
          <a:p>
            <a:r>
              <a:rPr lang="en-US" dirty="0"/>
              <a:t>Storage - data is extracted and analyzed in another application</a:t>
            </a:r>
          </a:p>
          <a:p>
            <a:r>
              <a:rPr lang="en-US" dirty="0" err="1"/>
              <a:t>Backends</a:t>
            </a:r>
            <a:r>
              <a:rPr lang="en-US" dirty="0"/>
              <a:t> to web sites</a:t>
            </a:r>
          </a:p>
          <a:p>
            <a:r>
              <a:rPr lang="en-US" dirty="0"/>
              <a:t>Traditional rules may not be as important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28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Relational Database Concepts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database server can contain many databases</a:t>
            </a:r>
          </a:p>
          <a:p>
            <a:r>
              <a:rPr lang="en-US" dirty="0"/>
              <a:t>Databases are collections of tables</a:t>
            </a:r>
          </a:p>
          <a:p>
            <a:r>
              <a:rPr lang="en-US" dirty="0"/>
              <a:t>Tables are two-dimensional with rows (observations) and columns (variables)</a:t>
            </a:r>
          </a:p>
          <a:p>
            <a:r>
              <a:rPr lang="en-US" dirty="0"/>
              <a:t>Limited mathematical and summary operations available</a:t>
            </a:r>
          </a:p>
          <a:p>
            <a:r>
              <a:rPr lang="en-US" dirty="0"/>
              <a:t>Very good at combining information from several tables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9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and use MySQL?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https://dev.mysql.com/downloads/mysql/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Download MySQL Community Server</a:t>
            </a:r>
          </a:p>
          <a:p>
            <a:r>
              <a:rPr lang="en-US" b="1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79221"/>
            <a:ext cx="64389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581128"/>
            <a:ext cx="6912768" cy="119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52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Your Way Around the Server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Since a single server can support many databases, each</a:t>
            </a:r>
          </a:p>
          <a:p>
            <a:pPr marL="0" indent="0">
              <a:buNone/>
            </a:pPr>
            <a:r>
              <a:rPr lang="en-US" dirty="0"/>
              <a:t>containing many tables, with each table having a variety</a:t>
            </a:r>
          </a:p>
          <a:p>
            <a:pPr marL="0" indent="0">
              <a:buNone/>
            </a:pPr>
            <a:r>
              <a:rPr lang="en-US" dirty="0"/>
              <a:t>of columns, it’s easy to get lost when you’re working with</a:t>
            </a:r>
          </a:p>
          <a:p>
            <a:pPr marL="0" indent="0">
              <a:buNone/>
            </a:pPr>
            <a:r>
              <a:rPr lang="en-US" dirty="0"/>
              <a:t>databases. These commands will help figure out what’s</a:t>
            </a:r>
          </a:p>
          <a:p>
            <a:pPr marL="0" indent="0">
              <a:buNone/>
            </a:pPr>
            <a:r>
              <a:rPr lang="en-US" dirty="0"/>
              <a:t>available:</a:t>
            </a:r>
          </a:p>
          <a:p>
            <a:r>
              <a:rPr lang="en-US" dirty="0"/>
              <a:t>SHOW DATABASES;</a:t>
            </a:r>
          </a:p>
          <a:p>
            <a:r>
              <a:rPr lang="en-US" dirty="0"/>
              <a:t>SHOW TABLES IN database;</a:t>
            </a:r>
          </a:p>
          <a:p>
            <a:r>
              <a:rPr lang="en-US" dirty="0"/>
              <a:t>SHOW COLUMNS IN table;</a:t>
            </a:r>
          </a:p>
          <a:p>
            <a:r>
              <a:rPr lang="en-US" dirty="0"/>
              <a:t>DESCRIBE table;</a:t>
            </a:r>
          </a:p>
          <a:p>
            <a:pPr marL="0" indent="0">
              <a:buNone/>
            </a:pPr>
            <a:r>
              <a:rPr lang="en-US" dirty="0"/>
              <a:t>- shows the columns and their types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13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aim of this course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  <a:latin typeface="Arial"/>
                <a:ea typeface="Times New Roman"/>
              </a:rPr>
              <a:t>To understand the foundations of information system design, implementation and utilization</a:t>
            </a:r>
            <a:endParaRPr lang="en-US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Arial"/>
                <a:ea typeface="Times New Roman"/>
              </a:rPr>
              <a:t>To understand the basic principles of DBMS in general, and Relational Data Base Management System (RDBMS) in particular</a:t>
            </a:r>
            <a:endParaRPr lang="en-US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Arial"/>
                <a:ea typeface="Times New Roman"/>
              </a:rPr>
              <a:t>To understand principles of design, develop and implement a complex Relational Data Base Management System</a:t>
            </a:r>
            <a:endParaRPr lang="en-US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5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7910"/>
            <a:ext cx="8568952" cy="6196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680"/>
              </a:spcBef>
              <a:spcAft>
                <a:spcPts val="0"/>
              </a:spcAft>
            </a:pPr>
            <a:r>
              <a:rPr lang="en-US" b="1" i="1" u="sng" dirty="0">
                <a:latin typeface="Times New Roman"/>
                <a:ea typeface="Times New Roman"/>
              </a:rPr>
              <a:t>Information</a:t>
            </a:r>
            <a:r>
              <a:rPr lang="en-US" b="1" dirty="0">
                <a:latin typeface="Times New Roman"/>
                <a:ea typeface="Times New Roman"/>
              </a:rPr>
              <a:t>											</a:t>
            </a:r>
            <a:endParaRPr lang="en-US" sz="1400" dirty="0">
              <a:latin typeface="Times New Roman"/>
              <a:ea typeface="Times New Roman"/>
            </a:endParaRPr>
          </a:p>
          <a:p>
            <a:pPr>
              <a:lnSpc>
                <a:spcPts val="1800"/>
              </a:lnSpc>
              <a:spcBef>
                <a:spcPts val="1680"/>
              </a:spcBef>
              <a:spcAft>
                <a:spcPts val="0"/>
              </a:spcAft>
            </a:pPr>
            <a:r>
              <a:rPr lang="en-US" b="1" dirty="0">
                <a:latin typeface="Times New Roman"/>
                <a:ea typeface="Times New Roman"/>
              </a:rPr>
              <a:t> </a:t>
            </a:r>
            <a:r>
              <a:rPr lang="en-US" sz="2000" b="1" i="1" u="sng" dirty="0">
                <a:solidFill>
                  <a:srgbClr val="333333"/>
                </a:solidFill>
                <a:latin typeface="Arial"/>
                <a:ea typeface="Times New Roman"/>
              </a:rPr>
              <a:t>Information</a:t>
            </a:r>
            <a:r>
              <a:rPr lang="en-US" sz="2000" u="sng" dirty="0">
                <a:latin typeface="Arial"/>
                <a:ea typeface="Times New Roman"/>
              </a:rPr>
              <a:t> i</a:t>
            </a:r>
            <a:r>
              <a:rPr lang="en-US" sz="2000" dirty="0">
                <a:latin typeface="Arial"/>
                <a:ea typeface="Times New Roman"/>
              </a:rPr>
              <a:t>s a term with many meanings depending on context, but is </a:t>
            </a:r>
          </a:p>
          <a:p>
            <a:pPr>
              <a:spcBef>
                <a:spcPts val="1680"/>
              </a:spcBef>
              <a:spcAft>
                <a:spcPts val="0"/>
              </a:spcAft>
            </a:pPr>
            <a:r>
              <a:rPr lang="en-US" sz="2000" dirty="0">
                <a:latin typeface="Arial"/>
                <a:ea typeface="Times New Roman"/>
              </a:rPr>
              <a:t>as a rule closely related to such concepts as </a:t>
            </a:r>
            <a:r>
              <a:rPr lang="en-US" sz="2000" u="sng" dirty="0">
                <a:solidFill>
                  <a:srgbClr val="1B6505"/>
                </a:solidFill>
                <a:latin typeface="Arial"/>
                <a:ea typeface="Times New Roman"/>
                <a:hlinkClick r:id="rId2"/>
              </a:rPr>
              <a:t>knowledge</a:t>
            </a:r>
            <a:r>
              <a:rPr lang="en-US" sz="2000" dirty="0">
                <a:latin typeface="Arial"/>
                <a:ea typeface="Times New Roman"/>
              </a:rPr>
              <a:t>, </a:t>
            </a:r>
            <a:r>
              <a:rPr lang="en-US" sz="2000" u="sng" dirty="0">
                <a:solidFill>
                  <a:srgbClr val="1B6505"/>
                </a:solidFill>
                <a:latin typeface="Arial"/>
                <a:ea typeface="Times New Roman"/>
                <a:hlinkClick r:id="rId3"/>
              </a:rPr>
              <a:t>instruction</a:t>
            </a:r>
            <a:r>
              <a:rPr lang="en-US" sz="2000" dirty="0">
                <a:latin typeface="Arial"/>
                <a:ea typeface="Times New Roman"/>
              </a:rPr>
              <a:t>, </a:t>
            </a:r>
            <a:r>
              <a:rPr lang="en-US" sz="2000" u="sng" dirty="0">
                <a:solidFill>
                  <a:srgbClr val="1B6505"/>
                </a:solidFill>
                <a:latin typeface="Arial"/>
                <a:ea typeface="Times New Roman"/>
                <a:hlinkClick r:id="rId4"/>
              </a:rPr>
              <a:t>communication</a:t>
            </a:r>
            <a:r>
              <a:rPr lang="en-US" sz="2000" dirty="0">
                <a:latin typeface="Arial"/>
                <a:ea typeface="Times New Roman"/>
              </a:rPr>
              <a:t>, </a:t>
            </a:r>
            <a:r>
              <a:rPr lang="en-US" sz="2000" u="sng" dirty="0">
                <a:solidFill>
                  <a:srgbClr val="1B6505"/>
                </a:solidFill>
                <a:latin typeface="Arial"/>
                <a:ea typeface="Times New Roman"/>
                <a:hlinkClick r:id="rId5"/>
              </a:rPr>
              <a:t>representation</a:t>
            </a:r>
            <a:r>
              <a:rPr lang="en-US" sz="2000" dirty="0">
                <a:latin typeface="Arial"/>
                <a:ea typeface="Times New Roman"/>
              </a:rPr>
              <a:t>, </a:t>
            </a:r>
            <a:r>
              <a:rPr lang="en-US" sz="2000" u="sng" dirty="0">
                <a:solidFill>
                  <a:srgbClr val="1B6505"/>
                </a:solidFill>
                <a:latin typeface="Arial"/>
                <a:ea typeface="Times New Roman"/>
                <a:hlinkClick r:id="rId6"/>
              </a:rPr>
              <a:t>meaning</a:t>
            </a:r>
            <a:r>
              <a:rPr lang="en-US" sz="2000" dirty="0">
                <a:latin typeface="Arial"/>
                <a:ea typeface="Times New Roman"/>
              </a:rPr>
              <a:t> and </a:t>
            </a:r>
            <a:r>
              <a:rPr lang="en-US" sz="2000" u="sng" dirty="0">
                <a:solidFill>
                  <a:srgbClr val="1B6505"/>
                </a:solidFill>
                <a:latin typeface="Arial"/>
                <a:ea typeface="Times New Roman"/>
                <a:hlinkClick r:id="rId7"/>
              </a:rPr>
              <a:t>mental stimulus</a:t>
            </a:r>
            <a:r>
              <a:rPr lang="en-US" sz="2000" dirty="0">
                <a:latin typeface="Arial"/>
                <a:ea typeface="Times New Roman"/>
              </a:rPr>
              <a:t>. We speak often about advent of the "information age," the "information society," and </a:t>
            </a:r>
            <a:r>
              <a:rPr lang="en-US" sz="2000" u="sng" dirty="0">
                <a:solidFill>
                  <a:srgbClr val="1B6505"/>
                </a:solidFill>
                <a:latin typeface="Arial"/>
                <a:ea typeface="Times New Roman"/>
                <a:hlinkClick r:id="rId8"/>
              </a:rPr>
              <a:t>information technologies</a:t>
            </a:r>
            <a:r>
              <a:rPr lang="en-US" sz="2000" dirty="0">
                <a:latin typeface="Arial"/>
                <a:ea typeface="Times New Roman"/>
              </a:rPr>
              <a:t> .</a:t>
            </a:r>
            <a:endParaRPr lang="en-US" sz="2000" dirty="0">
              <a:latin typeface="Times New Roman"/>
              <a:ea typeface="Times New Roman"/>
            </a:endParaRPr>
          </a:p>
          <a:p>
            <a:pPr>
              <a:spcBef>
                <a:spcPts val="1680"/>
              </a:spcBef>
              <a:spcAft>
                <a:spcPts val="0"/>
              </a:spcAft>
            </a:pPr>
            <a:r>
              <a:rPr lang="en-US" sz="2000" b="1" dirty="0">
                <a:latin typeface="Arial"/>
                <a:ea typeface="Times New Roman"/>
              </a:rPr>
              <a:t>It is every knowledge about outward things.</a:t>
            </a:r>
            <a:endParaRPr lang="en-US" sz="2000" dirty="0">
              <a:latin typeface="Times New Roman"/>
              <a:ea typeface="Times New Roman"/>
            </a:endParaRPr>
          </a:p>
          <a:p>
            <a:pPr>
              <a:spcBef>
                <a:spcPts val="1680"/>
              </a:spcBef>
              <a:spcAft>
                <a:spcPts val="0"/>
              </a:spcAft>
            </a:pPr>
            <a:r>
              <a:rPr lang="en-US" sz="2000" b="1" dirty="0">
                <a:latin typeface="Arial"/>
                <a:ea typeface="Times New Roman"/>
              </a:rPr>
              <a:t>I</a:t>
            </a:r>
            <a:r>
              <a:rPr lang="en-US" sz="2000" b="1" i="1" u="sng" dirty="0">
                <a:solidFill>
                  <a:srgbClr val="000000"/>
                </a:solidFill>
                <a:latin typeface="Arial"/>
                <a:ea typeface="Times New Roman"/>
              </a:rPr>
              <a:t>nformation</a:t>
            </a:r>
            <a:r>
              <a:rPr lang="en-US" sz="2000" b="1" i="1" dirty="0">
                <a:solidFill>
                  <a:srgbClr val="000000"/>
                </a:solidFill>
                <a:latin typeface="Arial"/>
                <a:ea typeface="Times New Roman"/>
              </a:rPr>
              <a:t> is any type of sensory input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Times New Roman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2000" dirty="0">
              <a:latin typeface="Times New Roman"/>
              <a:ea typeface="Times New Roman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Times New Roman"/>
              </a:rPr>
              <a:t>When an organism with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a </a:t>
            </a:r>
            <a:r>
              <a:rPr lang="en-US" sz="2000" b="1" dirty="0">
                <a:latin typeface="Arial"/>
                <a:ea typeface="Times New Roman"/>
              </a:rPr>
              <a:t>nervous system receives an input, it transforms the input into an electrical signal. This is regarded information by some.  So, we can speak about the information if exist:</a:t>
            </a:r>
            <a:endParaRPr lang="en-US" sz="2000" dirty="0">
              <a:latin typeface="Times New Roman"/>
              <a:ea typeface="Times New Roman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lphaLcParenR"/>
            </a:pPr>
            <a:r>
              <a:rPr lang="en-US" sz="2000" b="1" dirty="0">
                <a:latin typeface="Arial"/>
                <a:ea typeface="Times New Roman"/>
              </a:rPr>
              <a:t>Source of information 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lphaLcParenR"/>
            </a:pPr>
            <a:r>
              <a:rPr lang="en-US" sz="2000" b="1" dirty="0">
                <a:latin typeface="Arial"/>
                <a:ea typeface="Times New Roman"/>
              </a:rPr>
              <a:t>Transmitting channel </a:t>
            </a:r>
            <a:endParaRPr lang="en-US" sz="2000" dirty="0">
              <a:latin typeface="Times New Roman"/>
              <a:ea typeface="Times New Roman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Arial"/>
                <a:ea typeface="Times New Roman"/>
              </a:rPr>
              <a:t>c) Receiver ( which can understand the information</a:t>
            </a:r>
            <a:r>
              <a:rPr lang="en-US" sz="2000" dirty="0">
                <a:latin typeface="Arial"/>
                <a:ea typeface="Times New Roman"/>
              </a:rPr>
              <a:t>)</a:t>
            </a:r>
            <a:endParaRPr lang="en-US" sz="2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419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7504" y="332656"/>
            <a:ext cx="8856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u="sng" dirty="0">
                <a:latin typeface="Times New Roman"/>
                <a:ea typeface="Times New Roman"/>
              </a:rPr>
              <a:t>Data </a:t>
            </a:r>
            <a:endParaRPr lang="en-US" sz="20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i="1" dirty="0">
                <a:solidFill>
                  <a:srgbClr val="000000"/>
                </a:solidFill>
                <a:latin typeface="Arial"/>
                <a:ea typeface="Times New Roman"/>
              </a:rPr>
              <a:t>By </a:t>
            </a:r>
            <a:r>
              <a:rPr lang="en-US" sz="2000" b="1" i="1" u="sng" dirty="0">
                <a:solidFill>
                  <a:srgbClr val="000000"/>
                </a:solidFill>
                <a:latin typeface="Arial"/>
                <a:ea typeface="Times New Roman"/>
              </a:rPr>
              <a:t>data</a:t>
            </a:r>
            <a:r>
              <a:rPr lang="en-US" sz="2000" b="1" i="1" dirty="0">
                <a:solidFill>
                  <a:srgbClr val="000000"/>
                </a:solidFill>
                <a:latin typeface="Arial"/>
                <a:ea typeface="Times New Roman"/>
              </a:rPr>
              <a:t> we mean known facts, messages, numbers,</a:t>
            </a:r>
            <a:endParaRPr lang="en-US" sz="20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i="1" dirty="0">
                <a:solidFill>
                  <a:srgbClr val="000000"/>
                </a:solidFill>
                <a:latin typeface="Arial"/>
                <a:ea typeface="Times New Roman"/>
              </a:rPr>
              <a:t>   that can be recorded.</a:t>
            </a:r>
            <a:endParaRPr lang="en-US" sz="20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Sometimes we use term “data” as synonym of “information.”</a:t>
            </a:r>
            <a:endParaRPr lang="en-US" sz="20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Two main approaches </a:t>
            </a:r>
            <a:r>
              <a:rPr lang="en-US" sz="2000" b="1" i="1" dirty="0">
                <a:solidFill>
                  <a:srgbClr val="000000"/>
                </a:solidFill>
                <a:latin typeface="Arial"/>
                <a:ea typeface="Times New Roman"/>
              </a:rPr>
              <a:t>to measure of amount of information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or </a:t>
            </a:r>
            <a:r>
              <a:rPr lang="en-US" sz="2000" b="1" i="1" dirty="0">
                <a:solidFill>
                  <a:srgbClr val="000000"/>
                </a:solidFill>
                <a:latin typeface="Arial"/>
                <a:ea typeface="Times New Roman"/>
              </a:rPr>
              <a:t>data:</a:t>
            </a:r>
            <a:endParaRPr lang="en-US" sz="2000" dirty="0"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SzPts val="1400"/>
              <a:buFont typeface="+mj-lt"/>
              <a:buAutoNum type="arabicPeriod"/>
              <a:tabLst>
                <a:tab pos="457200" algn="l"/>
              </a:tabLst>
            </a:pPr>
            <a:r>
              <a:rPr lang="en-US" sz="2000" i="1" dirty="0" err="1">
                <a:solidFill>
                  <a:srgbClr val="000000"/>
                </a:solidFill>
                <a:latin typeface="Arial"/>
                <a:ea typeface="Times New Roman"/>
              </a:rPr>
              <a:t>Claud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Times New Roman"/>
              </a:rPr>
              <a:t> Shannon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in </a:t>
            </a:r>
            <a:r>
              <a:rPr lang="en-US" sz="2000" u="sng" dirty="0">
                <a:solidFill>
                  <a:srgbClr val="000000"/>
                </a:solidFill>
                <a:latin typeface="Arial"/>
                <a:ea typeface="Times New Roman"/>
                <a:hlinkClick r:id="rId3"/>
              </a:rPr>
              <a:t>1948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of an influential paper "A Mathematical Theory of Communication”  provides the foundations of </a:t>
            </a:r>
            <a:r>
              <a:rPr lang="en-US" sz="2000" u="sng" dirty="0">
                <a:solidFill>
                  <a:srgbClr val="000000"/>
                </a:solidFill>
                <a:latin typeface="Arial"/>
                <a:ea typeface="Times New Roman"/>
                <a:hlinkClick r:id="rId4"/>
              </a:rPr>
              <a:t>information theory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and endows the word 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Times New Roman"/>
              </a:rPr>
              <a:t>information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not only with a technical meaning but also a measure. </a:t>
            </a:r>
            <a:endParaRPr lang="en-US" sz="2000" dirty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859717"/>
              </p:ext>
            </p:extLst>
          </p:nvPr>
        </p:nvGraphicFramePr>
        <p:xfrm>
          <a:off x="2195736" y="3068961"/>
          <a:ext cx="403244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1739900" imgH="406400" progId="Equation.DSMT4">
                  <p:embed/>
                </p:oleObj>
              </mc:Choice>
              <mc:Fallback>
                <p:oleObj name="Equation" r:id="rId5" imgW="1739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068961"/>
                        <a:ext cx="4032447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43" y="3789040"/>
            <a:ext cx="8416429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57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9644" y="620688"/>
            <a:ext cx="78488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SzPts val="1400"/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In CS 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</a:rPr>
              <a:t>– bit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– the minimum amount of info (e.g. in messages like </a:t>
            </a:r>
            <a:r>
              <a:rPr lang="en-US" sz="2000" b="1" i="1" dirty="0">
                <a:solidFill>
                  <a:srgbClr val="000000"/>
                </a:solidFill>
                <a:latin typeface="Arial"/>
                <a:ea typeface="Times New Roman"/>
              </a:rPr>
              <a:t>“YES –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en-US" sz="2000" b="1" i="1" dirty="0">
                <a:solidFill>
                  <a:srgbClr val="000000"/>
                </a:solidFill>
                <a:latin typeface="Arial"/>
                <a:ea typeface="Times New Roman"/>
              </a:rPr>
              <a:t>NO” , “TRUE – FALSE”, “1  - 0”);	 (bi</a:t>
            </a:r>
            <a:r>
              <a:rPr lang="en-US" sz="2000" i="1" dirty="0">
                <a:solidFill>
                  <a:srgbClr val="000000"/>
                </a:solidFill>
                <a:latin typeface="Arial"/>
                <a:ea typeface="Times New Roman"/>
              </a:rPr>
              <a:t>nary digi</a:t>
            </a:r>
            <a:r>
              <a:rPr lang="en-US" sz="2000" b="1" i="1" dirty="0">
                <a:solidFill>
                  <a:srgbClr val="000000"/>
                </a:solidFill>
                <a:latin typeface="Arial"/>
                <a:ea typeface="Times New Roman"/>
              </a:rPr>
              <a:t>t, </a:t>
            </a:r>
            <a:r>
              <a:rPr lang="en-US" sz="2000" b="1" i="1" dirty="0" err="1">
                <a:solidFill>
                  <a:srgbClr val="000000"/>
                </a:solidFill>
                <a:latin typeface="Arial"/>
                <a:ea typeface="Times New Roman"/>
              </a:rPr>
              <a:t>bigit</a:t>
            </a:r>
            <a:r>
              <a:rPr lang="en-US" sz="2000" b="1" i="1" dirty="0">
                <a:solidFill>
                  <a:srgbClr val="000000"/>
                </a:solidFill>
                <a:latin typeface="Arial"/>
                <a:ea typeface="Times New Roman"/>
              </a:rPr>
              <a:t>)</a:t>
            </a:r>
            <a:endParaRPr lang="en-US" sz="20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457200">
              <a:spcAft>
                <a:spcPts val="0"/>
              </a:spcAft>
            </a:pPr>
            <a:r>
              <a:rPr lang="en-US" sz="2000" b="1" dirty="0">
                <a:latin typeface="Times New Roman"/>
                <a:ea typeface="Times New Roman"/>
              </a:rPr>
              <a:t>8 bit = 1 byte,  </a:t>
            </a:r>
            <a:endParaRPr lang="en-US" sz="2000" dirty="0">
              <a:latin typeface="Times New Roman"/>
              <a:ea typeface="Times New Roman"/>
            </a:endParaRPr>
          </a:p>
          <a:p>
            <a:pPr marL="457200">
              <a:spcAft>
                <a:spcPts val="0"/>
              </a:spcAft>
            </a:pPr>
            <a:r>
              <a:rPr lang="en-US" sz="2000" b="1" dirty="0">
                <a:latin typeface="Times New Roman"/>
                <a:ea typeface="Times New Roman"/>
              </a:rPr>
              <a:t>2</a:t>
            </a:r>
            <a:r>
              <a:rPr lang="en-US" sz="2000" b="1" baseline="30000" dirty="0">
                <a:latin typeface="Times New Roman"/>
                <a:ea typeface="Times New Roman"/>
              </a:rPr>
              <a:t>10 </a:t>
            </a:r>
            <a:r>
              <a:rPr lang="en-US" sz="2000" b="1" dirty="0">
                <a:latin typeface="Times New Roman"/>
                <a:ea typeface="Times New Roman"/>
              </a:rPr>
              <a:t>bytes = 1024 bytes = 1 Kilobyte (</a:t>
            </a:r>
            <a:r>
              <a:rPr lang="en-US" sz="2000" b="1" dirty="0" err="1">
                <a:latin typeface="Times New Roman"/>
                <a:ea typeface="Times New Roman"/>
              </a:rPr>
              <a:t>Kbt</a:t>
            </a:r>
            <a:r>
              <a:rPr lang="en-US" sz="2000" b="1" dirty="0">
                <a:latin typeface="Times New Roman"/>
                <a:ea typeface="Times New Roman"/>
              </a:rPr>
              <a:t>),    (</a:t>
            </a:r>
            <a:r>
              <a:rPr lang="en-US" sz="2000" dirty="0">
                <a:latin typeface="Times New Roman"/>
                <a:ea typeface="Times New Roman"/>
              </a:rPr>
              <a:t>Kilo= 1000</a:t>
            </a:r>
            <a:r>
              <a:rPr lang="en-US" sz="2000" b="1" dirty="0">
                <a:latin typeface="Times New Roman"/>
                <a:ea typeface="Times New Roman"/>
              </a:rPr>
              <a:t>)</a:t>
            </a:r>
            <a:r>
              <a:rPr lang="en-US" sz="2000" baseline="-25000" dirty="0">
                <a:latin typeface="Times New Roman"/>
                <a:ea typeface="Times New Roman"/>
              </a:rPr>
              <a:t>GRECIAN</a:t>
            </a:r>
            <a:endParaRPr lang="en-US" sz="2000" dirty="0">
              <a:latin typeface="Times New Roman"/>
              <a:ea typeface="Times New Roman"/>
            </a:endParaRPr>
          </a:p>
          <a:p>
            <a:pPr marL="457200">
              <a:spcAft>
                <a:spcPts val="0"/>
              </a:spcAft>
            </a:pPr>
            <a:r>
              <a:rPr lang="en-US" sz="2000" b="1" dirty="0">
                <a:latin typeface="Times New Roman"/>
                <a:ea typeface="Times New Roman"/>
              </a:rPr>
              <a:t>2</a:t>
            </a:r>
            <a:r>
              <a:rPr lang="en-US" sz="2000" b="1" baseline="30000" dirty="0">
                <a:latin typeface="Times New Roman"/>
                <a:ea typeface="Times New Roman"/>
              </a:rPr>
              <a:t>20 </a:t>
            </a:r>
            <a:r>
              <a:rPr lang="en-US" sz="2000" b="1" dirty="0">
                <a:latin typeface="Times New Roman"/>
                <a:ea typeface="Times New Roman"/>
              </a:rPr>
              <a:t>bytes = 1048576 bytes = 1 Megabyte (</a:t>
            </a:r>
            <a:r>
              <a:rPr lang="en-US" sz="2000" b="1" dirty="0" err="1">
                <a:latin typeface="Times New Roman"/>
                <a:ea typeface="Times New Roman"/>
              </a:rPr>
              <a:t>Mbt</a:t>
            </a:r>
            <a:r>
              <a:rPr lang="en-US" sz="2000" b="1" dirty="0">
                <a:latin typeface="Times New Roman"/>
                <a:ea typeface="Times New Roman"/>
              </a:rPr>
              <a:t>),  </a:t>
            </a:r>
            <a:endParaRPr lang="en-US" sz="2000" dirty="0">
              <a:latin typeface="Times New Roman"/>
              <a:ea typeface="Times New Roman"/>
            </a:endParaRPr>
          </a:p>
          <a:p>
            <a:pPr marL="457200">
              <a:spcAft>
                <a:spcPts val="0"/>
              </a:spcAft>
            </a:pPr>
            <a:r>
              <a:rPr lang="en-US" sz="2000" b="1" dirty="0">
                <a:latin typeface="Times New Roman"/>
                <a:ea typeface="Times New Roman"/>
              </a:rPr>
              <a:t>2</a:t>
            </a:r>
            <a:r>
              <a:rPr lang="en-US" sz="2000" b="1" baseline="30000" dirty="0">
                <a:latin typeface="Times New Roman"/>
                <a:ea typeface="Times New Roman"/>
              </a:rPr>
              <a:t>30 </a:t>
            </a:r>
            <a:r>
              <a:rPr lang="en-US" sz="2000" b="1" dirty="0">
                <a:latin typeface="Times New Roman"/>
                <a:ea typeface="Times New Roman"/>
              </a:rPr>
              <a:t>bytes = 1024</a:t>
            </a:r>
            <a:r>
              <a:rPr lang="en-US" sz="2000" b="1" baseline="30000" dirty="0">
                <a:latin typeface="Times New Roman"/>
                <a:ea typeface="Times New Roman"/>
              </a:rPr>
              <a:t>3 </a:t>
            </a:r>
            <a:r>
              <a:rPr lang="en-US" sz="2000" b="1" dirty="0">
                <a:latin typeface="Times New Roman"/>
                <a:ea typeface="Times New Roman"/>
              </a:rPr>
              <a:t>bytes = 1 Gigabyte (</a:t>
            </a:r>
            <a:r>
              <a:rPr lang="en-US" sz="2000" b="1" dirty="0" err="1">
                <a:latin typeface="Times New Roman"/>
                <a:ea typeface="Times New Roman"/>
              </a:rPr>
              <a:t>Gbt</a:t>
            </a:r>
            <a:r>
              <a:rPr lang="en-US" sz="2000" b="1" dirty="0">
                <a:latin typeface="Times New Roman"/>
                <a:ea typeface="Times New Roman"/>
              </a:rPr>
              <a:t>),  </a:t>
            </a:r>
            <a:endParaRPr lang="en-US" sz="2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3501008"/>
            <a:ext cx="78488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0"/>
              </a:spcAft>
            </a:pPr>
            <a:r>
              <a:rPr lang="en-US" sz="2000" b="1" dirty="0">
                <a:latin typeface="Times New Roman"/>
                <a:ea typeface="Times New Roman"/>
              </a:rPr>
              <a:t> </a:t>
            </a:r>
            <a:endParaRPr lang="en-US" sz="2000" dirty="0">
              <a:latin typeface="Times New Roman"/>
              <a:ea typeface="Times New Roman"/>
            </a:endParaRPr>
          </a:p>
          <a:p>
            <a:pPr marL="228600"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Times New Roman"/>
              </a:rPr>
              <a:t>Amount of Information often measure in CS as amount of places for storage this Information (i.e., bit, </a:t>
            </a:r>
            <a:r>
              <a:rPr lang="en-US" sz="2000" b="1" dirty="0" err="1">
                <a:solidFill>
                  <a:srgbClr val="000000"/>
                </a:solidFill>
                <a:latin typeface="Arial"/>
                <a:ea typeface="Times New Roman"/>
              </a:rPr>
              <a:t>Kbt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Times New Roman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Arial"/>
                <a:ea typeface="Times New Roman"/>
              </a:rPr>
              <a:t>Mbt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Times New Roman"/>
              </a:rPr>
              <a:t>,…), that is 1 byte is a size of memory for 1 symbol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Times New Roman"/>
              </a:rPr>
              <a:t>.  (in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Times New Roman"/>
              </a:rPr>
              <a:t>Unicod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Times New Roman"/>
              </a:rPr>
              <a:t> 2 bytes)</a:t>
            </a:r>
            <a:endParaRPr lang="en-US" sz="1600" dirty="0">
              <a:latin typeface="Times New Roman"/>
              <a:ea typeface="Times New Roman"/>
            </a:endParaRPr>
          </a:p>
          <a:p>
            <a:pPr marL="228600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 </a:t>
            </a:r>
            <a:endParaRPr lang="en-US" sz="2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260648"/>
            <a:ext cx="8208912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Arial"/>
                <a:ea typeface="Times New Roman"/>
              </a:rPr>
              <a:t> </a:t>
            </a:r>
            <a:endParaRPr lang="en-US" sz="12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Times New Roman"/>
              </a:rPr>
              <a:t>In CS:</a:t>
            </a:r>
          </a:p>
          <a:p>
            <a:pPr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u="sng" dirty="0">
                <a:solidFill>
                  <a:srgbClr val="000000"/>
                </a:solidFill>
                <a:latin typeface="Arial"/>
                <a:ea typeface="Times New Roman"/>
              </a:rPr>
              <a:t>Information - </a:t>
            </a:r>
            <a:r>
              <a:rPr lang="en-US" sz="2400" dirty="0"/>
              <a:t>is stimuli that has meaning in some context for its receiver.</a:t>
            </a:r>
          </a:p>
          <a:p>
            <a:pPr>
              <a:spcAft>
                <a:spcPts val="0"/>
              </a:spcAft>
            </a:pPr>
            <a:endParaRPr lang="en-US" sz="2400" u="sng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/>
              <a:t>When information is entered into and stored in a computer, it is generally referred to as </a:t>
            </a:r>
            <a:r>
              <a:rPr lang="en-US" sz="2000" b="1" u="sng" dirty="0"/>
              <a:t>data</a:t>
            </a:r>
            <a:r>
              <a:rPr lang="en-US" sz="2000" dirty="0"/>
              <a:t>.</a:t>
            </a:r>
          </a:p>
          <a:p>
            <a:pPr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Times New Roman"/>
              </a:rPr>
              <a:t> </a:t>
            </a:r>
            <a:r>
              <a:rPr lang="en-US" sz="2000" dirty="0"/>
              <a:t>After processing (such as formatting and printing), output data can again be perceived as information.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When information is packaged or used for understanding or doing something, it is known as </a:t>
            </a:r>
            <a:r>
              <a:rPr lang="en-US" sz="2000" b="1" dirty="0"/>
              <a:t>knowledge</a:t>
            </a:r>
            <a:r>
              <a:rPr lang="en-US" sz="2000" dirty="0"/>
              <a:t>.</a:t>
            </a:r>
          </a:p>
          <a:p>
            <a:pPr>
              <a:spcAft>
                <a:spcPts val="0"/>
              </a:spcAft>
            </a:pPr>
            <a:endParaRPr lang="en-US" sz="24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i="1" u="sng" dirty="0">
                <a:solidFill>
                  <a:srgbClr val="000000"/>
                </a:solidFill>
                <a:latin typeface="Arial"/>
                <a:ea typeface="Times New Roman"/>
              </a:rPr>
              <a:t>Record</a:t>
            </a:r>
            <a:r>
              <a:rPr lang="en-US" sz="2400" dirty="0">
                <a:latin typeface="Times New Roman"/>
                <a:ea typeface="Times New Roman"/>
              </a:rPr>
              <a:t> -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Times New Roman"/>
              </a:rPr>
              <a:t>is a collection of related data items or fields</a:t>
            </a:r>
            <a:endParaRPr lang="en-US" sz="24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en-US" sz="2400" b="1" i="1" u="sng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i="1" u="sng" dirty="0">
                <a:solidFill>
                  <a:srgbClr val="000000"/>
                </a:solidFill>
                <a:latin typeface="Arial"/>
                <a:ea typeface="Times New Roman"/>
              </a:rPr>
              <a:t>File</a:t>
            </a:r>
            <a:r>
              <a:rPr lang="en-US" sz="2400" dirty="0">
                <a:latin typeface="Times New Roman"/>
                <a:ea typeface="Times New Roman"/>
              </a:rPr>
              <a:t> -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Times New Roman"/>
              </a:rPr>
              <a:t> is a collection of data records</a:t>
            </a:r>
            <a:endParaRPr lang="en-US" sz="24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en-US" sz="2400" b="1" i="1" u="sng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i="1" u="sng" dirty="0">
                <a:solidFill>
                  <a:srgbClr val="000000"/>
                </a:solidFill>
                <a:latin typeface="Arial"/>
                <a:ea typeface="Times New Roman"/>
              </a:rPr>
              <a:t>Database 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Times New Roman"/>
              </a:rPr>
              <a:t>(Table  </a:t>
            </a:r>
            <a:r>
              <a:rPr lang="en-US" sz="1600" b="1" i="1" dirty="0">
                <a:solidFill>
                  <a:srgbClr val="000000"/>
                </a:solidFill>
                <a:latin typeface="Arial"/>
                <a:ea typeface="Times New Roman"/>
              </a:rPr>
              <a:t>  in RDBS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Times New Roman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Times New Roman"/>
              </a:rPr>
              <a:t>is a collection of interrelated data, organized into files with a regular structure .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433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/>
                <a:ea typeface="Times New Roman"/>
              </a:rPr>
              <a:t>Databases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19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80"/>
              </a:spcBef>
            </a:pPr>
            <a:r>
              <a:rPr lang="en-US" sz="2000" i="1" dirty="0">
                <a:latin typeface="Times New Roman"/>
                <a:ea typeface="Times New Roman"/>
              </a:rPr>
              <a:t>A </a:t>
            </a:r>
            <a:r>
              <a:rPr lang="en-US" sz="2000" b="1" u="sng" dirty="0">
                <a:solidFill>
                  <a:srgbClr val="333333"/>
                </a:solidFill>
                <a:latin typeface="Arial"/>
                <a:ea typeface="Times New Roman"/>
              </a:rPr>
              <a:t>database</a:t>
            </a:r>
            <a:r>
              <a:rPr lang="en-US" sz="2000" i="1" dirty="0">
                <a:latin typeface="Times New Roman"/>
                <a:ea typeface="Times New Roman"/>
              </a:rPr>
              <a:t> </a:t>
            </a:r>
            <a:r>
              <a:rPr lang="en-US" sz="2000" b="1" dirty="0">
                <a:latin typeface="Arial"/>
                <a:ea typeface="Times New Roman"/>
              </a:rPr>
              <a:t>is a data set with a regular structure</a:t>
            </a:r>
            <a:r>
              <a:rPr lang="en-US" sz="2000" dirty="0">
                <a:latin typeface="Times New Roman"/>
                <a:ea typeface="Times New Roman"/>
              </a:rPr>
              <a:t>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Its</a:t>
            </a:r>
            <a:r>
              <a:rPr lang="en-US" sz="2000" b="1" i="1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hlinkClick r:id="rId2"/>
              </a:rPr>
              <a:t>front-end</a:t>
            </a:r>
            <a:r>
              <a:rPr lang="en-US" sz="2000" b="1" i="1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allows data access, searching and sorting routines. </a:t>
            </a:r>
            <a:endParaRPr lang="en-US" sz="2000" dirty="0">
              <a:latin typeface="Times New Roman"/>
              <a:ea typeface="Times New Roman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Its</a:t>
            </a:r>
            <a:r>
              <a:rPr lang="en-US" sz="2000" b="1" i="1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hlinkClick r:id="rId3"/>
              </a:rPr>
              <a:t>back-end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affords data inputting and updating. A database is usually but not necessarily stored in some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hlinkClick r:id="rId4"/>
              </a:rPr>
              <a:t>machine-readable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format accessed by a computer. There are a wide variety of databases, from 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</a:rPr>
              <a:t>simple tables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stored in a single file (or even 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</a:rPr>
              <a:t>on sheets of paper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),  to modern very large databases with many millions of records, stored in rooms full of 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</a:rPr>
              <a:t>disk drives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or other peripheral 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</a:rPr>
              <a:t>electronic storage devices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. </a:t>
            </a:r>
            <a:endParaRPr lang="en-US" sz="2000" dirty="0">
              <a:latin typeface="Times New Roman"/>
              <a:ea typeface="Times New Roman"/>
            </a:endParaRPr>
          </a:p>
          <a:p>
            <a:pPr>
              <a:spcBef>
                <a:spcPts val="168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In </a:t>
            </a:r>
            <a:r>
              <a:rPr lang="en-US" sz="2000" u="sng" dirty="0">
                <a:solidFill>
                  <a:srgbClr val="000000"/>
                </a:solidFill>
                <a:latin typeface="Arial"/>
                <a:ea typeface="Times New Roman"/>
                <a:hlinkClick r:id="rId5"/>
              </a:rPr>
              <a:t>software design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, the </a:t>
            </a:r>
            <a:r>
              <a:rPr lang="en-US" sz="2000" b="1" dirty="0">
                <a:solidFill>
                  <a:srgbClr val="333333"/>
                </a:solidFill>
                <a:latin typeface="Arial"/>
                <a:ea typeface="Times New Roman"/>
              </a:rPr>
              <a:t>front-end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is the part of a software system that deals with the user, and the </a:t>
            </a:r>
            <a:r>
              <a:rPr lang="en-US" sz="2000" b="1" dirty="0">
                <a:solidFill>
                  <a:srgbClr val="333333"/>
                </a:solidFill>
                <a:latin typeface="Arial"/>
                <a:ea typeface="Times New Roman"/>
              </a:rPr>
              <a:t>back-end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is the part that processes the input from the front-end.</a:t>
            </a:r>
            <a:endParaRPr lang="en-US" sz="2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22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Database Applications: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Aft>
                <a:spcPts val="0"/>
              </a:spcAft>
              <a:buFont typeface="Tahoma"/>
              <a:buChar char="–"/>
              <a:tabLst>
                <a:tab pos="9144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Banking: all transactions</a:t>
            </a:r>
            <a:endParaRPr lang="en-US" sz="2400" dirty="0">
              <a:latin typeface="Times New Roman"/>
              <a:ea typeface="Times New Roman"/>
              <a:cs typeface="Times New Roman"/>
            </a:endParaRPr>
          </a:p>
          <a:p>
            <a:pPr marL="742950" lvl="1" indent="-285750">
              <a:spcAft>
                <a:spcPts val="0"/>
              </a:spcAft>
              <a:buFont typeface="Tahoma"/>
              <a:buChar char="–"/>
              <a:tabLst>
                <a:tab pos="9144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Airlines: reservations, schedules</a:t>
            </a:r>
            <a:endParaRPr lang="en-US" sz="2400" dirty="0">
              <a:latin typeface="Times New Roman"/>
              <a:ea typeface="Times New Roman"/>
              <a:cs typeface="Times New Roman"/>
            </a:endParaRPr>
          </a:p>
          <a:p>
            <a:pPr marL="742950" lvl="1" indent="-285750">
              <a:spcAft>
                <a:spcPts val="0"/>
              </a:spcAft>
              <a:buFont typeface="Tahoma"/>
              <a:buChar char="–"/>
              <a:tabLst>
                <a:tab pos="9144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Universities:  registration, grades</a:t>
            </a:r>
            <a:endParaRPr lang="en-US" sz="2400" dirty="0">
              <a:latin typeface="Times New Roman"/>
              <a:ea typeface="Times New Roman"/>
              <a:cs typeface="Times New Roman"/>
            </a:endParaRPr>
          </a:p>
          <a:p>
            <a:pPr marL="742950" lvl="1" indent="-285750">
              <a:spcAft>
                <a:spcPts val="0"/>
              </a:spcAft>
              <a:buFont typeface="Tahoma"/>
              <a:buChar char="–"/>
              <a:tabLst>
                <a:tab pos="9144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Sales: customers, products, purchases</a:t>
            </a:r>
            <a:endParaRPr lang="en-US" sz="2400" dirty="0">
              <a:latin typeface="Times New Roman"/>
              <a:ea typeface="Times New Roman"/>
              <a:cs typeface="Times New Roman"/>
            </a:endParaRPr>
          </a:p>
          <a:p>
            <a:pPr marL="742950" lvl="1" indent="-285750">
              <a:spcAft>
                <a:spcPts val="0"/>
              </a:spcAft>
              <a:buFont typeface="Tahoma"/>
              <a:buChar char="–"/>
              <a:tabLst>
                <a:tab pos="9144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Manufacturing: production, inventory, orders, supply chain</a:t>
            </a:r>
            <a:endParaRPr lang="en-US" sz="2400" dirty="0">
              <a:latin typeface="Times New Roman"/>
              <a:ea typeface="Times New Roman"/>
              <a:cs typeface="Times New Roman"/>
            </a:endParaRPr>
          </a:p>
          <a:p>
            <a:pPr marL="742950" lvl="1" indent="-285750">
              <a:spcAft>
                <a:spcPts val="0"/>
              </a:spcAft>
              <a:buFont typeface="Tahoma"/>
              <a:buChar char="–"/>
              <a:tabLst>
                <a:tab pos="9144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Human resources:  employee records, salaries, tax deductions</a:t>
            </a:r>
            <a:endParaRPr lang="en-US" sz="2400" dirty="0">
              <a:latin typeface="Times New Roman"/>
              <a:ea typeface="Times New Roman"/>
              <a:cs typeface="Times New Roman"/>
            </a:endParaRPr>
          </a:p>
          <a:p>
            <a:pPr marL="742950" lvl="1" indent="-285750">
              <a:spcAft>
                <a:spcPts val="0"/>
              </a:spcAft>
              <a:buFont typeface="Tahoma"/>
              <a:buChar char="–"/>
              <a:tabLst>
                <a:tab pos="9144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Geographic systems, etc. ….</a:t>
            </a:r>
            <a:endParaRPr lang="en-US" sz="2400" dirty="0">
              <a:effectLst/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977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5620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</a:rPr>
              <a:t>History of Databases development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395536" y="764704"/>
            <a:ext cx="74676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/>
              <a:buChar char="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</a:rPr>
              <a:t>Punched cards (Hollerith) used at the beginning of the 20th century to record census data with mechanical machines to process the cards and tabulate the results.</a:t>
            </a:r>
            <a:endParaRPr lang="en-US" sz="2000" dirty="0"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Font typeface="Wingdings"/>
              <a:buChar char="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</a:rPr>
              <a:t>1950s and early 1960s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</a:rPr>
              <a:t>: magnetic tapes developed for data storage and used in conjunction with punched cards to update a master file onto a new tape. All sequential processing with sorted files</a:t>
            </a:r>
            <a:endParaRPr lang="en-US" sz="2000" dirty="0"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Font typeface="Wingdings"/>
              <a:buChar char="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</a:rPr>
              <a:t>Late 1960s and 1970s: widespread use of hard disks; direct access to data. Freed from sequential processing, databases could be created to store data on disk</a:t>
            </a:r>
            <a:r>
              <a:rPr lang="en-US" sz="2000" i="1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000" i="1" u="sng" dirty="0" err="1">
                <a:solidFill>
                  <a:srgbClr val="000000"/>
                </a:solidFill>
                <a:latin typeface="Times New Roman"/>
                <a:ea typeface="Times New Roman"/>
              </a:rPr>
              <a:t>Codd</a:t>
            </a:r>
            <a:r>
              <a:rPr lang="en-US" sz="2000" i="1" u="sng" dirty="0">
                <a:solidFill>
                  <a:srgbClr val="000000"/>
                </a:solidFill>
                <a:latin typeface="Times New Roman"/>
                <a:ea typeface="Times New Roman"/>
              </a:rPr>
              <a:t> E.F.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</a:rPr>
              <a:t>  publishes paper on relational databases</a:t>
            </a:r>
            <a:endParaRPr lang="en-US" sz="2000" dirty="0">
              <a:latin typeface="Times New Roman"/>
              <a:ea typeface="Times New Roman"/>
            </a:endParaRPr>
          </a:p>
          <a:p>
            <a:pPr marL="342900" lvl="0" indent="-342900">
              <a:spcAft>
                <a:spcPts val="0"/>
              </a:spcAft>
              <a:buFont typeface="Tahoma"/>
              <a:buChar char="•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1980s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Relational model not used in practice at first because of performance problems. IBM developed System R, a relational database with much more efficiency. Hierarchical and network databases replaced and SQL takes off</a:t>
            </a:r>
            <a:endParaRPr lang="en-US" sz="2000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Tahoma"/>
              <a:buChar char="•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Early 1990s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Decision support and querying re-emerged as a major application area; data warehousing and data mining grow as well</a:t>
            </a:r>
            <a:endParaRPr lang="en-US" sz="2000" dirty="0">
              <a:latin typeface="Times New Roman"/>
              <a:ea typeface="Times New Roman"/>
              <a:cs typeface="Times New Roman"/>
            </a:endParaRPr>
          </a:p>
          <a:p>
            <a:pPr marL="342900" lvl="0" indent="-342900">
              <a:spcAft>
                <a:spcPts val="0"/>
              </a:spcAft>
              <a:buFont typeface="Tahoma"/>
              <a:buChar char="•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Late 1990s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WWW is a catalyst for the deployment of databases with very high transaction rates, and very high reliability</a:t>
            </a:r>
            <a:endParaRPr lang="en-US" sz="2000" dirty="0">
              <a:effectLst/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8527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86679FD0A49024C990DBF628A504220" ma:contentTypeVersion="3" ma:contentTypeDescription="Создание документа." ma:contentTypeScope="" ma:versionID="1bd67a0fd822453bb5085167b2909330">
  <xsd:schema xmlns:xsd="http://www.w3.org/2001/XMLSchema" xmlns:xs="http://www.w3.org/2001/XMLSchema" xmlns:p="http://schemas.microsoft.com/office/2006/metadata/properties" xmlns:ns2="52ad687b-d88e-4c84-9e90-c56e7c0a23e1" targetNamespace="http://schemas.microsoft.com/office/2006/metadata/properties" ma:root="true" ma:fieldsID="6a452920eb1e2dd3b20786a7796a9e1f" ns2:_="">
    <xsd:import namespace="52ad687b-d88e-4c84-9e90-c56e7c0a23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687b-d88e-4c84-9e90-c56e7c0a23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5CAE85-82A0-4A16-B2A9-1CCC7C0182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CC84AD-C89A-441A-A5EF-D8BF1EC79E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19F4A7-A515-498C-B6AE-9464977B2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ad687b-d88e-4c84-9e90-c56e7c0a23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111</TotalTime>
  <Words>1037</Words>
  <Application>Microsoft Office PowerPoint</Application>
  <PresentationFormat>Экран (4:3)</PresentationFormat>
  <Paragraphs>144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Эркер</vt:lpstr>
      <vt:lpstr>Basic Definitions</vt:lpstr>
      <vt:lpstr>General aim of this course</vt:lpstr>
      <vt:lpstr>Презентация PowerPoint</vt:lpstr>
      <vt:lpstr>Презентация PowerPoint</vt:lpstr>
      <vt:lpstr>Презентация PowerPoint</vt:lpstr>
      <vt:lpstr>Презентация PowerPoint</vt:lpstr>
      <vt:lpstr>Databases</vt:lpstr>
      <vt:lpstr>Database Applications:</vt:lpstr>
      <vt:lpstr>History of Databases development</vt:lpstr>
      <vt:lpstr>Презентация PowerPoint</vt:lpstr>
      <vt:lpstr>Презентация PowerPoint</vt:lpstr>
      <vt:lpstr>Major DBMS today</vt:lpstr>
      <vt:lpstr>Introduction to SQL</vt:lpstr>
      <vt:lpstr>When do you need a Database?</vt:lpstr>
      <vt:lpstr>Uses of Databases</vt:lpstr>
      <vt:lpstr>Some Relational Database Concepts</vt:lpstr>
      <vt:lpstr>How to install and use MySQL?</vt:lpstr>
      <vt:lpstr>Finding Your Way Around the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Definitions</dc:title>
  <dc:creator>Alibek</dc:creator>
  <cp:lastModifiedBy>Пользователь Windows</cp:lastModifiedBy>
  <cp:revision>34</cp:revision>
  <dcterms:created xsi:type="dcterms:W3CDTF">2019-01-12T15:16:48Z</dcterms:created>
  <dcterms:modified xsi:type="dcterms:W3CDTF">2021-01-27T18:25:20Z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0x010100186679FD0A49024C990DBF628A504220</vt:lpwstr>
  </property>
</Properties>
</file>