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9"/>
  </p:notesMasterIdLst>
  <p:sldIdLst>
    <p:sldId id="256" r:id="rId5"/>
    <p:sldId id="257" r:id="rId6"/>
    <p:sldId id="258" r:id="rId7"/>
    <p:sldId id="259" r:id="rId8"/>
    <p:sldId id="260" r:id="rId9"/>
    <p:sldId id="261" r:id="rId10"/>
    <p:sldId id="295" r:id="rId11"/>
    <p:sldId id="296" r:id="rId12"/>
    <p:sldId id="297" r:id="rId13"/>
    <p:sldId id="298" r:id="rId14"/>
    <p:sldId id="299" r:id="rId15"/>
    <p:sldId id="293" r:id="rId16"/>
    <p:sldId id="294" r:id="rId17"/>
    <p:sldId id="262" r:id="rId18"/>
    <p:sldId id="263" r:id="rId19"/>
    <p:sldId id="264" r:id="rId20"/>
    <p:sldId id="265" r:id="rId21"/>
    <p:sldId id="266" r:id="rId22"/>
    <p:sldId id="267" r:id="rId23"/>
    <p:sldId id="268" r:id="rId24"/>
    <p:sldId id="300" r:id="rId25"/>
    <p:sldId id="301" r:id="rId26"/>
    <p:sldId id="302" r:id="rId27"/>
    <p:sldId id="303" r:id="rId28"/>
    <p:sldId id="304" r:id="rId29"/>
    <p:sldId id="305" r:id="rId30"/>
    <p:sldId id="306" r:id="rId31"/>
    <p:sldId id="307" r:id="rId32"/>
    <p:sldId id="309" r:id="rId33"/>
    <p:sldId id="308" r:id="rId34"/>
    <p:sldId id="310" r:id="rId35"/>
    <p:sldId id="311" r:id="rId36"/>
    <p:sldId id="312" r:id="rId37"/>
    <p:sldId id="269" r:id="rId38"/>
    <p:sldId id="270" r:id="rId39"/>
    <p:sldId id="271" r:id="rId40"/>
    <p:sldId id="272" r:id="rId41"/>
    <p:sldId id="273" r:id="rId42"/>
    <p:sldId id="274" r:id="rId43"/>
    <p:sldId id="275" r:id="rId44"/>
    <p:sldId id="276" r:id="rId45"/>
    <p:sldId id="277" r:id="rId46"/>
    <p:sldId id="278" r:id="rId47"/>
    <p:sldId id="279" r:id="rId48"/>
    <p:sldId id="280" r:id="rId49"/>
    <p:sldId id="292" r:id="rId50"/>
    <p:sldId id="281" r:id="rId51"/>
    <p:sldId id="282" r:id="rId52"/>
    <p:sldId id="283" r:id="rId53"/>
    <p:sldId id="284" r:id="rId54"/>
    <p:sldId id="285" r:id="rId55"/>
    <p:sldId id="286" r:id="rId56"/>
    <p:sldId id="287" r:id="rId57"/>
    <p:sldId id="288" r:id="rId5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499" autoAdjust="0"/>
  </p:normalViewPr>
  <p:slideViewPr>
    <p:cSldViewPr>
      <p:cViewPr varScale="1">
        <p:scale>
          <a:sx n="82" d="100"/>
          <a:sy n="82" d="100"/>
        </p:scale>
        <p:origin x="147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Маратулы" userId="db5001f1dc0e8ccd" providerId="LiveId" clId="{E96FC072-B4E6-4183-A245-EDBA5BCA3939}"/>
    <pc:docChg chg="modSld sldOrd">
      <pc:chgData name="Маратулы" userId="db5001f1dc0e8ccd" providerId="LiveId" clId="{E96FC072-B4E6-4183-A245-EDBA5BCA3939}" dt="2021-02-16T05:53:22.672" v="1"/>
      <pc:docMkLst>
        <pc:docMk/>
      </pc:docMkLst>
      <pc:sldChg chg="ord">
        <pc:chgData name="Маратулы" userId="db5001f1dc0e8ccd" providerId="LiveId" clId="{E96FC072-B4E6-4183-A245-EDBA5BCA3939}" dt="2021-02-16T05:53:22.672" v="1"/>
        <pc:sldMkLst>
          <pc:docMk/>
          <pc:sldMk cId="2788722347" sldId="2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CEC9EE-4865-44B9-A1F1-06AD92C81A52}" type="datetimeFigureOut">
              <a:rPr lang="ru-RU" smtClean="0"/>
              <a:t>16.02.2021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A7762A-5820-40ED-9848-6F9737AD3CA6}" type="slidenum">
              <a:rPr lang="ru-RU" smtClean="0"/>
              <a:t>‹#›</a:t>
            </a:fld>
            <a:endParaRPr lang="ru-RU"/>
          </a:p>
        </p:txBody>
      </p:sp>
    </p:spTree>
    <p:extLst>
      <p:ext uri="{BB962C8B-B14F-4D97-AF65-F5344CB8AC3E}">
        <p14:creationId xmlns:p14="http://schemas.microsoft.com/office/powerpoint/2010/main" val="2223423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05B7BD-A2F2-4DFF-B1A8-E8879F9286AC}" type="slidenum">
              <a:rPr lang="en-CA"/>
              <a:pPr/>
              <a:t>21</a:t>
            </a:fld>
            <a:endParaRPr lang="en-CA"/>
          </a:p>
        </p:txBody>
      </p:sp>
      <p:sp>
        <p:nvSpPr>
          <p:cNvPr id="588802" name="Rectangle 1026"/>
          <p:cNvSpPr>
            <a:spLocks noGrp="1" noRot="1" noChangeAspect="1" noChangeArrowheads="1" noTextEdit="1"/>
          </p:cNvSpPr>
          <p:nvPr>
            <p:ph type="sldImg"/>
          </p:nvPr>
        </p:nvSpPr>
        <p:spPr>
          <a:ln/>
        </p:spPr>
      </p:sp>
      <p:sp>
        <p:nvSpPr>
          <p:cNvPr id="58880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7EE55D-E756-4B90-AD0E-8AFC2A343E8F}" type="slidenum">
              <a:rPr lang="en-CA"/>
              <a:pPr/>
              <a:t>23</a:t>
            </a:fld>
            <a:endParaRPr lang="en-CA"/>
          </a:p>
        </p:txBody>
      </p:sp>
      <p:sp>
        <p:nvSpPr>
          <p:cNvPr id="652290" name="Rectangle 2"/>
          <p:cNvSpPr>
            <a:spLocks noGrp="1" noRot="1" noChangeAspect="1" noChangeArrowheads="1" noTextEdit="1"/>
          </p:cNvSpPr>
          <p:nvPr>
            <p:ph type="sldImg"/>
          </p:nvPr>
        </p:nvSpPr>
        <p:spPr>
          <a:ln/>
        </p:spPr>
      </p:sp>
      <p:sp>
        <p:nvSpPr>
          <p:cNvPr id="65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5B7837-82E6-4470-884E-FDABB8F9AEEE}" type="slidenum">
              <a:rPr lang="en-CA"/>
              <a:pPr/>
              <a:t>25</a:t>
            </a:fld>
            <a:endParaRPr lang="en-CA"/>
          </a:p>
        </p:txBody>
      </p:sp>
      <p:sp>
        <p:nvSpPr>
          <p:cNvPr id="590850" name="Rectangle 1026"/>
          <p:cNvSpPr>
            <a:spLocks noGrp="1" noRot="1" noChangeAspect="1" noChangeArrowheads="1" noTextEdit="1"/>
          </p:cNvSpPr>
          <p:nvPr>
            <p:ph type="sldImg"/>
          </p:nvPr>
        </p:nvSpPr>
        <p:spPr>
          <a:ln/>
        </p:spPr>
      </p:sp>
      <p:sp>
        <p:nvSpPr>
          <p:cNvPr id="59085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EECC39-642E-4DD6-896D-B13CCA52D455}" type="slidenum">
              <a:rPr lang="en-CA"/>
              <a:pPr/>
              <a:t>26</a:t>
            </a:fld>
            <a:endParaRPr lang="en-CA"/>
          </a:p>
        </p:txBody>
      </p:sp>
      <p:sp>
        <p:nvSpPr>
          <p:cNvPr id="654338" name="Rectangle 2"/>
          <p:cNvSpPr>
            <a:spLocks noGrp="1" noRot="1" noChangeAspect="1" noChangeArrowheads="1" noTextEdit="1"/>
          </p:cNvSpPr>
          <p:nvPr>
            <p:ph type="sldImg"/>
          </p:nvPr>
        </p:nvSpPr>
        <p:spPr>
          <a:ln/>
        </p:spPr>
      </p:sp>
      <p:sp>
        <p:nvSpPr>
          <p:cNvPr id="65433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B4C71EC6-210F-42DE-9C53-41977AD35B3D}" type="datetimeFigureOut">
              <a:rPr lang="ru-RU" smtClean="0"/>
              <a:t>16.02.2021</a:t>
            </a:fld>
            <a:endParaRPr lang="ru-RU"/>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ru-RU"/>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Номер слайда 28"/>
          <p:cNvSpPr>
            <a:spLocks noGrp="1"/>
          </p:cNvSpPr>
          <p:nvPr>
            <p:ph type="sldNum" sz="quarter" idx="12"/>
          </p:nvPr>
        </p:nvSpPr>
        <p:spPr bwMode="auto">
          <a:xfrm>
            <a:off x="1325544" y="4928702"/>
            <a:ext cx="609600" cy="517524"/>
          </a:xfrm>
        </p:spPr>
        <p:txBody>
          <a:bodyPr/>
          <a:lstStyle/>
          <a:p>
            <a:fld id="{B19B0651-EE4F-4900-A07F-96A6BFA9D0F0}"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16.02.2021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16.02.2021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8" name="Объект 7"/>
          <p:cNvSpPr>
            <a:spLocks noGrp="1"/>
          </p:cNvSpPr>
          <p:nvPr>
            <p:ph sz="quarter" idx="1"/>
          </p:nvPr>
        </p:nvSpPr>
        <p:spPr>
          <a:xfrm>
            <a:off x="457200" y="1600200"/>
            <a:ext cx="7467600" cy="4873752"/>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4"/>
          </p:nvPr>
        </p:nvSpPr>
        <p:spPr/>
        <p:txBody>
          <a:bodyPr rtlCol="0"/>
          <a:lstStyle/>
          <a:p>
            <a:fld id="{B4C71EC6-210F-42DE-9C53-41977AD35B3D}" type="datetimeFigureOut">
              <a:rPr lang="ru-RU" smtClean="0"/>
              <a:t>16.02.2021</a:t>
            </a:fld>
            <a:endParaRPr lang="ru-RU"/>
          </a:p>
        </p:txBody>
      </p:sp>
      <p:sp>
        <p:nvSpPr>
          <p:cNvPr id="9" name="Номер слайда 8"/>
          <p:cNvSpPr>
            <a:spLocks noGrp="1"/>
          </p:cNvSpPr>
          <p:nvPr>
            <p:ph type="sldNum" sz="quarter" idx="15"/>
          </p:nvPr>
        </p:nvSpPr>
        <p:spPr/>
        <p:txBody>
          <a:bodyPr rtlCol="0"/>
          <a:lstStyle/>
          <a:p>
            <a:fld id="{B19B0651-EE4F-4900-A07F-96A6BFA9D0F0}" type="slidenum">
              <a:rPr lang="ru-RU" smtClean="0"/>
              <a:t>‹#›</a:t>
            </a:fld>
            <a:endParaRPr lang="ru-RU"/>
          </a:p>
        </p:txBody>
      </p:sp>
      <p:sp>
        <p:nvSpPr>
          <p:cNvPr id="10" name="Нижний колонтитул 9"/>
          <p:cNvSpPr>
            <a:spLocks noGrp="1"/>
          </p:cNvSpPr>
          <p:nvPr>
            <p:ph type="ftr" sz="quarter" idx="16"/>
          </p:nvPr>
        </p:nvSpPr>
        <p:spPr/>
        <p:txBody>
          <a:bodyPr rtlCol="0"/>
          <a:lstStyle/>
          <a:p>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B4C71EC6-210F-42DE-9C53-41977AD35B3D}" type="datetimeFigureOut">
              <a:rPr lang="ru-RU" smtClean="0"/>
              <a:t>16.02.2021</a:t>
            </a:fld>
            <a:endParaRPr lang="ru-RU"/>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ru-RU"/>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Номер слайда 5"/>
          <p:cNvSpPr>
            <a:spLocks noGrp="1"/>
          </p:cNvSpPr>
          <p:nvPr>
            <p:ph type="sldNum" sz="quarter" idx="12"/>
          </p:nvPr>
        </p:nvSpPr>
        <p:spPr bwMode="auto">
          <a:xfrm>
            <a:off x="1340616" y="4928702"/>
            <a:ext cx="609600" cy="517524"/>
          </a:xfrm>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16.02.2021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
        <p:nvSpPr>
          <p:cNvPr id="9" name="Объект 8"/>
          <p:cNvSpPr>
            <a:spLocks noGrp="1"/>
          </p:cNvSpPr>
          <p:nvPr>
            <p:ph sz="quarter" idx="1"/>
          </p:nvPr>
        </p:nvSpPr>
        <p:spPr>
          <a:xfrm>
            <a:off x="457200" y="1600200"/>
            <a:ext cx="3657600"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1" name="Объект 10"/>
          <p:cNvSpPr>
            <a:spLocks noGrp="1"/>
          </p:cNvSpPr>
          <p:nvPr>
            <p:ph sz="quarter" idx="2"/>
          </p:nvPr>
        </p:nvSpPr>
        <p:spPr>
          <a:xfrm>
            <a:off x="4270248" y="1600200"/>
            <a:ext cx="3657600"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a:t>Образец заголовка</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t>16.02.2021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
        <p:nvSpPr>
          <p:cNvPr id="11" name="Объект 10"/>
          <p:cNvSpPr>
            <a:spLocks noGrp="1"/>
          </p:cNvSpPr>
          <p:nvPr>
            <p:ph sz="quarter" idx="2"/>
          </p:nvPr>
        </p:nvSpPr>
        <p:spPr>
          <a:xfrm>
            <a:off x="457200" y="2362200"/>
            <a:ext cx="3657600" cy="38862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3" name="Объект 12"/>
          <p:cNvSpPr>
            <a:spLocks noGrp="1"/>
          </p:cNvSpPr>
          <p:nvPr>
            <p:ph sz="quarter" idx="4"/>
          </p:nvPr>
        </p:nvSpPr>
        <p:spPr>
          <a:xfrm>
            <a:off x="4371975" y="2362200"/>
            <a:ext cx="3657600" cy="38862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6" name="Дата 5"/>
          <p:cNvSpPr>
            <a:spLocks noGrp="1"/>
          </p:cNvSpPr>
          <p:nvPr>
            <p:ph type="dt" sz="half" idx="10"/>
          </p:nvPr>
        </p:nvSpPr>
        <p:spPr/>
        <p:txBody>
          <a:bodyPr rtlCol="0"/>
          <a:lstStyle/>
          <a:p>
            <a:fld id="{B4C71EC6-210F-42DE-9C53-41977AD35B3D}" type="datetimeFigureOut">
              <a:rPr lang="ru-RU" smtClean="0"/>
              <a:t>16.02.2021</a:t>
            </a:fld>
            <a:endParaRPr lang="ru-RU"/>
          </a:p>
        </p:txBody>
      </p:sp>
      <p:sp>
        <p:nvSpPr>
          <p:cNvPr id="7" name="Номер слайда 6"/>
          <p:cNvSpPr>
            <a:spLocks noGrp="1"/>
          </p:cNvSpPr>
          <p:nvPr>
            <p:ph type="sldNum" sz="quarter" idx="11"/>
          </p:nvPr>
        </p:nvSpPr>
        <p:spPr/>
        <p:txBody>
          <a:bodyPr rtlCol="0"/>
          <a:lstStyle/>
          <a:p>
            <a:fld id="{B19B0651-EE4F-4900-A07F-96A6BFA9D0F0}" type="slidenum">
              <a:rPr lang="ru-RU" smtClean="0"/>
              <a:t>‹#›</a:t>
            </a:fld>
            <a:endParaRPr lang="ru-RU"/>
          </a:p>
        </p:txBody>
      </p:sp>
      <p:sp>
        <p:nvSpPr>
          <p:cNvPr id="8" name="Нижний колонтитул 7"/>
          <p:cNvSpPr>
            <a:spLocks noGrp="1"/>
          </p:cNvSpPr>
          <p:nvPr>
            <p:ph type="ftr" sz="quarter" idx="12"/>
          </p:nvPr>
        </p:nvSpPr>
        <p:spPr/>
        <p:txBody>
          <a:bodyPr rtlCol="0"/>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16.02.2021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Объект 17"/>
          <p:cNvSpPr>
            <a:spLocks noGrp="1"/>
          </p:cNvSpPr>
          <p:nvPr>
            <p:ph sz="quarter" idx="1"/>
          </p:nvPr>
        </p:nvSpPr>
        <p:spPr>
          <a:xfrm>
            <a:off x="304800" y="274320"/>
            <a:ext cx="5638800" cy="6327648"/>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21" name="Дата 20"/>
          <p:cNvSpPr>
            <a:spLocks noGrp="1"/>
          </p:cNvSpPr>
          <p:nvPr>
            <p:ph type="dt" sz="half" idx="14"/>
          </p:nvPr>
        </p:nvSpPr>
        <p:spPr/>
        <p:txBody>
          <a:bodyPr rtlCol="0"/>
          <a:lstStyle/>
          <a:p>
            <a:fld id="{B4C71EC6-210F-42DE-9C53-41977AD35B3D}" type="datetimeFigureOut">
              <a:rPr lang="ru-RU" smtClean="0"/>
              <a:t>16.02.2021</a:t>
            </a:fld>
            <a:endParaRPr lang="ru-RU"/>
          </a:p>
        </p:txBody>
      </p:sp>
      <p:sp>
        <p:nvSpPr>
          <p:cNvPr id="22" name="Номер слайда 21"/>
          <p:cNvSpPr>
            <a:spLocks noGrp="1"/>
          </p:cNvSpPr>
          <p:nvPr>
            <p:ph type="sldNum" sz="quarter" idx="15"/>
          </p:nvPr>
        </p:nvSpPr>
        <p:spPr/>
        <p:txBody>
          <a:bodyPr rtlCol="0"/>
          <a:lstStyle/>
          <a:p>
            <a:fld id="{B19B0651-EE4F-4900-A07F-96A6BFA9D0F0}" type="slidenum">
              <a:rPr lang="ru-RU" smtClean="0"/>
              <a:t>‹#›</a:t>
            </a:fld>
            <a:endParaRPr lang="ru-RU"/>
          </a:p>
        </p:txBody>
      </p:sp>
      <p:sp>
        <p:nvSpPr>
          <p:cNvPr id="23" name="Нижний колонтитул 22"/>
          <p:cNvSpPr>
            <a:spLocks noGrp="1"/>
          </p:cNvSpPr>
          <p:nvPr>
            <p:ph type="ftr" sz="quarter" idx="16"/>
          </p:nvPr>
        </p:nvSpPr>
        <p:spPr/>
        <p:txBody>
          <a:bodyPr rtlCol="0"/>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Дата 16"/>
          <p:cNvSpPr>
            <a:spLocks noGrp="1"/>
          </p:cNvSpPr>
          <p:nvPr>
            <p:ph type="dt" sz="half" idx="10"/>
          </p:nvPr>
        </p:nvSpPr>
        <p:spPr/>
        <p:txBody>
          <a:bodyPr rtlCol="0"/>
          <a:lstStyle/>
          <a:p>
            <a:fld id="{B4C71EC6-210F-42DE-9C53-41977AD35B3D}" type="datetimeFigureOut">
              <a:rPr lang="ru-RU" smtClean="0"/>
              <a:t>16.02.2021</a:t>
            </a:fld>
            <a:endParaRPr lang="ru-RU"/>
          </a:p>
        </p:txBody>
      </p:sp>
      <p:sp>
        <p:nvSpPr>
          <p:cNvPr id="18" name="Номер слайда 17"/>
          <p:cNvSpPr>
            <a:spLocks noGrp="1"/>
          </p:cNvSpPr>
          <p:nvPr>
            <p:ph type="sldNum" sz="quarter" idx="11"/>
          </p:nvPr>
        </p:nvSpPr>
        <p:spPr/>
        <p:txBody>
          <a:bodyPr rtlCol="0"/>
          <a:lstStyle/>
          <a:p>
            <a:fld id="{B19B0651-EE4F-4900-A07F-96A6BFA9D0F0}" type="slidenum">
              <a:rPr lang="ru-RU" smtClean="0"/>
              <a:t>‹#›</a:t>
            </a:fld>
            <a:endParaRPr lang="ru-RU"/>
          </a:p>
        </p:txBody>
      </p:sp>
      <p:sp>
        <p:nvSpPr>
          <p:cNvPr id="21" name="Нижний колонтитул 20"/>
          <p:cNvSpPr>
            <a:spLocks noGrp="1"/>
          </p:cNvSpPr>
          <p:nvPr>
            <p:ph type="ftr" sz="quarter" idx="12"/>
          </p:nvPr>
        </p:nvSpPr>
        <p:spPr/>
        <p:txBody>
          <a:bodyPr rtlCol="0"/>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4C71EC6-210F-42DE-9C53-41977AD35B3D}" type="datetimeFigureOut">
              <a:rPr lang="ru-RU" smtClean="0"/>
              <a:t>16.02.2021</a:t>
            </a:fld>
            <a:endParaRPr lang="ru-RU"/>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en.wikipedia.org/wiki/Coherence_theory_of_truth"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en-US" dirty="0"/>
              <a:t>Database management system (DBMS)</a:t>
            </a:r>
            <a:br>
              <a:rPr lang="en-US" dirty="0"/>
            </a:br>
            <a:r>
              <a:rPr lang="en-US" dirty="0"/>
              <a:t>Architecture and Concepts</a:t>
            </a:r>
            <a:endParaRPr lang="ru-RU" dirty="0"/>
          </a:p>
        </p:txBody>
      </p:sp>
      <p:sp>
        <p:nvSpPr>
          <p:cNvPr id="3" name="Подзаголовок 2"/>
          <p:cNvSpPr>
            <a:spLocks noGrp="1"/>
          </p:cNvSpPr>
          <p:nvPr>
            <p:ph type="subTitle" idx="1"/>
          </p:nvPr>
        </p:nvSpPr>
        <p:spPr/>
        <p:txBody>
          <a:bodyPr/>
          <a:lstStyle/>
          <a:p>
            <a:pPr algn="l"/>
            <a:r>
              <a:rPr lang="en-US" dirty="0" err="1"/>
              <a:t>Abylkassymova</a:t>
            </a:r>
            <a:r>
              <a:rPr lang="en-US" dirty="0"/>
              <a:t> A.B.</a:t>
            </a:r>
            <a:endParaRPr lang="ru-RU" dirty="0"/>
          </a:p>
        </p:txBody>
      </p:sp>
    </p:spTree>
    <p:extLst>
      <p:ext uri="{BB962C8B-B14F-4D97-AF65-F5344CB8AC3E}">
        <p14:creationId xmlns:p14="http://schemas.microsoft.com/office/powerpoint/2010/main" val="4116312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Atomicity</a:t>
            </a:r>
            <a:endParaRPr lang="ru-RU" dirty="0"/>
          </a:p>
        </p:txBody>
      </p:sp>
      <p:sp>
        <p:nvSpPr>
          <p:cNvPr id="3" name="Объект 2"/>
          <p:cNvSpPr>
            <a:spLocks noGrp="1"/>
          </p:cNvSpPr>
          <p:nvPr>
            <p:ph sz="quarter" idx="1"/>
          </p:nvPr>
        </p:nvSpPr>
        <p:spPr/>
        <p:txBody>
          <a:bodyPr>
            <a:normAutofit fontScale="77500" lnSpcReduction="20000"/>
          </a:bodyPr>
          <a:lstStyle/>
          <a:p>
            <a:pPr marL="0" indent="0">
              <a:buNone/>
            </a:pPr>
            <a:r>
              <a:rPr lang="en-US" dirty="0"/>
              <a:t>The first ACID property is atomicity. When an update occurs to a database, either all or none of the update becomes available to anyone beyond the user or application performing the update. This update to the database is called a transaction and it either commits or aborts. This means that only a fragment of the update cannot be placed into the database, should a problem occur with either the hardware or the software involved. </a:t>
            </a:r>
          </a:p>
          <a:p>
            <a:pPr marL="0" indent="0">
              <a:buNone/>
            </a:pPr>
            <a:r>
              <a:rPr lang="en-US" dirty="0"/>
              <a:t> </a:t>
            </a:r>
          </a:p>
          <a:p>
            <a:pPr marL="0" indent="0">
              <a:buNone/>
            </a:pPr>
            <a:r>
              <a:rPr lang="en-US" dirty="0"/>
              <a:t>Features to consider for atomicity</a:t>
            </a:r>
          </a:p>
          <a:p>
            <a:r>
              <a:rPr lang="en-US" dirty="0"/>
              <a:t>It is maintained in the presence of deadlocks.</a:t>
            </a:r>
          </a:p>
          <a:p>
            <a:r>
              <a:rPr lang="en-US" dirty="0"/>
              <a:t>It is maintained in the presence of database software failures.</a:t>
            </a:r>
          </a:p>
          <a:p>
            <a:r>
              <a:rPr lang="en-US" dirty="0"/>
              <a:t>It is maintained in the presence of application software failures.</a:t>
            </a:r>
          </a:p>
          <a:p>
            <a:r>
              <a:rPr lang="en-US" dirty="0"/>
              <a:t>It is maintained in the presence of CPU failures.</a:t>
            </a:r>
          </a:p>
          <a:p>
            <a:r>
              <a:rPr lang="en-US" dirty="0"/>
              <a:t>It can be turned off at the system level.</a:t>
            </a:r>
          </a:p>
          <a:p>
            <a:r>
              <a:rPr lang="en-US" dirty="0"/>
              <a:t>It can be turned off at the session level.</a:t>
            </a:r>
          </a:p>
          <a:p>
            <a:endParaRPr lang="ru-RU" dirty="0"/>
          </a:p>
        </p:txBody>
      </p:sp>
    </p:spTree>
    <p:extLst>
      <p:ext uri="{BB962C8B-B14F-4D97-AF65-F5344CB8AC3E}">
        <p14:creationId xmlns:p14="http://schemas.microsoft.com/office/powerpoint/2010/main" val="249288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Others</a:t>
            </a:r>
            <a:endParaRPr lang="ru-RU" dirty="0"/>
          </a:p>
        </p:txBody>
      </p:sp>
      <p:sp>
        <p:nvSpPr>
          <p:cNvPr id="3" name="Объект 2"/>
          <p:cNvSpPr>
            <a:spLocks noGrp="1"/>
          </p:cNvSpPr>
          <p:nvPr>
            <p:ph sz="quarter" idx="1"/>
          </p:nvPr>
        </p:nvSpPr>
        <p:spPr/>
        <p:txBody>
          <a:bodyPr>
            <a:normAutofit fontScale="62500" lnSpcReduction="20000"/>
          </a:bodyPr>
          <a:lstStyle/>
          <a:p>
            <a:r>
              <a:rPr lang="en-US" b="1" i="1" dirty="0">
                <a:solidFill>
                  <a:schemeClr val="accent1"/>
                </a:solidFill>
              </a:rPr>
              <a:t>Consistency</a:t>
            </a:r>
            <a:endParaRPr lang="en-US" i="1" dirty="0">
              <a:solidFill>
                <a:schemeClr val="accent1"/>
              </a:solidFill>
            </a:endParaRPr>
          </a:p>
          <a:p>
            <a:pPr marL="0" indent="0">
              <a:buNone/>
            </a:pPr>
            <a:r>
              <a:rPr lang="en-US" dirty="0"/>
              <a:t>Consistency is the ACID property that ensures that any changes to values in an instance are consistent with changes to other values in the same instance. A consistency constraint is a predicate on data which serves as a precondition, post-condition, and transformation condition on any transaction. </a:t>
            </a:r>
          </a:p>
          <a:p>
            <a:r>
              <a:rPr lang="en-US" b="1" i="1" dirty="0">
                <a:solidFill>
                  <a:schemeClr val="accent1"/>
                </a:solidFill>
              </a:rPr>
              <a:t>Isolation</a:t>
            </a:r>
            <a:endParaRPr lang="en-US" i="1" dirty="0">
              <a:solidFill>
                <a:schemeClr val="accent1"/>
              </a:solidFill>
            </a:endParaRPr>
          </a:p>
          <a:p>
            <a:pPr marL="0" indent="0">
              <a:buNone/>
            </a:pPr>
            <a:r>
              <a:rPr lang="en-US" dirty="0"/>
              <a:t>The isolation portion of the ACID Properties is needed when there are concurrent transactions. Concurrent transactions are transactions that occur at the same time, such as shared multiple users accessing shared objects.</a:t>
            </a:r>
          </a:p>
          <a:p>
            <a:r>
              <a:rPr lang="en-US" b="1" i="1" dirty="0">
                <a:solidFill>
                  <a:schemeClr val="accent1"/>
                </a:solidFill>
              </a:rPr>
              <a:t>Durability</a:t>
            </a:r>
            <a:r>
              <a:rPr lang="en-US" dirty="0"/>
              <a:t> </a:t>
            </a:r>
          </a:p>
          <a:p>
            <a:pPr marL="0" indent="0">
              <a:buNone/>
            </a:pPr>
            <a:r>
              <a:rPr lang="en-US" dirty="0"/>
              <a:t>Maintaining updates of committed transactions is critical. These updates must never be lost. The ACID property of durability addresses this need. Durability refers to the ability of the system to recover committed transaction updates if either the system or the storage media fails.</a:t>
            </a:r>
          </a:p>
          <a:p>
            <a:pPr>
              <a:buFont typeface="Wingdings" pitchFamily="2" charset="2"/>
              <a:buChar char="q"/>
            </a:pPr>
            <a:r>
              <a:rPr lang="en-US" dirty="0"/>
              <a:t>Features to consider for durability</a:t>
            </a:r>
          </a:p>
          <a:p>
            <a:pPr marL="457200" indent="-457200">
              <a:buFont typeface="+mj-lt"/>
              <a:buAutoNum type="arabicPeriod"/>
            </a:pPr>
            <a:r>
              <a:rPr lang="en-US" dirty="0"/>
              <a:t>Recovery to the most recent successful commit after an application software failure.</a:t>
            </a:r>
          </a:p>
          <a:p>
            <a:pPr marL="457200" indent="-457200">
              <a:buFont typeface="+mj-lt"/>
              <a:buAutoNum type="arabicPeriod"/>
            </a:pPr>
            <a:r>
              <a:rPr lang="en-US" dirty="0"/>
              <a:t>Recovery to the most recent successful backup after a disk failure.</a:t>
            </a:r>
          </a:p>
          <a:p>
            <a:pPr marL="457200" indent="-457200">
              <a:buFont typeface="+mj-lt"/>
              <a:buAutoNum type="arabicPeriod"/>
            </a:pPr>
            <a:r>
              <a:rPr lang="en-US" dirty="0"/>
              <a:t>Recovery to the most recent successful commit after a CPU failure.</a:t>
            </a:r>
          </a:p>
          <a:p>
            <a:pPr marL="457200" indent="-457200">
              <a:buFont typeface="+mj-lt"/>
              <a:buAutoNum type="arabicPeriod"/>
            </a:pPr>
            <a:r>
              <a:rPr lang="en-US" dirty="0"/>
              <a:t>Recovery to the most recent successful commit after a data disk failure.</a:t>
            </a:r>
          </a:p>
          <a:p>
            <a:pPr marL="457200" indent="-457200">
              <a:buFont typeface="+mj-lt"/>
              <a:buAutoNum type="arabicPeriod"/>
            </a:pPr>
            <a:r>
              <a:rPr lang="en-US" dirty="0"/>
              <a:t>Recovery to the most recent successful backup after a disk failure.</a:t>
            </a:r>
          </a:p>
          <a:p>
            <a:endParaRPr lang="ru-RU" dirty="0"/>
          </a:p>
        </p:txBody>
      </p:sp>
    </p:spTree>
    <p:extLst>
      <p:ext uri="{BB962C8B-B14F-4D97-AF65-F5344CB8AC3E}">
        <p14:creationId xmlns:p14="http://schemas.microsoft.com/office/powerpoint/2010/main" val="3029685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More about DBMS</a:t>
            </a:r>
            <a:endParaRPr lang="ru-RU" dirty="0"/>
          </a:p>
        </p:txBody>
      </p:sp>
      <p:sp>
        <p:nvSpPr>
          <p:cNvPr id="3" name="Объект 2"/>
          <p:cNvSpPr>
            <a:spLocks noGrp="1"/>
          </p:cNvSpPr>
          <p:nvPr>
            <p:ph sz="quarter" idx="1"/>
          </p:nvPr>
        </p:nvSpPr>
        <p:spPr/>
        <p:txBody>
          <a:bodyPr/>
          <a:lstStyle/>
          <a:p>
            <a:r>
              <a:rPr lang="en-US" dirty="0"/>
              <a:t>A database management system receives instruction from a database administrator (DBA) and accordingly instructs the system to make the necessary changes. These commands can be to load, retrieve or modify existing data from the system.</a:t>
            </a:r>
          </a:p>
          <a:p>
            <a:r>
              <a:rPr lang="en-US" dirty="0"/>
              <a:t>A DBMS always provides data independence. Any change in storage mechanism and formats are performed without modifying the entire application. There are four main types of database organization….</a:t>
            </a:r>
          </a:p>
          <a:p>
            <a:endParaRPr lang="ru-RU" dirty="0"/>
          </a:p>
        </p:txBody>
      </p:sp>
      <p:cxnSp>
        <p:nvCxnSpPr>
          <p:cNvPr id="5" name="Прямая со стрелкой 4"/>
          <p:cNvCxnSpPr/>
          <p:nvPr/>
        </p:nvCxnSpPr>
        <p:spPr>
          <a:xfrm>
            <a:off x="4499992" y="5589240"/>
            <a:ext cx="0" cy="7920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906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Relational Database</a:t>
            </a:r>
            <a:endParaRPr lang="ru-RU" dirty="0"/>
          </a:p>
        </p:txBody>
      </p:sp>
      <p:sp>
        <p:nvSpPr>
          <p:cNvPr id="3" name="Объект 2"/>
          <p:cNvSpPr>
            <a:spLocks noGrp="1"/>
          </p:cNvSpPr>
          <p:nvPr>
            <p:ph sz="quarter" idx="1"/>
          </p:nvPr>
        </p:nvSpPr>
        <p:spPr/>
        <p:txBody>
          <a:bodyPr/>
          <a:lstStyle/>
          <a:p>
            <a:r>
              <a:rPr lang="en-US" dirty="0"/>
              <a:t>Data is organized as logically independent tables. </a:t>
            </a:r>
          </a:p>
          <a:p>
            <a:r>
              <a:rPr lang="en-US" dirty="0"/>
              <a:t>Relationships among tables are shown through shared data. </a:t>
            </a:r>
          </a:p>
          <a:p>
            <a:r>
              <a:rPr lang="en-US" dirty="0"/>
              <a:t>The data in one table may reference similar data in other tables, which maintains the integrity of the links among them. </a:t>
            </a:r>
          </a:p>
          <a:p>
            <a:r>
              <a:rPr lang="en-US" dirty="0"/>
              <a:t>This feature is referred to as referential integrity – an important concept in a relational database system. </a:t>
            </a:r>
          </a:p>
          <a:p>
            <a:r>
              <a:rPr lang="en-US" dirty="0"/>
              <a:t>Operations such as "select" and "join" can be performed on these tables. This is the most widely used system of database organization.</a:t>
            </a:r>
            <a:endParaRPr lang="ru-RU" dirty="0"/>
          </a:p>
        </p:txBody>
      </p:sp>
    </p:spTree>
    <p:extLst>
      <p:ext uri="{BB962C8B-B14F-4D97-AF65-F5344CB8AC3E}">
        <p14:creationId xmlns:p14="http://schemas.microsoft.com/office/powerpoint/2010/main" val="2686596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Database Users</a:t>
            </a:r>
            <a:endParaRPr lang="ru-RU" dirty="0"/>
          </a:p>
        </p:txBody>
      </p:sp>
      <p:sp>
        <p:nvSpPr>
          <p:cNvPr id="3" name="Объект 2"/>
          <p:cNvSpPr>
            <a:spLocks noGrp="1"/>
          </p:cNvSpPr>
          <p:nvPr>
            <p:ph sz="quarter" idx="1"/>
          </p:nvPr>
        </p:nvSpPr>
        <p:spPr/>
        <p:txBody>
          <a:bodyPr/>
          <a:lstStyle/>
          <a:p>
            <a:r>
              <a:rPr lang="en-US" dirty="0"/>
              <a:t>Database users and user interfaces</a:t>
            </a:r>
          </a:p>
          <a:p>
            <a:pPr>
              <a:buFont typeface="Wingdings" pitchFamily="2" charset="2"/>
              <a:buChar char="Ø"/>
            </a:pPr>
            <a:r>
              <a:rPr lang="en-US" dirty="0"/>
              <a:t>Native Users</a:t>
            </a:r>
          </a:p>
          <a:p>
            <a:pPr>
              <a:buFont typeface="Wingdings" pitchFamily="2" charset="2"/>
              <a:buChar char="Ø"/>
            </a:pPr>
            <a:r>
              <a:rPr lang="en-US" dirty="0"/>
              <a:t>Casual End Users</a:t>
            </a:r>
          </a:p>
          <a:p>
            <a:pPr>
              <a:buFont typeface="Wingdings" pitchFamily="2" charset="2"/>
              <a:buChar char="Ø"/>
            </a:pPr>
            <a:r>
              <a:rPr lang="en-US" dirty="0"/>
              <a:t>Application Programmers</a:t>
            </a:r>
          </a:p>
          <a:p>
            <a:pPr>
              <a:buFont typeface="Wingdings" pitchFamily="2" charset="2"/>
              <a:buChar char="Ø"/>
            </a:pPr>
            <a:r>
              <a:rPr lang="en-US" dirty="0"/>
              <a:t>Sophisticated Users</a:t>
            </a:r>
          </a:p>
          <a:p>
            <a:pPr>
              <a:buFont typeface="Wingdings" pitchFamily="2" charset="2"/>
              <a:buChar char="Ø"/>
            </a:pPr>
            <a:r>
              <a:rPr lang="en-US" dirty="0"/>
              <a:t>Specialized Users</a:t>
            </a:r>
          </a:p>
          <a:p>
            <a:pPr>
              <a:buFont typeface="Wingdings" pitchFamily="2" charset="2"/>
              <a:buChar char="Ø"/>
            </a:pPr>
            <a:endParaRPr lang="ru-RU" dirty="0"/>
          </a:p>
        </p:txBody>
      </p:sp>
      <p:pic>
        <p:nvPicPr>
          <p:cNvPr id="2052" name="Picture 4" descr="ÐÐ¾ÑÐ¾Ð¶ÐµÐµ Ð¸Ð·Ð¾Ð±ÑÐ°Ð¶ÐµÐ½Ð¸Ð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3429000"/>
            <a:ext cx="4248472" cy="318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497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Casual End Users</a:t>
            </a:r>
            <a:endParaRPr lang="ru-RU" dirty="0"/>
          </a:p>
        </p:txBody>
      </p:sp>
      <p:sp>
        <p:nvSpPr>
          <p:cNvPr id="3" name="Объект 2"/>
          <p:cNvSpPr>
            <a:spLocks noGrp="1"/>
          </p:cNvSpPr>
          <p:nvPr>
            <p:ph sz="quarter" idx="1"/>
          </p:nvPr>
        </p:nvSpPr>
        <p:spPr/>
        <p:txBody>
          <a:bodyPr/>
          <a:lstStyle/>
          <a:p>
            <a:pPr>
              <a:buFont typeface="Wingdings" pitchFamily="2" charset="2"/>
              <a:buChar char="v"/>
            </a:pPr>
            <a:r>
              <a:rPr lang="en-US" dirty="0"/>
              <a:t>Access data base occasionally when needed</a:t>
            </a:r>
          </a:p>
          <a:p>
            <a:pPr>
              <a:buFont typeface="Wingdings" pitchFamily="2" charset="2"/>
              <a:buChar char="v"/>
            </a:pPr>
            <a:r>
              <a:rPr lang="en-US" dirty="0"/>
              <a:t>They need different information each time</a:t>
            </a:r>
          </a:p>
          <a:p>
            <a:pPr>
              <a:buFont typeface="Wingdings" pitchFamily="2" charset="2"/>
              <a:buChar char="v"/>
            </a:pPr>
            <a:r>
              <a:rPr lang="en-US" dirty="0"/>
              <a:t>They use sophisticated query language to specify their request</a:t>
            </a:r>
          </a:p>
          <a:p>
            <a:pPr>
              <a:buFont typeface="Wingdings" pitchFamily="2" charset="2"/>
              <a:buChar char="v"/>
            </a:pPr>
            <a:r>
              <a:rPr lang="en-US" dirty="0"/>
              <a:t>Example: High Level Managers who access the data weekly or biweekly.</a:t>
            </a:r>
          </a:p>
          <a:p>
            <a:pPr>
              <a:buFont typeface="Wingdings" pitchFamily="2" charset="2"/>
              <a:buChar char="v"/>
            </a:pPr>
            <a:endParaRPr lang="ru-RU"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6679" t="48137"/>
          <a:stretch/>
        </p:blipFill>
        <p:spPr bwMode="auto">
          <a:xfrm>
            <a:off x="6012160" y="3717032"/>
            <a:ext cx="2456971" cy="2871131"/>
          </a:xfrm>
          <a:prstGeom prst="snip2Same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2967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Native Users (parametric)</a:t>
            </a:r>
            <a:endParaRPr lang="ru-RU" dirty="0"/>
          </a:p>
        </p:txBody>
      </p:sp>
      <p:sp>
        <p:nvSpPr>
          <p:cNvPr id="3" name="Объект 2"/>
          <p:cNvSpPr>
            <a:spLocks noGrp="1"/>
          </p:cNvSpPr>
          <p:nvPr>
            <p:ph sz="quarter" idx="1"/>
          </p:nvPr>
        </p:nvSpPr>
        <p:spPr/>
        <p:txBody>
          <a:bodyPr/>
          <a:lstStyle/>
          <a:p>
            <a:r>
              <a:rPr lang="en-US" dirty="0"/>
              <a:t>They make up a large section of the database</a:t>
            </a:r>
          </a:p>
          <a:p>
            <a:r>
              <a:rPr lang="en-US" dirty="0"/>
              <a:t>They communicate with the database on regular period</a:t>
            </a:r>
          </a:p>
          <a:p>
            <a:r>
              <a:rPr lang="en-US" dirty="0"/>
              <a:t>Communicate with the system by invoking one of the applications programs that have been written previously</a:t>
            </a:r>
          </a:p>
          <a:p>
            <a:r>
              <a:rPr lang="en-US" dirty="0"/>
              <a:t>Their job is constantly querying and updating database using standard queries</a:t>
            </a:r>
          </a:p>
          <a:p>
            <a:r>
              <a:rPr lang="en-US" dirty="0"/>
              <a:t>This is called canned transaction</a:t>
            </a:r>
          </a:p>
          <a:p>
            <a:r>
              <a:rPr lang="en-US" dirty="0"/>
              <a:t>Ex.: Bank teller, reservation clerks,…</a:t>
            </a:r>
            <a:endParaRPr lang="ru-RU" dirty="0"/>
          </a:p>
        </p:txBody>
      </p:sp>
    </p:spTree>
    <p:extLst>
      <p:ext uri="{BB962C8B-B14F-4D97-AF65-F5344CB8AC3E}">
        <p14:creationId xmlns:p14="http://schemas.microsoft.com/office/powerpoint/2010/main" val="198197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Sophisticated Users</a:t>
            </a:r>
            <a:endParaRPr lang="ru-RU" dirty="0"/>
          </a:p>
        </p:txBody>
      </p:sp>
      <p:sp>
        <p:nvSpPr>
          <p:cNvPr id="3" name="Объект 2"/>
          <p:cNvSpPr>
            <a:spLocks noGrp="1"/>
          </p:cNvSpPr>
          <p:nvPr>
            <p:ph sz="quarter" idx="1"/>
          </p:nvPr>
        </p:nvSpPr>
        <p:spPr/>
        <p:txBody>
          <a:bodyPr/>
          <a:lstStyle/>
          <a:p>
            <a:r>
              <a:rPr lang="en-US" dirty="0"/>
              <a:t>They include business analyst, scientist, engineers, other thoroughly familiar with the system capability</a:t>
            </a:r>
          </a:p>
          <a:p>
            <a:r>
              <a:rPr lang="en-US" dirty="0"/>
              <a:t>They interact with the system without writing programs, instead they form their requests in a database query language</a:t>
            </a:r>
          </a:p>
          <a:p>
            <a:r>
              <a:rPr lang="en-US" dirty="0"/>
              <a:t>They submit each query to a query processor.</a:t>
            </a:r>
            <a:endParaRPr lang="ru-RU"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6459" r="70667"/>
          <a:stretch/>
        </p:blipFill>
        <p:spPr bwMode="auto">
          <a:xfrm>
            <a:off x="6084168" y="4437112"/>
            <a:ext cx="1782552" cy="198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36595" y="4869160"/>
            <a:ext cx="5447573"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Its function is to break down DML statements</a:t>
            </a:r>
          </a:p>
          <a:p>
            <a:r>
              <a:rPr lang="en-US" dirty="0"/>
              <a:t>Into instructions that the storage manager can understand</a:t>
            </a:r>
            <a:endParaRPr lang="ru-RU" dirty="0"/>
          </a:p>
        </p:txBody>
      </p:sp>
      <p:cxnSp>
        <p:nvCxnSpPr>
          <p:cNvPr id="8" name="Прямая со стрелкой 7"/>
          <p:cNvCxnSpPr/>
          <p:nvPr/>
        </p:nvCxnSpPr>
        <p:spPr>
          <a:xfrm flipH="1">
            <a:off x="5004048" y="4293096"/>
            <a:ext cx="72008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510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Specialized Users</a:t>
            </a:r>
            <a:endParaRPr lang="ru-RU" dirty="0"/>
          </a:p>
        </p:txBody>
      </p:sp>
      <p:sp>
        <p:nvSpPr>
          <p:cNvPr id="3" name="Объект 2"/>
          <p:cNvSpPr>
            <a:spLocks noGrp="1"/>
          </p:cNvSpPr>
          <p:nvPr>
            <p:ph sz="quarter" idx="1"/>
          </p:nvPr>
        </p:nvSpPr>
        <p:spPr/>
        <p:txBody>
          <a:bodyPr/>
          <a:lstStyle/>
          <a:p>
            <a:r>
              <a:rPr lang="en-US" dirty="0"/>
              <a:t>Also Sophisticated users who write specialized database applications that do not fit into traditional data processing framework</a:t>
            </a:r>
          </a:p>
          <a:p>
            <a:r>
              <a:rPr lang="en-US" dirty="0"/>
              <a:t>Write specialized applications like CAD (Computer Aided Design), Multimedia database programs</a:t>
            </a:r>
            <a:endParaRPr lang="ru-RU" dirty="0"/>
          </a:p>
        </p:txBody>
      </p:sp>
    </p:spTree>
    <p:extLst>
      <p:ext uri="{BB962C8B-B14F-4D97-AF65-F5344CB8AC3E}">
        <p14:creationId xmlns:p14="http://schemas.microsoft.com/office/powerpoint/2010/main" val="1749544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Application Programmers</a:t>
            </a:r>
            <a:endParaRPr lang="ru-RU" dirty="0"/>
          </a:p>
        </p:txBody>
      </p:sp>
      <p:sp>
        <p:nvSpPr>
          <p:cNvPr id="3" name="Объект 2"/>
          <p:cNvSpPr>
            <a:spLocks noGrp="1"/>
          </p:cNvSpPr>
          <p:nvPr>
            <p:ph sz="quarter" idx="1"/>
          </p:nvPr>
        </p:nvSpPr>
        <p:spPr/>
        <p:txBody>
          <a:bodyPr/>
          <a:lstStyle/>
          <a:p>
            <a:r>
              <a:rPr lang="en-US" dirty="0"/>
              <a:t>Write database programs in some programming languages (COBOL, C++ or other forth generation languages)</a:t>
            </a:r>
          </a:p>
          <a:p>
            <a:endParaRPr lang="en-US" dirty="0"/>
          </a:p>
          <a:p>
            <a:r>
              <a:rPr lang="en-US" dirty="0"/>
              <a:t>Access database by issuing the appropriate request to the DBMS</a:t>
            </a:r>
            <a:endParaRPr lang="ru-RU" dirty="0"/>
          </a:p>
        </p:txBody>
      </p:sp>
    </p:spTree>
    <p:extLst>
      <p:ext uri="{BB962C8B-B14F-4D97-AF65-F5344CB8AC3E}">
        <p14:creationId xmlns:p14="http://schemas.microsoft.com/office/powerpoint/2010/main" val="286582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Introdution</a:t>
            </a:r>
            <a:endParaRPr lang="ru-RU" dirty="0"/>
          </a:p>
        </p:txBody>
      </p:sp>
      <p:sp>
        <p:nvSpPr>
          <p:cNvPr id="3" name="Объект 2"/>
          <p:cNvSpPr>
            <a:spLocks noGrp="1"/>
          </p:cNvSpPr>
          <p:nvPr>
            <p:ph sz="quarter" idx="1"/>
          </p:nvPr>
        </p:nvSpPr>
        <p:spPr/>
        <p:txBody>
          <a:bodyPr/>
          <a:lstStyle/>
          <a:p>
            <a:r>
              <a:rPr lang="en-US" dirty="0"/>
              <a:t>DBMS – Database Management System</a:t>
            </a:r>
          </a:p>
          <a:p>
            <a:endParaRPr lang="en-US" dirty="0"/>
          </a:p>
          <a:p>
            <a:r>
              <a:rPr lang="en-US" dirty="0"/>
              <a:t>DBMS is a software system for creating, organizing and managing the database.</a:t>
            </a:r>
          </a:p>
          <a:p>
            <a:endParaRPr lang="en-US" dirty="0"/>
          </a:p>
          <a:p>
            <a:r>
              <a:rPr lang="en-US" dirty="0"/>
              <a:t>It provides an environment to the user to perform operations on the database for creation, insertion, deletion, updating and retrieval of data.</a:t>
            </a:r>
            <a:endParaRPr lang="ru-RU" dirty="0"/>
          </a:p>
        </p:txBody>
      </p:sp>
    </p:spTree>
    <p:extLst>
      <p:ext uri="{BB962C8B-B14F-4D97-AF65-F5344CB8AC3E}">
        <p14:creationId xmlns:p14="http://schemas.microsoft.com/office/powerpoint/2010/main" val="2779718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Database Administrator</a:t>
            </a:r>
            <a:endParaRPr lang="ru-RU" dirty="0"/>
          </a:p>
        </p:txBody>
      </p:sp>
      <p:sp>
        <p:nvSpPr>
          <p:cNvPr id="3" name="Объект 2"/>
          <p:cNvSpPr>
            <a:spLocks noGrp="1"/>
          </p:cNvSpPr>
          <p:nvPr>
            <p:ph sz="quarter" idx="1"/>
          </p:nvPr>
        </p:nvSpPr>
        <p:spPr/>
        <p:txBody>
          <a:bodyPr/>
          <a:lstStyle/>
          <a:p>
            <a:r>
              <a:rPr lang="en-US" dirty="0"/>
              <a:t>The DBA can be a single person or a tem comprising a group of persons</a:t>
            </a:r>
          </a:p>
          <a:p>
            <a:endParaRPr lang="en-US" dirty="0"/>
          </a:p>
          <a:p>
            <a:pPr marL="0" indent="0">
              <a:buNone/>
            </a:pPr>
            <a:r>
              <a:rPr lang="en-US" dirty="0"/>
              <a:t>The functions of DBA include:</a:t>
            </a:r>
          </a:p>
          <a:p>
            <a:pPr>
              <a:buFont typeface="Wingdings" pitchFamily="2" charset="2"/>
              <a:buChar char="ü"/>
            </a:pPr>
            <a:r>
              <a:rPr lang="en-US" dirty="0"/>
              <a:t>Definition of the Conceptual Schema</a:t>
            </a:r>
          </a:p>
          <a:p>
            <a:pPr>
              <a:buFont typeface="Wingdings" pitchFamily="2" charset="2"/>
              <a:buChar char="ü"/>
            </a:pPr>
            <a:r>
              <a:rPr lang="en-US" dirty="0"/>
              <a:t>Definition of Internal Schema</a:t>
            </a:r>
          </a:p>
          <a:p>
            <a:pPr>
              <a:buFont typeface="Wingdings" pitchFamily="2" charset="2"/>
              <a:buChar char="ü"/>
            </a:pPr>
            <a:r>
              <a:rPr lang="en-US" dirty="0"/>
              <a:t>Liaising with users</a:t>
            </a:r>
          </a:p>
          <a:p>
            <a:pPr>
              <a:buFont typeface="Wingdings" pitchFamily="2" charset="2"/>
              <a:buChar char="ü"/>
            </a:pPr>
            <a:r>
              <a:rPr lang="en-US" dirty="0"/>
              <a:t>Granting of authorization for data access</a:t>
            </a:r>
          </a:p>
          <a:p>
            <a:pPr>
              <a:buFont typeface="Wingdings" pitchFamily="2" charset="2"/>
              <a:buChar char="ü"/>
            </a:pPr>
            <a:r>
              <a:rPr lang="en-US" dirty="0"/>
              <a:t>Defining integrity constraints</a:t>
            </a:r>
            <a:endParaRPr lang="ru-RU" dirty="0"/>
          </a:p>
        </p:txBody>
      </p:sp>
    </p:spTree>
    <p:extLst>
      <p:ext uri="{BB962C8B-B14F-4D97-AF65-F5344CB8AC3E}">
        <p14:creationId xmlns:p14="http://schemas.microsoft.com/office/powerpoint/2010/main" val="2956700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4294967295"/>
          </p:nvPr>
        </p:nvSpPr>
        <p:spPr>
          <a:xfrm>
            <a:off x="6934200" y="6400800"/>
            <a:ext cx="1905000" cy="457200"/>
          </a:xfrm>
          <a:prstGeom prst="rect">
            <a:avLst/>
          </a:prstGeom>
        </p:spPr>
        <p:txBody>
          <a:bodyPr/>
          <a:lstStyle/>
          <a:p>
            <a:r>
              <a:rPr lang="en-US"/>
              <a:t>Slide 2- </a:t>
            </a:r>
            <a:fld id="{3CA844FB-28AE-49C6-ADAE-5AA923199DF0}" type="slidenum">
              <a:rPr lang="en-US"/>
              <a:pPr/>
              <a:t>21</a:t>
            </a:fld>
            <a:endParaRPr lang="en-CA"/>
          </a:p>
        </p:txBody>
      </p:sp>
      <p:sp>
        <p:nvSpPr>
          <p:cNvPr id="587780" name="Rectangle 4"/>
          <p:cNvSpPr>
            <a:spLocks noGrp="1" noChangeArrowheads="1"/>
          </p:cNvSpPr>
          <p:nvPr>
            <p:ph type="title"/>
          </p:nvPr>
        </p:nvSpPr>
        <p:spPr/>
        <p:txBody>
          <a:bodyPr/>
          <a:lstStyle/>
          <a:p>
            <a:r>
              <a:rPr lang="en-US"/>
              <a:t>Schemas versus Instances</a:t>
            </a:r>
          </a:p>
        </p:txBody>
      </p:sp>
      <p:sp>
        <p:nvSpPr>
          <p:cNvPr id="587781" name="Rectangle 5"/>
          <p:cNvSpPr>
            <a:spLocks noGrp="1" noChangeArrowheads="1"/>
          </p:cNvSpPr>
          <p:nvPr>
            <p:ph type="body" idx="1"/>
          </p:nvPr>
        </p:nvSpPr>
        <p:spPr/>
        <p:txBody>
          <a:bodyPr/>
          <a:lstStyle/>
          <a:p>
            <a:pPr>
              <a:lnSpc>
                <a:spcPct val="90000"/>
              </a:lnSpc>
            </a:pPr>
            <a:r>
              <a:rPr lang="en-US"/>
              <a:t>Database Schema:</a:t>
            </a:r>
          </a:p>
          <a:p>
            <a:pPr lvl="1">
              <a:lnSpc>
                <a:spcPct val="90000"/>
              </a:lnSpc>
            </a:pPr>
            <a:r>
              <a:rPr lang="en-US"/>
              <a:t>The </a:t>
            </a:r>
            <a:r>
              <a:rPr lang="en-US" b="1" i="1"/>
              <a:t>description</a:t>
            </a:r>
            <a:r>
              <a:rPr lang="en-US"/>
              <a:t> of a database.</a:t>
            </a:r>
          </a:p>
          <a:p>
            <a:pPr lvl="1">
              <a:lnSpc>
                <a:spcPct val="90000"/>
              </a:lnSpc>
            </a:pPr>
            <a:r>
              <a:rPr lang="en-US"/>
              <a:t>Includes descriptions of the database structure, data types, and the constraints on the database.</a:t>
            </a:r>
          </a:p>
          <a:p>
            <a:pPr>
              <a:lnSpc>
                <a:spcPct val="90000"/>
              </a:lnSpc>
            </a:pPr>
            <a:r>
              <a:rPr lang="en-US"/>
              <a:t>Schema Diagram:</a:t>
            </a:r>
          </a:p>
          <a:p>
            <a:pPr lvl="1">
              <a:lnSpc>
                <a:spcPct val="90000"/>
              </a:lnSpc>
            </a:pPr>
            <a:r>
              <a:rPr lang="en-US"/>
              <a:t>An </a:t>
            </a:r>
            <a:r>
              <a:rPr lang="en-US" b="1" i="1"/>
              <a:t>illustrative</a:t>
            </a:r>
            <a:r>
              <a:rPr lang="en-US"/>
              <a:t> display of (most aspects of) a database schema.</a:t>
            </a:r>
          </a:p>
          <a:p>
            <a:pPr>
              <a:lnSpc>
                <a:spcPct val="90000"/>
              </a:lnSpc>
            </a:pPr>
            <a:r>
              <a:rPr lang="en-US"/>
              <a:t>Schema Construct:</a:t>
            </a:r>
          </a:p>
          <a:p>
            <a:pPr lvl="1">
              <a:lnSpc>
                <a:spcPct val="90000"/>
              </a:lnSpc>
            </a:pPr>
            <a:r>
              <a:rPr lang="en-US"/>
              <a:t>A </a:t>
            </a:r>
            <a:r>
              <a:rPr lang="en-US" b="1" i="1"/>
              <a:t>component</a:t>
            </a:r>
            <a:r>
              <a:rPr lang="en-US"/>
              <a:t> of the schema or an object within the schema, e.g., STUDENT, COURSE.</a:t>
            </a:r>
          </a:p>
        </p:txBody>
      </p:sp>
    </p:spTree>
    <p:extLst>
      <p:ext uri="{BB962C8B-B14F-4D97-AF65-F5344CB8AC3E}">
        <p14:creationId xmlns:p14="http://schemas.microsoft.com/office/powerpoint/2010/main" val="3871226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4294967295"/>
          </p:nvPr>
        </p:nvSpPr>
        <p:spPr>
          <a:xfrm>
            <a:off x="6934200" y="6400800"/>
            <a:ext cx="1905000" cy="457200"/>
          </a:xfrm>
          <a:prstGeom prst="rect">
            <a:avLst/>
          </a:prstGeom>
        </p:spPr>
        <p:txBody>
          <a:bodyPr/>
          <a:lstStyle/>
          <a:p>
            <a:r>
              <a:rPr lang="en-US"/>
              <a:t>Slide 2- </a:t>
            </a:r>
            <a:fld id="{761425FA-E4D4-48D5-A974-100E0A0AC131}" type="slidenum">
              <a:rPr lang="en-US"/>
              <a:pPr/>
              <a:t>22</a:t>
            </a:fld>
            <a:endParaRPr lang="en-CA"/>
          </a:p>
        </p:txBody>
      </p:sp>
      <p:sp>
        <p:nvSpPr>
          <p:cNvPr id="686082" name="Rectangle 2"/>
          <p:cNvSpPr>
            <a:spLocks noGrp="1" noChangeArrowheads="1"/>
          </p:cNvSpPr>
          <p:nvPr>
            <p:ph type="title"/>
          </p:nvPr>
        </p:nvSpPr>
        <p:spPr/>
        <p:txBody>
          <a:bodyPr/>
          <a:lstStyle/>
          <a:p>
            <a:r>
              <a:rPr lang="en-US"/>
              <a:t>Example of a Database Schema</a:t>
            </a:r>
          </a:p>
        </p:txBody>
      </p:sp>
      <p:pic>
        <p:nvPicPr>
          <p:cNvPr id="686086" name="Picture 6" descr="fig02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7772400" cy="420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542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4294967295"/>
          </p:nvPr>
        </p:nvSpPr>
        <p:spPr>
          <a:xfrm>
            <a:off x="6934200" y="6400800"/>
            <a:ext cx="1905000" cy="457200"/>
          </a:xfrm>
          <a:prstGeom prst="rect">
            <a:avLst/>
          </a:prstGeom>
        </p:spPr>
        <p:txBody>
          <a:bodyPr/>
          <a:lstStyle/>
          <a:p>
            <a:r>
              <a:rPr lang="en-US"/>
              <a:t>Slide 2- </a:t>
            </a:r>
            <a:fld id="{855C9073-795D-427B-992D-C743025842B9}" type="slidenum">
              <a:rPr lang="en-US"/>
              <a:pPr/>
              <a:t>23</a:t>
            </a:fld>
            <a:endParaRPr lang="en-CA"/>
          </a:p>
        </p:txBody>
      </p:sp>
      <p:sp>
        <p:nvSpPr>
          <p:cNvPr id="651268" name="Rectangle 4"/>
          <p:cNvSpPr>
            <a:spLocks noGrp="1" noChangeArrowheads="1"/>
          </p:cNvSpPr>
          <p:nvPr>
            <p:ph type="title"/>
          </p:nvPr>
        </p:nvSpPr>
        <p:spPr/>
        <p:txBody>
          <a:bodyPr/>
          <a:lstStyle/>
          <a:p>
            <a:r>
              <a:rPr lang="en-US"/>
              <a:t>Schemas versus Instances</a:t>
            </a:r>
          </a:p>
        </p:txBody>
      </p:sp>
      <p:sp>
        <p:nvSpPr>
          <p:cNvPr id="651269" name="Rectangle 5"/>
          <p:cNvSpPr>
            <a:spLocks noGrp="1" noChangeArrowheads="1"/>
          </p:cNvSpPr>
          <p:nvPr>
            <p:ph type="body" idx="1"/>
          </p:nvPr>
        </p:nvSpPr>
        <p:spPr/>
        <p:txBody>
          <a:bodyPr/>
          <a:lstStyle/>
          <a:p>
            <a:r>
              <a:rPr lang="en-US"/>
              <a:t>Database State:</a:t>
            </a:r>
          </a:p>
          <a:p>
            <a:pPr lvl="1"/>
            <a:r>
              <a:rPr lang="en-US"/>
              <a:t>The actual data stored in a database at a </a:t>
            </a:r>
            <a:r>
              <a:rPr lang="en-US" b="1" i="1"/>
              <a:t>particular moment in time</a:t>
            </a:r>
            <a:r>
              <a:rPr lang="en-US"/>
              <a:t>. This includes the collection of all the data in the database.</a:t>
            </a:r>
          </a:p>
          <a:p>
            <a:pPr lvl="1"/>
            <a:r>
              <a:rPr lang="en-US"/>
              <a:t>Also called database instance (or occurrence or snapshot).</a:t>
            </a:r>
          </a:p>
          <a:p>
            <a:pPr lvl="2"/>
            <a:r>
              <a:rPr lang="en-US"/>
              <a:t>The term </a:t>
            </a:r>
            <a:r>
              <a:rPr lang="en-US" i="1"/>
              <a:t>instance </a:t>
            </a:r>
            <a:r>
              <a:rPr lang="en-US"/>
              <a:t> is also applied to individual database components, e.g. </a:t>
            </a:r>
            <a:r>
              <a:rPr lang="en-US" i="1"/>
              <a:t>record instance, table instance, entity instance</a:t>
            </a:r>
            <a:endParaRPr lang="en-US"/>
          </a:p>
        </p:txBody>
      </p:sp>
    </p:spTree>
    <p:extLst>
      <p:ext uri="{BB962C8B-B14F-4D97-AF65-F5344CB8AC3E}">
        <p14:creationId xmlns:p14="http://schemas.microsoft.com/office/powerpoint/2010/main" val="3847161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4294967295"/>
          </p:nvPr>
        </p:nvSpPr>
        <p:spPr>
          <a:xfrm>
            <a:off x="6934200" y="6400800"/>
            <a:ext cx="1905000" cy="457200"/>
          </a:xfrm>
          <a:prstGeom prst="rect">
            <a:avLst/>
          </a:prstGeom>
        </p:spPr>
        <p:txBody>
          <a:bodyPr/>
          <a:lstStyle/>
          <a:p>
            <a:r>
              <a:rPr lang="en-US"/>
              <a:t>Slide 2- </a:t>
            </a:r>
            <a:fld id="{48621D42-08D4-4E12-9C14-32BB555A906D}" type="slidenum">
              <a:rPr lang="en-US"/>
              <a:pPr/>
              <a:t>24</a:t>
            </a:fld>
            <a:endParaRPr lang="en-CA"/>
          </a:p>
        </p:txBody>
      </p:sp>
      <p:sp>
        <p:nvSpPr>
          <p:cNvPr id="687106" name="Rectangle 2"/>
          <p:cNvSpPr>
            <a:spLocks noGrp="1" noChangeArrowheads="1"/>
          </p:cNvSpPr>
          <p:nvPr>
            <p:ph type="title"/>
          </p:nvPr>
        </p:nvSpPr>
        <p:spPr/>
        <p:txBody>
          <a:bodyPr/>
          <a:lstStyle/>
          <a:p>
            <a:r>
              <a:rPr lang="en-US"/>
              <a:t>Example of a database state</a:t>
            </a:r>
          </a:p>
        </p:txBody>
      </p:sp>
      <p:pic>
        <p:nvPicPr>
          <p:cNvPr id="687108" name="Picture 4" descr="fig01_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3425" y="1492250"/>
            <a:ext cx="4397375" cy="506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232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4294967295"/>
          </p:nvPr>
        </p:nvSpPr>
        <p:spPr>
          <a:xfrm>
            <a:off x="6934200" y="6400800"/>
            <a:ext cx="1905000" cy="457200"/>
          </a:xfrm>
          <a:prstGeom prst="rect">
            <a:avLst/>
          </a:prstGeom>
        </p:spPr>
        <p:txBody>
          <a:bodyPr/>
          <a:lstStyle/>
          <a:p>
            <a:r>
              <a:rPr lang="en-US"/>
              <a:t>Slide 2- </a:t>
            </a:r>
            <a:fld id="{E2C5ECFC-C043-4C26-9F44-BD235D2C0E87}" type="slidenum">
              <a:rPr lang="en-US"/>
              <a:pPr/>
              <a:t>25</a:t>
            </a:fld>
            <a:endParaRPr lang="en-CA"/>
          </a:p>
        </p:txBody>
      </p:sp>
      <p:sp>
        <p:nvSpPr>
          <p:cNvPr id="589828" name="Rectangle 4"/>
          <p:cNvSpPr>
            <a:spLocks noGrp="1" noChangeArrowheads="1"/>
          </p:cNvSpPr>
          <p:nvPr>
            <p:ph type="title"/>
          </p:nvPr>
        </p:nvSpPr>
        <p:spPr/>
        <p:txBody>
          <a:bodyPr/>
          <a:lstStyle/>
          <a:p>
            <a:r>
              <a:rPr lang="en-US"/>
              <a:t>Database Schema </a:t>
            </a:r>
            <a:br>
              <a:rPr lang="en-US"/>
            </a:br>
            <a:r>
              <a:rPr lang="en-US"/>
              <a:t>vs. Database State</a:t>
            </a:r>
          </a:p>
        </p:txBody>
      </p:sp>
      <p:sp>
        <p:nvSpPr>
          <p:cNvPr id="589829" name="Rectangle 5"/>
          <p:cNvSpPr>
            <a:spLocks noGrp="1" noChangeArrowheads="1"/>
          </p:cNvSpPr>
          <p:nvPr>
            <p:ph type="body" idx="1"/>
          </p:nvPr>
        </p:nvSpPr>
        <p:spPr/>
        <p:txBody>
          <a:bodyPr/>
          <a:lstStyle/>
          <a:p>
            <a:r>
              <a:rPr lang="en-US"/>
              <a:t>Database State: </a:t>
            </a:r>
          </a:p>
          <a:p>
            <a:pPr lvl="1"/>
            <a:r>
              <a:rPr lang="en-US"/>
              <a:t>Refers to the </a:t>
            </a:r>
            <a:r>
              <a:rPr lang="en-US" b="1" i="1"/>
              <a:t>content</a:t>
            </a:r>
            <a:r>
              <a:rPr lang="en-US"/>
              <a:t> of a database at a moment in time.</a:t>
            </a:r>
          </a:p>
          <a:p>
            <a:r>
              <a:rPr lang="en-US"/>
              <a:t>Initial Database State:</a:t>
            </a:r>
          </a:p>
          <a:p>
            <a:pPr lvl="1"/>
            <a:r>
              <a:rPr lang="en-US"/>
              <a:t>Refers to the database state when it is initially loaded into the system.</a:t>
            </a:r>
          </a:p>
          <a:p>
            <a:r>
              <a:rPr lang="en-US"/>
              <a:t>Valid State:</a:t>
            </a:r>
          </a:p>
          <a:p>
            <a:pPr lvl="1"/>
            <a:r>
              <a:rPr lang="en-US"/>
              <a:t>A state that satisfies the structure and constraints of the database.</a:t>
            </a:r>
          </a:p>
        </p:txBody>
      </p:sp>
    </p:spTree>
    <p:extLst>
      <p:ext uri="{BB962C8B-B14F-4D97-AF65-F5344CB8AC3E}">
        <p14:creationId xmlns:p14="http://schemas.microsoft.com/office/powerpoint/2010/main" val="766851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4294967295"/>
          </p:nvPr>
        </p:nvSpPr>
        <p:spPr>
          <a:xfrm>
            <a:off x="6934200" y="6400800"/>
            <a:ext cx="1905000" cy="457200"/>
          </a:xfrm>
          <a:prstGeom prst="rect">
            <a:avLst/>
          </a:prstGeom>
        </p:spPr>
        <p:txBody>
          <a:bodyPr/>
          <a:lstStyle/>
          <a:p>
            <a:r>
              <a:rPr lang="en-US"/>
              <a:t>Slide 2- </a:t>
            </a:r>
            <a:fld id="{4EE0560F-29FC-4BF2-B5F7-E26C3AEAC242}" type="slidenum">
              <a:rPr lang="en-US"/>
              <a:pPr/>
              <a:t>26</a:t>
            </a:fld>
            <a:endParaRPr lang="en-CA"/>
          </a:p>
        </p:txBody>
      </p:sp>
      <p:sp>
        <p:nvSpPr>
          <p:cNvPr id="653316" name="Rectangle 4"/>
          <p:cNvSpPr>
            <a:spLocks noGrp="1" noChangeArrowheads="1"/>
          </p:cNvSpPr>
          <p:nvPr>
            <p:ph type="title"/>
          </p:nvPr>
        </p:nvSpPr>
        <p:spPr/>
        <p:txBody>
          <a:bodyPr/>
          <a:lstStyle/>
          <a:p>
            <a:r>
              <a:rPr lang="en-US"/>
              <a:t>Database Schema </a:t>
            </a:r>
            <a:br>
              <a:rPr lang="en-US"/>
            </a:br>
            <a:r>
              <a:rPr lang="en-US"/>
              <a:t>vs. Database State (continued)</a:t>
            </a:r>
          </a:p>
        </p:txBody>
      </p:sp>
      <p:sp>
        <p:nvSpPr>
          <p:cNvPr id="653317" name="Rectangle 5"/>
          <p:cNvSpPr>
            <a:spLocks noGrp="1" noChangeArrowheads="1"/>
          </p:cNvSpPr>
          <p:nvPr>
            <p:ph type="body" idx="1"/>
          </p:nvPr>
        </p:nvSpPr>
        <p:spPr/>
        <p:txBody>
          <a:bodyPr/>
          <a:lstStyle/>
          <a:p>
            <a:r>
              <a:rPr lang="en-US"/>
              <a:t>Distinction</a:t>
            </a:r>
          </a:p>
          <a:p>
            <a:pPr lvl="1"/>
            <a:r>
              <a:rPr lang="en-US"/>
              <a:t>The </a:t>
            </a:r>
            <a:r>
              <a:rPr lang="en-US" b="1" i="1"/>
              <a:t>database schema</a:t>
            </a:r>
            <a:r>
              <a:rPr lang="en-US"/>
              <a:t> changes very infrequently. </a:t>
            </a:r>
          </a:p>
          <a:p>
            <a:pPr lvl="1"/>
            <a:r>
              <a:rPr lang="en-US"/>
              <a:t>The </a:t>
            </a:r>
            <a:r>
              <a:rPr lang="en-US" b="1" i="1"/>
              <a:t>database state</a:t>
            </a:r>
            <a:r>
              <a:rPr lang="en-US"/>
              <a:t> changes every time the database is updated. </a:t>
            </a:r>
          </a:p>
        </p:txBody>
      </p:sp>
    </p:spTree>
    <p:extLst>
      <p:ext uri="{BB962C8B-B14F-4D97-AF65-F5344CB8AC3E}">
        <p14:creationId xmlns:p14="http://schemas.microsoft.com/office/powerpoint/2010/main" val="3215617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 Base Languages</a:t>
            </a:r>
            <a:endParaRPr lang="ru-RU" dirty="0"/>
          </a:p>
        </p:txBody>
      </p:sp>
      <p:sp>
        <p:nvSpPr>
          <p:cNvPr id="3" name="Объект 2"/>
          <p:cNvSpPr>
            <a:spLocks noGrp="1"/>
          </p:cNvSpPr>
          <p:nvPr>
            <p:ph sz="quarter" idx="1"/>
          </p:nvPr>
        </p:nvSpPr>
        <p:spPr/>
        <p:txBody>
          <a:bodyPr/>
          <a:lstStyle/>
          <a:p>
            <a:r>
              <a:rPr lang="en-US" dirty="0"/>
              <a:t>A database system provides two different types of Languages, one will specify the schema, and other will express database queries and updates.</a:t>
            </a:r>
          </a:p>
          <a:p>
            <a:pPr marL="0" indent="0">
              <a:buNone/>
            </a:pPr>
            <a:r>
              <a:rPr lang="en-US" dirty="0"/>
              <a:t>They are:</a:t>
            </a:r>
          </a:p>
          <a:p>
            <a:pPr marL="0" indent="0">
              <a:buNone/>
            </a:pPr>
            <a:r>
              <a:rPr lang="en-US" dirty="0"/>
              <a:t>1. Data-Definition Languages (DDL)</a:t>
            </a:r>
          </a:p>
          <a:p>
            <a:pPr marL="0" indent="0">
              <a:buNone/>
            </a:pPr>
            <a:r>
              <a:rPr lang="en-US" dirty="0"/>
              <a:t>2. Data-Manipulation Language (DML)</a:t>
            </a:r>
          </a:p>
          <a:p>
            <a:pPr marL="0" indent="0">
              <a:buNone/>
            </a:pPr>
            <a:r>
              <a:rPr lang="en-US" dirty="0"/>
              <a:t>3. Data-Control Language (DCL)</a:t>
            </a:r>
          </a:p>
          <a:p>
            <a:endParaRPr lang="ru-RU" dirty="0"/>
          </a:p>
        </p:txBody>
      </p:sp>
    </p:spTree>
    <p:extLst>
      <p:ext uri="{BB962C8B-B14F-4D97-AF65-F5344CB8AC3E}">
        <p14:creationId xmlns:p14="http://schemas.microsoft.com/office/powerpoint/2010/main" val="590760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Data-Definition Languages (DDL) </a:t>
            </a:r>
            <a:endParaRPr lang="ru-RU" dirty="0"/>
          </a:p>
        </p:txBody>
      </p:sp>
      <p:sp>
        <p:nvSpPr>
          <p:cNvPr id="3" name="Объект 2"/>
          <p:cNvSpPr>
            <a:spLocks noGrp="1"/>
          </p:cNvSpPr>
          <p:nvPr>
            <p:ph sz="quarter" idx="1"/>
          </p:nvPr>
        </p:nvSpPr>
        <p:spPr/>
        <p:txBody>
          <a:bodyPr>
            <a:normAutofit fontScale="85000" lnSpcReduction="20000"/>
          </a:bodyPr>
          <a:lstStyle/>
          <a:p>
            <a:r>
              <a:rPr lang="en-US" dirty="0"/>
              <a:t>A database scheme is specified by set of definitions which are expressed by special language called Data Definition Language (DDL). The result of compilation of DDL statements is a set of tables that is stored in a special file called ‘Data dictionary’ or “data directory.</a:t>
            </a:r>
          </a:p>
          <a:p>
            <a:r>
              <a:rPr lang="en-US" dirty="0"/>
              <a:t>A data dictionary is a file that contains metadata, i.e. Data about data.</a:t>
            </a:r>
          </a:p>
          <a:p>
            <a:r>
              <a:rPr lang="en-US" dirty="0"/>
              <a:t>This file is consulted before actual data are read or modified in the database system</a:t>
            </a:r>
          </a:p>
          <a:p>
            <a:r>
              <a:rPr lang="en-US" dirty="0"/>
              <a:t>The storage structure and access methods used by the database system are specified by a set of definitions in a special type of DDL called a ‘data storage and data definition language’. The result of consultation of these definitions is a set instruction to specify the implementation details of the database schemas. Which are usually hidden form the users.</a:t>
            </a:r>
          </a:p>
          <a:p>
            <a:pPr marL="0" indent="0">
              <a:buNone/>
            </a:pPr>
            <a:r>
              <a:rPr lang="en-US" dirty="0"/>
              <a:t>The DDL commands are</a:t>
            </a:r>
          </a:p>
          <a:p>
            <a:endParaRPr lang="ru-RU" dirty="0"/>
          </a:p>
        </p:txBody>
      </p:sp>
    </p:spTree>
    <p:extLst>
      <p:ext uri="{BB962C8B-B14F-4D97-AF65-F5344CB8AC3E}">
        <p14:creationId xmlns:p14="http://schemas.microsoft.com/office/powerpoint/2010/main" val="115499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Example</a:t>
            </a:r>
            <a:endParaRPr lang="ru-RU" dirty="0"/>
          </a:p>
        </p:txBody>
      </p:sp>
      <p:pic>
        <p:nvPicPr>
          <p:cNvPr id="5122" name="Picture 2" descr="Example: For alter command&#10;Alter table Student&#10;ADD COLUMN address&#10;varchar(20)&#10;;&#10;Example: For drop command&#10;drop Student;&#10;Ex..."/>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52525" y="1755775"/>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55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What is data?</a:t>
            </a:r>
            <a:endParaRPr lang="ru-RU" dirty="0"/>
          </a:p>
        </p:txBody>
      </p:sp>
      <p:sp>
        <p:nvSpPr>
          <p:cNvPr id="3" name="Объект 2"/>
          <p:cNvSpPr>
            <a:spLocks noGrp="1"/>
          </p:cNvSpPr>
          <p:nvPr>
            <p:ph sz="quarter" idx="1"/>
          </p:nvPr>
        </p:nvSpPr>
        <p:spPr/>
        <p:txBody>
          <a:bodyPr/>
          <a:lstStyle/>
          <a:p>
            <a:r>
              <a:rPr lang="en-US" dirty="0"/>
              <a:t>A collection of raw facts and figures.</a:t>
            </a:r>
          </a:p>
          <a:p>
            <a:r>
              <a:rPr lang="en-US" dirty="0"/>
              <a:t>Raw material that can be processed by any computing machine.</a:t>
            </a:r>
          </a:p>
          <a:p>
            <a:r>
              <a:rPr lang="en-US" dirty="0"/>
              <a:t>A collection of facts from which conclusions may be drawn.</a:t>
            </a:r>
          </a:p>
          <a:p>
            <a:r>
              <a:rPr lang="en-US" dirty="0"/>
              <a:t>Data can be represented in the form of numbers and words which can be stored in computer’s language. i.e. </a:t>
            </a:r>
            <a:r>
              <a:rPr lang="en-US" dirty="0" err="1"/>
              <a:t>Arman</a:t>
            </a:r>
            <a:r>
              <a:rPr lang="en-US" dirty="0"/>
              <a:t>, 0.001, 5. </a:t>
            </a:r>
            <a:endParaRPr lang="ru-RU"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7948" t="55976" r="1777" b="2250"/>
          <a:stretch/>
        </p:blipFill>
        <p:spPr bwMode="auto">
          <a:xfrm>
            <a:off x="5796136" y="4503515"/>
            <a:ext cx="2160240" cy="223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8962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706090"/>
          </a:xfrm>
        </p:spPr>
        <p:txBody>
          <a:bodyPr/>
          <a:lstStyle/>
          <a:p>
            <a:r>
              <a:rPr lang="en-US" dirty="0"/>
              <a:t>Data-Manipulation Language (DML)</a:t>
            </a:r>
            <a:endParaRPr lang="ru-RU" dirty="0"/>
          </a:p>
        </p:txBody>
      </p:sp>
      <p:sp>
        <p:nvSpPr>
          <p:cNvPr id="3" name="Объект 2"/>
          <p:cNvSpPr>
            <a:spLocks noGrp="1"/>
          </p:cNvSpPr>
          <p:nvPr>
            <p:ph sz="quarter" idx="1"/>
          </p:nvPr>
        </p:nvSpPr>
        <p:spPr>
          <a:xfrm>
            <a:off x="395536" y="980728"/>
            <a:ext cx="7529264" cy="5493224"/>
          </a:xfrm>
        </p:spPr>
        <p:txBody>
          <a:bodyPr>
            <a:normAutofit fontScale="62500" lnSpcReduction="20000"/>
          </a:bodyPr>
          <a:lstStyle/>
          <a:p>
            <a:pPr marL="0" indent="0">
              <a:buNone/>
            </a:pPr>
            <a:r>
              <a:rPr lang="en-US" dirty="0"/>
              <a:t>A DML is language which enables users to access or manipulate data as organized by appropriate data model. The goal is to provide efficient human interaction with the system.</a:t>
            </a:r>
          </a:p>
          <a:p>
            <a:r>
              <a:rPr lang="en-US" dirty="0"/>
              <a:t>The DML allows following</a:t>
            </a:r>
          </a:p>
          <a:p>
            <a:pPr marL="0" indent="0">
              <a:buNone/>
            </a:pPr>
            <a:r>
              <a:rPr lang="en-US" dirty="0"/>
              <a:t>(a) The retrieval information form the database</a:t>
            </a:r>
          </a:p>
          <a:p>
            <a:pPr marL="0" indent="0">
              <a:buNone/>
            </a:pPr>
            <a:r>
              <a:rPr lang="en-US" dirty="0"/>
              <a:t>(b) The Insertion of new information in to existing database</a:t>
            </a:r>
          </a:p>
          <a:p>
            <a:pPr marL="0" indent="0">
              <a:buNone/>
            </a:pPr>
            <a:r>
              <a:rPr lang="en-US" dirty="0"/>
              <a:t>(c) The deletion of existing information from database</a:t>
            </a:r>
          </a:p>
          <a:p>
            <a:pPr marL="0" indent="0">
              <a:buNone/>
            </a:pPr>
            <a:r>
              <a:rPr lang="en-US" dirty="0"/>
              <a:t>(d) The modification of information stored in the database.</a:t>
            </a:r>
          </a:p>
          <a:p>
            <a:r>
              <a:rPr lang="en-US" dirty="0"/>
              <a:t>A DML is language which enables users to access or manipulate data.</a:t>
            </a:r>
          </a:p>
          <a:p>
            <a:r>
              <a:rPr lang="en-US" dirty="0"/>
              <a:t>There are basically two types. </a:t>
            </a:r>
          </a:p>
          <a:p>
            <a:pPr marL="457200" indent="-457200">
              <a:buFont typeface="+mj-lt"/>
              <a:buAutoNum type="arabicPeriod"/>
            </a:pPr>
            <a:r>
              <a:rPr lang="en-US" dirty="0"/>
              <a:t>Procedural DML :                                                                                                                 This requires a user to specify what data are needed and how to get those data from existing database.</a:t>
            </a:r>
          </a:p>
          <a:p>
            <a:pPr marL="457200" indent="-457200">
              <a:buFont typeface="+mj-lt"/>
              <a:buAutoNum type="arabicPeriod"/>
            </a:pPr>
            <a:r>
              <a:rPr lang="en-US" dirty="0"/>
              <a:t>Non procedural DML : </a:t>
            </a:r>
          </a:p>
          <a:p>
            <a:pPr marL="0" indent="0">
              <a:buNone/>
            </a:pPr>
            <a:r>
              <a:rPr lang="en-US" dirty="0"/>
              <a:t>Which require a user to specify what data are needed ‘without’ specifying how to get those data.</a:t>
            </a:r>
          </a:p>
          <a:p>
            <a:pPr marL="0" indent="0">
              <a:buNone/>
            </a:pPr>
            <a:r>
              <a:rPr lang="en-US" dirty="0"/>
              <a:t>Nonprocedural DMLs are usually easier to learn and use than procedural DMLs. A user does not have to specify how to the data, these languages may generate code that is not as that produced by Procedural DML. Hence we can make remedy this difficulty by various optimization techniques.</a:t>
            </a:r>
          </a:p>
          <a:p>
            <a:pPr marL="0" indent="0">
              <a:buNone/>
            </a:pPr>
            <a:r>
              <a:rPr lang="en-US" dirty="0"/>
              <a:t>A Query is a statement, a request for retrieval information. The portion of a DML, that involves information retrieval is called a ‘Query Language’.</a:t>
            </a:r>
          </a:p>
          <a:p>
            <a:endParaRPr lang="ru-RU" dirty="0"/>
          </a:p>
        </p:txBody>
      </p:sp>
    </p:spTree>
    <p:extLst>
      <p:ext uri="{BB962C8B-B14F-4D97-AF65-F5344CB8AC3E}">
        <p14:creationId xmlns:p14="http://schemas.microsoft.com/office/powerpoint/2010/main" val="3676597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Example</a:t>
            </a:r>
            <a:endParaRPr lang="ru-RU" dirty="0"/>
          </a:p>
        </p:txBody>
      </p:sp>
      <p:pic>
        <p:nvPicPr>
          <p:cNvPr id="16386" name="Picture 2" descr="Example: For&#10;insert&#10;Insert into Student&#10;values(“A-101”,&#10;“Ramesh”, 12);&#10;Example: for update&#10;Update Student&#10;Set class = 11&#10;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72816"/>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191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Data-Control Language (DCL)</a:t>
            </a:r>
            <a:endParaRPr lang="ru-RU" dirty="0"/>
          </a:p>
        </p:txBody>
      </p:sp>
      <p:sp>
        <p:nvSpPr>
          <p:cNvPr id="3" name="Объект 2"/>
          <p:cNvSpPr>
            <a:spLocks noGrp="1"/>
          </p:cNvSpPr>
          <p:nvPr>
            <p:ph sz="quarter" idx="1"/>
          </p:nvPr>
        </p:nvSpPr>
        <p:spPr/>
        <p:txBody>
          <a:bodyPr/>
          <a:lstStyle/>
          <a:p>
            <a:r>
              <a:rPr lang="en-US" dirty="0"/>
              <a:t>DCL statements control access to data and the database using such as GRANT and REVOKE.</a:t>
            </a:r>
          </a:p>
          <a:p>
            <a:r>
              <a:rPr lang="en-US" dirty="0"/>
              <a:t>A privilege can either be granted to a User with the help of GRANT statement.</a:t>
            </a:r>
          </a:p>
          <a:p>
            <a:r>
              <a:rPr lang="en-US" dirty="0"/>
              <a:t>The privileges assigned can be SELECT, ALTER, DELETE, EXECUTE, INSERT, INDEX, etc.</a:t>
            </a:r>
          </a:p>
          <a:p>
            <a:r>
              <a:rPr lang="en-US" dirty="0"/>
              <a:t>In addition to granting of privileges, you can also revoke (take back) it by using REVOKE command.</a:t>
            </a:r>
            <a:endParaRPr lang="ru-RU" dirty="0"/>
          </a:p>
        </p:txBody>
      </p:sp>
    </p:spTree>
    <p:extLst>
      <p:ext uri="{BB962C8B-B14F-4D97-AF65-F5344CB8AC3E}">
        <p14:creationId xmlns:p14="http://schemas.microsoft.com/office/powerpoint/2010/main" val="1512959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706090"/>
          </a:xfrm>
        </p:spPr>
        <p:txBody>
          <a:bodyPr/>
          <a:lstStyle/>
          <a:p>
            <a:r>
              <a:rPr lang="en-US" dirty="0"/>
              <a:t>Conclusion</a:t>
            </a:r>
            <a:endParaRPr lang="ru-RU"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268760"/>
            <a:ext cx="6941046" cy="5211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6556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Three Levels of Architecture</a:t>
            </a:r>
            <a:endParaRPr lang="ru-RU" dirty="0"/>
          </a:p>
        </p:txBody>
      </p:sp>
      <p:sp>
        <p:nvSpPr>
          <p:cNvPr id="3" name="Объект 2"/>
          <p:cNvSpPr>
            <a:spLocks noGrp="1"/>
          </p:cNvSpPr>
          <p:nvPr>
            <p:ph sz="quarter" idx="1"/>
          </p:nvPr>
        </p:nvSpPr>
        <p:spPr/>
        <p:txBody>
          <a:bodyPr/>
          <a:lstStyle/>
          <a:p>
            <a:r>
              <a:rPr lang="en-US" dirty="0"/>
              <a:t>Three level architecture is also called ANSI/SPARC architecture or three schema architecture</a:t>
            </a:r>
          </a:p>
          <a:p>
            <a:r>
              <a:rPr lang="en-US" dirty="0"/>
              <a:t>This framework is used for describing the structure of specific database systems (small systems may not support all aspects of the architecture)</a:t>
            </a:r>
          </a:p>
          <a:p>
            <a:r>
              <a:rPr lang="en-US" dirty="0"/>
              <a:t>In this architecture the database schemas can be defined at three levels explained in next slides…</a:t>
            </a:r>
            <a:endParaRPr lang="ru-RU" dirty="0"/>
          </a:p>
        </p:txBody>
      </p:sp>
    </p:spTree>
    <p:extLst>
      <p:ext uri="{BB962C8B-B14F-4D97-AF65-F5344CB8AC3E}">
        <p14:creationId xmlns:p14="http://schemas.microsoft.com/office/powerpoint/2010/main" val="3667103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Three levels of Architecture</a:t>
            </a:r>
            <a:endParaRPr lang="ru-RU"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859" t="20481" b="7562"/>
          <a:stretch/>
        </p:blipFill>
        <p:spPr bwMode="auto">
          <a:xfrm>
            <a:off x="539552" y="1556792"/>
            <a:ext cx="7862339"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7695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External View</a:t>
            </a:r>
            <a:endParaRPr lang="ru-RU" dirty="0"/>
          </a:p>
        </p:txBody>
      </p:sp>
      <p:sp>
        <p:nvSpPr>
          <p:cNvPr id="3" name="Объект 2"/>
          <p:cNvSpPr>
            <a:spLocks noGrp="1"/>
          </p:cNvSpPr>
          <p:nvPr>
            <p:ph sz="quarter" idx="1"/>
          </p:nvPr>
        </p:nvSpPr>
        <p:spPr/>
        <p:txBody>
          <a:bodyPr>
            <a:normAutofit fontScale="92500"/>
          </a:bodyPr>
          <a:lstStyle/>
          <a:p>
            <a:r>
              <a:rPr lang="en-US" dirty="0"/>
              <a:t>Highest or Top level of data abstraction (No knowledge of DBMS or physical storage).</a:t>
            </a:r>
          </a:p>
          <a:p>
            <a:r>
              <a:rPr lang="en-US" dirty="0"/>
              <a:t>This level is concerned with the user.</a:t>
            </a:r>
          </a:p>
          <a:p>
            <a:r>
              <a:rPr lang="en-US" dirty="0"/>
              <a:t>Each external schema describes the part of the database that a particular user is interested in and hides the rest of database from the user.</a:t>
            </a:r>
          </a:p>
          <a:p>
            <a:r>
              <a:rPr lang="en-US" dirty="0"/>
              <a:t>There can be a n number of external views for database where n is the number of users.</a:t>
            </a:r>
          </a:p>
          <a:p>
            <a:r>
              <a:rPr lang="en-US" dirty="0"/>
              <a:t>Ex., an account department may only be interested in the student fee details. It would not be expected to have any interest in the personal information about students.</a:t>
            </a:r>
          </a:p>
          <a:p>
            <a:r>
              <a:rPr lang="en-US" dirty="0"/>
              <a:t>All database users work on external level of DBMS.</a:t>
            </a:r>
          </a:p>
          <a:p>
            <a:endParaRPr lang="en-US" dirty="0"/>
          </a:p>
          <a:p>
            <a:endParaRPr lang="ru-RU" dirty="0"/>
          </a:p>
        </p:txBody>
      </p:sp>
    </p:spTree>
    <p:extLst>
      <p:ext uri="{BB962C8B-B14F-4D97-AF65-F5344CB8AC3E}">
        <p14:creationId xmlns:p14="http://schemas.microsoft.com/office/powerpoint/2010/main" val="3207032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Conceptual View</a:t>
            </a:r>
            <a:endParaRPr lang="ru-RU" dirty="0"/>
          </a:p>
        </p:txBody>
      </p:sp>
      <p:sp>
        <p:nvSpPr>
          <p:cNvPr id="3" name="Объект 2"/>
          <p:cNvSpPr>
            <a:spLocks noGrp="1"/>
          </p:cNvSpPr>
          <p:nvPr>
            <p:ph sz="quarter" idx="1"/>
          </p:nvPr>
        </p:nvSpPr>
        <p:spPr/>
        <p:txBody>
          <a:bodyPr/>
          <a:lstStyle/>
          <a:p>
            <a:r>
              <a:rPr lang="en-US" dirty="0"/>
              <a:t>This level is in between the user level and physical storage view.</a:t>
            </a:r>
          </a:p>
          <a:p>
            <a:r>
              <a:rPr lang="en-US" dirty="0"/>
              <a:t>There is only one conceptual view for single database.</a:t>
            </a:r>
          </a:p>
          <a:p>
            <a:r>
              <a:rPr lang="en-US" dirty="0"/>
              <a:t>It hides the details of physical storage structure and concentrates on describing entities, data types, relations, user operations, and constraints.</a:t>
            </a:r>
            <a:endParaRPr lang="ru-RU" dirty="0"/>
          </a:p>
        </p:txBody>
      </p:sp>
    </p:spTree>
    <p:extLst>
      <p:ext uri="{BB962C8B-B14F-4D97-AF65-F5344CB8AC3E}">
        <p14:creationId xmlns:p14="http://schemas.microsoft.com/office/powerpoint/2010/main" val="21389043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Internal View</a:t>
            </a:r>
            <a:endParaRPr lang="ru-RU" dirty="0"/>
          </a:p>
        </p:txBody>
      </p:sp>
      <p:sp>
        <p:nvSpPr>
          <p:cNvPr id="3" name="Объект 2"/>
          <p:cNvSpPr>
            <a:spLocks noGrp="1"/>
          </p:cNvSpPr>
          <p:nvPr>
            <p:ph sz="quarter" idx="1"/>
          </p:nvPr>
        </p:nvSpPr>
        <p:spPr/>
        <p:txBody>
          <a:bodyPr>
            <a:normAutofit fontScale="92500" lnSpcReduction="20000"/>
          </a:bodyPr>
          <a:lstStyle/>
          <a:p>
            <a:r>
              <a:rPr lang="en-US" dirty="0"/>
              <a:t>It is lowest level of data abstraction. (It has the knowledge about database)</a:t>
            </a:r>
          </a:p>
          <a:p>
            <a:r>
              <a:rPr lang="en-US" dirty="0"/>
              <a:t>At this level it keeps the information about actual representation of the entire database i.e. the actual storage of the data on the disk in the form of records or blocks.</a:t>
            </a:r>
          </a:p>
          <a:p>
            <a:r>
              <a:rPr lang="en-US" dirty="0"/>
              <a:t>It is close to physical storage method.</a:t>
            </a:r>
          </a:p>
          <a:p>
            <a:r>
              <a:rPr lang="en-US" dirty="0"/>
              <a:t>The internal view is the view that tells us what data is stored in the database and how. At least the following aspects are considered at this level: Storage allocation, Access paths etc.</a:t>
            </a:r>
          </a:p>
          <a:p>
            <a:r>
              <a:rPr lang="en-US" dirty="0"/>
              <a:t>The internal view does not deal with the physical devices directly. Instead it views a physical device as a collection of physical pages and allocates space in terms of logical pages.</a:t>
            </a:r>
            <a:endParaRPr lang="ru-RU" dirty="0"/>
          </a:p>
        </p:txBody>
      </p:sp>
    </p:spTree>
    <p:extLst>
      <p:ext uri="{BB962C8B-B14F-4D97-AF65-F5344CB8AC3E}">
        <p14:creationId xmlns:p14="http://schemas.microsoft.com/office/powerpoint/2010/main" val="711657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Three levels of Architecture (</a:t>
            </a:r>
            <a:r>
              <a:rPr lang="en-US" dirty="0" err="1"/>
              <a:t>cont</a:t>
            </a:r>
            <a:r>
              <a:rPr lang="en-US" dirty="0"/>
              <a:t>…)</a:t>
            </a:r>
            <a:endParaRPr lang="ru-RU" dirty="0"/>
          </a:p>
        </p:txBody>
      </p:sp>
      <p:sp>
        <p:nvSpPr>
          <p:cNvPr id="3" name="Объект 2"/>
          <p:cNvSpPr>
            <a:spLocks noGrp="1"/>
          </p:cNvSpPr>
          <p:nvPr>
            <p:ph sz="quarter" idx="1"/>
          </p:nvPr>
        </p:nvSpPr>
        <p:spPr/>
        <p:txBody>
          <a:bodyPr>
            <a:normAutofit lnSpcReduction="10000"/>
          </a:bodyPr>
          <a:lstStyle/>
          <a:p>
            <a:r>
              <a:rPr lang="en-US" dirty="0"/>
              <a:t>Internal/physical level: Shows how data are stored inside the system. It is the closest level to the physical storage. This level talks about database implementation and describes such things as file organization and access paths of indexes, data compressions and encryption techniques, and record placement</a:t>
            </a:r>
          </a:p>
          <a:p>
            <a:r>
              <a:rPr lang="en-US" dirty="0"/>
              <a:t>Conceptual/logical level: Deals with the modeling of the whole database. The conceptual schema of the database is defined in this level</a:t>
            </a:r>
          </a:p>
          <a:p>
            <a:r>
              <a:rPr lang="en-US" dirty="0"/>
              <a:t>External level: This level models a user oriented description of the part of the database. The views for individual users are defined by means of external schemas in this level </a:t>
            </a:r>
            <a:endParaRPr lang="ru-RU" dirty="0"/>
          </a:p>
        </p:txBody>
      </p:sp>
    </p:spTree>
    <p:extLst>
      <p:ext uri="{BB962C8B-B14F-4D97-AF65-F5344CB8AC3E}">
        <p14:creationId xmlns:p14="http://schemas.microsoft.com/office/powerpoint/2010/main" val="1155871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What is Information?</a:t>
            </a:r>
            <a:endParaRPr lang="ru-RU" dirty="0"/>
          </a:p>
        </p:txBody>
      </p:sp>
      <p:sp>
        <p:nvSpPr>
          <p:cNvPr id="3" name="Объект 2"/>
          <p:cNvSpPr>
            <a:spLocks noGrp="1"/>
          </p:cNvSpPr>
          <p:nvPr>
            <p:ph sz="quarter" idx="1"/>
          </p:nvPr>
        </p:nvSpPr>
        <p:spPr/>
        <p:txBody>
          <a:bodyPr/>
          <a:lstStyle/>
          <a:p>
            <a:r>
              <a:rPr lang="en-US" dirty="0"/>
              <a:t>Symptomatic meaningful form of data.</a:t>
            </a:r>
          </a:p>
          <a:p>
            <a:endParaRPr lang="en-US" dirty="0"/>
          </a:p>
          <a:p>
            <a:r>
              <a:rPr lang="en-US" dirty="0"/>
              <a:t>Knowledge acquired through study of experience.</a:t>
            </a:r>
          </a:p>
          <a:p>
            <a:endParaRPr lang="en-US" dirty="0"/>
          </a:p>
          <a:p>
            <a:r>
              <a:rPr lang="en-US" dirty="0"/>
              <a:t>Information helps human begins in their decision making.</a:t>
            </a:r>
            <a:endParaRPr lang="ru-RU" dirty="0"/>
          </a:p>
        </p:txBody>
      </p:sp>
      <p:sp>
        <p:nvSpPr>
          <p:cNvPr id="4" name="AutoShape 2" descr="Картинки по запросу inform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4" descr="Картинки по запросу inform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30" name="Picture 6" descr="Картинки по запросу infor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293096"/>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09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Working of the three level architecture</a:t>
            </a:r>
            <a:endParaRPr lang="ru-R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21791"/>
            <a:ext cx="8172400" cy="165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687" y="3290314"/>
            <a:ext cx="8179241" cy="3186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56040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Levels of DBMS Architecture</a:t>
            </a:r>
            <a:endParaRPr lang="ru-RU"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164016" cy="1565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138896"/>
            <a:ext cx="6192688" cy="348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5873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Example: University Database</a:t>
            </a:r>
            <a:endParaRPr lang="ru-RU"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84784"/>
            <a:ext cx="8460432" cy="108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1560" y="2852936"/>
            <a:ext cx="2318263" cy="369332"/>
          </a:xfrm>
          <a:prstGeom prst="rect">
            <a:avLst/>
          </a:prstGeom>
          <a:noFill/>
        </p:spPr>
        <p:txBody>
          <a:bodyPr wrap="none" rtlCol="0">
            <a:spAutoFit/>
          </a:bodyPr>
          <a:lstStyle/>
          <a:p>
            <a:r>
              <a:rPr lang="en-US" dirty="0"/>
              <a:t>Conceptual schema:</a:t>
            </a:r>
            <a:endParaRPr lang="ru-RU"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2610850"/>
            <a:ext cx="4038972" cy="214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83568" y="4931876"/>
            <a:ext cx="2013693" cy="369332"/>
          </a:xfrm>
          <a:prstGeom prst="rect">
            <a:avLst/>
          </a:prstGeom>
          <a:noFill/>
        </p:spPr>
        <p:txBody>
          <a:bodyPr wrap="none" rtlCol="0">
            <a:spAutoFit/>
          </a:bodyPr>
          <a:lstStyle/>
          <a:p>
            <a:r>
              <a:rPr lang="en-US" dirty="0"/>
              <a:t>Physical schema:</a:t>
            </a:r>
            <a:endParaRPr lang="ru-RU" dirty="0"/>
          </a:p>
        </p:txBody>
      </p:sp>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3993" y="4931876"/>
            <a:ext cx="564832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9395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Example: Employee Database</a:t>
            </a:r>
            <a:endParaRPr lang="ru-R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556792"/>
            <a:ext cx="6588224" cy="4284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74064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Syntax Example</a:t>
            </a:r>
            <a:endParaRPr lang="ru-RU"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84784"/>
            <a:ext cx="873000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54270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 Three level Architecture</a:t>
            </a:r>
            <a:endParaRPr lang="ru-RU" dirty="0"/>
          </a:p>
        </p:txBody>
      </p:sp>
      <p:sp>
        <p:nvSpPr>
          <p:cNvPr id="3" name="Объект 2"/>
          <p:cNvSpPr>
            <a:spLocks noGrp="1"/>
          </p:cNvSpPr>
          <p:nvPr>
            <p:ph sz="quarter" idx="1"/>
          </p:nvPr>
        </p:nvSpPr>
        <p:spPr/>
        <p:txBody>
          <a:bodyPr>
            <a:normAutofit lnSpcReduction="10000"/>
          </a:bodyPr>
          <a:lstStyle/>
          <a:p>
            <a:r>
              <a:rPr lang="en-US" dirty="0"/>
              <a:t>Each user should be able to access the same data but have a different customize view of the data</a:t>
            </a:r>
          </a:p>
          <a:p>
            <a:r>
              <a:rPr lang="en-US" dirty="0"/>
              <a:t>User should not have to deal directly with physical database storage detail.</a:t>
            </a:r>
          </a:p>
          <a:p>
            <a:r>
              <a:rPr lang="en-US" dirty="0"/>
              <a:t>The DBA should be able to change the database storage structure without affecting the users views.</a:t>
            </a:r>
          </a:p>
          <a:p>
            <a:r>
              <a:rPr lang="en-US" dirty="0"/>
              <a:t>The internal structure of the database should be unaffected by changes to the physical aspects of storage.</a:t>
            </a:r>
          </a:p>
          <a:p>
            <a:r>
              <a:rPr lang="en-US" dirty="0"/>
              <a:t>The DBA should be able to change the conceptual structure of the database without affecting all users.</a:t>
            </a:r>
            <a:endParaRPr lang="ru-RU" dirty="0"/>
          </a:p>
        </p:txBody>
      </p:sp>
    </p:spTree>
    <p:extLst>
      <p:ext uri="{BB962C8B-B14F-4D97-AF65-F5344CB8AC3E}">
        <p14:creationId xmlns:p14="http://schemas.microsoft.com/office/powerpoint/2010/main" val="39511700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Other types</a:t>
            </a:r>
            <a:endParaRPr lang="ru-RU" dirty="0"/>
          </a:p>
        </p:txBody>
      </p:sp>
      <p:sp>
        <p:nvSpPr>
          <p:cNvPr id="3" name="Объект 2"/>
          <p:cNvSpPr>
            <a:spLocks noGrp="1"/>
          </p:cNvSpPr>
          <p:nvPr>
            <p:ph sz="quarter" idx="1"/>
          </p:nvPr>
        </p:nvSpPr>
        <p:spPr/>
        <p:txBody>
          <a:bodyPr>
            <a:normAutofit fontScale="92500" lnSpcReduction="20000"/>
          </a:bodyPr>
          <a:lstStyle/>
          <a:p>
            <a:r>
              <a:rPr lang="en-US" b="1" i="1" dirty="0"/>
              <a:t>Flat Database</a:t>
            </a:r>
            <a:r>
              <a:rPr lang="en-US" dirty="0"/>
              <a:t>: </a:t>
            </a:r>
          </a:p>
          <a:p>
            <a:pPr>
              <a:buFont typeface="Wingdings" pitchFamily="2" charset="2"/>
              <a:buChar char="Ø"/>
            </a:pPr>
            <a:r>
              <a:rPr lang="en-US" dirty="0"/>
              <a:t>Data is organized in a single kind of record with a fixed number of fields.</a:t>
            </a:r>
          </a:p>
          <a:p>
            <a:pPr>
              <a:buFont typeface="Wingdings" pitchFamily="2" charset="2"/>
              <a:buChar char="Ø"/>
            </a:pPr>
            <a:r>
              <a:rPr lang="en-US" dirty="0"/>
              <a:t> This database type encounters more errors due to the repetitive nature of data.</a:t>
            </a:r>
          </a:p>
          <a:p>
            <a:pPr>
              <a:buFont typeface="Courier New" pitchFamily="49" charset="0"/>
              <a:buChar char="o"/>
            </a:pPr>
            <a:r>
              <a:rPr lang="en-US" b="1" i="1" dirty="0"/>
              <a:t>Object-Oriented Database</a:t>
            </a:r>
            <a:r>
              <a:rPr lang="en-US" dirty="0"/>
              <a:t>:</a:t>
            </a:r>
          </a:p>
          <a:p>
            <a:pPr>
              <a:buFont typeface="Wingdings" pitchFamily="2" charset="2"/>
              <a:buChar char="Ø"/>
            </a:pPr>
            <a:r>
              <a:rPr lang="en-US" dirty="0"/>
              <a:t> Data is organized with similarity to object-oriented programming concepts. </a:t>
            </a:r>
          </a:p>
          <a:p>
            <a:pPr>
              <a:buFont typeface="Wingdings" pitchFamily="2" charset="2"/>
              <a:buChar char="Ø"/>
            </a:pPr>
            <a:r>
              <a:rPr lang="en-US" dirty="0"/>
              <a:t>An object consists of data and methods, while classes group objects having similar data and methods.</a:t>
            </a:r>
          </a:p>
          <a:p>
            <a:pPr>
              <a:buFont typeface="Courier New" pitchFamily="49" charset="0"/>
              <a:buChar char="o"/>
            </a:pPr>
            <a:r>
              <a:rPr lang="en-US" b="1" i="1" dirty="0"/>
              <a:t>Hierarchical Database</a:t>
            </a:r>
            <a:r>
              <a:rPr lang="en-US" dirty="0"/>
              <a:t>: </a:t>
            </a:r>
          </a:p>
          <a:p>
            <a:pPr>
              <a:buFont typeface="Wingdings" pitchFamily="2" charset="2"/>
              <a:buChar char="Ø"/>
            </a:pPr>
            <a:r>
              <a:rPr lang="en-US" dirty="0"/>
              <a:t>Data is organized with hierarchical relationships.</a:t>
            </a:r>
          </a:p>
          <a:p>
            <a:pPr>
              <a:buFont typeface="Wingdings" pitchFamily="2" charset="2"/>
              <a:buChar char="Ø"/>
            </a:pPr>
            <a:r>
              <a:rPr lang="en-US" dirty="0"/>
              <a:t> It becomes a complex network if the one-to-many relationship is violated.</a:t>
            </a:r>
            <a:endParaRPr lang="ru-RU" dirty="0"/>
          </a:p>
        </p:txBody>
      </p:sp>
    </p:spTree>
    <p:extLst>
      <p:ext uri="{BB962C8B-B14F-4D97-AF65-F5344CB8AC3E}">
        <p14:creationId xmlns:p14="http://schemas.microsoft.com/office/powerpoint/2010/main" val="864693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726160"/>
            <a:ext cx="7467600" cy="1143000"/>
          </a:xfrm>
        </p:spPr>
        <p:txBody>
          <a:bodyPr/>
          <a:lstStyle/>
          <a:p>
            <a:r>
              <a:rPr lang="en-US" dirty="0" err="1"/>
              <a:t>MetaData</a:t>
            </a:r>
            <a:endParaRPr lang="ru-RU" dirty="0"/>
          </a:p>
        </p:txBody>
      </p:sp>
    </p:spTree>
    <p:extLst>
      <p:ext uri="{BB962C8B-B14F-4D97-AF65-F5344CB8AC3E}">
        <p14:creationId xmlns:p14="http://schemas.microsoft.com/office/powerpoint/2010/main" val="2460128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What is Metadata and what's its purpose? </a:t>
            </a:r>
            <a:br>
              <a:rPr lang="en-US" dirty="0"/>
            </a:br>
            <a:endParaRPr lang="ru-RU" dirty="0"/>
          </a:p>
        </p:txBody>
      </p:sp>
      <p:sp>
        <p:nvSpPr>
          <p:cNvPr id="3" name="Объект 2"/>
          <p:cNvSpPr>
            <a:spLocks noGrp="1"/>
          </p:cNvSpPr>
          <p:nvPr>
            <p:ph sz="quarter" idx="1"/>
          </p:nvPr>
        </p:nvSpPr>
        <p:spPr/>
        <p:txBody>
          <a:bodyPr/>
          <a:lstStyle/>
          <a:p>
            <a:r>
              <a:rPr lang="en-US" dirty="0"/>
              <a:t>Metadata is by definition "data about other data" of any type and sort in any media.</a:t>
            </a:r>
          </a:p>
          <a:p>
            <a:r>
              <a:rPr lang="en-US" dirty="0"/>
              <a:t> It is used to facilitate the understanding, characteristics and management usage of data. </a:t>
            </a:r>
          </a:p>
          <a:p>
            <a:r>
              <a:rPr lang="en-US" dirty="0"/>
              <a:t>For </a:t>
            </a:r>
            <a:r>
              <a:rPr lang="en-US" b="1" dirty="0"/>
              <a:t>effective data management</a:t>
            </a:r>
            <a:r>
              <a:rPr lang="en-US" dirty="0"/>
              <a:t>, the Metadata should include data that is </a:t>
            </a:r>
            <a:r>
              <a:rPr lang="en-US" b="1" dirty="0">
                <a:hlinkClick r:id="rId2"/>
              </a:rPr>
              <a:t>coherent</a:t>
            </a:r>
            <a:r>
              <a:rPr lang="en-US" dirty="0"/>
              <a:t> with the context of use.</a:t>
            </a:r>
            <a:endParaRPr lang="ru-RU" dirty="0"/>
          </a:p>
        </p:txBody>
      </p:sp>
    </p:spTree>
    <p:extLst>
      <p:ext uri="{BB962C8B-B14F-4D97-AF65-F5344CB8AC3E}">
        <p14:creationId xmlns:p14="http://schemas.microsoft.com/office/powerpoint/2010/main" val="30922152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Role</a:t>
            </a:r>
            <a:endParaRPr lang="ru-RU" dirty="0"/>
          </a:p>
        </p:txBody>
      </p:sp>
      <p:sp>
        <p:nvSpPr>
          <p:cNvPr id="3" name="Объект 2"/>
          <p:cNvSpPr>
            <a:spLocks noGrp="1"/>
          </p:cNvSpPr>
          <p:nvPr>
            <p:ph sz="quarter" idx="1"/>
          </p:nvPr>
        </p:nvSpPr>
        <p:spPr/>
        <p:txBody>
          <a:bodyPr/>
          <a:lstStyle/>
          <a:p>
            <a:r>
              <a:rPr lang="en-US" dirty="0"/>
              <a:t>This Metadata is used for better access to the enormous amounts of data stored and managed by different companies. </a:t>
            </a:r>
          </a:p>
          <a:p>
            <a:r>
              <a:rPr lang="en-US" dirty="0"/>
              <a:t>Metadata provides context for data.</a:t>
            </a:r>
          </a:p>
          <a:p>
            <a:r>
              <a:rPr lang="en-US" dirty="0"/>
              <a:t> In data processing, for example, </a:t>
            </a:r>
            <a:r>
              <a:rPr lang="en-US" b="1" dirty="0"/>
              <a:t>Metadata is definitional</a:t>
            </a:r>
            <a:r>
              <a:rPr lang="en-US" dirty="0"/>
              <a:t>, it gives documentation of other data in the application or environment.</a:t>
            </a:r>
          </a:p>
          <a:p>
            <a:r>
              <a:rPr lang="en-US" dirty="0"/>
              <a:t> The term "Metadata" should be used carefully since all data is about something and hence is "Metadata"</a:t>
            </a:r>
            <a:endParaRPr lang="ru-RU" dirty="0"/>
          </a:p>
        </p:txBody>
      </p:sp>
    </p:spTree>
    <p:extLst>
      <p:ext uri="{BB962C8B-B14F-4D97-AF65-F5344CB8AC3E}">
        <p14:creationId xmlns:p14="http://schemas.microsoft.com/office/powerpoint/2010/main" val="2788722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Database</a:t>
            </a:r>
            <a:endParaRPr lang="ru-RU" dirty="0"/>
          </a:p>
        </p:txBody>
      </p:sp>
      <p:sp>
        <p:nvSpPr>
          <p:cNvPr id="3" name="Объект 2"/>
          <p:cNvSpPr>
            <a:spLocks noGrp="1"/>
          </p:cNvSpPr>
          <p:nvPr>
            <p:ph sz="quarter" idx="1"/>
          </p:nvPr>
        </p:nvSpPr>
        <p:spPr/>
        <p:txBody>
          <a:bodyPr>
            <a:normAutofit lnSpcReduction="10000"/>
          </a:bodyPr>
          <a:lstStyle/>
          <a:p>
            <a:r>
              <a:rPr lang="en-US" dirty="0"/>
              <a:t>A safekeeping of logically related and similar data.</a:t>
            </a:r>
          </a:p>
          <a:p>
            <a:r>
              <a:rPr lang="en-US" dirty="0"/>
              <a:t>An organized collection of  related information so that it can be easily accessed, managed and updated.</a:t>
            </a:r>
          </a:p>
          <a:p>
            <a:r>
              <a:rPr lang="en-US" dirty="0"/>
              <a:t>E.g.: </a:t>
            </a:r>
          </a:p>
          <a:p>
            <a:pPr marL="0" indent="0">
              <a:buNone/>
            </a:pPr>
            <a:r>
              <a:rPr lang="en-US" dirty="0"/>
              <a:t>           Dictionary</a:t>
            </a:r>
          </a:p>
          <a:p>
            <a:pPr marL="0" indent="0">
              <a:buNone/>
            </a:pPr>
            <a:r>
              <a:rPr lang="en-US" dirty="0"/>
              <a:t>           Airline Database</a:t>
            </a:r>
          </a:p>
          <a:p>
            <a:pPr marL="0" indent="0">
              <a:buNone/>
            </a:pPr>
            <a:r>
              <a:rPr lang="en-US" dirty="0"/>
              <a:t>           Student Database</a:t>
            </a:r>
          </a:p>
          <a:p>
            <a:pPr marL="0" indent="0">
              <a:buNone/>
            </a:pPr>
            <a:r>
              <a:rPr lang="en-US" dirty="0"/>
              <a:t>            Library</a:t>
            </a:r>
          </a:p>
          <a:p>
            <a:pPr marL="0" indent="0">
              <a:buNone/>
            </a:pPr>
            <a:r>
              <a:rPr lang="en-US" dirty="0"/>
              <a:t>            Railways Timetable</a:t>
            </a:r>
          </a:p>
          <a:p>
            <a:pPr marL="0" indent="0">
              <a:buNone/>
            </a:pPr>
            <a:r>
              <a:rPr lang="en-US" dirty="0"/>
              <a:t>            YouTube</a:t>
            </a:r>
            <a:endParaRPr lang="ru-RU" dirty="0"/>
          </a:p>
        </p:txBody>
      </p:sp>
      <p:pic>
        <p:nvPicPr>
          <p:cNvPr id="2050" name="Picture 2" descr="Картинки по запросу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573016"/>
            <a:ext cx="38345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444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Importance </a:t>
            </a:r>
            <a:endParaRPr lang="ru-RU" dirty="0"/>
          </a:p>
        </p:txBody>
      </p:sp>
      <p:sp>
        <p:nvSpPr>
          <p:cNvPr id="3" name="Объект 2"/>
          <p:cNvSpPr>
            <a:spLocks noGrp="1"/>
          </p:cNvSpPr>
          <p:nvPr>
            <p:ph sz="quarter" idx="1"/>
          </p:nvPr>
        </p:nvSpPr>
        <p:spPr/>
        <p:txBody>
          <a:bodyPr>
            <a:normAutofit fontScale="92500" lnSpcReduction="20000"/>
          </a:bodyPr>
          <a:lstStyle/>
          <a:p>
            <a:r>
              <a:rPr lang="en-US" dirty="0"/>
              <a:t>In Databases, Metadata defines data elements and attributes (Name, data type, size, </a:t>
            </a:r>
            <a:r>
              <a:rPr lang="en-US" dirty="0" err="1"/>
              <a:t>etc</a:t>
            </a:r>
            <a:r>
              <a:rPr lang="en-US" dirty="0"/>
              <a:t>), data could be registered about structures and records as well (Length, columns and fields). </a:t>
            </a:r>
          </a:p>
          <a:p>
            <a:r>
              <a:rPr lang="en-US" dirty="0"/>
              <a:t>This is </a:t>
            </a:r>
            <a:r>
              <a:rPr lang="en-US" b="1" dirty="0"/>
              <a:t>extremely helpful for the reliability</a:t>
            </a:r>
            <a:r>
              <a:rPr lang="en-US" dirty="0"/>
              <a:t> of databases and their efficiency. </a:t>
            </a:r>
          </a:p>
          <a:p>
            <a:r>
              <a:rPr lang="en-US" dirty="0"/>
              <a:t>In a library, for example, the data is the content of the titles, and the Metadata is about the title, the </a:t>
            </a:r>
            <a:r>
              <a:rPr lang="en-US" dirty="0" err="1"/>
              <a:t>author,a</a:t>
            </a:r>
            <a:r>
              <a:rPr lang="en-US" dirty="0"/>
              <a:t> description of the content, the physical location and the date of publication. </a:t>
            </a:r>
          </a:p>
          <a:p>
            <a:r>
              <a:rPr lang="en-US" dirty="0"/>
              <a:t>In addition, it protects investment in data, helps the user in understanding </a:t>
            </a:r>
            <a:r>
              <a:rPr lang="en-US" dirty="0" err="1"/>
              <a:t>data,enables</a:t>
            </a:r>
            <a:r>
              <a:rPr lang="en-US" dirty="0"/>
              <a:t> discovery options, and limits Liability. </a:t>
            </a:r>
          </a:p>
          <a:p>
            <a:r>
              <a:rPr lang="en-US" dirty="0"/>
              <a:t>All of these reasons, make Metadata the backbone in understanding a DBMS</a:t>
            </a:r>
            <a:endParaRPr lang="ru-RU" dirty="0"/>
          </a:p>
        </p:txBody>
      </p:sp>
    </p:spTree>
    <p:extLst>
      <p:ext uri="{BB962C8B-B14F-4D97-AF65-F5344CB8AC3E}">
        <p14:creationId xmlns:p14="http://schemas.microsoft.com/office/powerpoint/2010/main" val="7749295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a:t>Why Is Metadata Important for Databases?</a:t>
            </a:r>
            <a:endParaRPr lang="ru-RU" dirty="0"/>
          </a:p>
        </p:txBody>
      </p:sp>
      <p:sp>
        <p:nvSpPr>
          <p:cNvPr id="3" name="Объект 2"/>
          <p:cNvSpPr>
            <a:spLocks noGrp="1"/>
          </p:cNvSpPr>
          <p:nvPr>
            <p:ph sz="quarter" idx="1"/>
          </p:nvPr>
        </p:nvSpPr>
        <p:spPr/>
        <p:txBody>
          <a:bodyPr/>
          <a:lstStyle/>
          <a:p>
            <a:r>
              <a:rPr lang="en-US" dirty="0"/>
              <a:t>Let's consider the following example - we were asked to list all current employees with all the available details.</a:t>
            </a:r>
          </a:p>
          <a:p>
            <a:r>
              <a:rPr lang="en-US" dirty="0"/>
              <a:t>Let's assume we found this raw table of data:</a:t>
            </a:r>
          </a:p>
          <a:p>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284984"/>
            <a:ext cx="7014907"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Картинки по запросу wtf emoji 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5049180"/>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7335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418654"/>
            <a:ext cx="7313240" cy="490066"/>
          </a:xfrm>
        </p:spPr>
        <p:txBody>
          <a:bodyPr>
            <a:normAutofit fontScale="90000"/>
          </a:bodyPr>
          <a:lstStyle/>
          <a:p>
            <a:r>
              <a:rPr lang="en-US" b="1" dirty="0"/>
              <a:t>Basic Metadata</a:t>
            </a:r>
            <a:endParaRPr lang="ru-RU" dirty="0"/>
          </a:p>
        </p:txBody>
      </p:sp>
      <p:sp>
        <p:nvSpPr>
          <p:cNvPr id="3" name="Объект 2"/>
          <p:cNvSpPr>
            <a:spLocks noGrp="1"/>
          </p:cNvSpPr>
          <p:nvPr>
            <p:ph sz="quarter" idx="1"/>
          </p:nvPr>
        </p:nvSpPr>
        <p:spPr/>
        <p:txBody>
          <a:bodyPr>
            <a:normAutofit fontScale="85000" lnSpcReduction="10000"/>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This metadata - tables and column names - are a standard element of all modern database systems. But those names might not tell us what the table holds for various reasons:</a:t>
            </a:r>
          </a:p>
          <a:p>
            <a:r>
              <a:rPr lang="en-US" dirty="0"/>
              <a:t>Names are vague or confusing</a:t>
            </a:r>
          </a:p>
          <a:p>
            <a:r>
              <a:rPr lang="en-US" dirty="0"/>
              <a:t>Column might have changed its purpose without changing its name</a:t>
            </a:r>
          </a:p>
          <a:p>
            <a:r>
              <a:rPr lang="en-US" dirty="0"/>
              <a:t>A short name might not be enough to explain complex logic</a:t>
            </a:r>
          </a:p>
          <a:p>
            <a:pPr marL="0" indent="0">
              <a:buNone/>
            </a:pPr>
            <a:r>
              <a:rPr lang="en-US" dirty="0"/>
              <a:t>We need much more metadata - we need a </a:t>
            </a:r>
            <a:r>
              <a:rPr lang="en-US" b="1" dirty="0"/>
              <a:t>Data Dictionary</a:t>
            </a:r>
            <a:r>
              <a:rPr lang="en-US" dirty="0"/>
              <a:t>.</a:t>
            </a:r>
          </a:p>
          <a:p>
            <a:endParaRPr lang="ru-RU" dirty="0"/>
          </a:p>
        </p:txBody>
      </p:sp>
      <p:pic>
        <p:nvPicPr>
          <p:cNvPr id="2050" name="Picture 2" descr="https://dataedo.com/asset/img/blog/metadata_table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8242003"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811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634082"/>
          </a:xfrm>
        </p:spPr>
        <p:txBody>
          <a:bodyPr/>
          <a:lstStyle/>
          <a:p>
            <a:r>
              <a:rPr lang="en-US" b="1" dirty="0"/>
              <a:t>Data Dictionary</a:t>
            </a:r>
            <a:endParaRPr lang="ru-RU" dirty="0"/>
          </a:p>
        </p:txBody>
      </p:sp>
      <p:sp>
        <p:nvSpPr>
          <p:cNvPr id="3" name="Объект 2"/>
          <p:cNvSpPr>
            <a:spLocks noGrp="1"/>
          </p:cNvSpPr>
          <p:nvPr>
            <p:ph sz="quarter" idx="1"/>
          </p:nvPr>
        </p:nvSpPr>
        <p:spPr>
          <a:xfrm>
            <a:off x="395536" y="908720"/>
            <a:ext cx="7529264" cy="5565232"/>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pic>
        <p:nvPicPr>
          <p:cNvPr id="3074" name="Picture 2" descr="https://dataedo.com/asset/img/blog/metadata_data_dictiona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908720"/>
            <a:ext cx="6480720" cy="4144048"/>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624880" y="5120024"/>
            <a:ext cx="7403504" cy="1477328"/>
          </a:xfrm>
          <a:prstGeom prst="rect">
            <a:avLst/>
          </a:prstGeom>
        </p:spPr>
        <p:txBody>
          <a:bodyPr wrap="square">
            <a:spAutoFit/>
          </a:bodyPr>
          <a:lstStyle/>
          <a:p>
            <a:r>
              <a:rPr lang="en-US" dirty="0"/>
              <a:t>That explains a lot: we now know how to get a specific department - we need to use the </a:t>
            </a:r>
            <a:r>
              <a:rPr lang="en-US" i="1" dirty="0"/>
              <a:t>departments</a:t>
            </a:r>
            <a:r>
              <a:rPr lang="en-US" dirty="0"/>
              <a:t> lookup table, we know how to decipher education - there seems to be no lookup table and the logic is a bit confusing and we know that the </a:t>
            </a:r>
            <a:r>
              <a:rPr lang="en-US" i="1" dirty="0" err="1"/>
              <a:t>eval</a:t>
            </a:r>
            <a:r>
              <a:rPr lang="en-US" dirty="0"/>
              <a:t> column holds the date of the last employee performance review date.</a:t>
            </a:r>
            <a:endParaRPr lang="ru-RU" dirty="0"/>
          </a:p>
        </p:txBody>
      </p:sp>
    </p:spTree>
    <p:extLst>
      <p:ext uri="{BB962C8B-B14F-4D97-AF65-F5344CB8AC3E}">
        <p14:creationId xmlns:p14="http://schemas.microsoft.com/office/powerpoint/2010/main" val="19916929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Conclusion</a:t>
            </a:r>
            <a:br>
              <a:rPr lang="en-US" b="1" dirty="0"/>
            </a:br>
            <a:endParaRPr lang="ru-RU" dirty="0"/>
          </a:p>
        </p:txBody>
      </p:sp>
      <p:sp>
        <p:nvSpPr>
          <p:cNvPr id="3" name="Объект 2"/>
          <p:cNvSpPr>
            <a:spLocks noGrp="1"/>
          </p:cNvSpPr>
          <p:nvPr>
            <p:ph sz="quarter" idx="1"/>
          </p:nvPr>
        </p:nvSpPr>
        <p:spPr/>
        <p:txBody>
          <a:bodyPr/>
          <a:lstStyle/>
          <a:p>
            <a:r>
              <a:rPr lang="en-US" dirty="0"/>
              <a:t>This was a simple example of a </a:t>
            </a:r>
            <a:r>
              <a:rPr lang="en-US" b="1" dirty="0"/>
              <a:t>small single table</a:t>
            </a:r>
            <a:r>
              <a:rPr lang="en-US" dirty="0"/>
              <a:t>. </a:t>
            </a:r>
          </a:p>
          <a:p>
            <a:r>
              <a:rPr lang="en-US" dirty="0"/>
              <a:t>Real databases hold many, many more tables that have many, many more columns.</a:t>
            </a:r>
          </a:p>
          <a:p>
            <a:r>
              <a:rPr lang="en-US" dirty="0"/>
              <a:t> Level of difficulty is much higher. </a:t>
            </a:r>
          </a:p>
          <a:p>
            <a:r>
              <a:rPr lang="en-US" dirty="0"/>
              <a:t>If you want to be able to use your data effectively you need to take care of meaningful metadata.</a:t>
            </a:r>
          </a:p>
          <a:p>
            <a:r>
              <a:rPr lang="en-US" b="1" dirty="0"/>
              <a:t>Without Metadata you can't use your data!</a:t>
            </a:r>
            <a:endParaRPr lang="en-US" dirty="0"/>
          </a:p>
          <a:p>
            <a:endParaRPr lang="ru-RU" dirty="0"/>
          </a:p>
        </p:txBody>
      </p:sp>
    </p:spTree>
    <p:extLst>
      <p:ext uri="{BB962C8B-B14F-4D97-AF65-F5344CB8AC3E}">
        <p14:creationId xmlns:p14="http://schemas.microsoft.com/office/powerpoint/2010/main" val="298997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706090"/>
          </a:xfrm>
        </p:spPr>
        <p:txBody>
          <a:bodyPr/>
          <a:lstStyle/>
          <a:p>
            <a:r>
              <a:rPr lang="en-US" dirty="0"/>
              <a:t>What is DBMS?</a:t>
            </a:r>
            <a:endParaRPr lang="ru-RU" dirty="0"/>
          </a:p>
        </p:txBody>
      </p:sp>
      <p:sp>
        <p:nvSpPr>
          <p:cNvPr id="3" name="Объект 2"/>
          <p:cNvSpPr>
            <a:spLocks noGrp="1"/>
          </p:cNvSpPr>
          <p:nvPr>
            <p:ph sz="quarter" idx="1"/>
          </p:nvPr>
        </p:nvSpPr>
        <p:spPr>
          <a:xfrm>
            <a:off x="457200" y="908720"/>
            <a:ext cx="7467600" cy="4873752"/>
          </a:xfrm>
        </p:spPr>
        <p:txBody>
          <a:bodyPr/>
          <a:lstStyle/>
          <a:p>
            <a:r>
              <a:rPr lang="en-US" dirty="0"/>
              <a:t>A set of programs to access the interrelated data</a:t>
            </a:r>
          </a:p>
          <a:p>
            <a:r>
              <a:rPr lang="en-US" dirty="0"/>
              <a:t>DBMS contains information about a particular enterprise.</a:t>
            </a:r>
          </a:p>
          <a:p>
            <a:r>
              <a:rPr lang="en-US" dirty="0"/>
              <a:t>Computerized record keeping system</a:t>
            </a:r>
          </a:p>
          <a:p>
            <a:r>
              <a:rPr lang="en-US" dirty="0"/>
              <a:t>Provides convenient environment to user to perform operations:</a:t>
            </a:r>
          </a:p>
          <a:p>
            <a:pPr marL="0" indent="0">
              <a:buNone/>
            </a:pPr>
            <a:r>
              <a:rPr lang="en-US" dirty="0"/>
              <a:t>- Creation, Insertion, Deletion, Updating &amp; Retrieval of Information. </a:t>
            </a:r>
            <a:endParaRPr lang="ru-RU" dirty="0"/>
          </a:p>
        </p:txBody>
      </p:sp>
      <p:pic>
        <p:nvPicPr>
          <p:cNvPr id="3074" name="Picture 2" descr="Картинки по запросу db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365104"/>
            <a:ext cx="4953000"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15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Vizualization</a:t>
            </a:r>
            <a:endParaRPr lang="ru-RU" dirty="0"/>
          </a:p>
        </p:txBody>
      </p:sp>
      <p:pic>
        <p:nvPicPr>
          <p:cNvPr id="4098" name="Picture 2" descr="DB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28800"/>
            <a:ext cx="6191250"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98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Objectives of DBMS</a:t>
            </a:r>
            <a:endParaRPr lang="ru-RU" dirty="0"/>
          </a:p>
        </p:txBody>
      </p:sp>
      <p:sp>
        <p:nvSpPr>
          <p:cNvPr id="3" name="Объект 2"/>
          <p:cNvSpPr>
            <a:spLocks noGrp="1"/>
          </p:cNvSpPr>
          <p:nvPr>
            <p:ph sz="quarter" idx="1"/>
          </p:nvPr>
        </p:nvSpPr>
        <p:spPr/>
        <p:txBody>
          <a:bodyPr>
            <a:normAutofit fontScale="85000" lnSpcReduction="20000"/>
          </a:bodyPr>
          <a:lstStyle/>
          <a:p>
            <a:r>
              <a:rPr lang="en-US" i="1" dirty="0"/>
              <a:t>Data availability-</a:t>
            </a:r>
            <a:r>
              <a:rPr lang="en-US" dirty="0"/>
              <a:t>The data availability is responsible for the cost performance and the query update. Availability functions make the database available to users helps in defining and creating a database and getting the data in and out of a database.</a:t>
            </a:r>
            <a:br>
              <a:rPr lang="en-US" dirty="0"/>
            </a:br>
            <a:br>
              <a:rPr lang="en-US" dirty="0"/>
            </a:br>
            <a:endParaRPr lang="en-US" dirty="0"/>
          </a:p>
          <a:p>
            <a:r>
              <a:rPr lang="en-US" i="1" dirty="0"/>
              <a:t>Data integrity-</a:t>
            </a:r>
            <a:r>
              <a:rPr lang="en-US" dirty="0"/>
              <a:t>The data integrity provides protection for the existence of the database and maintaining the quality of the database.</a:t>
            </a:r>
            <a:br>
              <a:rPr lang="en-US" dirty="0"/>
            </a:br>
            <a:br>
              <a:rPr lang="en-US" dirty="0"/>
            </a:br>
            <a:endParaRPr lang="en-US" dirty="0"/>
          </a:p>
          <a:p>
            <a:r>
              <a:rPr lang="en-US" i="1" dirty="0"/>
              <a:t>Data independence-</a:t>
            </a:r>
            <a:r>
              <a:rPr lang="en-US" dirty="0"/>
              <a:t> DBMS provides two types of data independences. First is a physical data independence program, which remains unaffected from the changes in the storage structure or access method, and the second is the logical data independence program, which remains unaffected from the changes in the schema.</a:t>
            </a:r>
          </a:p>
          <a:p>
            <a:endParaRPr lang="ru-RU" dirty="0"/>
          </a:p>
        </p:txBody>
      </p:sp>
    </p:spTree>
    <p:extLst>
      <p:ext uri="{BB962C8B-B14F-4D97-AF65-F5344CB8AC3E}">
        <p14:creationId xmlns:p14="http://schemas.microsoft.com/office/powerpoint/2010/main" val="172504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ACID Properties</a:t>
            </a:r>
            <a:endParaRPr lang="ru-RU" dirty="0"/>
          </a:p>
        </p:txBody>
      </p:sp>
      <p:sp>
        <p:nvSpPr>
          <p:cNvPr id="3" name="Объект 2"/>
          <p:cNvSpPr>
            <a:spLocks noGrp="1"/>
          </p:cNvSpPr>
          <p:nvPr>
            <p:ph sz="quarter" idx="1"/>
          </p:nvPr>
        </p:nvSpPr>
        <p:spPr/>
        <p:txBody>
          <a:bodyPr>
            <a:normAutofit fontScale="85000" lnSpcReduction="10000"/>
          </a:bodyPr>
          <a:lstStyle/>
          <a:p>
            <a:r>
              <a:rPr lang="en-US" dirty="0"/>
              <a:t>ACID properties are an important concept for databases. </a:t>
            </a:r>
          </a:p>
          <a:p>
            <a:r>
              <a:rPr lang="en-US" dirty="0"/>
              <a:t>The acronym stands for </a:t>
            </a:r>
            <a:r>
              <a:rPr lang="en-US" b="1" dirty="0"/>
              <a:t>Atomicity, Consistency, Isolation, and Durability. </a:t>
            </a:r>
          </a:p>
          <a:p>
            <a:r>
              <a:rPr lang="en-US" dirty="0"/>
              <a:t>The ACID properties of a DBMS allow safe sharing of data. </a:t>
            </a:r>
          </a:p>
          <a:p>
            <a:r>
              <a:rPr lang="en-US" dirty="0"/>
              <a:t>Without these ACID properties, everyday occurrences such using computer systems to buy products would be difficult and the potential for inaccuracy would be huge.</a:t>
            </a:r>
          </a:p>
          <a:p>
            <a:pPr marL="0" indent="0">
              <a:buNone/>
            </a:pPr>
            <a:endParaRPr lang="en-US" dirty="0"/>
          </a:p>
          <a:p>
            <a:r>
              <a:rPr lang="en-US" dirty="0"/>
              <a:t>The following basic concepts are used in database management systems (DBMS)</a:t>
            </a:r>
          </a:p>
          <a:p>
            <a:pPr marL="0" indent="0">
              <a:buNone/>
            </a:pPr>
            <a:r>
              <a:rPr lang="en-US" i="1" dirty="0"/>
              <a:t>Atomicity</a:t>
            </a:r>
          </a:p>
          <a:p>
            <a:pPr marL="0" indent="0">
              <a:buNone/>
            </a:pPr>
            <a:r>
              <a:rPr lang="en-US" i="1" dirty="0"/>
              <a:t>Consistency</a:t>
            </a:r>
          </a:p>
          <a:p>
            <a:pPr marL="0" indent="0">
              <a:buNone/>
            </a:pPr>
            <a:r>
              <a:rPr lang="en-US" i="1" dirty="0"/>
              <a:t>Isolation</a:t>
            </a:r>
          </a:p>
          <a:p>
            <a:pPr marL="0" indent="0">
              <a:buNone/>
            </a:pPr>
            <a:r>
              <a:rPr lang="en-US" i="1" dirty="0"/>
              <a:t>Durability</a:t>
            </a:r>
          </a:p>
          <a:p>
            <a:endParaRPr lang="ru-RU" dirty="0"/>
          </a:p>
        </p:txBody>
      </p:sp>
    </p:spTree>
    <p:extLst>
      <p:ext uri="{BB962C8B-B14F-4D97-AF65-F5344CB8AC3E}">
        <p14:creationId xmlns:p14="http://schemas.microsoft.com/office/powerpoint/2010/main" val="24239796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186679FD0A49024C990DBF628A504220" ma:contentTypeVersion="3" ma:contentTypeDescription="Создание документа." ma:contentTypeScope="" ma:versionID="1bd67a0fd822453bb5085167b2909330">
  <xsd:schema xmlns:xsd="http://www.w3.org/2001/XMLSchema" xmlns:xs="http://www.w3.org/2001/XMLSchema" xmlns:p="http://schemas.microsoft.com/office/2006/metadata/properties" xmlns:ns2="52ad687b-d88e-4c84-9e90-c56e7c0a23e1" targetNamespace="http://schemas.microsoft.com/office/2006/metadata/properties" ma:root="true" ma:fieldsID="6a452920eb1e2dd3b20786a7796a9e1f" ns2:_="">
    <xsd:import namespace="52ad687b-d88e-4c84-9e90-c56e7c0a23e1"/>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ad687b-d88e-4c84-9e90-c56e7c0a23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7C403A-3090-491C-8C66-1557091A712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9087BE-EDC7-4AC6-8E7E-F9940DFCA2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ad687b-d88e-4c84-9e90-c56e7c0a23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9939DC-09FF-45DD-A476-DA0C8AD684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768</TotalTime>
  <Words>3194</Words>
  <Application>Microsoft Office PowerPoint</Application>
  <PresentationFormat>On-screen Show (4:3)</PresentationFormat>
  <Paragraphs>291</Paragraphs>
  <Slides>54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Calibri</vt:lpstr>
      <vt:lpstr>Century Schoolbook</vt:lpstr>
      <vt:lpstr>Courier New</vt:lpstr>
      <vt:lpstr>Wingdings</vt:lpstr>
      <vt:lpstr>Wingdings 2</vt:lpstr>
      <vt:lpstr>Эркер</vt:lpstr>
      <vt:lpstr>Database management system (DBMS) Architecture and Concepts</vt:lpstr>
      <vt:lpstr>Introdution</vt:lpstr>
      <vt:lpstr>What is data?</vt:lpstr>
      <vt:lpstr>What is Information?</vt:lpstr>
      <vt:lpstr>Database</vt:lpstr>
      <vt:lpstr>What is DBMS?</vt:lpstr>
      <vt:lpstr>Vizualization</vt:lpstr>
      <vt:lpstr>Objectives of DBMS</vt:lpstr>
      <vt:lpstr>ACID Properties</vt:lpstr>
      <vt:lpstr>Atomicity</vt:lpstr>
      <vt:lpstr>Others</vt:lpstr>
      <vt:lpstr>More about DBMS</vt:lpstr>
      <vt:lpstr>Relational Database</vt:lpstr>
      <vt:lpstr>Database Users</vt:lpstr>
      <vt:lpstr>Casual End Users</vt:lpstr>
      <vt:lpstr>Native Users (parametric)</vt:lpstr>
      <vt:lpstr>Sophisticated Users</vt:lpstr>
      <vt:lpstr>Specialized Users</vt:lpstr>
      <vt:lpstr>Application Programmers</vt:lpstr>
      <vt:lpstr>Database Administrator</vt:lpstr>
      <vt:lpstr>Schemas versus Instances</vt:lpstr>
      <vt:lpstr>Example of a Database Schema</vt:lpstr>
      <vt:lpstr>Schemas versus Instances</vt:lpstr>
      <vt:lpstr>Example of a database state</vt:lpstr>
      <vt:lpstr>Database Schema  vs. Database State</vt:lpstr>
      <vt:lpstr>Database Schema  vs. Database State (continued)</vt:lpstr>
      <vt:lpstr>Data Base Languages</vt:lpstr>
      <vt:lpstr>Data-Definition Languages (DDL) </vt:lpstr>
      <vt:lpstr>Example</vt:lpstr>
      <vt:lpstr>Data-Manipulation Language (DML)</vt:lpstr>
      <vt:lpstr>Example</vt:lpstr>
      <vt:lpstr>Data-Control Language (DCL)</vt:lpstr>
      <vt:lpstr>Conclusion</vt:lpstr>
      <vt:lpstr>Three Levels of Architecture</vt:lpstr>
      <vt:lpstr>Three levels of Architecture</vt:lpstr>
      <vt:lpstr>External View</vt:lpstr>
      <vt:lpstr>Conceptual View</vt:lpstr>
      <vt:lpstr>Internal View</vt:lpstr>
      <vt:lpstr>Three levels of Architecture (cont…)</vt:lpstr>
      <vt:lpstr>Working of the three level architecture</vt:lpstr>
      <vt:lpstr>Levels of DBMS Architecture</vt:lpstr>
      <vt:lpstr>Example: University Database</vt:lpstr>
      <vt:lpstr>Example: Employee Database</vt:lpstr>
      <vt:lpstr>Syntax Example</vt:lpstr>
      <vt:lpstr>The Three level Architecture</vt:lpstr>
      <vt:lpstr>Other types</vt:lpstr>
      <vt:lpstr>MetaData</vt:lpstr>
      <vt:lpstr>What is Metadata and what's its purpose?  </vt:lpstr>
      <vt:lpstr>Role</vt:lpstr>
      <vt:lpstr>Importance </vt:lpstr>
      <vt:lpstr>Why Is Metadata Important for Databases?</vt:lpstr>
      <vt:lpstr>Basic Metadata</vt:lpstr>
      <vt:lpstr>Data Dictionary</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 (DBMS) Architecture</dc:title>
  <dc:creator>Alibek</dc:creator>
  <cp:lastModifiedBy>Маратулы</cp:lastModifiedBy>
  <cp:revision>134</cp:revision>
  <dcterms:created xsi:type="dcterms:W3CDTF">2019-01-17T14:40:35Z</dcterms:created>
  <dcterms:modified xsi:type="dcterms:W3CDTF">2021-02-16T05:53:46Z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0x010100186679FD0A49024C990DBF628A504220</vt:lpwstr>
  </property>
</Properties>
</file>