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71"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13513-8111-4F22-AA1C-20153E56FDEF}" v="4" dt="2021-03-07T15:35:39.089"/>
    <p1510:client id="{768CA3C4-C49A-4ED0-B6E2-04AA299DB685}" v="1" dt="2021-03-05T17:51:25.720"/>
    <p1510:client id="{D4A5BDA1-9D8F-4483-AE23-801DCA5C0907}" v="4" dt="2021-03-14T08:49:15.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ldyz S. Zhapar" userId="S::z_zhapar@kbtu.kz::ef85df20-3ccd-4fd4-a852-a1cfb5cd74b7" providerId="AD" clId="Web-{62213513-8111-4F22-AA1C-20153E56FDEF}"/>
    <pc:docChg chg="modSld">
      <pc:chgData name="Zhuldyz S. Zhapar" userId="S::z_zhapar@kbtu.kz::ef85df20-3ccd-4fd4-a852-a1cfb5cd74b7" providerId="AD" clId="Web-{62213513-8111-4F22-AA1C-20153E56FDEF}" dt="2021-03-07T15:35:39.089" v="3" actId="1076"/>
      <pc:docMkLst>
        <pc:docMk/>
      </pc:docMkLst>
      <pc:sldChg chg="modSp">
        <pc:chgData name="Zhuldyz S. Zhapar" userId="S::z_zhapar@kbtu.kz::ef85df20-3ccd-4fd4-a852-a1cfb5cd74b7" providerId="AD" clId="Web-{62213513-8111-4F22-AA1C-20153E56FDEF}" dt="2021-03-07T15:35:39.089" v="3" actId="1076"/>
        <pc:sldMkLst>
          <pc:docMk/>
          <pc:sldMk cId="1095837356" sldId="274"/>
        </pc:sldMkLst>
        <pc:picChg chg="mod">
          <ac:chgData name="Zhuldyz S. Zhapar" userId="S::z_zhapar@kbtu.kz::ef85df20-3ccd-4fd4-a852-a1cfb5cd74b7" providerId="AD" clId="Web-{62213513-8111-4F22-AA1C-20153E56FDEF}" dt="2021-03-07T15:35:39.089" v="3" actId="1076"/>
          <ac:picMkLst>
            <pc:docMk/>
            <pc:sldMk cId="1095837356" sldId="274"/>
            <ac:picMk id="10242" creationId="{00000000-0000-0000-0000-000000000000}"/>
          </ac:picMkLst>
        </pc:picChg>
      </pc:sldChg>
    </pc:docChg>
  </pc:docChgLst>
  <pc:docChgLst>
    <pc:chgData name="Arman M. Ramazan" userId="S::a_ramazan@kbtu.kz::50e32988-2653-4c0f-8218-e33e5c25fa48" providerId="AD" clId="Web-{D4A5BDA1-9D8F-4483-AE23-801DCA5C0907}"/>
    <pc:docChg chg="modSld sldOrd">
      <pc:chgData name="Arman M. Ramazan" userId="S::a_ramazan@kbtu.kz::50e32988-2653-4c0f-8218-e33e5c25fa48" providerId="AD" clId="Web-{D4A5BDA1-9D8F-4483-AE23-801DCA5C0907}" dt="2021-03-14T08:49:15.642" v="3" actId="1076"/>
      <pc:docMkLst>
        <pc:docMk/>
      </pc:docMkLst>
      <pc:sldChg chg="modSp">
        <pc:chgData name="Arman M. Ramazan" userId="S::a_ramazan@kbtu.kz::50e32988-2653-4c0f-8218-e33e5c25fa48" providerId="AD" clId="Web-{D4A5BDA1-9D8F-4483-AE23-801DCA5C0907}" dt="2021-03-14T08:49:15.642" v="3" actId="1076"/>
        <pc:sldMkLst>
          <pc:docMk/>
          <pc:sldMk cId="3601934752" sldId="280"/>
        </pc:sldMkLst>
        <pc:picChg chg="mod">
          <ac:chgData name="Arman M. Ramazan" userId="S::a_ramazan@kbtu.kz::50e32988-2653-4c0f-8218-e33e5c25fa48" providerId="AD" clId="Web-{D4A5BDA1-9D8F-4483-AE23-801DCA5C0907}" dt="2021-03-14T08:49:15.642" v="3" actId="1076"/>
          <ac:picMkLst>
            <pc:docMk/>
            <pc:sldMk cId="3601934752" sldId="280"/>
            <ac:picMk id="16386" creationId="{00000000-0000-0000-0000-000000000000}"/>
          </ac:picMkLst>
        </pc:picChg>
      </pc:sldChg>
      <pc:sldChg chg="ord">
        <pc:chgData name="Arman M. Ramazan" userId="S::a_ramazan@kbtu.kz::50e32988-2653-4c0f-8218-e33e5c25fa48" providerId="AD" clId="Web-{D4A5BDA1-9D8F-4483-AE23-801DCA5C0907}" dt="2021-03-14T08:49:14.251" v="2"/>
        <pc:sldMkLst>
          <pc:docMk/>
          <pc:sldMk cId="2395996305" sldId="282"/>
        </pc:sldMkLst>
      </pc:sldChg>
    </pc:docChg>
  </pc:docChgLst>
  <pc:docChgLst>
    <pc:chgData name="Tokzhan A. Toktanaeva" userId="S::t_toktanaeva@kbtu.kz::124ff792-6852-417c-afd9-93ebba5cdd6a" providerId="AD" clId="Web-{768CA3C4-C49A-4ED0-B6E2-04AA299DB685}"/>
    <pc:docChg chg="modSld">
      <pc:chgData name="Tokzhan A. Toktanaeva" userId="S::t_toktanaeva@kbtu.kz::124ff792-6852-417c-afd9-93ebba5cdd6a" providerId="AD" clId="Web-{768CA3C4-C49A-4ED0-B6E2-04AA299DB685}" dt="2021-03-05T17:51:25.720" v="0" actId="14100"/>
      <pc:docMkLst>
        <pc:docMk/>
      </pc:docMkLst>
      <pc:sldChg chg="modSp">
        <pc:chgData name="Tokzhan A. Toktanaeva" userId="S::t_toktanaeva@kbtu.kz::124ff792-6852-417c-afd9-93ebba5cdd6a" providerId="AD" clId="Web-{768CA3C4-C49A-4ED0-B6E2-04AA299DB685}" dt="2021-03-05T17:51:25.720" v="0" actId="14100"/>
        <pc:sldMkLst>
          <pc:docMk/>
          <pc:sldMk cId="3429659119" sldId="262"/>
        </pc:sldMkLst>
        <pc:spChg chg="mod">
          <ac:chgData name="Tokzhan A. Toktanaeva" userId="S::t_toktanaeva@kbtu.kz::124ff792-6852-417c-afd9-93ebba5cdd6a" providerId="AD" clId="Web-{768CA3C4-C49A-4ED0-B6E2-04AA299DB685}" dt="2021-03-05T17:51:25.720" v="0" actId="14100"/>
          <ac:spMkLst>
            <pc:docMk/>
            <pc:sldMk cId="3429659119" sldId="262"/>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t>14.03.2021</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14.03.2021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14.03.2021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4"/>
          </p:nvPr>
        </p:nvSpPr>
        <p:spPr/>
        <p:txBody>
          <a:bodyPr rtlCol="0"/>
          <a:lstStyle/>
          <a:p>
            <a:fld id="{B4C71EC6-210F-42DE-9C53-41977AD35B3D}" type="datetimeFigureOut">
              <a:rPr lang="ru-RU" smtClean="0"/>
              <a:t>14.03.2021</a:t>
            </a:fld>
            <a:endParaRPr lang="ru-RU"/>
          </a:p>
        </p:txBody>
      </p:sp>
      <p:sp>
        <p:nvSpPr>
          <p:cNvPr id="9" name="Номер слайда 8"/>
          <p:cNvSpPr>
            <a:spLocks noGrp="1"/>
          </p:cNvSpPr>
          <p:nvPr>
            <p:ph type="sldNum" sz="quarter" idx="15"/>
          </p:nvPr>
        </p:nvSpPr>
        <p:spPr/>
        <p:txBody>
          <a:bodyPr rtlCol="0"/>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t>14.03.2021</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14.03.2021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14.03.2021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6" name="Дата 5"/>
          <p:cNvSpPr>
            <a:spLocks noGrp="1"/>
          </p:cNvSpPr>
          <p:nvPr>
            <p:ph type="dt" sz="half" idx="10"/>
          </p:nvPr>
        </p:nvSpPr>
        <p:spPr/>
        <p:txBody>
          <a:bodyPr rtlCol="0"/>
          <a:lstStyle/>
          <a:p>
            <a:fld id="{B4C71EC6-210F-42DE-9C53-41977AD35B3D}" type="datetimeFigureOut">
              <a:rPr lang="ru-RU" smtClean="0"/>
              <a:t>14.03.2021</a:t>
            </a:fld>
            <a:endParaRPr lang="ru-RU"/>
          </a:p>
        </p:txBody>
      </p:sp>
      <p:sp>
        <p:nvSpPr>
          <p:cNvPr id="7" name="Номер слайда 6"/>
          <p:cNvSpPr>
            <a:spLocks noGrp="1"/>
          </p:cNvSpPr>
          <p:nvPr>
            <p:ph type="sldNum" sz="quarter" idx="11"/>
          </p:nvPr>
        </p:nvSpPr>
        <p:spPr/>
        <p:txBody>
          <a:bodyPr rtlCol="0"/>
          <a:lstStyle/>
          <a:p>
            <a:fld id="{B19B0651-EE4F-4900-A07F-96A6BFA9D0F0}"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14.03.2021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1" name="Дата 20"/>
          <p:cNvSpPr>
            <a:spLocks noGrp="1"/>
          </p:cNvSpPr>
          <p:nvPr>
            <p:ph type="dt" sz="half" idx="14"/>
          </p:nvPr>
        </p:nvSpPr>
        <p:spPr/>
        <p:txBody>
          <a:bodyPr rtlCol="0"/>
          <a:lstStyle/>
          <a:p>
            <a:fld id="{B4C71EC6-210F-42DE-9C53-41977AD35B3D}" type="datetimeFigureOut">
              <a:rPr lang="ru-RU" smtClean="0"/>
              <a:t>14.03.2021</a:t>
            </a:fld>
            <a:endParaRPr lang="ru-RU"/>
          </a:p>
        </p:txBody>
      </p:sp>
      <p:sp>
        <p:nvSpPr>
          <p:cNvPr id="22" name="Номер слайда 21"/>
          <p:cNvSpPr>
            <a:spLocks noGrp="1"/>
          </p:cNvSpPr>
          <p:nvPr>
            <p:ph type="sldNum" sz="quarter" idx="15"/>
          </p:nvPr>
        </p:nvSpPr>
        <p:spPr/>
        <p:txBody>
          <a:bodyPr rtlCol="0"/>
          <a:lstStyle/>
          <a:p>
            <a:fld id="{B19B0651-EE4F-4900-A07F-96A6BFA9D0F0}"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a:t>Вставка рисунка</a:t>
            </a:r>
            <a:endParaRPr kumimoji="0" lang="en-US"/>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Дата 16"/>
          <p:cNvSpPr>
            <a:spLocks noGrp="1"/>
          </p:cNvSpPr>
          <p:nvPr>
            <p:ph type="dt" sz="half" idx="10"/>
          </p:nvPr>
        </p:nvSpPr>
        <p:spPr/>
        <p:txBody>
          <a:bodyPr rtlCol="0"/>
          <a:lstStyle/>
          <a:p>
            <a:fld id="{B4C71EC6-210F-42DE-9C53-41977AD35B3D}" type="datetimeFigureOut">
              <a:rPr lang="ru-RU" smtClean="0"/>
              <a:t>14.03.2021</a:t>
            </a:fld>
            <a:endParaRPr lang="ru-RU"/>
          </a:p>
        </p:txBody>
      </p:sp>
      <p:sp>
        <p:nvSpPr>
          <p:cNvPr id="18" name="Номер слайда 17"/>
          <p:cNvSpPr>
            <a:spLocks noGrp="1"/>
          </p:cNvSpPr>
          <p:nvPr>
            <p:ph type="sldNum" sz="quarter" idx="11"/>
          </p:nvPr>
        </p:nvSpPr>
        <p:spPr/>
        <p:txBody>
          <a:bodyPr rtlCol="0"/>
          <a:lstStyle/>
          <a:p>
            <a:fld id="{B19B0651-EE4F-4900-A07F-96A6BFA9D0F0}"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C71EC6-210F-42DE-9C53-41977AD35B3D}" type="datetimeFigureOut">
              <a:rPr lang="ru-RU" smtClean="0"/>
              <a:t>14.03.2021</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a:t>Normalization</a:t>
            </a:r>
            <a:endParaRPr lang="ru-RU"/>
          </a:p>
        </p:txBody>
      </p:sp>
      <p:sp>
        <p:nvSpPr>
          <p:cNvPr id="3" name="Подзаголовок 2"/>
          <p:cNvSpPr>
            <a:spLocks noGrp="1"/>
          </p:cNvSpPr>
          <p:nvPr>
            <p:ph type="subTitle" idx="1"/>
          </p:nvPr>
        </p:nvSpPr>
        <p:spPr/>
        <p:txBody>
          <a:bodyPr/>
          <a:lstStyle/>
          <a:p>
            <a:r>
              <a:rPr lang="en-US" err="1"/>
              <a:t>Abylkassymova</a:t>
            </a:r>
            <a:r>
              <a:rPr lang="en-US"/>
              <a:t> A.B.</a:t>
            </a:r>
            <a:endParaRPr lang="ru-RU"/>
          </a:p>
        </p:txBody>
      </p:sp>
    </p:spTree>
    <p:extLst>
      <p:ext uri="{BB962C8B-B14F-4D97-AF65-F5344CB8AC3E}">
        <p14:creationId xmlns:p14="http://schemas.microsoft.com/office/powerpoint/2010/main" val="1347185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Step 4</a:t>
            </a:r>
            <a:endParaRPr lang="ru-RU"/>
          </a:p>
        </p:txBody>
      </p:sp>
      <p:sp>
        <p:nvSpPr>
          <p:cNvPr id="3" name="Объект 2"/>
          <p:cNvSpPr>
            <a:spLocks noGrp="1"/>
          </p:cNvSpPr>
          <p:nvPr>
            <p:ph sz="quarter" idx="1"/>
          </p:nvPr>
        </p:nvSpPr>
        <p:spPr/>
        <p:txBody>
          <a:bodyPr>
            <a:normAutofit fontScale="92500" lnSpcReduction="10000"/>
          </a:bodyPr>
          <a:lstStyle/>
          <a:p>
            <a:r>
              <a:rPr lang="en-US"/>
              <a:t>If this approach was adopted you would need to decide on the maximum number of invoice items per invoice. </a:t>
            </a:r>
          </a:p>
          <a:p>
            <a:r>
              <a:rPr lang="en-US"/>
              <a:t>However, if a large number was chosen the cells would often be left empty because not all invoices would have the maximum number of items, thus wasting storage space. </a:t>
            </a:r>
          </a:p>
          <a:p>
            <a:r>
              <a:rPr lang="en-US"/>
              <a:t>This also makes searching for data more complicated and if there was a need in future to increase the number of repeating groups, the table structure would need altering. </a:t>
            </a:r>
          </a:p>
          <a:p>
            <a:r>
              <a:rPr lang="en-US"/>
              <a:t>Having considered the issues for this example you can now see that it is in an </a:t>
            </a:r>
            <a:r>
              <a:rPr lang="en-US" b="1">
                <a:solidFill>
                  <a:schemeClr val="accent1">
                    <a:lumMod val="75000"/>
                  </a:schemeClr>
                </a:solidFill>
              </a:rPr>
              <a:t>un-</a:t>
            </a:r>
            <a:r>
              <a:rPr lang="en-US" b="1" err="1">
                <a:solidFill>
                  <a:schemeClr val="accent1">
                    <a:lumMod val="75000"/>
                  </a:schemeClr>
                </a:solidFill>
              </a:rPr>
              <a:t>normalised</a:t>
            </a:r>
            <a:r>
              <a:rPr lang="en-US" b="1">
                <a:solidFill>
                  <a:schemeClr val="accent1">
                    <a:lumMod val="75000"/>
                  </a:schemeClr>
                </a:solidFill>
              </a:rPr>
              <a:t> state </a:t>
            </a:r>
            <a:r>
              <a:rPr lang="en-US"/>
              <a:t>and so will </a:t>
            </a:r>
            <a:r>
              <a:rPr lang="en-US" b="1">
                <a:solidFill>
                  <a:schemeClr val="accent1">
                    <a:lumMod val="75000"/>
                  </a:schemeClr>
                </a:solidFill>
              </a:rPr>
              <a:t>need </a:t>
            </a:r>
            <a:r>
              <a:rPr lang="en-US" b="1" err="1">
                <a:solidFill>
                  <a:schemeClr val="accent1">
                    <a:lumMod val="75000"/>
                  </a:schemeClr>
                </a:solidFill>
              </a:rPr>
              <a:t>normalising</a:t>
            </a:r>
            <a:r>
              <a:rPr lang="en-US" b="1">
                <a:solidFill>
                  <a:schemeClr val="accent1">
                    <a:lumMod val="75000"/>
                  </a:schemeClr>
                </a:solidFill>
              </a:rPr>
              <a:t> </a:t>
            </a:r>
            <a:r>
              <a:rPr lang="en-US"/>
              <a:t>to avoid these issues</a:t>
            </a:r>
          </a:p>
          <a:p>
            <a:endParaRPr lang="ru-RU"/>
          </a:p>
        </p:txBody>
      </p:sp>
    </p:spTree>
    <p:extLst>
      <p:ext uri="{BB962C8B-B14F-4D97-AF65-F5344CB8AC3E}">
        <p14:creationId xmlns:p14="http://schemas.microsoft.com/office/powerpoint/2010/main" val="366139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Exercise</a:t>
            </a:r>
            <a:endParaRPr lang="ru-RU"/>
          </a:p>
        </p:txBody>
      </p:sp>
      <p:sp>
        <p:nvSpPr>
          <p:cNvPr id="3" name="Объект 2"/>
          <p:cNvSpPr>
            <a:spLocks noGrp="1"/>
          </p:cNvSpPr>
          <p:nvPr>
            <p:ph sz="quarter" idx="1"/>
          </p:nvPr>
        </p:nvSpPr>
        <p:spPr/>
        <p:txBody>
          <a:bodyPr>
            <a:normAutofit/>
          </a:bodyPr>
          <a:lstStyle/>
          <a:p>
            <a:r>
              <a:rPr lang="en-US" sz="2200"/>
              <a:t>In the invoice table below can you identify the embedded table?</a:t>
            </a:r>
          </a:p>
          <a:p>
            <a:endParaRPr lang="en-US" sz="2200"/>
          </a:p>
          <a:p>
            <a:endParaRPr lang="en-US" sz="2200"/>
          </a:p>
          <a:p>
            <a:endParaRPr lang="en-US" sz="2200"/>
          </a:p>
          <a:p>
            <a:endParaRPr lang="en-US" sz="2200"/>
          </a:p>
          <a:p>
            <a:endParaRPr lang="en-US" sz="2200"/>
          </a:p>
          <a:p>
            <a:endParaRPr lang="en-US" sz="2200"/>
          </a:p>
          <a:p>
            <a:r>
              <a:rPr lang="en-US" sz="2200" b="1"/>
              <a:t>Answer 1</a:t>
            </a:r>
            <a:endParaRPr lang="ru-RU" sz="2200" b="1"/>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74104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704648"/>
            <a:ext cx="63341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85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355160" cy="418058"/>
          </a:xfrm>
        </p:spPr>
        <p:txBody>
          <a:bodyPr>
            <a:normAutofit fontScale="90000"/>
          </a:bodyPr>
          <a:lstStyle/>
          <a:p>
            <a:r>
              <a:rPr lang="en-US" b="1"/>
              <a:t>Exercise</a:t>
            </a:r>
            <a:endParaRPr lang="ru-RU" b="1"/>
          </a:p>
        </p:txBody>
      </p:sp>
      <p:sp>
        <p:nvSpPr>
          <p:cNvPr id="3" name="Объект 2"/>
          <p:cNvSpPr>
            <a:spLocks noGrp="1"/>
          </p:cNvSpPr>
          <p:nvPr>
            <p:ph sz="quarter" idx="1"/>
          </p:nvPr>
        </p:nvSpPr>
        <p:spPr>
          <a:xfrm>
            <a:off x="467544" y="692696"/>
            <a:ext cx="7457256" cy="5781256"/>
          </a:xfrm>
        </p:spPr>
        <p:txBody>
          <a:bodyPr>
            <a:normAutofit/>
          </a:bodyPr>
          <a:lstStyle/>
          <a:p>
            <a:r>
              <a:rPr lang="en-US" sz="2000"/>
              <a:t>It might be considered that a way round the problem would be to design the table in the following way:</a:t>
            </a:r>
            <a:endParaRPr lang="ru-RU" sz="20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484784"/>
            <a:ext cx="6840761" cy="433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611560" y="6021289"/>
            <a:ext cx="7128792" cy="369332"/>
          </a:xfrm>
          <a:prstGeom prst="rect">
            <a:avLst/>
          </a:prstGeom>
        </p:spPr>
        <p:txBody>
          <a:bodyPr wrap="square">
            <a:spAutoFit/>
          </a:bodyPr>
          <a:lstStyle/>
          <a:p>
            <a:r>
              <a:rPr lang="en-US"/>
              <a:t>Can you see why this should not be allowed?</a:t>
            </a:r>
            <a:endParaRPr lang="ru-RU"/>
          </a:p>
        </p:txBody>
      </p:sp>
      <p:sp>
        <p:nvSpPr>
          <p:cNvPr id="5" name="Прямоугольник 4"/>
          <p:cNvSpPr/>
          <p:nvPr/>
        </p:nvSpPr>
        <p:spPr>
          <a:xfrm>
            <a:off x="1430777" y="2708920"/>
            <a:ext cx="5778388"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t>The amended table should not be allowed as all the non-item columns </a:t>
            </a:r>
            <a:r>
              <a:rPr lang="en-US" err="1"/>
              <a:t>Invoice_no</a:t>
            </a:r>
            <a:r>
              <a:rPr lang="en-US"/>
              <a:t>, date, </a:t>
            </a:r>
            <a:r>
              <a:rPr lang="en-US" err="1"/>
              <a:t>Invoice_Address</a:t>
            </a:r>
            <a:r>
              <a:rPr lang="en-US"/>
              <a:t>, </a:t>
            </a:r>
          </a:p>
          <a:p>
            <a:r>
              <a:rPr lang="en-US"/>
              <a:t>Sub total, Tax, Delivery and Total would be repeated for each item, a very wasteful situation.</a:t>
            </a:r>
          </a:p>
        </p:txBody>
      </p:sp>
    </p:spTree>
    <p:extLst>
      <p:ext uri="{BB962C8B-B14F-4D97-AF65-F5344CB8AC3E}">
        <p14:creationId xmlns:p14="http://schemas.microsoft.com/office/powerpoint/2010/main" val="414842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First Normal Form (1NF)</a:t>
            </a:r>
            <a:endParaRPr lang="ru-RU"/>
          </a:p>
        </p:txBody>
      </p:sp>
      <p:sp>
        <p:nvSpPr>
          <p:cNvPr id="3" name="Объект 2"/>
          <p:cNvSpPr>
            <a:spLocks noGrp="1"/>
          </p:cNvSpPr>
          <p:nvPr>
            <p:ph sz="quarter" idx="1"/>
          </p:nvPr>
        </p:nvSpPr>
        <p:spPr/>
        <p:txBody>
          <a:bodyPr/>
          <a:lstStyle/>
          <a:p>
            <a:pPr marL="0" indent="0">
              <a:buNone/>
            </a:pPr>
            <a:r>
              <a:rPr lang="en-US" b="1"/>
              <a:t>First Normal Form</a:t>
            </a:r>
          </a:p>
          <a:p>
            <a:r>
              <a:rPr lang="en-US"/>
              <a:t>A relation is in First Normal Form if all attributes are functionally dependent on the primary key. </a:t>
            </a:r>
          </a:p>
          <a:p>
            <a:r>
              <a:rPr lang="en-US"/>
              <a:t>In other words, for each value of the primary key there is only one value for each attribute in the relation. </a:t>
            </a:r>
          </a:p>
          <a:p>
            <a:r>
              <a:rPr lang="en-US"/>
              <a:t>Or, put simply, if you entered a </a:t>
            </a:r>
            <a:r>
              <a:rPr lang="en-US" err="1"/>
              <a:t>Student_ID</a:t>
            </a:r>
            <a:r>
              <a:rPr lang="en-US"/>
              <a:t> to search the database you would expect it to return just one set of student attributes.</a:t>
            </a:r>
          </a:p>
          <a:p>
            <a:endParaRPr lang="ru-RU"/>
          </a:p>
        </p:txBody>
      </p:sp>
    </p:spTree>
    <p:extLst>
      <p:ext uri="{BB962C8B-B14F-4D97-AF65-F5344CB8AC3E}">
        <p14:creationId xmlns:p14="http://schemas.microsoft.com/office/powerpoint/2010/main" val="190314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How to do?</a:t>
            </a:r>
            <a:endParaRPr lang="ru-RU"/>
          </a:p>
        </p:txBody>
      </p:sp>
      <p:sp>
        <p:nvSpPr>
          <p:cNvPr id="3" name="Объект 2"/>
          <p:cNvSpPr>
            <a:spLocks noGrp="1"/>
          </p:cNvSpPr>
          <p:nvPr>
            <p:ph sz="quarter" idx="1"/>
          </p:nvPr>
        </p:nvSpPr>
        <p:spPr/>
        <p:txBody>
          <a:bodyPr>
            <a:normAutofit fontScale="92500" lnSpcReduction="20000"/>
          </a:bodyPr>
          <a:lstStyle/>
          <a:p>
            <a:pPr marL="0" indent="0">
              <a:buNone/>
            </a:pPr>
            <a:r>
              <a:rPr lang="en-US"/>
              <a:t>To convert a table to First Normal Form, multiple values or repeating groups of attributes must be removed to form another relation. To do this the following steps are carried out:</a:t>
            </a:r>
          </a:p>
          <a:p>
            <a:r>
              <a:rPr lang="en-US"/>
              <a:t>1. Identify the primary key for the relation (you may have to invent one)</a:t>
            </a:r>
          </a:p>
          <a:p>
            <a:r>
              <a:rPr lang="en-US"/>
              <a:t>2. Identify the repeating group or groups</a:t>
            </a:r>
          </a:p>
          <a:p>
            <a:r>
              <a:rPr lang="en-US"/>
              <a:t>3. Remove the repeating group completely from the original relation and place it in a newly- created relation</a:t>
            </a:r>
          </a:p>
          <a:p>
            <a:r>
              <a:rPr lang="en-US"/>
              <a:t>4. Ensure the relations are linked by putting the primary key of the original relation into the new one as a foreign key</a:t>
            </a:r>
          </a:p>
          <a:p>
            <a:r>
              <a:rPr lang="en-US"/>
              <a:t>5. Define a primary key for the new relation. This usually consists of two attributes, one of which is the Foreign Key, but there could be more than two.</a:t>
            </a:r>
          </a:p>
          <a:p>
            <a:endParaRPr lang="ru-RU"/>
          </a:p>
        </p:txBody>
      </p:sp>
    </p:spTree>
    <p:extLst>
      <p:ext uri="{BB962C8B-B14F-4D97-AF65-F5344CB8AC3E}">
        <p14:creationId xmlns:p14="http://schemas.microsoft.com/office/powerpoint/2010/main" val="352775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Steps</a:t>
            </a:r>
            <a:endParaRPr lang="ru-RU"/>
          </a:p>
        </p:txBody>
      </p:sp>
      <p:sp>
        <p:nvSpPr>
          <p:cNvPr id="3" name="Объект 2"/>
          <p:cNvSpPr>
            <a:spLocks noGrp="1"/>
          </p:cNvSpPr>
          <p:nvPr>
            <p:ph sz="quarter" idx="1"/>
          </p:nvPr>
        </p:nvSpPr>
        <p:spPr/>
        <p:txBody>
          <a:bodyPr>
            <a:normAutofit lnSpcReduction="10000"/>
          </a:bodyPr>
          <a:lstStyle/>
          <a:p>
            <a:pPr marL="457200" indent="-457200">
              <a:buFont typeface="+mj-lt"/>
              <a:buAutoNum type="arabicPeriod"/>
            </a:pPr>
            <a:r>
              <a:rPr lang="en-US"/>
              <a:t>To convert to First Normal Form, start with the original un-</a:t>
            </a:r>
            <a:r>
              <a:rPr lang="en-US" err="1"/>
              <a:t>normalised</a:t>
            </a:r>
            <a:r>
              <a:rPr lang="en-US"/>
              <a:t> list of attributes and identify a unique identifier for the whole list of attributes. This becomes </a:t>
            </a:r>
            <a:r>
              <a:rPr lang="en-US" b="1"/>
              <a:t>the primary key</a:t>
            </a:r>
            <a:r>
              <a:rPr lang="en-US"/>
              <a:t>; in this example it is </a:t>
            </a:r>
            <a:r>
              <a:rPr lang="en-US" err="1"/>
              <a:t>Invoice_No</a:t>
            </a:r>
            <a:r>
              <a:rPr lang="en-US"/>
              <a:t>;</a:t>
            </a:r>
          </a:p>
          <a:p>
            <a:pPr marL="457200" indent="-457200">
              <a:buFont typeface="+mj-lt"/>
              <a:buAutoNum type="arabicPeriod"/>
            </a:pPr>
            <a:r>
              <a:rPr lang="en-US"/>
              <a:t>The next step is to look for any repeating groups of attributes. In this example each group of ‘invoice items’ will be repeated for each item being invoiced. The repeating group consists of </a:t>
            </a:r>
            <a:r>
              <a:rPr lang="en-US" err="1"/>
              <a:t>Item_ID</a:t>
            </a:r>
            <a:r>
              <a:rPr lang="en-US"/>
              <a:t>, Description, </a:t>
            </a:r>
            <a:r>
              <a:rPr lang="en-US" err="1"/>
              <a:t>Qty</a:t>
            </a:r>
            <a:r>
              <a:rPr lang="en-US"/>
              <a:t>, Price and Amount and is shown in ( ) in the list of attributes. The repeating group is removed from the original group and placed in </a:t>
            </a:r>
            <a:r>
              <a:rPr lang="en-US" b="1"/>
              <a:t>another relation</a:t>
            </a:r>
            <a:r>
              <a:rPr lang="en-US"/>
              <a:t>.</a:t>
            </a:r>
          </a:p>
          <a:p>
            <a:pPr marL="457200" indent="-457200">
              <a:buFont typeface="+mj-lt"/>
              <a:buAutoNum type="arabicPeriod"/>
            </a:pPr>
            <a:endParaRPr lang="en-US"/>
          </a:p>
          <a:p>
            <a:pPr marL="457200" indent="-457200">
              <a:buFont typeface="+mj-lt"/>
              <a:buAutoNum type="arabicPeriod"/>
            </a:pPr>
            <a:endParaRPr lang="ru-RU"/>
          </a:p>
        </p:txBody>
      </p:sp>
    </p:spTree>
    <p:extLst>
      <p:ext uri="{BB962C8B-B14F-4D97-AF65-F5344CB8AC3E}">
        <p14:creationId xmlns:p14="http://schemas.microsoft.com/office/powerpoint/2010/main" val="551892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Exceptions</a:t>
            </a:r>
            <a:endParaRPr lang="ru-RU"/>
          </a:p>
        </p:txBody>
      </p:sp>
      <p:sp>
        <p:nvSpPr>
          <p:cNvPr id="3" name="Объект 2"/>
          <p:cNvSpPr>
            <a:spLocks noGrp="1"/>
          </p:cNvSpPr>
          <p:nvPr>
            <p:ph sz="quarter" idx="1"/>
          </p:nvPr>
        </p:nvSpPr>
        <p:spPr/>
        <p:txBody>
          <a:bodyPr/>
          <a:lstStyle/>
          <a:p>
            <a:r>
              <a:rPr lang="en-US"/>
              <a:t>In some situations there may be </a:t>
            </a:r>
            <a:r>
              <a:rPr lang="en-US" i="1"/>
              <a:t>no obvious unique identifier attribute(s). </a:t>
            </a:r>
            <a:r>
              <a:rPr lang="en-US"/>
              <a:t>In these cases you can invent </a:t>
            </a:r>
            <a:r>
              <a:rPr lang="en-US" b="1" i="1"/>
              <a:t>an artificial identifier </a:t>
            </a:r>
            <a:r>
              <a:rPr lang="en-US"/>
              <a:t>to act as the primary key, e.g. for a list of student details you could choose </a:t>
            </a:r>
            <a:r>
              <a:rPr lang="en-US" err="1"/>
              <a:t>Student_ID</a:t>
            </a:r>
            <a:r>
              <a:rPr lang="en-US"/>
              <a:t>.</a:t>
            </a:r>
          </a:p>
          <a:p>
            <a:r>
              <a:rPr lang="en-US"/>
              <a:t>If you find more than one repeating group of attributes, </a:t>
            </a:r>
            <a:r>
              <a:rPr lang="en-US" b="1" i="1"/>
              <a:t>each group must be placed separately in its own relation.</a:t>
            </a:r>
          </a:p>
          <a:p>
            <a:endParaRPr lang="en-US"/>
          </a:p>
          <a:p>
            <a:endParaRPr lang="ru-RU"/>
          </a:p>
        </p:txBody>
      </p:sp>
    </p:spTree>
    <p:extLst>
      <p:ext uri="{BB962C8B-B14F-4D97-AF65-F5344CB8AC3E}">
        <p14:creationId xmlns:p14="http://schemas.microsoft.com/office/powerpoint/2010/main" val="298586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74638"/>
            <a:ext cx="7529264" cy="634082"/>
          </a:xfrm>
        </p:spPr>
        <p:txBody>
          <a:bodyPr/>
          <a:lstStyle/>
          <a:p>
            <a:r>
              <a:rPr lang="en-US"/>
              <a:t>Further look</a:t>
            </a:r>
            <a:endParaRPr lang="ru-RU"/>
          </a:p>
        </p:txBody>
      </p:sp>
      <p:sp>
        <p:nvSpPr>
          <p:cNvPr id="3" name="Объект 2"/>
          <p:cNvSpPr>
            <a:spLocks noGrp="1"/>
          </p:cNvSpPr>
          <p:nvPr>
            <p:ph sz="quarter" idx="1"/>
          </p:nvPr>
        </p:nvSpPr>
        <p:spPr>
          <a:xfrm>
            <a:off x="395536" y="1052736"/>
            <a:ext cx="7529264" cy="5421216"/>
          </a:xfrm>
        </p:spPr>
        <p:txBody>
          <a:bodyPr/>
          <a:lstStyle/>
          <a:p>
            <a:r>
              <a:rPr lang="en-US"/>
              <a:t>You can now see how the original list of attributes has been broken down into two separate lists;</a:t>
            </a:r>
          </a:p>
          <a:p>
            <a:r>
              <a:rPr lang="en-US"/>
              <a:t>Therefore </a:t>
            </a:r>
            <a:r>
              <a:rPr lang="en-US" b="1" i="1"/>
              <a:t>a foreign key </a:t>
            </a:r>
            <a:r>
              <a:rPr lang="en-US"/>
              <a:t>needs to be identified for the new relation; </a:t>
            </a:r>
          </a:p>
          <a:p>
            <a:r>
              <a:rPr lang="en-US"/>
              <a:t>This will be the primary key of the original relation </a:t>
            </a:r>
            <a:r>
              <a:rPr lang="en-US" err="1"/>
              <a:t>Invoice_No</a:t>
            </a:r>
            <a:r>
              <a:rPr lang="en-US"/>
              <a:t>. </a:t>
            </a:r>
          </a:p>
          <a:p>
            <a:r>
              <a:rPr lang="en-US">
                <a:solidFill>
                  <a:schemeClr val="accent1"/>
                </a:solidFill>
              </a:rPr>
              <a:t>A foreign key is needed otherwise there will be no way of linking the new relation with the original one!</a:t>
            </a:r>
          </a:p>
          <a:p>
            <a:endParaRPr lang="ru-RU"/>
          </a:p>
        </p:txBody>
      </p:sp>
      <p:sp>
        <p:nvSpPr>
          <p:cNvPr id="4" name="AutoShape 2" descr="Картинки по запросу oh my god emoj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4" descr="Картинки по запросу oh my god emoj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198" name="Picture 6" descr="Картинки по запросу oh my god emo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93096"/>
            <a:ext cx="1960885" cy="2050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042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4638"/>
            <a:ext cx="7457256" cy="611187"/>
          </a:xfrm>
        </p:spPr>
        <p:txBody>
          <a:bodyPr/>
          <a:lstStyle/>
          <a:p>
            <a:r>
              <a:rPr lang="en-US"/>
              <a:t>Finally!</a:t>
            </a:r>
            <a:endParaRPr lang="ru-RU"/>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908720"/>
            <a:ext cx="4248472" cy="5817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6228184" y="764704"/>
            <a:ext cx="216024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t>ensure that the new relation is assigned a primary key.</a:t>
            </a:r>
            <a:endParaRPr lang="ru-RU"/>
          </a:p>
        </p:txBody>
      </p:sp>
      <p:sp>
        <p:nvSpPr>
          <p:cNvPr id="5" name="Прямоугольник 4"/>
          <p:cNvSpPr/>
          <p:nvPr/>
        </p:nvSpPr>
        <p:spPr>
          <a:xfrm>
            <a:off x="6084168" y="4869160"/>
            <a:ext cx="212839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t>a compound key </a:t>
            </a:r>
          </a:p>
        </p:txBody>
      </p:sp>
      <p:cxnSp>
        <p:nvCxnSpPr>
          <p:cNvPr id="7" name="Прямая со стрелкой 6"/>
          <p:cNvCxnSpPr/>
          <p:nvPr/>
        </p:nvCxnSpPr>
        <p:spPr>
          <a:xfrm flipH="1">
            <a:off x="5652120" y="1196752"/>
            <a:ext cx="57606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a:stCxn id="5" idx="1"/>
          </p:cNvCxnSpPr>
          <p:nvPr/>
        </p:nvCxnSpPr>
        <p:spPr>
          <a:xfrm flipH="1">
            <a:off x="5652120" y="505382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83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211144" cy="490066"/>
          </a:xfrm>
        </p:spPr>
        <p:txBody>
          <a:bodyPr>
            <a:normAutofit fontScale="90000"/>
          </a:bodyPr>
          <a:lstStyle/>
          <a:p>
            <a:r>
              <a:rPr lang="en-US"/>
              <a:t>Resulting tables</a:t>
            </a:r>
            <a:endParaRPr lang="ru-RU"/>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75247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74971" y="836712"/>
            <a:ext cx="1241045" cy="369332"/>
          </a:xfrm>
          <a:prstGeom prst="rect">
            <a:avLst/>
          </a:prstGeom>
          <a:noFill/>
        </p:spPr>
        <p:txBody>
          <a:bodyPr wrap="none" rtlCol="0">
            <a:spAutoFit/>
          </a:bodyPr>
          <a:lstStyle/>
          <a:p>
            <a:r>
              <a:rPr lang="en-US"/>
              <a:t>INVOICE</a:t>
            </a:r>
            <a:endParaRPr lang="ru-RU"/>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789040"/>
            <a:ext cx="8489006"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212232" y="3131676"/>
            <a:ext cx="1989647" cy="369332"/>
          </a:xfrm>
          <a:prstGeom prst="rect">
            <a:avLst/>
          </a:prstGeom>
          <a:noFill/>
        </p:spPr>
        <p:txBody>
          <a:bodyPr wrap="none" rtlCol="0">
            <a:spAutoFit/>
          </a:bodyPr>
          <a:lstStyle/>
          <a:p>
            <a:r>
              <a:rPr lang="en-US"/>
              <a:t>INVOICE_ITEM</a:t>
            </a:r>
            <a:endParaRPr lang="ru-RU"/>
          </a:p>
        </p:txBody>
      </p:sp>
    </p:spTree>
    <p:extLst>
      <p:ext uri="{BB962C8B-B14F-4D97-AF65-F5344CB8AC3E}">
        <p14:creationId xmlns:p14="http://schemas.microsoft.com/office/powerpoint/2010/main" val="47426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Overview</a:t>
            </a:r>
            <a:endParaRPr lang="ru-RU"/>
          </a:p>
        </p:txBody>
      </p:sp>
      <p:sp>
        <p:nvSpPr>
          <p:cNvPr id="3" name="Объект 2"/>
          <p:cNvSpPr>
            <a:spLocks noGrp="1"/>
          </p:cNvSpPr>
          <p:nvPr>
            <p:ph sz="quarter" idx="1"/>
          </p:nvPr>
        </p:nvSpPr>
        <p:spPr/>
        <p:txBody>
          <a:bodyPr>
            <a:normAutofit/>
          </a:bodyPr>
          <a:lstStyle/>
          <a:p>
            <a:r>
              <a:rPr lang="en-US" err="1"/>
              <a:t>Normalisation</a:t>
            </a:r>
            <a:r>
              <a:rPr lang="en-US"/>
              <a:t> is a process undertaken to </a:t>
            </a:r>
            <a:r>
              <a:rPr lang="en-US" err="1"/>
              <a:t>minimise</a:t>
            </a:r>
            <a:r>
              <a:rPr lang="en-US"/>
              <a:t> data redundancy and produce efficient table structures. </a:t>
            </a:r>
          </a:p>
          <a:p>
            <a:r>
              <a:rPr lang="en-US"/>
              <a:t>It is a formal technique for </a:t>
            </a:r>
            <a:r>
              <a:rPr lang="en-US" err="1"/>
              <a:t>analysing</a:t>
            </a:r>
            <a:r>
              <a:rPr lang="en-US"/>
              <a:t> individual relations and was introduced by (E.F. </a:t>
            </a:r>
            <a:r>
              <a:rPr lang="en-US" err="1"/>
              <a:t>Codd</a:t>
            </a:r>
            <a:r>
              <a:rPr lang="en-US"/>
              <a:t>, 1970). </a:t>
            </a:r>
          </a:p>
          <a:p>
            <a:r>
              <a:rPr lang="en-US"/>
              <a:t>A set of steps is followed to ensure that the relation is transformed through a number of states into a form which is generally referred to as ‘</a:t>
            </a:r>
            <a:r>
              <a:rPr lang="en-US" b="1" err="1"/>
              <a:t>normalised</a:t>
            </a:r>
            <a:r>
              <a:rPr lang="en-US"/>
              <a:t>’.</a:t>
            </a:r>
          </a:p>
          <a:p>
            <a:endParaRPr lang="ru-RU"/>
          </a:p>
        </p:txBody>
      </p:sp>
    </p:spTree>
    <p:extLst>
      <p:ext uri="{BB962C8B-B14F-4D97-AF65-F5344CB8AC3E}">
        <p14:creationId xmlns:p14="http://schemas.microsoft.com/office/powerpoint/2010/main" val="3114996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1882552" cy="274042"/>
          </a:xfrm>
        </p:spPr>
        <p:txBody>
          <a:bodyPr>
            <a:noAutofit/>
          </a:bodyPr>
          <a:lstStyle/>
          <a:p>
            <a:r>
              <a:rPr lang="en-US" sz="2000"/>
              <a:t>Exercise</a:t>
            </a:r>
            <a:endParaRPr lang="ru-RU" sz="200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88640"/>
            <a:ext cx="6829425"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251520" y="677009"/>
            <a:ext cx="1728192" cy="5078313"/>
          </a:xfrm>
          <a:prstGeom prst="rect">
            <a:avLst/>
          </a:prstGeom>
        </p:spPr>
        <p:txBody>
          <a:bodyPr wrap="square">
            <a:spAutoFit/>
          </a:bodyPr>
          <a:lstStyle/>
          <a:p>
            <a:r>
              <a:rPr lang="en-US"/>
              <a:t>A manufacturer obtains materials from a number of different suppliers which are used to make up products. The </a:t>
            </a:r>
          </a:p>
          <a:p>
            <a:r>
              <a:rPr lang="en-US"/>
              <a:t>information about the suppliers and what they can supply is shown here.</a:t>
            </a:r>
          </a:p>
        </p:txBody>
      </p:sp>
    </p:spTree>
    <p:extLst>
      <p:ext uri="{BB962C8B-B14F-4D97-AF65-F5344CB8AC3E}">
        <p14:creationId xmlns:p14="http://schemas.microsoft.com/office/powerpoint/2010/main" val="2021628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Tasks</a:t>
            </a:r>
            <a:endParaRPr lang="ru-RU"/>
          </a:p>
        </p:txBody>
      </p:sp>
      <p:sp>
        <p:nvSpPr>
          <p:cNvPr id="3" name="Объект 2"/>
          <p:cNvSpPr>
            <a:spLocks noGrp="1"/>
          </p:cNvSpPr>
          <p:nvPr>
            <p:ph sz="quarter" idx="1"/>
          </p:nvPr>
        </p:nvSpPr>
        <p:spPr/>
        <p:txBody>
          <a:bodyPr/>
          <a:lstStyle/>
          <a:p>
            <a:pPr marL="457200" indent="-457200">
              <a:buAutoNum type="alphaLcParenR"/>
            </a:pPr>
            <a:r>
              <a:rPr lang="en-US"/>
              <a:t>Outline an embedded table. Give an appropriate name. </a:t>
            </a:r>
          </a:p>
          <a:p>
            <a:pPr marL="457200" indent="-457200">
              <a:buAutoNum type="alphaLcParenR"/>
            </a:pPr>
            <a:r>
              <a:rPr lang="en-US"/>
              <a:t>Mark the column range for the embedded table(s) in the new table above.</a:t>
            </a:r>
          </a:p>
          <a:p>
            <a:pPr marL="0" indent="0">
              <a:buNone/>
            </a:pPr>
            <a:endParaRPr lang="en-US"/>
          </a:p>
          <a:p>
            <a:pPr marL="0" indent="0">
              <a:buNone/>
            </a:pPr>
            <a:r>
              <a:rPr lang="en-US"/>
              <a:t>Feedback: MATERIAL table</a:t>
            </a:r>
          </a:p>
          <a:p>
            <a:pPr marL="0" indent="0">
              <a:buNone/>
            </a:pPr>
            <a:endParaRPr lang="en-US"/>
          </a:p>
          <a:p>
            <a:endParaRPr lang="ru-RU"/>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491" y="4437112"/>
            <a:ext cx="72199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6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Tasks</a:t>
            </a:r>
            <a:endParaRPr lang="ru-RU"/>
          </a:p>
        </p:txBody>
      </p:sp>
      <p:sp>
        <p:nvSpPr>
          <p:cNvPr id="3" name="Объект 2"/>
          <p:cNvSpPr>
            <a:spLocks noGrp="1"/>
          </p:cNvSpPr>
          <p:nvPr>
            <p:ph sz="quarter" idx="1"/>
          </p:nvPr>
        </p:nvSpPr>
        <p:spPr/>
        <p:txBody>
          <a:bodyPr/>
          <a:lstStyle/>
          <a:p>
            <a:pPr marL="0" indent="0">
              <a:buNone/>
            </a:pPr>
            <a:r>
              <a:rPr lang="en-US"/>
              <a:t>c)List all the attributes in tabular form (UNF).</a:t>
            </a:r>
          </a:p>
          <a:p>
            <a:pPr marL="0" indent="0">
              <a:buNone/>
            </a:pPr>
            <a:r>
              <a:rPr lang="en-US"/>
              <a:t>d) Convert the data from UNF to 1NF.</a:t>
            </a:r>
          </a:p>
          <a:p>
            <a:pPr marL="0" indent="0">
              <a:buNone/>
            </a:pPr>
            <a:endParaRPr lang="en-US"/>
          </a:p>
          <a:p>
            <a:pPr marL="0" indent="0">
              <a:buNone/>
            </a:pPr>
            <a:endParaRPr lang="en-US"/>
          </a:p>
          <a:p>
            <a:pPr marL="0" indent="0">
              <a:buNone/>
            </a:pPr>
            <a:endParaRPr lang="en-US"/>
          </a:p>
          <a:p>
            <a:endParaRPr lang="ru-RU"/>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379" y="2636912"/>
            <a:ext cx="431482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2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Tasks</a:t>
            </a:r>
            <a:endParaRPr lang="ru-RU"/>
          </a:p>
        </p:txBody>
      </p:sp>
      <p:sp>
        <p:nvSpPr>
          <p:cNvPr id="3" name="Объект 2"/>
          <p:cNvSpPr>
            <a:spLocks noGrp="1"/>
          </p:cNvSpPr>
          <p:nvPr>
            <p:ph sz="quarter" idx="1"/>
          </p:nvPr>
        </p:nvSpPr>
        <p:spPr/>
        <p:txBody>
          <a:bodyPr/>
          <a:lstStyle/>
          <a:p>
            <a:r>
              <a:rPr lang="en-US"/>
              <a:t>e) Draw the conceptual data model (ERD) for the two resulting relations.</a:t>
            </a:r>
          </a:p>
          <a:p>
            <a:endParaRPr lang="en-US"/>
          </a:p>
          <a:p>
            <a:r>
              <a:rPr lang="en-US"/>
              <a:t>Feedback:</a:t>
            </a:r>
          </a:p>
          <a:p>
            <a:endParaRPr lang="en-US"/>
          </a:p>
          <a:p>
            <a:endParaRPr lang="ru-RU"/>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573016"/>
            <a:ext cx="4637090" cy="1143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70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circle(in)">
                                      <p:cBhvr>
                                        <p:cTn id="7" dur="2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Second Normal Form (2NF)</a:t>
            </a:r>
            <a:endParaRPr lang="ru-RU"/>
          </a:p>
        </p:txBody>
      </p:sp>
      <p:sp>
        <p:nvSpPr>
          <p:cNvPr id="3" name="Объект 2"/>
          <p:cNvSpPr>
            <a:spLocks noGrp="1"/>
          </p:cNvSpPr>
          <p:nvPr>
            <p:ph sz="quarter" idx="1"/>
          </p:nvPr>
        </p:nvSpPr>
        <p:spPr/>
        <p:txBody>
          <a:bodyPr/>
          <a:lstStyle/>
          <a:p>
            <a:pPr marL="0" indent="0">
              <a:buNone/>
            </a:pPr>
            <a:r>
              <a:rPr lang="en-US"/>
              <a:t>A relation is in Second Normal Form if –  </a:t>
            </a:r>
          </a:p>
          <a:p>
            <a:r>
              <a:rPr lang="en-US"/>
              <a:t>It is already in 1NF;</a:t>
            </a:r>
          </a:p>
          <a:p>
            <a:r>
              <a:rPr lang="en-US"/>
              <a:t>All non-key attributes are fully functionally dependent on the whole key;</a:t>
            </a:r>
          </a:p>
          <a:p>
            <a:endParaRPr lang="ru-RU"/>
          </a:p>
        </p:txBody>
      </p:sp>
      <p:pic>
        <p:nvPicPr>
          <p:cNvPr id="16386" name="Picture 2" descr="Картинки по запросу dependant arrows emodj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96952"/>
            <a:ext cx="828675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34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Conversion from 1NF to 2NF</a:t>
            </a:r>
            <a:endParaRPr lang="ru-RU"/>
          </a:p>
        </p:txBody>
      </p:sp>
      <p:sp>
        <p:nvSpPr>
          <p:cNvPr id="3" name="Объект 2"/>
          <p:cNvSpPr>
            <a:spLocks noGrp="1"/>
          </p:cNvSpPr>
          <p:nvPr>
            <p:ph sz="quarter" idx="1"/>
          </p:nvPr>
        </p:nvSpPr>
        <p:spPr/>
        <p:txBody>
          <a:bodyPr>
            <a:normAutofit fontScale="77500" lnSpcReduction="20000"/>
          </a:bodyPr>
          <a:lstStyle/>
          <a:p>
            <a:r>
              <a:rPr lang="en-US" b="1">
                <a:solidFill>
                  <a:schemeClr val="accent1"/>
                </a:solidFill>
              </a:rPr>
              <a:t>This conversion only applies to relations that have a compound key. i.e. any relation with a simple (single attribute) key is already in 2NF, if it is already in 1NF.</a:t>
            </a:r>
          </a:p>
          <a:p>
            <a:endParaRPr lang="en-US"/>
          </a:p>
          <a:p>
            <a:r>
              <a:rPr lang="en-US"/>
              <a:t>The process involves checking whether or not there are attributes that depend on only one part of the compound key. </a:t>
            </a:r>
          </a:p>
          <a:p>
            <a:endParaRPr lang="en-US"/>
          </a:p>
          <a:p>
            <a:r>
              <a:rPr lang="en-US"/>
              <a:t>To do this, follow the steps below:</a:t>
            </a:r>
          </a:p>
          <a:p>
            <a:pPr marL="0" indent="0">
              <a:buNone/>
            </a:pPr>
            <a:r>
              <a:rPr lang="en-US"/>
              <a:t>1. Identify attributes with partial key dependencies</a:t>
            </a:r>
          </a:p>
          <a:p>
            <a:pPr marL="0" indent="0">
              <a:buNone/>
            </a:pPr>
            <a:r>
              <a:rPr lang="en-US"/>
              <a:t>2. Remove the attributes with partial key dependencies into a new relation</a:t>
            </a:r>
          </a:p>
          <a:p>
            <a:pPr marL="0" indent="0">
              <a:buNone/>
            </a:pPr>
            <a:r>
              <a:rPr lang="en-US"/>
              <a:t>3. Make the part key they are dependent on the primary key for the new relation</a:t>
            </a:r>
          </a:p>
          <a:p>
            <a:endParaRPr lang="en-US"/>
          </a:p>
          <a:p>
            <a:r>
              <a:rPr lang="en-US"/>
              <a:t>Do not forget to ensure that the original relation retains its compound key</a:t>
            </a:r>
          </a:p>
          <a:p>
            <a:endParaRPr lang="ru-RU"/>
          </a:p>
        </p:txBody>
      </p:sp>
    </p:spTree>
    <p:extLst>
      <p:ext uri="{BB962C8B-B14F-4D97-AF65-F5344CB8AC3E}">
        <p14:creationId xmlns:p14="http://schemas.microsoft.com/office/powerpoint/2010/main" val="2974735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Let us take a look ;)</a:t>
            </a:r>
            <a:endParaRPr lang="ru-RU"/>
          </a:p>
        </p:txBody>
      </p:sp>
      <p:sp>
        <p:nvSpPr>
          <p:cNvPr id="3" name="Объект 2"/>
          <p:cNvSpPr>
            <a:spLocks noGrp="1"/>
          </p:cNvSpPr>
          <p:nvPr>
            <p:ph sz="quarter" idx="1"/>
          </p:nvPr>
        </p:nvSpPr>
        <p:spPr/>
        <p:txBody>
          <a:bodyPr>
            <a:normAutofit/>
          </a:bodyPr>
          <a:lstStyle/>
          <a:p>
            <a:r>
              <a:rPr lang="en-US"/>
              <a:t>Consider the INVOICE_ITEM relation example which is in 1NF but is not in 2NF.</a:t>
            </a:r>
          </a:p>
          <a:p>
            <a:r>
              <a:rPr lang="en-US"/>
              <a:t>You are not interested in the INVOICE relation because its primary key is a single attribute, so in effect is already in 2NF. </a:t>
            </a:r>
          </a:p>
          <a:p>
            <a:r>
              <a:rPr lang="en-US"/>
              <a:t>So, that just leaves the INVOICE_ITEM relation. </a:t>
            </a:r>
          </a:p>
          <a:p>
            <a:r>
              <a:rPr lang="en-US"/>
              <a:t>The compound primary key for this relation consists of the </a:t>
            </a:r>
            <a:r>
              <a:rPr lang="en-US" err="1"/>
              <a:t>Invoice_Noand</a:t>
            </a:r>
            <a:r>
              <a:rPr lang="en-US"/>
              <a:t> </a:t>
            </a:r>
            <a:r>
              <a:rPr lang="en-US" err="1"/>
              <a:t>Item_ID</a:t>
            </a:r>
            <a:r>
              <a:rPr lang="en-US"/>
              <a:t>. </a:t>
            </a:r>
          </a:p>
          <a:p>
            <a:r>
              <a:rPr lang="en-US"/>
              <a:t>So you need to determine which, if any, of the non-key attributes are dependent on only part of this key. </a:t>
            </a:r>
          </a:p>
          <a:p>
            <a:endParaRPr lang="ru-RU"/>
          </a:p>
        </p:txBody>
      </p:sp>
    </p:spTree>
    <p:extLst>
      <p:ext uri="{BB962C8B-B14F-4D97-AF65-F5344CB8AC3E}">
        <p14:creationId xmlns:p14="http://schemas.microsoft.com/office/powerpoint/2010/main" val="2395996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The following table shows the dependencies:</a:t>
            </a:r>
            <a:endParaRPr lang="ru-RU"/>
          </a:p>
        </p:txBody>
      </p:sp>
      <p:sp>
        <p:nvSpPr>
          <p:cNvPr id="3" name="Объект 2"/>
          <p:cNvSpPr>
            <a:spLocks noGrp="1"/>
          </p:cNvSpPr>
          <p:nvPr>
            <p:ph sz="quarter" idx="1"/>
          </p:nvPr>
        </p:nvSpPr>
        <p:spPr>
          <a:xfrm>
            <a:off x="457200" y="1600200"/>
            <a:ext cx="8003232" cy="4925144"/>
          </a:xfrm>
        </p:spPr>
        <p:txBody>
          <a:bodyPr>
            <a:normAutofit/>
          </a:bodyPr>
          <a:lstStyle/>
          <a:p>
            <a:endParaRPr lang="en-US"/>
          </a:p>
          <a:p>
            <a:endParaRPr lang="en-US"/>
          </a:p>
          <a:p>
            <a:endParaRPr lang="en-US"/>
          </a:p>
          <a:p>
            <a:endParaRPr lang="en-US"/>
          </a:p>
          <a:p>
            <a:endParaRPr lang="en-US"/>
          </a:p>
          <a:p>
            <a:endParaRPr lang="en-US"/>
          </a:p>
          <a:p>
            <a:pPr marL="0" indent="0">
              <a:buNone/>
            </a:pPr>
            <a:r>
              <a:rPr lang="en-US"/>
              <a:t>You can see that the Description and Price attributes only depend on the </a:t>
            </a:r>
            <a:r>
              <a:rPr lang="en-US" err="1"/>
              <a:t>Item_ID</a:t>
            </a:r>
            <a:r>
              <a:rPr lang="en-US"/>
              <a:t> part of the compound key and so need to be removed to a separate relation.</a:t>
            </a:r>
          </a:p>
          <a:p>
            <a:endParaRPr lang="ru-RU"/>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763201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768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t>Continuing the conversion using the template will produce the following results:</a:t>
            </a:r>
            <a:endParaRPr lang="ru-RU"/>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984920"/>
            <a:ext cx="652462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604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211144" cy="418058"/>
          </a:xfrm>
        </p:spPr>
        <p:txBody>
          <a:bodyPr>
            <a:normAutofit fontScale="90000"/>
          </a:bodyPr>
          <a:lstStyle/>
          <a:p>
            <a:r>
              <a:rPr lang="en-US"/>
              <a:t>Detailed view</a:t>
            </a:r>
            <a:endParaRPr lang="ru-RU"/>
          </a:p>
        </p:txBody>
      </p:sp>
      <p:sp>
        <p:nvSpPr>
          <p:cNvPr id="3" name="Объект 2"/>
          <p:cNvSpPr>
            <a:spLocks noGrp="1"/>
          </p:cNvSpPr>
          <p:nvPr>
            <p:ph sz="quarter" idx="1"/>
          </p:nvPr>
        </p:nvSpPr>
        <p:spPr>
          <a:xfrm>
            <a:off x="395536" y="764704"/>
            <a:ext cx="7529264" cy="5709248"/>
          </a:xfrm>
        </p:spPr>
        <p:txBody>
          <a:bodyPr/>
          <a:lstStyle/>
          <a:p>
            <a:r>
              <a:rPr lang="en-US" sz="1800"/>
              <a:t>Note that there are now two foreign keys defined (</a:t>
            </a:r>
            <a:r>
              <a:rPr lang="en-US" sz="1800" err="1"/>
              <a:t>Invoice_Noand</a:t>
            </a:r>
            <a:r>
              <a:rPr lang="en-US" sz="1800"/>
              <a:t> </a:t>
            </a:r>
            <a:r>
              <a:rPr lang="en-US" sz="1800" err="1"/>
              <a:t>Item_ID</a:t>
            </a:r>
            <a:r>
              <a:rPr lang="en-US" sz="1800"/>
              <a:t>) and they would be used together to form a compound primary key in the new INVOICE_ITEM relation. If the 2NF relations were implemented as tables, the INVOICE table would remain unchanged and the INVOICE_ITEM table would now have fewer columns than before:</a:t>
            </a:r>
          </a:p>
          <a:p>
            <a:endParaRPr lang="en-US" sz="1800"/>
          </a:p>
          <a:p>
            <a:endParaRPr lang="en-US" sz="1800"/>
          </a:p>
          <a:p>
            <a:endParaRPr lang="en-US" sz="1800"/>
          </a:p>
          <a:p>
            <a:endParaRPr lang="en-US" sz="1800"/>
          </a:p>
          <a:p>
            <a:endParaRPr lang="en-US" sz="1800"/>
          </a:p>
          <a:p>
            <a:endParaRPr lang="en-US" sz="1800"/>
          </a:p>
          <a:p>
            <a:r>
              <a:rPr lang="en-US" sz="1800"/>
              <a:t>There would also be a new table which would be named PRODUCT:</a:t>
            </a:r>
          </a:p>
          <a:p>
            <a:endParaRPr lang="ru-RU"/>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276872"/>
            <a:ext cx="45243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5013176"/>
            <a:ext cx="35909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98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States</a:t>
            </a:r>
            <a:endParaRPr lang="ru-RU"/>
          </a:p>
        </p:txBody>
      </p:sp>
      <p:sp>
        <p:nvSpPr>
          <p:cNvPr id="3" name="Объект 2"/>
          <p:cNvSpPr>
            <a:spLocks noGrp="1"/>
          </p:cNvSpPr>
          <p:nvPr>
            <p:ph sz="quarter" idx="1"/>
          </p:nvPr>
        </p:nvSpPr>
        <p:spPr/>
        <p:txBody>
          <a:bodyPr>
            <a:normAutofit/>
          </a:bodyPr>
          <a:lstStyle/>
          <a:p>
            <a:r>
              <a:rPr lang="en-US"/>
              <a:t>At the logical design stage relations can be in one of four states, depending on whether certain conditions are satisfied. </a:t>
            </a:r>
          </a:p>
          <a:p>
            <a:r>
              <a:rPr lang="en-US"/>
              <a:t>These states are:</a:t>
            </a:r>
          </a:p>
          <a:p>
            <a:pPr marL="0" indent="0">
              <a:buNone/>
            </a:pPr>
            <a:r>
              <a:rPr lang="en-US" i="1">
                <a:solidFill>
                  <a:schemeClr val="accent1">
                    <a:lumMod val="75000"/>
                  </a:schemeClr>
                </a:solidFill>
              </a:rPr>
              <a:t>Un-</a:t>
            </a:r>
            <a:r>
              <a:rPr lang="en-US" i="1" err="1">
                <a:solidFill>
                  <a:schemeClr val="accent1">
                    <a:lumMod val="75000"/>
                  </a:schemeClr>
                </a:solidFill>
              </a:rPr>
              <a:t>normalised</a:t>
            </a:r>
            <a:r>
              <a:rPr lang="en-US" i="1">
                <a:solidFill>
                  <a:schemeClr val="accent1">
                    <a:lumMod val="75000"/>
                  </a:schemeClr>
                </a:solidFill>
              </a:rPr>
              <a:t> (UNF), </a:t>
            </a:r>
          </a:p>
          <a:p>
            <a:pPr marL="0" indent="0">
              <a:buNone/>
            </a:pPr>
            <a:r>
              <a:rPr lang="en-US" i="1">
                <a:solidFill>
                  <a:schemeClr val="accent1">
                    <a:lumMod val="75000"/>
                  </a:schemeClr>
                </a:solidFill>
              </a:rPr>
              <a:t>1stNormal Form (1NF), </a:t>
            </a:r>
          </a:p>
          <a:p>
            <a:pPr marL="0" indent="0">
              <a:buNone/>
            </a:pPr>
            <a:r>
              <a:rPr lang="en-US" i="1">
                <a:solidFill>
                  <a:schemeClr val="accent1">
                    <a:lumMod val="75000"/>
                  </a:schemeClr>
                </a:solidFill>
              </a:rPr>
              <a:t>2ndNormal Form (2NF), </a:t>
            </a:r>
          </a:p>
          <a:p>
            <a:pPr marL="0" indent="0">
              <a:buNone/>
            </a:pPr>
            <a:r>
              <a:rPr lang="en-US" i="1">
                <a:solidFill>
                  <a:schemeClr val="accent1">
                    <a:lumMod val="75000"/>
                  </a:schemeClr>
                </a:solidFill>
              </a:rPr>
              <a:t>3rdNormal Form (3NF).</a:t>
            </a:r>
          </a:p>
          <a:p>
            <a:r>
              <a:rPr lang="en-US"/>
              <a:t>Each state imposes further conditions on those required by the previous one.</a:t>
            </a:r>
          </a:p>
          <a:p>
            <a:endParaRPr lang="ru-RU"/>
          </a:p>
        </p:txBody>
      </p:sp>
      <p:sp>
        <p:nvSpPr>
          <p:cNvPr id="4" name="Прямоугольник 3"/>
          <p:cNvSpPr/>
          <p:nvPr/>
        </p:nvSpPr>
        <p:spPr>
          <a:xfrm>
            <a:off x="611560" y="5877272"/>
            <a:ext cx="7200800" cy="64807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t>The process of </a:t>
            </a:r>
            <a:r>
              <a:rPr lang="en-US" err="1"/>
              <a:t>normalisation</a:t>
            </a:r>
            <a:r>
              <a:rPr lang="en-US"/>
              <a:t> is used to produce a logical design which will lead to an efficient and effective database.</a:t>
            </a:r>
            <a:endParaRPr lang="ru-RU"/>
          </a:p>
        </p:txBody>
      </p:sp>
    </p:spTree>
    <p:extLst>
      <p:ext uri="{BB962C8B-B14F-4D97-AF65-F5344CB8AC3E}">
        <p14:creationId xmlns:p14="http://schemas.microsoft.com/office/powerpoint/2010/main" val="3171246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Good news!</a:t>
            </a:r>
            <a:endParaRPr lang="ru-RU"/>
          </a:p>
        </p:txBody>
      </p:sp>
      <p:sp>
        <p:nvSpPr>
          <p:cNvPr id="3" name="Объект 2"/>
          <p:cNvSpPr>
            <a:spLocks noGrp="1"/>
          </p:cNvSpPr>
          <p:nvPr>
            <p:ph sz="quarter" idx="1"/>
          </p:nvPr>
        </p:nvSpPr>
        <p:spPr/>
        <p:txBody>
          <a:bodyPr/>
          <a:lstStyle/>
          <a:p>
            <a:r>
              <a:rPr lang="en-US"/>
              <a:t>The advantage of having data in 2NF is that redundancy has been removed. </a:t>
            </a:r>
          </a:p>
          <a:p>
            <a:r>
              <a:rPr lang="en-US"/>
              <a:t>In 1NF for instance, you would have had to provide the value for the attribute “Description” in the INVOICE_ITEM table every time a new invoice was produced which had that particular product on it. </a:t>
            </a:r>
          </a:p>
          <a:p>
            <a:r>
              <a:rPr lang="en-US"/>
              <a:t>In 2NF the value is provided once only in the PRODUCT table.</a:t>
            </a:r>
          </a:p>
          <a:p>
            <a:endParaRPr lang="ru-RU"/>
          </a:p>
        </p:txBody>
      </p:sp>
    </p:spTree>
    <p:extLst>
      <p:ext uri="{BB962C8B-B14F-4D97-AF65-F5344CB8AC3E}">
        <p14:creationId xmlns:p14="http://schemas.microsoft.com/office/powerpoint/2010/main" val="3655542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Exercise</a:t>
            </a:r>
            <a:endParaRPr lang="ru-RU"/>
          </a:p>
        </p:txBody>
      </p:sp>
      <p:sp>
        <p:nvSpPr>
          <p:cNvPr id="3" name="Объект 2"/>
          <p:cNvSpPr>
            <a:spLocks noGrp="1"/>
          </p:cNvSpPr>
          <p:nvPr>
            <p:ph sz="quarter" idx="1"/>
          </p:nvPr>
        </p:nvSpPr>
        <p:spPr/>
        <p:txBody>
          <a:bodyPr/>
          <a:lstStyle/>
          <a:p>
            <a:pPr marL="0" indent="0">
              <a:buNone/>
            </a:pPr>
            <a:r>
              <a:rPr lang="en-US"/>
              <a:t>a) Check the two relations resulting from the conversion to 1NF in Exercise 2.</a:t>
            </a:r>
          </a:p>
          <a:p>
            <a:pPr marL="0" indent="0">
              <a:buNone/>
            </a:pPr>
            <a:r>
              <a:rPr lang="en-US"/>
              <a:t>b) Does one or both need converting?</a:t>
            </a:r>
          </a:p>
          <a:p>
            <a:pPr marL="0" indent="0">
              <a:buNone/>
            </a:pPr>
            <a:r>
              <a:rPr lang="en-US"/>
              <a:t>c) Convert the data into 2NF by following the appropriate steps</a:t>
            </a:r>
          </a:p>
          <a:p>
            <a:endParaRPr lang="ru-RU"/>
          </a:p>
        </p:txBody>
      </p:sp>
    </p:spTree>
    <p:extLst>
      <p:ext uri="{BB962C8B-B14F-4D97-AF65-F5344CB8AC3E}">
        <p14:creationId xmlns:p14="http://schemas.microsoft.com/office/powerpoint/2010/main" val="2021541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Feedback</a:t>
            </a:r>
            <a:endParaRPr lang="ru-RU"/>
          </a:p>
        </p:txBody>
      </p:sp>
      <p:sp>
        <p:nvSpPr>
          <p:cNvPr id="3" name="Объект 2"/>
          <p:cNvSpPr>
            <a:spLocks noGrp="1"/>
          </p:cNvSpPr>
          <p:nvPr>
            <p:ph sz="quarter" idx="1"/>
          </p:nvPr>
        </p:nvSpPr>
        <p:spPr/>
        <p:txBody>
          <a:bodyPr>
            <a:normAutofit fontScale="92500" lnSpcReduction="20000"/>
          </a:bodyPr>
          <a:lstStyle/>
          <a:p>
            <a:r>
              <a:rPr lang="en-US"/>
              <a:t>a), b) and c) Only the following 1NF table needs to be checked for 2NF as it has a compound primary key. This results in two tables at 2NF.</a:t>
            </a:r>
          </a:p>
          <a:p>
            <a:endParaRPr lang="en-US"/>
          </a:p>
          <a:p>
            <a:endParaRPr lang="en-US"/>
          </a:p>
          <a:p>
            <a:endParaRPr lang="en-US"/>
          </a:p>
          <a:p>
            <a:endParaRPr lang="en-US"/>
          </a:p>
          <a:p>
            <a:endParaRPr lang="en-US"/>
          </a:p>
          <a:p>
            <a:endParaRPr lang="en-US"/>
          </a:p>
          <a:p>
            <a:endParaRPr lang="en-US"/>
          </a:p>
          <a:p>
            <a:endParaRPr lang="en-US"/>
          </a:p>
          <a:p>
            <a:r>
              <a:rPr lang="en-US"/>
              <a:t>Notice that in 2NF the original 1NF Material relation only consists of the compound primary key, and the Supplier No. is now acting as a foreign key to the new SUPPLIER details relation.</a:t>
            </a:r>
          </a:p>
          <a:p>
            <a:endParaRPr lang="en-US"/>
          </a:p>
          <a:p>
            <a:endParaRPr lang="ru-RU"/>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58" y="2492896"/>
            <a:ext cx="5976664" cy="26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909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Third Normal Form (3NF)</a:t>
            </a:r>
            <a:endParaRPr lang="ru-RU"/>
          </a:p>
        </p:txBody>
      </p:sp>
      <p:sp>
        <p:nvSpPr>
          <p:cNvPr id="3" name="Объект 2"/>
          <p:cNvSpPr>
            <a:spLocks noGrp="1"/>
          </p:cNvSpPr>
          <p:nvPr>
            <p:ph sz="quarter" idx="1"/>
          </p:nvPr>
        </p:nvSpPr>
        <p:spPr/>
        <p:txBody>
          <a:bodyPr>
            <a:normAutofit fontScale="85000" lnSpcReduction="20000"/>
          </a:bodyPr>
          <a:lstStyle/>
          <a:p>
            <a:pPr marL="0" indent="0">
              <a:buNone/>
            </a:pPr>
            <a:r>
              <a:rPr lang="en-US" b="1">
                <a:solidFill>
                  <a:schemeClr val="accent1"/>
                </a:solidFill>
              </a:rPr>
              <a:t>A relation is in Third Normal Form if -</a:t>
            </a:r>
          </a:p>
          <a:p>
            <a:r>
              <a:rPr lang="en-US" b="1">
                <a:solidFill>
                  <a:schemeClr val="accent1"/>
                </a:solidFill>
              </a:rPr>
              <a:t>-it is already in 2NF</a:t>
            </a:r>
          </a:p>
          <a:p>
            <a:r>
              <a:rPr lang="en-US" b="1">
                <a:solidFill>
                  <a:schemeClr val="accent1"/>
                </a:solidFill>
              </a:rPr>
              <a:t>-there are no functional dependencies between any pair of non-key attributes (i.e. there are no transitive dependencies)</a:t>
            </a:r>
          </a:p>
          <a:p>
            <a:pPr marL="0" indent="0">
              <a:buNone/>
            </a:pPr>
            <a:endParaRPr lang="en-US"/>
          </a:p>
          <a:p>
            <a:pPr marL="0" indent="0">
              <a:buNone/>
            </a:pPr>
            <a:r>
              <a:rPr lang="en-US"/>
              <a:t>If an attribute is functionally dependent on another attribute, that one is referred to as the determinant. </a:t>
            </a:r>
          </a:p>
          <a:p>
            <a:pPr marL="0" indent="0">
              <a:buNone/>
            </a:pPr>
            <a:r>
              <a:rPr lang="en-US"/>
              <a:t>For example:</a:t>
            </a:r>
          </a:p>
          <a:p>
            <a:r>
              <a:rPr lang="en-US"/>
              <a:t>Is Invoice No. a determinant of Invoice Name? Yes</a:t>
            </a:r>
          </a:p>
          <a:p>
            <a:r>
              <a:rPr lang="en-US"/>
              <a:t>Is Invoice Name a determinant of </a:t>
            </a:r>
            <a:r>
              <a:rPr lang="en-US" err="1"/>
              <a:t>Invoice_No</a:t>
            </a:r>
            <a:r>
              <a:rPr lang="en-US"/>
              <a:t>.? No</a:t>
            </a:r>
          </a:p>
          <a:p>
            <a:endParaRPr lang="en-US"/>
          </a:p>
          <a:p>
            <a:pPr marL="0" indent="0">
              <a:buNone/>
            </a:pPr>
            <a:r>
              <a:rPr lang="en-US"/>
              <a:t>If an attribute is the determinant of a second attribute and that attribute is the determinant of a third attribute then the third attribute is transitively dependent on the first attribute.</a:t>
            </a:r>
          </a:p>
          <a:p>
            <a:endParaRPr lang="ru-RU"/>
          </a:p>
        </p:txBody>
      </p:sp>
    </p:spTree>
    <p:extLst>
      <p:ext uri="{BB962C8B-B14F-4D97-AF65-F5344CB8AC3E}">
        <p14:creationId xmlns:p14="http://schemas.microsoft.com/office/powerpoint/2010/main" val="3606549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Conversion to 3NF</a:t>
            </a:r>
            <a:endParaRPr lang="ru-RU"/>
          </a:p>
        </p:txBody>
      </p:sp>
      <p:sp>
        <p:nvSpPr>
          <p:cNvPr id="3" name="Объект 2"/>
          <p:cNvSpPr>
            <a:spLocks noGrp="1"/>
          </p:cNvSpPr>
          <p:nvPr>
            <p:ph sz="quarter" idx="1"/>
          </p:nvPr>
        </p:nvSpPr>
        <p:spPr/>
        <p:txBody>
          <a:bodyPr>
            <a:normAutofit/>
          </a:bodyPr>
          <a:lstStyle/>
          <a:p>
            <a:r>
              <a:rPr lang="en-US"/>
              <a:t>Converting the data tables to the third normal form will further improve the logical design of the database. </a:t>
            </a:r>
          </a:p>
          <a:p>
            <a:r>
              <a:rPr lang="en-US"/>
              <a:t>This is a very similar process to the one for 2NF. To do this, follow the steps below:</a:t>
            </a:r>
          </a:p>
          <a:p>
            <a:pPr marL="0" indent="0">
              <a:buNone/>
            </a:pPr>
            <a:r>
              <a:rPr lang="en-US"/>
              <a:t>1. Identify any attributes that are determined by another non-key attribute</a:t>
            </a:r>
          </a:p>
          <a:p>
            <a:pPr marL="0" indent="0">
              <a:buNone/>
            </a:pPr>
            <a:r>
              <a:rPr lang="en-US"/>
              <a:t>2. Remove these attributes to a new relation</a:t>
            </a:r>
          </a:p>
          <a:p>
            <a:pPr marL="0" indent="0">
              <a:buNone/>
            </a:pPr>
            <a:r>
              <a:rPr lang="en-US"/>
              <a:t>3. Set the non-key attribute to be the Primary key in the new relation</a:t>
            </a:r>
          </a:p>
          <a:p>
            <a:pPr marL="0" indent="0">
              <a:buNone/>
            </a:pPr>
            <a:r>
              <a:rPr lang="en-US"/>
              <a:t>4. Convert the non-key attribute to a foreign key in the original relation.</a:t>
            </a:r>
          </a:p>
          <a:p>
            <a:pPr marL="0" indent="0">
              <a:buNone/>
            </a:pPr>
            <a:endParaRPr lang="ru-RU"/>
          </a:p>
        </p:txBody>
      </p:sp>
    </p:spTree>
    <p:extLst>
      <p:ext uri="{BB962C8B-B14F-4D97-AF65-F5344CB8AC3E}">
        <p14:creationId xmlns:p14="http://schemas.microsoft.com/office/powerpoint/2010/main" val="1672157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Overview</a:t>
            </a:r>
            <a:endParaRPr lang="ru-RU"/>
          </a:p>
        </p:txBody>
      </p:sp>
      <p:sp>
        <p:nvSpPr>
          <p:cNvPr id="3" name="Объект 2"/>
          <p:cNvSpPr>
            <a:spLocks noGrp="1"/>
          </p:cNvSpPr>
          <p:nvPr>
            <p:ph sz="quarter" idx="1"/>
          </p:nvPr>
        </p:nvSpPr>
        <p:spPr/>
        <p:txBody>
          <a:bodyPr>
            <a:normAutofit/>
          </a:bodyPr>
          <a:lstStyle/>
          <a:p>
            <a:r>
              <a:rPr lang="en-US"/>
              <a:t>The Third Normal Form is very similar to the Second Normal Form. </a:t>
            </a:r>
          </a:p>
          <a:p>
            <a:r>
              <a:rPr lang="en-US"/>
              <a:t>However, instead of considering whether some attributes in the table are dependent on only part of a compound key, a check is made to see whether they are dependent on attributes which are not part of the key. </a:t>
            </a:r>
          </a:p>
          <a:p>
            <a:r>
              <a:rPr lang="en-US"/>
              <a:t>In a very similar way to 2NF, you remove the attributes which depend on this (non-key) attribute into a new table</a:t>
            </a:r>
          </a:p>
          <a:p>
            <a:endParaRPr lang="ru-RU"/>
          </a:p>
        </p:txBody>
      </p:sp>
    </p:spTree>
    <p:extLst>
      <p:ext uri="{BB962C8B-B14F-4D97-AF65-F5344CB8AC3E}">
        <p14:creationId xmlns:p14="http://schemas.microsoft.com/office/powerpoint/2010/main" val="2887456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Example</a:t>
            </a:r>
            <a:endParaRPr lang="ru-RU"/>
          </a:p>
        </p:txBody>
      </p:sp>
      <p:sp>
        <p:nvSpPr>
          <p:cNvPr id="3" name="Объект 2"/>
          <p:cNvSpPr>
            <a:spLocks noGrp="1"/>
          </p:cNvSpPr>
          <p:nvPr>
            <p:ph sz="quarter" idx="1"/>
          </p:nvPr>
        </p:nvSpPr>
        <p:spPr/>
        <p:txBody>
          <a:bodyPr>
            <a:normAutofit lnSpcReduction="10000"/>
          </a:bodyPr>
          <a:lstStyle/>
          <a:p>
            <a:pPr marL="0" indent="0">
              <a:buNone/>
            </a:pPr>
            <a:r>
              <a:rPr lang="en-US"/>
              <a:t>As an example of a table being in 2NF but not in 3NF, consider the INVOICE relation:</a:t>
            </a:r>
          </a:p>
          <a:p>
            <a:pPr marL="0" indent="0">
              <a:buNone/>
            </a:pPr>
            <a:endParaRPr lang="en-US"/>
          </a:p>
          <a:p>
            <a:pPr marL="0" indent="0">
              <a:buNone/>
            </a:pPr>
            <a:endParaRPr lang="en-US"/>
          </a:p>
          <a:p>
            <a:pPr marL="0" indent="0">
              <a:buNone/>
            </a:pPr>
            <a:endParaRPr lang="en-US"/>
          </a:p>
          <a:p>
            <a:pPr marL="0" indent="0">
              <a:buNone/>
            </a:pPr>
            <a:endParaRPr lang="en-US"/>
          </a:p>
          <a:p>
            <a:endParaRPr lang="en-US" sz="1900"/>
          </a:p>
          <a:p>
            <a:endParaRPr lang="en-US" sz="1900"/>
          </a:p>
          <a:p>
            <a:r>
              <a:rPr lang="en-US" sz="1900"/>
              <a:t>If you look carefully at this relation you will see that there is a functional dependency between the non-key attributes Invoice Name and Invoice Address. Invoice address is actually dependent on (or determined by) the Invoice Name, not by the Invoice No. The Invoice Address is said to be transitively dependent on the Invoice No. </a:t>
            </a:r>
          </a:p>
          <a:p>
            <a:pPr marL="0" indent="0">
              <a:buNone/>
            </a:pPr>
            <a:endParaRPr lang="ru-RU"/>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564904"/>
            <a:ext cx="8122435" cy="1562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223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err="1"/>
              <a:t>Dependancy</a:t>
            </a:r>
            <a:endParaRPr lang="ru-RU"/>
          </a:p>
        </p:txBody>
      </p:sp>
      <p:sp>
        <p:nvSpPr>
          <p:cNvPr id="3" name="Объект 2"/>
          <p:cNvSpPr>
            <a:spLocks noGrp="1"/>
          </p:cNvSpPr>
          <p:nvPr>
            <p:ph sz="quarter" idx="1"/>
          </p:nvPr>
        </p:nvSpPr>
        <p:spPr/>
        <p:txBody>
          <a:bodyPr>
            <a:normAutofit fontScale="92500" lnSpcReduction="10000"/>
          </a:bodyPr>
          <a:lstStyle/>
          <a:p>
            <a:r>
              <a:rPr lang="en-US"/>
              <a:t>This is not an ideal situation as every time an invoice for a customer was produced, the customer’s address would be duplicated.</a:t>
            </a:r>
          </a:p>
          <a:p>
            <a:r>
              <a:rPr lang="en-US"/>
              <a:t> By converting to 3NF the Invoice Name and Address attributes are removed to a new relation, and the Invoice Name would become the primary key of the new relation. </a:t>
            </a:r>
          </a:p>
          <a:p>
            <a:r>
              <a:rPr lang="en-US"/>
              <a:t>The Invoice Name would remain in the existing table but would now be acting as a foreign key. The relations are now in 3NF and so you can say they have been ‘</a:t>
            </a:r>
            <a:r>
              <a:rPr lang="en-US" err="1"/>
              <a:t>normalised</a:t>
            </a:r>
            <a:r>
              <a:rPr lang="en-US"/>
              <a:t>’, thus providing you with a set of efficient table structures which can now be considered for use in the physical design stage. The completed template below shows all the relations and their names. </a:t>
            </a:r>
          </a:p>
          <a:p>
            <a:endParaRPr lang="ru-RU"/>
          </a:p>
        </p:txBody>
      </p:sp>
    </p:spTree>
    <p:extLst>
      <p:ext uri="{BB962C8B-B14F-4D97-AF65-F5344CB8AC3E}">
        <p14:creationId xmlns:p14="http://schemas.microsoft.com/office/powerpoint/2010/main" val="320271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8640"/>
            <a:ext cx="6408712" cy="642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505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0335" y="692696"/>
            <a:ext cx="7427168" cy="850106"/>
          </a:xfrm>
        </p:spPr>
        <p:txBody>
          <a:bodyPr/>
          <a:lstStyle/>
          <a:p>
            <a:r>
              <a:rPr lang="en-US"/>
              <a:t>ERD for the Invoice</a:t>
            </a:r>
            <a:endParaRPr lang="ru-RU"/>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75057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05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Why do we need normalization?</a:t>
            </a:r>
            <a:endParaRPr lang="ru-RU"/>
          </a:p>
        </p:txBody>
      </p:sp>
      <p:sp>
        <p:nvSpPr>
          <p:cNvPr id="3" name="Объект 2"/>
          <p:cNvSpPr>
            <a:spLocks noGrp="1"/>
          </p:cNvSpPr>
          <p:nvPr>
            <p:ph sz="quarter" idx="1"/>
          </p:nvPr>
        </p:nvSpPr>
        <p:spPr/>
        <p:txBody>
          <a:bodyPr/>
          <a:lstStyle/>
          <a:p>
            <a:pPr marL="0" indent="0">
              <a:buNone/>
            </a:pPr>
            <a:r>
              <a:rPr lang="en-US" b="1"/>
              <a:t>The aim is to avoid in the database:</a:t>
            </a:r>
          </a:p>
          <a:p>
            <a:pPr>
              <a:buFont typeface="Wingdings" pitchFamily="2" charset="2"/>
              <a:buChar char="ü"/>
            </a:pPr>
            <a:r>
              <a:rPr lang="en-US"/>
              <a:t>unnecessary wastage of storage space</a:t>
            </a:r>
          </a:p>
          <a:p>
            <a:pPr>
              <a:buFont typeface="Wingdings" pitchFamily="2" charset="2"/>
              <a:buChar char="ü"/>
            </a:pPr>
            <a:r>
              <a:rPr lang="en-US"/>
              <a:t>data redundancy (or data duplication – data (attributes) held in more than one place). </a:t>
            </a:r>
          </a:p>
          <a:p>
            <a:pPr>
              <a:buFont typeface="Wingdings" pitchFamily="2" charset="2"/>
              <a:buChar char="ü"/>
            </a:pPr>
            <a:endParaRPr lang="en-US"/>
          </a:p>
          <a:p>
            <a:endParaRPr lang="ru-RU"/>
          </a:p>
        </p:txBody>
      </p:sp>
      <p:sp>
        <p:nvSpPr>
          <p:cNvPr id="4" name="Прямоугольник 3"/>
          <p:cNvSpPr/>
          <p:nvPr/>
        </p:nvSpPr>
        <p:spPr>
          <a:xfrm>
            <a:off x="467544" y="3556151"/>
            <a:ext cx="4676280"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t>to compromise the integrity of the system.</a:t>
            </a:r>
            <a:endParaRPr lang="ru-RU"/>
          </a:p>
        </p:txBody>
      </p:sp>
      <p:cxnSp>
        <p:nvCxnSpPr>
          <p:cNvPr id="6" name="Прямая со стрелкой 5"/>
          <p:cNvCxnSpPr/>
          <p:nvPr/>
        </p:nvCxnSpPr>
        <p:spPr>
          <a:xfrm flipH="1">
            <a:off x="2915816" y="3212976"/>
            <a:ext cx="321916"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3923928" y="4106247"/>
            <a:ext cx="4572000" cy="64633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t>Not to result in out of date information being used</a:t>
            </a:r>
            <a:endParaRPr lang="ru-RU"/>
          </a:p>
        </p:txBody>
      </p:sp>
      <p:cxnSp>
        <p:nvCxnSpPr>
          <p:cNvPr id="8" name="Прямая со стрелкой 7"/>
          <p:cNvCxnSpPr/>
          <p:nvPr/>
        </p:nvCxnSpPr>
        <p:spPr>
          <a:xfrm>
            <a:off x="5143824" y="3745463"/>
            <a:ext cx="49719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467544" y="5013176"/>
            <a:ext cx="7862685"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t>If the ERD has been produced correctly, the resulting logical design will already be </a:t>
            </a:r>
            <a:r>
              <a:rPr lang="en-US" err="1"/>
              <a:t>normalised</a:t>
            </a:r>
            <a:r>
              <a:rPr lang="en-US"/>
              <a:t> to some </a:t>
            </a:r>
          </a:p>
          <a:p>
            <a:r>
              <a:rPr lang="en-US"/>
              <a:t>extent. In this case, the </a:t>
            </a:r>
            <a:r>
              <a:rPr lang="en-US" err="1"/>
              <a:t>normalisation</a:t>
            </a:r>
            <a:r>
              <a:rPr lang="en-US"/>
              <a:t> process is used to check the definitions of the relations and, if </a:t>
            </a:r>
          </a:p>
          <a:p>
            <a:r>
              <a:rPr lang="en-US"/>
              <a:t>necessary, refine them</a:t>
            </a:r>
          </a:p>
        </p:txBody>
      </p:sp>
    </p:spTree>
    <p:extLst>
      <p:ext uri="{BB962C8B-B14F-4D97-AF65-F5344CB8AC3E}">
        <p14:creationId xmlns:p14="http://schemas.microsoft.com/office/powerpoint/2010/main" val="1654063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err="1"/>
              <a:t>Denormalisation</a:t>
            </a:r>
            <a:endParaRPr lang="ru-RU"/>
          </a:p>
        </p:txBody>
      </p:sp>
      <p:sp>
        <p:nvSpPr>
          <p:cNvPr id="3" name="Объект 2"/>
          <p:cNvSpPr>
            <a:spLocks noGrp="1"/>
          </p:cNvSpPr>
          <p:nvPr>
            <p:ph sz="quarter" idx="1"/>
          </p:nvPr>
        </p:nvSpPr>
        <p:spPr/>
        <p:txBody>
          <a:bodyPr/>
          <a:lstStyle/>
          <a:p>
            <a:r>
              <a:rPr lang="en-US" sz="2200"/>
              <a:t>Although you should always aim to implement a </a:t>
            </a:r>
            <a:r>
              <a:rPr lang="en-US" sz="2200" err="1"/>
              <a:t>normalised</a:t>
            </a:r>
            <a:r>
              <a:rPr lang="en-US" sz="2200"/>
              <a:t> set of tables where possible, there are occasions when you might </a:t>
            </a:r>
            <a:r>
              <a:rPr lang="en-US" sz="2200" err="1"/>
              <a:t>conside</a:t>
            </a:r>
            <a:r>
              <a:rPr lang="ru-RU" sz="2200"/>
              <a:t> </a:t>
            </a:r>
            <a:r>
              <a:rPr lang="en-US" sz="2200" err="1"/>
              <a:t>denormalising</a:t>
            </a:r>
            <a:r>
              <a:rPr lang="en-US" sz="2200"/>
              <a:t>, usually for performance reasons. </a:t>
            </a:r>
            <a:endParaRPr lang="ru-RU" sz="2200"/>
          </a:p>
          <a:p>
            <a:r>
              <a:rPr lang="en-US" sz="2200"/>
              <a:t>Ex.:</a:t>
            </a:r>
          </a:p>
          <a:p>
            <a:endParaRPr lang="ru-RU"/>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501008"/>
            <a:ext cx="762952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578970" y="5949280"/>
            <a:ext cx="7233390" cy="369332"/>
          </a:xfrm>
          <a:prstGeom prst="rect">
            <a:avLst/>
          </a:prstGeom>
        </p:spPr>
        <p:txBody>
          <a:bodyPr wrap="square">
            <a:spAutoFit/>
          </a:bodyPr>
          <a:lstStyle/>
          <a:p>
            <a:r>
              <a:rPr lang="en-US" err="1"/>
              <a:t>Denormalisation</a:t>
            </a:r>
            <a:r>
              <a:rPr lang="en-US"/>
              <a:t> could be applied to speed up the calculation. </a:t>
            </a:r>
            <a:endParaRPr lang="ru-RU"/>
          </a:p>
        </p:txBody>
      </p:sp>
    </p:spTree>
    <p:extLst>
      <p:ext uri="{BB962C8B-B14F-4D97-AF65-F5344CB8AC3E}">
        <p14:creationId xmlns:p14="http://schemas.microsoft.com/office/powerpoint/2010/main" val="786695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Checking the model &amp; Summary</a:t>
            </a:r>
            <a:endParaRPr lang="ru-RU"/>
          </a:p>
        </p:txBody>
      </p:sp>
      <p:sp>
        <p:nvSpPr>
          <p:cNvPr id="3" name="Объект 2"/>
          <p:cNvSpPr>
            <a:spLocks noGrp="1"/>
          </p:cNvSpPr>
          <p:nvPr>
            <p:ph sz="quarter" idx="1"/>
          </p:nvPr>
        </p:nvSpPr>
        <p:spPr/>
        <p:txBody>
          <a:bodyPr>
            <a:normAutofit fontScale="85000" lnSpcReduction="20000"/>
          </a:bodyPr>
          <a:lstStyle/>
          <a:p>
            <a:r>
              <a:rPr lang="en-US"/>
              <a:t>Before moving on to the development phase it is important to check that the </a:t>
            </a:r>
            <a:r>
              <a:rPr lang="en-US" err="1"/>
              <a:t>normalised</a:t>
            </a:r>
            <a:r>
              <a:rPr lang="en-US"/>
              <a:t> set of relations will support the business transactions that are required for the database system. </a:t>
            </a:r>
          </a:p>
          <a:p>
            <a:r>
              <a:rPr lang="en-US"/>
              <a:t>This is usually achieved by taking each transaction or search query and tracing the pathways from entity to entity on the composite </a:t>
            </a:r>
          </a:p>
          <a:p>
            <a:r>
              <a:rPr lang="en-US"/>
              <a:t>ERD in order to ensure that it is possible to link to the relevant entities and extract the relevant attributes to satisfy the query.</a:t>
            </a:r>
          </a:p>
          <a:p>
            <a:pPr marL="0" indent="0">
              <a:buNone/>
            </a:pPr>
            <a:r>
              <a:rPr lang="en-US" b="1"/>
              <a:t>Summary</a:t>
            </a:r>
          </a:p>
          <a:p>
            <a:r>
              <a:rPr lang="en-US"/>
              <a:t>The relations of the logical design can be improved in terms of reduction of wasted space and elimination of redundancy by the process of </a:t>
            </a:r>
            <a:r>
              <a:rPr lang="en-US" err="1"/>
              <a:t>normalisation</a:t>
            </a:r>
            <a:r>
              <a:rPr lang="en-US"/>
              <a:t>. </a:t>
            </a:r>
          </a:p>
          <a:p>
            <a:r>
              <a:rPr lang="en-US"/>
              <a:t>Relations derived from ERDs may well be already </a:t>
            </a:r>
            <a:r>
              <a:rPr lang="en-US" err="1"/>
              <a:t>normalised</a:t>
            </a:r>
            <a:r>
              <a:rPr lang="en-US"/>
              <a:t>, but ones derived from other sources, e.g. forms or reports, will probably not be.</a:t>
            </a:r>
          </a:p>
          <a:p>
            <a:endParaRPr lang="ru-RU"/>
          </a:p>
        </p:txBody>
      </p:sp>
    </p:spTree>
    <p:extLst>
      <p:ext uri="{BB962C8B-B14F-4D97-AF65-F5344CB8AC3E}">
        <p14:creationId xmlns:p14="http://schemas.microsoft.com/office/powerpoint/2010/main" val="3055991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51453"/>
            <a:ext cx="8840286"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4553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787208" cy="634082"/>
          </a:xfrm>
        </p:spPr>
        <p:txBody>
          <a:bodyPr/>
          <a:lstStyle/>
          <a:p>
            <a:r>
              <a:rPr lang="en-US" err="1"/>
              <a:t>Normalisation</a:t>
            </a:r>
            <a:r>
              <a:rPr lang="en-US"/>
              <a:t> Template</a:t>
            </a:r>
            <a:endParaRPr lang="ru-RU"/>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24744"/>
            <a:ext cx="7477125" cy="557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655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Exercise </a:t>
            </a:r>
            <a:endParaRPr lang="ru-RU"/>
          </a:p>
        </p:txBody>
      </p:sp>
      <p:sp>
        <p:nvSpPr>
          <p:cNvPr id="3" name="Объект 2"/>
          <p:cNvSpPr>
            <a:spLocks noGrp="1"/>
          </p:cNvSpPr>
          <p:nvPr>
            <p:ph sz="quarter" idx="1"/>
          </p:nvPr>
        </p:nvSpPr>
        <p:spPr/>
        <p:txBody>
          <a:bodyPr/>
          <a:lstStyle/>
          <a:p>
            <a:r>
              <a:rPr lang="en-US"/>
              <a:t>For each of the following statements decide which of the three normal forms would be applicable.</a:t>
            </a:r>
          </a:p>
          <a:p>
            <a:pPr marL="457200" indent="-457200">
              <a:buAutoNum type="arabicPeriod"/>
            </a:pPr>
            <a:r>
              <a:rPr lang="en-US"/>
              <a:t>The non-key attributes depend on the whole (compound) key, not just part of it.</a:t>
            </a:r>
          </a:p>
          <a:p>
            <a:pPr marL="457200" indent="-457200">
              <a:buAutoNum type="arabicPeriod"/>
            </a:pPr>
            <a:endParaRPr lang="en-US"/>
          </a:p>
          <a:p>
            <a:pPr marL="457200" indent="-457200">
              <a:buAutoNum type="arabicPeriod"/>
            </a:pPr>
            <a:r>
              <a:rPr lang="en-US"/>
              <a:t>2. For each row of the table, there is a single entry in each column.</a:t>
            </a:r>
          </a:p>
          <a:p>
            <a:pPr marL="457200" indent="-457200">
              <a:buAutoNum type="arabicPeriod"/>
            </a:pPr>
            <a:endParaRPr lang="en-US"/>
          </a:p>
          <a:p>
            <a:pPr marL="457200" indent="-457200">
              <a:buAutoNum type="arabicPeriod"/>
            </a:pPr>
            <a:r>
              <a:rPr lang="en-US"/>
              <a:t>3. In a table in this form all non-key attributes are fully functionally dependent on the key.</a:t>
            </a:r>
          </a:p>
          <a:p>
            <a:endParaRPr lang="ru-RU"/>
          </a:p>
        </p:txBody>
      </p:sp>
      <p:sp>
        <p:nvSpPr>
          <p:cNvPr id="4" name="Прямоугольник 3"/>
          <p:cNvSpPr/>
          <p:nvPr/>
        </p:nvSpPr>
        <p:spPr>
          <a:xfrm>
            <a:off x="5652120" y="3244334"/>
            <a:ext cx="2454518"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t>Second Normal Form</a:t>
            </a:r>
            <a:endParaRPr lang="ru-RU"/>
          </a:p>
        </p:txBody>
      </p:sp>
      <p:sp>
        <p:nvSpPr>
          <p:cNvPr id="5" name="Прямоугольник 4"/>
          <p:cNvSpPr/>
          <p:nvPr/>
        </p:nvSpPr>
        <p:spPr>
          <a:xfrm>
            <a:off x="5724128" y="4283804"/>
            <a:ext cx="222689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t>First Normal Form</a:t>
            </a:r>
            <a:endParaRPr lang="ru-RU"/>
          </a:p>
        </p:txBody>
      </p:sp>
      <p:sp>
        <p:nvSpPr>
          <p:cNvPr id="6" name="Прямоугольник 5"/>
          <p:cNvSpPr/>
          <p:nvPr/>
        </p:nvSpPr>
        <p:spPr>
          <a:xfrm>
            <a:off x="5652120" y="5877272"/>
            <a:ext cx="230383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t>Third Normal Form</a:t>
            </a:r>
            <a:endParaRPr lang="ru-RU"/>
          </a:p>
        </p:txBody>
      </p:sp>
    </p:spTree>
    <p:extLst>
      <p:ext uri="{BB962C8B-B14F-4D97-AF65-F5344CB8AC3E}">
        <p14:creationId xmlns:p14="http://schemas.microsoft.com/office/powerpoint/2010/main" val="122476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3068960"/>
            <a:ext cx="7467600" cy="1143000"/>
          </a:xfrm>
        </p:spPr>
        <p:txBody>
          <a:bodyPr/>
          <a:lstStyle/>
          <a:p>
            <a:r>
              <a:rPr lang="en-US"/>
              <a:t>Additional information</a:t>
            </a:r>
            <a:endParaRPr lang="ru-RU"/>
          </a:p>
        </p:txBody>
      </p:sp>
    </p:spTree>
    <p:extLst>
      <p:ext uri="{BB962C8B-B14F-4D97-AF65-F5344CB8AC3E}">
        <p14:creationId xmlns:p14="http://schemas.microsoft.com/office/powerpoint/2010/main" val="97966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a:t>Normalization Rule</a:t>
            </a:r>
            <a:br>
              <a:rPr lang="en-US" b="1"/>
            </a:br>
            <a:r>
              <a:rPr lang="en-US" b="1"/>
              <a:t>(more updated)</a:t>
            </a:r>
            <a:endParaRPr lang="ru-RU"/>
          </a:p>
        </p:txBody>
      </p:sp>
      <p:sp>
        <p:nvSpPr>
          <p:cNvPr id="3" name="Объект 2"/>
          <p:cNvSpPr>
            <a:spLocks noGrp="1"/>
          </p:cNvSpPr>
          <p:nvPr>
            <p:ph sz="quarter" idx="1"/>
          </p:nvPr>
        </p:nvSpPr>
        <p:spPr/>
        <p:txBody>
          <a:bodyPr/>
          <a:lstStyle/>
          <a:p>
            <a:pPr marL="0" indent="0">
              <a:buNone/>
            </a:pPr>
            <a:r>
              <a:rPr lang="en-US"/>
              <a:t>Normalization rules are divided into the following normal forms:</a:t>
            </a:r>
          </a:p>
          <a:p>
            <a:r>
              <a:rPr lang="en-US"/>
              <a:t>First Normal Form</a:t>
            </a:r>
          </a:p>
          <a:p>
            <a:r>
              <a:rPr lang="en-US"/>
              <a:t>Second Normal Form</a:t>
            </a:r>
          </a:p>
          <a:p>
            <a:r>
              <a:rPr lang="en-US"/>
              <a:t>Third Normal Form</a:t>
            </a:r>
          </a:p>
          <a:p>
            <a:r>
              <a:rPr lang="en-US" b="1"/>
              <a:t>BCNF</a:t>
            </a:r>
          </a:p>
          <a:p>
            <a:r>
              <a:rPr lang="en-US" b="1"/>
              <a:t>Fourth Normal Form</a:t>
            </a:r>
          </a:p>
          <a:p>
            <a:endParaRPr lang="ru-RU"/>
          </a:p>
        </p:txBody>
      </p:sp>
    </p:spTree>
    <p:extLst>
      <p:ext uri="{BB962C8B-B14F-4D97-AF65-F5344CB8AC3E}">
        <p14:creationId xmlns:p14="http://schemas.microsoft.com/office/powerpoint/2010/main" val="3414986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a:t>Boyce-</a:t>
            </a:r>
            <a:r>
              <a:rPr lang="en-US" b="1" err="1"/>
              <a:t>Codd</a:t>
            </a:r>
            <a:r>
              <a:rPr lang="en-US" b="1"/>
              <a:t> Normal Form (BCNF)</a:t>
            </a:r>
            <a:endParaRPr lang="ru-RU"/>
          </a:p>
        </p:txBody>
      </p:sp>
      <p:sp>
        <p:nvSpPr>
          <p:cNvPr id="3" name="Объект 2"/>
          <p:cNvSpPr>
            <a:spLocks noGrp="1"/>
          </p:cNvSpPr>
          <p:nvPr>
            <p:ph sz="quarter" idx="1"/>
          </p:nvPr>
        </p:nvSpPr>
        <p:spPr/>
        <p:txBody>
          <a:bodyPr/>
          <a:lstStyle/>
          <a:p>
            <a:r>
              <a:rPr lang="en-US"/>
              <a:t>Boyce-</a:t>
            </a:r>
            <a:r>
              <a:rPr lang="en-US" err="1"/>
              <a:t>Codd</a:t>
            </a:r>
            <a:r>
              <a:rPr lang="en-US"/>
              <a:t> Normal Form or BCNF is an extension to the third normal form, and is also known as </a:t>
            </a:r>
            <a:r>
              <a:rPr lang="en-US" b="1"/>
              <a:t>3.5 Normal Form</a:t>
            </a:r>
            <a:r>
              <a:rPr lang="en-US"/>
              <a:t>.</a:t>
            </a:r>
          </a:p>
          <a:p>
            <a:r>
              <a:rPr lang="en-US"/>
              <a:t>TWO CONDITIONS:</a:t>
            </a:r>
          </a:p>
          <a:p>
            <a:pPr marL="457200" indent="-457200">
              <a:buFont typeface="+mj-lt"/>
              <a:buAutoNum type="arabicPeriod"/>
            </a:pPr>
            <a:r>
              <a:rPr lang="en-US"/>
              <a:t>It should be in 3NF;</a:t>
            </a:r>
          </a:p>
          <a:p>
            <a:pPr marL="457200" indent="-457200">
              <a:buFont typeface="+mj-lt"/>
              <a:buAutoNum type="arabicPeriod"/>
            </a:pPr>
            <a:r>
              <a:rPr lang="en-US"/>
              <a:t>For any dependency A         B, A should be a super key. (A cannot be a </a:t>
            </a:r>
            <a:r>
              <a:rPr lang="en-US" b="1"/>
              <a:t>non-prime attribute</a:t>
            </a:r>
            <a:r>
              <a:rPr lang="en-US"/>
              <a:t>, if B is a </a:t>
            </a:r>
            <a:r>
              <a:rPr lang="en-US" b="1"/>
              <a:t>prime attribute</a:t>
            </a:r>
            <a:r>
              <a:rPr lang="en-US"/>
              <a:t>.)</a:t>
            </a:r>
          </a:p>
          <a:p>
            <a:pPr marL="457200" indent="-457200">
              <a:buFont typeface="+mj-lt"/>
              <a:buAutoNum type="arabicPeriod"/>
            </a:pPr>
            <a:endParaRPr lang="ru-RU"/>
          </a:p>
        </p:txBody>
      </p:sp>
      <p:cxnSp>
        <p:nvCxnSpPr>
          <p:cNvPr id="5" name="Прямая со стрелкой 4"/>
          <p:cNvCxnSpPr/>
          <p:nvPr/>
        </p:nvCxnSpPr>
        <p:spPr>
          <a:xfrm>
            <a:off x="4283968" y="393305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994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Example</a:t>
            </a:r>
            <a:endParaRPr lang="ru-RU"/>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45460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323528" y="4365104"/>
            <a:ext cx="7992888" cy="1477328"/>
          </a:xfrm>
          <a:prstGeom prst="rect">
            <a:avLst/>
          </a:prstGeom>
        </p:spPr>
        <p:txBody>
          <a:bodyPr wrap="square">
            <a:spAutoFit/>
          </a:bodyPr>
          <a:lstStyle/>
          <a:p>
            <a:pPr marL="342900" indent="-342900">
              <a:buFont typeface="+mj-lt"/>
              <a:buAutoNum type="arabicPeriod"/>
            </a:pPr>
            <a:r>
              <a:rPr lang="en-US"/>
              <a:t>One student can </a:t>
            </a:r>
            <a:r>
              <a:rPr lang="en-US" err="1"/>
              <a:t>enrol</a:t>
            </a:r>
            <a:r>
              <a:rPr lang="en-US"/>
              <a:t> for multiple subjects. For example, student with </a:t>
            </a:r>
            <a:r>
              <a:rPr lang="en-US" b="1" err="1"/>
              <a:t>student_id</a:t>
            </a:r>
            <a:r>
              <a:rPr lang="en-US"/>
              <a:t> 101, has opted for subjects - Java &amp; C++</a:t>
            </a:r>
          </a:p>
          <a:p>
            <a:pPr marL="342900" indent="-342900">
              <a:buFont typeface="+mj-lt"/>
              <a:buAutoNum type="arabicPeriod"/>
            </a:pPr>
            <a:r>
              <a:rPr lang="en-US"/>
              <a:t>For each subject, a professor is assigned to the student.</a:t>
            </a:r>
          </a:p>
          <a:p>
            <a:pPr marL="342900" indent="-342900">
              <a:buFont typeface="+mj-lt"/>
              <a:buAutoNum type="arabicPeriod"/>
            </a:pPr>
            <a:r>
              <a:rPr lang="en-US"/>
              <a:t>And, there can be multiple professors teaching one subject like we have for Java.</a:t>
            </a:r>
          </a:p>
        </p:txBody>
      </p:sp>
      <p:sp>
        <p:nvSpPr>
          <p:cNvPr id="5" name="Полилиния 4"/>
          <p:cNvSpPr/>
          <p:nvPr/>
        </p:nvSpPr>
        <p:spPr>
          <a:xfrm>
            <a:off x="629714" y="1480457"/>
            <a:ext cx="3898884" cy="555172"/>
          </a:xfrm>
          <a:custGeom>
            <a:avLst/>
            <a:gdLst>
              <a:gd name="connsiteX0" fmla="*/ 339115 w 3898884"/>
              <a:gd name="connsiteY0" fmla="*/ 0 h 555172"/>
              <a:gd name="connsiteX1" fmla="*/ 121400 w 3898884"/>
              <a:gd name="connsiteY1" fmla="*/ 10886 h 555172"/>
              <a:gd name="connsiteX2" fmla="*/ 56086 w 3898884"/>
              <a:gd name="connsiteY2" fmla="*/ 76200 h 555172"/>
              <a:gd name="connsiteX3" fmla="*/ 12543 w 3898884"/>
              <a:gd name="connsiteY3" fmla="*/ 130629 h 555172"/>
              <a:gd name="connsiteX4" fmla="*/ 12543 w 3898884"/>
              <a:gd name="connsiteY4" fmla="*/ 272143 h 555172"/>
              <a:gd name="connsiteX5" fmla="*/ 23429 w 3898884"/>
              <a:gd name="connsiteY5" fmla="*/ 304800 h 555172"/>
              <a:gd name="connsiteX6" fmla="*/ 45200 w 3898884"/>
              <a:gd name="connsiteY6" fmla="*/ 326572 h 555172"/>
              <a:gd name="connsiteX7" fmla="*/ 66972 w 3898884"/>
              <a:gd name="connsiteY7" fmla="*/ 359229 h 555172"/>
              <a:gd name="connsiteX8" fmla="*/ 132286 w 3898884"/>
              <a:gd name="connsiteY8" fmla="*/ 413657 h 555172"/>
              <a:gd name="connsiteX9" fmla="*/ 186715 w 3898884"/>
              <a:gd name="connsiteY9" fmla="*/ 446314 h 555172"/>
              <a:gd name="connsiteX10" fmla="*/ 447972 w 3898884"/>
              <a:gd name="connsiteY10" fmla="*/ 435429 h 555172"/>
              <a:gd name="connsiteX11" fmla="*/ 491515 w 3898884"/>
              <a:gd name="connsiteY11" fmla="*/ 424543 h 555172"/>
              <a:gd name="connsiteX12" fmla="*/ 545943 w 3898884"/>
              <a:gd name="connsiteY12" fmla="*/ 413657 h 555172"/>
              <a:gd name="connsiteX13" fmla="*/ 1024915 w 3898884"/>
              <a:gd name="connsiteY13" fmla="*/ 424543 h 555172"/>
              <a:gd name="connsiteX14" fmla="*/ 1068457 w 3898884"/>
              <a:gd name="connsiteY14" fmla="*/ 435429 h 555172"/>
              <a:gd name="connsiteX15" fmla="*/ 1144657 w 3898884"/>
              <a:gd name="connsiteY15" fmla="*/ 446314 h 555172"/>
              <a:gd name="connsiteX16" fmla="*/ 1307943 w 3898884"/>
              <a:gd name="connsiteY16" fmla="*/ 468086 h 555172"/>
              <a:gd name="connsiteX17" fmla="*/ 1351486 w 3898884"/>
              <a:gd name="connsiteY17" fmla="*/ 478972 h 555172"/>
              <a:gd name="connsiteX18" fmla="*/ 1416800 w 3898884"/>
              <a:gd name="connsiteY18" fmla="*/ 489857 h 555172"/>
              <a:gd name="connsiteX19" fmla="*/ 1656286 w 3898884"/>
              <a:gd name="connsiteY19" fmla="*/ 511629 h 555172"/>
              <a:gd name="connsiteX20" fmla="*/ 1710715 w 3898884"/>
              <a:gd name="connsiteY20" fmla="*/ 522514 h 555172"/>
              <a:gd name="connsiteX21" fmla="*/ 1808686 w 3898884"/>
              <a:gd name="connsiteY21" fmla="*/ 533400 h 555172"/>
              <a:gd name="connsiteX22" fmla="*/ 1895772 w 3898884"/>
              <a:gd name="connsiteY22" fmla="*/ 544286 h 555172"/>
              <a:gd name="connsiteX23" fmla="*/ 2113486 w 3898884"/>
              <a:gd name="connsiteY23" fmla="*/ 555172 h 555172"/>
              <a:gd name="connsiteX24" fmla="*/ 3060543 w 3898884"/>
              <a:gd name="connsiteY24" fmla="*/ 544286 h 555172"/>
              <a:gd name="connsiteX25" fmla="*/ 3136743 w 3898884"/>
              <a:gd name="connsiteY25" fmla="*/ 533400 h 555172"/>
              <a:gd name="connsiteX26" fmla="*/ 3223829 w 3898884"/>
              <a:gd name="connsiteY26" fmla="*/ 522514 h 555172"/>
              <a:gd name="connsiteX27" fmla="*/ 3278257 w 3898884"/>
              <a:gd name="connsiteY27" fmla="*/ 511629 h 555172"/>
              <a:gd name="connsiteX28" fmla="*/ 3376229 w 3898884"/>
              <a:gd name="connsiteY28" fmla="*/ 500743 h 555172"/>
              <a:gd name="connsiteX29" fmla="*/ 3648372 w 3898884"/>
              <a:gd name="connsiteY29" fmla="*/ 478972 h 555172"/>
              <a:gd name="connsiteX30" fmla="*/ 3735457 w 3898884"/>
              <a:gd name="connsiteY30" fmla="*/ 457200 h 555172"/>
              <a:gd name="connsiteX31" fmla="*/ 3768115 w 3898884"/>
              <a:gd name="connsiteY31" fmla="*/ 424543 h 555172"/>
              <a:gd name="connsiteX32" fmla="*/ 3800772 w 3898884"/>
              <a:gd name="connsiteY32" fmla="*/ 402772 h 555172"/>
              <a:gd name="connsiteX33" fmla="*/ 3822543 w 3898884"/>
              <a:gd name="connsiteY33" fmla="*/ 370114 h 555172"/>
              <a:gd name="connsiteX34" fmla="*/ 3855200 w 3898884"/>
              <a:gd name="connsiteY34" fmla="*/ 348343 h 555172"/>
              <a:gd name="connsiteX35" fmla="*/ 3876972 w 3898884"/>
              <a:gd name="connsiteY35" fmla="*/ 326572 h 555172"/>
              <a:gd name="connsiteX36" fmla="*/ 3887857 w 3898884"/>
              <a:gd name="connsiteY36" fmla="*/ 228600 h 555172"/>
              <a:gd name="connsiteX37" fmla="*/ 3866086 w 3898884"/>
              <a:gd name="connsiteY37" fmla="*/ 185057 h 555172"/>
              <a:gd name="connsiteX38" fmla="*/ 3833429 w 3898884"/>
              <a:gd name="connsiteY38" fmla="*/ 174172 h 555172"/>
              <a:gd name="connsiteX39" fmla="*/ 3768115 w 3898884"/>
              <a:gd name="connsiteY39" fmla="*/ 141514 h 555172"/>
              <a:gd name="connsiteX40" fmla="*/ 3724572 w 3898884"/>
              <a:gd name="connsiteY40" fmla="*/ 119743 h 555172"/>
              <a:gd name="connsiteX41" fmla="*/ 3648372 w 3898884"/>
              <a:gd name="connsiteY41" fmla="*/ 97972 h 555172"/>
              <a:gd name="connsiteX42" fmla="*/ 3615715 w 3898884"/>
              <a:gd name="connsiteY42" fmla="*/ 76200 h 555172"/>
              <a:gd name="connsiteX43" fmla="*/ 3572172 w 3898884"/>
              <a:gd name="connsiteY43" fmla="*/ 65314 h 555172"/>
              <a:gd name="connsiteX44" fmla="*/ 3300029 w 3898884"/>
              <a:gd name="connsiteY44" fmla="*/ 32657 h 555172"/>
              <a:gd name="connsiteX45" fmla="*/ 937829 w 3898884"/>
              <a:gd name="connsiteY45" fmla="*/ 32657 h 555172"/>
              <a:gd name="connsiteX46" fmla="*/ 665686 w 3898884"/>
              <a:gd name="connsiteY46" fmla="*/ 21772 h 555172"/>
              <a:gd name="connsiteX47" fmla="*/ 45200 w 3898884"/>
              <a:gd name="connsiteY47" fmla="*/ 21772 h 5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898884" h="555172">
                <a:moveTo>
                  <a:pt x="339115" y="0"/>
                </a:moveTo>
                <a:lnTo>
                  <a:pt x="121400" y="10886"/>
                </a:lnTo>
                <a:cubicBezTo>
                  <a:pt x="91669" y="18890"/>
                  <a:pt x="77857" y="54429"/>
                  <a:pt x="56086" y="76200"/>
                </a:cubicBezTo>
                <a:cubicBezTo>
                  <a:pt x="25066" y="107220"/>
                  <a:pt x="40005" y="89437"/>
                  <a:pt x="12543" y="130629"/>
                </a:cubicBezTo>
                <a:cubicBezTo>
                  <a:pt x="-4600" y="199198"/>
                  <a:pt x="-3757" y="174348"/>
                  <a:pt x="12543" y="272143"/>
                </a:cubicBezTo>
                <a:cubicBezTo>
                  <a:pt x="14429" y="283461"/>
                  <a:pt x="17525" y="294961"/>
                  <a:pt x="23429" y="304800"/>
                </a:cubicBezTo>
                <a:cubicBezTo>
                  <a:pt x="28709" y="313601"/>
                  <a:pt x="38789" y="318558"/>
                  <a:pt x="45200" y="326572"/>
                </a:cubicBezTo>
                <a:cubicBezTo>
                  <a:pt x="53373" y="336788"/>
                  <a:pt x="58596" y="349178"/>
                  <a:pt x="66972" y="359229"/>
                </a:cubicBezTo>
                <a:cubicBezTo>
                  <a:pt x="105764" y="405778"/>
                  <a:pt x="89468" y="379402"/>
                  <a:pt x="132286" y="413657"/>
                </a:cubicBezTo>
                <a:cubicBezTo>
                  <a:pt x="174979" y="447812"/>
                  <a:pt x="130000" y="427411"/>
                  <a:pt x="186715" y="446314"/>
                </a:cubicBezTo>
                <a:cubicBezTo>
                  <a:pt x="273801" y="442686"/>
                  <a:pt x="361032" y="441639"/>
                  <a:pt x="447972" y="435429"/>
                </a:cubicBezTo>
                <a:cubicBezTo>
                  <a:pt x="462895" y="434363"/>
                  <a:pt x="476910" y="427789"/>
                  <a:pt x="491515" y="424543"/>
                </a:cubicBezTo>
                <a:cubicBezTo>
                  <a:pt x="509576" y="420529"/>
                  <a:pt x="527800" y="417286"/>
                  <a:pt x="545943" y="413657"/>
                </a:cubicBezTo>
                <a:lnTo>
                  <a:pt x="1024915" y="424543"/>
                </a:lnTo>
                <a:cubicBezTo>
                  <a:pt x="1039863" y="425166"/>
                  <a:pt x="1053738" y="432753"/>
                  <a:pt x="1068457" y="435429"/>
                </a:cubicBezTo>
                <a:cubicBezTo>
                  <a:pt x="1093701" y="440019"/>
                  <a:pt x="1119224" y="442923"/>
                  <a:pt x="1144657" y="446314"/>
                </a:cubicBezTo>
                <a:cubicBezTo>
                  <a:pt x="1180193" y="451052"/>
                  <a:pt x="1270324" y="461246"/>
                  <a:pt x="1307943" y="468086"/>
                </a:cubicBezTo>
                <a:cubicBezTo>
                  <a:pt x="1322663" y="470762"/>
                  <a:pt x="1336815" y="476038"/>
                  <a:pt x="1351486" y="478972"/>
                </a:cubicBezTo>
                <a:cubicBezTo>
                  <a:pt x="1373129" y="483301"/>
                  <a:pt x="1395029" y="486229"/>
                  <a:pt x="1416800" y="489857"/>
                </a:cubicBezTo>
                <a:cubicBezTo>
                  <a:pt x="1519407" y="524060"/>
                  <a:pt x="1411195" y="491205"/>
                  <a:pt x="1656286" y="511629"/>
                </a:cubicBezTo>
                <a:cubicBezTo>
                  <a:pt x="1674724" y="513165"/>
                  <a:pt x="1692399" y="519897"/>
                  <a:pt x="1710715" y="522514"/>
                </a:cubicBezTo>
                <a:cubicBezTo>
                  <a:pt x="1743243" y="527161"/>
                  <a:pt x="1776053" y="529561"/>
                  <a:pt x="1808686" y="533400"/>
                </a:cubicBezTo>
                <a:cubicBezTo>
                  <a:pt x="1837740" y="536818"/>
                  <a:pt x="1866592" y="542202"/>
                  <a:pt x="1895772" y="544286"/>
                </a:cubicBezTo>
                <a:cubicBezTo>
                  <a:pt x="1968249" y="549463"/>
                  <a:pt x="2040915" y="551543"/>
                  <a:pt x="2113486" y="555172"/>
                </a:cubicBezTo>
                <a:lnTo>
                  <a:pt x="3060543" y="544286"/>
                </a:lnTo>
                <a:cubicBezTo>
                  <a:pt x="3086195" y="543740"/>
                  <a:pt x="3111310" y="536791"/>
                  <a:pt x="3136743" y="533400"/>
                </a:cubicBezTo>
                <a:cubicBezTo>
                  <a:pt x="3165741" y="529534"/>
                  <a:pt x="3194915" y="526962"/>
                  <a:pt x="3223829" y="522514"/>
                </a:cubicBezTo>
                <a:cubicBezTo>
                  <a:pt x="3242116" y="519701"/>
                  <a:pt x="3259941" y="514246"/>
                  <a:pt x="3278257" y="511629"/>
                </a:cubicBezTo>
                <a:cubicBezTo>
                  <a:pt x="3310785" y="506982"/>
                  <a:pt x="3343572" y="504372"/>
                  <a:pt x="3376229" y="500743"/>
                </a:cubicBezTo>
                <a:cubicBezTo>
                  <a:pt x="3501868" y="469333"/>
                  <a:pt x="3363592" y="500878"/>
                  <a:pt x="3648372" y="478972"/>
                </a:cubicBezTo>
                <a:cubicBezTo>
                  <a:pt x="3682525" y="476345"/>
                  <a:pt x="3704800" y="467419"/>
                  <a:pt x="3735457" y="457200"/>
                </a:cubicBezTo>
                <a:cubicBezTo>
                  <a:pt x="3746343" y="446314"/>
                  <a:pt x="3756288" y="434398"/>
                  <a:pt x="3768115" y="424543"/>
                </a:cubicBezTo>
                <a:cubicBezTo>
                  <a:pt x="3778166" y="416168"/>
                  <a:pt x="3791521" y="412023"/>
                  <a:pt x="3800772" y="402772"/>
                </a:cubicBezTo>
                <a:cubicBezTo>
                  <a:pt x="3810023" y="393521"/>
                  <a:pt x="3813292" y="379365"/>
                  <a:pt x="3822543" y="370114"/>
                </a:cubicBezTo>
                <a:cubicBezTo>
                  <a:pt x="3831794" y="360863"/>
                  <a:pt x="3844984" y="356516"/>
                  <a:pt x="3855200" y="348343"/>
                </a:cubicBezTo>
                <a:cubicBezTo>
                  <a:pt x="3863214" y="341932"/>
                  <a:pt x="3869715" y="333829"/>
                  <a:pt x="3876972" y="326572"/>
                </a:cubicBezTo>
                <a:cubicBezTo>
                  <a:pt x="3897836" y="263977"/>
                  <a:pt x="3908268" y="276226"/>
                  <a:pt x="3887857" y="228600"/>
                </a:cubicBezTo>
                <a:cubicBezTo>
                  <a:pt x="3881465" y="213685"/>
                  <a:pt x="3877561" y="196532"/>
                  <a:pt x="3866086" y="185057"/>
                </a:cubicBezTo>
                <a:cubicBezTo>
                  <a:pt x="3857972" y="176943"/>
                  <a:pt x="3844315" y="177800"/>
                  <a:pt x="3833429" y="174172"/>
                </a:cubicBezTo>
                <a:cubicBezTo>
                  <a:pt x="3770675" y="132334"/>
                  <a:pt x="3831207" y="168553"/>
                  <a:pt x="3768115" y="141514"/>
                </a:cubicBezTo>
                <a:cubicBezTo>
                  <a:pt x="3753200" y="135122"/>
                  <a:pt x="3739487" y="126135"/>
                  <a:pt x="3724572" y="119743"/>
                </a:cubicBezTo>
                <a:cubicBezTo>
                  <a:pt x="3702703" y="110371"/>
                  <a:pt x="3670475" y="103497"/>
                  <a:pt x="3648372" y="97972"/>
                </a:cubicBezTo>
                <a:cubicBezTo>
                  <a:pt x="3637486" y="90715"/>
                  <a:pt x="3627740" y="81354"/>
                  <a:pt x="3615715" y="76200"/>
                </a:cubicBezTo>
                <a:cubicBezTo>
                  <a:pt x="3601964" y="70306"/>
                  <a:pt x="3586801" y="68449"/>
                  <a:pt x="3572172" y="65314"/>
                </a:cubicBezTo>
                <a:cubicBezTo>
                  <a:pt x="3425539" y="33893"/>
                  <a:pt x="3477072" y="44460"/>
                  <a:pt x="3300029" y="32657"/>
                </a:cubicBezTo>
                <a:cubicBezTo>
                  <a:pt x="2169079" y="48814"/>
                  <a:pt x="2446819" y="50203"/>
                  <a:pt x="937829" y="32657"/>
                </a:cubicBezTo>
                <a:cubicBezTo>
                  <a:pt x="847048" y="31601"/>
                  <a:pt x="756466" y="22879"/>
                  <a:pt x="665686" y="21772"/>
                </a:cubicBezTo>
                <a:cubicBezTo>
                  <a:pt x="458873" y="19250"/>
                  <a:pt x="252029" y="21772"/>
                  <a:pt x="45200" y="2177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7" name="Прямая со стрелкой 6"/>
          <p:cNvCxnSpPr/>
          <p:nvPr/>
        </p:nvCxnSpPr>
        <p:spPr>
          <a:xfrm flipV="1">
            <a:off x="3635896" y="1196752"/>
            <a:ext cx="684076" cy="283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19972" y="908720"/>
            <a:ext cx="151195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Primary key</a:t>
            </a:r>
            <a:endParaRPr lang="ru-RU"/>
          </a:p>
        </p:txBody>
      </p:sp>
      <p:sp>
        <p:nvSpPr>
          <p:cNvPr id="9" name="Полилиния 8"/>
          <p:cNvSpPr/>
          <p:nvPr/>
        </p:nvSpPr>
        <p:spPr>
          <a:xfrm>
            <a:off x="4788024" y="1352161"/>
            <a:ext cx="2016224" cy="492663"/>
          </a:xfrm>
          <a:custGeom>
            <a:avLst/>
            <a:gdLst>
              <a:gd name="connsiteX0" fmla="*/ 0 w 1545772"/>
              <a:gd name="connsiteY0" fmla="*/ 435428 h 435428"/>
              <a:gd name="connsiteX1" fmla="*/ 32657 w 1545772"/>
              <a:gd name="connsiteY1" fmla="*/ 381000 h 435428"/>
              <a:gd name="connsiteX2" fmla="*/ 97972 w 1545772"/>
              <a:gd name="connsiteY2" fmla="*/ 337457 h 435428"/>
              <a:gd name="connsiteX3" fmla="*/ 152400 w 1545772"/>
              <a:gd name="connsiteY3" fmla="*/ 283028 h 435428"/>
              <a:gd name="connsiteX4" fmla="*/ 195943 w 1545772"/>
              <a:gd name="connsiteY4" fmla="*/ 239485 h 435428"/>
              <a:gd name="connsiteX5" fmla="*/ 206829 w 1545772"/>
              <a:gd name="connsiteY5" fmla="*/ 206828 h 435428"/>
              <a:gd name="connsiteX6" fmla="*/ 239486 w 1545772"/>
              <a:gd name="connsiteY6" fmla="*/ 185057 h 435428"/>
              <a:gd name="connsiteX7" fmla="*/ 293915 w 1545772"/>
              <a:gd name="connsiteY7" fmla="*/ 141514 h 435428"/>
              <a:gd name="connsiteX8" fmla="*/ 359229 w 1545772"/>
              <a:gd name="connsiteY8" fmla="*/ 119743 h 435428"/>
              <a:gd name="connsiteX9" fmla="*/ 391886 w 1545772"/>
              <a:gd name="connsiteY9" fmla="*/ 108857 h 435428"/>
              <a:gd name="connsiteX10" fmla="*/ 478972 w 1545772"/>
              <a:gd name="connsiteY10" fmla="*/ 65314 h 435428"/>
              <a:gd name="connsiteX11" fmla="*/ 544286 w 1545772"/>
              <a:gd name="connsiteY11" fmla="*/ 43543 h 435428"/>
              <a:gd name="connsiteX12" fmla="*/ 620486 w 1545772"/>
              <a:gd name="connsiteY12" fmla="*/ 21771 h 435428"/>
              <a:gd name="connsiteX13" fmla="*/ 696686 w 1545772"/>
              <a:gd name="connsiteY13" fmla="*/ 10885 h 435428"/>
              <a:gd name="connsiteX14" fmla="*/ 751115 w 1545772"/>
              <a:gd name="connsiteY14" fmla="*/ 0 h 435428"/>
              <a:gd name="connsiteX15" fmla="*/ 968829 w 1545772"/>
              <a:gd name="connsiteY15" fmla="*/ 10885 h 435428"/>
              <a:gd name="connsiteX16" fmla="*/ 1012372 w 1545772"/>
              <a:gd name="connsiteY16" fmla="*/ 21771 h 435428"/>
              <a:gd name="connsiteX17" fmla="*/ 1066800 w 1545772"/>
              <a:gd name="connsiteY17" fmla="*/ 32657 h 435428"/>
              <a:gd name="connsiteX18" fmla="*/ 1099457 w 1545772"/>
              <a:gd name="connsiteY18" fmla="*/ 43543 h 435428"/>
              <a:gd name="connsiteX19" fmla="*/ 1143000 w 1545772"/>
              <a:gd name="connsiteY19" fmla="*/ 54428 h 435428"/>
              <a:gd name="connsiteX20" fmla="*/ 1208315 w 1545772"/>
              <a:gd name="connsiteY20" fmla="*/ 87085 h 435428"/>
              <a:gd name="connsiteX21" fmla="*/ 1273629 w 1545772"/>
              <a:gd name="connsiteY21" fmla="*/ 119743 h 435428"/>
              <a:gd name="connsiteX22" fmla="*/ 1338943 w 1545772"/>
              <a:gd name="connsiteY22" fmla="*/ 174171 h 435428"/>
              <a:gd name="connsiteX23" fmla="*/ 1393372 w 1545772"/>
              <a:gd name="connsiteY23" fmla="*/ 217714 h 435428"/>
              <a:gd name="connsiteX24" fmla="*/ 1447800 w 1545772"/>
              <a:gd name="connsiteY24" fmla="*/ 261257 h 435428"/>
              <a:gd name="connsiteX25" fmla="*/ 1491343 w 1545772"/>
              <a:gd name="connsiteY25" fmla="*/ 304800 h 435428"/>
              <a:gd name="connsiteX26" fmla="*/ 1513115 w 1545772"/>
              <a:gd name="connsiteY26" fmla="*/ 326571 h 435428"/>
              <a:gd name="connsiteX27" fmla="*/ 1545772 w 1545772"/>
              <a:gd name="connsiteY27" fmla="*/ 337457 h 435428"/>
              <a:gd name="connsiteX28" fmla="*/ 1534886 w 1545772"/>
              <a:gd name="connsiteY28" fmla="*/ 293914 h 435428"/>
              <a:gd name="connsiteX29" fmla="*/ 1502229 w 1545772"/>
              <a:gd name="connsiteY29" fmla="*/ 195943 h 435428"/>
              <a:gd name="connsiteX30" fmla="*/ 1491343 w 1545772"/>
              <a:gd name="connsiteY30" fmla="*/ 163285 h 435428"/>
              <a:gd name="connsiteX31" fmla="*/ 1480457 w 1545772"/>
              <a:gd name="connsiteY31" fmla="*/ 119743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45772" h="435428">
                <a:moveTo>
                  <a:pt x="0" y="435428"/>
                </a:moveTo>
                <a:cubicBezTo>
                  <a:pt x="10886" y="417285"/>
                  <a:pt x="17696" y="395961"/>
                  <a:pt x="32657" y="381000"/>
                </a:cubicBezTo>
                <a:cubicBezTo>
                  <a:pt x="51159" y="362498"/>
                  <a:pt x="97972" y="337457"/>
                  <a:pt x="97972" y="337457"/>
                </a:cubicBezTo>
                <a:cubicBezTo>
                  <a:pt x="139900" y="274563"/>
                  <a:pt x="95957" y="331408"/>
                  <a:pt x="152400" y="283028"/>
                </a:cubicBezTo>
                <a:cubicBezTo>
                  <a:pt x="167985" y="269670"/>
                  <a:pt x="195943" y="239485"/>
                  <a:pt x="195943" y="239485"/>
                </a:cubicBezTo>
                <a:cubicBezTo>
                  <a:pt x="199572" y="228599"/>
                  <a:pt x="199661" y="215788"/>
                  <a:pt x="206829" y="206828"/>
                </a:cubicBezTo>
                <a:cubicBezTo>
                  <a:pt x="215002" y="196612"/>
                  <a:pt x="229270" y="193230"/>
                  <a:pt x="239486" y="185057"/>
                </a:cubicBezTo>
                <a:cubicBezTo>
                  <a:pt x="267764" y="162434"/>
                  <a:pt x="256215" y="158269"/>
                  <a:pt x="293915" y="141514"/>
                </a:cubicBezTo>
                <a:cubicBezTo>
                  <a:pt x="314886" y="132194"/>
                  <a:pt x="337458" y="127000"/>
                  <a:pt x="359229" y="119743"/>
                </a:cubicBezTo>
                <a:lnTo>
                  <a:pt x="391886" y="108857"/>
                </a:lnTo>
                <a:cubicBezTo>
                  <a:pt x="429885" y="70857"/>
                  <a:pt x="403920" y="90331"/>
                  <a:pt x="478972" y="65314"/>
                </a:cubicBezTo>
                <a:lnTo>
                  <a:pt x="544286" y="43543"/>
                </a:lnTo>
                <a:cubicBezTo>
                  <a:pt x="572269" y="34215"/>
                  <a:pt x="590411" y="27239"/>
                  <a:pt x="620486" y="21771"/>
                </a:cubicBezTo>
                <a:cubicBezTo>
                  <a:pt x="645730" y="17181"/>
                  <a:pt x="671377" y="15103"/>
                  <a:pt x="696686" y="10885"/>
                </a:cubicBezTo>
                <a:cubicBezTo>
                  <a:pt x="714937" y="7843"/>
                  <a:pt x="732972" y="3628"/>
                  <a:pt x="751115" y="0"/>
                </a:cubicBezTo>
                <a:cubicBezTo>
                  <a:pt x="823686" y="3628"/>
                  <a:pt x="896418" y="4851"/>
                  <a:pt x="968829" y="10885"/>
                </a:cubicBezTo>
                <a:cubicBezTo>
                  <a:pt x="983738" y="12127"/>
                  <a:pt x="997767" y="18525"/>
                  <a:pt x="1012372" y="21771"/>
                </a:cubicBezTo>
                <a:cubicBezTo>
                  <a:pt x="1030433" y="25785"/>
                  <a:pt x="1048850" y="28169"/>
                  <a:pt x="1066800" y="32657"/>
                </a:cubicBezTo>
                <a:cubicBezTo>
                  <a:pt x="1077932" y="35440"/>
                  <a:pt x="1088424" y="40391"/>
                  <a:pt x="1099457" y="43543"/>
                </a:cubicBezTo>
                <a:cubicBezTo>
                  <a:pt x="1113842" y="47653"/>
                  <a:pt x="1128486" y="50800"/>
                  <a:pt x="1143000" y="54428"/>
                </a:cubicBezTo>
                <a:cubicBezTo>
                  <a:pt x="1236590" y="116823"/>
                  <a:pt x="1118177" y="42017"/>
                  <a:pt x="1208315" y="87085"/>
                </a:cubicBezTo>
                <a:cubicBezTo>
                  <a:pt x="1292735" y="129294"/>
                  <a:pt x="1191535" y="92377"/>
                  <a:pt x="1273629" y="119743"/>
                </a:cubicBezTo>
                <a:cubicBezTo>
                  <a:pt x="1351205" y="197319"/>
                  <a:pt x="1263165" y="113549"/>
                  <a:pt x="1338943" y="174171"/>
                </a:cubicBezTo>
                <a:cubicBezTo>
                  <a:pt x="1416499" y="236216"/>
                  <a:pt x="1292859" y="150706"/>
                  <a:pt x="1393372" y="217714"/>
                </a:cubicBezTo>
                <a:cubicBezTo>
                  <a:pt x="1446421" y="297289"/>
                  <a:pt x="1380881" y="213457"/>
                  <a:pt x="1447800" y="261257"/>
                </a:cubicBezTo>
                <a:cubicBezTo>
                  <a:pt x="1464503" y="273188"/>
                  <a:pt x="1476829" y="290286"/>
                  <a:pt x="1491343" y="304800"/>
                </a:cubicBezTo>
                <a:cubicBezTo>
                  <a:pt x="1498600" y="312057"/>
                  <a:pt x="1503379" y="323325"/>
                  <a:pt x="1513115" y="326571"/>
                </a:cubicBezTo>
                <a:lnTo>
                  <a:pt x="1545772" y="337457"/>
                </a:lnTo>
                <a:cubicBezTo>
                  <a:pt x="1542143" y="322943"/>
                  <a:pt x="1539185" y="308244"/>
                  <a:pt x="1534886" y="293914"/>
                </a:cubicBezTo>
                <a:cubicBezTo>
                  <a:pt x="1534874" y="293874"/>
                  <a:pt x="1507678" y="212291"/>
                  <a:pt x="1502229" y="195943"/>
                </a:cubicBezTo>
                <a:lnTo>
                  <a:pt x="1491343" y="163285"/>
                </a:lnTo>
                <a:cubicBezTo>
                  <a:pt x="1479310" y="127185"/>
                  <a:pt x="1480457" y="142103"/>
                  <a:pt x="1480457" y="119743"/>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p>
        </p:txBody>
      </p:sp>
      <p:sp>
        <p:nvSpPr>
          <p:cNvPr id="10" name="Полилиния 9"/>
          <p:cNvSpPr/>
          <p:nvPr/>
        </p:nvSpPr>
        <p:spPr>
          <a:xfrm>
            <a:off x="6542314" y="1730829"/>
            <a:ext cx="239486" cy="32657"/>
          </a:xfrm>
          <a:custGeom>
            <a:avLst/>
            <a:gdLst>
              <a:gd name="connsiteX0" fmla="*/ 239486 w 239486"/>
              <a:gd name="connsiteY0" fmla="*/ 32657 h 32657"/>
              <a:gd name="connsiteX1" fmla="*/ 65315 w 239486"/>
              <a:gd name="connsiteY1" fmla="*/ 21771 h 32657"/>
              <a:gd name="connsiteX2" fmla="*/ 0 w 239486"/>
              <a:gd name="connsiteY2" fmla="*/ 0 h 32657"/>
            </a:gdLst>
            <a:ahLst/>
            <a:cxnLst>
              <a:cxn ang="0">
                <a:pos x="connsiteX0" y="connsiteY0"/>
              </a:cxn>
              <a:cxn ang="0">
                <a:pos x="connsiteX1" y="connsiteY1"/>
              </a:cxn>
              <a:cxn ang="0">
                <a:pos x="connsiteX2" y="connsiteY2"/>
              </a:cxn>
            </a:cxnLst>
            <a:rect l="l" t="t" r="r" b="b"/>
            <a:pathLst>
              <a:path w="239486" h="32657">
                <a:moveTo>
                  <a:pt x="239486" y="32657"/>
                </a:moveTo>
                <a:cubicBezTo>
                  <a:pt x="181429" y="29028"/>
                  <a:pt x="122952" y="29631"/>
                  <a:pt x="65315" y="21771"/>
                </a:cubicBezTo>
                <a:cubicBezTo>
                  <a:pt x="42576" y="18670"/>
                  <a:pt x="0" y="0"/>
                  <a:pt x="0" y="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p>
        </p:txBody>
      </p:sp>
      <p:sp>
        <p:nvSpPr>
          <p:cNvPr id="11" name="TextBox 10"/>
          <p:cNvSpPr txBox="1"/>
          <p:nvPr/>
        </p:nvSpPr>
        <p:spPr>
          <a:xfrm>
            <a:off x="6660232" y="1124744"/>
            <a:ext cx="238719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Another dependency</a:t>
            </a:r>
            <a:endParaRPr lang="ru-RU"/>
          </a:p>
        </p:txBody>
      </p:sp>
    </p:spTree>
    <p:extLst>
      <p:ext uri="{BB962C8B-B14F-4D97-AF65-F5344CB8AC3E}">
        <p14:creationId xmlns:p14="http://schemas.microsoft.com/office/powerpoint/2010/main" val="290724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Example (continue)</a:t>
            </a:r>
            <a:endParaRPr lang="ru-RU"/>
          </a:p>
        </p:txBody>
      </p:sp>
      <p:sp>
        <p:nvSpPr>
          <p:cNvPr id="3" name="Объект 2"/>
          <p:cNvSpPr>
            <a:spLocks noGrp="1"/>
          </p:cNvSpPr>
          <p:nvPr>
            <p:ph sz="quarter" idx="1"/>
          </p:nvPr>
        </p:nvSpPr>
        <p:spPr/>
        <p:txBody>
          <a:bodyPr/>
          <a:lstStyle/>
          <a:p>
            <a:r>
              <a:rPr lang="en-US"/>
              <a:t>This table satisfies the </a:t>
            </a:r>
            <a:r>
              <a:rPr lang="en-US" b="1"/>
              <a:t>1st Normal form</a:t>
            </a:r>
            <a:r>
              <a:rPr lang="en-US"/>
              <a:t> because all the values are atomic, column names are unique and all the values stored in a particular column are of same domain.</a:t>
            </a:r>
          </a:p>
          <a:p>
            <a:r>
              <a:rPr lang="en-US"/>
              <a:t>This table also satisfies the </a:t>
            </a:r>
            <a:r>
              <a:rPr lang="en-US" b="1"/>
              <a:t>2nd Normal Form</a:t>
            </a:r>
            <a:r>
              <a:rPr lang="en-US"/>
              <a:t> as their is no </a:t>
            </a:r>
            <a:r>
              <a:rPr lang="en-US" b="1"/>
              <a:t>Partial Dependency</a:t>
            </a:r>
            <a:r>
              <a:rPr lang="en-US"/>
              <a:t>.(no </a:t>
            </a:r>
            <a:r>
              <a:rPr lang="en-US" err="1"/>
              <a:t>embaded</a:t>
            </a:r>
            <a:r>
              <a:rPr lang="en-US"/>
              <a:t> tables)</a:t>
            </a:r>
          </a:p>
          <a:p>
            <a:r>
              <a:rPr lang="en-US"/>
              <a:t>And, there is no </a:t>
            </a:r>
            <a:r>
              <a:rPr lang="en-US" b="1"/>
              <a:t>Transitive Dependency</a:t>
            </a:r>
            <a:r>
              <a:rPr lang="en-US"/>
              <a:t>, hence the table also satisfies the </a:t>
            </a:r>
            <a:r>
              <a:rPr lang="en-US" b="1"/>
              <a:t>3rd Normal Form</a:t>
            </a:r>
            <a:r>
              <a:rPr lang="en-US"/>
              <a:t>.</a:t>
            </a:r>
          </a:p>
          <a:p>
            <a:r>
              <a:rPr lang="en-US"/>
              <a:t>But this table is not in </a:t>
            </a:r>
            <a:r>
              <a:rPr lang="en-US" b="1"/>
              <a:t>Boyce-</a:t>
            </a:r>
            <a:r>
              <a:rPr lang="en-US" b="1" err="1"/>
              <a:t>Codd</a:t>
            </a:r>
            <a:r>
              <a:rPr lang="en-US" b="1"/>
              <a:t> Normal Form</a:t>
            </a:r>
            <a:endParaRPr lang="en-US"/>
          </a:p>
          <a:p>
            <a:endParaRPr lang="ru-RU"/>
          </a:p>
        </p:txBody>
      </p:sp>
    </p:spTree>
    <p:extLst>
      <p:ext uri="{BB962C8B-B14F-4D97-AF65-F5344CB8AC3E}">
        <p14:creationId xmlns:p14="http://schemas.microsoft.com/office/powerpoint/2010/main" val="8855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Un-</a:t>
            </a:r>
            <a:r>
              <a:rPr lang="en-US" err="1"/>
              <a:t>normalised</a:t>
            </a:r>
            <a:r>
              <a:rPr lang="en-US"/>
              <a:t> form (UNF)</a:t>
            </a:r>
            <a:endParaRPr lang="ru-RU"/>
          </a:p>
        </p:txBody>
      </p:sp>
      <p:sp>
        <p:nvSpPr>
          <p:cNvPr id="3" name="Объект 2"/>
          <p:cNvSpPr>
            <a:spLocks noGrp="1"/>
          </p:cNvSpPr>
          <p:nvPr>
            <p:ph sz="quarter" idx="1"/>
          </p:nvPr>
        </p:nvSpPr>
        <p:spPr/>
        <p:txBody>
          <a:bodyPr/>
          <a:lstStyle/>
          <a:p>
            <a:r>
              <a:rPr lang="en-US" b="1"/>
              <a:t>An un-</a:t>
            </a:r>
            <a:r>
              <a:rPr lang="en-US" b="1" err="1"/>
              <a:t>normalised</a:t>
            </a:r>
            <a:r>
              <a:rPr lang="en-US" b="1"/>
              <a:t> table can be defined as having any of the following issues:</a:t>
            </a:r>
          </a:p>
          <a:p>
            <a:pPr>
              <a:buFont typeface="Wingdings" pitchFamily="2" charset="2"/>
              <a:buChar char="v"/>
            </a:pPr>
            <a:r>
              <a:rPr lang="en-US"/>
              <a:t>there are repeating groups (of attribute names)</a:t>
            </a:r>
          </a:p>
          <a:p>
            <a:pPr>
              <a:buFont typeface="Wingdings" pitchFamily="2" charset="2"/>
              <a:buChar char="v"/>
            </a:pPr>
            <a:r>
              <a:rPr lang="en-US"/>
              <a:t>the attribute values are not atomic (single)</a:t>
            </a:r>
          </a:p>
          <a:p>
            <a:pPr>
              <a:buFont typeface="Wingdings" pitchFamily="2" charset="2"/>
              <a:buChar char="v"/>
            </a:pPr>
            <a:r>
              <a:rPr lang="en-US"/>
              <a:t>there are “embedded tables”</a:t>
            </a:r>
          </a:p>
          <a:p>
            <a:endParaRPr lang="ru-RU"/>
          </a:p>
        </p:txBody>
      </p:sp>
      <p:sp>
        <p:nvSpPr>
          <p:cNvPr id="5" name="Прямоугольник 4"/>
          <p:cNvSpPr/>
          <p:nvPr/>
        </p:nvSpPr>
        <p:spPr>
          <a:xfrm>
            <a:off x="539552" y="4149080"/>
            <a:ext cx="8136904"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t>To start the process you have to identify whether the data is in un-</a:t>
            </a:r>
            <a:r>
              <a:rPr lang="en-US" err="1"/>
              <a:t>normalised</a:t>
            </a:r>
            <a:r>
              <a:rPr lang="en-US"/>
              <a:t> form. </a:t>
            </a:r>
            <a:endParaRPr lang="ru-RU"/>
          </a:p>
        </p:txBody>
      </p:sp>
      <p:cxnSp>
        <p:nvCxnSpPr>
          <p:cNvPr id="7" name="Прямая со стрелкой 6"/>
          <p:cNvCxnSpPr>
            <a:stCxn id="5" idx="2"/>
          </p:cNvCxnSpPr>
          <p:nvPr/>
        </p:nvCxnSpPr>
        <p:spPr>
          <a:xfrm>
            <a:off x="4608004" y="4795411"/>
            <a:ext cx="0" cy="937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443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Example (</a:t>
            </a:r>
            <a:r>
              <a:rPr lang="en-US" b="1"/>
              <a:t>Why this table is not in BCNF?</a:t>
            </a:r>
            <a:r>
              <a:rPr lang="en-US"/>
              <a:t>)</a:t>
            </a:r>
            <a:endParaRPr lang="ru-R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6948264" cy="351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474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Example (</a:t>
            </a:r>
            <a:r>
              <a:rPr lang="en-US" b="1"/>
              <a:t>How to satisfy BCNF?</a:t>
            </a:r>
            <a:r>
              <a:rPr lang="en-US"/>
              <a:t>)</a:t>
            </a:r>
            <a:endParaRPr lang="ru-RU"/>
          </a:p>
        </p:txBody>
      </p:sp>
      <p:sp>
        <p:nvSpPr>
          <p:cNvPr id="4" name="Прямоугольник 3"/>
          <p:cNvSpPr/>
          <p:nvPr/>
        </p:nvSpPr>
        <p:spPr>
          <a:xfrm>
            <a:off x="323528" y="1412776"/>
            <a:ext cx="8424936" cy="646331"/>
          </a:xfrm>
          <a:prstGeom prst="rect">
            <a:avLst/>
          </a:prstGeom>
        </p:spPr>
        <p:txBody>
          <a:bodyPr wrap="square">
            <a:spAutoFit/>
          </a:bodyPr>
          <a:lstStyle/>
          <a:p>
            <a:r>
              <a:rPr lang="en-US"/>
              <a:t>To make this relation(table) satisfy BCNF, we will decompose this table into two tables, </a:t>
            </a:r>
            <a:r>
              <a:rPr lang="en-US" b="1"/>
              <a:t>student</a:t>
            </a:r>
            <a:r>
              <a:rPr lang="en-US"/>
              <a:t> table and </a:t>
            </a:r>
            <a:r>
              <a:rPr lang="en-US" b="1"/>
              <a:t>professor</a:t>
            </a:r>
            <a:r>
              <a:rPr lang="en-US"/>
              <a:t> table</a:t>
            </a:r>
            <a:endParaRPr lang="ru-R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59106"/>
            <a:ext cx="7438998" cy="432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073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a:t>A more Generic Explanation</a:t>
            </a:r>
            <a:endParaRPr lang="ru-RU"/>
          </a:p>
        </p:txBody>
      </p:sp>
      <p:sp>
        <p:nvSpPr>
          <p:cNvPr id="3" name="Объект 2"/>
          <p:cNvSpPr>
            <a:spLocks noGrp="1"/>
          </p:cNvSpPr>
          <p:nvPr>
            <p:ph sz="quarter" idx="1"/>
          </p:nvPr>
        </p:nvSpPr>
        <p:spPr/>
        <p:txBody>
          <a:bodyPr/>
          <a:lstStyle/>
          <a:p>
            <a:r>
              <a:rPr lang="en-US" sz="2200"/>
              <a:t>In the picture below, we have tried to explain BCNF in terms of relations.</a:t>
            </a:r>
          </a:p>
          <a:p>
            <a:endParaRPr lang="ru-RU"/>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14316"/>
            <a:ext cx="6264696" cy="4427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738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a:t>Fourth Normal Form (4NF)</a:t>
            </a:r>
            <a:endParaRPr lang="ru-RU"/>
          </a:p>
        </p:txBody>
      </p:sp>
      <p:sp>
        <p:nvSpPr>
          <p:cNvPr id="3" name="Объект 2"/>
          <p:cNvSpPr>
            <a:spLocks noGrp="1"/>
          </p:cNvSpPr>
          <p:nvPr>
            <p:ph sz="quarter" idx="1"/>
          </p:nvPr>
        </p:nvSpPr>
        <p:spPr/>
        <p:txBody>
          <a:bodyPr/>
          <a:lstStyle/>
          <a:p>
            <a:r>
              <a:rPr lang="en-US"/>
              <a:t>Fourth Normal Form comes into picture when </a:t>
            </a:r>
            <a:r>
              <a:rPr lang="en-US" b="1"/>
              <a:t>Multi-valued Dependency</a:t>
            </a:r>
            <a:r>
              <a:rPr lang="en-US"/>
              <a:t> occur in any relation. </a:t>
            </a:r>
          </a:p>
          <a:p>
            <a:r>
              <a:rPr lang="en-US"/>
              <a:t>For a table to satisfy the Fourth Normal Form, it should satisfy the following two conditions:</a:t>
            </a:r>
          </a:p>
          <a:p>
            <a:pPr marL="457200" indent="-457200">
              <a:buFont typeface="+mj-lt"/>
              <a:buAutoNum type="arabicPeriod"/>
            </a:pPr>
            <a:r>
              <a:rPr lang="en-US"/>
              <a:t>It should be in the </a:t>
            </a:r>
            <a:r>
              <a:rPr lang="en-US" b="1"/>
              <a:t>Boyce-</a:t>
            </a:r>
            <a:r>
              <a:rPr lang="en-US" b="1" err="1"/>
              <a:t>Codd</a:t>
            </a:r>
            <a:r>
              <a:rPr lang="en-US" b="1"/>
              <a:t> Normal Form</a:t>
            </a:r>
            <a:r>
              <a:rPr lang="en-US"/>
              <a:t>.</a:t>
            </a:r>
          </a:p>
          <a:p>
            <a:pPr marL="457200" indent="-457200">
              <a:buFont typeface="+mj-lt"/>
              <a:buAutoNum type="arabicPeriod"/>
            </a:pPr>
            <a:r>
              <a:rPr lang="en-US"/>
              <a:t>And, the table should not have any </a:t>
            </a:r>
            <a:r>
              <a:rPr lang="en-US" b="1"/>
              <a:t>Multi-valued Dependency</a:t>
            </a:r>
            <a:r>
              <a:rPr lang="en-US"/>
              <a:t>.</a:t>
            </a:r>
          </a:p>
          <a:p>
            <a:endParaRPr lang="ru-RU"/>
          </a:p>
        </p:txBody>
      </p:sp>
    </p:spTree>
    <p:extLst>
      <p:ext uri="{BB962C8B-B14F-4D97-AF65-F5344CB8AC3E}">
        <p14:creationId xmlns:p14="http://schemas.microsoft.com/office/powerpoint/2010/main" val="4157027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a:t>What is Multi-valued Dependency?</a:t>
            </a:r>
            <a:endParaRPr lang="ru-RU"/>
          </a:p>
        </p:txBody>
      </p:sp>
      <p:sp>
        <p:nvSpPr>
          <p:cNvPr id="3" name="Объект 2"/>
          <p:cNvSpPr>
            <a:spLocks noGrp="1"/>
          </p:cNvSpPr>
          <p:nvPr>
            <p:ph sz="quarter" idx="1"/>
          </p:nvPr>
        </p:nvSpPr>
        <p:spPr/>
        <p:txBody>
          <a:bodyPr>
            <a:normAutofit lnSpcReduction="10000"/>
          </a:bodyPr>
          <a:lstStyle/>
          <a:p>
            <a:r>
              <a:rPr lang="en-US"/>
              <a:t>A table is said to have multi-valued dependency, if the following conditions are true,</a:t>
            </a:r>
          </a:p>
          <a:p>
            <a:pPr marL="457200" indent="-457200">
              <a:buFont typeface="+mj-lt"/>
              <a:buAutoNum type="arabicPeriod"/>
            </a:pPr>
            <a:r>
              <a:rPr lang="en-US"/>
              <a:t>For a dependency A → B, if for a single value of A, multiple value of B exists, then the table may have multi-valued dependency.</a:t>
            </a:r>
          </a:p>
          <a:p>
            <a:pPr marL="457200" indent="-457200">
              <a:buFont typeface="+mj-lt"/>
              <a:buAutoNum type="arabicPeriod"/>
            </a:pPr>
            <a:r>
              <a:rPr lang="en-US"/>
              <a:t>Also, a table should have at-least 3 columns for it to have a multi-valued dependency.</a:t>
            </a:r>
          </a:p>
          <a:p>
            <a:pPr marL="457200" indent="-457200">
              <a:buFont typeface="+mj-lt"/>
              <a:buAutoNum type="arabicPeriod"/>
            </a:pPr>
            <a:r>
              <a:rPr lang="en-US"/>
              <a:t>And, for a relation R(A,B,C), if there is a multi-valued dependency between, A and B, then B and C should be independent of each other.</a:t>
            </a:r>
          </a:p>
          <a:p>
            <a:r>
              <a:rPr lang="en-US"/>
              <a:t>If all these conditions are true for any relation(table), it is said to have multi-valued dependency.</a:t>
            </a:r>
          </a:p>
          <a:p>
            <a:endParaRPr lang="ru-RU"/>
          </a:p>
        </p:txBody>
      </p:sp>
    </p:spTree>
    <p:extLst>
      <p:ext uri="{BB962C8B-B14F-4D97-AF65-F5344CB8AC3E}">
        <p14:creationId xmlns:p14="http://schemas.microsoft.com/office/powerpoint/2010/main" val="2544785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Example</a:t>
            </a:r>
            <a:endParaRPr lang="ru-RU"/>
          </a:p>
        </p:txBody>
      </p:sp>
      <p:sp>
        <p:nvSpPr>
          <p:cNvPr id="3" name="Объект 2"/>
          <p:cNvSpPr>
            <a:spLocks noGrp="1"/>
          </p:cNvSpPr>
          <p:nvPr>
            <p:ph sz="quarter" idx="1"/>
          </p:nvPr>
        </p:nvSpPr>
        <p:spPr/>
        <p:txBody>
          <a:bodyPr/>
          <a:lstStyle/>
          <a:p>
            <a:endParaRPr lang="en-US"/>
          </a:p>
          <a:p>
            <a:endParaRPr lang="en-US"/>
          </a:p>
          <a:p>
            <a:endParaRPr lang="en-US"/>
          </a:p>
          <a:p>
            <a:endParaRPr lang="en-US"/>
          </a:p>
          <a:p>
            <a:endParaRPr lang="en-US"/>
          </a:p>
          <a:p>
            <a:r>
              <a:rPr lang="en-US" err="1"/>
              <a:t>s_id</a:t>
            </a:r>
            <a:r>
              <a:rPr lang="en-US"/>
              <a:t> </a:t>
            </a:r>
            <a:r>
              <a:rPr lang="en-US" b="1"/>
              <a:t>1</a:t>
            </a:r>
            <a:r>
              <a:rPr lang="en-US"/>
              <a:t> has opted for two courses, </a:t>
            </a:r>
            <a:r>
              <a:rPr lang="en-US" b="1"/>
              <a:t>Science</a:t>
            </a:r>
            <a:r>
              <a:rPr lang="en-US"/>
              <a:t> and </a:t>
            </a:r>
            <a:r>
              <a:rPr lang="en-US" b="1" err="1"/>
              <a:t>Maths</a:t>
            </a:r>
            <a:r>
              <a:rPr lang="en-US"/>
              <a:t>, and has two hobbies, </a:t>
            </a:r>
            <a:r>
              <a:rPr lang="en-US" b="1"/>
              <a:t>Cricket</a:t>
            </a:r>
            <a:r>
              <a:rPr lang="en-US"/>
              <a:t> and </a:t>
            </a:r>
            <a:r>
              <a:rPr lang="en-US" b="1"/>
              <a:t>Hockey</a:t>
            </a:r>
            <a:r>
              <a:rPr lang="en-US"/>
              <a:t>.</a:t>
            </a:r>
            <a:endParaRPr lang="ru-RU"/>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47825"/>
            <a:ext cx="7056784" cy="193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7038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Example (continue)</a:t>
            </a:r>
            <a:endParaRPr lang="ru-RU"/>
          </a:p>
        </p:txBody>
      </p:sp>
      <p:sp>
        <p:nvSpPr>
          <p:cNvPr id="3" name="Объект 2"/>
          <p:cNvSpPr>
            <a:spLocks noGrp="1"/>
          </p:cNvSpPr>
          <p:nvPr>
            <p:ph sz="quarter" idx="1"/>
          </p:nvPr>
        </p:nvSpPr>
        <p:spPr/>
        <p:txBody>
          <a:bodyPr/>
          <a:lstStyle/>
          <a:p>
            <a:r>
              <a:rPr lang="en-US"/>
              <a:t>You must be thinking what problem this can lead to, right?</a:t>
            </a:r>
          </a:p>
          <a:p>
            <a:r>
              <a:rPr lang="en-US"/>
              <a:t>Well the two records for student with </a:t>
            </a:r>
            <a:r>
              <a:rPr lang="en-US" err="1"/>
              <a:t>s_id</a:t>
            </a:r>
            <a:r>
              <a:rPr lang="en-US"/>
              <a:t> </a:t>
            </a:r>
            <a:r>
              <a:rPr lang="en-US" b="1"/>
              <a:t>1</a:t>
            </a:r>
            <a:r>
              <a:rPr lang="en-US"/>
              <a:t>, will give rise to two more records, as shown below, because for one student, two hobbies exists, hence along with both the courses, these hobbies should be specified.</a:t>
            </a:r>
          </a:p>
          <a:p>
            <a:endParaRPr lang="ru-RU"/>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509120"/>
            <a:ext cx="64865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35696" y="2276872"/>
            <a:ext cx="54006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t>There is no relationship between the columns course and hobby. They are independent of each other.</a:t>
            </a:r>
          </a:p>
          <a:p>
            <a:r>
              <a:rPr lang="en-US"/>
              <a:t>So there is </a:t>
            </a:r>
            <a:r>
              <a:rPr lang="en-US" b="1"/>
              <a:t>multi-value dependency</a:t>
            </a:r>
            <a:r>
              <a:rPr lang="en-US"/>
              <a:t>, which leads to un-necessary repetition of data and other anomalies as well.</a:t>
            </a:r>
          </a:p>
          <a:p>
            <a:endParaRPr lang="ru-RU"/>
          </a:p>
        </p:txBody>
      </p:sp>
    </p:spTree>
    <p:extLst>
      <p:ext uri="{BB962C8B-B14F-4D97-AF65-F5344CB8AC3E}">
        <p14:creationId xmlns:p14="http://schemas.microsoft.com/office/powerpoint/2010/main" val="10567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a:t>How to satisfy 4th Normal Form?</a:t>
            </a:r>
            <a:endParaRPr lang="ru-RU"/>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4176464" cy="4637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932040" y="1465254"/>
            <a:ext cx="3744416" cy="4524315"/>
          </a:xfrm>
          <a:prstGeom prst="rect">
            <a:avLst/>
          </a:prstGeom>
          <a:noFill/>
        </p:spPr>
        <p:txBody>
          <a:bodyPr wrap="square" rtlCol="0">
            <a:spAutoFit/>
          </a:bodyPr>
          <a:lstStyle/>
          <a:p>
            <a:r>
              <a:rPr lang="en-US"/>
              <a:t>Now this relation satisfies the fourth normal form.</a:t>
            </a:r>
          </a:p>
          <a:p>
            <a:endParaRPr lang="en-US"/>
          </a:p>
          <a:p>
            <a:r>
              <a:rPr lang="en-US"/>
              <a:t>A table can also have functional dependency along with multi-valued dependency. </a:t>
            </a:r>
          </a:p>
          <a:p>
            <a:r>
              <a:rPr lang="en-US"/>
              <a:t>In that case, the functionally dependent columns are moved in a separate table and the multi-valued dependent columns are moved to separate tables.</a:t>
            </a:r>
          </a:p>
          <a:p>
            <a:endParaRPr lang="en-US"/>
          </a:p>
          <a:p>
            <a:r>
              <a:rPr lang="en-US"/>
              <a:t>If you design your database carefully, you can easily avoid these issues.</a:t>
            </a:r>
          </a:p>
          <a:p>
            <a:endParaRPr lang="ru-RU"/>
          </a:p>
        </p:txBody>
      </p:sp>
    </p:spTree>
    <p:extLst>
      <p:ext uri="{BB962C8B-B14F-4D97-AF65-F5344CB8AC3E}">
        <p14:creationId xmlns:p14="http://schemas.microsoft.com/office/powerpoint/2010/main" val="64212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Example </a:t>
            </a:r>
            <a:r>
              <a:rPr lang="en-US" sz="2400"/>
              <a:t>(the invoice)</a:t>
            </a:r>
            <a:endParaRPr lang="ru-RU" sz="2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747712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8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74638"/>
            <a:ext cx="7529264" cy="490066"/>
          </a:xfrm>
        </p:spPr>
        <p:txBody>
          <a:bodyPr>
            <a:normAutofit fontScale="90000"/>
          </a:bodyPr>
          <a:lstStyle/>
          <a:p>
            <a:r>
              <a:rPr lang="en-US"/>
              <a:t>Step 1 </a:t>
            </a:r>
            <a:endParaRPr lang="ru-RU"/>
          </a:p>
        </p:txBody>
      </p:sp>
      <p:sp>
        <p:nvSpPr>
          <p:cNvPr id="3" name="Объект 2"/>
          <p:cNvSpPr>
            <a:spLocks noGrp="1"/>
          </p:cNvSpPr>
          <p:nvPr>
            <p:ph sz="quarter" idx="1"/>
          </p:nvPr>
        </p:nvSpPr>
        <p:spPr>
          <a:xfrm>
            <a:off x="467544" y="764704"/>
            <a:ext cx="7457256" cy="5709248"/>
          </a:xfrm>
        </p:spPr>
        <p:txBody>
          <a:bodyPr/>
          <a:lstStyle/>
          <a:p>
            <a:r>
              <a:rPr lang="en-US" sz="2000"/>
              <a:t>To identify a list of attributes including an identifying attribute from the invoice that you want to hold within the database system:</a:t>
            </a:r>
          </a:p>
          <a:p>
            <a:endParaRPr lang="ru-R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44824"/>
            <a:ext cx="6758136" cy="4603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олилиния 4"/>
          <p:cNvSpPr/>
          <p:nvPr/>
        </p:nvSpPr>
        <p:spPr>
          <a:xfrm>
            <a:off x="890542" y="2653605"/>
            <a:ext cx="945154" cy="1063427"/>
          </a:xfrm>
          <a:custGeom>
            <a:avLst/>
            <a:gdLst>
              <a:gd name="connsiteX0" fmla="*/ 511628 w 2034274"/>
              <a:gd name="connsiteY0" fmla="*/ 56938 h 1165369"/>
              <a:gd name="connsiteX1" fmla="*/ 76200 w 2034274"/>
              <a:gd name="connsiteY1" fmla="*/ 285538 h 1165369"/>
              <a:gd name="connsiteX2" fmla="*/ 217714 w 2034274"/>
              <a:gd name="connsiteY2" fmla="*/ 818938 h 1165369"/>
              <a:gd name="connsiteX3" fmla="*/ 729343 w 2034274"/>
              <a:gd name="connsiteY3" fmla="*/ 1145509 h 1165369"/>
              <a:gd name="connsiteX4" fmla="*/ 1589314 w 2034274"/>
              <a:gd name="connsiteY4" fmla="*/ 1080195 h 1165369"/>
              <a:gd name="connsiteX5" fmla="*/ 1981200 w 2034274"/>
              <a:gd name="connsiteY5" fmla="*/ 677424 h 1165369"/>
              <a:gd name="connsiteX6" fmla="*/ 1959428 w 2034274"/>
              <a:gd name="connsiteY6" fmla="*/ 307309 h 1165369"/>
              <a:gd name="connsiteX7" fmla="*/ 1328057 w 2034274"/>
              <a:gd name="connsiteY7" fmla="*/ 2509 h 1165369"/>
              <a:gd name="connsiteX8" fmla="*/ 0 w 2034274"/>
              <a:gd name="connsiteY8" fmla="*/ 187566 h 116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4274" h="1165369">
                <a:moveTo>
                  <a:pt x="511628" y="56938"/>
                </a:moveTo>
                <a:cubicBezTo>
                  <a:pt x="318407" y="107738"/>
                  <a:pt x="125186" y="158538"/>
                  <a:pt x="76200" y="285538"/>
                </a:cubicBezTo>
                <a:cubicBezTo>
                  <a:pt x="27214" y="412538"/>
                  <a:pt x="108857" y="675610"/>
                  <a:pt x="217714" y="818938"/>
                </a:cubicBezTo>
                <a:cubicBezTo>
                  <a:pt x="326571" y="962266"/>
                  <a:pt x="500743" y="1101966"/>
                  <a:pt x="729343" y="1145509"/>
                </a:cubicBezTo>
                <a:cubicBezTo>
                  <a:pt x="957943" y="1189052"/>
                  <a:pt x="1380671" y="1158209"/>
                  <a:pt x="1589314" y="1080195"/>
                </a:cubicBezTo>
                <a:cubicBezTo>
                  <a:pt x="1797957" y="1002181"/>
                  <a:pt x="1919514" y="806238"/>
                  <a:pt x="1981200" y="677424"/>
                </a:cubicBezTo>
                <a:cubicBezTo>
                  <a:pt x="2042886" y="548610"/>
                  <a:pt x="2068285" y="419795"/>
                  <a:pt x="1959428" y="307309"/>
                </a:cubicBezTo>
                <a:cubicBezTo>
                  <a:pt x="1850571" y="194823"/>
                  <a:pt x="1654628" y="22466"/>
                  <a:pt x="1328057" y="2509"/>
                </a:cubicBezTo>
                <a:cubicBezTo>
                  <a:pt x="1001486" y="-17448"/>
                  <a:pt x="500743" y="85059"/>
                  <a:pt x="0" y="187566"/>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7" name="Полилиния 6"/>
          <p:cNvSpPr/>
          <p:nvPr/>
        </p:nvSpPr>
        <p:spPr>
          <a:xfrm>
            <a:off x="5058006" y="2653605"/>
            <a:ext cx="1746242" cy="582684"/>
          </a:xfrm>
          <a:custGeom>
            <a:avLst/>
            <a:gdLst>
              <a:gd name="connsiteX0" fmla="*/ 511628 w 2034274"/>
              <a:gd name="connsiteY0" fmla="*/ 56938 h 1165369"/>
              <a:gd name="connsiteX1" fmla="*/ 76200 w 2034274"/>
              <a:gd name="connsiteY1" fmla="*/ 285538 h 1165369"/>
              <a:gd name="connsiteX2" fmla="*/ 217714 w 2034274"/>
              <a:gd name="connsiteY2" fmla="*/ 818938 h 1165369"/>
              <a:gd name="connsiteX3" fmla="*/ 729343 w 2034274"/>
              <a:gd name="connsiteY3" fmla="*/ 1145509 h 1165369"/>
              <a:gd name="connsiteX4" fmla="*/ 1589314 w 2034274"/>
              <a:gd name="connsiteY4" fmla="*/ 1080195 h 1165369"/>
              <a:gd name="connsiteX5" fmla="*/ 1981200 w 2034274"/>
              <a:gd name="connsiteY5" fmla="*/ 677424 h 1165369"/>
              <a:gd name="connsiteX6" fmla="*/ 1959428 w 2034274"/>
              <a:gd name="connsiteY6" fmla="*/ 307309 h 1165369"/>
              <a:gd name="connsiteX7" fmla="*/ 1328057 w 2034274"/>
              <a:gd name="connsiteY7" fmla="*/ 2509 h 1165369"/>
              <a:gd name="connsiteX8" fmla="*/ 0 w 2034274"/>
              <a:gd name="connsiteY8" fmla="*/ 187566 h 116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4274" h="1165369">
                <a:moveTo>
                  <a:pt x="511628" y="56938"/>
                </a:moveTo>
                <a:cubicBezTo>
                  <a:pt x="318407" y="107738"/>
                  <a:pt x="125186" y="158538"/>
                  <a:pt x="76200" y="285538"/>
                </a:cubicBezTo>
                <a:cubicBezTo>
                  <a:pt x="27214" y="412538"/>
                  <a:pt x="108857" y="675610"/>
                  <a:pt x="217714" y="818938"/>
                </a:cubicBezTo>
                <a:cubicBezTo>
                  <a:pt x="326571" y="962266"/>
                  <a:pt x="500743" y="1101966"/>
                  <a:pt x="729343" y="1145509"/>
                </a:cubicBezTo>
                <a:cubicBezTo>
                  <a:pt x="957943" y="1189052"/>
                  <a:pt x="1380671" y="1158209"/>
                  <a:pt x="1589314" y="1080195"/>
                </a:cubicBezTo>
                <a:cubicBezTo>
                  <a:pt x="1797957" y="1002181"/>
                  <a:pt x="1919514" y="806238"/>
                  <a:pt x="1981200" y="677424"/>
                </a:cubicBezTo>
                <a:cubicBezTo>
                  <a:pt x="2042886" y="548610"/>
                  <a:pt x="2068285" y="419795"/>
                  <a:pt x="1959428" y="307309"/>
                </a:cubicBezTo>
                <a:cubicBezTo>
                  <a:pt x="1850571" y="194823"/>
                  <a:pt x="1654628" y="22466"/>
                  <a:pt x="1328057" y="2509"/>
                </a:cubicBezTo>
                <a:cubicBezTo>
                  <a:pt x="1001486" y="-17448"/>
                  <a:pt x="500743" y="85059"/>
                  <a:pt x="0" y="187566"/>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8" name="Полилиния 7"/>
          <p:cNvSpPr/>
          <p:nvPr/>
        </p:nvSpPr>
        <p:spPr>
          <a:xfrm>
            <a:off x="1115615" y="3933056"/>
            <a:ext cx="6480721" cy="504056"/>
          </a:xfrm>
          <a:custGeom>
            <a:avLst/>
            <a:gdLst>
              <a:gd name="connsiteX0" fmla="*/ 511628 w 2034274"/>
              <a:gd name="connsiteY0" fmla="*/ 56938 h 1165369"/>
              <a:gd name="connsiteX1" fmla="*/ 76200 w 2034274"/>
              <a:gd name="connsiteY1" fmla="*/ 285538 h 1165369"/>
              <a:gd name="connsiteX2" fmla="*/ 217714 w 2034274"/>
              <a:gd name="connsiteY2" fmla="*/ 818938 h 1165369"/>
              <a:gd name="connsiteX3" fmla="*/ 729343 w 2034274"/>
              <a:gd name="connsiteY3" fmla="*/ 1145509 h 1165369"/>
              <a:gd name="connsiteX4" fmla="*/ 1589314 w 2034274"/>
              <a:gd name="connsiteY4" fmla="*/ 1080195 h 1165369"/>
              <a:gd name="connsiteX5" fmla="*/ 1981200 w 2034274"/>
              <a:gd name="connsiteY5" fmla="*/ 677424 h 1165369"/>
              <a:gd name="connsiteX6" fmla="*/ 1959428 w 2034274"/>
              <a:gd name="connsiteY6" fmla="*/ 307309 h 1165369"/>
              <a:gd name="connsiteX7" fmla="*/ 1328057 w 2034274"/>
              <a:gd name="connsiteY7" fmla="*/ 2509 h 1165369"/>
              <a:gd name="connsiteX8" fmla="*/ 0 w 2034274"/>
              <a:gd name="connsiteY8" fmla="*/ 187566 h 116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4274" h="1165369">
                <a:moveTo>
                  <a:pt x="511628" y="56938"/>
                </a:moveTo>
                <a:cubicBezTo>
                  <a:pt x="318407" y="107738"/>
                  <a:pt x="125186" y="158538"/>
                  <a:pt x="76200" y="285538"/>
                </a:cubicBezTo>
                <a:cubicBezTo>
                  <a:pt x="27214" y="412538"/>
                  <a:pt x="108857" y="675610"/>
                  <a:pt x="217714" y="818938"/>
                </a:cubicBezTo>
                <a:cubicBezTo>
                  <a:pt x="326571" y="962266"/>
                  <a:pt x="500743" y="1101966"/>
                  <a:pt x="729343" y="1145509"/>
                </a:cubicBezTo>
                <a:cubicBezTo>
                  <a:pt x="957943" y="1189052"/>
                  <a:pt x="1380671" y="1158209"/>
                  <a:pt x="1589314" y="1080195"/>
                </a:cubicBezTo>
                <a:cubicBezTo>
                  <a:pt x="1797957" y="1002181"/>
                  <a:pt x="1919514" y="806238"/>
                  <a:pt x="1981200" y="677424"/>
                </a:cubicBezTo>
                <a:cubicBezTo>
                  <a:pt x="2042886" y="548610"/>
                  <a:pt x="2068285" y="419795"/>
                  <a:pt x="1959428" y="307309"/>
                </a:cubicBezTo>
                <a:cubicBezTo>
                  <a:pt x="1850571" y="194823"/>
                  <a:pt x="1654628" y="22466"/>
                  <a:pt x="1328057" y="2509"/>
                </a:cubicBezTo>
                <a:cubicBezTo>
                  <a:pt x="1001486" y="-17448"/>
                  <a:pt x="500743" y="85059"/>
                  <a:pt x="0" y="187566"/>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9" name="Полилиния 8"/>
          <p:cNvSpPr/>
          <p:nvPr/>
        </p:nvSpPr>
        <p:spPr>
          <a:xfrm>
            <a:off x="3491880" y="5085184"/>
            <a:ext cx="1164870" cy="1165369"/>
          </a:xfrm>
          <a:custGeom>
            <a:avLst/>
            <a:gdLst>
              <a:gd name="connsiteX0" fmla="*/ 511628 w 2034274"/>
              <a:gd name="connsiteY0" fmla="*/ 56938 h 1165369"/>
              <a:gd name="connsiteX1" fmla="*/ 76200 w 2034274"/>
              <a:gd name="connsiteY1" fmla="*/ 285538 h 1165369"/>
              <a:gd name="connsiteX2" fmla="*/ 217714 w 2034274"/>
              <a:gd name="connsiteY2" fmla="*/ 818938 h 1165369"/>
              <a:gd name="connsiteX3" fmla="*/ 729343 w 2034274"/>
              <a:gd name="connsiteY3" fmla="*/ 1145509 h 1165369"/>
              <a:gd name="connsiteX4" fmla="*/ 1589314 w 2034274"/>
              <a:gd name="connsiteY4" fmla="*/ 1080195 h 1165369"/>
              <a:gd name="connsiteX5" fmla="*/ 1981200 w 2034274"/>
              <a:gd name="connsiteY5" fmla="*/ 677424 h 1165369"/>
              <a:gd name="connsiteX6" fmla="*/ 1959428 w 2034274"/>
              <a:gd name="connsiteY6" fmla="*/ 307309 h 1165369"/>
              <a:gd name="connsiteX7" fmla="*/ 1328057 w 2034274"/>
              <a:gd name="connsiteY7" fmla="*/ 2509 h 1165369"/>
              <a:gd name="connsiteX8" fmla="*/ 0 w 2034274"/>
              <a:gd name="connsiteY8" fmla="*/ 187566 h 116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4274" h="1165369">
                <a:moveTo>
                  <a:pt x="511628" y="56938"/>
                </a:moveTo>
                <a:cubicBezTo>
                  <a:pt x="318407" y="107738"/>
                  <a:pt x="125186" y="158538"/>
                  <a:pt x="76200" y="285538"/>
                </a:cubicBezTo>
                <a:cubicBezTo>
                  <a:pt x="27214" y="412538"/>
                  <a:pt x="108857" y="675610"/>
                  <a:pt x="217714" y="818938"/>
                </a:cubicBezTo>
                <a:cubicBezTo>
                  <a:pt x="326571" y="962266"/>
                  <a:pt x="500743" y="1101966"/>
                  <a:pt x="729343" y="1145509"/>
                </a:cubicBezTo>
                <a:cubicBezTo>
                  <a:pt x="957943" y="1189052"/>
                  <a:pt x="1380671" y="1158209"/>
                  <a:pt x="1589314" y="1080195"/>
                </a:cubicBezTo>
                <a:cubicBezTo>
                  <a:pt x="1797957" y="1002181"/>
                  <a:pt x="1919514" y="806238"/>
                  <a:pt x="1981200" y="677424"/>
                </a:cubicBezTo>
                <a:cubicBezTo>
                  <a:pt x="2042886" y="548610"/>
                  <a:pt x="2068285" y="419795"/>
                  <a:pt x="1959428" y="307309"/>
                </a:cubicBezTo>
                <a:cubicBezTo>
                  <a:pt x="1850571" y="194823"/>
                  <a:pt x="1654628" y="22466"/>
                  <a:pt x="1328057" y="2509"/>
                </a:cubicBezTo>
                <a:cubicBezTo>
                  <a:pt x="1001486" y="-17448"/>
                  <a:pt x="500743" y="85059"/>
                  <a:pt x="0" y="187566"/>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grpSp>
        <p:nvGrpSpPr>
          <p:cNvPr id="12" name="Группа 11"/>
          <p:cNvGrpSpPr/>
          <p:nvPr/>
        </p:nvGrpSpPr>
        <p:grpSpPr>
          <a:xfrm>
            <a:off x="1835696" y="1772817"/>
            <a:ext cx="4752528" cy="880788"/>
            <a:chOff x="1835696" y="1772817"/>
            <a:chExt cx="4752528" cy="880788"/>
          </a:xfrm>
        </p:grpSpPr>
        <p:sp>
          <p:nvSpPr>
            <p:cNvPr id="10" name="Полилиния 9"/>
            <p:cNvSpPr/>
            <p:nvPr/>
          </p:nvSpPr>
          <p:spPr>
            <a:xfrm>
              <a:off x="1835696" y="1772817"/>
              <a:ext cx="4752528" cy="720080"/>
            </a:xfrm>
            <a:custGeom>
              <a:avLst/>
              <a:gdLst>
                <a:gd name="connsiteX0" fmla="*/ 511628 w 2034274"/>
                <a:gd name="connsiteY0" fmla="*/ 56938 h 1165369"/>
                <a:gd name="connsiteX1" fmla="*/ 76200 w 2034274"/>
                <a:gd name="connsiteY1" fmla="*/ 285538 h 1165369"/>
                <a:gd name="connsiteX2" fmla="*/ 217714 w 2034274"/>
                <a:gd name="connsiteY2" fmla="*/ 818938 h 1165369"/>
                <a:gd name="connsiteX3" fmla="*/ 729343 w 2034274"/>
                <a:gd name="connsiteY3" fmla="*/ 1145509 h 1165369"/>
                <a:gd name="connsiteX4" fmla="*/ 1589314 w 2034274"/>
                <a:gd name="connsiteY4" fmla="*/ 1080195 h 1165369"/>
                <a:gd name="connsiteX5" fmla="*/ 1981200 w 2034274"/>
                <a:gd name="connsiteY5" fmla="*/ 677424 h 1165369"/>
                <a:gd name="connsiteX6" fmla="*/ 1959428 w 2034274"/>
                <a:gd name="connsiteY6" fmla="*/ 307309 h 1165369"/>
                <a:gd name="connsiteX7" fmla="*/ 1328057 w 2034274"/>
                <a:gd name="connsiteY7" fmla="*/ 2509 h 1165369"/>
                <a:gd name="connsiteX8" fmla="*/ 0 w 2034274"/>
                <a:gd name="connsiteY8" fmla="*/ 187566 h 116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4274" h="1165369">
                  <a:moveTo>
                    <a:pt x="511628" y="56938"/>
                  </a:moveTo>
                  <a:cubicBezTo>
                    <a:pt x="318407" y="107738"/>
                    <a:pt x="125186" y="158538"/>
                    <a:pt x="76200" y="285538"/>
                  </a:cubicBezTo>
                  <a:cubicBezTo>
                    <a:pt x="27214" y="412538"/>
                    <a:pt x="108857" y="675610"/>
                    <a:pt x="217714" y="818938"/>
                  </a:cubicBezTo>
                  <a:cubicBezTo>
                    <a:pt x="326571" y="962266"/>
                    <a:pt x="500743" y="1101966"/>
                    <a:pt x="729343" y="1145509"/>
                  </a:cubicBezTo>
                  <a:cubicBezTo>
                    <a:pt x="957943" y="1189052"/>
                    <a:pt x="1380671" y="1158209"/>
                    <a:pt x="1589314" y="1080195"/>
                  </a:cubicBezTo>
                  <a:cubicBezTo>
                    <a:pt x="1797957" y="1002181"/>
                    <a:pt x="1919514" y="806238"/>
                    <a:pt x="1981200" y="677424"/>
                  </a:cubicBezTo>
                  <a:cubicBezTo>
                    <a:pt x="2042886" y="548610"/>
                    <a:pt x="2068285" y="419795"/>
                    <a:pt x="1959428" y="307309"/>
                  </a:cubicBezTo>
                  <a:cubicBezTo>
                    <a:pt x="1850571" y="194823"/>
                    <a:pt x="1654628" y="22466"/>
                    <a:pt x="1328057" y="2509"/>
                  </a:cubicBezTo>
                  <a:cubicBezTo>
                    <a:pt x="1001486" y="-17448"/>
                    <a:pt x="500743" y="85059"/>
                    <a:pt x="0" y="187566"/>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ru-RU"/>
            </a:p>
          </p:txBody>
        </p:sp>
        <p:cxnSp>
          <p:nvCxnSpPr>
            <p:cNvPr id="11" name="Прямая соединительная линия 10"/>
            <p:cNvCxnSpPr/>
            <p:nvPr/>
          </p:nvCxnSpPr>
          <p:spPr>
            <a:xfrm>
              <a:off x="2699792" y="1772817"/>
              <a:ext cx="2880320" cy="880788"/>
            </a:xfrm>
            <a:prstGeom prst="line">
              <a:avLst/>
            </a:prstGeom>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34296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74638"/>
            <a:ext cx="7529264" cy="562074"/>
          </a:xfrm>
        </p:spPr>
        <p:txBody>
          <a:bodyPr/>
          <a:lstStyle/>
          <a:p>
            <a:r>
              <a:rPr lang="en-US"/>
              <a:t>Step 2</a:t>
            </a:r>
            <a:endParaRPr lang="ru-RU"/>
          </a:p>
        </p:txBody>
      </p:sp>
      <p:sp>
        <p:nvSpPr>
          <p:cNvPr id="3" name="Объект 2"/>
          <p:cNvSpPr>
            <a:spLocks noGrp="1"/>
          </p:cNvSpPr>
          <p:nvPr>
            <p:ph sz="quarter" idx="1"/>
          </p:nvPr>
        </p:nvSpPr>
        <p:spPr>
          <a:xfrm>
            <a:off x="395536" y="908720"/>
            <a:ext cx="7529264" cy="5565232"/>
          </a:xfrm>
        </p:spPr>
        <p:txBody>
          <a:bodyPr/>
          <a:lstStyle/>
          <a:p>
            <a:r>
              <a:rPr lang="en-US"/>
              <a:t>The </a:t>
            </a:r>
            <a:r>
              <a:rPr lang="en-US" b="1" i="1"/>
              <a:t>INVOICE</a:t>
            </a:r>
            <a:r>
              <a:rPr lang="en-US"/>
              <a:t> table created from the attributes identified shows that for the following columns </a:t>
            </a:r>
            <a:r>
              <a:rPr lang="en-US" err="1"/>
              <a:t>Item_ID</a:t>
            </a:r>
            <a:r>
              <a:rPr lang="en-US"/>
              <a:t>, </a:t>
            </a:r>
            <a:r>
              <a:rPr lang="en-US" err="1"/>
              <a:t>Desc</a:t>
            </a:r>
            <a:r>
              <a:rPr lang="en-US"/>
              <a:t>, </a:t>
            </a:r>
            <a:r>
              <a:rPr lang="en-US" err="1"/>
              <a:t>Qty</a:t>
            </a:r>
            <a:r>
              <a:rPr lang="en-US"/>
              <a:t>, Price and Amount</a:t>
            </a:r>
            <a:endParaRPr lang="ru-R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06" y="2276872"/>
            <a:ext cx="8386187"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611560" y="5301208"/>
            <a:ext cx="4572000" cy="64633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t>The data is not atomic – the cells contain more than one attribute value.</a:t>
            </a:r>
          </a:p>
        </p:txBody>
      </p:sp>
      <p:cxnSp>
        <p:nvCxnSpPr>
          <p:cNvPr id="6" name="Прямая со стрелкой 5"/>
          <p:cNvCxnSpPr/>
          <p:nvPr/>
        </p:nvCxnSpPr>
        <p:spPr>
          <a:xfrm flipV="1">
            <a:off x="1979712" y="4653136"/>
            <a:ext cx="86409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flipV="1">
            <a:off x="1979712" y="4581128"/>
            <a:ext cx="21602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1979712" y="4437112"/>
            <a:ext cx="172819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5369017" y="4859830"/>
            <a:ext cx="3384376"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t>It would not be appropriate to implement this table within </a:t>
            </a:r>
          </a:p>
          <a:p>
            <a:r>
              <a:rPr lang="en-US"/>
              <a:t>the database as it would prove difficult to extract the individual invoice items from it. </a:t>
            </a:r>
          </a:p>
        </p:txBody>
      </p:sp>
    </p:spTree>
    <p:extLst>
      <p:ext uri="{BB962C8B-B14F-4D97-AF65-F5344CB8AC3E}">
        <p14:creationId xmlns:p14="http://schemas.microsoft.com/office/powerpoint/2010/main" val="427472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4638"/>
            <a:ext cx="7457256" cy="562074"/>
          </a:xfrm>
        </p:spPr>
        <p:txBody>
          <a:bodyPr/>
          <a:lstStyle/>
          <a:p>
            <a:r>
              <a:rPr lang="en-US"/>
              <a:t>Step 3</a:t>
            </a:r>
            <a:endParaRPr lang="ru-RU"/>
          </a:p>
        </p:txBody>
      </p:sp>
      <p:sp>
        <p:nvSpPr>
          <p:cNvPr id="3" name="Объект 2"/>
          <p:cNvSpPr>
            <a:spLocks noGrp="1"/>
          </p:cNvSpPr>
          <p:nvPr>
            <p:ph sz="quarter" idx="1"/>
          </p:nvPr>
        </p:nvSpPr>
        <p:spPr>
          <a:xfrm>
            <a:off x="467544" y="908720"/>
            <a:ext cx="7457256" cy="5565232"/>
          </a:xfrm>
        </p:spPr>
        <p:txBody>
          <a:bodyPr/>
          <a:lstStyle/>
          <a:p>
            <a:r>
              <a:rPr lang="en-US" sz="2000"/>
              <a:t>In order to remove the embedded table it would be possible to redesign the table with repeating groups of attributes. The data could be rearranged by moving all the groups of invoice item data together in one long row:</a:t>
            </a:r>
          </a:p>
          <a:p>
            <a:endParaRPr lang="ru-RU"/>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8136904" cy="372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723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186679FD0A49024C990DBF628A504220" ma:contentTypeVersion="3" ma:contentTypeDescription="Создание документа." ma:contentTypeScope="" ma:versionID="1bd67a0fd822453bb5085167b2909330">
  <xsd:schema xmlns:xsd="http://www.w3.org/2001/XMLSchema" xmlns:xs="http://www.w3.org/2001/XMLSchema" xmlns:p="http://schemas.microsoft.com/office/2006/metadata/properties" xmlns:ns2="52ad687b-d88e-4c84-9e90-c56e7c0a23e1" targetNamespace="http://schemas.microsoft.com/office/2006/metadata/properties" ma:root="true" ma:fieldsID="6a452920eb1e2dd3b20786a7796a9e1f" ns2:_="">
    <xsd:import namespace="52ad687b-d88e-4c84-9e90-c56e7c0a23e1"/>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ad687b-d88e-4c84-9e90-c56e7c0a2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3AA94E-3FB1-49C0-804B-E7F5AFD7F71D}">
  <ds:schemaRefs>
    <ds:schemaRef ds:uri="http://schemas.microsoft.com/sharepoint/v3/contenttype/forms"/>
  </ds:schemaRefs>
</ds:datastoreItem>
</file>

<file path=customXml/itemProps2.xml><?xml version="1.0" encoding="utf-8"?>
<ds:datastoreItem xmlns:ds="http://schemas.openxmlformats.org/officeDocument/2006/customXml" ds:itemID="{471D6D33-4DE1-47A0-8BC7-CF6EDECA83F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7DACA99-C9DA-4462-AEAE-61ED27310165}">
  <ds:schemaRefs>
    <ds:schemaRef ds:uri="52ad687b-d88e-4c84-9e90-c56e7c0a23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Экран (4:3)</PresentationFormat>
  <Slides>57</Slides>
  <Notes>0</Notes>
  <HiddenSlides>0</HiddenSlides>
  <ScaleCrop>false</ScaleCrop>
  <HeadingPairs>
    <vt:vector size="4" baseType="variant">
      <vt:variant>
        <vt:lpstr>Тема</vt:lpstr>
      </vt:variant>
      <vt:variant>
        <vt:i4>1</vt:i4>
      </vt:variant>
      <vt:variant>
        <vt:lpstr>Заголовки слайдов</vt:lpstr>
      </vt:variant>
      <vt:variant>
        <vt:i4>57</vt:i4>
      </vt:variant>
    </vt:vector>
  </HeadingPairs>
  <TitlesOfParts>
    <vt:vector size="58" baseType="lpstr">
      <vt:lpstr>Эркер</vt:lpstr>
      <vt:lpstr>Normalization</vt:lpstr>
      <vt:lpstr>Overview</vt:lpstr>
      <vt:lpstr>States</vt:lpstr>
      <vt:lpstr>Why do we need normalization?</vt:lpstr>
      <vt:lpstr>Un-normalised form (UNF)</vt:lpstr>
      <vt:lpstr>Example (the invoice)</vt:lpstr>
      <vt:lpstr>Step 1 </vt:lpstr>
      <vt:lpstr>Step 2</vt:lpstr>
      <vt:lpstr>Step 3</vt:lpstr>
      <vt:lpstr>Step 4</vt:lpstr>
      <vt:lpstr>Exercise</vt:lpstr>
      <vt:lpstr>Exercise</vt:lpstr>
      <vt:lpstr>First Normal Form (1NF)</vt:lpstr>
      <vt:lpstr>How to do?</vt:lpstr>
      <vt:lpstr>Steps</vt:lpstr>
      <vt:lpstr>Exceptions</vt:lpstr>
      <vt:lpstr>Further look</vt:lpstr>
      <vt:lpstr>Finally!</vt:lpstr>
      <vt:lpstr>Resulting tables</vt:lpstr>
      <vt:lpstr>Exercise</vt:lpstr>
      <vt:lpstr>Tasks</vt:lpstr>
      <vt:lpstr>Tasks</vt:lpstr>
      <vt:lpstr>Tasks</vt:lpstr>
      <vt:lpstr>Second Normal Form (2NF)</vt:lpstr>
      <vt:lpstr>Conversion from 1NF to 2NF</vt:lpstr>
      <vt:lpstr>Let us take a look ;)</vt:lpstr>
      <vt:lpstr>The following table shows the dependencies:</vt:lpstr>
      <vt:lpstr>Continuing the conversion using the template will produce the following results:</vt:lpstr>
      <vt:lpstr>Detailed view</vt:lpstr>
      <vt:lpstr>Good news!</vt:lpstr>
      <vt:lpstr>Exercise</vt:lpstr>
      <vt:lpstr>Feedback</vt:lpstr>
      <vt:lpstr>Third Normal Form (3NF)</vt:lpstr>
      <vt:lpstr>Conversion to 3NF</vt:lpstr>
      <vt:lpstr>Overview</vt:lpstr>
      <vt:lpstr>Example</vt:lpstr>
      <vt:lpstr>Dependancy</vt:lpstr>
      <vt:lpstr>Презентация PowerPoint</vt:lpstr>
      <vt:lpstr>ERD for the Invoice</vt:lpstr>
      <vt:lpstr>Denormalisation</vt:lpstr>
      <vt:lpstr>Checking the model &amp; Summary</vt:lpstr>
      <vt:lpstr>Презентация PowerPoint</vt:lpstr>
      <vt:lpstr>Normalisation Template</vt:lpstr>
      <vt:lpstr>Exercise </vt:lpstr>
      <vt:lpstr>Additional information</vt:lpstr>
      <vt:lpstr>Normalization Rule (more updated)</vt:lpstr>
      <vt:lpstr>Boyce-Codd Normal Form (BCNF)</vt:lpstr>
      <vt:lpstr>Example</vt:lpstr>
      <vt:lpstr>Example (continue)</vt:lpstr>
      <vt:lpstr>Example (Why this table is not in BCNF?)</vt:lpstr>
      <vt:lpstr>Example (How to satisfy BCNF?)</vt:lpstr>
      <vt:lpstr>A more Generic Explanation</vt:lpstr>
      <vt:lpstr>Fourth Normal Form (4NF)</vt:lpstr>
      <vt:lpstr>What is Multi-valued Dependency?</vt:lpstr>
      <vt:lpstr>Example</vt:lpstr>
      <vt:lpstr>Example (continue)</vt:lpstr>
      <vt:lpstr>How to satisfy 4th Normal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Alibek</dc:creator>
  <cp:revision>4</cp:revision>
  <dcterms:created xsi:type="dcterms:W3CDTF">2019-02-06T07:12:01Z</dcterms:created>
  <dcterms:modified xsi:type="dcterms:W3CDTF">2021-03-14T08:49:17Z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0x010100186679FD0A49024C990DBF628A504220</vt:lpwstr>
  </property>
</Properties>
</file>