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3CC473-8767-4360-854B-7F1F1DD16D8E}" v="1" dt="2021-04-06T15:43:26.7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p:cViewPr>
        <p:scale>
          <a:sx n="100" d="100"/>
          <a:sy n="100" d="100"/>
        </p:scale>
        <p:origin x="970" y="-35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Маратулы" userId="db5001f1dc0e8ccd" providerId="LiveId" clId="{F83CC473-8767-4360-854B-7F1F1DD16D8E}"/>
    <pc:docChg chg="modSld">
      <pc:chgData name="Маратулы" userId="db5001f1dc0e8ccd" providerId="LiveId" clId="{F83CC473-8767-4360-854B-7F1F1DD16D8E}" dt="2021-04-06T15:43:26.699" v="0" actId="368"/>
      <pc:docMkLst>
        <pc:docMk/>
      </pc:docMkLst>
      <pc:sldChg chg="modSp">
        <pc:chgData name="Маратулы" userId="db5001f1dc0e8ccd" providerId="LiveId" clId="{F83CC473-8767-4360-854B-7F1F1DD16D8E}" dt="2021-04-06T15:43:26.699" v="0" actId="368"/>
        <pc:sldMkLst>
          <pc:docMk/>
          <pc:sldMk cId="2140569550" sldId="265"/>
        </pc:sldMkLst>
        <pc:spChg chg="mod">
          <ac:chgData name="Маратулы" userId="db5001f1dc0e8ccd" providerId="LiveId" clId="{F83CC473-8767-4360-854B-7F1F1DD16D8E}" dt="2021-04-06T15:43:26.699" v="0" actId="368"/>
          <ac:spMkLst>
            <pc:docMk/>
            <pc:sldMk cId="2140569550" sldId="265"/>
            <ac:spMk id="4"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1">
        <a:schemeClr val="bg1"/>
      </p:bgRef>
    </p:bg>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2286000" y="3124200"/>
            <a:ext cx="6172200" cy="1894362"/>
          </a:xfrm>
        </p:spPr>
        <p:txBody>
          <a:bodyPr/>
          <a:lstStyle>
            <a:lvl1pPr>
              <a:defRPr b="1"/>
            </a:lvl1pPr>
          </a:lstStyle>
          <a:p>
            <a:r>
              <a:rPr kumimoji="0" lang="ru-RU"/>
              <a:t>Образец заголовка</a:t>
            </a:r>
            <a:endParaRPr kumimoji="0" lang="en-US"/>
          </a:p>
        </p:txBody>
      </p:sp>
      <p:sp>
        <p:nvSpPr>
          <p:cNvPr id="9" name="Подзаголовок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a:t>Образец подзаголовка</a:t>
            </a:r>
            <a:endParaRPr kumimoji="0" lang="en-US"/>
          </a:p>
        </p:txBody>
      </p:sp>
      <p:sp>
        <p:nvSpPr>
          <p:cNvPr id="28" name="Дата 27"/>
          <p:cNvSpPr>
            <a:spLocks noGrp="1"/>
          </p:cNvSpPr>
          <p:nvPr>
            <p:ph type="dt" sz="half" idx="10"/>
          </p:nvPr>
        </p:nvSpPr>
        <p:spPr bwMode="auto">
          <a:xfrm rot="5400000">
            <a:off x="7764621" y="1174097"/>
            <a:ext cx="2286000" cy="381000"/>
          </a:xfrm>
        </p:spPr>
        <p:txBody>
          <a:bodyPr/>
          <a:lstStyle/>
          <a:p>
            <a:fld id="{B4C71EC6-210F-42DE-9C53-41977AD35B3D}" type="datetimeFigureOut">
              <a:rPr lang="ru-RU" smtClean="0"/>
              <a:t>06.04.2021</a:t>
            </a:fld>
            <a:endParaRPr lang="ru-RU"/>
          </a:p>
        </p:txBody>
      </p:sp>
      <p:sp>
        <p:nvSpPr>
          <p:cNvPr id="17" name="Нижний колонтитул 16"/>
          <p:cNvSpPr>
            <a:spLocks noGrp="1"/>
          </p:cNvSpPr>
          <p:nvPr>
            <p:ph type="ftr" sz="quarter" idx="11"/>
          </p:nvPr>
        </p:nvSpPr>
        <p:spPr bwMode="auto">
          <a:xfrm rot="5400000">
            <a:off x="7077269" y="4181669"/>
            <a:ext cx="3657600" cy="384048"/>
          </a:xfrm>
        </p:spPr>
        <p:txBody>
          <a:bodyPr/>
          <a:lstStyle/>
          <a:p>
            <a:endParaRPr lang="ru-RU"/>
          </a:p>
        </p:txBody>
      </p:sp>
      <p:sp>
        <p:nvSpPr>
          <p:cNvPr id="10" name="Прямоугольник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Прямоугольник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Прямоугольник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ая соединительная линия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Прямая соединительная линия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Прямая соединительная линия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Прямая соединительная линия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Прямая соединительная линия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Прямая соединительная линия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Прямоугольник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Овал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Овал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Овал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Овал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Овал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Номер слайда 28"/>
          <p:cNvSpPr>
            <a:spLocks noGrp="1"/>
          </p:cNvSpPr>
          <p:nvPr>
            <p:ph type="sldNum" sz="quarter" idx="12"/>
          </p:nvPr>
        </p:nvSpPr>
        <p:spPr bwMode="auto">
          <a:xfrm>
            <a:off x="1325544" y="4928702"/>
            <a:ext cx="609600" cy="517524"/>
          </a:xfrm>
        </p:spPr>
        <p:txBody>
          <a:bodyPr/>
          <a:lstStyle/>
          <a:p>
            <a:fld id="{B19B0651-EE4F-4900-A07F-96A6BFA9D0F0}"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06.04.2021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9"/>
            <a:ext cx="1676400" cy="5851525"/>
          </a:xfrm>
        </p:spPr>
        <p:txBody>
          <a:bodyPr vert="eaVer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06.04.2021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8" name="Объект 7"/>
          <p:cNvSpPr>
            <a:spLocks noGrp="1"/>
          </p:cNvSpPr>
          <p:nvPr>
            <p:ph sz="quarter" idx="1"/>
          </p:nvPr>
        </p:nvSpPr>
        <p:spPr>
          <a:xfrm>
            <a:off x="457200" y="1600200"/>
            <a:ext cx="7467600" cy="4873752"/>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7" name="Дата 6"/>
          <p:cNvSpPr>
            <a:spLocks noGrp="1"/>
          </p:cNvSpPr>
          <p:nvPr>
            <p:ph type="dt" sz="half" idx="14"/>
          </p:nvPr>
        </p:nvSpPr>
        <p:spPr/>
        <p:txBody>
          <a:bodyPr rtlCol="0"/>
          <a:lstStyle/>
          <a:p>
            <a:fld id="{B4C71EC6-210F-42DE-9C53-41977AD35B3D}" type="datetimeFigureOut">
              <a:rPr lang="ru-RU" smtClean="0"/>
              <a:t>06.04.2021</a:t>
            </a:fld>
            <a:endParaRPr lang="ru-RU"/>
          </a:p>
        </p:txBody>
      </p:sp>
      <p:sp>
        <p:nvSpPr>
          <p:cNvPr id="9" name="Номер слайда 8"/>
          <p:cNvSpPr>
            <a:spLocks noGrp="1"/>
          </p:cNvSpPr>
          <p:nvPr>
            <p:ph type="sldNum" sz="quarter" idx="15"/>
          </p:nvPr>
        </p:nvSpPr>
        <p:spPr/>
        <p:txBody>
          <a:bodyPr rtlCol="0"/>
          <a:lstStyle/>
          <a:p>
            <a:fld id="{B19B0651-EE4F-4900-A07F-96A6BFA9D0F0}" type="slidenum">
              <a:rPr lang="ru-RU" smtClean="0"/>
              <a:t>‹#›</a:t>
            </a:fld>
            <a:endParaRPr lang="ru-RU"/>
          </a:p>
        </p:txBody>
      </p:sp>
      <p:sp>
        <p:nvSpPr>
          <p:cNvPr id="10" name="Нижний колонтитул 9"/>
          <p:cNvSpPr>
            <a:spLocks noGrp="1"/>
          </p:cNvSpPr>
          <p:nvPr>
            <p:ph type="ftr" sz="quarter" idx="16"/>
          </p:nvPr>
        </p:nvSpPr>
        <p:spPr/>
        <p:txBody>
          <a:bodyPr rtlCol="0"/>
          <a:lstStyle/>
          <a:p>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86000" y="2895600"/>
            <a:ext cx="6172200" cy="2053590"/>
          </a:xfrm>
        </p:spPr>
        <p:txBody>
          <a:bodyPr/>
          <a:lstStyle>
            <a:lvl1pPr algn="l">
              <a:buNone/>
              <a:defRPr sz="3000" b="1" cap="small" baseline="0"/>
            </a:lvl1pPr>
          </a:lstStyle>
          <a:p>
            <a:r>
              <a:rPr kumimoji="0" lang="ru-RU"/>
              <a:t>Образец заголовка</a:t>
            </a:r>
            <a:endParaRPr kumimoji="0" lang="en-US"/>
          </a:p>
        </p:txBody>
      </p:sp>
      <p:sp>
        <p:nvSpPr>
          <p:cNvPr id="3" name="Текст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a:t>Образец текста</a:t>
            </a:r>
          </a:p>
        </p:txBody>
      </p:sp>
      <p:sp>
        <p:nvSpPr>
          <p:cNvPr id="4" name="Дата 3"/>
          <p:cNvSpPr>
            <a:spLocks noGrp="1"/>
          </p:cNvSpPr>
          <p:nvPr>
            <p:ph type="dt" sz="half" idx="10"/>
          </p:nvPr>
        </p:nvSpPr>
        <p:spPr bwMode="auto">
          <a:xfrm rot="5400000">
            <a:off x="7763256" y="1170432"/>
            <a:ext cx="2286000" cy="381000"/>
          </a:xfrm>
        </p:spPr>
        <p:txBody>
          <a:bodyPr/>
          <a:lstStyle/>
          <a:p>
            <a:fld id="{B4C71EC6-210F-42DE-9C53-41977AD35B3D}" type="datetimeFigureOut">
              <a:rPr lang="ru-RU" smtClean="0"/>
              <a:t>06.04.2021</a:t>
            </a:fld>
            <a:endParaRPr lang="ru-RU"/>
          </a:p>
        </p:txBody>
      </p:sp>
      <p:sp>
        <p:nvSpPr>
          <p:cNvPr id="5" name="Нижний колонтитул 4"/>
          <p:cNvSpPr>
            <a:spLocks noGrp="1"/>
          </p:cNvSpPr>
          <p:nvPr>
            <p:ph type="ftr" sz="quarter" idx="11"/>
          </p:nvPr>
        </p:nvSpPr>
        <p:spPr bwMode="auto">
          <a:xfrm rot="5400000">
            <a:off x="7077456" y="4178808"/>
            <a:ext cx="3657600" cy="384048"/>
          </a:xfrm>
        </p:spPr>
        <p:txBody>
          <a:bodyPr/>
          <a:lstStyle/>
          <a:p>
            <a:endParaRPr lang="ru-RU"/>
          </a:p>
        </p:txBody>
      </p:sp>
      <p:sp>
        <p:nvSpPr>
          <p:cNvPr id="9" name="Прямоугольник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ая соединительная линия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Прямая соединительная линия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Прямая соединительная линия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Прямая соединительная линия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Прямая соединительная линия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Прямоугольник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Овал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Овал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Овал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Овал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Овал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Прямая соединительная линия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Номер слайда 5"/>
          <p:cNvSpPr>
            <a:spLocks noGrp="1"/>
          </p:cNvSpPr>
          <p:nvPr>
            <p:ph type="sldNum" sz="quarter" idx="12"/>
          </p:nvPr>
        </p:nvSpPr>
        <p:spPr bwMode="auto">
          <a:xfrm>
            <a:off x="1340616" y="4928702"/>
            <a:ext cx="609600" cy="517524"/>
          </a:xfrm>
        </p:spPr>
        <p:txBody>
          <a:bodyPr/>
          <a:lstStyle/>
          <a:p>
            <a:fld id="{B19B0651-EE4F-4900-A07F-96A6BFA9D0F0}"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5" name="Дата 4"/>
          <p:cNvSpPr>
            <a:spLocks noGrp="1"/>
          </p:cNvSpPr>
          <p:nvPr>
            <p:ph type="dt" sz="half" idx="10"/>
          </p:nvPr>
        </p:nvSpPr>
        <p:spPr/>
        <p:txBody>
          <a:bodyPr/>
          <a:lstStyle/>
          <a:p>
            <a:fld id="{B4C71EC6-210F-42DE-9C53-41977AD35B3D}" type="datetimeFigureOut">
              <a:rPr lang="ru-RU" smtClean="0"/>
              <a:t>06.04.2021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
        <p:nvSpPr>
          <p:cNvPr id="9" name="Объект 8"/>
          <p:cNvSpPr>
            <a:spLocks noGrp="1"/>
          </p:cNvSpPr>
          <p:nvPr>
            <p:ph sz="quarter" idx="1"/>
          </p:nvPr>
        </p:nvSpPr>
        <p:spPr>
          <a:xfrm>
            <a:off x="457200" y="1600200"/>
            <a:ext cx="3657600" cy="45720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11" name="Объект 10"/>
          <p:cNvSpPr>
            <a:spLocks noGrp="1"/>
          </p:cNvSpPr>
          <p:nvPr>
            <p:ph sz="quarter" idx="2"/>
          </p:nvPr>
        </p:nvSpPr>
        <p:spPr>
          <a:xfrm>
            <a:off x="4270248" y="1600200"/>
            <a:ext cx="3657600" cy="45720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7543800" cy="1143000"/>
          </a:xfrm>
        </p:spPr>
        <p:txBody>
          <a:bodyPr anchor="b"/>
          <a:lstStyle>
            <a:lvl1pPr>
              <a:defRPr/>
            </a:lvl1pPr>
          </a:lstStyle>
          <a:p>
            <a:r>
              <a:rPr kumimoji="0" lang="ru-RU"/>
              <a:t>Образец заголовка</a:t>
            </a:r>
            <a:endParaRPr kumimoji="0" lang="en-US"/>
          </a:p>
        </p:txBody>
      </p:sp>
      <p:sp>
        <p:nvSpPr>
          <p:cNvPr id="7" name="Дата 6"/>
          <p:cNvSpPr>
            <a:spLocks noGrp="1"/>
          </p:cNvSpPr>
          <p:nvPr>
            <p:ph type="dt" sz="half" idx="10"/>
          </p:nvPr>
        </p:nvSpPr>
        <p:spPr/>
        <p:txBody>
          <a:bodyPr/>
          <a:lstStyle/>
          <a:p>
            <a:fld id="{B4C71EC6-210F-42DE-9C53-41977AD35B3D}" type="datetimeFigureOut">
              <a:rPr lang="ru-RU" smtClean="0"/>
              <a:t>06.04.2021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
        <p:nvSpPr>
          <p:cNvPr id="11" name="Объект 10"/>
          <p:cNvSpPr>
            <a:spLocks noGrp="1"/>
          </p:cNvSpPr>
          <p:nvPr>
            <p:ph sz="quarter" idx="2"/>
          </p:nvPr>
        </p:nvSpPr>
        <p:spPr>
          <a:xfrm>
            <a:off x="457200" y="2362200"/>
            <a:ext cx="3657600" cy="38862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13" name="Объект 12"/>
          <p:cNvSpPr>
            <a:spLocks noGrp="1"/>
          </p:cNvSpPr>
          <p:nvPr>
            <p:ph sz="quarter" idx="4"/>
          </p:nvPr>
        </p:nvSpPr>
        <p:spPr>
          <a:xfrm>
            <a:off x="4371975" y="2362200"/>
            <a:ext cx="3657600" cy="38862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12" name="Текст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ru-RU"/>
              <a:t>Образец текста</a:t>
            </a:r>
          </a:p>
        </p:txBody>
      </p:sp>
      <p:sp>
        <p:nvSpPr>
          <p:cNvPr id="14" name="Текст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ru-RU"/>
              <a:t>Образец текста</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6" name="Дата 5"/>
          <p:cNvSpPr>
            <a:spLocks noGrp="1"/>
          </p:cNvSpPr>
          <p:nvPr>
            <p:ph type="dt" sz="half" idx="10"/>
          </p:nvPr>
        </p:nvSpPr>
        <p:spPr/>
        <p:txBody>
          <a:bodyPr rtlCol="0"/>
          <a:lstStyle/>
          <a:p>
            <a:fld id="{B4C71EC6-210F-42DE-9C53-41977AD35B3D}" type="datetimeFigureOut">
              <a:rPr lang="ru-RU" smtClean="0"/>
              <a:t>06.04.2021</a:t>
            </a:fld>
            <a:endParaRPr lang="ru-RU"/>
          </a:p>
        </p:txBody>
      </p:sp>
      <p:sp>
        <p:nvSpPr>
          <p:cNvPr id="7" name="Номер слайда 6"/>
          <p:cNvSpPr>
            <a:spLocks noGrp="1"/>
          </p:cNvSpPr>
          <p:nvPr>
            <p:ph type="sldNum" sz="quarter" idx="11"/>
          </p:nvPr>
        </p:nvSpPr>
        <p:spPr/>
        <p:txBody>
          <a:bodyPr rtlCol="0"/>
          <a:lstStyle/>
          <a:p>
            <a:fld id="{B19B0651-EE4F-4900-A07F-96A6BFA9D0F0}" type="slidenum">
              <a:rPr lang="ru-RU" smtClean="0"/>
              <a:t>‹#›</a:t>
            </a:fld>
            <a:endParaRPr lang="ru-RU"/>
          </a:p>
        </p:txBody>
      </p:sp>
      <p:sp>
        <p:nvSpPr>
          <p:cNvPr id="8" name="Нижний колонтитул 7"/>
          <p:cNvSpPr>
            <a:spLocks noGrp="1"/>
          </p:cNvSpPr>
          <p:nvPr>
            <p:ph type="ftr" sz="quarter" idx="12"/>
          </p:nvPr>
        </p:nvSpPr>
        <p:spPr/>
        <p:txBody>
          <a:bodyPr rtlCol="0"/>
          <a:lstStyle/>
          <a:p>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06.04.2021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1">
        <a:schemeClr val="bg1"/>
      </p:bgRef>
    </p:bg>
    <p:spTree>
      <p:nvGrpSpPr>
        <p:cNvPr id="1" name=""/>
        <p:cNvGrpSpPr/>
        <p:nvPr/>
      </p:nvGrpSpPr>
      <p:grpSpPr>
        <a:xfrm>
          <a:off x="0" y="0"/>
          <a:ext cx="0" cy="0"/>
          <a:chOff x="0" y="0"/>
          <a:chExt cx="0" cy="0"/>
        </a:xfrm>
      </p:grpSpPr>
      <p:sp>
        <p:nvSpPr>
          <p:cNvPr id="10" name="Прямая соединительная линия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Заголовок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ru-RU"/>
              <a:t>Образец заголовка</a:t>
            </a:r>
            <a:endParaRPr kumimoji="0" lang="en-US"/>
          </a:p>
        </p:txBody>
      </p:sp>
      <p:sp>
        <p:nvSpPr>
          <p:cNvPr id="3" name="Текст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ru-RU"/>
              <a:t>Образец текста</a:t>
            </a:r>
          </a:p>
        </p:txBody>
      </p:sp>
      <p:sp>
        <p:nvSpPr>
          <p:cNvPr id="8" name="Прямая соединительная линия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Прямая соединительная линия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Прямая соединительная линия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Прямоугольник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ая соединительная линия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Овал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Объект 17"/>
          <p:cNvSpPr>
            <a:spLocks noGrp="1"/>
          </p:cNvSpPr>
          <p:nvPr>
            <p:ph sz="quarter" idx="1"/>
          </p:nvPr>
        </p:nvSpPr>
        <p:spPr>
          <a:xfrm>
            <a:off x="304800" y="274320"/>
            <a:ext cx="5638800" cy="6327648"/>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21" name="Дата 20"/>
          <p:cNvSpPr>
            <a:spLocks noGrp="1"/>
          </p:cNvSpPr>
          <p:nvPr>
            <p:ph type="dt" sz="half" idx="14"/>
          </p:nvPr>
        </p:nvSpPr>
        <p:spPr/>
        <p:txBody>
          <a:bodyPr rtlCol="0"/>
          <a:lstStyle/>
          <a:p>
            <a:fld id="{B4C71EC6-210F-42DE-9C53-41977AD35B3D}" type="datetimeFigureOut">
              <a:rPr lang="ru-RU" smtClean="0"/>
              <a:t>06.04.2021</a:t>
            </a:fld>
            <a:endParaRPr lang="ru-RU"/>
          </a:p>
        </p:txBody>
      </p:sp>
      <p:sp>
        <p:nvSpPr>
          <p:cNvPr id="22" name="Номер слайда 21"/>
          <p:cNvSpPr>
            <a:spLocks noGrp="1"/>
          </p:cNvSpPr>
          <p:nvPr>
            <p:ph type="sldNum" sz="quarter" idx="15"/>
          </p:nvPr>
        </p:nvSpPr>
        <p:spPr/>
        <p:txBody>
          <a:bodyPr rtlCol="0"/>
          <a:lstStyle/>
          <a:p>
            <a:fld id="{B19B0651-EE4F-4900-A07F-96A6BFA9D0F0}" type="slidenum">
              <a:rPr lang="ru-RU" smtClean="0"/>
              <a:t>‹#›</a:t>
            </a:fld>
            <a:endParaRPr lang="ru-RU"/>
          </a:p>
        </p:txBody>
      </p:sp>
      <p:sp>
        <p:nvSpPr>
          <p:cNvPr id="23" name="Нижний колонтитул 22"/>
          <p:cNvSpPr>
            <a:spLocks noGrp="1"/>
          </p:cNvSpPr>
          <p:nvPr>
            <p:ph type="ftr" sz="quarter" idx="16"/>
          </p:nvPr>
        </p:nvSpPr>
        <p:spPr/>
        <p:txBody>
          <a:bodyPr rtlCol="0"/>
          <a:lstStyle/>
          <a:p>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Прямая соединительная линия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Овал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Заголовок 1"/>
          <p:cNvSpPr>
            <a:spLocks noGrp="1"/>
          </p:cNvSpPr>
          <p:nvPr>
            <p:ph type="title"/>
          </p:nvPr>
        </p:nvSpPr>
        <p:spPr>
          <a:xfrm rot="5400000">
            <a:off x="3350133" y="3200400"/>
            <a:ext cx="6309360" cy="457200"/>
          </a:xfrm>
        </p:spPr>
        <p:txBody>
          <a:bodyPr anchor="b"/>
          <a:lstStyle>
            <a:lvl1pPr algn="l">
              <a:buNone/>
              <a:defRPr sz="2000" b="1"/>
            </a:lvl1pPr>
          </a:lstStyle>
          <a:p>
            <a:r>
              <a:rPr kumimoji="0" lang="ru-RU"/>
              <a:t>Образец заголовка</a:t>
            </a:r>
            <a:endParaRPr kumimoji="0" lang="en-US"/>
          </a:p>
        </p:txBody>
      </p:sp>
      <p:sp>
        <p:nvSpPr>
          <p:cNvPr id="3" name="Рисунок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ru-RU"/>
              <a:t>Вставка рисунка</a:t>
            </a:r>
            <a:endParaRPr kumimoji="0" lang="en-US" dirty="0"/>
          </a:p>
        </p:txBody>
      </p:sp>
      <p:sp>
        <p:nvSpPr>
          <p:cNvPr id="4" name="Текст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ru-RU"/>
              <a:t>Образец текста</a:t>
            </a:r>
          </a:p>
        </p:txBody>
      </p:sp>
      <p:sp>
        <p:nvSpPr>
          <p:cNvPr id="10" name="Прямая соединительная линия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Прямоугольник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ая соединительная линия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Прямая соединительная линия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Прямая соединительная линия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Дата 16"/>
          <p:cNvSpPr>
            <a:spLocks noGrp="1"/>
          </p:cNvSpPr>
          <p:nvPr>
            <p:ph type="dt" sz="half" idx="10"/>
          </p:nvPr>
        </p:nvSpPr>
        <p:spPr/>
        <p:txBody>
          <a:bodyPr rtlCol="0"/>
          <a:lstStyle/>
          <a:p>
            <a:fld id="{B4C71EC6-210F-42DE-9C53-41977AD35B3D}" type="datetimeFigureOut">
              <a:rPr lang="ru-RU" smtClean="0"/>
              <a:t>06.04.2021</a:t>
            </a:fld>
            <a:endParaRPr lang="ru-RU"/>
          </a:p>
        </p:txBody>
      </p:sp>
      <p:sp>
        <p:nvSpPr>
          <p:cNvPr id="18" name="Номер слайда 17"/>
          <p:cNvSpPr>
            <a:spLocks noGrp="1"/>
          </p:cNvSpPr>
          <p:nvPr>
            <p:ph type="sldNum" sz="quarter" idx="11"/>
          </p:nvPr>
        </p:nvSpPr>
        <p:spPr/>
        <p:txBody>
          <a:bodyPr rtlCol="0"/>
          <a:lstStyle/>
          <a:p>
            <a:fld id="{B19B0651-EE4F-4900-A07F-96A6BFA9D0F0}" type="slidenum">
              <a:rPr lang="ru-RU" smtClean="0"/>
              <a:t>‹#›</a:t>
            </a:fld>
            <a:endParaRPr lang="ru-RU"/>
          </a:p>
        </p:txBody>
      </p:sp>
      <p:sp>
        <p:nvSpPr>
          <p:cNvPr id="21" name="Нижний колонтитул 20"/>
          <p:cNvSpPr>
            <a:spLocks noGrp="1"/>
          </p:cNvSpPr>
          <p:nvPr>
            <p:ph type="ftr" sz="quarter" idx="12"/>
          </p:nvPr>
        </p:nvSpPr>
        <p:spPr/>
        <p:txBody>
          <a:bodyPr rtlCol="0"/>
          <a:lstStyle/>
          <a:p>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Прямая соединительная линия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Заголовок 21"/>
          <p:cNvSpPr>
            <a:spLocks noGrp="1"/>
          </p:cNvSpPr>
          <p:nvPr>
            <p:ph type="title"/>
          </p:nvPr>
        </p:nvSpPr>
        <p:spPr>
          <a:xfrm>
            <a:off x="457200" y="274638"/>
            <a:ext cx="7467600" cy="1143000"/>
          </a:xfrm>
          <a:prstGeom prst="rect">
            <a:avLst/>
          </a:prstGeom>
        </p:spPr>
        <p:txBody>
          <a:bodyPr vert="horz" anchor="b">
            <a:normAutofit/>
          </a:bodyPr>
          <a:lstStyle/>
          <a:p>
            <a:r>
              <a:rPr kumimoji="0" lang="ru-RU"/>
              <a:t>Образец заголовка</a:t>
            </a:r>
            <a:endParaRPr kumimoji="0" lang="en-US"/>
          </a:p>
        </p:txBody>
      </p:sp>
      <p:sp>
        <p:nvSpPr>
          <p:cNvPr id="13" name="Текст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14" name="Дата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4C71EC6-210F-42DE-9C53-41977AD35B3D}" type="datetimeFigureOut">
              <a:rPr lang="ru-RU" smtClean="0"/>
              <a:t>06.04.2021</a:t>
            </a:fld>
            <a:endParaRPr lang="ru-RU"/>
          </a:p>
        </p:txBody>
      </p:sp>
      <p:sp>
        <p:nvSpPr>
          <p:cNvPr id="3" name="Нижний колонтитул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ru-RU"/>
          </a:p>
        </p:txBody>
      </p:sp>
      <p:sp>
        <p:nvSpPr>
          <p:cNvPr id="7" name="Прямая соединительная линия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Прямая соединительная линия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Прямоугольник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ая соединительная линия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Овал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Номер слайда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a:t>Practice SQL</a:t>
            </a:r>
            <a:endParaRPr lang="ru-RU" dirty="0"/>
          </a:p>
        </p:txBody>
      </p:sp>
      <p:sp>
        <p:nvSpPr>
          <p:cNvPr id="3" name="Подзаголовок 2"/>
          <p:cNvSpPr>
            <a:spLocks noGrp="1"/>
          </p:cNvSpPr>
          <p:nvPr>
            <p:ph type="subTitle" idx="1"/>
          </p:nvPr>
        </p:nvSpPr>
        <p:spPr/>
        <p:txBody>
          <a:bodyPr/>
          <a:lstStyle/>
          <a:p>
            <a:r>
              <a:rPr lang="en-US" dirty="0" err="1"/>
              <a:t>Abylkassymova</a:t>
            </a:r>
            <a:r>
              <a:rPr lang="en-US" dirty="0"/>
              <a:t> A.B.</a:t>
            </a:r>
            <a:endParaRPr lang="ru-RU" dirty="0"/>
          </a:p>
        </p:txBody>
      </p:sp>
    </p:spTree>
    <p:extLst>
      <p:ext uri="{BB962C8B-B14F-4D97-AF65-F5344CB8AC3E}">
        <p14:creationId xmlns:p14="http://schemas.microsoft.com/office/powerpoint/2010/main" val="2048072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5410944" cy="562074"/>
          </a:xfrm>
        </p:spPr>
        <p:txBody>
          <a:bodyPr>
            <a:normAutofit fontScale="90000"/>
          </a:bodyPr>
          <a:lstStyle/>
          <a:p>
            <a:br>
              <a:rPr lang="en-US" b="1" dirty="0"/>
            </a:br>
            <a:r>
              <a:rPr lang="en-US" b="1" dirty="0"/>
              <a:t>Combining Conditions &amp; Boolean Operators</a:t>
            </a:r>
            <a:endParaRPr lang="ru-RU" dirty="0"/>
          </a:p>
        </p:txBody>
      </p:sp>
      <p:sp>
        <p:nvSpPr>
          <p:cNvPr id="4" name="Прямоугольник 3"/>
          <p:cNvSpPr/>
          <p:nvPr/>
        </p:nvSpPr>
        <p:spPr>
          <a:xfrm>
            <a:off x="35496" y="1484784"/>
            <a:ext cx="4572000" cy="2585323"/>
          </a:xfrm>
          <a:prstGeom prst="rect">
            <a:avLst/>
          </a:prstGeom>
        </p:spPr>
        <p:txBody>
          <a:bodyPr>
            <a:spAutoFit/>
          </a:bodyPr>
          <a:lstStyle/>
          <a:p>
            <a:r>
              <a:rPr lang="en-US" dirty="0"/>
              <a:t>Select the </a:t>
            </a:r>
            <a:r>
              <a:rPr lang="en-US" dirty="0" err="1"/>
              <a:t>customerid</a:t>
            </a:r>
            <a:r>
              <a:rPr lang="en-US" dirty="0"/>
              <a:t>, </a:t>
            </a:r>
            <a:r>
              <a:rPr lang="en-US" dirty="0" err="1"/>
              <a:t>order_date</a:t>
            </a:r>
            <a:r>
              <a:rPr lang="en-US" dirty="0"/>
              <a:t>, and item from the </a:t>
            </a:r>
            <a:r>
              <a:rPr lang="en-US" dirty="0" err="1"/>
              <a:t>items_ordered</a:t>
            </a:r>
            <a:r>
              <a:rPr lang="en-US" dirty="0"/>
              <a:t> table for all items unless they are 'Snow Shoes' or if they are 'Ear Muffs'. Display the rows as long as they are not either of these two items.</a:t>
            </a:r>
          </a:p>
          <a:p>
            <a:endParaRPr lang="en-US" dirty="0"/>
          </a:p>
          <a:p>
            <a:r>
              <a:rPr lang="en-US" dirty="0"/>
              <a:t>Select the item and price of all items that start with the letters 'S', 'P', or 'F'.</a:t>
            </a:r>
          </a:p>
        </p:txBody>
      </p:sp>
      <p:sp>
        <p:nvSpPr>
          <p:cNvPr id="5" name="Прямоугольник 4"/>
          <p:cNvSpPr/>
          <p:nvPr/>
        </p:nvSpPr>
        <p:spPr>
          <a:xfrm>
            <a:off x="4536504" y="1507425"/>
            <a:ext cx="4572000" cy="4862870"/>
          </a:xfrm>
          <a:prstGeom prst="rect">
            <a:avLst/>
          </a:prstGeom>
        </p:spPr>
        <p:txBody>
          <a:bodyPr>
            <a:spAutoFit/>
          </a:bodyPr>
          <a:lstStyle/>
          <a:p>
            <a:r>
              <a:rPr lang="en-US" dirty="0"/>
              <a:t>Exercise #1</a:t>
            </a:r>
          </a:p>
          <a:p>
            <a:r>
              <a:rPr lang="en-US" dirty="0"/>
              <a:t>SELECT </a:t>
            </a:r>
            <a:r>
              <a:rPr lang="en-US" dirty="0" err="1"/>
              <a:t>customerid</a:t>
            </a:r>
            <a:r>
              <a:rPr lang="en-US" dirty="0"/>
              <a:t>, </a:t>
            </a:r>
            <a:r>
              <a:rPr lang="en-US" dirty="0" err="1"/>
              <a:t>order_date</a:t>
            </a:r>
            <a:r>
              <a:rPr lang="en-US" dirty="0"/>
              <a:t>, item</a:t>
            </a:r>
            <a:br>
              <a:rPr lang="en-US" dirty="0"/>
            </a:br>
            <a:r>
              <a:rPr lang="en-US" dirty="0"/>
              <a:t>FROM </a:t>
            </a:r>
            <a:r>
              <a:rPr lang="en-US" dirty="0" err="1"/>
              <a:t>items_ordered</a:t>
            </a:r>
            <a:br>
              <a:rPr lang="en-US" dirty="0"/>
            </a:br>
            <a:r>
              <a:rPr lang="en-US" dirty="0"/>
              <a:t>WHERE (item &lt;&gt; 'Snow shoes') AND (item &lt;&gt; 'Ear muffs');</a:t>
            </a:r>
          </a:p>
          <a:p>
            <a:r>
              <a:rPr lang="en-US" sz="1600" dirty="0"/>
              <a:t>Note: Yes, that is correct, you do want to use an AND here. If you were to use an OR here, then either side of the OR will be true, and EVERY row will be displayed. For example, when it encounters 'Ear muffs', it will evaluate to True since 'Ear muffs' are not equal to 'Snow shoes'.</a:t>
            </a:r>
          </a:p>
          <a:p>
            <a:endParaRPr lang="en-US" dirty="0"/>
          </a:p>
          <a:p>
            <a:r>
              <a:rPr lang="en-US" dirty="0"/>
              <a:t>Exercise #2</a:t>
            </a:r>
          </a:p>
          <a:p>
            <a:r>
              <a:rPr lang="en-US" dirty="0"/>
              <a:t>SELECT item, price</a:t>
            </a:r>
            <a:br>
              <a:rPr lang="en-US" dirty="0"/>
            </a:br>
            <a:r>
              <a:rPr lang="en-US" dirty="0"/>
              <a:t>FROM </a:t>
            </a:r>
            <a:r>
              <a:rPr lang="en-US" dirty="0" err="1"/>
              <a:t>items_ordered</a:t>
            </a:r>
            <a:br>
              <a:rPr lang="en-US" dirty="0"/>
            </a:br>
            <a:r>
              <a:rPr lang="en-US" dirty="0"/>
              <a:t>WHERE (item LIKE 'S%') OR (item LIKE 'P%') OR (item LIKE 'F%');</a:t>
            </a:r>
          </a:p>
        </p:txBody>
      </p:sp>
    </p:spTree>
    <p:extLst>
      <p:ext uri="{BB962C8B-B14F-4D97-AF65-F5344CB8AC3E}">
        <p14:creationId xmlns:p14="http://schemas.microsoft.com/office/powerpoint/2010/main" val="214056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3682752" cy="706090"/>
          </a:xfrm>
        </p:spPr>
        <p:txBody>
          <a:bodyPr/>
          <a:lstStyle/>
          <a:p>
            <a:r>
              <a:rPr lang="en-US" b="1" dirty="0"/>
              <a:t>IN &amp; BETWEEN</a:t>
            </a:r>
            <a:endParaRPr lang="ru-RU" dirty="0"/>
          </a:p>
        </p:txBody>
      </p:sp>
      <p:sp>
        <p:nvSpPr>
          <p:cNvPr id="4" name="Прямоугольник 3"/>
          <p:cNvSpPr/>
          <p:nvPr/>
        </p:nvSpPr>
        <p:spPr>
          <a:xfrm>
            <a:off x="179512" y="1433736"/>
            <a:ext cx="3960440" cy="2862322"/>
          </a:xfrm>
          <a:prstGeom prst="rect">
            <a:avLst/>
          </a:prstGeom>
        </p:spPr>
        <p:txBody>
          <a:bodyPr wrap="square">
            <a:spAutoFit/>
          </a:bodyPr>
          <a:lstStyle/>
          <a:p>
            <a:r>
              <a:rPr lang="en-US" dirty="0"/>
              <a:t>Select the date, item, and price from the </a:t>
            </a:r>
            <a:r>
              <a:rPr lang="en-US" dirty="0" err="1"/>
              <a:t>items_ordered</a:t>
            </a:r>
            <a:r>
              <a:rPr lang="en-US" dirty="0"/>
              <a:t> table for all of the rows that have a price value ranging from 10.00 to 80.00.</a:t>
            </a:r>
          </a:p>
          <a:p>
            <a:endParaRPr lang="en-US" dirty="0"/>
          </a:p>
          <a:p>
            <a:r>
              <a:rPr lang="en-US" dirty="0"/>
              <a:t>Select the </a:t>
            </a:r>
            <a:r>
              <a:rPr lang="en-US" dirty="0" err="1"/>
              <a:t>firstname</a:t>
            </a:r>
            <a:r>
              <a:rPr lang="en-US" dirty="0"/>
              <a:t>, city, and state from the customers table for all of the rows where the state value is either: Arizona, Washington, Oklahoma, Colorado, or Hawaii.</a:t>
            </a:r>
          </a:p>
        </p:txBody>
      </p:sp>
      <p:sp>
        <p:nvSpPr>
          <p:cNvPr id="5" name="Прямоугольник 4"/>
          <p:cNvSpPr/>
          <p:nvPr/>
        </p:nvSpPr>
        <p:spPr>
          <a:xfrm>
            <a:off x="4355976" y="1456405"/>
            <a:ext cx="4572000" cy="3416320"/>
          </a:xfrm>
          <a:prstGeom prst="rect">
            <a:avLst/>
          </a:prstGeom>
        </p:spPr>
        <p:txBody>
          <a:bodyPr>
            <a:spAutoFit/>
          </a:bodyPr>
          <a:lstStyle/>
          <a:p>
            <a:r>
              <a:rPr lang="en-US" dirty="0"/>
              <a:t>Exercise #1</a:t>
            </a:r>
          </a:p>
          <a:p>
            <a:r>
              <a:rPr lang="en-US" dirty="0"/>
              <a:t>SELECT </a:t>
            </a:r>
            <a:r>
              <a:rPr lang="en-US" dirty="0" err="1"/>
              <a:t>order_date</a:t>
            </a:r>
            <a:r>
              <a:rPr lang="en-US" dirty="0"/>
              <a:t>, item, price</a:t>
            </a:r>
            <a:br>
              <a:rPr lang="en-US" dirty="0"/>
            </a:br>
            <a:r>
              <a:rPr lang="en-US" dirty="0"/>
              <a:t>FROM </a:t>
            </a:r>
            <a:r>
              <a:rPr lang="en-US" dirty="0" err="1"/>
              <a:t>items_ordered</a:t>
            </a:r>
            <a:br>
              <a:rPr lang="en-US" dirty="0"/>
            </a:br>
            <a:r>
              <a:rPr lang="en-US" dirty="0"/>
              <a:t>WHERE price BETWEEN 10.00 AND 80.00;</a:t>
            </a:r>
          </a:p>
          <a:p>
            <a:r>
              <a:rPr lang="en-US" dirty="0"/>
              <a:t> </a:t>
            </a:r>
          </a:p>
          <a:p>
            <a:r>
              <a:rPr lang="en-US" dirty="0"/>
              <a:t>Exercise #2</a:t>
            </a:r>
          </a:p>
          <a:p>
            <a:r>
              <a:rPr lang="en-US" dirty="0"/>
              <a:t>SELECT </a:t>
            </a:r>
            <a:r>
              <a:rPr lang="en-US" dirty="0" err="1"/>
              <a:t>firstname</a:t>
            </a:r>
            <a:r>
              <a:rPr lang="en-US" dirty="0"/>
              <a:t>, city, state</a:t>
            </a:r>
            <a:br>
              <a:rPr lang="en-US" dirty="0"/>
            </a:br>
            <a:r>
              <a:rPr lang="en-US" dirty="0"/>
              <a:t>FROM customers</a:t>
            </a:r>
            <a:br>
              <a:rPr lang="en-US" dirty="0"/>
            </a:br>
            <a:r>
              <a:rPr lang="en-US" dirty="0"/>
              <a:t>WHERE state IN ('Arizona', 'Washington', 'Oklahoma', 'Colorado', 'Hawaii');</a:t>
            </a:r>
          </a:p>
        </p:txBody>
      </p:sp>
    </p:spTree>
    <p:extLst>
      <p:ext uri="{BB962C8B-B14F-4D97-AF65-F5344CB8AC3E}">
        <p14:creationId xmlns:p14="http://schemas.microsoft.com/office/powerpoint/2010/main" val="3985467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4906888" cy="562074"/>
          </a:xfrm>
        </p:spPr>
        <p:txBody>
          <a:bodyPr>
            <a:normAutofit fontScale="90000"/>
          </a:bodyPr>
          <a:lstStyle/>
          <a:p>
            <a:r>
              <a:rPr lang="en-US" b="1" dirty="0"/>
              <a:t>Mathematical Functions</a:t>
            </a:r>
            <a:endParaRPr lang="ru-RU"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8611" y="620688"/>
            <a:ext cx="1478571" cy="1478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061" y="1141997"/>
            <a:ext cx="7067550"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Прямоугольник 3"/>
          <p:cNvSpPr/>
          <p:nvPr/>
        </p:nvSpPr>
        <p:spPr>
          <a:xfrm>
            <a:off x="323528" y="3413649"/>
            <a:ext cx="8136904" cy="646331"/>
          </a:xfrm>
          <a:prstGeom prst="rect">
            <a:avLst/>
          </a:prstGeom>
        </p:spPr>
        <p:txBody>
          <a:bodyPr wrap="square">
            <a:spAutoFit/>
          </a:bodyPr>
          <a:lstStyle/>
          <a:p>
            <a:r>
              <a:rPr lang="en-US" dirty="0"/>
              <a:t>Select the item and per unit price for each item in the </a:t>
            </a:r>
            <a:r>
              <a:rPr lang="en-US" dirty="0" err="1"/>
              <a:t>items_ordered</a:t>
            </a:r>
            <a:r>
              <a:rPr lang="en-US" dirty="0"/>
              <a:t> table. Hint: Divide the price by the quantity.</a:t>
            </a:r>
            <a:endParaRPr lang="ru-RU" dirty="0"/>
          </a:p>
        </p:txBody>
      </p:sp>
      <p:sp>
        <p:nvSpPr>
          <p:cNvPr id="5" name="Прямоугольник 4"/>
          <p:cNvSpPr/>
          <p:nvPr/>
        </p:nvSpPr>
        <p:spPr>
          <a:xfrm>
            <a:off x="2267744" y="4293096"/>
            <a:ext cx="4572000" cy="1200329"/>
          </a:xfrm>
          <a:prstGeom prst="rect">
            <a:avLst/>
          </a:prstGeom>
        </p:spPr>
        <p:txBody>
          <a:bodyPr>
            <a:spAutoFit/>
          </a:bodyPr>
          <a:lstStyle/>
          <a:p>
            <a:r>
              <a:rPr lang="en-US" dirty="0"/>
              <a:t>Exercise #1</a:t>
            </a:r>
          </a:p>
          <a:p>
            <a:r>
              <a:rPr lang="en-US" dirty="0"/>
              <a:t>select item, sum(price)/sum(quantity)</a:t>
            </a:r>
            <a:br>
              <a:rPr lang="en-US" dirty="0"/>
            </a:br>
            <a:r>
              <a:rPr lang="en-US" dirty="0"/>
              <a:t>from </a:t>
            </a:r>
            <a:r>
              <a:rPr lang="en-US" dirty="0" err="1"/>
              <a:t>items_ordered</a:t>
            </a:r>
            <a:br>
              <a:rPr lang="en-US" dirty="0"/>
            </a:br>
            <a:r>
              <a:rPr lang="en-US" dirty="0"/>
              <a:t>group by item;</a:t>
            </a:r>
          </a:p>
        </p:txBody>
      </p:sp>
    </p:spTree>
    <p:extLst>
      <p:ext uri="{BB962C8B-B14F-4D97-AF65-F5344CB8AC3E}">
        <p14:creationId xmlns:p14="http://schemas.microsoft.com/office/powerpoint/2010/main" val="269019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52636"/>
            <a:ext cx="4190866"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Прямоугольник 4"/>
          <p:cNvSpPr/>
          <p:nvPr/>
        </p:nvSpPr>
        <p:spPr>
          <a:xfrm>
            <a:off x="179512" y="1412776"/>
            <a:ext cx="4572000" cy="4801314"/>
          </a:xfrm>
          <a:prstGeom prst="rect">
            <a:avLst/>
          </a:prstGeom>
        </p:spPr>
        <p:txBody>
          <a:bodyPr>
            <a:spAutoFit/>
          </a:bodyPr>
          <a:lstStyle/>
          <a:p>
            <a:r>
              <a:rPr lang="en-US" dirty="0"/>
              <a:t>select first, last, city from </a:t>
            </a:r>
            <a:r>
              <a:rPr lang="en-US" dirty="0" err="1"/>
              <a:t>empinfo</a:t>
            </a:r>
            <a:r>
              <a:rPr lang="en-US" dirty="0"/>
              <a:t>; </a:t>
            </a:r>
          </a:p>
          <a:p>
            <a:endParaRPr lang="en-US" dirty="0"/>
          </a:p>
          <a:p>
            <a:r>
              <a:rPr lang="en-US" dirty="0"/>
              <a:t>select last, city, age from </a:t>
            </a:r>
            <a:r>
              <a:rPr lang="en-US" dirty="0" err="1"/>
              <a:t>empinfo</a:t>
            </a:r>
            <a:endParaRPr lang="en-US" dirty="0"/>
          </a:p>
          <a:p>
            <a:r>
              <a:rPr lang="en-US" dirty="0"/>
              <a:t>       where age &gt; 30; </a:t>
            </a:r>
          </a:p>
          <a:p>
            <a:endParaRPr lang="en-US" dirty="0"/>
          </a:p>
          <a:p>
            <a:r>
              <a:rPr lang="en-US" dirty="0"/>
              <a:t>select first, last, city, state from </a:t>
            </a:r>
            <a:r>
              <a:rPr lang="en-US" dirty="0" err="1"/>
              <a:t>empinfo</a:t>
            </a:r>
            <a:endParaRPr lang="en-US" dirty="0"/>
          </a:p>
          <a:p>
            <a:r>
              <a:rPr lang="en-US" dirty="0"/>
              <a:t>       where first LIKE 'J%'; </a:t>
            </a:r>
          </a:p>
          <a:p>
            <a:endParaRPr lang="en-US" dirty="0"/>
          </a:p>
          <a:p>
            <a:r>
              <a:rPr lang="en-US" dirty="0"/>
              <a:t>select * from </a:t>
            </a:r>
            <a:r>
              <a:rPr lang="en-US" dirty="0" err="1"/>
              <a:t>empinfo</a:t>
            </a:r>
            <a:r>
              <a:rPr lang="en-US" dirty="0"/>
              <a:t>; </a:t>
            </a:r>
          </a:p>
          <a:p>
            <a:endParaRPr lang="en-US" dirty="0"/>
          </a:p>
          <a:p>
            <a:r>
              <a:rPr lang="en-US" dirty="0"/>
              <a:t>select first, last, from </a:t>
            </a:r>
            <a:r>
              <a:rPr lang="en-US" dirty="0" err="1"/>
              <a:t>empinfo</a:t>
            </a:r>
            <a:endParaRPr lang="en-US" dirty="0"/>
          </a:p>
          <a:p>
            <a:r>
              <a:rPr lang="en-US" dirty="0"/>
              <a:t>       where last LIKE '%s'; </a:t>
            </a:r>
          </a:p>
          <a:p>
            <a:endParaRPr lang="en-US" dirty="0"/>
          </a:p>
          <a:p>
            <a:r>
              <a:rPr lang="en-US" dirty="0"/>
              <a:t>select first, last, age from </a:t>
            </a:r>
            <a:r>
              <a:rPr lang="en-US" dirty="0" err="1"/>
              <a:t>empinfo</a:t>
            </a:r>
            <a:endParaRPr lang="en-US" dirty="0"/>
          </a:p>
          <a:p>
            <a:r>
              <a:rPr lang="en-US" dirty="0"/>
              <a:t>       where last LIKE '%</a:t>
            </a:r>
            <a:r>
              <a:rPr lang="en-US" dirty="0" err="1"/>
              <a:t>illia</a:t>
            </a:r>
            <a:r>
              <a:rPr lang="en-US" dirty="0"/>
              <a:t>%'; </a:t>
            </a:r>
          </a:p>
          <a:p>
            <a:endParaRPr lang="en-US" dirty="0"/>
          </a:p>
          <a:p>
            <a:r>
              <a:rPr lang="en-US" dirty="0"/>
              <a:t>select * from </a:t>
            </a:r>
            <a:r>
              <a:rPr lang="en-US" dirty="0" err="1"/>
              <a:t>empinfo</a:t>
            </a:r>
            <a:r>
              <a:rPr lang="en-US" dirty="0"/>
              <a:t> where first = 'Eric';</a:t>
            </a:r>
            <a:endParaRPr lang="ru-RU" dirty="0"/>
          </a:p>
        </p:txBody>
      </p:sp>
      <p:sp>
        <p:nvSpPr>
          <p:cNvPr id="6" name="TextBox 5"/>
          <p:cNvSpPr txBox="1"/>
          <p:nvPr/>
        </p:nvSpPr>
        <p:spPr>
          <a:xfrm>
            <a:off x="971600" y="548680"/>
            <a:ext cx="755335" cy="369332"/>
          </a:xfrm>
          <a:prstGeom prst="rect">
            <a:avLst/>
          </a:prstGeom>
          <a:noFill/>
        </p:spPr>
        <p:txBody>
          <a:bodyPr wrap="none" rtlCol="0">
            <a:spAutoFit/>
          </a:bodyPr>
          <a:lstStyle/>
          <a:p>
            <a:r>
              <a:rPr lang="en-US" b="1" dirty="0"/>
              <a:t>DB 1</a:t>
            </a:r>
            <a:endParaRPr lang="ru-RU" b="1" dirty="0"/>
          </a:p>
        </p:txBody>
      </p:sp>
    </p:spTree>
    <p:extLst>
      <p:ext uri="{BB962C8B-B14F-4D97-AF65-F5344CB8AC3E}">
        <p14:creationId xmlns:p14="http://schemas.microsoft.com/office/powerpoint/2010/main" val="3185078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520" y="111770"/>
            <a:ext cx="7529264" cy="580926"/>
          </a:xfrm>
        </p:spPr>
        <p:txBody>
          <a:bodyPr/>
          <a:lstStyle/>
          <a:p>
            <a:r>
              <a:rPr lang="en-US" dirty="0"/>
              <a:t>Let’s do more</a:t>
            </a:r>
            <a:endParaRPr lang="ru-RU"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52636"/>
            <a:ext cx="4190866"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Прямоугольник 5"/>
          <p:cNvSpPr/>
          <p:nvPr/>
        </p:nvSpPr>
        <p:spPr>
          <a:xfrm>
            <a:off x="251520" y="764704"/>
            <a:ext cx="4104456" cy="646331"/>
          </a:xfrm>
          <a:prstGeom prst="rect">
            <a:avLst/>
          </a:prstGeom>
        </p:spPr>
        <p:txBody>
          <a:bodyPr wrap="square">
            <a:spAutoFit/>
          </a:bodyPr>
          <a:lstStyle/>
          <a:p>
            <a:r>
              <a:rPr lang="en-US" dirty="0"/>
              <a:t>1 - Display everyone's first name and their age for everyone that's in table.</a:t>
            </a:r>
            <a:endParaRPr lang="ru-RU" dirty="0"/>
          </a:p>
        </p:txBody>
      </p:sp>
      <p:sp>
        <p:nvSpPr>
          <p:cNvPr id="8" name="Rectangle 2"/>
          <p:cNvSpPr>
            <a:spLocks noChangeArrowheads="1"/>
          </p:cNvSpPr>
          <p:nvPr/>
        </p:nvSpPr>
        <p:spPr bwMode="auto">
          <a:xfrm>
            <a:off x="683568" y="1454587"/>
            <a:ext cx="363112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ru-RU" sz="1000" b="0" i="0" u="none" strike="noStrike" cap="none" normalizeH="0" baseline="0" dirty="0" err="1">
                <a:ln>
                  <a:noFill/>
                </a:ln>
                <a:solidFill>
                  <a:schemeClr val="tx1"/>
                </a:solidFill>
                <a:effectLst/>
                <a:latin typeface="Arial Unicode MS" pitchFamily="34" charset="-128"/>
                <a:cs typeface="Arial" pitchFamily="34" charset="0"/>
              </a:rPr>
              <a:t>select</a:t>
            </a:r>
            <a:r>
              <a:rPr kumimoji="0" lang="ru-RU" sz="1000" b="0" i="0" u="none" strike="noStrike" cap="none" normalizeH="0" baseline="0" dirty="0">
                <a:ln>
                  <a:noFill/>
                </a:ln>
                <a:solidFill>
                  <a:schemeClr val="tx1"/>
                </a:solidFill>
                <a:effectLst/>
                <a:latin typeface="Arial Unicode MS" pitchFamily="34" charset="-128"/>
                <a:cs typeface="Arial" pitchFamily="34" charset="0"/>
              </a:rPr>
              <a:t> </a:t>
            </a:r>
            <a:r>
              <a:rPr kumimoji="0" lang="ru-RU" sz="1000" b="0" i="0" u="none" strike="noStrike" cap="none" normalizeH="0" baseline="0" dirty="0" err="1">
                <a:ln>
                  <a:noFill/>
                </a:ln>
                <a:solidFill>
                  <a:schemeClr val="tx1"/>
                </a:solidFill>
                <a:effectLst/>
                <a:latin typeface="Arial Unicode MS" pitchFamily="34" charset="-128"/>
                <a:cs typeface="Arial" pitchFamily="34" charset="0"/>
              </a:rPr>
              <a:t>first</a:t>
            </a:r>
            <a:r>
              <a:rPr kumimoji="0" lang="ru-RU" sz="1000" b="0" i="0" u="none" strike="noStrike" cap="none" normalizeH="0" baseline="0" dirty="0">
                <a:ln>
                  <a:noFill/>
                </a:ln>
                <a:solidFill>
                  <a:schemeClr val="tx1"/>
                </a:solidFill>
                <a:effectLst/>
                <a:latin typeface="Arial Unicode MS" pitchFamily="34" charset="-128"/>
                <a:cs typeface="Arial" pitchFamily="34" charset="0"/>
              </a:rPr>
              <a:t>, </a:t>
            </a:r>
            <a:r>
              <a:rPr kumimoji="0" lang="ru-RU" sz="1000" b="0" i="0" u="none" strike="noStrike" cap="none" normalizeH="0" baseline="0" dirty="0" err="1">
                <a:ln>
                  <a:noFill/>
                </a:ln>
                <a:solidFill>
                  <a:schemeClr val="tx1"/>
                </a:solidFill>
                <a:effectLst/>
                <a:latin typeface="Arial Unicode MS" pitchFamily="34" charset="-128"/>
                <a:cs typeface="Arial" pitchFamily="34" charset="0"/>
              </a:rPr>
              <a:t>age</a:t>
            </a:r>
            <a:r>
              <a:rPr kumimoji="0" lang="ru-RU" sz="1000" b="0" i="0" u="none" strike="noStrike" cap="none" normalizeH="0" baseline="0" dirty="0">
                <a:ln>
                  <a:noFill/>
                </a:ln>
                <a:solidFill>
                  <a:schemeClr val="tx1"/>
                </a:solidFill>
                <a:effectLst/>
                <a:latin typeface="Arial Unicode MS" pitchFamily="34" charset="-128"/>
                <a:cs typeface="Arial" pitchFamily="34" charset="0"/>
              </a:rPr>
              <a:t> </a:t>
            </a:r>
            <a:r>
              <a:rPr kumimoji="0" lang="ru-RU" sz="1000" b="0" i="0" u="none" strike="noStrike" cap="none" normalizeH="0" baseline="0" dirty="0" err="1">
                <a:ln>
                  <a:noFill/>
                </a:ln>
                <a:solidFill>
                  <a:schemeClr val="tx1"/>
                </a:solidFill>
                <a:effectLst/>
                <a:latin typeface="Arial Unicode MS" pitchFamily="34" charset="-128"/>
                <a:cs typeface="Arial" pitchFamily="34" charset="0"/>
              </a:rPr>
              <a:t>from</a:t>
            </a:r>
            <a:r>
              <a:rPr kumimoji="0" lang="ru-RU" sz="1000" b="0" i="0" u="none" strike="noStrike" cap="none" normalizeH="0" baseline="0" dirty="0">
                <a:ln>
                  <a:noFill/>
                </a:ln>
                <a:solidFill>
                  <a:schemeClr val="tx1"/>
                </a:solidFill>
                <a:effectLst/>
                <a:latin typeface="Arial Unicode MS" pitchFamily="34" charset="-128"/>
                <a:cs typeface="Arial" pitchFamily="34" charset="0"/>
              </a:rPr>
              <a:t> </a:t>
            </a:r>
            <a:r>
              <a:rPr kumimoji="0" lang="ru-RU" sz="1000" b="0" i="0" u="none" strike="noStrike" cap="none" normalizeH="0" baseline="0" dirty="0" err="1">
                <a:ln>
                  <a:noFill/>
                </a:ln>
                <a:solidFill>
                  <a:schemeClr val="tx1"/>
                </a:solidFill>
                <a:effectLst/>
                <a:latin typeface="Arial Unicode MS" pitchFamily="34" charset="-128"/>
                <a:cs typeface="Arial" pitchFamily="34" charset="0"/>
              </a:rPr>
              <a:t>em</a:t>
            </a:r>
            <a:r>
              <a:rPr lang="en-US" sz="1000" dirty="0">
                <a:latin typeface="Arial Unicode MS" pitchFamily="34" charset="-128"/>
                <a:cs typeface="Arial" pitchFamily="34" charset="0"/>
              </a:rPr>
              <a:t>select first,  age  from </a:t>
            </a:r>
            <a:r>
              <a:rPr lang="en-US" sz="1000" dirty="0" err="1">
                <a:latin typeface="Arial Unicode MS" pitchFamily="34" charset="-128"/>
                <a:cs typeface="Arial" pitchFamily="34" charset="0"/>
              </a:rPr>
              <a:t>empinfo</a:t>
            </a:r>
            <a:r>
              <a:rPr lang="en-US" sz="1000" dirty="0">
                <a:latin typeface="Arial Unicode MS" pitchFamily="34" charset="-128"/>
                <a:cs typeface="Arial" pitchFamily="34" charset="0"/>
              </a:rPr>
              <a:t>;</a:t>
            </a:r>
            <a:r>
              <a:rPr kumimoji="0" lang="ru-RU" sz="1000" b="0" i="0" u="none" strike="noStrike" cap="none" normalizeH="0" baseline="0" dirty="0" err="1">
                <a:ln>
                  <a:noFill/>
                </a:ln>
                <a:solidFill>
                  <a:schemeClr val="tx1"/>
                </a:solidFill>
                <a:effectLst/>
                <a:latin typeface="Arial Unicode MS" pitchFamily="34" charset="-128"/>
                <a:cs typeface="Arial" pitchFamily="34" charset="0"/>
              </a:rPr>
              <a:t>pinfo</a:t>
            </a:r>
            <a:r>
              <a:rPr kumimoji="0" lang="ru-RU" sz="1000" b="0" i="0" u="none" strike="noStrike" cap="none" normalizeH="0" baseline="0" dirty="0">
                <a:ln>
                  <a:noFill/>
                </a:ln>
                <a:solidFill>
                  <a:schemeClr val="tx1"/>
                </a:solidFill>
                <a:effectLst/>
                <a:latin typeface="Arial Unicode MS" pitchFamily="34" charset="-128"/>
                <a:cs typeface="Arial" pitchFamily="34" charset="0"/>
              </a:rPr>
              <a:t>;</a:t>
            </a:r>
            <a:r>
              <a:rPr kumimoji="0" lang="ru-RU" sz="800" b="0" i="0" u="none" strike="noStrike" cap="none" normalizeH="0" baseline="0" dirty="0">
                <a:ln>
                  <a:noFill/>
                </a:ln>
                <a:solidFill>
                  <a:schemeClr val="tx1"/>
                </a:solidFill>
                <a:effectLst/>
                <a:latin typeface="Arial" pitchFamily="34" charset="0"/>
                <a:cs typeface="Arial" pitchFamily="34" charset="0"/>
              </a:rPr>
              <a:t> </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9" name="Прямоугольник 8"/>
          <p:cNvSpPr/>
          <p:nvPr/>
        </p:nvSpPr>
        <p:spPr>
          <a:xfrm>
            <a:off x="251520" y="1844824"/>
            <a:ext cx="4572000" cy="923330"/>
          </a:xfrm>
          <a:prstGeom prst="rect">
            <a:avLst/>
          </a:prstGeom>
        </p:spPr>
        <p:txBody>
          <a:bodyPr>
            <a:spAutoFit/>
          </a:bodyPr>
          <a:lstStyle/>
          <a:p>
            <a:r>
              <a:rPr lang="en-US" dirty="0"/>
              <a:t>2 - Display the first name, last name, and city for everyone that's not from Payson.</a:t>
            </a:r>
            <a:endParaRPr lang="ru-RU" dirty="0"/>
          </a:p>
        </p:txBody>
      </p:sp>
      <p:sp>
        <p:nvSpPr>
          <p:cNvPr id="10" name="Rectangle 3"/>
          <p:cNvSpPr>
            <a:spLocks noChangeArrowheads="1"/>
          </p:cNvSpPr>
          <p:nvPr/>
        </p:nvSpPr>
        <p:spPr bwMode="auto">
          <a:xfrm>
            <a:off x="539552" y="276815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000" b="0" i="0" u="none" strike="noStrike" cap="none" normalizeH="0" baseline="0" dirty="0" err="1">
                <a:ln>
                  <a:noFill/>
                </a:ln>
                <a:solidFill>
                  <a:schemeClr val="tx1"/>
                </a:solidFill>
                <a:effectLst/>
                <a:latin typeface="Arial Unicode MS" pitchFamily="34" charset="-128"/>
                <a:cs typeface="Arial" pitchFamily="34" charset="0"/>
              </a:rPr>
              <a:t>select</a:t>
            </a:r>
            <a:r>
              <a:rPr kumimoji="0" lang="ru-RU" sz="1000" b="0" i="0" u="none" strike="noStrike" cap="none" normalizeH="0" baseline="0" dirty="0">
                <a:ln>
                  <a:noFill/>
                </a:ln>
                <a:solidFill>
                  <a:schemeClr val="tx1"/>
                </a:solidFill>
                <a:effectLst/>
                <a:latin typeface="Arial Unicode MS" pitchFamily="34" charset="-128"/>
                <a:cs typeface="Arial" pitchFamily="34" charset="0"/>
              </a:rPr>
              <a:t> </a:t>
            </a:r>
            <a:r>
              <a:rPr kumimoji="0" lang="ru-RU" sz="1000" b="0" i="0" u="none" strike="noStrike" cap="none" normalizeH="0" baseline="0" dirty="0" err="1">
                <a:ln>
                  <a:noFill/>
                </a:ln>
                <a:solidFill>
                  <a:schemeClr val="tx1"/>
                </a:solidFill>
                <a:effectLst/>
                <a:latin typeface="Arial Unicode MS" pitchFamily="34" charset="-128"/>
                <a:cs typeface="Arial" pitchFamily="34" charset="0"/>
              </a:rPr>
              <a:t>first</a:t>
            </a:r>
            <a:r>
              <a:rPr kumimoji="0" lang="ru-RU" sz="1000" b="0" i="0" u="none" strike="noStrike" cap="none" normalizeH="0" baseline="0" dirty="0">
                <a:ln>
                  <a:noFill/>
                </a:ln>
                <a:solidFill>
                  <a:schemeClr val="tx1"/>
                </a:solidFill>
                <a:effectLst/>
                <a:latin typeface="Arial Unicode MS" pitchFamily="34" charset="-128"/>
                <a:cs typeface="Arial" pitchFamily="34" charset="0"/>
              </a:rPr>
              <a:t>, </a:t>
            </a:r>
            <a:r>
              <a:rPr kumimoji="0" lang="ru-RU" sz="1000" b="0" i="0" u="none" strike="noStrike" cap="none" normalizeH="0" baseline="0" dirty="0" err="1">
                <a:ln>
                  <a:noFill/>
                </a:ln>
                <a:solidFill>
                  <a:schemeClr val="tx1"/>
                </a:solidFill>
                <a:effectLst/>
                <a:latin typeface="Arial Unicode MS" pitchFamily="34" charset="-128"/>
                <a:cs typeface="Arial" pitchFamily="34" charset="0"/>
              </a:rPr>
              <a:t>last</a:t>
            </a:r>
            <a:r>
              <a:rPr kumimoji="0" lang="ru-RU" sz="1000" b="0" i="0" u="none" strike="noStrike" cap="none" normalizeH="0" baseline="0" dirty="0">
                <a:ln>
                  <a:noFill/>
                </a:ln>
                <a:solidFill>
                  <a:schemeClr val="tx1"/>
                </a:solidFill>
                <a:effectLst/>
                <a:latin typeface="Arial Unicode MS" pitchFamily="34" charset="-128"/>
                <a:cs typeface="Arial" pitchFamily="34" charset="0"/>
              </a:rPr>
              <a:t>, </a:t>
            </a:r>
            <a:r>
              <a:rPr kumimoji="0" lang="ru-RU" sz="1000" b="0" i="0" u="none" strike="noStrike" cap="none" normalizeH="0" baseline="0" dirty="0" err="1">
                <a:ln>
                  <a:noFill/>
                </a:ln>
                <a:solidFill>
                  <a:schemeClr val="tx1"/>
                </a:solidFill>
                <a:effectLst/>
                <a:latin typeface="Arial Unicode MS" pitchFamily="34" charset="-128"/>
                <a:cs typeface="Arial" pitchFamily="34" charset="0"/>
              </a:rPr>
              <a:t>city</a:t>
            </a:r>
            <a:r>
              <a:rPr kumimoji="0" lang="ru-RU" sz="1000" b="0" i="0" u="none" strike="noStrike" cap="none" normalizeH="0" baseline="0" dirty="0">
                <a:ln>
                  <a:noFill/>
                </a:ln>
                <a:solidFill>
                  <a:schemeClr val="tx1"/>
                </a:solidFill>
                <a:effectLst/>
                <a:latin typeface="Arial Unicode MS" pitchFamily="34" charset="-128"/>
                <a:cs typeface="Arial" pitchFamily="34" charset="0"/>
              </a:rPr>
              <a:t> </a:t>
            </a:r>
            <a:r>
              <a:rPr kumimoji="0" lang="ru-RU" sz="1000" b="0" i="0" u="none" strike="noStrike" cap="none" normalizeH="0" baseline="0" dirty="0" err="1">
                <a:ln>
                  <a:noFill/>
                </a:ln>
                <a:solidFill>
                  <a:schemeClr val="tx1"/>
                </a:solidFill>
                <a:effectLst/>
                <a:latin typeface="Arial Unicode MS" pitchFamily="34" charset="-128"/>
                <a:cs typeface="Arial" pitchFamily="34" charset="0"/>
              </a:rPr>
              <a:t>from</a:t>
            </a:r>
            <a:r>
              <a:rPr kumimoji="0" lang="ru-RU" sz="1000" b="0" i="0" u="none" strike="noStrike" cap="none" normalizeH="0" baseline="0" dirty="0">
                <a:ln>
                  <a:noFill/>
                </a:ln>
                <a:solidFill>
                  <a:schemeClr val="tx1"/>
                </a:solidFill>
                <a:effectLst/>
                <a:latin typeface="Arial Unicode MS" pitchFamily="34" charset="-128"/>
                <a:cs typeface="Arial" pitchFamily="34" charset="0"/>
              </a:rPr>
              <a:t> </a:t>
            </a:r>
            <a:r>
              <a:rPr kumimoji="0" lang="ru-RU" sz="1000" b="0" i="0" u="none" strike="noStrike" cap="none" normalizeH="0" baseline="0" dirty="0" err="1">
                <a:ln>
                  <a:noFill/>
                </a:ln>
                <a:solidFill>
                  <a:schemeClr val="tx1"/>
                </a:solidFill>
                <a:effectLst/>
                <a:latin typeface="Arial Unicode MS" pitchFamily="34" charset="-128"/>
                <a:cs typeface="Arial" pitchFamily="34" charset="0"/>
              </a:rPr>
              <a:t>empinfo</a:t>
            </a:r>
            <a:r>
              <a:rPr kumimoji="0" lang="ru-RU" sz="1000" b="0" i="0" u="none" strike="noStrike" cap="none" normalizeH="0" baseline="0" dirty="0">
                <a:ln>
                  <a:noFill/>
                </a:ln>
                <a:solidFill>
                  <a:schemeClr val="tx1"/>
                </a:solidFill>
                <a:effectLst/>
                <a:latin typeface="Arial Unicode MS" pitchFamily="34" charset="-128"/>
                <a:cs typeface="Arial" pitchFamily="34" charset="0"/>
              </a:rPr>
              <a:t> </a:t>
            </a:r>
            <a:r>
              <a:rPr kumimoji="0" lang="ru-RU" sz="1000" b="0" i="0" u="none" strike="noStrike" cap="none" normalizeH="0" baseline="0" dirty="0" err="1">
                <a:ln>
                  <a:noFill/>
                </a:ln>
                <a:solidFill>
                  <a:schemeClr val="tx1"/>
                </a:solidFill>
                <a:effectLst/>
                <a:latin typeface="Arial Unicode MS" pitchFamily="34" charset="-128"/>
                <a:cs typeface="Arial" pitchFamily="34" charset="0"/>
              </a:rPr>
              <a:t>where</a:t>
            </a:r>
            <a:r>
              <a:rPr kumimoji="0" lang="ru-RU" sz="1000" b="0" i="0" u="none" strike="noStrike" cap="none" normalizeH="0" baseline="0" dirty="0">
                <a:ln>
                  <a:noFill/>
                </a:ln>
                <a:solidFill>
                  <a:schemeClr val="tx1"/>
                </a:solidFill>
                <a:effectLst/>
                <a:latin typeface="Arial Unicode MS" pitchFamily="34" charset="-128"/>
                <a:cs typeface="Arial" pitchFamily="34" charset="0"/>
              </a:rPr>
              <a:t> </a:t>
            </a:r>
            <a:r>
              <a:rPr kumimoji="0" lang="ru-RU" sz="1000" b="0" i="0" u="none" strike="noStrike" cap="none" normalizeH="0" baseline="0" dirty="0" err="1">
                <a:ln>
                  <a:noFill/>
                </a:ln>
                <a:solidFill>
                  <a:schemeClr val="tx1"/>
                </a:solidFill>
                <a:effectLst/>
                <a:latin typeface="Arial Unicode MS" pitchFamily="34" charset="-128"/>
                <a:cs typeface="Arial" pitchFamily="34" charset="0"/>
              </a:rPr>
              <a:t>city</a:t>
            </a:r>
            <a:r>
              <a:rPr kumimoji="0" lang="ru-RU" sz="1000" b="0" i="0" u="none" strike="noStrike" cap="none" normalizeH="0" baseline="0" dirty="0">
                <a:ln>
                  <a:noFill/>
                </a:ln>
                <a:solidFill>
                  <a:schemeClr val="tx1"/>
                </a:solidFill>
                <a:effectLst/>
                <a:latin typeface="Arial Unicode MS" pitchFamily="34" charset="-128"/>
                <a:cs typeface="Arial" pitchFamily="34" charset="0"/>
              </a:rPr>
              <a:t> &lt;&gt; '</a:t>
            </a:r>
            <a:r>
              <a:rPr kumimoji="0" lang="ru-RU" sz="1000" b="0" i="0" u="none" strike="noStrike" cap="none" normalizeH="0" baseline="0" dirty="0" err="1">
                <a:ln>
                  <a:noFill/>
                </a:ln>
                <a:solidFill>
                  <a:schemeClr val="tx1"/>
                </a:solidFill>
                <a:effectLst/>
                <a:latin typeface="Arial Unicode MS" pitchFamily="34" charset="-128"/>
                <a:cs typeface="Arial" pitchFamily="34" charset="0"/>
              </a:rPr>
              <a:t>Payson</a:t>
            </a:r>
            <a:r>
              <a:rPr kumimoji="0" lang="ru-RU" sz="1000" b="0" i="0" u="none" strike="noStrike" cap="none" normalizeH="0" baseline="0" dirty="0">
                <a:ln>
                  <a:noFill/>
                </a:ln>
                <a:solidFill>
                  <a:schemeClr val="tx1"/>
                </a:solidFill>
                <a:effectLst/>
                <a:latin typeface="Arial Unicode MS" pitchFamily="34" charset="-128"/>
                <a:cs typeface="Arial" pitchFamily="34" charset="0"/>
              </a:rPr>
              <a:t>';</a:t>
            </a:r>
            <a:r>
              <a:rPr kumimoji="0" lang="ru-RU" sz="800" b="0" i="0" u="none" strike="noStrike" cap="none" normalizeH="0" baseline="0" dirty="0">
                <a:ln>
                  <a:noFill/>
                </a:ln>
                <a:solidFill>
                  <a:schemeClr val="tx1"/>
                </a:solidFill>
                <a:effectLst/>
                <a:latin typeface="Arial" pitchFamily="34" charset="0"/>
                <a:cs typeface="Arial" pitchFamily="34" charset="0"/>
              </a:rPr>
              <a:t> </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11" name="Прямоугольник 10"/>
          <p:cNvSpPr/>
          <p:nvPr/>
        </p:nvSpPr>
        <p:spPr>
          <a:xfrm>
            <a:off x="107504" y="3212976"/>
            <a:ext cx="4572000" cy="646331"/>
          </a:xfrm>
          <a:prstGeom prst="rect">
            <a:avLst/>
          </a:prstGeom>
        </p:spPr>
        <p:txBody>
          <a:bodyPr>
            <a:spAutoFit/>
          </a:bodyPr>
          <a:lstStyle/>
          <a:p>
            <a:r>
              <a:rPr lang="en-US" dirty="0"/>
              <a:t>3 - Display all columns for everyone that is over 40 years old.</a:t>
            </a:r>
            <a:endParaRPr lang="ru-RU" dirty="0"/>
          </a:p>
        </p:txBody>
      </p:sp>
      <p:sp>
        <p:nvSpPr>
          <p:cNvPr id="12" name="Rectangle 4"/>
          <p:cNvSpPr>
            <a:spLocks noChangeArrowheads="1"/>
          </p:cNvSpPr>
          <p:nvPr/>
        </p:nvSpPr>
        <p:spPr bwMode="auto">
          <a:xfrm>
            <a:off x="828600" y="378904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000" b="0" i="0" u="none" strike="noStrike" cap="none" normalizeH="0" baseline="0" dirty="0" err="1">
                <a:ln>
                  <a:noFill/>
                </a:ln>
                <a:solidFill>
                  <a:schemeClr val="tx1"/>
                </a:solidFill>
                <a:effectLst/>
                <a:latin typeface="Arial Unicode MS" pitchFamily="34" charset="-128"/>
                <a:cs typeface="Arial" pitchFamily="34" charset="0"/>
              </a:rPr>
              <a:t>select</a:t>
            </a:r>
            <a:r>
              <a:rPr kumimoji="0" lang="ru-RU" sz="1000" b="0" i="0" u="none" strike="noStrike" cap="none" normalizeH="0" baseline="0" dirty="0">
                <a:ln>
                  <a:noFill/>
                </a:ln>
                <a:solidFill>
                  <a:schemeClr val="tx1"/>
                </a:solidFill>
                <a:effectLst/>
                <a:latin typeface="Arial Unicode MS" pitchFamily="34" charset="-128"/>
                <a:cs typeface="Arial" pitchFamily="34" charset="0"/>
              </a:rPr>
              <a:t> * </a:t>
            </a:r>
            <a:r>
              <a:rPr kumimoji="0" lang="ru-RU" sz="1000" b="0" i="0" u="none" strike="noStrike" cap="none" normalizeH="0" baseline="0" dirty="0" err="1">
                <a:ln>
                  <a:noFill/>
                </a:ln>
                <a:solidFill>
                  <a:schemeClr val="tx1"/>
                </a:solidFill>
                <a:effectLst/>
                <a:latin typeface="Arial Unicode MS" pitchFamily="34" charset="-128"/>
                <a:cs typeface="Arial" pitchFamily="34" charset="0"/>
              </a:rPr>
              <a:t>from</a:t>
            </a:r>
            <a:r>
              <a:rPr kumimoji="0" lang="ru-RU" sz="1000" b="0" i="0" u="none" strike="noStrike" cap="none" normalizeH="0" baseline="0" dirty="0">
                <a:ln>
                  <a:noFill/>
                </a:ln>
                <a:solidFill>
                  <a:schemeClr val="tx1"/>
                </a:solidFill>
                <a:effectLst/>
                <a:latin typeface="Arial Unicode MS" pitchFamily="34" charset="-128"/>
                <a:cs typeface="Arial" pitchFamily="34" charset="0"/>
              </a:rPr>
              <a:t> </a:t>
            </a:r>
            <a:r>
              <a:rPr kumimoji="0" lang="ru-RU" sz="1000" b="0" i="0" u="none" strike="noStrike" cap="none" normalizeH="0" baseline="0" dirty="0" err="1">
                <a:ln>
                  <a:noFill/>
                </a:ln>
                <a:solidFill>
                  <a:schemeClr val="tx1"/>
                </a:solidFill>
                <a:effectLst/>
                <a:latin typeface="Arial Unicode MS" pitchFamily="34" charset="-128"/>
                <a:cs typeface="Arial" pitchFamily="34" charset="0"/>
              </a:rPr>
              <a:t>empinfo</a:t>
            </a:r>
            <a:r>
              <a:rPr kumimoji="0" lang="ru-RU" sz="1000" b="0" i="0" u="none" strike="noStrike" cap="none" normalizeH="0" baseline="0" dirty="0">
                <a:ln>
                  <a:noFill/>
                </a:ln>
                <a:solidFill>
                  <a:schemeClr val="tx1"/>
                </a:solidFill>
                <a:effectLst/>
                <a:latin typeface="Arial Unicode MS" pitchFamily="34" charset="-128"/>
                <a:cs typeface="Arial" pitchFamily="34" charset="0"/>
              </a:rPr>
              <a:t> </a:t>
            </a:r>
            <a:r>
              <a:rPr kumimoji="0" lang="ru-RU" sz="1000" b="0" i="0" u="none" strike="noStrike" cap="none" normalizeH="0" baseline="0" dirty="0" err="1">
                <a:ln>
                  <a:noFill/>
                </a:ln>
                <a:solidFill>
                  <a:schemeClr val="tx1"/>
                </a:solidFill>
                <a:effectLst/>
                <a:latin typeface="Arial Unicode MS" pitchFamily="34" charset="-128"/>
                <a:cs typeface="Arial" pitchFamily="34" charset="0"/>
              </a:rPr>
              <a:t>where</a:t>
            </a:r>
            <a:r>
              <a:rPr kumimoji="0" lang="ru-RU" sz="1000" b="0" i="0" u="none" strike="noStrike" cap="none" normalizeH="0" baseline="0" dirty="0">
                <a:ln>
                  <a:noFill/>
                </a:ln>
                <a:solidFill>
                  <a:schemeClr val="tx1"/>
                </a:solidFill>
                <a:effectLst/>
                <a:latin typeface="Arial Unicode MS" pitchFamily="34" charset="-128"/>
                <a:cs typeface="Arial" pitchFamily="34" charset="0"/>
              </a:rPr>
              <a:t> </a:t>
            </a:r>
            <a:r>
              <a:rPr kumimoji="0" lang="ru-RU" sz="1000" b="0" i="0" u="none" strike="noStrike" cap="none" normalizeH="0" baseline="0" dirty="0" err="1">
                <a:ln>
                  <a:noFill/>
                </a:ln>
                <a:solidFill>
                  <a:schemeClr val="tx1"/>
                </a:solidFill>
                <a:effectLst/>
                <a:latin typeface="Arial Unicode MS" pitchFamily="34" charset="-128"/>
                <a:cs typeface="Arial" pitchFamily="34" charset="0"/>
              </a:rPr>
              <a:t>age</a:t>
            </a:r>
            <a:r>
              <a:rPr kumimoji="0" lang="ru-RU" sz="1000" b="0" i="0" u="none" strike="noStrike" cap="none" normalizeH="0" baseline="0" dirty="0">
                <a:ln>
                  <a:noFill/>
                </a:ln>
                <a:solidFill>
                  <a:schemeClr val="tx1"/>
                </a:solidFill>
                <a:effectLst/>
                <a:latin typeface="Arial Unicode MS" pitchFamily="34" charset="-128"/>
                <a:cs typeface="Arial" pitchFamily="34" charset="0"/>
              </a:rPr>
              <a:t> &gt; 40;</a:t>
            </a:r>
            <a:r>
              <a:rPr kumimoji="0" lang="ru-RU" sz="800" b="0" i="0" u="none" strike="noStrike" cap="none" normalizeH="0" baseline="0" dirty="0">
                <a:ln>
                  <a:noFill/>
                </a:ln>
                <a:solidFill>
                  <a:schemeClr val="tx1"/>
                </a:solidFill>
                <a:effectLst/>
                <a:latin typeface="Arial" pitchFamily="34" charset="0"/>
                <a:cs typeface="Arial" pitchFamily="34" charset="0"/>
              </a:rPr>
              <a:t> </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13" name="Прямоугольник 12"/>
          <p:cNvSpPr/>
          <p:nvPr/>
        </p:nvSpPr>
        <p:spPr>
          <a:xfrm>
            <a:off x="179512" y="4161854"/>
            <a:ext cx="4572000" cy="923330"/>
          </a:xfrm>
          <a:prstGeom prst="rect">
            <a:avLst/>
          </a:prstGeom>
        </p:spPr>
        <p:txBody>
          <a:bodyPr>
            <a:spAutoFit/>
          </a:bodyPr>
          <a:lstStyle/>
          <a:p>
            <a:r>
              <a:rPr lang="en-US" dirty="0"/>
              <a:t>4 - Display the first and last names for everyone whose last name ends in an "ay".</a:t>
            </a:r>
            <a:endParaRPr lang="ru-RU" dirty="0"/>
          </a:p>
        </p:txBody>
      </p:sp>
      <p:sp>
        <p:nvSpPr>
          <p:cNvPr id="14" name="Rectangle 5"/>
          <p:cNvSpPr>
            <a:spLocks noChangeArrowheads="1"/>
          </p:cNvSpPr>
          <p:nvPr/>
        </p:nvSpPr>
        <p:spPr bwMode="auto">
          <a:xfrm>
            <a:off x="900608" y="4974649"/>
            <a:ext cx="341408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000" b="0" i="0" u="none" strike="noStrike" cap="none" normalizeH="0" baseline="0" dirty="0" err="1">
                <a:ln>
                  <a:noFill/>
                </a:ln>
                <a:solidFill>
                  <a:schemeClr val="tx1"/>
                </a:solidFill>
                <a:effectLst/>
                <a:latin typeface="Arial Unicode MS" pitchFamily="34" charset="-128"/>
                <a:cs typeface="Arial" pitchFamily="34" charset="0"/>
              </a:rPr>
              <a:t>select</a:t>
            </a:r>
            <a:r>
              <a:rPr kumimoji="0" lang="ru-RU" sz="1000" b="0" i="0" u="none" strike="noStrike" cap="none" normalizeH="0" baseline="0" dirty="0">
                <a:ln>
                  <a:noFill/>
                </a:ln>
                <a:solidFill>
                  <a:schemeClr val="tx1"/>
                </a:solidFill>
                <a:effectLst/>
                <a:latin typeface="Arial Unicode MS" pitchFamily="34" charset="-128"/>
                <a:cs typeface="Arial" pitchFamily="34" charset="0"/>
              </a:rPr>
              <a:t> </a:t>
            </a:r>
            <a:r>
              <a:rPr kumimoji="0" lang="ru-RU" sz="1000" b="0" i="0" u="none" strike="noStrike" cap="none" normalizeH="0" baseline="0" dirty="0" err="1">
                <a:ln>
                  <a:noFill/>
                </a:ln>
                <a:solidFill>
                  <a:schemeClr val="tx1"/>
                </a:solidFill>
                <a:effectLst/>
                <a:latin typeface="Arial Unicode MS" pitchFamily="34" charset="-128"/>
                <a:cs typeface="Arial" pitchFamily="34" charset="0"/>
              </a:rPr>
              <a:t>first</a:t>
            </a:r>
            <a:r>
              <a:rPr kumimoji="0" lang="ru-RU" sz="1000" b="0" i="0" u="none" strike="noStrike" cap="none" normalizeH="0" baseline="0" dirty="0">
                <a:ln>
                  <a:noFill/>
                </a:ln>
                <a:solidFill>
                  <a:schemeClr val="tx1"/>
                </a:solidFill>
                <a:effectLst/>
                <a:latin typeface="Arial Unicode MS" pitchFamily="34" charset="-128"/>
                <a:cs typeface="Arial" pitchFamily="34" charset="0"/>
              </a:rPr>
              <a:t>, </a:t>
            </a:r>
            <a:r>
              <a:rPr kumimoji="0" lang="ru-RU" sz="1000" b="0" i="0" u="none" strike="noStrike" cap="none" normalizeH="0" baseline="0" dirty="0" err="1">
                <a:ln>
                  <a:noFill/>
                </a:ln>
                <a:solidFill>
                  <a:schemeClr val="tx1"/>
                </a:solidFill>
                <a:effectLst/>
                <a:latin typeface="Arial Unicode MS" pitchFamily="34" charset="-128"/>
                <a:cs typeface="Arial" pitchFamily="34" charset="0"/>
              </a:rPr>
              <a:t>last</a:t>
            </a:r>
            <a:r>
              <a:rPr kumimoji="0" lang="ru-RU" sz="1000" b="0" i="0" u="none" strike="noStrike" cap="none" normalizeH="0" baseline="0" dirty="0">
                <a:ln>
                  <a:noFill/>
                </a:ln>
                <a:solidFill>
                  <a:schemeClr val="tx1"/>
                </a:solidFill>
                <a:effectLst/>
                <a:latin typeface="Arial Unicode MS" pitchFamily="34" charset="-128"/>
                <a:cs typeface="Arial" pitchFamily="34" charset="0"/>
              </a:rPr>
              <a:t> </a:t>
            </a:r>
            <a:r>
              <a:rPr kumimoji="0" lang="ru-RU" sz="1000" b="0" i="0" u="none" strike="noStrike" cap="none" normalizeH="0" baseline="0" dirty="0" err="1">
                <a:ln>
                  <a:noFill/>
                </a:ln>
                <a:solidFill>
                  <a:schemeClr val="tx1"/>
                </a:solidFill>
                <a:effectLst/>
                <a:latin typeface="Arial Unicode MS" pitchFamily="34" charset="-128"/>
                <a:cs typeface="Arial" pitchFamily="34" charset="0"/>
              </a:rPr>
              <a:t>from</a:t>
            </a:r>
            <a:r>
              <a:rPr kumimoji="0" lang="ru-RU" sz="1000" b="0" i="0" u="none" strike="noStrike" cap="none" normalizeH="0" baseline="0" dirty="0">
                <a:ln>
                  <a:noFill/>
                </a:ln>
                <a:solidFill>
                  <a:schemeClr val="tx1"/>
                </a:solidFill>
                <a:effectLst/>
                <a:latin typeface="Arial Unicode MS" pitchFamily="34" charset="-128"/>
                <a:cs typeface="Arial" pitchFamily="34" charset="0"/>
              </a:rPr>
              <a:t> </a:t>
            </a:r>
            <a:r>
              <a:rPr kumimoji="0" lang="ru-RU" sz="1000" b="0" i="0" u="none" strike="noStrike" cap="none" normalizeH="0" baseline="0" dirty="0" err="1">
                <a:ln>
                  <a:noFill/>
                </a:ln>
                <a:solidFill>
                  <a:schemeClr val="tx1"/>
                </a:solidFill>
                <a:effectLst/>
                <a:latin typeface="Arial Unicode MS" pitchFamily="34" charset="-128"/>
                <a:cs typeface="Arial" pitchFamily="34" charset="0"/>
              </a:rPr>
              <a:t>empinfo</a:t>
            </a:r>
            <a:r>
              <a:rPr kumimoji="0" lang="ru-RU" sz="1000" b="0" i="0" u="none" strike="noStrike" cap="none" normalizeH="0" baseline="0" dirty="0">
                <a:ln>
                  <a:noFill/>
                </a:ln>
                <a:solidFill>
                  <a:schemeClr val="tx1"/>
                </a:solidFill>
                <a:effectLst/>
                <a:latin typeface="Arial Unicode MS" pitchFamily="34" charset="-128"/>
                <a:cs typeface="Arial" pitchFamily="34" charset="0"/>
              </a:rPr>
              <a:t> </a:t>
            </a:r>
            <a:r>
              <a:rPr kumimoji="0" lang="ru-RU" sz="1000" b="0" i="0" u="none" strike="noStrike" cap="none" normalizeH="0" baseline="0" dirty="0" err="1">
                <a:ln>
                  <a:noFill/>
                </a:ln>
                <a:solidFill>
                  <a:schemeClr val="tx1"/>
                </a:solidFill>
                <a:effectLst/>
                <a:latin typeface="Arial Unicode MS" pitchFamily="34" charset="-128"/>
                <a:cs typeface="Arial" pitchFamily="34" charset="0"/>
              </a:rPr>
              <a:t>where</a:t>
            </a:r>
            <a:r>
              <a:rPr kumimoji="0" lang="ru-RU" sz="1000" b="0" i="0" u="none" strike="noStrike" cap="none" normalizeH="0" baseline="0" dirty="0">
                <a:ln>
                  <a:noFill/>
                </a:ln>
                <a:solidFill>
                  <a:schemeClr val="tx1"/>
                </a:solidFill>
                <a:effectLst/>
                <a:latin typeface="Arial Unicode MS" pitchFamily="34" charset="-128"/>
                <a:cs typeface="Arial" pitchFamily="34" charset="0"/>
              </a:rPr>
              <a:t> </a:t>
            </a:r>
            <a:r>
              <a:rPr kumimoji="0" lang="ru-RU" sz="1000" b="0" i="0" u="none" strike="noStrike" cap="none" normalizeH="0" baseline="0" dirty="0" err="1">
                <a:ln>
                  <a:noFill/>
                </a:ln>
                <a:solidFill>
                  <a:schemeClr val="tx1"/>
                </a:solidFill>
                <a:effectLst/>
                <a:latin typeface="Arial Unicode MS" pitchFamily="34" charset="-128"/>
                <a:cs typeface="Arial" pitchFamily="34" charset="0"/>
              </a:rPr>
              <a:t>last</a:t>
            </a:r>
            <a:r>
              <a:rPr kumimoji="0" lang="ru-RU" sz="1000" b="0" i="0" u="none" strike="noStrike" cap="none" normalizeH="0" baseline="0" dirty="0">
                <a:ln>
                  <a:noFill/>
                </a:ln>
                <a:solidFill>
                  <a:schemeClr val="tx1"/>
                </a:solidFill>
                <a:effectLst/>
                <a:latin typeface="Arial Unicode MS" pitchFamily="34" charset="-128"/>
                <a:cs typeface="Arial" pitchFamily="34" charset="0"/>
              </a:rPr>
              <a:t> LIKE '%</a:t>
            </a:r>
            <a:r>
              <a:rPr kumimoji="0" lang="ru-RU" sz="1000" b="0" i="0" u="none" strike="noStrike" cap="none" normalizeH="0" baseline="0" dirty="0" err="1">
                <a:ln>
                  <a:noFill/>
                </a:ln>
                <a:solidFill>
                  <a:schemeClr val="tx1"/>
                </a:solidFill>
                <a:effectLst/>
                <a:latin typeface="Arial Unicode MS" pitchFamily="34" charset="-128"/>
                <a:cs typeface="Arial" pitchFamily="34" charset="0"/>
              </a:rPr>
              <a:t>ay</a:t>
            </a:r>
            <a:r>
              <a:rPr kumimoji="0" lang="ru-RU" sz="1000" b="0" i="0" u="none" strike="noStrike" cap="none" normalizeH="0" baseline="0" dirty="0">
                <a:ln>
                  <a:noFill/>
                </a:ln>
                <a:solidFill>
                  <a:schemeClr val="tx1"/>
                </a:solidFill>
                <a:effectLst/>
                <a:latin typeface="Arial Unicode MS" pitchFamily="34" charset="-128"/>
                <a:cs typeface="Arial" pitchFamily="34" charset="0"/>
              </a:rPr>
              <a:t>';</a:t>
            </a:r>
            <a:r>
              <a:rPr kumimoji="0" lang="ru-RU" sz="800" b="0" i="0" u="none" strike="noStrike" cap="none" normalizeH="0" baseline="0" dirty="0">
                <a:ln>
                  <a:noFill/>
                </a:ln>
                <a:solidFill>
                  <a:schemeClr val="tx1"/>
                </a:solidFill>
                <a:effectLst/>
                <a:latin typeface="Arial" pitchFamily="34" charset="0"/>
                <a:cs typeface="Arial" pitchFamily="34" charset="0"/>
              </a:rPr>
              <a:t> </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15" name="Прямоугольник 14"/>
          <p:cNvSpPr/>
          <p:nvPr/>
        </p:nvSpPr>
        <p:spPr>
          <a:xfrm>
            <a:off x="216024" y="5302949"/>
            <a:ext cx="4572000" cy="646331"/>
          </a:xfrm>
          <a:prstGeom prst="rect">
            <a:avLst/>
          </a:prstGeom>
        </p:spPr>
        <p:txBody>
          <a:bodyPr>
            <a:spAutoFit/>
          </a:bodyPr>
          <a:lstStyle/>
          <a:p>
            <a:r>
              <a:rPr lang="en-US" dirty="0"/>
              <a:t>5 - Display all columns for everyone whose first name equals "Mary".</a:t>
            </a:r>
            <a:endParaRPr lang="ru-RU" dirty="0"/>
          </a:p>
        </p:txBody>
      </p:sp>
      <p:sp>
        <p:nvSpPr>
          <p:cNvPr id="16" name="Rectangle 6"/>
          <p:cNvSpPr>
            <a:spLocks noChangeArrowheads="1"/>
          </p:cNvSpPr>
          <p:nvPr/>
        </p:nvSpPr>
        <p:spPr bwMode="auto">
          <a:xfrm>
            <a:off x="396552" y="592412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000" b="0" i="0" u="none" strike="noStrike" cap="none" normalizeH="0" baseline="0" dirty="0" err="1">
                <a:ln>
                  <a:noFill/>
                </a:ln>
                <a:solidFill>
                  <a:schemeClr val="tx1"/>
                </a:solidFill>
                <a:effectLst/>
                <a:latin typeface="Arial Unicode MS" pitchFamily="34" charset="-128"/>
                <a:cs typeface="Arial" pitchFamily="34" charset="0"/>
              </a:rPr>
              <a:t>select</a:t>
            </a:r>
            <a:r>
              <a:rPr kumimoji="0" lang="ru-RU" sz="1000" b="0" i="0" u="none" strike="noStrike" cap="none" normalizeH="0" baseline="0" dirty="0">
                <a:ln>
                  <a:noFill/>
                </a:ln>
                <a:solidFill>
                  <a:schemeClr val="tx1"/>
                </a:solidFill>
                <a:effectLst/>
                <a:latin typeface="Arial Unicode MS" pitchFamily="34" charset="-128"/>
                <a:cs typeface="Arial" pitchFamily="34" charset="0"/>
              </a:rPr>
              <a:t> * </a:t>
            </a:r>
            <a:r>
              <a:rPr kumimoji="0" lang="ru-RU" sz="1000" b="0" i="0" u="none" strike="noStrike" cap="none" normalizeH="0" baseline="0" dirty="0" err="1">
                <a:ln>
                  <a:noFill/>
                </a:ln>
                <a:solidFill>
                  <a:schemeClr val="tx1"/>
                </a:solidFill>
                <a:effectLst/>
                <a:latin typeface="Arial Unicode MS" pitchFamily="34" charset="-128"/>
                <a:cs typeface="Arial" pitchFamily="34" charset="0"/>
              </a:rPr>
              <a:t>from</a:t>
            </a:r>
            <a:r>
              <a:rPr kumimoji="0" lang="ru-RU" sz="1000" b="0" i="0" u="none" strike="noStrike" cap="none" normalizeH="0" baseline="0" dirty="0">
                <a:ln>
                  <a:noFill/>
                </a:ln>
                <a:solidFill>
                  <a:schemeClr val="tx1"/>
                </a:solidFill>
                <a:effectLst/>
                <a:latin typeface="Arial Unicode MS" pitchFamily="34" charset="-128"/>
                <a:cs typeface="Arial" pitchFamily="34" charset="0"/>
              </a:rPr>
              <a:t> </a:t>
            </a:r>
            <a:r>
              <a:rPr kumimoji="0" lang="ru-RU" sz="1000" b="0" i="0" u="none" strike="noStrike" cap="none" normalizeH="0" baseline="0" dirty="0" err="1">
                <a:ln>
                  <a:noFill/>
                </a:ln>
                <a:solidFill>
                  <a:schemeClr val="tx1"/>
                </a:solidFill>
                <a:effectLst/>
                <a:latin typeface="Arial Unicode MS" pitchFamily="34" charset="-128"/>
                <a:cs typeface="Arial" pitchFamily="34" charset="0"/>
              </a:rPr>
              <a:t>empinfo</a:t>
            </a:r>
            <a:r>
              <a:rPr kumimoji="0" lang="ru-RU" sz="1000" b="0" i="0" u="none" strike="noStrike" cap="none" normalizeH="0" baseline="0" dirty="0">
                <a:ln>
                  <a:noFill/>
                </a:ln>
                <a:solidFill>
                  <a:schemeClr val="tx1"/>
                </a:solidFill>
                <a:effectLst/>
                <a:latin typeface="Arial Unicode MS" pitchFamily="34" charset="-128"/>
                <a:cs typeface="Arial" pitchFamily="34" charset="0"/>
              </a:rPr>
              <a:t> </a:t>
            </a:r>
            <a:r>
              <a:rPr kumimoji="0" lang="ru-RU" sz="1000" b="0" i="0" u="none" strike="noStrike" cap="none" normalizeH="0" baseline="0" dirty="0" err="1">
                <a:ln>
                  <a:noFill/>
                </a:ln>
                <a:solidFill>
                  <a:schemeClr val="tx1"/>
                </a:solidFill>
                <a:effectLst/>
                <a:latin typeface="Arial Unicode MS" pitchFamily="34" charset="-128"/>
                <a:cs typeface="Arial" pitchFamily="34" charset="0"/>
              </a:rPr>
              <a:t>where</a:t>
            </a:r>
            <a:r>
              <a:rPr kumimoji="0" lang="ru-RU" sz="1000" b="0" i="0" u="none" strike="noStrike" cap="none" normalizeH="0" baseline="0" dirty="0">
                <a:ln>
                  <a:noFill/>
                </a:ln>
                <a:solidFill>
                  <a:schemeClr val="tx1"/>
                </a:solidFill>
                <a:effectLst/>
                <a:latin typeface="Arial Unicode MS" pitchFamily="34" charset="-128"/>
                <a:cs typeface="Arial" pitchFamily="34" charset="0"/>
              </a:rPr>
              <a:t> </a:t>
            </a:r>
            <a:r>
              <a:rPr kumimoji="0" lang="ru-RU" sz="1000" b="0" i="0" u="none" strike="noStrike" cap="none" normalizeH="0" baseline="0" dirty="0" err="1">
                <a:ln>
                  <a:noFill/>
                </a:ln>
                <a:solidFill>
                  <a:schemeClr val="tx1"/>
                </a:solidFill>
                <a:effectLst/>
                <a:latin typeface="Arial Unicode MS" pitchFamily="34" charset="-128"/>
                <a:cs typeface="Arial" pitchFamily="34" charset="0"/>
              </a:rPr>
              <a:t>first</a:t>
            </a:r>
            <a:r>
              <a:rPr kumimoji="0" lang="ru-RU" sz="1000" b="0" i="0" u="none" strike="noStrike" cap="none" normalizeH="0" baseline="0" dirty="0">
                <a:ln>
                  <a:noFill/>
                </a:ln>
                <a:solidFill>
                  <a:schemeClr val="tx1"/>
                </a:solidFill>
                <a:effectLst/>
                <a:latin typeface="Arial Unicode MS" pitchFamily="34" charset="-128"/>
                <a:cs typeface="Arial" pitchFamily="34" charset="0"/>
              </a:rPr>
              <a:t> = '</a:t>
            </a:r>
            <a:r>
              <a:rPr kumimoji="0" lang="ru-RU" sz="1000" b="0" i="0" u="none" strike="noStrike" cap="none" normalizeH="0" baseline="0" dirty="0" err="1">
                <a:ln>
                  <a:noFill/>
                </a:ln>
                <a:solidFill>
                  <a:schemeClr val="tx1"/>
                </a:solidFill>
                <a:effectLst/>
                <a:latin typeface="Arial Unicode MS" pitchFamily="34" charset="-128"/>
                <a:cs typeface="Arial" pitchFamily="34" charset="0"/>
              </a:rPr>
              <a:t>Mary</a:t>
            </a:r>
            <a:r>
              <a:rPr kumimoji="0" lang="ru-RU" sz="1000" b="0" i="0" u="none" strike="noStrike" cap="none" normalizeH="0" baseline="0" dirty="0">
                <a:ln>
                  <a:noFill/>
                </a:ln>
                <a:solidFill>
                  <a:schemeClr val="tx1"/>
                </a:solidFill>
                <a:effectLst/>
                <a:latin typeface="Arial Unicode MS" pitchFamily="34" charset="-128"/>
                <a:cs typeface="Arial" pitchFamily="34" charset="0"/>
              </a:rPr>
              <a:t>';</a:t>
            </a:r>
            <a:r>
              <a:rPr kumimoji="0" lang="ru-RU" sz="800" b="0" i="0" u="none" strike="noStrike" cap="none" normalizeH="0" baseline="0" dirty="0">
                <a:ln>
                  <a:noFill/>
                </a:ln>
                <a:solidFill>
                  <a:schemeClr val="tx1"/>
                </a:solidFill>
                <a:effectLst/>
                <a:latin typeface="Arial" pitchFamily="34" charset="0"/>
                <a:cs typeface="Arial" pitchFamily="34" charset="0"/>
              </a:rPr>
              <a:t> </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17" name="Прямоугольник 16"/>
          <p:cNvSpPr/>
          <p:nvPr/>
        </p:nvSpPr>
        <p:spPr>
          <a:xfrm>
            <a:off x="4320480" y="4870901"/>
            <a:ext cx="4572000" cy="646331"/>
          </a:xfrm>
          <a:prstGeom prst="rect">
            <a:avLst/>
          </a:prstGeom>
        </p:spPr>
        <p:txBody>
          <a:bodyPr>
            <a:spAutoFit/>
          </a:bodyPr>
          <a:lstStyle/>
          <a:p>
            <a:r>
              <a:rPr lang="en-US" dirty="0"/>
              <a:t>6 - Display all columns for everyone whose first name contains "Mary".</a:t>
            </a:r>
            <a:endParaRPr lang="ru-RU" dirty="0"/>
          </a:p>
        </p:txBody>
      </p:sp>
      <p:sp>
        <p:nvSpPr>
          <p:cNvPr id="18" name="Rectangle 7"/>
          <p:cNvSpPr>
            <a:spLocks noChangeArrowheads="1"/>
          </p:cNvSpPr>
          <p:nvPr/>
        </p:nvSpPr>
        <p:spPr bwMode="auto">
          <a:xfrm>
            <a:off x="4717032" y="5694729"/>
            <a:ext cx="316733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000" b="0" i="0" u="none" strike="noStrike" cap="none" normalizeH="0" baseline="0" dirty="0" err="1">
                <a:ln>
                  <a:noFill/>
                </a:ln>
                <a:solidFill>
                  <a:schemeClr val="tx1"/>
                </a:solidFill>
                <a:effectLst/>
                <a:latin typeface="Arial Unicode MS" pitchFamily="34" charset="-128"/>
                <a:cs typeface="Arial" pitchFamily="34" charset="0"/>
              </a:rPr>
              <a:t>select</a:t>
            </a:r>
            <a:r>
              <a:rPr kumimoji="0" lang="ru-RU" sz="1000" b="0" i="0" u="none" strike="noStrike" cap="none" normalizeH="0" baseline="0" dirty="0">
                <a:ln>
                  <a:noFill/>
                </a:ln>
                <a:solidFill>
                  <a:schemeClr val="tx1"/>
                </a:solidFill>
                <a:effectLst/>
                <a:latin typeface="Arial Unicode MS" pitchFamily="34" charset="-128"/>
                <a:cs typeface="Arial" pitchFamily="34" charset="0"/>
              </a:rPr>
              <a:t> * </a:t>
            </a:r>
            <a:r>
              <a:rPr kumimoji="0" lang="ru-RU" sz="1000" b="0" i="0" u="none" strike="noStrike" cap="none" normalizeH="0" baseline="0" dirty="0" err="1">
                <a:ln>
                  <a:noFill/>
                </a:ln>
                <a:solidFill>
                  <a:schemeClr val="tx1"/>
                </a:solidFill>
                <a:effectLst/>
                <a:latin typeface="Arial Unicode MS" pitchFamily="34" charset="-128"/>
                <a:cs typeface="Arial" pitchFamily="34" charset="0"/>
              </a:rPr>
              <a:t>from</a:t>
            </a:r>
            <a:r>
              <a:rPr kumimoji="0" lang="ru-RU" sz="1000" b="0" i="0" u="none" strike="noStrike" cap="none" normalizeH="0" baseline="0" dirty="0">
                <a:ln>
                  <a:noFill/>
                </a:ln>
                <a:solidFill>
                  <a:schemeClr val="tx1"/>
                </a:solidFill>
                <a:effectLst/>
                <a:latin typeface="Arial Unicode MS" pitchFamily="34" charset="-128"/>
                <a:cs typeface="Arial" pitchFamily="34" charset="0"/>
              </a:rPr>
              <a:t> </a:t>
            </a:r>
            <a:r>
              <a:rPr kumimoji="0" lang="ru-RU" sz="1000" b="0" i="0" u="none" strike="noStrike" cap="none" normalizeH="0" baseline="0" dirty="0" err="1">
                <a:ln>
                  <a:noFill/>
                </a:ln>
                <a:solidFill>
                  <a:schemeClr val="tx1"/>
                </a:solidFill>
                <a:effectLst/>
                <a:latin typeface="Arial Unicode MS" pitchFamily="34" charset="-128"/>
                <a:cs typeface="Arial" pitchFamily="34" charset="0"/>
              </a:rPr>
              <a:t>empinfo</a:t>
            </a:r>
            <a:r>
              <a:rPr kumimoji="0" lang="ru-RU" sz="1000" b="0" i="0" u="none" strike="noStrike" cap="none" normalizeH="0" baseline="0" dirty="0">
                <a:ln>
                  <a:noFill/>
                </a:ln>
                <a:solidFill>
                  <a:schemeClr val="tx1"/>
                </a:solidFill>
                <a:effectLst/>
                <a:latin typeface="Arial Unicode MS" pitchFamily="34" charset="-128"/>
                <a:cs typeface="Arial" pitchFamily="34" charset="0"/>
              </a:rPr>
              <a:t> </a:t>
            </a:r>
            <a:r>
              <a:rPr kumimoji="0" lang="ru-RU" sz="1000" b="0" i="0" u="none" strike="noStrike" cap="none" normalizeH="0" baseline="0" dirty="0" err="1">
                <a:ln>
                  <a:noFill/>
                </a:ln>
                <a:solidFill>
                  <a:schemeClr val="tx1"/>
                </a:solidFill>
                <a:effectLst/>
                <a:latin typeface="Arial Unicode MS" pitchFamily="34" charset="-128"/>
                <a:cs typeface="Arial" pitchFamily="34" charset="0"/>
              </a:rPr>
              <a:t>where</a:t>
            </a:r>
            <a:r>
              <a:rPr kumimoji="0" lang="ru-RU" sz="1000" b="0" i="0" u="none" strike="noStrike" cap="none" normalizeH="0" baseline="0" dirty="0">
                <a:ln>
                  <a:noFill/>
                </a:ln>
                <a:solidFill>
                  <a:schemeClr val="tx1"/>
                </a:solidFill>
                <a:effectLst/>
                <a:latin typeface="Arial Unicode MS" pitchFamily="34" charset="-128"/>
                <a:cs typeface="Arial" pitchFamily="34" charset="0"/>
              </a:rPr>
              <a:t> </a:t>
            </a:r>
            <a:r>
              <a:rPr kumimoji="0" lang="ru-RU" sz="1000" b="0" i="0" u="none" strike="noStrike" cap="none" normalizeH="0" baseline="0" dirty="0" err="1">
                <a:ln>
                  <a:noFill/>
                </a:ln>
                <a:solidFill>
                  <a:schemeClr val="tx1"/>
                </a:solidFill>
                <a:effectLst/>
                <a:latin typeface="Arial Unicode MS" pitchFamily="34" charset="-128"/>
                <a:cs typeface="Arial" pitchFamily="34" charset="0"/>
              </a:rPr>
              <a:t>first</a:t>
            </a:r>
            <a:r>
              <a:rPr kumimoji="0" lang="ru-RU" sz="1000" b="0" i="0" u="none" strike="noStrike" cap="none" normalizeH="0" baseline="0" dirty="0">
                <a:ln>
                  <a:noFill/>
                </a:ln>
                <a:solidFill>
                  <a:schemeClr val="tx1"/>
                </a:solidFill>
                <a:effectLst/>
                <a:latin typeface="Arial Unicode MS" pitchFamily="34" charset="-128"/>
                <a:cs typeface="Arial" pitchFamily="34" charset="0"/>
              </a:rPr>
              <a:t> LIKE '%</a:t>
            </a:r>
            <a:r>
              <a:rPr kumimoji="0" lang="ru-RU" sz="1000" b="0" i="0" u="none" strike="noStrike" cap="none" normalizeH="0" baseline="0" dirty="0" err="1">
                <a:ln>
                  <a:noFill/>
                </a:ln>
                <a:solidFill>
                  <a:schemeClr val="tx1"/>
                </a:solidFill>
                <a:effectLst/>
                <a:latin typeface="Arial Unicode MS" pitchFamily="34" charset="-128"/>
                <a:cs typeface="Arial" pitchFamily="34" charset="0"/>
              </a:rPr>
              <a:t>Mary</a:t>
            </a:r>
            <a:r>
              <a:rPr kumimoji="0" lang="ru-RU" sz="1000" b="0" i="0" u="none" strike="noStrike" cap="none" normalizeH="0" baseline="0" dirty="0">
                <a:ln>
                  <a:noFill/>
                </a:ln>
                <a:solidFill>
                  <a:schemeClr val="tx1"/>
                </a:solidFill>
                <a:effectLst/>
                <a:latin typeface="Arial Unicode MS" pitchFamily="34" charset="-128"/>
                <a:cs typeface="Arial" pitchFamily="34" charset="0"/>
              </a:rPr>
              <a:t>%';</a:t>
            </a:r>
            <a:r>
              <a:rPr kumimoji="0" lang="ru-RU" sz="800" b="0" i="0" u="none" strike="noStrike" cap="none" normalizeH="0" baseline="0" dirty="0">
                <a:ln>
                  <a:noFill/>
                </a:ln>
                <a:solidFill>
                  <a:schemeClr val="tx1"/>
                </a:solidFill>
                <a:effectLst/>
                <a:latin typeface="Arial" pitchFamily="34" charset="0"/>
                <a:cs typeface="Arial" pitchFamily="34" charset="0"/>
              </a:rPr>
              <a:t> </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371354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P spid="11" grpId="0"/>
      <p:bldP spid="12" grpId="0"/>
      <p:bldP spid="13" grpId="0"/>
      <p:bldP spid="14" grpId="0"/>
      <p:bldP spid="15" grpId="0"/>
      <p:bldP spid="16" grpId="0"/>
      <p:bldP spid="1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1378496" cy="562074"/>
          </a:xfrm>
        </p:spPr>
        <p:txBody>
          <a:bodyPr/>
          <a:lstStyle/>
          <a:p>
            <a:r>
              <a:rPr lang="en-US" dirty="0"/>
              <a:t>DB 2</a:t>
            </a:r>
            <a:endParaRPr lang="ru-RU"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5762" y="442459"/>
            <a:ext cx="4238625"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381" y="952046"/>
            <a:ext cx="4286250" cy="432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084168" y="6093296"/>
            <a:ext cx="1697901" cy="369332"/>
          </a:xfrm>
          <a:prstGeom prst="rect">
            <a:avLst/>
          </a:prstGeom>
          <a:noFill/>
        </p:spPr>
        <p:txBody>
          <a:bodyPr wrap="none" rtlCol="0">
            <a:spAutoFit/>
          </a:bodyPr>
          <a:lstStyle/>
          <a:p>
            <a:r>
              <a:rPr lang="en-US" dirty="0"/>
              <a:t>………………..</a:t>
            </a:r>
            <a:endParaRPr lang="ru-RU" dirty="0"/>
          </a:p>
        </p:txBody>
      </p:sp>
    </p:spTree>
    <p:extLst>
      <p:ext uri="{BB962C8B-B14F-4D97-AF65-F5344CB8AC3E}">
        <p14:creationId xmlns:p14="http://schemas.microsoft.com/office/powerpoint/2010/main" val="456270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First start</a:t>
            </a:r>
            <a:endParaRPr lang="ru-RU" dirty="0"/>
          </a:p>
        </p:txBody>
      </p:sp>
      <p:sp>
        <p:nvSpPr>
          <p:cNvPr id="3" name="Объект 2"/>
          <p:cNvSpPr>
            <a:spLocks noGrp="1"/>
          </p:cNvSpPr>
          <p:nvPr>
            <p:ph sz="quarter" idx="1"/>
          </p:nvPr>
        </p:nvSpPr>
        <p:spPr/>
        <p:txBody>
          <a:bodyPr>
            <a:normAutofit lnSpcReduction="10000"/>
          </a:bodyPr>
          <a:lstStyle/>
          <a:p>
            <a:r>
              <a:rPr lang="en-US" dirty="0"/>
              <a:t>From the </a:t>
            </a:r>
            <a:r>
              <a:rPr lang="en-US" i="1" dirty="0" err="1"/>
              <a:t>items_ordered</a:t>
            </a:r>
            <a:r>
              <a:rPr lang="en-US" dirty="0"/>
              <a:t> table, select a list of all items purchased for </a:t>
            </a:r>
            <a:r>
              <a:rPr lang="en-US" dirty="0" err="1"/>
              <a:t>customerid</a:t>
            </a:r>
            <a:r>
              <a:rPr lang="en-US" dirty="0"/>
              <a:t> 10449. </a:t>
            </a:r>
          </a:p>
          <a:p>
            <a:r>
              <a:rPr lang="en-US" dirty="0"/>
              <a:t>Display the </a:t>
            </a:r>
            <a:r>
              <a:rPr lang="en-US" dirty="0" err="1"/>
              <a:t>customerid</a:t>
            </a:r>
            <a:r>
              <a:rPr lang="en-US" dirty="0"/>
              <a:t>, item, and price for this customer. </a:t>
            </a:r>
          </a:p>
          <a:p>
            <a:r>
              <a:rPr lang="en-US" dirty="0"/>
              <a:t>Select all columns from the </a:t>
            </a:r>
            <a:r>
              <a:rPr lang="en-US" i="1" dirty="0" err="1"/>
              <a:t>items_ordered</a:t>
            </a:r>
            <a:r>
              <a:rPr lang="en-US" dirty="0"/>
              <a:t> table for whoever purchased a </a:t>
            </a:r>
            <a:r>
              <a:rPr lang="en-US" b="1" dirty="0"/>
              <a:t>Tent</a:t>
            </a:r>
            <a:r>
              <a:rPr lang="en-US" dirty="0"/>
              <a:t>. </a:t>
            </a:r>
          </a:p>
          <a:p>
            <a:r>
              <a:rPr lang="en-US" dirty="0"/>
              <a:t>Select the </a:t>
            </a:r>
            <a:r>
              <a:rPr lang="en-US" dirty="0" err="1"/>
              <a:t>customerid</a:t>
            </a:r>
            <a:r>
              <a:rPr lang="en-US" dirty="0"/>
              <a:t>, </a:t>
            </a:r>
            <a:r>
              <a:rPr lang="en-US" dirty="0" err="1"/>
              <a:t>order_date</a:t>
            </a:r>
            <a:r>
              <a:rPr lang="en-US" dirty="0"/>
              <a:t>, and item values from the </a:t>
            </a:r>
            <a:r>
              <a:rPr lang="en-US" dirty="0" err="1"/>
              <a:t>items_ordered</a:t>
            </a:r>
            <a:r>
              <a:rPr lang="en-US" dirty="0"/>
              <a:t> table for any items in the item column that start with the letter "S". </a:t>
            </a:r>
          </a:p>
          <a:p>
            <a:r>
              <a:rPr lang="en-US" dirty="0"/>
              <a:t>Select the distinct items in the </a:t>
            </a:r>
            <a:r>
              <a:rPr lang="en-US" dirty="0" err="1"/>
              <a:t>items_ordered</a:t>
            </a:r>
            <a:r>
              <a:rPr lang="en-US" dirty="0"/>
              <a:t> table. In other words, display a listing of each of the unique items from the </a:t>
            </a:r>
            <a:r>
              <a:rPr lang="en-US" dirty="0" err="1"/>
              <a:t>items_ordered</a:t>
            </a:r>
            <a:r>
              <a:rPr lang="en-US" dirty="0"/>
              <a:t> table.</a:t>
            </a:r>
            <a:endParaRPr lang="ru-RU" dirty="0"/>
          </a:p>
        </p:txBody>
      </p:sp>
    </p:spTree>
    <p:extLst>
      <p:ext uri="{BB962C8B-B14F-4D97-AF65-F5344CB8AC3E}">
        <p14:creationId xmlns:p14="http://schemas.microsoft.com/office/powerpoint/2010/main" val="3340562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5194920" cy="634082"/>
          </a:xfrm>
        </p:spPr>
        <p:txBody>
          <a:bodyPr>
            <a:normAutofit/>
          </a:bodyPr>
          <a:lstStyle/>
          <a:p>
            <a:r>
              <a:rPr lang="en-US" b="1" dirty="0"/>
              <a:t>Aggregate Functions</a:t>
            </a:r>
            <a:endParaRPr lang="ru-RU"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124744"/>
            <a:ext cx="6676916"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Прямоугольник 3"/>
          <p:cNvSpPr/>
          <p:nvPr/>
        </p:nvSpPr>
        <p:spPr>
          <a:xfrm>
            <a:off x="251520" y="4293096"/>
            <a:ext cx="7992888" cy="2308324"/>
          </a:xfrm>
          <a:prstGeom prst="rect">
            <a:avLst/>
          </a:prstGeom>
        </p:spPr>
        <p:txBody>
          <a:bodyPr wrap="square">
            <a:spAutoFit/>
          </a:bodyPr>
          <a:lstStyle/>
          <a:p>
            <a:r>
              <a:rPr lang="en-US" dirty="0"/>
              <a:t>1) Select the maximum price of any item ordered in the </a:t>
            </a:r>
            <a:r>
              <a:rPr lang="en-US" dirty="0" err="1"/>
              <a:t>items_ordered</a:t>
            </a:r>
            <a:r>
              <a:rPr lang="en-US" dirty="0"/>
              <a:t> table. Hint: Select the maximum price only.</a:t>
            </a:r>
          </a:p>
          <a:p>
            <a:r>
              <a:rPr lang="en-US" dirty="0"/>
              <a:t>2) Select the average price of all of the items ordered that were purchased in the month of Dec.</a:t>
            </a:r>
          </a:p>
          <a:p>
            <a:r>
              <a:rPr lang="en-US" dirty="0"/>
              <a:t>3) What are the total number of rows in the </a:t>
            </a:r>
            <a:r>
              <a:rPr lang="en-US" dirty="0" err="1"/>
              <a:t>items_ordered</a:t>
            </a:r>
            <a:r>
              <a:rPr lang="en-US" dirty="0"/>
              <a:t> table?</a:t>
            </a:r>
          </a:p>
          <a:p>
            <a:r>
              <a:rPr lang="en-US" dirty="0"/>
              <a:t>4) For all of the tents that were ordered in the </a:t>
            </a:r>
            <a:r>
              <a:rPr lang="en-US" dirty="0" err="1"/>
              <a:t>items_ordered</a:t>
            </a:r>
            <a:r>
              <a:rPr lang="en-US" dirty="0"/>
              <a:t> table, what is the price of the lowest tent? Hint: Your query should return the price only.</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308598"/>
            <a:ext cx="371475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3342506"/>
            <a:ext cx="373380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399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4186808" cy="490066"/>
          </a:xfrm>
        </p:spPr>
        <p:txBody>
          <a:bodyPr>
            <a:normAutofit fontScale="90000"/>
          </a:bodyPr>
          <a:lstStyle/>
          <a:p>
            <a:r>
              <a:rPr lang="en-US" b="1" dirty="0"/>
              <a:t>GROUP BY clause</a:t>
            </a:r>
            <a:endParaRPr lang="ru-RU" dirty="0"/>
          </a:p>
        </p:txBody>
      </p:sp>
      <p:sp>
        <p:nvSpPr>
          <p:cNvPr id="4" name="Прямоугольник 3"/>
          <p:cNvSpPr/>
          <p:nvPr/>
        </p:nvSpPr>
        <p:spPr>
          <a:xfrm>
            <a:off x="179512" y="908720"/>
            <a:ext cx="4572000" cy="4801314"/>
          </a:xfrm>
          <a:prstGeom prst="rect">
            <a:avLst/>
          </a:prstGeom>
        </p:spPr>
        <p:txBody>
          <a:bodyPr>
            <a:spAutoFit/>
          </a:bodyPr>
          <a:lstStyle/>
          <a:p>
            <a:r>
              <a:rPr lang="en-US" dirty="0"/>
              <a:t>How many people are in each unique state in the customers table? Select the state and display the number of people in each. Hint: </a:t>
            </a:r>
            <a:r>
              <a:rPr lang="en-US" b="1" dirty="0"/>
              <a:t>count</a:t>
            </a:r>
            <a:r>
              <a:rPr lang="en-US" dirty="0"/>
              <a:t> is used to count rows in a column, </a:t>
            </a:r>
            <a:r>
              <a:rPr lang="en-US" b="1" dirty="0"/>
              <a:t>sum</a:t>
            </a:r>
            <a:r>
              <a:rPr lang="en-US" dirty="0"/>
              <a:t> works on numeric data only.</a:t>
            </a:r>
          </a:p>
          <a:p>
            <a:endParaRPr lang="en-US" dirty="0"/>
          </a:p>
          <a:p>
            <a:r>
              <a:rPr lang="en-US" dirty="0"/>
              <a:t>From the </a:t>
            </a:r>
            <a:r>
              <a:rPr lang="en-US" dirty="0" err="1"/>
              <a:t>items_ordered</a:t>
            </a:r>
            <a:r>
              <a:rPr lang="en-US" dirty="0"/>
              <a:t> table, select the item, maximum price, and minimum price for each specific item in the table. Hint: The items will need to be broken up into separate groups.</a:t>
            </a:r>
          </a:p>
          <a:p>
            <a:endParaRPr lang="en-US" dirty="0"/>
          </a:p>
          <a:p>
            <a:r>
              <a:rPr lang="en-US" dirty="0"/>
              <a:t>How many orders did each customer make? Use the </a:t>
            </a:r>
            <a:r>
              <a:rPr lang="en-US" dirty="0" err="1"/>
              <a:t>items_ordered</a:t>
            </a:r>
            <a:r>
              <a:rPr lang="en-US" dirty="0"/>
              <a:t> table. </a:t>
            </a:r>
          </a:p>
          <a:p>
            <a:r>
              <a:rPr lang="en-US" dirty="0"/>
              <a:t>Select the </a:t>
            </a:r>
            <a:r>
              <a:rPr lang="en-US" dirty="0" err="1"/>
              <a:t>customerid</a:t>
            </a:r>
            <a:r>
              <a:rPr lang="en-US" dirty="0"/>
              <a:t>, number of orders they made, and the sum of their orders. </a:t>
            </a:r>
          </a:p>
        </p:txBody>
      </p:sp>
      <p:sp>
        <p:nvSpPr>
          <p:cNvPr id="5" name="Прямоугольник 4"/>
          <p:cNvSpPr/>
          <p:nvPr/>
        </p:nvSpPr>
        <p:spPr>
          <a:xfrm>
            <a:off x="4680520" y="908720"/>
            <a:ext cx="4572000" cy="4801314"/>
          </a:xfrm>
          <a:prstGeom prst="rect">
            <a:avLst/>
          </a:prstGeom>
        </p:spPr>
        <p:txBody>
          <a:bodyPr>
            <a:spAutoFit/>
          </a:bodyPr>
          <a:lstStyle/>
          <a:p>
            <a:r>
              <a:rPr lang="en-US" dirty="0"/>
              <a:t>Exercise #1</a:t>
            </a:r>
          </a:p>
          <a:p>
            <a:r>
              <a:rPr lang="en-US" dirty="0"/>
              <a:t>SELECT state, count(state)</a:t>
            </a:r>
            <a:br>
              <a:rPr lang="en-US" dirty="0"/>
            </a:br>
            <a:r>
              <a:rPr lang="en-US" dirty="0"/>
              <a:t>FROM customers</a:t>
            </a:r>
            <a:br>
              <a:rPr lang="en-US" dirty="0"/>
            </a:br>
            <a:r>
              <a:rPr lang="en-US" dirty="0"/>
              <a:t>GROUP BY state;</a:t>
            </a:r>
          </a:p>
          <a:p>
            <a:endParaRPr lang="en-US" dirty="0"/>
          </a:p>
          <a:p>
            <a:endParaRPr lang="en-US" dirty="0"/>
          </a:p>
          <a:p>
            <a:endParaRPr lang="en-US" dirty="0"/>
          </a:p>
          <a:p>
            <a:r>
              <a:rPr lang="en-US" dirty="0"/>
              <a:t>Exercise #2</a:t>
            </a:r>
          </a:p>
          <a:p>
            <a:r>
              <a:rPr lang="en-US" dirty="0"/>
              <a:t>SELECT item, max(price), min(price)</a:t>
            </a:r>
            <a:br>
              <a:rPr lang="en-US" dirty="0"/>
            </a:br>
            <a:r>
              <a:rPr lang="en-US" dirty="0"/>
              <a:t>FROM </a:t>
            </a:r>
            <a:r>
              <a:rPr lang="en-US" dirty="0" err="1"/>
              <a:t>items_ordered</a:t>
            </a:r>
            <a:br>
              <a:rPr lang="en-US" dirty="0"/>
            </a:br>
            <a:r>
              <a:rPr lang="en-US" dirty="0"/>
              <a:t>GROUP BY item;</a:t>
            </a:r>
          </a:p>
          <a:p>
            <a:endParaRPr lang="en-US" dirty="0"/>
          </a:p>
          <a:p>
            <a:r>
              <a:rPr lang="en-US" dirty="0"/>
              <a:t>Exercise #3</a:t>
            </a:r>
          </a:p>
          <a:p>
            <a:r>
              <a:rPr lang="en-US" dirty="0"/>
              <a:t>SELECT </a:t>
            </a:r>
            <a:r>
              <a:rPr lang="en-US" dirty="0" err="1"/>
              <a:t>customerid</a:t>
            </a:r>
            <a:r>
              <a:rPr lang="en-US" dirty="0"/>
              <a:t>, count(</a:t>
            </a:r>
            <a:r>
              <a:rPr lang="en-US" dirty="0" err="1"/>
              <a:t>customerid</a:t>
            </a:r>
            <a:r>
              <a:rPr lang="en-US" dirty="0"/>
              <a:t>), sum(price)</a:t>
            </a:r>
            <a:br>
              <a:rPr lang="en-US" dirty="0"/>
            </a:br>
            <a:r>
              <a:rPr lang="en-US" dirty="0"/>
              <a:t>FROM </a:t>
            </a:r>
            <a:r>
              <a:rPr lang="en-US" dirty="0" err="1"/>
              <a:t>items_ordered</a:t>
            </a:r>
            <a:br>
              <a:rPr lang="en-US" dirty="0"/>
            </a:br>
            <a:r>
              <a:rPr lang="en-US" dirty="0"/>
              <a:t>GROUP BY </a:t>
            </a:r>
            <a:r>
              <a:rPr lang="en-US" dirty="0" err="1"/>
              <a:t>customerid</a:t>
            </a:r>
            <a:r>
              <a:rPr lang="en-US" dirty="0"/>
              <a:t>;</a:t>
            </a:r>
          </a:p>
        </p:txBody>
      </p:sp>
    </p:spTree>
    <p:extLst>
      <p:ext uri="{BB962C8B-B14F-4D97-AF65-F5344CB8AC3E}">
        <p14:creationId xmlns:p14="http://schemas.microsoft.com/office/powerpoint/2010/main" val="971222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3466728" cy="562074"/>
          </a:xfrm>
        </p:spPr>
        <p:txBody>
          <a:bodyPr/>
          <a:lstStyle/>
          <a:p>
            <a:r>
              <a:rPr lang="en-US" b="1" dirty="0"/>
              <a:t>HAVING clause</a:t>
            </a:r>
            <a:endParaRPr lang="ru-RU" dirty="0"/>
          </a:p>
        </p:txBody>
      </p:sp>
      <p:sp>
        <p:nvSpPr>
          <p:cNvPr id="4" name="Прямоугольник 3"/>
          <p:cNvSpPr/>
          <p:nvPr/>
        </p:nvSpPr>
        <p:spPr>
          <a:xfrm>
            <a:off x="179512" y="764704"/>
            <a:ext cx="4572000" cy="5355312"/>
          </a:xfrm>
          <a:prstGeom prst="rect">
            <a:avLst/>
          </a:prstGeom>
        </p:spPr>
        <p:txBody>
          <a:bodyPr>
            <a:spAutoFit/>
          </a:bodyPr>
          <a:lstStyle/>
          <a:p>
            <a:r>
              <a:rPr lang="en-US" dirty="0"/>
              <a:t>How many people are in each unique state in the customers table that have more than one person in the state? Select the state and display the number of how many people are in each if it's greater than 1.</a:t>
            </a:r>
          </a:p>
          <a:p>
            <a:endParaRPr lang="en-US" dirty="0"/>
          </a:p>
          <a:p>
            <a:r>
              <a:rPr lang="en-US" dirty="0"/>
              <a:t>From the </a:t>
            </a:r>
            <a:r>
              <a:rPr lang="en-US" dirty="0" err="1"/>
              <a:t>items_ordered</a:t>
            </a:r>
            <a:r>
              <a:rPr lang="en-US" dirty="0"/>
              <a:t> table, select the item, maximum price, and minimum price for each specific item in the table. Only display the results if the maximum price for one of the items is greater than 190.00.</a:t>
            </a:r>
          </a:p>
          <a:p>
            <a:endParaRPr lang="en-US" dirty="0"/>
          </a:p>
          <a:p>
            <a:r>
              <a:rPr lang="en-US" dirty="0"/>
              <a:t>How many orders did each customer make? Use the </a:t>
            </a:r>
            <a:r>
              <a:rPr lang="en-US" dirty="0" err="1"/>
              <a:t>items_ordered</a:t>
            </a:r>
            <a:r>
              <a:rPr lang="en-US" dirty="0"/>
              <a:t> table. Select the </a:t>
            </a:r>
            <a:r>
              <a:rPr lang="en-US" dirty="0" err="1"/>
              <a:t>customerid</a:t>
            </a:r>
            <a:r>
              <a:rPr lang="en-US" dirty="0"/>
              <a:t>, number of orders they made, and the sum of their orders if they purchased more than 1 item.</a:t>
            </a:r>
          </a:p>
        </p:txBody>
      </p:sp>
      <p:sp>
        <p:nvSpPr>
          <p:cNvPr id="5" name="Прямоугольник 4"/>
          <p:cNvSpPr/>
          <p:nvPr/>
        </p:nvSpPr>
        <p:spPr>
          <a:xfrm>
            <a:off x="4751512" y="799433"/>
            <a:ext cx="4572000" cy="5355312"/>
          </a:xfrm>
          <a:prstGeom prst="rect">
            <a:avLst/>
          </a:prstGeom>
        </p:spPr>
        <p:txBody>
          <a:bodyPr>
            <a:spAutoFit/>
          </a:bodyPr>
          <a:lstStyle/>
          <a:p>
            <a:r>
              <a:rPr lang="en-US" dirty="0"/>
              <a:t>Exercise #1</a:t>
            </a:r>
          </a:p>
          <a:p>
            <a:r>
              <a:rPr lang="en-US" dirty="0"/>
              <a:t>SELECT state, count(state)</a:t>
            </a:r>
            <a:br>
              <a:rPr lang="en-US" dirty="0"/>
            </a:br>
            <a:r>
              <a:rPr lang="en-US" dirty="0"/>
              <a:t>FROM customers</a:t>
            </a:r>
            <a:br>
              <a:rPr lang="en-US" dirty="0"/>
            </a:br>
            <a:r>
              <a:rPr lang="en-US" dirty="0"/>
              <a:t>GROUP BY state</a:t>
            </a:r>
            <a:br>
              <a:rPr lang="en-US" dirty="0"/>
            </a:br>
            <a:r>
              <a:rPr lang="en-US" dirty="0"/>
              <a:t>HAVING count(state) &gt; 1;</a:t>
            </a:r>
          </a:p>
          <a:p>
            <a:endParaRPr lang="en-US" dirty="0"/>
          </a:p>
          <a:p>
            <a:endParaRPr lang="en-US" dirty="0"/>
          </a:p>
          <a:p>
            <a:r>
              <a:rPr lang="en-US" dirty="0"/>
              <a:t>Exercise #2</a:t>
            </a:r>
          </a:p>
          <a:p>
            <a:r>
              <a:rPr lang="en-US" dirty="0"/>
              <a:t>SELECT item, max(price), min(price)</a:t>
            </a:r>
            <a:br>
              <a:rPr lang="en-US" dirty="0"/>
            </a:br>
            <a:r>
              <a:rPr lang="en-US" dirty="0"/>
              <a:t>FROM </a:t>
            </a:r>
            <a:r>
              <a:rPr lang="en-US" dirty="0" err="1"/>
              <a:t>items_ordered</a:t>
            </a:r>
            <a:br>
              <a:rPr lang="en-US" dirty="0"/>
            </a:br>
            <a:r>
              <a:rPr lang="en-US" dirty="0"/>
              <a:t>GROUP BY item</a:t>
            </a:r>
            <a:br>
              <a:rPr lang="en-US" dirty="0"/>
            </a:br>
            <a:r>
              <a:rPr lang="en-US" dirty="0"/>
              <a:t>HAVING max(price) &gt; 190.00;</a:t>
            </a:r>
          </a:p>
          <a:p>
            <a:endParaRPr lang="en-US" dirty="0"/>
          </a:p>
          <a:p>
            <a:r>
              <a:rPr lang="en-US" dirty="0"/>
              <a:t>Exercise #3</a:t>
            </a:r>
          </a:p>
          <a:p>
            <a:r>
              <a:rPr lang="en-US" dirty="0"/>
              <a:t>SELECT </a:t>
            </a:r>
            <a:r>
              <a:rPr lang="en-US" dirty="0" err="1"/>
              <a:t>customerid</a:t>
            </a:r>
            <a:r>
              <a:rPr lang="en-US" dirty="0"/>
              <a:t>, count(</a:t>
            </a:r>
            <a:r>
              <a:rPr lang="en-US" dirty="0" err="1"/>
              <a:t>customerid</a:t>
            </a:r>
            <a:r>
              <a:rPr lang="en-US" dirty="0"/>
              <a:t>), sum(price)</a:t>
            </a:r>
            <a:br>
              <a:rPr lang="en-US" dirty="0"/>
            </a:br>
            <a:r>
              <a:rPr lang="en-US" dirty="0"/>
              <a:t>FROM </a:t>
            </a:r>
            <a:r>
              <a:rPr lang="en-US" dirty="0" err="1"/>
              <a:t>items_ordered</a:t>
            </a:r>
            <a:br>
              <a:rPr lang="en-US" dirty="0"/>
            </a:br>
            <a:r>
              <a:rPr lang="en-US" dirty="0"/>
              <a:t>GROUP BY </a:t>
            </a:r>
            <a:r>
              <a:rPr lang="en-US" dirty="0" err="1"/>
              <a:t>customerid</a:t>
            </a:r>
            <a:br>
              <a:rPr lang="en-US" dirty="0"/>
            </a:br>
            <a:r>
              <a:rPr lang="en-US" dirty="0"/>
              <a:t>HAVING count(</a:t>
            </a:r>
            <a:r>
              <a:rPr lang="en-US" dirty="0" err="1"/>
              <a:t>customerid</a:t>
            </a:r>
            <a:r>
              <a:rPr lang="en-US" dirty="0"/>
              <a:t>) &gt; 1;</a:t>
            </a:r>
          </a:p>
        </p:txBody>
      </p:sp>
    </p:spTree>
    <p:extLst>
      <p:ext uri="{BB962C8B-B14F-4D97-AF65-F5344CB8AC3E}">
        <p14:creationId xmlns:p14="http://schemas.microsoft.com/office/powerpoint/2010/main" val="2616066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3898776" cy="634082"/>
          </a:xfrm>
        </p:spPr>
        <p:txBody>
          <a:bodyPr>
            <a:normAutofit/>
          </a:bodyPr>
          <a:lstStyle/>
          <a:p>
            <a:r>
              <a:rPr lang="en-US" b="1" dirty="0"/>
              <a:t>ORDER BY clause</a:t>
            </a:r>
            <a:endParaRPr lang="ru-RU" dirty="0"/>
          </a:p>
        </p:txBody>
      </p:sp>
      <p:sp>
        <p:nvSpPr>
          <p:cNvPr id="4" name="Прямоугольник 3"/>
          <p:cNvSpPr/>
          <p:nvPr/>
        </p:nvSpPr>
        <p:spPr>
          <a:xfrm>
            <a:off x="179512" y="1031825"/>
            <a:ext cx="4392488" cy="3693319"/>
          </a:xfrm>
          <a:prstGeom prst="rect">
            <a:avLst/>
          </a:prstGeom>
        </p:spPr>
        <p:txBody>
          <a:bodyPr wrap="square">
            <a:spAutoFit/>
          </a:bodyPr>
          <a:lstStyle/>
          <a:p>
            <a:r>
              <a:rPr lang="en-US" dirty="0"/>
              <a:t>Select the </a:t>
            </a:r>
            <a:r>
              <a:rPr lang="en-US" dirty="0" err="1"/>
              <a:t>lastname</a:t>
            </a:r>
            <a:r>
              <a:rPr lang="en-US" dirty="0"/>
              <a:t>, </a:t>
            </a:r>
            <a:r>
              <a:rPr lang="en-US" dirty="0" err="1"/>
              <a:t>firstname</a:t>
            </a:r>
            <a:r>
              <a:rPr lang="en-US" dirty="0"/>
              <a:t>, and city for all customers in the customers table. Display the results in Ascending Order based on the </a:t>
            </a:r>
            <a:r>
              <a:rPr lang="en-US" dirty="0" err="1"/>
              <a:t>lastname</a:t>
            </a:r>
            <a:r>
              <a:rPr lang="en-US" dirty="0"/>
              <a:t>.</a:t>
            </a:r>
          </a:p>
          <a:p>
            <a:endParaRPr lang="en-US" dirty="0"/>
          </a:p>
          <a:p>
            <a:r>
              <a:rPr lang="en-US" dirty="0"/>
              <a:t>Same thing as exercise #1, but display the results in Descending order.</a:t>
            </a:r>
          </a:p>
          <a:p>
            <a:endParaRPr lang="en-US" dirty="0"/>
          </a:p>
          <a:p>
            <a:r>
              <a:rPr lang="en-US" dirty="0"/>
              <a:t>Select the item and price for all of the items in the </a:t>
            </a:r>
            <a:r>
              <a:rPr lang="en-US" dirty="0" err="1"/>
              <a:t>items_ordered</a:t>
            </a:r>
            <a:r>
              <a:rPr lang="en-US" dirty="0"/>
              <a:t> table that the price is greater than 10.00. Display the results in Ascending order based on the price.</a:t>
            </a:r>
          </a:p>
        </p:txBody>
      </p:sp>
      <p:sp>
        <p:nvSpPr>
          <p:cNvPr id="5" name="Прямоугольник 4"/>
          <p:cNvSpPr/>
          <p:nvPr/>
        </p:nvSpPr>
        <p:spPr>
          <a:xfrm>
            <a:off x="4716016" y="860511"/>
            <a:ext cx="4572000" cy="4247317"/>
          </a:xfrm>
          <a:prstGeom prst="rect">
            <a:avLst/>
          </a:prstGeom>
        </p:spPr>
        <p:txBody>
          <a:bodyPr>
            <a:spAutoFit/>
          </a:bodyPr>
          <a:lstStyle/>
          <a:p>
            <a:r>
              <a:rPr lang="en-US" dirty="0"/>
              <a:t>Exercise #1</a:t>
            </a:r>
          </a:p>
          <a:p>
            <a:r>
              <a:rPr lang="en-US" dirty="0"/>
              <a:t>SELECT </a:t>
            </a:r>
            <a:r>
              <a:rPr lang="en-US" dirty="0" err="1"/>
              <a:t>lastname</a:t>
            </a:r>
            <a:r>
              <a:rPr lang="en-US" dirty="0"/>
              <a:t>, </a:t>
            </a:r>
            <a:r>
              <a:rPr lang="en-US" dirty="0" err="1"/>
              <a:t>firstname</a:t>
            </a:r>
            <a:r>
              <a:rPr lang="en-US" dirty="0"/>
              <a:t>, city</a:t>
            </a:r>
            <a:br>
              <a:rPr lang="en-US" dirty="0"/>
            </a:br>
            <a:r>
              <a:rPr lang="en-US" dirty="0"/>
              <a:t>FROM customers</a:t>
            </a:r>
            <a:br>
              <a:rPr lang="en-US" dirty="0"/>
            </a:br>
            <a:r>
              <a:rPr lang="en-US" dirty="0"/>
              <a:t>ORDER BY </a:t>
            </a:r>
            <a:r>
              <a:rPr lang="en-US" dirty="0" err="1"/>
              <a:t>lastname</a:t>
            </a:r>
            <a:r>
              <a:rPr lang="en-US" dirty="0"/>
              <a:t>;</a:t>
            </a:r>
          </a:p>
          <a:p>
            <a:endParaRPr lang="en-US" dirty="0"/>
          </a:p>
          <a:p>
            <a:r>
              <a:rPr lang="en-US" dirty="0"/>
              <a:t>Exercise #2</a:t>
            </a:r>
          </a:p>
          <a:p>
            <a:r>
              <a:rPr lang="en-US" dirty="0"/>
              <a:t>SELECT </a:t>
            </a:r>
            <a:r>
              <a:rPr lang="en-US" dirty="0" err="1"/>
              <a:t>lastname</a:t>
            </a:r>
            <a:r>
              <a:rPr lang="en-US" dirty="0"/>
              <a:t>, </a:t>
            </a:r>
            <a:r>
              <a:rPr lang="en-US" dirty="0" err="1"/>
              <a:t>firstname</a:t>
            </a:r>
            <a:r>
              <a:rPr lang="en-US" dirty="0"/>
              <a:t>, city</a:t>
            </a:r>
            <a:br>
              <a:rPr lang="en-US" dirty="0"/>
            </a:br>
            <a:r>
              <a:rPr lang="en-US" dirty="0"/>
              <a:t>FROM customers</a:t>
            </a:r>
            <a:br>
              <a:rPr lang="en-US" dirty="0"/>
            </a:br>
            <a:r>
              <a:rPr lang="en-US" dirty="0"/>
              <a:t>ORDER BY </a:t>
            </a:r>
            <a:r>
              <a:rPr lang="en-US" dirty="0" err="1"/>
              <a:t>lastname</a:t>
            </a:r>
            <a:r>
              <a:rPr lang="en-US" dirty="0"/>
              <a:t> DESC;</a:t>
            </a:r>
          </a:p>
          <a:p>
            <a:endParaRPr lang="en-US" dirty="0"/>
          </a:p>
          <a:p>
            <a:r>
              <a:rPr lang="en-US" dirty="0"/>
              <a:t>Exercise #3</a:t>
            </a:r>
          </a:p>
          <a:p>
            <a:r>
              <a:rPr lang="en-US" dirty="0"/>
              <a:t>SELECT item, price</a:t>
            </a:r>
            <a:br>
              <a:rPr lang="en-US" dirty="0"/>
            </a:br>
            <a:r>
              <a:rPr lang="en-US" dirty="0"/>
              <a:t>FROM </a:t>
            </a:r>
            <a:r>
              <a:rPr lang="en-US" dirty="0" err="1"/>
              <a:t>items_ordered</a:t>
            </a:r>
            <a:br>
              <a:rPr lang="en-US" dirty="0"/>
            </a:br>
            <a:r>
              <a:rPr lang="en-US" dirty="0"/>
              <a:t>WHERE price &gt; 10.00</a:t>
            </a:r>
            <a:br>
              <a:rPr lang="en-US" dirty="0"/>
            </a:br>
            <a:r>
              <a:rPr lang="en-US" dirty="0"/>
              <a:t>ORDER BY price ASC;</a:t>
            </a:r>
          </a:p>
        </p:txBody>
      </p:sp>
    </p:spTree>
    <p:extLst>
      <p:ext uri="{BB962C8B-B14F-4D97-AF65-F5344CB8AC3E}">
        <p14:creationId xmlns:p14="http://schemas.microsoft.com/office/powerpoint/2010/main" val="3242373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Эркер">
  <a:themeElements>
    <a:clrScheme name="Эркер">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Эркер">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Эркер">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Документ" ma:contentTypeID="0x010100186679FD0A49024C990DBF628A504220" ma:contentTypeVersion="3" ma:contentTypeDescription="Создание документа." ma:contentTypeScope="" ma:versionID="1bd67a0fd822453bb5085167b2909330">
  <xsd:schema xmlns:xsd="http://www.w3.org/2001/XMLSchema" xmlns:xs="http://www.w3.org/2001/XMLSchema" xmlns:p="http://schemas.microsoft.com/office/2006/metadata/properties" xmlns:ns2="52ad687b-d88e-4c84-9e90-c56e7c0a23e1" targetNamespace="http://schemas.microsoft.com/office/2006/metadata/properties" ma:root="true" ma:fieldsID="6a452920eb1e2dd3b20786a7796a9e1f" ns2:_="">
    <xsd:import namespace="52ad687b-d88e-4c84-9e90-c56e7c0a23e1"/>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ad687b-d88e-4c84-9e90-c56e7c0a23e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CA69DE2-1CCD-4BED-9E47-ECCD703030C5}">
  <ds:schemaRefs>
    <ds:schemaRef ds:uri="http://schemas.microsoft.com/sharepoint/v3/contenttype/forms"/>
  </ds:schemaRefs>
</ds:datastoreItem>
</file>

<file path=customXml/itemProps2.xml><?xml version="1.0" encoding="utf-8"?>
<ds:datastoreItem xmlns:ds="http://schemas.openxmlformats.org/officeDocument/2006/customXml" ds:itemID="{0DB88CB6-D5F6-4ECC-BC39-A633E7C2D7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2ad687b-d88e-4c84-9e90-c56e7c0a23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10B84D4-F3F9-4BFF-BA30-77A8F19AEBB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Oriel</Template>
  <TotalTime>62</TotalTime>
  <Words>1383</Words>
  <Application>Microsoft Office PowerPoint</Application>
  <PresentationFormat>On-screen Show (4:3)</PresentationFormat>
  <Paragraphs>115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Unicode MS</vt:lpstr>
      <vt:lpstr>Century Schoolbook</vt:lpstr>
      <vt:lpstr>Wingdings</vt:lpstr>
      <vt:lpstr>Wingdings 2</vt:lpstr>
      <vt:lpstr>Эркер</vt:lpstr>
      <vt:lpstr>Practice SQL</vt:lpstr>
      <vt:lpstr>PowerPoint Presentation</vt:lpstr>
      <vt:lpstr>Let’s do more</vt:lpstr>
      <vt:lpstr>DB 2</vt:lpstr>
      <vt:lpstr>First start</vt:lpstr>
      <vt:lpstr>Aggregate Functions</vt:lpstr>
      <vt:lpstr>GROUP BY clause</vt:lpstr>
      <vt:lpstr>HAVING clause</vt:lpstr>
      <vt:lpstr>ORDER BY clause</vt:lpstr>
      <vt:lpstr> Combining Conditions &amp; Boolean Operators</vt:lpstr>
      <vt:lpstr>IN &amp; BETWEEN</vt:lpstr>
      <vt:lpstr>Mathematical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SQL</dc:title>
  <dc:creator>Alibek</dc:creator>
  <cp:lastModifiedBy>Маратулы</cp:lastModifiedBy>
  <cp:revision>56</cp:revision>
  <dcterms:created xsi:type="dcterms:W3CDTF">2019-04-01T01:06:03Z</dcterms:created>
  <dcterms:modified xsi:type="dcterms:W3CDTF">2021-04-06T15:43:56Z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0x010100186679FD0A49024C990DBF628A504220</vt:lpwstr>
  </property>
</Properties>
</file>