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M. Ramazan" userId="S::a_ramazan@kbtu.kz::50e32988-2653-4c0f-8218-e33e5c25fa48" providerId="AD" clId="Web-{F03DD2BA-CC86-4478-9F1E-9CE53CB239A1}"/>
    <pc:docChg chg="modSld">
      <pc:chgData name="Arman M. Ramazan" userId="S::a_ramazan@kbtu.kz::50e32988-2653-4c0f-8218-e33e5c25fa48" providerId="AD" clId="Web-{F03DD2BA-CC86-4478-9F1E-9CE53CB239A1}" dt="2021-03-25T07:33:08.247" v="2" actId="1076"/>
      <pc:docMkLst>
        <pc:docMk/>
      </pc:docMkLst>
      <pc:sldChg chg="modSp">
        <pc:chgData name="Arman M. Ramazan" userId="S::a_ramazan@kbtu.kz::50e32988-2653-4c0f-8218-e33e5c25fa48" providerId="AD" clId="Web-{F03DD2BA-CC86-4478-9F1E-9CE53CB239A1}" dt="2021-03-25T07:33:08.247" v="2" actId="1076"/>
        <pc:sldMkLst>
          <pc:docMk/>
          <pc:sldMk cId="3954240930" sldId="279"/>
        </pc:sldMkLst>
        <pc:picChg chg="mod">
          <ac:chgData name="Arman M. Ramazan" userId="S::a_ramazan@kbtu.kz::50e32988-2653-4c0f-8218-e33e5c25fa48" providerId="AD" clId="Web-{F03DD2BA-CC86-4478-9F1E-9CE53CB239A1}" dt="2021-03-25T07:33:08.247" v="2" actId="1076"/>
          <ac:picMkLst>
            <pc:docMk/>
            <pc:sldMk cId="3954240930" sldId="279"/>
            <ac:picMk id="12290" creationId="{00000000-0000-0000-0000-000000000000}"/>
          </ac:picMkLst>
        </pc:picChg>
      </pc:sldChg>
    </pc:docChg>
  </pc:docChgLst>
  <pc:docChgLst>
    <pc:chgData name="Маратулы" userId="db5001f1dc0e8ccd" providerId="LiveId" clId="{34A86421-267E-4BCB-BE55-25EE9B0F64E7}"/>
    <pc:docChg chg="modSld">
      <pc:chgData name="Маратулы" userId="db5001f1dc0e8ccd" providerId="LiveId" clId="{34A86421-267E-4BCB-BE55-25EE9B0F64E7}" dt="2021-04-09T09:21:33.952" v="1" actId="1035"/>
      <pc:docMkLst>
        <pc:docMk/>
      </pc:docMkLst>
      <pc:sldChg chg="modSp mod">
        <pc:chgData name="Маратулы" userId="db5001f1dc0e8ccd" providerId="LiveId" clId="{34A86421-267E-4BCB-BE55-25EE9B0F64E7}" dt="2021-04-09T09:21:33.952" v="1" actId="1035"/>
        <pc:sldMkLst>
          <pc:docMk/>
          <pc:sldMk cId="3635678259" sldId="306"/>
        </pc:sldMkLst>
        <pc:spChg chg="mod">
          <ac:chgData name="Маратулы" userId="db5001f1dc0e8ccd" providerId="LiveId" clId="{34A86421-267E-4BCB-BE55-25EE9B0F64E7}" dt="2021-04-09T09:21:33.952" v="1" actId="1035"/>
          <ac:spMkLst>
            <pc:docMk/>
            <pc:sldMk cId="3635678259" sldId="30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Relational Algebra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Abylkassymova</a:t>
            </a:r>
            <a:r>
              <a:rPr lang="en-US"/>
              <a:t> A.B.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12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Intersection</a:t>
            </a:r>
            <a:br>
              <a:rPr lang="en-US"/>
            </a:b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8" y="1362074"/>
            <a:ext cx="7423874" cy="473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3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</a:t>
            </a:r>
            <a:br>
              <a:rPr lang="en-US"/>
            </a:b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288272" cy="42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36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Not Every Union That Makes Sense</a:t>
            </a:r>
            <a:br>
              <a:rPr lang="en-US"/>
            </a:br>
            <a:r>
              <a:rPr lang="en-US"/>
              <a:t>is Possible</a:t>
            </a:r>
            <a:br>
              <a:rPr lang="en-US"/>
            </a:br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529"/>
            <a:ext cx="7365400" cy="396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4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529264" cy="634082"/>
          </a:xfrm>
        </p:spPr>
        <p:txBody>
          <a:bodyPr>
            <a:normAutofit/>
          </a:bodyPr>
          <a:lstStyle/>
          <a:p>
            <a:r>
              <a:rPr lang="en-US"/>
              <a:t>Renaming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80729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• The renaming operator ρ changes the name of one or more attributes</a:t>
            </a:r>
            <a:br>
              <a:rPr lang="en-US"/>
            </a:br>
            <a:r>
              <a:rPr lang="en-US"/>
              <a:t>• It changes the schema, but not the instance of a relation</a:t>
            </a:r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68580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25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8103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1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3056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68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and Selection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7601272" cy="5421216"/>
          </a:xfrm>
        </p:spPr>
        <p:txBody>
          <a:bodyPr/>
          <a:lstStyle/>
          <a:p>
            <a:r>
              <a:rPr lang="en-US"/>
              <a:t>Two “orthogonal” operators</a:t>
            </a:r>
          </a:p>
          <a:p>
            <a:pPr marL="0" indent="0">
              <a:buNone/>
            </a:pPr>
            <a:r>
              <a:rPr lang="en-US"/>
              <a:t>• Selection:</a:t>
            </a:r>
          </a:p>
          <a:p>
            <a:pPr marL="0" indent="0">
              <a:buNone/>
            </a:pPr>
            <a:r>
              <a:rPr lang="en-US"/>
              <a:t>– horizontal decomposition</a:t>
            </a:r>
          </a:p>
          <a:p>
            <a:pPr marL="0" indent="0">
              <a:buNone/>
            </a:pPr>
            <a:r>
              <a:rPr lang="en-US"/>
              <a:t>• Projection:</a:t>
            </a:r>
          </a:p>
          <a:p>
            <a:pPr marL="0" indent="0">
              <a:buNone/>
            </a:pPr>
            <a:r>
              <a:rPr lang="en-US"/>
              <a:t>– vertical decomposition</a:t>
            </a:r>
          </a:p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8033"/>
            <a:ext cx="6457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07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General form: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where R is a relation and A1,…,</a:t>
            </a:r>
            <a:r>
              <a:rPr lang="en-US" err="1"/>
              <a:t>Ak</a:t>
            </a:r>
            <a:r>
              <a:rPr lang="en-US"/>
              <a:t> are attributes of R.</a:t>
            </a:r>
          </a:p>
          <a:p>
            <a:r>
              <a:rPr lang="en-US"/>
              <a:t>Result:</a:t>
            </a:r>
          </a:p>
          <a:p>
            <a:pPr marL="0" indent="0">
              <a:buNone/>
            </a:pPr>
            <a:r>
              <a:rPr lang="en-US"/>
              <a:t>• Schema: (A1,…,</a:t>
            </a:r>
            <a:r>
              <a:rPr lang="en-US" err="1"/>
              <a:t>Ak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• Instance: the </a:t>
            </a:r>
            <a:r>
              <a:rPr lang="en-US" i="1"/>
              <a:t>set </a:t>
            </a:r>
            <a:r>
              <a:rPr lang="en-US"/>
              <a:t>of all </a:t>
            </a:r>
            <a:r>
              <a:rPr lang="en-US" err="1"/>
              <a:t>subtuples</a:t>
            </a:r>
            <a:r>
              <a:rPr lang="en-US"/>
              <a:t> t[A1,…,</a:t>
            </a:r>
            <a:r>
              <a:rPr lang="en-US" err="1"/>
              <a:t>Ak</a:t>
            </a:r>
            <a:r>
              <a:rPr lang="en-US"/>
              <a:t>] where </a:t>
            </a:r>
            <a:r>
              <a:rPr lang="en-US" err="1"/>
              <a:t>t∈R</a:t>
            </a:r>
            <a:endParaRPr lang="en-US"/>
          </a:p>
          <a:p>
            <a:r>
              <a:rPr lang="en-US"/>
              <a:t>Intuition: Deletes all attributes that are not in projection list</a:t>
            </a:r>
          </a:p>
          <a:p>
            <a:r>
              <a:rPr lang="en-US"/>
              <a:t>In general, needs to </a:t>
            </a:r>
            <a:r>
              <a:rPr lang="en-US" i="1"/>
              <a:t>eliminate duplicates</a:t>
            </a:r>
          </a:p>
          <a:p>
            <a:r>
              <a:rPr lang="en-US"/>
              <a:t>… but not if A1,…,</a:t>
            </a:r>
            <a:r>
              <a:rPr lang="en-US" err="1"/>
              <a:t>Ak</a:t>
            </a:r>
            <a:r>
              <a:rPr lang="en-US"/>
              <a:t> comprises a key</a:t>
            </a:r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772816"/>
            <a:ext cx="202874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23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Projection: Example</a:t>
            </a:r>
            <a:br>
              <a:rPr lang="en-US"/>
            </a:br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33512"/>
            <a:ext cx="67722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36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General form:</a:t>
            </a:r>
          </a:p>
          <a:p>
            <a:pPr marL="0" indent="0" algn="ctr">
              <a:buNone/>
            </a:pPr>
            <a:r>
              <a:rPr lang="el-GR"/>
              <a:t>σ</a:t>
            </a:r>
            <a:r>
              <a:rPr lang="en-US"/>
              <a:t>c(R)</a:t>
            </a:r>
          </a:p>
          <a:p>
            <a:pPr marL="0" indent="0">
              <a:buNone/>
            </a:pPr>
            <a:r>
              <a:rPr lang="en-US"/>
              <a:t>with a relation R and a condition C on the attributes of R.</a:t>
            </a:r>
          </a:p>
          <a:p>
            <a:r>
              <a:rPr lang="en-US"/>
              <a:t>Result:</a:t>
            </a:r>
          </a:p>
          <a:p>
            <a:pPr marL="0" indent="0">
              <a:buNone/>
            </a:pPr>
            <a:r>
              <a:rPr lang="en-US"/>
              <a:t>• Schema: the schema of R</a:t>
            </a:r>
          </a:p>
          <a:p>
            <a:pPr marL="0" indent="0">
              <a:buNone/>
            </a:pPr>
            <a:r>
              <a:rPr lang="en-US"/>
              <a:t>• Instance: the </a:t>
            </a:r>
            <a:r>
              <a:rPr lang="en-US" i="1"/>
              <a:t>set </a:t>
            </a:r>
            <a:r>
              <a:rPr lang="en-US"/>
              <a:t>of all </a:t>
            </a:r>
            <a:r>
              <a:rPr lang="en-US" err="1"/>
              <a:t>t∈R</a:t>
            </a:r>
            <a:r>
              <a:rPr lang="en-US"/>
              <a:t> that satisfy C</a:t>
            </a:r>
          </a:p>
          <a:p>
            <a:r>
              <a:rPr lang="en-US"/>
              <a:t>Intuition: Filters out all tuples that do not satisfy C</a:t>
            </a:r>
          </a:p>
          <a:p>
            <a:r>
              <a:rPr lang="en-US" i="1"/>
              <a:t>No need to eliminate duplicates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457256" cy="634082"/>
          </a:xfrm>
        </p:spPr>
        <p:txBody>
          <a:bodyPr/>
          <a:lstStyle/>
          <a:p>
            <a:r>
              <a:rPr lang="en-US" b="1"/>
              <a:t>What? Why?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7601272" cy="556523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Similar to normal algebra (as in 2+3*x-y), except we use relations as values instead of numbers, and the operations and operators are different. </a:t>
            </a:r>
          </a:p>
          <a:p>
            <a:r>
              <a:rPr lang="en-US"/>
              <a:t>Not used as a query language in actual DBMSs. (SQL instead.) </a:t>
            </a:r>
          </a:p>
          <a:p>
            <a:r>
              <a:rPr lang="en-US"/>
              <a:t>The inner, lower-level operations of a relational DBMS, or are similar to, relational algebra operations. We need to know about relational algebra to understand query execution and optimization in a relational DBMS. </a:t>
            </a:r>
          </a:p>
          <a:p>
            <a:r>
              <a:rPr lang="en-US"/>
              <a:t>Some advanced SQL queries requires explicit relational algebra operations, most commonly </a:t>
            </a:r>
            <a:r>
              <a:rPr lang="en-US" i="1"/>
              <a:t>outer join</a:t>
            </a:r>
            <a:r>
              <a:rPr lang="en-US"/>
              <a:t>. </a:t>
            </a:r>
          </a:p>
          <a:p>
            <a:r>
              <a:rPr lang="en-US"/>
              <a:t>Relations are seen as </a:t>
            </a:r>
            <a:r>
              <a:rPr lang="en-US" i="1"/>
              <a:t>sets of tuples</a:t>
            </a:r>
            <a:r>
              <a:rPr lang="en-US"/>
              <a:t>, which means that no duplicates are allowed. SQL behaves differently in some cases. Remember the SQL keyword distinct. </a:t>
            </a:r>
          </a:p>
          <a:p>
            <a:r>
              <a:rPr lang="en-US"/>
              <a:t>SQL is </a:t>
            </a:r>
            <a:r>
              <a:rPr lang="en-US" i="1"/>
              <a:t>declarative</a:t>
            </a:r>
            <a:r>
              <a:rPr lang="en-US"/>
              <a:t>, which means that you tell the DBMS </a:t>
            </a:r>
            <a:r>
              <a:rPr lang="en-US" i="1"/>
              <a:t>what</a:t>
            </a:r>
            <a:r>
              <a:rPr lang="en-US"/>
              <a:t> you want, but not </a:t>
            </a:r>
            <a:r>
              <a:rPr lang="en-US" i="1"/>
              <a:t>how</a:t>
            </a:r>
            <a:r>
              <a:rPr lang="en-US"/>
              <a:t> it is to be calculated. A C++ or Java program is </a:t>
            </a:r>
            <a:r>
              <a:rPr lang="en-US" i="1"/>
              <a:t>procedural</a:t>
            </a:r>
            <a:r>
              <a:rPr lang="en-US"/>
              <a:t>, which means that you have to state, step by step, exactly how the result should be calculated. Relational algebra is (more) procedural than SQL. (Actually, relational algebra is mathematical expressions.)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4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Selection: Example</a:t>
            </a:r>
            <a:br>
              <a:rPr lang="en-US"/>
            </a:br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9713"/>
            <a:ext cx="6858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91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Conditions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57256" cy="5349208"/>
          </a:xfrm>
        </p:spPr>
        <p:txBody>
          <a:bodyPr/>
          <a:lstStyle/>
          <a:p>
            <a:r>
              <a:rPr lang="en-US"/>
              <a:t>Elementary conditions:</a:t>
            </a:r>
          </a:p>
          <a:p>
            <a:pPr marL="0" indent="0">
              <a:buNone/>
            </a:pPr>
            <a:r>
              <a:rPr lang="da-DK"/>
              <a:t>&lt;attr&gt; op &lt;val&gt; or &lt;attr&gt; op &lt;attr&gt; or &lt;expr&gt; op &lt;expr&gt;</a:t>
            </a:r>
          </a:p>
          <a:p>
            <a:pPr marL="0" indent="0">
              <a:buNone/>
            </a:pPr>
            <a:r>
              <a:rPr lang="en-US"/>
              <a:t>where op is “=”, “&lt;”, “≤”, </a:t>
            </a:r>
            <a:r>
              <a:rPr lang="en-US" i="1"/>
              <a:t>(on numbers and strings)</a:t>
            </a:r>
          </a:p>
          <a:p>
            <a:r>
              <a:rPr lang="en-US"/>
              <a:t>“LIKE” </a:t>
            </a:r>
            <a:r>
              <a:rPr lang="en-US" i="1"/>
              <a:t>(for string comparisons),…</a:t>
            </a:r>
          </a:p>
          <a:p>
            <a:pPr marL="0" indent="0">
              <a:buNone/>
            </a:pPr>
            <a:r>
              <a:rPr lang="en-US"/>
              <a:t>Example: age ≤ 24, phone LIKE ‘0039%’,</a:t>
            </a:r>
          </a:p>
          <a:p>
            <a:r>
              <a:rPr lang="en-US"/>
              <a:t>salary + commission ≥ 24 000</a:t>
            </a:r>
          </a:p>
          <a:p>
            <a:r>
              <a:rPr lang="en-US"/>
              <a:t>Combined conditions (using Boolean connectives):</a:t>
            </a:r>
          </a:p>
          <a:p>
            <a:r>
              <a:rPr lang="en-US"/>
              <a:t>C1 and C2 or C1 or C2 or not C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0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Can Be Nested</a:t>
            </a:r>
            <a:br>
              <a:rPr lang="en-US"/>
            </a:br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376363"/>
            <a:ext cx="64674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47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Applicability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Not every operator can be applied to every relation:</a:t>
            </a:r>
          </a:p>
          <a:p>
            <a:r>
              <a:rPr lang="en-US"/>
              <a:t>Projection: πA1,…,</a:t>
            </a:r>
            <a:r>
              <a:rPr lang="en-US" err="1"/>
              <a:t>Ak</a:t>
            </a:r>
            <a:r>
              <a:rPr lang="en-US"/>
              <a:t> is applicable to R if</a:t>
            </a:r>
          </a:p>
          <a:p>
            <a:pPr marL="0" indent="0">
              <a:buNone/>
            </a:pPr>
            <a:r>
              <a:rPr lang="en-US"/>
              <a:t>R has attributes with the names A1,…, </a:t>
            </a:r>
            <a:r>
              <a:rPr lang="en-US" err="1"/>
              <a:t>Ak</a:t>
            </a:r>
            <a:endParaRPr lang="en-US"/>
          </a:p>
          <a:p>
            <a:r>
              <a:rPr lang="en-US"/>
              <a:t>Selection: </a:t>
            </a:r>
            <a:r>
              <a:rPr lang="en-US" err="1"/>
              <a:t>σc</a:t>
            </a:r>
            <a:r>
              <a:rPr lang="en-US"/>
              <a:t> is applicable to R if all attributes mentioned in C appear as attributes of R and have the right types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5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Identities for Selection and Projection</a:t>
            </a:r>
            <a:br>
              <a:rPr lang="en-US"/>
            </a:br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41" y="1587903"/>
            <a:ext cx="7986508" cy="387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24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Conditions and “null”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Does the following identity hold:</a:t>
            </a:r>
          </a:p>
          <a:p>
            <a:pPr marL="0" indent="0">
              <a:buNone/>
            </a:pPr>
            <a:r>
              <a:rPr lang="nl-NL"/>
              <a:t>Student = σyear ≤ 3(Student) ∪ σyear &gt; 3(Student) ?</a:t>
            </a:r>
          </a:p>
          <a:p>
            <a:r>
              <a:rPr lang="en-US"/>
              <a:t>What if Student contains a tuple t with t[year] = null?</a:t>
            </a:r>
          </a:p>
          <a:p>
            <a:r>
              <a:rPr lang="en-US"/>
              <a:t>Convention: Only comparisons with non-null values are TRUE or FALSE.</a:t>
            </a:r>
          </a:p>
          <a:p>
            <a:r>
              <a:rPr lang="en-US"/>
              <a:t>Conceptually, comparisons involving null yield a value UNKNOWN.</a:t>
            </a:r>
          </a:p>
          <a:p>
            <a:r>
              <a:rPr lang="en-US"/>
              <a:t>To test, whether a value is null or not null, there are two conditions:</a:t>
            </a:r>
          </a:p>
          <a:p>
            <a:pPr marL="0" indent="0" algn="ctr">
              <a:buNone/>
            </a:pPr>
            <a:r>
              <a:rPr lang="en-US"/>
              <a:t>&lt;</a:t>
            </a:r>
            <a:r>
              <a:rPr lang="en-US" err="1"/>
              <a:t>attr</a:t>
            </a:r>
            <a:r>
              <a:rPr lang="en-US"/>
              <a:t>&gt; IS NULL</a:t>
            </a:r>
          </a:p>
          <a:p>
            <a:pPr marL="0" indent="0" algn="ctr">
              <a:buNone/>
            </a:pPr>
            <a:r>
              <a:rPr lang="en-US"/>
              <a:t>&lt;</a:t>
            </a:r>
            <a:r>
              <a:rPr lang="en-US" err="1"/>
              <a:t>attr</a:t>
            </a:r>
            <a:r>
              <a:rPr lang="en-US"/>
              <a:t>&gt; IS NOT NULL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8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Identities with “null”</a:t>
            </a:r>
            <a:br>
              <a:rPr lang="en-US"/>
            </a:br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9437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939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467600" cy="4873752"/>
          </a:xfrm>
        </p:spPr>
        <p:txBody>
          <a:bodyPr/>
          <a:lstStyle/>
          <a:p>
            <a:endParaRPr lang="en-US"/>
          </a:p>
          <a:p>
            <a:r>
              <a:rPr lang="en-US"/>
              <a:t>Write relational algebra queries that retrieve:</a:t>
            </a:r>
          </a:p>
          <a:p>
            <a:pPr marL="0" indent="0">
              <a:buNone/>
            </a:pPr>
            <a:r>
              <a:rPr lang="en-US"/>
              <a:t>1. All staff members that lecture or tutor</a:t>
            </a:r>
          </a:p>
          <a:p>
            <a:pPr marL="0" indent="0">
              <a:buNone/>
            </a:pPr>
            <a:r>
              <a:rPr lang="en-US"/>
              <a:t>2. All staff members that lecture and tutor</a:t>
            </a:r>
          </a:p>
          <a:p>
            <a:pPr marL="0" indent="0">
              <a:buNone/>
            </a:pPr>
            <a:r>
              <a:rPr lang="en-US"/>
              <a:t>3. All staff members that lecture, but don’t tutor</a:t>
            </a:r>
          </a:p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59245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3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7529264" cy="5493224"/>
          </a:xfrm>
        </p:spPr>
        <p:txBody>
          <a:bodyPr>
            <a:normAutofit/>
          </a:bodyPr>
          <a:lstStyle/>
          <a:p>
            <a:r>
              <a:rPr lang="en-US"/>
              <a:t>General form:</a:t>
            </a:r>
          </a:p>
          <a:p>
            <a:pPr marL="0" indent="0" algn="ctr">
              <a:buNone/>
            </a:pPr>
            <a:r>
              <a:rPr lang="en-US"/>
              <a:t>R × S</a:t>
            </a:r>
          </a:p>
          <a:p>
            <a:pPr marL="0" indent="0">
              <a:buNone/>
            </a:pPr>
            <a:r>
              <a:rPr lang="en-US"/>
              <a:t>where R and S are arbitrary relations</a:t>
            </a:r>
          </a:p>
          <a:p>
            <a:r>
              <a:rPr lang="en-US"/>
              <a:t>Result:</a:t>
            </a:r>
          </a:p>
          <a:p>
            <a:pPr marL="0" indent="0">
              <a:buNone/>
            </a:pPr>
            <a:r>
              <a:rPr lang="en-US"/>
              <a:t>• Schema: (A1,…,Am,B1,…,</a:t>
            </a:r>
            <a:r>
              <a:rPr lang="en-US" err="1"/>
              <a:t>Bn</a:t>
            </a:r>
            <a:r>
              <a:rPr lang="en-US"/>
              <a:t>), if (A1,…,Am) is the</a:t>
            </a:r>
          </a:p>
          <a:p>
            <a:pPr marL="0" indent="0">
              <a:buNone/>
            </a:pPr>
            <a:r>
              <a:rPr lang="en-US"/>
              <a:t>schema of R and (B1,…,</a:t>
            </a:r>
            <a:r>
              <a:rPr lang="en-US" err="1"/>
              <a:t>Bn</a:t>
            </a:r>
            <a:r>
              <a:rPr lang="en-US"/>
              <a:t>) is the schema of S.</a:t>
            </a:r>
          </a:p>
          <a:p>
            <a:pPr marL="0" indent="0">
              <a:buNone/>
            </a:pPr>
            <a:r>
              <a:rPr lang="en-US"/>
              <a:t>(If A is an attribute of both, R and S, then R × S contains the </a:t>
            </a:r>
            <a:r>
              <a:rPr lang="en-US" i="1"/>
              <a:t>disambiguated attributes </a:t>
            </a:r>
            <a:r>
              <a:rPr lang="en-US"/>
              <a:t>R.A and S.A.)</a:t>
            </a:r>
          </a:p>
          <a:p>
            <a:pPr marL="0" indent="0">
              <a:buNone/>
            </a:pPr>
            <a:r>
              <a:rPr lang="en-US"/>
              <a:t>• Instance: the set of all </a:t>
            </a:r>
            <a:r>
              <a:rPr lang="en-US" i="1"/>
              <a:t>concatenated tuples </a:t>
            </a:r>
            <a:r>
              <a:rPr lang="en-US"/>
              <a:t>(</a:t>
            </a:r>
            <a:r>
              <a:rPr lang="en-US" err="1"/>
              <a:t>t,s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where </a:t>
            </a:r>
            <a:r>
              <a:rPr lang="en-US" err="1"/>
              <a:t>t∈R</a:t>
            </a:r>
            <a:r>
              <a:rPr lang="en-US"/>
              <a:t> and </a:t>
            </a:r>
            <a:r>
              <a:rPr lang="en-US" err="1"/>
              <a:t>s∈S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3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Cartesian Product: Student × Course</a:t>
            </a:r>
            <a:br>
              <a:rPr lang="en-US"/>
            </a:br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9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We know how to store data …</a:t>
            </a:r>
          </a:p>
          <a:p>
            <a:r>
              <a:rPr lang="en-US"/>
              <a:t>How can we retrieve (interesting) data?</a:t>
            </a:r>
          </a:p>
          <a:p>
            <a:r>
              <a:rPr lang="en-US"/>
              <a:t>We need a query language</a:t>
            </a:r>
          </a:p>
          <a:p>
            <a:pPr marL="0" indent="0">
              <a:buNone/>
            </a:pPr>
            <a:r>
              <a:rPr lang="en-US" i="1"/>
              <a:t>declarative </a:t>
            </a:r>
            <a:r>
              <a:rPr lang="en-US"/>
              <a:t>(to allow for abstraction)</a:t>
            </a:r>
          </a:p>
          <a:p>
            <a:pPr marL="0" indent="0">
              <a:buNone/>
            </a:pPr>
            <a:r>
              <a:rPr lang="en-US" i="1" err="1"/>
              <a:t>optimisable</a:t>
            </a:r>
            <a:r>
              <a:rPr lang="en-US" i="1"/>
              <a:t> </a:t>
            </a:r>
            <a:r>
              <a:rPr lang="en-US"/>
              <a:t>(less expressive than a programming language, not Turing-complete)</a:t>
            </a:r>
          </a:p>
          <a:p>
            <a:r>
              <a:rPr lang="en-US"/>
              <a:t>relations as input and output</a:t>
            </a:r>
          </a:p>
          <a:p>
            <a:pPr marL="0" indent="0" algn="ctr">
              <a:buNone/>
            </a:pPr>
            <a:r>
              <a:rPr lang="en-US"/>
              <a:t>E.F. </a:t>
            </a:r>
            <a:r>
              <a:rPr lang="en-US" err="1"/>
              <a:t>Codd</a:t>
            </a:r>
            <a:r>
              <a:rPr lang="en-US"/>
              <a:t> (1970):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241632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Product: Student × Staff</a:t>
            </a:r>
            <a:br>
              <a:rPr lang="en-US"/>
            </a:br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1473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5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“Where is the Tutor of </a:t>
            </a:r>
            <a:r>
              <a:rPr lang="en-US" err="1"/>
              <a:t>Bloggs</a:t>
            </a:r>
            <a:r>
              <a:rPr lang="en-US"/>
              <a:t>?”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7467600" cy="4873752"/>
          </a:xfrm>
        </p:spPr>
        <p:txBody>
          <a:bodyPr>
            <a:normAutofit/>
          </a:bodyPr>
          <a:lstStyle/>
          <a:p>
            <a:r>
              <a:rPr lang="en-US"/>
              <a:t>To answer the query</a:t>
            </a:r>
          </a:p>
          <a:p>
            <a:r>
              <a:rPr lang="en-US" i="1"/>
              <a:t>“For each student, identified by name and student number, return the name of the tutor and their office number”</a:t>
            </a:r>
          </a:p>
          <a:p>
            <a:r>
              <a:rPr lang="en-US"/>
              <a:t>we have to</a:t>
            </a:r>
          </a:p>
          <a:p>
            <a:pPr marL="0" indent="0">
              <a:buNone/>
            </a:pPr>
            <a:r>
              <a:rPr lang="en-US"/>
              <a:t>• combine tuples from Student and Staff</a:t>
            </a:r>
          </a:p>
          <a:p>
            <a:pPr marL="0" indent="0">
              <a:buNone/>
            </a:pPr>
            <a:r>
              <a:rPr lang="en-US"/>
              <a:t>• that satisfy “</a:t>
            </a:r>
            <a:r>
              <a:rPr lang="en-US" err="1"/>
              <a:t>Student.tutor</a:t>
            </a:r>
            <a:r>
              <a:rPr lang="en-US"/>
              <a:t>=</a:t>
            </a:r>
            <a:r>
              <a:rPr lang="en-US" err="1"/>
              <a:t>Staff.lecturer</a:t>
            </a:r>
            <a:r>
              <a:rPr lang="en-US"/>
              <a:t>”</a:t>
            </a:r>
          </a:p>
          <a:p>
            <a:pPr marL="0" indent="0">
              <a:buNone/>
            </a:pPr>
            <a:r>
              <a:rPr lang="en-US"/>
              <a:t>• and keep the attributes </a:t>
            </a:r>
            <a:r>
              <a:rPr lang="en-US" err="1"/>
              <a:t>studno</a:t>
            </a:r>
            <a:r>
              <a:rPr lang="en-US"/>
              <a:t>, name, tutor and lecturer.</a:t>
            </a:r>
          </a:p>
          <a:p>
            <a:r>
              <a:rPr lang="en-US"/>
              <a:t>In relational algebra:</a:t>
            </a:r>
          </a:p>
          <a:p>
            <a:endParaRPr lang="en-US"/>
          </a:p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229200"/>
            <a:ext cx="66389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475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Student Marks in Courses</a:t>
            </a:r>
            <a:br>
              <a:rPr lang="en-US"/>
            </a:br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3247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53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7601272" cy="5421216"/>
          </a:xfrm>
        </p:spPr>
        <p:txBody>
          <a:bodyPr>
            <a:normAutofit/>
          </a:bodyPr>
          <a:lstStyle/>
          <a:p>
            <a:r>
              <a:rPr lang="en-US"/>
              <a:t>Suppose: R, S are two relations with attributes A1,…,Am and B1,…,</a:t>
            </a:r>
            <a:r>
              <a:rPr lang="en-US" err="1"/>
              <a:t>Bn</a:t>
            </a:r>
            <a:r>
              <a:rPr lang="en-US"/>
              <a:t>, resp. and with common attributes D1,…,</a:t>
            </a:r>
            <a:r>
              <a:rPr lang="en-US" err="1"/>
              <a:t>Dk</a:t>
            </a:r>
            <a:endParaRPr lang="en-US"/>
          </a:p>
          <a:p>
            <a:r>
              <a:rPr lang="en-US"/>
              <a:t>The natural join of R and S is a relation that has as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Schema: all attributes occurring in R or S, where common attributes occur only once, i.e., the set of attributes </a:t>
            </a:r>
            <a:r>
              <a:rPr lang="en-US" b="1" err="1"/>
              <a:t>Attr</a:t>
            </a:r>
            <a:r>
              <a:rPr lang="en-US" b="1"/>
              <a:t> </a:t>
            </a:r>
            <a:r>
              <a:rPr lang="en-US"/>
              <a:t>= {A1,…,Am,B1,…,</a:t>
            </a:r>
            <a:r>
              <a:rPr lang="en-US" err="1"/>
              <a:t>Bn</a:t>
            </a:r>
            <a:r>
              <a:rPr lang="en-US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Instance: all tuples t over the attributes </a:t>
            </a:r>
            <a:r>
              <a:rPr lang="en-US" b="1" err="1"/>
              <a:t>Att</a:t>
            </a:r>
            <a:r>
              <a:rPr lang="en-US" b="1"/>
              <a:t> </a:t>
            </a:r>
            <a:r>
              <a:rPr lang="en-US"/>
              <a:t>such that t[A1,…,Am] ∈ R and t[B1,…,</a:t>
            </a:r>
            <a:r>
              <a:rPr lang="en-US" err="1"/>
              <a:t>Bn</a:t>
            </a:r>
            <a:r>
              <a:rPr lang="en-US"/>
              <a:t>] ∈ S</a:t>
            </a:r>
          </a:p>
          <a:p>
            <a:r>
              <a:rPr lang="en-US"/>
              <a:t>Notation: </a:t>
            </a:r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45224"/>
            <a:ext cx="1872208" cy="81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545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is a Derived Operation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natural join of R and S can be written using</a:t>
            </a:r>
          </a:p>
          <a:p>
            <a:r>
              <a:rPr lang="en-US"/>
              <a:t>• Cartesian Product</a:t>
            </a:r>
          </a:p>
          <a:p>
            <a:r>
              <a:rPr lang="en-US"/>
              <a:t>• Selection</a:t>
            </a:r>
          </a:p>
          <a:p>
            <a:r>
              <a:rPr lang="en-US"/>
              <a:t>• Projection</a:t>
            </a:r>
          </a:p>
          <a:p>
            <a:endParaRPr lang="ru-RU" b="1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70066"/>
            <a:ext cx="6210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895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/>
              <a:t>θ-</a:t>
            </a:r>
            <a:r>
              <a:rPr lang="en-US"/>
              <a:t>Joins (read, Theta-Joins), </a:t>
            </a:r>
            <a:r>
              <a:rPr lang="en-US" err="1"/>
              <a:t>Equi</a:t>
            </a:r>
            <a:r>
              <a:rPr lang="en-US"/>
              <a:t>-Joins</a:t>
            </a:r>
            <a:br>
              <a:rPr lang="en-US"/>
            </a:br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7" y="1190624"/>
            <a:ext cx="7593598" cy="475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134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14375"/>
            <a:ext cx="715327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470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Joins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For some queries we have to combine data coming from a single relation.</a:t>
            </a:r>
          </a:p>
          <a:p>
            <a:r>
              <a:rPr lang="en-US" i="1"/>
              <a:t>“Give all pairings of lecturers and appraisers, including their room numbers!”</a:t>
            </a:r>
          </a:p>
          <a:p>
            <a:r>
              <a:rPr lang="en-US"/>
              <a:t>We need two identical versions of the STAFF relation.</a:t>
            </a:r>
          </a:p>
          <a:p>
            <a:r>
              <a:rPr lang="en-US"/>
              <a:t>Question: How can we distinguish between the versions and their attributes?</a:t>
            </a:r>
          </a:p>
          <a:p>
            <a:r>
              <a:rPr lang="en-US"/>
              <a:t>Idea:</a:t>
            </a:r>
          </a:p>
          <a:p>
            <a:pPr marL="0" indent="0">
              <a:buNone/>
            </a:pPr>
            <a:r>
              <a:rPr lang="en-US"/>
              <a:t>– Introduce temporary relations with new names</a:t>
            </a:r>
          </a:p>
          <a:p>
            <a:pPr marL="0" indent="0">
              <a:buNone/>
            </a:pPr>
            <a:r>
              <a:rPr lang="en-US"/>
              <a:t>– Disambiguate attributes by prefixing them with the relation names</a:t>
            </a:r>
          </a:p>
          <a:p>
            <a:r>
              <a:rPr lang="en-US"/>
              <a:t>LEC ← STAFF, APP ← STAFF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97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Joins (</a:t>
            </a:r>
            <a:r>
              <a:rPr lang="en-US" err="1"/>
              <a:t>cntd</a:t>
            </a:r>
            <a:r>
              <a:rPr lang="en-US"/>
              <a:t>.)</a:t>
            </a:r>
            <a:br>
              <a:rPr lang="en-US"/>
            </a:br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3948"/>
            <a:ext cx="74866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444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Consider the University </a:t>
            </a:r>
            <a:r>
              <a:rPr lang="en-US" err="1"/>
              <a:t>db</a:t>
            </a:r>
            <a:r>
              <a:rPr lang="en-US"/>
              <a:t> with the tables:</a:t>
            </a:r>
          </a:p>
          <a:p>
            <a:pPr marL="0" indent="0">
              <a:buNone/>
            </a:pPr>
            <a:r>
              <a:rPr lang="en-US"/>
              <a:t>student(</a:t>
            </a:r>
            <a:r>
              <a:rPr lang="en-US" err="1"/>
              <a:t>studno,name,hons,tutor,year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staff(</a:t>
            </a:r>
            <a:r>
              <a:rPr lang="en-US" err="1"/>
              <a:t>lecturer,roomno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enrolled(</a:t>
            </a:r>
            <a:r>
              <a:rPr lang="en-US" err="1"/>
              <a:t>studno,courseno,labmark,exammark</a:t>
            </a:r>
            <a:r>
              <a:rPr lang="en-US"/>
              <a:t>)</a:t>
            </a:r>
          </a:p>
          <a:p>
            <a:r>
              <a:rPr lang="en-US"/>
              <a:t>Write queries in relational algebra that return the following:</a:t>
            </a:r>
          </a:p>
          <a:p>
            <a:pPr marL="0" indent="0">
              <a:buNone/>
            </a:pPr>
            <a:r>
              <a:rPr lang="en-US"/>
              <a:t>1. The numbers of courses where a student had a better exam mark than lab mark.</a:t>
            </a:r>
          </a:p>
          <a:p>
            <a:pPr marL="0" indent="0">
              <a:buNone/>
            </a:pPr>
            <a:r>
              <a:rPr lang="en-US"/>
              <a:t>2. The names of the lecturers who are tutoring a student who had an exam mark worse than the lab mark.</a:t>
            </a:r>
          </a:p>
          <a:p>
            <a:pPr marL="0" indent="0">
              <a:buNone/>
            </a:pPr>
            <a:r>
              <a:rPr lang="en-US"/>
              <a:t>3. The names of the lecturers who are tutoring a 3rd year student.</a:t>
            </a:r>
          </a:p>
          <a:p>
            <a:pPr marL="0" indent="0">
              <a:buNone/>
            </a:pPr>
            <a:r>
              <a:rPr lang="en-US"/>
              <a:t>4. The room numbers of the lecturers who are tutoring a 3rd year student.</a:t>
            </a:r>
          </a:p>
          <a:p>
            <a:pPr marL="0" indent="0">
              <a:buNone/>
            </a:pPr>
            <a:r>
              <a:rPr lang="en-US"/>
              <a:t>5. The names of the lecturers who are tutoring more than one student</a:t>
            </a:r>
          </a:p>
          <a:p>
            <a:pPr marL="0" indent="0">
              <a:buNone/>
            </a:pPr>
            <a:r>
              <a:rPr lang="en-US"/>
              <a:t>6. The names of the lecturers who are tutoring no more than one student</a:t>
            </a:r>
          </a:p>
          <a:p>
            <a:pPr marL="0" indent="0">
              <a:buNone/>
            </a:pPr>
            <a:r>
              <a:rPr lang="ru-RU"/>
              <a:t>(?!)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1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an Algebra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Expressions</a:t>
            </a:r>
          </a:p>
          <a:p>
            <a:pPr marL="0" indent="0">
              <a:buNone/>
            </a:pPr>
            <a:r>
              <a:rPr lang="en-US"/>
              <a:t>– Are constructed with operators from atomic operands</a:t>
            </a:r>
          </a:p>
          <a:p>
            <a:pPr marL="0" indent="0">
              <a:buNone/>
            </a:pPr>
            <a:r>
              <a:rPr lang="en-US"/>
              <a:t>(constants, variables, ….)</a:t>
            </a:r>
          </a:p>
          <a:p>
            <a:pPr marL="0" indent="0">
              <a:buNone/>
            </a:pPr>
            <a:r>
              <a:rPr lang="en-US"/>
              <a:t>– can be evaluated</a:t>
            </a:r>
          </a:p>
          <a:p>
            <a:r>
              <a:rPr lang="en-US"/>
              <a:t>Expressions can be equivalent</a:t>
            </a:r>
          </a:p>
          <a:p>
            <a:pPr marL="0" indent="0">
              <a:buNone/>
            </a:pPr>
            <a:r>
              <a:rPr lang="en-US"/>
              <a:t>– …if they return the same result for all values of the variables</a:t>
            </a:r>
          </a:p>
          <a:p>
            <a:pPr marL="0" indent="0">
              <a:buNone/>
            </a:pPr>
            <a:r>
              <a:rPr lang="en-US"/>
              <a:t>– Equivalence gives rise to identities between (schemas of) expressions</a:t>
            </a:r>
          </a:p>
          <a:p>
            <a:r>
              <a:rPr lang="en-US"/>
              <a:t>The value of an expression is independent of its context</a:t>
            </a:r>
          </a:p>
          <a:p>
            <a:pPr marL="0" indent="0">
              <a:buNone/>
            </a:pPr>
            <a:r>
              <a:rPr lang="en-US"/>
              <a:t>– e.g., 5 + 3 has the same value, no matter whether it occurs as</a:t>
            </a:r>
          </a:p>
          <a:p>
            <a:pPr marL="0" indent="0">
              <a:buNone/>
            </a:pPr>
            <a:r>
              <a:rPr lang="en-US"/>
              <a:t>10 - (5 + 3) or 4 ⋅ (5 + 3)</a:t>
            </a:r>
          </a:p>
          <a:p>
            <a:pPr marL="0" indent="0">
              <a:buNone/>
            </a:pPr>
            <a:r>
              <a:rPr lang="en-US"/>
              <a:t>– Consequence: </a:t>
            </a:r>
            <a:r>
              <a:rPr lang="en-US" err="1"/>
              <a:t>subexpressions</a:t>
            </a:r>
            <a:r>
              <a:rPr lang="en-US"/>
              <a:t> can be replaced by equivalent expressions without changing the meaning of the entire expression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01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Cardinalities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Consider relations R and S. Suppose </a:t>
            </a:r>
            <a:r>
              <a:rPr lang="en-US" b="1"/>
              <a:t>X </a:t>
            </a:r>
            <a:r>
              <a:rPr lang="en-US"/>
              <a:t>is a set of attributes of R.</a:t>
            </a:r>
          </a:p>
          <a:p>
            <a:r>
              <a:rPr lang="en-US"/>
              <a:t>What is the minimal and maximal cardinality of the following relations, expressed in cardinalities of R and S?</a:t>
            </a:r>
          </a:p>
          <a:p>
            <a:pPr marL="0" indent="0">
              <a:buNone/>
            </a:pPr>
            <a:r>
              <a:rPr lang="el-GR"/>
              <a:t>• σ</a:t>
            </a:r>
            <a:r>
              <a:rPr lang="en-US" b="1"/>
              <a:t>c</a:t>
            </a:r>
            <a:r>
              <a:rPr lang="en-US"/>
              <a:t>(R)</a:t>
            </a:r>
          </a:p>
          <a:p>
            <a:pPr marL="0" indent="0">
              <a:buNone/>
            </a:pPr>
            <a:r>
              <a:rPr lang="el-GR"/>
              <a:t>• π</a:t>
            </a:r>
            <a:r>
              <a:rPr lang="en-US" b="1"/>
              <a:t>x</a:t>
            </a:r>
            <a:r>
              <a:rPr lang="en-US"/>
              <a:t>(R)</a:t>
            </a:r>
          </a:p>
          <a:p>
            <a:pPr marL="0" indent="0">
              <a:buNone/>
            </a:pPr>
            <a:r>
              <a:rPr lang="en-US"/>
              <a:t>• π</a:t>
            </a:r>
            <a:r>
              <a:rPr lang="en-US" b="1"/>
              <a:t>x</a:t>
            </a:r>
            <a:r>
              <a:rPr lang="en-US"/>
              <a:t>(R), if </a:t>
            </a:r>
            <a:r>
              <a:rPr lang="en-US" b="1"/>
              <a:t>x </a:t>
            </a:r>
            <a:r>
              <a:rPr lang="en-US"/>
              <a:t>is a </a:t>
            </a:r>
            <a:r>
              <a:rPr lang="en-US" err="1"/>
              <a:t>superkey</a:t>
            </a:r>
            <a:r>
              <a:rPr lang="en-US"/>
              <a:t> of R</a:t>
            </a:r>
          </a:p>
          <a:p>
            <a:pPr marL="0" indent="0">
              <a:buNone/>
            </a:pPr>
            <a:r>
              <a:rPr lang="en-US"/>
              <a:t>• R × S</a:t>
            </a:r>
          </a:p>
          <a:p>
            <a:pPr marL="0" indent="0">
              <a:buNone/>
            </a:pPr>
            <a:r>
              <a:rPr lang="en-US"/>
              <a:t>• R × S, if both R and S are nonempty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1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Cardinalities (</a:t>
            </a:r>
            <a:r>
              <a:rPr lang="en-US" err="1"/>
              <a:t>cntd</a:t>
            </a:r>
            <a:r>
              <a:rPr lang="en-US"/>
              <a:t>.)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Suppose Z is the set of common attributes of R and S.</a:t>
            </a:r>
          </a:p>
          <a:p>
            <a:r>
              <a:rPr lang="en-US"/>
              <a:t>What is the minimal and maximal cardinality of the following relations, expressed in cardinalities of R and S?</a:t>
            </a:r>
          </a:p>
          <a:p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50006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236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Elimination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Real DBMSs implement a version of relational algebra that operates on </a:t>
            </a:r>
            <a:r>
              <a:rPr lang="en-US" err="1"/>
              <a:t>multisets</a:t>
            </a:r>
            <a:r>
              <a:rPr lang="en-US"/>
              <a:t> (“bags”) instead of sets.</a:t>
            </a:r>
          </a:p>
          <a:p>
            <a:pPr marL="0" indent="0">
              <a:buNone/>
            </a:pPr>
            <a:r>
              <a:rPr lang="en-US" i="1"/>
              <a:t>(Which of these operators may return bags, even if the input consists of sets?)</a:t>
            </a:r>
          </a:p>
          <a:p>
            <a:r>
              <a:rPr lang="en-US"/>
              <a:t>For the bag version of relational algebra, there exists a duplicate elimination operator </a:t>
            </a:r>
            <a:r>
              <a:rPr lang="el-GR"/>
              <a:t>δ.</a:t>
            </a:r>
          </a:p>
          <a:p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653136"/>
            <a:ext cx="40767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81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57256" cy="5277200"/>
          </a:xfrm>
        </p:spPr>
        <p:txBody>
          <a:bodyPr/>
          <a:lstStyle/>
          <a:p>
            <a:r>
              <a:rPr lang="en-US"/>
              <a:t>Often, we want to retrieve aggregate values, like the “sum of salaries” of employees, or the “average age” of students.</a:t>
            </a:r>
          </a:p>
          <a:p>
            <a:r>
              <a:rPr lang="en-US"/>
              <a:t>This is achieved using aggregation functions, such as SUM, AVG, MIN, MAX, or COUNT.</a:t>
            </a:r>
          </a:p>
          <a:p>
            <a:r>
              <a:rPr lang="en-US"/>
              <a:t>Such functions are applied by the grouping and aggregation operator γ.</a:t>
            </a:r>
          </a:p>
          <a:p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21088"/>
            <a:ext cx="5105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15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57256" cy="5421216"/>
          </a:xfrm>
        </p:spPr>
        <p:txBody>
          <a:bodyPr>
            <a:normAutofit/>
          </a:bodyPr>
          <a:lstStyle/>
          <a:p>
            <a:r>
              <a:rPr lang="en-US" sz="2200"/>
              <a:t>More often, we want to retrieve aggregate values for groups, like the “sum of employee salaries” per department, or the “average student age” per faculty.</a:t>
            </a:r>
          </a:p>
          <a:p>
            <a:r>
              <a:rPr lang="en-US" sz="2200"/>
              <a:t>As additional parameters, we give γ attributes that specify the criteria according to which the tuples of the argument are grouped.</a:t>
            </a:r>
          </a:p>
          <a:p>
            <a:r>
              <a:rPr lang="en-US" sz="2200"/>
              <a:t>E.g., the operator </a:t>
            </a:r>
            <a:r>
              <a:rPr lang="el-GR" sz="2200"/>
              <a:t>γ</a:t>
            </a:r>
            <a:r>
              <a:rPr lang="en-US" sz="2200"/>
              <a:t>A,SUM(B) (R)</a:t>
            </a:r>
          </a:p>
          <a:p>
            <a:pPr marL="0" indent="0">
              <a:buNone/>
            </a:pPr>
            <a:r>
              <a:rPr lang="en-US" sz="2200"/>
              <a:t>– partitions the tuples of R in groups that agree on A,</a:t>
            </a:r>
          </a:p>
          <a:p>
            <a:pPr marL="0" indent="0">
              <a:buNone/>
            </a:pPr>
            <a:r>
              <a:rPr lang="en-US" sz="2200"/>
              <a:t>– returns the sum of all B values for each group.</a:t>
            </a:r>
          </a:p>
          <a:p>
            <a:endParaRPr lang="ru-RU" sz="22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53136"/>
            <a:ext cx="53244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30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Identities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200"/>
              <a:t>Consider relations R(a,b), R1(a,b), R2(a,b), and S(c,d).</a:t>
            </a:r>
          </a:p>
          <a:p>
            <a:r>
              <a:rPr lang="en-US" sz="2200"/>
              <a:t>For each identity below, find out whether or not it holds for all possible instances of the relations above.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000"/>
              <a:t>If an identity holds, provide an argument why this is the case.</a:t>
            </a:r>
          </a:p>
          <a:p>
            <a:r>
              <a:rPr lang="en-US" sz="2000"/>
              <a:t>If an identity does not hold, provide a counterexample, consisting of an instance of the relations concerned and an explanation why the two expressions have different values for that instance.</a:t>
            </a:r>
            <a:endParaRPr lang="en-US" sz="2200"/>
          </a:p>
          <a:p>
            <a:endParaRPr lang="ru-RU" sz="220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72" y="2780928"/>
            <a:ext cx="62293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325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871747" cy="514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89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• An outer join extends those tuples with null values that would get lost by an (inner) join.</a:t>
            </a:r>
          </a:p>
          <a:p>
            <a:r>
              <a:rPr lang="en-US"/>
              <a:t>• The outer join comes in three versions</a:t>
            </a:r>
          </a:p>
          <a:p>
            <a:r>
              <a:rPr lang="en-US"/>
              <a:t>– left: keeps the tuples of the left argument, extending them with nulls if necessary</a:t>
            </a:r>
          </a:p>
          <a:p>
            <a:r>
              <a:rPr lang="en-US"/>
              <a:t>– right: ... of the right argument ...</a:t>
            </a:r>
          </a:p>
          <a:p>
            <a:r>
              <a:rPr lang="en-US"/>
              <a:t>– full: ... of both arguments ...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3"/>
            <a:ext cx="6984776" cy="553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151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488832" cy="597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5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Algebra of Arithmetic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Atomic expressions:</a:t>
            </a:r>
          </a:p>
          <a:p>
            <a:pPr marL="0" indent="0">
              <a:buNone/>
            </a:pPr>
            <a:r>
              <a:rPr lang="en-US"/>
              <a:t>                   numbers and variables</a:t>
            </a:r>
          </a:p>
          <a:p>
            <a:r>
              <a:rPr lang="en-US"/>
              <a:t>Operators: +, -, ⋅, :</a:t>
            </a:r>
          </a:p>
          <a:p>
            <a:r>
              <a:rPr lang="en-US" err="1"/>
              <a:t>Identitities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                    x + y = y + x</a:t>
            </a:r>
          </a:p>
          <a:p>
            <a:pPr marL="0" indent="0">
              <a:buNone/>
            </a:pPr>
            <a:r>
              <a:rPr lang="en-US"/>
              <a:t>                    x ⋅ (y + z) = x ⋅ y + x ⋅ z</a:t>
            </a:r>
          </a:p>
          <a:p>
            <a:pPr marL="0" indent="0">
              <a:buNone/>
            </a:pPr>
            <a:r>
              <a:rPr lang="en-US"/>
              <a:t>                                       </a:t>
            </a:r>
            <a:r>
              <a:rPr lang="ru-RU"/>
              <a:t>…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1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488832" cy="573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08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581346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• Relational algebra is a query language for the</a:t>
            </a:r>
          </a:p>
          <a:p>
            <a:r>
              <a:rPr lang="en-US"/>
              <a:t>relational data model</a:t>
            </a:r>
          </a:p>
          <a:p>
            <a:r>
              <a:rPr lang="en-US"/>
              <a:t>• Expressions are built up from relations and unary</a:t>
            </a:r>
          </a:p>
          <a:p>
            <a:r>
              <a:rPr lang="en-US"/>
              <a:t>and binary operators</a:t>
            </a:r>
          </a:p>
          <a:p>
            <a:r>
              <a:rPr lang="en-US"/>
              <a:t>• Operators can be divided into set theoretic,</a:t>
            </a:r>
          </a:p>
          <a:p>
            <a:r>
              <a:rPr lang="en-US"/>
              <a:t>renaming, removal and combination operators</a:t>
            </a:r>
          </a:p>
          <a:p>
            <a:r>
              <a:rPr lang="en-US"/>
              <a:t>(plus extended operators)</a:t>
            </a:r>
          </a:p>
          <a:p>
            <a:r>
              <a:rPr lang="en-US"/>
              <a:t>• Relational algebra is the target language into</a:t>
            </a:r>
          </a:p>
          <a:p>
            <a:r>
              <a:rPr lang="en-US"/>
              <a:t>which user queries are translated by the DBMS</a:t>
            </a:r>
          </a:p>
          <a:p>
            <a:r>
              <a:rPr lang="en-US"/>
              <a:t>• Identities allow one to rewrite expressions into</a:t>
            </a:r>
          </a:p>
          <a:p>
            <a:r>
              <a:rPr lang="en-US"/>
              <a:t>equivalent ones, which may be more efficiently</a:t>
            </a:r>
          </a:p>
          <a:p>
            <a:r>
              <a:rPr lang="en-US"/>
              <a:t>executable (→ query optimization)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Algebra: Principles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Atoms are relations</a:t>
            </a:r>
          </a:p>
          <a:p>
            <a:r>
              <a:rPr lang="en-US"/>
              <a:t>Operators are defined for arbitrary instances of a relation</a:t>
            </a:r>
          </a:p>
          <a:p>
            <a:r>
              <a:rPr lang="en-US"/>
              <a:t>Two results have to be defined for each operator</a:t>
            </a:r>
          </a:p>
          <a:p>
            <a:pPr marL="0" indent="0">
              <a:buNone/>
            </a:pPr>
            <a:r>
              <a:rPr lang="en-US"/>
              <a:t>1. result schema (depending on the schemas of the argument relations)</a:t>
            </a:r>
          </a:p>
          <a:p>
            <a:pPr marL="0" indent="0">
              <a:buNone/>
            </a:pPr>
            <a:r>
              <a:rPr lang="en-US"/>
              <a:t>2. result instance (depending on the instances of the arguments)</a:t>
            </a:r>
          </a:p>
          <a:p>
            <a:pPr marL="0" indent="0">
              <a:buNone/>
            </a:pPr>
            <a:r>
              <a:rPr lang="en-US"/>
              <a:t>• “</a:t>
            </a:r>
            <a:r>
              <a:rPr lang="en-US" i="1"/>
              <a:t>Equivalent” to SQL query language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i="1"/>
              <a:t>Relational Algebra concepts reappear in SQL</a:t>
            </a:r>
          </a:p>
          <a:p>
            <a:pPr marL="0" indent="0">
              <a:buNone/>
            </a:pPr>
            <a:r>
              <a:rPr lang="en-US"/>
              <a:t>• </a:t>
            </a:r>
            <a:r>
              <a:rPr lang="en-US" i="1"/>
              <a:t>Used inside a DBMS, to express query plans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Classification of Relational Algebra Operators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• Set theoretic operators union “∪”, intersection “∩”, difference “\”</a:t>
            </a:r>
          </a:p>
          <a:p>
            <a:r>
              <a:rPr lang="en-US"/>
              <a:t>• Renaming operator </a:t>
            </a:r>
            <a:r>
              <a:rPr lang="el-GR"/>
              <a:t>ρ</a:t>
            </a:r>
          </a:p>
          <a:p>
            <a:r>
              <a:rPr lang="en-US"/>
              <a:t>• Removal operators </a:t>
            </a:r>
          </a:p>
          <a:p>
            <a:pPr marL="0" indent="0">
              <a:buNone/>
            </a:pPr>
            <a:r>
              <a:rPr lang="en-US"/>
              <a:t>projection </a:t>
            </a:r>
            <a:r>
              <a:rPr lang="el-GR"/>
              <a:t>π, </a:t>
            </a:r>
            <a:r>
              <a:rPr lang="en-US"/>
              <a:t>selection </a:t>
            </a:r>
            <a:r>
              <a:rPr lang="el-GR"/>
              <a:t>σ</a:t>
            </a:r>
          </a:p>
          <a:p>
            <a:r>
              <a:rPr lang="en-US"/>
              <a:t>• Combination operators</a:t>
            </a:r>
          </a:p>
          <a:p>
            <a:pPr marL="0" indent="0">
              <a:buNone/>
            </a:pPr>
            <a:r>
              <a:rPr lang="en-US"/>
              <a:t>Cartesian product “×”, joins “ ”</a:t>
            </a:r>
          </a:p>
          <a:p>
            <a:r>
              <a:rPr lang="en-US"/>
              <a:t>• Extended operators</a:t>
            </a:r>
          </a:p>
          <a:p>
            <a:pPr marL="0" indent="0">
              <a:buNone/>
            </a:pPr>
            <a:r>
              <a:rPr lang="en-US"/>
              <a:t>duplicate elimination, grouping, aggregation, sorting, outer joins, etc.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Theoretic Operators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Observations:</a:t>
            </a:r>
          </a:p>
          <a:p>
            <a:r>
              <a:rPr lang="en-US"/>
              <a:t>• Instances of relations are sets we can form unions, intersections, and differences</a:t>
            </a:r>
          </a:p>
          <a:p>
            <a:r>
              <a:rPr lang="en-US"/>
              <a:t>• Results of algebra operations must be relations, </a:t>
            </a:r>
            <a:r>
              <a:rPr lang="en-US" err="1"/>
              <a:t>i.e.,results</a:t>
            </a:r>
            <a:r>
              <a:rPr lang="en-US"/>
              <a:t> must have a schema</a:t>
            </a:r>
          </a:p>
          <a:p>
            <a:pPr marL="0" indent="0">
              <a:buNone/>
            </a:pPr>
            <a:r>
              <a:rPr lang="en-US"/>
              <a:t>Hence:</a:t>
            </a:r>
          </a:p>
          <a:p>
            <a:r>
              <a:rPr lang="en-US"/>
              <a:t>• Set theoretic algebra operators can only be applied to relations with identical attributes, i.e.,</a:t>
            </a:r>
          </a:p>
          <a:p>
            <a:pPr marL="0" indent="0">
              <a:buNone/>
            </a:pPr>
            <a:r>
              <a:rPr lang="en-US"/>
              <a:t>– same </a:t>
            </a:r>
            <a:r>
              <a:rPr lang="en-US" i="1"/>
              <a:t>number </a:t>
            </a:r>
            <a:r>
              <a:rPr lang="en-US"/>
              <a:t>of attributes</a:t>
            </a:r>
          </a:p>
          <a:p>
            <a:pPr marL="0" indent="0">
              <a:buNone/>
            </a:pPr>
            <a:r>
              <a:rPr lang="en-US"/>
              <a:t>– same </a:t>
            </a:r>
            <a:r>
              <a:rPr lang="en-US" i="1"/>
              <a:t>names</a:t>
            </a:r>
          </a:p>
          <a:p>
            <a:pPr marL="0" indent="0">
              <a:buNone/>
            </a:pPr>
            <a:r>
              <a:rPr lang="en-US"/>
              <a:t>– same </a:t>
            </a:r>
            <a:r>
              <a:rPr lang="en-US" i="1"/>
              <a:t>domains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</a:t>
            </a:r>
            <a:br>
              <a:rPr lang="en-US"/>
            </a:b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14438"/>
            <a:ext cx="7360295" cy="469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86679FD0A49024C990DBF628A504220" ma:contentTypeVersion="5" ma:contentTypeDescription="Создание документа." ma:contentTypeScope="" ma:versionID="6ec0d767c029c95cf7b6a8505dd1a386">
  <xsd:schema xmlns:xsd="http://www.w3.org/2001/XMLSchema" xmlns:xs="http://www.w3.org/2001/XMLSchema" xmlns:p="http://schemas.microsoft.com/office/2006/metadata/properties" xmlns:ns2="52ad687b-d88e-4c84-9e90-c56e7c0a23e1" xmlns:ns3="2ccecd02-b310-45cf-b2e0-b6e785218cb8" targetNamespace="http://schemas.microsoft.com/office/2006/metadata/properties" ma:root="true" ma:fieldsID="fed1436ec839869a2d20474945aea83b" ns2:_="" ns3:_="">
    <xsd:import namespace="52ad687b-d88e-4c84-9e90-c56e7c0a23e1"/>
    <xsd:import namespace="2ccecd02-b310-45cf-b2e0-b6e785218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687b-d88e-4c84-9e90-c56e7c0a2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ecd02-b310-45cf-b2e0-b6e785218cb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02204E-CD45-4E14-BE2A-46C2CC7D0739}">
  <ds:schemaRefs>
    <ds:schemaRef ds:uri="2ccecd02-b310-45cf-b2e0-b6e785218cb8"/>
    <ds:schemaRef ds:uri="52ad687b-d88e-4c84-9e90-c56e7c0a23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6168D9B-6AA8-4C7E-9CF6-7730C5C002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4611F4-02E0-4589-8117-615E497CB7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2289</Words>
  <Application>Microsoft Office PowerPoint</Application>
  <PresentationFormat>On-screen Show (4:3)</PresentationFormat>
  <Paragraphs>241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Century Schoolbook</vt:lpstr>
      <vt:lpstr>Wingdings</vt:lpstr>
      <vt:lpstr>Wingdings 2</vt:lpstr>
      <vt:lpstr>Эркер</vt:lpstr>
      <vt:lpstr>Relational Algebra</vt:lpstr>
      <vt:lpstr>What? Why?</vt:lpstr>
      <vt:lpstr>Motivation</vt:lpstr>
      <vt:lpstr>Characteristics of an Algebra</vt:lpstr>
      <vt:lpstr>Example: Algebra of Arithmetic</vt:lpstr>
      <vt:lpstr>Relational Algebra: Principles</vt:lpstr>
      <vt:lpstr>Classification of Relational Algebra Operators</vt:lpstr>
      <vt:lpstr>Set Theoretic Operators</vt:lpstr>
      <vt:lpstr>Union </vt:lpstr>
      <vt:lpstr>Intersection </vt:lpstr>
      <vt:lpstr>Difference </vt:lpstr>
      <vt:lpstr>Not Every Union That Makes Sense is Possible </vt:lpstr>
      <vt:lpstr>Renaming</vt:lpstr>
      <vt:lpstr>PowerPoint Presentation</vt:lpstr>
      <vt:lpstr>PowerPoint Presentation</vt:lpstr>
      <vt:lpstr>Projection and Selection </vt:lpstr>
      <vt:lpstr>Projection</vt:lpstr>
      <vt:lpstr>Projection: Example </vt:lpstr>
      <vt:lpstr>Selection</vt:lpstr>
      <vt:lpstr>Selection: Example </vt:lpstr>
      <vt:lpstr>Selection Conditions </vt:lpstr>
      <vt:lpstr>Operators Can Be Nested </vt:lpstr>
      <vt:lpstr>Operator Applicability </vt:lpstr>
      <vt:lpstr>Identities for Selection and Projection </vt:lpstr>
      <vt:lpstr>Selection Conditions and “null” </vt:lpstr>
      <vt:lpstr>Identities with “null” </vt:lpstr>
      <vt:lpstr>Exercises</vt:lpstr>
      <vt:lpstr>Cartesian Product </vt:lpstr>
      <vt:lpstr>Cartesian Product: Student × Course </vt:lpstr>
      <vt:lpstr>Cartesian Product: Student × Staff </vt:lpstr>
      <vt:lpstr>“Where is the Tutor of Bloggs?” </vt:lpstr>
      <vt:lpstr>Example: Student Marks in Courses </vt:lpstr>
      <vt:lpstr>Natural Join </vt:lpstr>
      <vt:lpstr>Natural Join is a Derived Operation </vt:lpstr>
      <vt:lpstr>θ-Joins (read, Theta-Joins), Equi-Joins </vt:lpstr>
      <vt:lpstr>PowerPoint Presentation</vt:lpstr>
      <vt:lpstr>Self Joins </vt:lpstr>
      <vt:lpstr>Self Joins (cntd.) </vt:lpstr>
      <vt:lpstr>Exercises </vt:lpstr>
      <vt:lpstr>Exercise: Cardinalities </vt:lpstr>
      <vt:lpstr>Cardinalities (cntd.) </vt:lpstr>
      <vt:lpstr>Duplicate Elimination </vt:lpstr>
      <vt:lpstr>Aggregation </vt:lpstr>
      <vt:lpstr>Grouping and Aggregation </vt:lpstr>
      <vt:lpstr>Exercise: Identities </vt:lpstr>
      <vt:lpstr>PowerPoint Presentation</vt:lpstr>
      <vt:lpstr>Outer Join 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Alibek</dc:creator>
  <cp:lastModifiedBy>Маратулы</cp:lastModifiedBy>
  <cp:revision>1</cp:revision>
  <dcterms:created xsi:type="dcterms:W3CDTF">2019-02-23T04:06:41Z</dcterms:created>
  <dcterms:modified xsi:type="dcterms:W3CDTF">2021-04-09T09:22:04Z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0x010100186679FD0A49024C990DBF628A504220</vt:lpwstr>
  </property>
</Properties>
</file>