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82" r:id="rId4"/>
    <p:sldId id="278" r:id="rId5"/>
    <p:sldId id="280" r:id="rId6"/>
    <p:sldId id="279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7" r:id="rId15"/>
    <p:sldId id="268" r:id="rId16"/>
    <p:sldId id="281" r:id="rId17"/>
    <p:sldId id="266" r:id="rId18"/>
    <p:sldId id="269" r:id="rId19"/>
    <p:sldId id="270" r:id="rId20"/>
    <p:sldId id="271" r:id="rId21"/>
    <p:sldId id="272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A8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70B0-73BC-495B-815A-06408C2B1C0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5C34-78F6-42EF-A2E4-E4F037DA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3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70B0-73BC-495B-815A-06408C2B1C0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5C34-78F6-42EF-A2E4-E4F037DA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9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70B0-73BC-495B-815A-06408C2B1C0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5C34-78F6-42EF-A2E4-E4F037DA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70B0-73BC-495B-815A-06408C2B1C0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5C34-78F6-42EF-A2E4-E4F037DA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70B0-73BC-495B-815A-06408C2B1C0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5C34-78F6-42EF-A2E4-E4F037DA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0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70B0-73BC-495B-815A-06408C2B1C0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5C34-78F6-42EF-A2E4-E4F037DA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8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70B0-73BC-495B-815A-06408C2B1C0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5C34-78F6-42EF-A2E4-E4F037DA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70B0-73BC-495B-815A-06408C2B1C0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5C34-78F6-42EF-A2E4-E4F037DA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7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70B0-73BC-495B-815A-06408C2B1C0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5C34-78F6-42EF-A2E4-E4F037DA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2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70B0-73BC-495B-815A-06408C2B1C0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5C34-78F6-42EF-A2E4-E4F037DA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8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70B0-73BC-495B-815A-06408C2B1C0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5C34-78F6-42EF-A2E4-E4F037DA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9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A70B0-73BC-495B-815A-06408C2B1C0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25C34-78F6-42EF-A2E4-E4F037DA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9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259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352" y="1124744"/>
            <a:ext cx="117373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ускорения работы производится буферизация записываемых данных. Информация из буфера записывается в файл полностью только в момент закрытия файла или после вызова функции или метода </a:t>
            </a:r>
            <a:r>
              <a:rPr lang="ru-RU" sz="2400" dirty="0" err="1"/>
              <a:t>flush</a:t>
            </a:r>
            <a:r>
              <a:rPr lang="ru-RU" sz="2400" dirty="0"/>
              <a:t>(). В необязательном параметре </a:t>
            </a:r>
            <a:r>
              <a:rPr lang="ru-RU" sz="2400" b="1" dirty="0" err="1">
                <a:solidFill>
                  <a:srgbClr val="0000FF"/>
                </a:solidFill>
              </a:rPr>
              <a:t>buffering</a:t>
            </a:r>
            <a:r>
              <a:rPr lang="ru-RU" sz="2400" dirty="0"/>
              <a:t> можно указать размер буфера.</a:t>
            </a:r>
          </a:p>
          <a:p>
            <a:r>
              <a:rPr lang="ru-RU" sz="2400" dirty="0"/>
              <a:t>Возможные значения: </a:t>
            </a:r>
          </a:p>
          <a:p>
            <a:r>
              <a:rPr lang="ru-RU" sz="2400" b="1" dirty="0">
                <a:solidFill>
                  <a:srgbClr val="0000FF"/>
                </a:solidFill>
              </a:rPr>
              <a:t>0</a:t>
            </a:r>
            <a:r>
              <a:rPr lang="ru-RU" sz="2400" dirty="0"/>
              <a:t> – непосредственная запись в файл (значение допустимо только в бинарном режиме). </a:t>
            </a:r>
          </a:p>
          <a:p>
            <a:r>
              <a:rPr lang="ru-RU" sz="2400" b="1" dirty="0">
                <a:solidFill>
                  <a:srgbClr val="0000FF"/>
                </a:solidFill>
              </a:rPr>
              <a:t>1</a:t>
            </a:r>
            <a:r>
              <a:rPr lang="ru-RU" sz="2400" dirty="0"/>
              <a:t> - построчная записи в файл (значение допустимо только в текстовом режиме), </a:t>
            </a:r>
          </a:p>
          <a:p>
            <a:r>
              <a:rPr lang="ru-RU" sz="2400" b="1" dirty="0">
                <a:solidFill>
                  <a:srgbClr val="0000FF"/>
                </a:solidFill>
              </a:rPr>
              <a:t>Любое положительное</a:t>
            </a:r>
            <a:r>
              <a:rPr lang="ru-RU" sz="2400" dirty="0"/>
              <a:t>, целое число </a:t>
            </a:r>
            <a:r>
              <a:rPr lang="ru-RU" sz="2400" dirty="0" err="1"/>
              <a:t>задает</a:t>
            </a:r>
            <a:r>
              <a:rPr lang="ru-RU" sz="2400" dirty="0"/>
              <a:t> примерный размер буфера,</a:t>
            </a:r>
          </a:p>
          <a:p>
            <a:r>
              <a:rPr lang="ru-RU" sz="2400" b="1" dirty="0">
                <a:solidFill>
                  <a:srgbClr val="0000FF"/>
                </a:solidFill>
              </a:rPr>
              <a:t>Любое отрицательное </a:t>
            </a:r>
            <a:r>
              <a:rPr lang="ru-RU" sz="2400" dirty="0"/>
              <a:t>(или отсутствие значения) означает установку размера, применяемого в системе по умолчанию.</a:t>
            </a:r>
          </a:p>
          <a:p>
            <a:r>
              <a:rPr lang="ru-RU" sz="2400" dirty="0"/>
              <a:t> </a:t>
            </a:r>
          </a:p>
          <a:p>
            <a:r>
              <a:rPr lang="ru-RU" sz="2400" dirty="0"/>
              <a:t>По умолчанию текстовые файлы буферизуются построчно, </a:t>
            </a:r>
          </a:p>
          <a:p>
            <a:r>
              <a:rPr lang="ru-RU" sz="2400" dirty="0"/>
              <a:t>а бинарные — частями, размер которых интерпретатор выбирает самостоятельно в диапазоне от 4096 до 8192 байтов.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67408" y="332656"/>
            <a:ext cx="364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Параметр </a:t>
            </a:r>
            <a:r>
              <a:rPr lang="en-US" sz="3200" b="1" dirty="0">
                <a:solidFill>
                  <a:srgbClr val="0000FF"/>
                </a:solidFill>
              </a:rPr>
              <a:t>buffering</a:t>
            </a:r>
            <a:r>
              <a:rPr lang="ru-RU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30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344" y="598559"/>
            <a:ext cx="116652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 использовании текстового режима (</a:t>
            </a:r>
            <a:r>
              <a:rPr lang="ru-RU" sz="2000" dirty="0" err="1"/>
              <a:t>задается</a:t>
            </a:r>
            <a:r>
              <a:rPr lang="ru-RU" sz="2000" dirty="0"/>
              <a:t> по умолчанию) при чтении производится попытка преобразовать данные в кодировку </a:t>
            </a:r>
            <a:r>
              <a:rPr lang="ru-RU" sz="2000" dirty="0" err="1"/>
              <a:t>Unicode</a:t>
            </a:r>
            <a:r>
              <a:rPr lang="ru-RU" sz="2000" dirty="0"/>
              <a:t>, а при записи выполняется обратная операция — строка преобразуется в последовательность байтов в </a:t>
            </a:r>
            <a:r>
              <a:rPr lang="ru-RU" sz="2000" dirty="0" err="1"/>
              <a:t>определенной</a:t>
            </a:r>
            <a:r>
              <a:rPr lang="ru-RU" sz="2000" dirty="0"/>
              <a:t> кодировке.</a:t>
            </a:r>
          </a:p>
          <a:p>
            <a:endParaRPr lang="ru-RU" sz="2000" dirty="0"/>
          </a:p>
          <a:p>
            <a:r>
              <a:rPr lang="ru-RU" sz="2000" dirty="0"/>
              <a:t>По умолчанию назначается кодировка, применяемая в системе. </a:t>
            </a:r>
          </a:p>
          <a:p>
            <a:endParaRPr lang="ru-RU" sz="2000" dirty="0"/>
          </a:p>
          <a:p>
            <a:r>
              <a:rPr lang="ru-RU" sz="2000" dirty="0"/>
              <a:t>Если преобразование невозможно, возбуждается исключение. Указать кодировку, которая будет использоваться при записи и чтении файла, позволяет параметр </a:t>
            </a:r>
            <a:r>
              <a:rPr lang="ru-RU" sz="2000" b="1" dirty="0" err="1">
                <a:solidFill>
                  <a:srgbClr val="0000FF"/>
                </a:solidFill>
              </a:rPr>
              <a:t>encoding</a:t>
            </a:r>
            <a:r>
              <a:rPr lang="ru-RU" sz="2000" dirty="0"/>
              <a:t>. </a:t>
            </a:r>
          </a:p>
          <a:p>
            <a:endParaRPr lang="ru-RU" sz="2000" dirty="0"/>
          </a:p>
          <a:p>
            <a:r>
              <a:rPr lang="ru-RU" sz="2000" dirty="0"/>
              <a:t>Для примера запишем данные в кодировке UTF-8: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95400" y="30896"/>
            <a:ext cx="364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Параметр </a:t>
            </a:r>
            <a:r>
              <a:rPr lang="en-US" sz="3200" b="1" dirty="0">
                <a:solidFill>
                  <a:srgbClr val="0000FF"/>
                </a:solidFill>
              </a:rPr>
              <a:t>encoding</a:t>
            </a:r>
            <a:r>
              <a:rPr lang="ru-RU" sz="32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83632" y="3861048"/>
            <a:ext cx="66118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 = </a:t>
            </a:r>
            <a:r>
              <a:rPr lang="en-US" sz="2800" b="1" dirty="0">
                <a:solidFill>
                  <a:srgbClr val="7030A0"/>
                </a:solidFill>
              </a:rPr>
              <a:t>open</a:t>
            </a:r>
            <a:r>
              <a:rPr lang="en-US" sz="2800" dirty="0"/>
              <a:t>(</a:t>
            </a:r>
            <a:r>
              <a:rPr lang="en-US" sz="2800" dirty="0" err="1"/>
              <a:t>r</a:t>
            </a:r>
            <a:r>
              <a:rPr lang="en-US" sz="2800" b="1" dirty="0" err="1">
                <a:solidFill>
                  <a:srgbClr val="1A8412"/>
                </a:solidFill>
              </a:rPr>
              <a:t>"file.txt</a:t>
            </a:r>
            <a:r>
              <a:rPr lang="en-US" sz="2800" b="1" dirty="0">
                <a:solidFill>
                  <a:srgbClr val="1A8412"/>
                </a:solidFill>
              </a:rPr>
              <a:t>"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1A8412"/>
                </a:solidFill>
              </a:rPr>
              <a:t>"w"</a:t>
            </a:r>
            <a:r>
              <a:rPr lang="ru-RU" sz="2800" b="1" dirty="0">
                <a:solidFill>
                  <a:srgbClr val="1A8412"/>
                </a:solidFill>
              </a:rPr>
              <a:t>,</a:t>
            </a:r>
            <a:r>
              <a:rPr lang="en-US" sz="2800" b="1" dirty="0">
                <a:solidFill>
                  <a:srgbClr val="1A8412"/>
                </a:solidFill>
              </a:rPr>
              <a:t> </a:t>
            </a:r>
            <a:r>
              <a:rPr lang="en-US" sz="2800" dirty="0"/>
              <a:t>encoding=</a:t>
            </a:r>
            <a:r>
              <a:rPr lang="ru-RU" sz="2800" dirty="0"/>
              <a:t> </a:t>
            </a:r>
            <a:r>
              <a:rPr lang="en-US" sz="2800" b="1" dirty="0">
                <a:solidFill>
                  <a:srgbClr val="1A8412"/>
                </a:solidFill>
              </a:rPr>
              <a:t>"utf-8"</a:t>
            </a:r>
            <a:r>
              <a:rPr lang="en-US" sz="2800" dirty="0"/>
              <a:t>) </a:t>
            </a:r>
          </a:p>
          <a:p>
            <a:r>
              <a:rPr lang="en-US" sz="2800" dirty="0" err="1"/>
              <a:t>f.write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1A8412"/>
                </a:solidFill>
              </a:rPr>
              <a:t>"</a:t>
            </a:r>
            <a:r>
              <a:rPr lang="ru-RU" sz="2800" b="1" dirty="0">
                <a:solidFill>
                  <a:srgbClr val="1A8412"/>
                </a:solidFill>
              </a:rPr>
              <a:t>Строка 1\</a:t>
            </a:r>
            <a:r>
              <a:rPr lang="en-US" sz="2800" b="1" dirty="0">
                <a:solidFill>
                  <a:srgbClr val="1A8412"/>
                </a:solidFill>
              </a:rPr>
              <a:t>n</a:t>
            </a:r>
            <a:r>
              <a:rPr lang="ru-RU" sz="2800" b="1" dirty="0">
                <a:solidFill>
                  <a:srgbClr val="1A8412"/>
                </a:solidFill>
              </a:rPr>
              <a:t>Строка 2"</a:t>
            </a:r>
            <a:r>
              <a:rPr lang="ru-RU" sz="2800" dirty="0"/>
              <a:t>) </a:t>
            </a:r>
          </a:p>
          <a:p>
            <a:r>
              <a:rPr lang="en-US" sz="2800" dirty="0" err="1"/>
              <a:t>f.close</a:t>
            </a:r>
            <a:r>
              <a:rPr lang="en-US" sz="28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413818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352" y="1124744"/>
            <a:ext cx="117373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работе с файлами в кодировках UTF-8, UTF-16 и UTF-32 следует учитывать, что в начале файла могут присутствовать служебные символы, называемые сокращённо BOM (</a:t>
            </a:r>
            <a:r>
              <a:rPr lang="ru-RU" sz="2400" dirty="0" err="1"/>
              <a:t>ByteOrder</a:t>
            </a:r>
            <a:r>
              <a:rPr lang="ru-RU" sz="2400" dirty="0"/>
              <a:t> </a:t>
            </a:r>
            <a:r>
              <a:rPr lang="ru-RU" sz="2400" dirty="0" err="1"/>
              <a:t>Mark</a:t>
            </a:r>
            <a:r>
              <a:rPr lang="ru-RU" sz="2400" dirty="0"/>
              <a:t>, метка порядка байтов). </a:t>
            </a:r>
          </a:p>
          <a:p>
            <a:endParaRPr lang="ru-RU" sz="2400" dirty="0"/>
          </a:p>
          <a:p>
            <a:r>
              <a:rPr lang="ru-RU" sz="2400" dirty="0"/>
              <a:t>Для кодировки UTF-8 эти символы являются необязательными, и в предыдущем примере они не были добавлены в файл при записи. </a:t>
            </a:r>
          </a:p>
          <a:p>
            <a:endParaRPr lang="ru-RU" sz="2400" dirty="0"/>
          </a:p>
          <a:p>
            <a:r>
              <a:rPr lang="ru-RU" sz="2400" dirty="0"/>
              <a:t>Чтобы символы были добавлены, в параметре </a:t>
            </a:r>
            <a:r>
              <a:rPr lang="ru-RU" sz="2400" dirty="0" err="1"/>
              <a:t>encoding</a:t>
            </a:r>
            <a:r>
              <a:rPr lang="ru-RU" sz="2400" dirty="0"/>
              <a:t> следует указать значение </a:t>
            </a:r>
          </a:p>
          <a:p>
            <a:pPr algn="ctr"/>
            <a:r>
              <a:rPr lang="ru-RU" sz="3600" b="1" dirty="0">
                <a:solidFill>
                  <a:srgbClr val="1A8412"/>
                </a:solidFill>
              </a:rPr>
              <a:t>"utf-8-sig"</a:t>
            </a:r>
            <a:endParaRPr lang="en-US" sz="3600" b="1" dirty="0">
              <a:solidFill>
                <a:srgbClr val="1A84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63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400" y="764704"/>
            <a:ext cx="85645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open</a:t>
            </a:r>
            <a:r>
              <a:rPr lang="en-US" sz="3200" dirty="0"/>
              <a:t>(</a:t>
            </a:r>
            <a:r>
              <a:rPr lang="en-US" sz="3200" dirty="0" err="1"/>
              <a:t>r</a:t>
            </a:r>
            <a:r>
              <a:rPr lang="en-US" sz="3200" b="1" dirty="0" err="1">
                <a:solidFill>
                  <a:srgbClr val="1A8412"/>
                </a:solidFill>
              </a:rPr>
              <a:t>"file.txt</a:t>
            </a:r>
            <a:r>
              <a:rPr lang="en-US" sz="3200" b="1" dirty="0">
                <a:solidFill>
                  <a:srgbClr val="1A8412"/>
                </a:solidFill>
              </a:rPr>
              <a:t>"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1A8412"/>
                </a:solidFill>
              </a:rPr>
              <a:t>"r"</a:t>
            </a:r>
            <a:r>
              <a:rPr lang="en-US" sz="3200" dirty="0"/>
              <a:t>, encoding = </a:t>
            </a:r>
            <a:r>
              <a:rPr lang="en-US" sz="3200" b="1" dirty="0">
                <a:solidFill>
                  <a:srgbClr val="1A8412"/>
                </a:solidFill>
              </a:rPr>
              <a:t>"utf-8"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as</a:t>
            </a:r>
            <a:r>
              <a:rPr lang="en-US" sz="3200" dirty="0"/>
              <a:t> f:</a:t>
            </a:r>
          </a:p>
          <a:p>
            <a:r>
              <a:rPr lang="en-US" sz="3200" dirty="0"/>
              <a:t>   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sz="3200" dirty="0"/>
              <a:t> line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sz="3200" dirty="0"/>
              <a:t> f:</a:t>
            </a:r>
          </a:p>
          <a:p>
            <a:r>
              <a:rPr lang="en-US" sz="3200" dirty="0"/>
              <a:t>        </a:t>
            </a:r>
            <a:r>
              <a:rPr lang="en-US" sz="3200" b="1" dirty="0">
                <a:solidFill>
                  <a:srgbClr val="7030A0"/>
                </a:solidFill>
              </a:rPr>
              <a:t>print</a:t>
            </a:r>
            <a:r>
              <a:rPr lang="en-US" sz="3200" dirty="0"/>
              <a:t>(line)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9BB32-D529-446A-BA6F-119FC75BFD3C}"/>
              </a:ext>
            </a:extLst>
          </p:cNvPr>
          <p:cNvSpPr txBox="1"/>
          <p:nvPr/>
        </p:nvSpPr>
        <p:spPr>
          <a:xfrm>
            <a:off x="479376" y="3429000"/>
            <a:ext cx="113772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Конструкция </a:t>
            </a:r>
            <a:r>
              <a:rPr lang="ru-RU" sz="3200" b="0" i="0" dirty="0" err="1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with</a:t>
            </a:r>
            <a:r>
              <a:rPr lang="ru-RU" sz="3200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 ... </a:t>
            </a:r>
            <a:r>
              <a:rPr lang="ru-RU" sz="3200" b="0" i="0" dirty="0" err="1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as</a:t>
            </a:r>
            <a:r>
              <a:rPr lang="ru-RU" sz="3200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 используется для оборачивания  выполнения блока инструкций менеджером контекста. </a:t>
            </a:r>
          </a:p>
          <a:p>
            <a:endParaRPr lang="ru-RU" sz="3200" dirty="0">
              <a:solidFill>
                <a:srgbClr val="454545"/>
              </a:solidFill>
              <a:latin typeface="Helvetica" panose="020B0604020202020204" pitchFamily="34" charset="0"/>
            </a:endParaRPr>
          </a:p>
          <a:p>
            <a:r>
              <a:rPr lang="ru-RU" sz="3200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Иногда это более удобная конструкция, чем </a:t>
            </a:r>
            <a:r>
              <a:rPr lang="en-US" sz="3200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try… except… </a:t>
            </a:r>
            <a:r>
              <a:rPr lang="en-US" sz="3200" b="0" i="0" dirty="0" err="1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finaly</a:t>
            </a:r>
            <a:r>
              <a:rPr lang="en-US" sz="3200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…</a:t>
            </a:r>
            <a:endParaRPr lang="ru-KZ" sz="3200" dirty="0"/>
          </a:p>
        </p:txBody>
      </p:sp>
    </p:spTree>
    <p:extLst>
      <p:ext uri="{BB962C8B-B14F-4D97-AF65-F5344CB8AC3E}">
        <p14:creationId xmlns:p14="http://schemas.microsoft.com/office/powerpoint/2010/main" val="3781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344" y="598559"/>
            <a:ext cx="116652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параметре </a:t>
            </a:r>
            <a:r>
              <a:rPr lang="ru-RU" sz="2400" b="1" dirty="0" err="1">
                <a:solidFill>
                  <a:srgbClr val="0000FF"/>
                </a:solidFill>
              </a:rPr>
              <a:t>errors</a:t>
            </a:r>
            <a:r>
              <a:rPr lang="ru-RU" sz="2400" dirty="0"/>
              <a:t> можно указать уровень обработки ошибок. </a:t>
            </a:r>
          </a:p>
          <a:p>
            <a:endParaRPr lang="en-US" sz="2400" dirty="0"/>
          </a:p>
          <a:p>
            <a:r>
              <a:rPr lang="ru-RU" sz="2400" dirty="0"/>
              <a:t>Возможные значения:</a:t>
            </a:r>
          </a:p>
          <a:p>
            <a:endParaRPr lang="ru-RU" sz="2400" dirty="0"/>
          </a:p>
          <a:p>
            <a:r>
              <a:rPr lang="ru-RU" sz="2400" b="1" dirty="0">
                <a:solidFill>
                  <a:srgbClr val="1A8412"/>
                </a:solidFill>
              </a:rPr>
              <a:t>"</a:t>
            </a:r>
            <a:r>
              <a:rPr lang="ru-RU" sz="2400" b="1" dirty="0" err="1">
                <a:solidFill>
                  <a:srgbClr val="1A8412"/>
                </a:solidFill>
              </a:rPr>
              <a:t>strict</a:t>
            </a:r>
            <a:r>
              <a:rPr lang="ru-RU" sz="2400" b="1" dirty="0">
                <a:solidFill>
                  <a:srgbClr val="1A8412"/>
                </a:solidFill>
              </a:rPr>
              <a:t>" </a:t>
            </a:r>
            <a:r>
              <a:rPr lang="ru-RU" sz="2400" dirty="0"/>
              <a:t>- при ошибке возбуждается исключение </a:t>
            </a:r>
            <a:r>
              <a:rPr lang="ru-RU" sz="2400" dirty="0" err="1"/>
              <a:t>ValueError</a:t>
            </a:r>
            <a:r>
              <a:rPr lang="ru-RU" sz="2400" dirty="0"/>
              <a:t> — значение по умолчанию,</a:t>
            </a:r>
          </a:p>
          <a:p>
            <a:r>
              <a:rPr lang="ru-RU" sz="2400" b="1" dirty="0">
                <a:solidFill>
                  <a:srgbClr val="1A8412"/>
                </a:solidFill>
              </a:rPr>
              <a:t>"</a:t>
            </a:r>
            <a:r>
              <a:rPr lang="ru-RU" sz="2400" b="1" dirty="0" err="1">
                <a:solidFill>
                  <a:srgbClr val="1A8412"/>
                </a:solidFill>
              </a:rPr>
              <a:t>replace</a:t>
            </a:r>
            <a:r>
              <a:rPr lang="ru-RU" sz="2400" b="1" dirty="0">
                <a:solidFill>
                  <a:srgbClr val="1A8412"/>
                </a:solidFill>
              </a:rPr>
              <a:t>" </a:t>
            </a:r>
            <a:r>
              <a:rPr lang="ru-RU" sz="2400" dirty="0"/>
              <a:t>- неизвестный символ заменяется символом вопроса или символом с кодом \</a:t>
            </a:r>
            <a:r>
              <a:rPr lang="ru-RU" sz="2400" dirty="0" err="1"/>
              <a:t>ufffd</a:t>
            </a:r>
            <a:r>
              <a:rPr lang="ru-RU" sz="2400" dirty="0"/>
              <a:t>, </a:t>
            </a:r>
          </a:p>
          <a:p>
            <a:r>
              <a:rPr lang="ru-RU" sz="2400" b="1" dirty="0">
                <a:solidFill>
                  <a:srgbClr val="1A8412"/>
                </a:solidFill>
              </a:rPr>
              <a:t>"</a:t>
            </a:r>
            <a:r>
              <a:rPr lang="ru-RU" sz="2400" b="1" dirty="0" err="1">
                <a:solidFill>
                  <a:srgbClr val="1A8412"/>
                </a:solidFill>
              </a:rPr>
              <a:t>ignore</a:t>
            </a:r>
            <a:r>
              <a:rPr lang="ru-RU" sz="2400" b="1" dirty="0">
                <a:solidFill>
                  <a:srgbClr val="1A8412"/>
                </a:solidFill>
              </a:rPr>
              <a:t>"</a:t>
            </a:r>
            <a:r>
              <a:rPr lang="ru-RU" sz="2400" dirty="0"/>
              <a:t> - неизвестные символы игнорируются, </a:t>
            </a:r>
          </a:p>
          <a:p>
            <a:r>
              <a:rPr lang="ru-RU" sz="2400" b="1" dirty="0">
                <a:solidFill>
                  <a:srgbClr val="1A8412"/>
                </a:solidFill>
              </a:rPr>
              <a:t>"</a:t>
            </a:r>
            <a:r>
              <a:rPr lang="ru-RU" sz="2400" b="1" dirty="0" err="1">
                <a:solidFill>
                  <a:srgbClr val="1A8412"/>
                </a:solidFill>
              </a:rPr>
              <a:t>xmlcharrefreplace</a:t>
            </a:r>
            <a:r>
              <a:rPr lang="ru-RU" sz="2400" b="1" dirty="0">
                <a:solidFill>
                  <a:srgbClr val="1A8412"/>
                </a:solidFill>
              </a:rPr>
              <a:t>"</a:t>
            </a:r>
            <a:r>
              <a:rPr lang="ru-RU" sz="2400" dirty="0"/>
              <a:t> - неизвестный символ заменяется последовательностью &amp;#</a:t>
            </a:r>
            <a:r>
              <a:rPr lang="ru-RU" sz="2400" dirty="0" err="1"/>
              <a:t>xxxx</a:t>
            </a:r>
            <a:r>
              <a:rPr lang="ru-RU" sz="2400" dirty="0"/>
              <a:t>; </a:t>
            </a:r>
          </a:p>
          <a:p>
            <a:r>
              <a:rPr lang="ru-RU" sz="2400" b="1" dirty="0">
                <a:solidFill>
                  <a:srgbClr val="1A8412"/>
                </a:solidFill>
              </a:rPr>
              <a:t>"</a:t>
            </a:r>
            <a:r>
              <a:rPr lang="ru-RU" sz="2400" b="1" dirty="0" err="1">
                <a:solidFill>
                  <a:srgbClr val="1A8412"/>
                </a:solidFill>
              </a:rPr>
              <a:t>backslashreplace</a:t>
            </a:r>
            <a:r>
              <a:rPr lang="ru-RU" sz="2400" b="1" dirty="0">
                <a:solidFill>
                  <a:srgbClr val="1A8412"/>
                </a:solidFill>
              </a:rPr>
              <a:t>" </a:t>
            </a:r>
            <a:r>
              <a:rPr lang="ru-RU" sz="2400" dirty="0"/>
              <a:t>- неизвестный символ заменяется последовательностью \</a:t>
            </a:r>
            <a:r>
              <a:rPr lang="ru-RU" sz="2400" dirty="0" err="1"/>
              <a:t>uxxxx</a:t>
            </a:r>
            <a:r>
              <a:rPr lang="ru-RU" sz="2400" dirty="0"/>
              <a:t>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95400" y="30896"/>
            <a:ext cx="3109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Параметр </a:t>
            </a:r>
            <a:r>
              <a:rPr lang="en-US" sz="3200" b="1" dirty="0">
                <a:solidFill>
                  <a:srgbClr val="0000FF"/>
                </a:solidFill>
              </a:rPr>
              <a:t>errors</a:t>
            </a:r>
            <a:r>
              <a:rPr lang="ru-RU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204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344" y="598559"/>
            <a:ext cx="116652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Параметр </a:t>
            </a:r>
            <a:r>
              <a:rPr lang="ru-RU" b="1" dirty="0" err="1">
                <a:solidFill>
                  <a:srgbClr val="0000FF"/>
                </a:solidFill>
              </a:rPr>
              <a:t>newline</a:t>
            </a:r>
            <a:r>
              <a:rPr lang="ru-RU" dirty="0"/>
              <a:t> </a:t>
            </a:r>
            <a:r>
              <a:rPr lang="ru-RU" dirty="0" err="1"/>
              <a:t>задает</a:t>
            </a:r>
            <a:r>
              <a:rPr lang="ru-RU" dirty="0"/>
              <a:t> режим обработки символов конца строк. </a:t>
            </a:r>
          </a:p>
          <a:p>
            <a:endParaRPr lang="ru-RU" dirty="0"/>
          </a:p>
          <a:p>
            <a:r>
              <a:rPr lang="ru-RU" dirty="0"/>
              <a:t>Поддерживаемые им значения таковы:</a:t>
            </a:r>
          </a:p>
          <a:p>
            <a:endParaRPr lang="ru-RU" dirty="0"/>
          </a:p>
          <a:p>
            <a:r>
              <a:rPr lang="ru-RU" b="1" dirty="0" err="1">
                <a:solidFill>
                  <a:srgbClr val="0000FF"/>
                </a:solidFill>
              </a:rPr>
              <a:t>None</a:t>
            </a:r>
            <a:r>
              <a:rPr lang="ru-RU" dirty="0"/>
              <a:t> (значение по умолчанию) — выполняется стандартная обработка символов конца строки. Например, в </a:t>
            </a:r>
            <a:r>
              <a:rPr lang="ru-RU" dirty="0" err="1"/>
              <a:t>Windows</a:t>
            </a:r>
            <a:r>
              <a:rPr lang="ru-RU" dirty="0"/>
              <a:t> при чтении символы \r\n преобразуются в символ \n, а при записи производится обратное преобразование;</a:t>
            </a:r>
          </a:p>
          <a:p>
            <a:endParaRPr lang="ru-RU" dirty="0"/>
          </a:p>
          <a:p>
            <a:r>
              <a:rPr lang="ru-RU" b="1" dirty="0">
                <a:solidFill>
                  <a:srgbClr val="1A8412"/>
                </a:solidFill>
              </a:rPr>
              <a:t> "" </a:t>
            </a:r>
            <a:r>
              <a:rPr lang="ru-RU" dirty="0"/>
              <a:t>(пустая строка) — обработка символов конца строки не выполняется;</a:t>
            </a:r>
          </a:p>
          <a:p>
            <a:endParaRPr lang="ru-RU" dirty="0"/>
          </a:p>
          <a:p>
            <a:r>
              <a:rPr lang="ru-RU" dirty="0"/>
              <a:t> </a:t>
            </a:r>
            <a:r>
              <a:rPr lang="ru-RU" b="1" dirty="0">
                <a:solidFill>
                  <a:srgbClr val="1A8412"/>
                </a:solidFill>
              </a:rPr>
              <a:t>"&lt;Специальный символ&gt;" </a:t>
            </a:r>
            <a:r>
              <a:rPr lang="ru-RU" dirty="0"/>
              <a:t>— указанный специальный символ используется для обозначения конца строки, и никакая дополнительная обработка не выполняется. В качестве специального символа можно указать лишь \r\n, \r и \n.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95400" y="30896"/>
            <a:ext cx="3449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Параметр </a:t>
            </a:r>
            <a:r>
              <a:rPr lang="en-US" sz="3200" b="1" dirty="0">
                <a:solidFill>
                  <a:srgbClr val="0000FF"/>
                </a:solidFill>
              </a:rPr>
              <a:t>newline</a:t>
            </a:r>
            <a:r>
              <a:rPr lang="ru-RU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411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437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9696" y="2420888"/>
            <a:ext cx="5434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Методы для работы с файлом</a:t>
            </a:r>
          </a:p>
        </p:txBody>
      </p:sp>
    </p:spTree>
    <p:extLst>
      <p:ext uri="{BB962C8B-B14F-4D97-AF65-F5344CB8AC3E}">
        <p14:creationId xmlns:p14="http://schemas.microsoft.com/office/powerpoint/2010/main" val="2394840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36" y="980728"/>
            <a:ext cx="117373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>
                <a:solidFill>
                  <a:srgbClr val="0000FF"/>
                </a:solidFill>
              </a:rPr>
              <a:t>write</a:t>
            </a:r>
            <a:r>
              <a:rPr lang="ru-RU" sz="2800" dirty="0"/>
              <a:t>(&lt;Данные&gt;) — записывает данные в файл. </a:t>
            </a:r>
          </a:p>
          <a:p>
            <a:endParaRPr lang="ru-RU" sz="2800" dirty="0"/>
          </a:p>
          <a:p>
            <a:r>
              <a:rPr lang="ru-RU" sz="2800" dirty="0"/>
              <a:t>Если в качестве параметра указана строка, файл должен быть открыт в текстовом режиме, а если указана последовательность байтов — в бинарном. </a:t>
            </a:r>
          </a:p>
          <a:p>
            <a:endParaRPr lang="ru-RU" sz="2800" dirty="0"/>
          </a:p>
          <a:p>
            <a:r>
              <a:rPr lang="ru-RU" sz="2800" dirty="0"/>
              <a:t>Помните, что нельзя записывать строку в бинарном режиме и последовательность байтов в текстовом режиме. </a:t>
            </a:r>
          </a:p>
          <a:p>
            <a:endParaRPr lang="ru-RU" sz="2800" dirty="0"/>
          </a:p>
          <a:p>
            <a:r>
              <a:rPr lang="ru-RU" sz="2800" dirty="0"/>
              <a:t>Метод возвращает количество записанных символов или байтов.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7531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352" y="1196752"/>
            <a:ext cx="11521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solidFill>
                  <a:srgbClr val="0000FF"/>
                </a:solidFill>
              </a:rPr>
              <a:t>writelines</a:t>
            </a:r>
            <a:r>
              <a:rPr lang="ru-RU" sz="2400" dirty="0"/>
              <a:t>(&lt;Последовательность&gt;) — записывает последовательность в файл. </a:t>
            </a:r>
          </a:p>
          <a:p>
            <a:endParaRPr lang="ru-RU" sz="2400" dirty="0"/>
          </a:p>
          <a:p>
            <a:r>
              <a:rPr lang="ru-RU" sz="2400" dirty="0"/>
              <a:t>Если все элементы последовательности являются строками, файл должен быть открыт в текстовом режиме. </a:t>
            </a:r>
          </a:p>
          <a:p>
            <a:endParaRPr lang="ru-RU" sz="2400" dirty="0"/>
          </a:p>
          <a:p>
            <a:r>
              <a:rPr lang="ru-RU" sz="2400" dirty="0"/>
              <a:t>Если все элементы являются последовательностями байтов, то файл должен быть открыт в бинарном режиме.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410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к найти файл в папке по его содержимому в Windows 10">
            <a:extLst>
              <a:ext uri="{FF2B5EF4-FFF2-40B4-BE49-F238E27FC236}">
                <a16:creationId xmlns:a16="http://schemas.microsoft.com/office/drawing/2014/main" id="{5080D647-BB67-4F83-9CB9-EAED243F8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931588"/>
            <a:ext cx="8928992" cy="524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145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344" y="1484784"/>
            <a:ext cx="117373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>
                <a:solidFill>
                  <a:srgbClr val="0000FF"/>
                </a:solidFill>
              </a:rPr>
              <a:t>read</a:t>
            </a:r>
            <a:r>
              <a:rPr lang="ru-RU" sz="2800" dirty="0"/>
              <a:t>(Количество) — считывает данные из файла. </a:t>
            </a:r>
          </a:p>
          <a:p>
            <a:endParaRPr lang="ru-RU" sz="2800" dirty="0"/>
          </a:p>
          <a:p>
            <a:r>
              <a:rPr lang="ru-RU" sz="2800" dirty="0"/>
              <a:t>Если файл открыт в текстовом режиме, возвращается строка, а если в бинарном — последовательность байтов. </a:t>
            </a:r>
          </a:p>
          <a:p>
            <a:endParaRPr lang="ru-RU" sz="2800" dirty="0"/>
          </a:p>
          <a:p>
            <a:r>
              <a:rPr lang="ru-RU" sz="2800" dirty="0"/>
              <a:t>Если параметр не указан, возвращается содержимое файла от текущей позиции указателя до конца файла: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1974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352" y="1412776"/>
            <a:ext cx="116652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solidFill>
                  <a:srgbClr val="0000FF"/>
                </a:solidFill>
              </a:rPr>
              <a:t>readline</a:t>
            </a:r>
            <a:r>
              <a:rPr lang="ru-RU" sz="2400" dirty="0"/>
              <a:t>([&lt;Количество&gt;]) — считывает из файла одну строку при каждом вызове. </a:t>
            </a:r>
          </a:p>
          <a:p>
            <a:endParaRPr lang="ru-RU" sz="2400" dirty="0"/>
          </a:p>
          <a:p>
            <a:r>
              <a:rPr lang="ru-RU" sz="2400" dirty="0"/>
              <a:t>Если файл открыт в текстовом режиме, возвращается строка, а если в бинарном — последовательность байтов. </a:t>
            </a:r>
          </a:p>
          <a:p>
            <a:endParaRPr lang="ru-RU" sz="2400"/>
          </a:p>
          <a:p>
            <a:r>
              <a:rPr lang="ru-RU" sz="2400"/>
              <a:t>Возвращаемая </a:t>
            </a:r>
            <a:r>
              <a:rPr lang="ru-RU" sz="2400" dirty="0"/>
              <a:t>строка включает символ перевода строки. </a:t>
            </a:r>
          </a:p>
          <a:p>
            <a:endParaRPr lang="ru-RU" sz="2400" dirty="0"/>
          </a:p>
          <a:p>
            <a:r>
              <a:rPr lang="ru-RU" sz="2400" dirty="0"/>
              <a:t>Исключением является последняя строка — если она не завершается символом перевода строки, то</a:t>
            </a:r>
          </a:p>
          <a:p>
            <a:r>
              <a:rPr lang="ru-RU" sz="2400" dirty="0"/>
              <a:t>таковой добавлен не будет.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9354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368" y="1052736"/>
            <a:ext cx="116652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solidFill>
                  <a:srgbClr val="0000FF"/>
                </a:solidFill>
              </a:rPr>
              <a:t>close</a:t>
            </a:r>
            <a:r>
              <a:rPr lang="ru-RU" sz="2400" b="1" dirty="0">
                <a:solidFill>
                  <a:srgbClr val="0000FF"/>
                </a:solidFill>
              </a:rPr>
              <a:t>() </a:t>
            </a:r>
            <a:r>
              <a:rPr lang="ru-RU" sz="2400" dirty="0"/>
              <a:t>— закрывает файл. Так как интерпретатор автоматически удаляет объект, когда на него отсутствуют ссылки, в небольших программах файл можно не закрывать явно. </a:t>
            </a:r>
          </a:p>
          <a:p>
            <a:endParaRPr lang="ru-RU" sz="2400" dirty="0"/>
          </a:p>
          <a:p>
            <a:r>
              <a:rPr lang="ru-RU" sz="2400" dirty="0"/>
              <a:t>Тем не менее, явное закрытие файла является признаком хорошего стиля программирования. Кроме того, при наличии незакрытого файла генерируется предупреждающее сообщение: "</a:t>
            </a:r>
            <a:r>
              <a:rPr lang="en-US" sz="2400" dirty="0" err="1"/>
              <a:t>ResourceWarning</a:t>
            </a:r>
            <a:r>
              <a:rPr lang="en-US" sz="2400" dirty="0"/>
              <a:t>: unclosed file".</a:t>
            </a:r>
          </a:p>
          <a:p>
            <a:endParaRPr lang="ru-RU" sz="2400" dirty="0"/>
          </a:p>
          <a:p>
            <a:r>
              <a:rPr lang="ru-RU" sz="2400" dirty="0"/>
              <a:t>Язык </a:t>
            </a:r>
            <a:r>
              <a:rPr lang="ru-RU" sz="2400" dirty="0" err="1"/>
              <a:t>Python</a:t>
            </a:r>
            <a:r>
              <a:rPr lang="ru-RU" sz="2400" dirty="0"/>
              <a:t> поддерживает протокол менеджеров контекста.  Этот протокол гарантирует закрытие файла вне зависимости от того, произошло исключение внутри блока кода или нет: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140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Как найти файл в папке по его содержимому в Windows 10">
            <a:extLst>
              <a:ext uri="{FF2B5EF4-FFF2-40B4-BE49-F238E27FC236}">
                <a16:creationId xmlns:a16="http://schemas.microsoft.com/office/drawing/2014/main" id="{217C998C-2880-46A4-A0F6-94C9381E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692696"/>
            <a:ext cx="8928992" cy="524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9B88AA-456D-4574-AAE4-BB7015532AFB}"/>
              </a:ext>
            </a:extLst>
          </p:cNvPr>
          <p:cNvSpPr txBox="1"/>
          <p:nvPr/>
        </p:nvSpPr>
        <p:spPr>
          <a:xfrm>
            <a:off x="2927648" y="2132856"/>
            <a:ext cx="6065250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6000" dirty="0">
                <a:solidFill>
                  <a:srgbClr val="0000FF"/>
                </a:solidFill>
              </a:rPr>
              <a:t>Работа с файлами</a:t>
            </a:r>
            <a:endParaRPr lang="ru-KZ" sz="6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2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E38DE-3AA9-4F48-AC73-61CB7284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980"/>
            <a:ext cx="10515600" cy="4753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Последовательность работы с файлами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9B7872-6D17-4EDE-8E1E-B1E809D83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3" y="1268760"/>
            <a:ext cx="11102108" cy="29523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переменную-ссылку на файл;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Открыть файл и связать с переменной;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Работать с файлом (чтение/запись данных);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Закрыть файл;</a:t>
            </a:r>
          </a:p>
        </p:txBody>
      </p:sp>
    </p:spTree>
    <p:extLst>
      <p:ext uri="{BB962C8B-B14F-4D97-AF65-F5344CB8AC3E}">
        <p14:creationId xmlns:p14="http://schemas.microsoft.com/office/powerpoint/2010/main" val="54077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36" y="980728"/>
            <a:ext cx="117373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Основные методы для работы с файлами.</a:t>
            </a:r>
          </a:p>
          <a:p>
            <a:endParaRPr lang="ru-RU" sz="2800" b="1" dirty="0">
              <a:solidFill>
                <a:srgbClr val="0000FF"/>
              </a:solidFill>
            </a:endParaRPr>
          </a:p>
          <a:p>
            <a:r>
              <a:rPr lang="ru-RU" sz="2800" b="1" dirty="0" err="1">
                <a:solidFill>
                  <a:srgbClr val="0000FF"/>
                </a:solidFill>
              </a:rPr>
              <a:t>open</a:t>
            </a:r>
            <a:r>
              <a:rPr lang="ru-RU" sz="2800" dirty="0"/>
              <a:t>() — Открытие файла для чтения, записи или чтения-записи. </a:t>
            </a:r>
          </a:p>
          <a:p>
            <a:r>
              <a:rPr lang="ru-RU" sz="2800" b="1" dirty="0" err="1">
                <a:solidFill>
                  <a:srgbClr val="0000FF"/>
                </a:solidFill>
              </a:rPr>
              <a:t>write</a:t>
            </a:r>
            <a:r>
              <a:rPr lang="ru-RU" sz="2800" dirty="0"/>
              <a:t>(&lt;Данные&gt;) — записывает данные в файл.</a:t>
            </a:r>
          </a:p>
          <a:p>
            <a:r>
              <a:rPr lang="ru-RU" sz="2800" b="1" dirty="0" err="1">
                <a:solidFill>
                  <a:srgbClr val="0000FF"/>
                </a:solidFill>
              </a:rPr>
              <a:t>read</a:t>
            </a:r>
            <a:r>
              <a:rPr lang="ru-RU" sz="2800" dirty="0"/>
              <a:t>(Количество) — считывает данные из файла.</a:t>
            </a:r>
          </a:p>
          <a:p>
            <a:r>
              <a:rPr lang="ru-RU" sz="2800" b="1" dirty="0" err="1">
                <a:solidFill>
                  <a:srgbClr val="0000FF"/>
                </a:solidFill>
              </a:rPr>
              <a:t>close</a:t>
            </a:r>
            <a:r>
              <a:rPr lang="ru-RU" sz="2800" b="1" dirty="0">
                <a:solidFill>
                  <a:srgbClr val="0000FF"/>
                </a:solidFill>
              </a:rPr>
              <a:t>() </a:t>
            </a:r>
            <a:r>
              <a:rPr lang="ru-RU" sz="2800" dirty="0"/>
              <a:t>— закрывает файл.</a:t>
            </a:r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9141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368" y="2492896"/>
            <a:ext cx="116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open</a:t>
            </a:r>
            <a:r>
              <a:rPr lang="ru-RU" sz="3200" b="1" dirty="0">
                <a:solidFill>
                  <a:srgbClr val="0000FF"/>
                </a:solidFill>
              </a:rPr>
              <a:t>() </a:t>
            </a:r>
            <a:r>
              <a:rPr lang="ru-RU" sz="3200" dirty="0"/>
              <a:t>—</a:t>
            </a:r>
            <a:r>
              <a:rPr lang="en-US" sz="3200" dirty="0"/>
              <a:t> </a:t>
            </a:r>
            <a:r>
              <a:rPr lang="ru-RU" sz="3200" dirty="0"/>
              <a:t>Открытие файла для чтения, записи или чтения-записи.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119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344" y="188640"/>
            <a:ext cx="11665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Прежде чем работать с файлом, необходимо создать объект файла с помощью функции </a:t>
            </a:r>
            <a:r>
              <a:rPr lang="ru-RU" sz="2800" dirty="0" err="1"/>
              <a:t>open</a:t>
            </a:r>
            <a:r>
              <a:rPr lang="ru-RU" sz="2800" dirty="0"/>
              <a:t>().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07368" y="1484784"/>
            <a:ext cx="4745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open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1A8412"/>
                </a:solidFill>
              </a:rPr>
              <a:t>'</a:t>
            </a:r>
            <a:r>
              <a:rPr lang="ru-RU" sz="4000" b="1" dirty="0">
                <a:solidFill>
                  <a:srgbClr val="1A8412"/>
                </a:solidFill>
              </a:rPr>
              <a:t>Путь к файлу</a:t>
            </a:r>
            <a:r>
              <a:rPr lang="en-US" sz="4000" b="1" dirty="0">
                <a:solidFill>
                  <a:srgbClr val="1A8412"/>
                </a:solidFill>
              </a:rPr>
              <a:t>'</a:t>
            </a:r>
            <a:r>
              <a:rPr lang="ru-RU" sz="4000" dirty="0"/>
              <a:t>)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97480" y="2492896"/>
            <a:ext cx="118031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Кроме непосредственно пути к файлу, могут быть указаны необязательные дополнительные параметры:</a:t>
            </a:r>
          </a:p>
          <a:p>
            <a:r>
              <a:rPr lang="ru-RU" sz="2800" dirty="0"/>
              <a:t>	</a:t>
            </a:r>
            <a:r>
              <a:rPr lang="en-US" sz="2800" b="1" dirty="0">
                <a:solidFill>
                  <a:srgbClr val="0000FF"/>
                </a:solidFill>
              </a:rPr>
              <a:t>mode</a:t>
            </a:r>
            <a:r>
              <a:rPr lang="ru-RU" sz="2800" b="1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en-US" sz="2800" dirty="0"/>
              <a:t>'r', 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800" b="1" dirty="0">
                <a:solidFill>
                  <a:srgbClr val="0000FF"/>
                </a:solidFill>
              </a:rPr>
              <a:t>buffering</a:t>
            </a:r>
            <a:r>
              <a:rPr lang="ru-RU" sz="2800" dirty="0"/>
              <a:t> 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en-US" sz="2800" dirty="0"/>
              <a:t>-1, 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800" b="1" dirty="0">
                <a:solidFill>
                  <a:srgbClr val="0000FF"/>
                </a:solidFill>
              </a:rPr>
              <a:t>encoding</a:t>
            </a:r>
            <a:r>
              <a:rPr lang="ru-RU" sz="2800" dirty="0"/>
              <a:t> 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en-US" sz="2800" dirty="0"/>
              <a:t>None,</a:t>
            </a:r>
            <a:r>
              <a:rPr lang="ru-RU" sz="2800" dirty="0"/>
              <a:t> </a:t>
            </a:r>
          </a:p>
          <a:p>
            <a:r>
              <a:rPr lang="ru-RU" sz="2800" dirty="0"/>
              <a:t>	</a:t>
            </a:r>
            <a:r>
              <a:rPr lang="en-US" sz="2800" b="1" dirty="0">
                <a:solidFill>
                  <a:srgbClr val="0000FF"/>
                </a:solidFill>
              </a:rPr>
              <a:t>errors</a:t>
            </a:r>
            <a:r>
              <a:rPr lang="ru-RU" sz="2800" dirty="0"/>
              <a:t> 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en-US" sz="2800" dirty="0"/>
              <a:t>None, 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800" b="1" dirty="0">
                <a:solidFill>
                  <a:srgbClr val="0000FF"/>
                </a:solidFill>
              </a:rPr>
              <a:t>newline</a:t>
            </a:r>
            <a:r>
              <a:rPr lang="ru-RU" sz="2800" dirty="0"/>
              <a:t> 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en-US" sz="2800" dirty="0"/>
              <a:t>None, 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800" b="1" dirty="0" err="1">
                <a:solidFill>
                  <a:srgbClr val="0000FF"/>
                </a:solidFill>
              </a:rPr>
              <a:t>closefd</a:t>
            </a:r>
            <a:r>
              <a:rPr lang="ru-RU" sz="2800" dirty="0"/>
              <a:t> 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en-US" sz="2800" dirty="0"/>
              <a:t>True</a:t>
            </a:r>
            <a:endParaRPr lang="ru-RU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364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9376" y="26064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/>
              <a:t>Параметр </a:t>
            </a:r>
            <a:r>
              <a:rPr lang="en-US" sz="2800" b="1" dirty="0">
                <a:solidFill>
                  <a:srgbClr val="0000FF"/>
                </a:solidFill>
              </a:rPr>
              <a:t>mode</a:t>
            </a:r>
            <a:r>
              <a:rPr lang="ru-RU" sz="2800" b="1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en-US" sz="2800" dirty="0"/>
              <a:t>'r'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052736"/>
            <a:ext cx="83248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3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9376" y="404664"/>
            <a:ext cx="112332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После указания режима может следовать модификатор:</a:t>
            </a:r>
          </a:p>
          <a:p>
            <a:r>
              <a:rPr lang="ru-RU" sz="2400" b="1" dirty="0">
                <a:solidFill>
                  <a:srgbClr val="0000FF"/>
                </a:solidFill>
              </a:rPr>
              <a:t>b</a:t>
            </a:r>
            <a:r>
              <a:rPr lang="ru-RU" sz="2400" dirty="0"/>
              <a:t> — файл будет открыт в бинарном режиме. Файловые методы принимают и возвращают объекты типа </a:t>
            </a:r>
            <a:r>
              <a:rPr lang="ru-RU" sz="2400" dirty="0" err="1"/>
              <a:t>bytes</a:t>
            </a:r>
            <a:r>
              <a:rPr lang="ru-RU" sz="2400" dirty="0"/>
              <a:t>;</a:t>
            </a:r>
          </a:p>
          <a:p>
            <a:endParaRPr lang="ru-RU" sz="2400" dirty="0"/>
          </a:p>
          <a:p>
            <a:r>
              <a:rPr lang="ru-RU" sz="2400" b="1" dirty="0">
                <a:solidFill>
                  <a:srgbClr val="0000FF"/>
                </a:solidFill>
              </a:rPr>
              <a:t>t </a:t>
            </a:r>
            <a:r>
              <a:rPr lang="ru-RU" sz="2400" dirty="0"/>
              <a:t>— файл будет открыт в текстовом режиме (значение по умолчанию в </a:t>
            </a:r>
            <a:r>
              <a:rPr lang="ru-RU" sz="2400" dirty="0" err="1"/>
              <a:t>Windows</a:t>
            </a:r>
            <a:r>
              <a:rPr lang="ru-RU" sz="2400" dirty="0"/>
              <a:t>). Файловые методы принимают и возвращают объекты типа </a:t>
            </a:r>
            <a:r>
              <a:rPr lang="ru-RU" sz="2400" b="1" dirty="0" err="1">
                <a:solidFill>
                  <a:srgbClr val="0000FF"/>
                </a:solidFill>
              </a:rPr>
              <a:t>str</a:t>
            </a:r>
            <a:r>
              <a:rPr lang="ru-RU" sz="2400" dirty="0"/>
              <a:t>. </a:t>
            </a:r>
          </a:p>
          <a:p>
            <a:r>
              <a:rPr lang="ru-RU" sz="2400" dirty="0"/>
              <a:t>В этом режиме будет автоматически выполняться обработка символа конца строки — так, в </a:t>
            </a:r>
            <a:r>
              <a:rPr lang="ru-RU" sz="2400" dirty="0" err="1"/>
              <a:t>Windows</a:t>
            </a:r>
            <a:r>
              <a:rPr lang="ru-RU" sz="2400" dirty="0"/>
              <a:t> при чтении вместо символов \r\n будет подставлен символ \n.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783632" y="3861048"/>
            <a:ext cx="47285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 = </a:t>
            </a:r>
            <a:r>
              <a:rPr lang="en-US" sz="2800" b="1" dirty="0">
                <a:solidFill>
                  <a:srgbClr val="7030A0"/>
                </a:solidFill>
              </a:rPr>
              <a:t>open</a:t>
            </a:r>
            <a:r>
              <a:rPr lang="en-US" sz="2800" dirty="0"/>
              <a:t>(</a:t>
            </a:r>
            <a:r>
              <a:rPr lang="en-US" sz="2800" dirty="0" err="1"/>
              <a:t>r</a:t>
            </a:r>
            <a:r>
              <a:rPr lang="en-US" sz="2800" b="1" dirty="0" err="1">
                <a:solidFill>
                  <a:srgbClr val="1A8412"/>
                </a:solidFill>
              </a:rPr>
              <a:t>"file.txt</a:t>
            </a:r>
            <a:r>
              <a:rPr lang="en-US" sz="2800" b="1" dirty="0">
                <a:solidFill>
                  <a:srgbClr val="1A8412"/>
                </a:solidFill>
              </a:rPr>
              <a:t>"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1A8412"/>
                </a:solidFill>
              </a:rPr>
              <a:t>"w"</a:t>
            </a:r>
            <a:r>
              <a:rPr lang="en-US" sz="2800" dirty="0"/>
              <a:t>) </a:t>
            </a:r>
          </a:p>
          <a:p>
            <a:r>
              <a:rPr lang="en-US" sz="2800" dirty="0" err="1"/>
              <a:t>f.write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1A8412"/>
                </a:solidFill>
              </a:rPr>
              <a:t>"</a:t>
            </a:r>
            <a:r>
              <a:rPr lang="ru-RU" sz="2800" b="1" dirty="0">
                <a:solidFill>
                  <a:srgbClr val="1A8412"/>
                </a:solidFill>
              </a:rPr>
              <a:t>Строка 1\</a:t>
            </a:r>
            <a:r>
              <a:rPr lang="en-US" sz="2800" b="1" dirty="0">
                <a:solidFill>
                  <a:srgbClr val="1A8412"/>
                </a:solidFill>
              </a:rPr>
              <a:t>n</a:t>
            </a:r>
            <a:r>
              <a:rPr lang="ru-RU" sz="2800" b="1" dirty="0">
                <a:solidFill>
                  <a:srgbClr val="1A8412"/>
                </a:solidFill>
              </a:rPr>
              <a:t>Строка 2"</a:t>
            </a:r>
            <a:r>
              <a:rPr lang="ru-RU" sz="2800" dirty="0"/>
              <a:t>) </a:t>
            </a:r>
          </a:p>
          <a:p>
            <a:r>
              <a:rPr lang="en-US" sz="2800" dirty="0" err="1"/>
              <a:t>f.close</a:t>
            </a:r>
            <a:r>
              <a:rPr lang="en-US" sz="28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6476493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1096</Words>
  <Application>Microsoft Office PowerPoint</Application>
  <PresentationFormat>Широкоэкранный</PresentationFormat>
  <Paragraphs>116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Helvetica</vt:lpstr>
      <vt:lpstr>Тема Office</vt:lpstr>
      <vt:lpstr>Презентация PowerPoint</vt:lpstr>
      <vt:lpstr>Презентация PowerPoint</vt:lpstr>
      <vt:lpstr>Презентация PowerPoint</vt:lpstr>
      <vt:lpstr>Последовательность работы с файлами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</dc:creator>
  <cp:lastModifiedBy>Баглан Булгунаев</cp:lastModifiedBy>
  <cp:revision>16</cp:revision>
  <dcterms:created xsi:type="dcterms:W3CDTF">2021-10-29T09:59:33Z</dcterms:created>
  <dcterms:modified xsi:type="dcterms:W3CDTF">2021-10-29T15:23:50Z</dcterms:modified>
</cp:coreProperties>
</file>