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0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embeddedFontLst>
    <p:embeddedFont>
      <p:font typeface="Corbel" panose="020B0503020204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1E88A1-FB06-46EC-A1EA-70850E61B9BC}">
  <a:tblStyle styleId="{4C1E88A1-FB06-46EC-A1EA-70850E61B9BC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B"/>
          </a:solidFill>
        </a:fill>
      </a:tcStyle>
    </a:wholeTbl>
    <a:band1H>
      <a:tcTxStyle/>
      <a:tcStyle>
        <a:tcBdr/>
        <a:fill>
          <a:solidFill>
            <a:srgbClr val="CCE2F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CE2F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ef53879a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ef53879a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ef53879a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ef53879a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ef53879a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ef53879a5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ef53879a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ef53879a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ef53879a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ef53879a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ef53879a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ef53879a5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Google Shape;20;p2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l" t="t" r="r" b="b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2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l" t="t" r="r" b="b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2"/>
            <p:cNvSpPr/>
            <p:nvPr/>
          </p:nvSpPr>
          <p:spPr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l" t="t" r="r" b="b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2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l" t="t" r="r" b="b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Google Shape;24;p2"/>
            <p:cNvSpPr/>
            <p:nvPr/>
          </p:nvSpPr>
          <p:spPr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l" t="t" r="r" b="b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Google Shape;25;p2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анорамная фотография с подписью">
  <p:cSld name="Панорамная фотография с подписью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>
            <a:spLocks noGrp="1"/>
          </p:cNvSpPr>
          <p:nvPr>
            <p:ph type="pic" idx="2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одпись">
  <p:cSld name="Заголовок и подпись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 с подписью">
  <p:cSld name="Цитата с подписью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ru-RU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ru-RU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1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арточка имени">
  <p:cSld name="Карточка имени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 карточки имени">
  <p:cSld name="Цитата карточки имени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ru-RU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ru-RU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2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Истина или ложь">
  <p:cSld name="Истина или ложь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1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 rot="5400000">
            <a:off x="8065140" y="2353315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ldNum" idx="12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2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1186C3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2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3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1186C3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4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marL="1371600" lvl="2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marL="1828800" lvl="3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marL="2286000" lvl="4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marL="2743200" lvl="5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marL="3200400" lvl="6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marL="3657600" lvl="7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marL="4114800" lvl="8" indent="-357504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2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>
            <a:spLocks noGrp="1"/>
          </p:cNvSpPr>
          <p:nvPr>
            <p:ph type="pic" idx="2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1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Google Shape;7;p1"/>
            <p:cNvSpPr/>
            <p:nvPr/>
          </p:nvSpPr>
          <p:spPr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1"/>
            <p:cNvSpPr/>
            <p:nvPr/>
          </p:nvSpPr>
          <p:spPr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1"/>
            <p:cNvSpPr/>
            <p:nvPr/>
          </p:nvSpPr>
          <p:spPr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1275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9433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7504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ru-RU"/>
              <a:t>JAVASCRIPT</a:t>
            </a:r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3045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ru-RU"/>
              <a:t>Внедрение в HTML</a:t>
            </a:r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body" idx="1"/>
          </p:nvPr>
        </p:nvSpPr>
        <p:spPr>
          <a:xfrm>
            <a:off x="1484311" y="2666999"/>
            <a:ext cx="4764090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lang="ru-RU"/>
              <a:t>&lt;script&gt;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ru-RU"/>
              <a:t>	alert(“hello world!”);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ru-RU"/>
              <a:t>&lt;/script&gt;</a:t>
            </a:r>
            <a:endParaRPr/>
          </a:p>
        </p:txBody>
      </p:sp>
      <p:sp>
        <p:nvSpPr>
          <p:cNvPr id="217" name="Google Shape;217;p31"/>
          <p:cNvSpPr txBox="1"/>
          <p:nvPr/>
        </p:nvSpPr>
        <p:spPr>
          <a:xfrm>
            <a:off x="6738934" y="2666998"/>
            <a:ext cx="4764090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ru-RU"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&lt;script src=“script.js”&gt;&lt;/script&gt;</a:t>
            </a:r>
            <a:endParaRPr sz="24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/>
          <p:nvPr/>
        </p:nvSpPr>
        <p:spPr>
          <a:xfrm>
            <a:off x="2721428" y="1388238"/>
            <a:ext cx="7587343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&lt;title&gt;Javascript&lt;/title&gt;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&lt;/head&gt;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&lt;script&gt;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	alert('Hello world');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&lt;/script&gt;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&lt;/body&gt;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>
            <a:spLocks noGrp="1"/>
          </p:cNvSpPr>
          <p:nvPr>
            <p:ph type="title"/>
          </p:nvPr>
        </p:nvSpPr>
        <p:spPr>
          <a:xfrm>
            <a:off x="1484311" y="424542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ru-RU"/>
              <a:t>Типы данных JS</a:t>
            </a:r>
            <a:endParaRPr/>
          </a:p>
        </p:txBody>
      </p:sp>
      <p:sp>
        <p:nvSpPr>
          <p:cNvPr id="228" name="Google Shape;228;p33"/>
          <p:cNvSpPr txBox="1">
            <a:spLocks noGrp="1"/>
          </p:cNvSpPr>
          <p:nvPr>
            <p:ph type="body" idx="1"/>
          </p:nvPr>
        </p:nvSpPr>
        <p:spPr>
          <a:xfrm>
            <a:off x="1484310" y="1785257"/>
            <a:ext cx="10018713" cy="4430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ru-RU"/>
              <a:t>Число «number»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ru-RU"/>
              <a:t>Строка «string»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ru-RU"/>
              <a:t>Булевый (логический) тип «boolean»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ru-RU"/>
              <a:t>Специальное значение «null»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ru-RU"/>
              <a:t>Специальное значение «undefined»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ru-RU"/>
              <a:t>Объекты «object»</a:t>
            </a:r>
            <a:endParaRPr/>
          </a:p>
          <a:p>
            <a:pPr marL="285750" lvl="0" indent="-64770" algn="l" rtl="0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ru-RU"/>
              <a:t>typeof() – определяет тип переменной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ru-RU"/>
              <a:t>Имена переменных</a:t>
            </a:r>
            <a:endParaRPr/>
          </a:p>
        </p:txBody>
      </p:sp>
      <p:sp>
        <p:nvSpPr>
          <p:cNvPr id="234" name="Google Shape;234;p34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ru-RU"/>
              <a:t>Имя может состоять из: букв, цифр, символов $ и _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ru-RU"/>
              <a:t>Первый символ не должен быть цифрой.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ru-RU"/>
              <a:t>var, let и const</a:t>
            </a:r>
            <a:endParaRPr/>
          </a:p>
        </p:txBody>
      </p:sp>
      <p:sp>
        <p:nvSpPr>
          <p:cNvPr id="240" name="Google Shape;240;p35"/>
          <p:cNvSpPr txBox="1">
            <a:spLocks noGrp="1"/>
          </p:cNvSpPr>
          <p:nvPr>
            <p:ph type="body" idx="1"/>
          </p:nvPr>
        </p:nvSpPr>
        <p:spPr>
          <a:xfrm>
            <a:off x="1484313" y="2666999"/>
            <a:ext cx="3224322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14"/>
              <a:buChar char="•"/>
            </a:pPr>
            <a:r>
              <a:rPr lang="ru-RU" sz="1665"/>
              <a:t>var</a:t>
            </a:r>
            <a:endParaRPr sz="1665"/>
          </a:p>
          <a:p>
            <a:pPr marL="285750" lvl="0" indent="-285750" algn="l" rtl="0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SzPts val="2414"/>
              <a:buChar char="•"/>
            </a:pPr>
            <a:r>
              <a:rPr lang="ru-RU" sz="1665"/>
              <a:t>Создаёт переменную в текущей области видимости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SzPts val="2414"/>
              <a:buChar char="•"/>
            </a:pPr>
            <a:r>
              <a:rPr lang="ru-RU" sz="1665"/>
              <a:t>Блок {} не задает область видимости</a:t>
            </a:r>
            <a:endParaRPr sz="1665"/>
          </a:p>
          <a:p>
            <a:pPr marL="285750" lvl="0" indent="-285750" algn="l" rtl="0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SzPts val="2414"/>
              <a:buChar char="•"/>
            </a:pPr>
            <a:r>
              <a:rPr lang="ru-RU" sz="1665"/>
              <a:t>Переменные существуют до объявления, равны undefined</a:t>
            </a:r>
            <a:endParaRPr sz="1665"/>
          </a:p>
          <a:p>
            <a:pPr marL="285750" lvl="0" indent="-132445" algn="l" rtl="0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SzPts val="2414"/>
              <a:buNone/>
            </a:pPr>
            <a:endParaRPr sz="1665"/>
          </a:p>
        </p:txBody>
      </p:sp>
      <p:sp>
        <p:nvSpPr>
          <p:cNvPr id="241" name="Google Shape;241;p35"/>
          <p:cNvSpPr txBox="1">
            <a:spLocks noGrp="1"/>
          </p:cNvSpPr>
          <p:nvPr>
            <p:ph type="body" idx="2"/>
          </p:nvPr>
        </p:nvSpPr>
        <p:spPr>
          <a:xfrm>
            <a:off x="5036808" y="2666999"/>
            <a:ext cx="3224324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14"/>
              <a:buChar char="•"/>
            </a:pPr>
            <a:r>
              <a:rPr lang="ru-RU" sz="1665"/>
              <a:t>let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SzPts val="2414"/>
              <a:buChar char="•"/>
            </a:pPr>
            <a:r>
              <a:rPr lang="ru-RU" sz="1665"/>
              <a:t>Область видимости переменной – блок {...}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SzPts val="2414"/>
              <a:buChar char="•"/>
            </a:pPr>
            <a:r>
              <a:rPr lang="ru-RU" sz="1665"/>
              <a:t>Переменные нельзя повторно объявлять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SzPts val="2414"/>
              <a:buChar char="•"/>
            </a:pPr>
            <a:r>
              <a:rPr lang="ru-RU" sz="1665"/>
              <a:t>При объявлении переменной в цикле for(let …) – она видна только в этом цикле. Причём каждой итерации соответствует своя переменная let</a:t>
            </a:r>
            <a:endParaRPr sz="1665"/>
          </a:p>
          <a:p>
            <a:pPr marL="285750" lvl="0" indent="-132445" algn="l" rtl="0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SzPts val="2414"/>
              <a:buNone/>
            </a:pPr>
            <a:endParaRPr sz="1665"/>
          </a:p>
        </p:txBody>
      </p:sp>
      <p:sp>
        <p:nvSpPr>
          <p:cNvPr id="242" name="Google Shape;242;p35"/>
          <p:cNvSpPr txBox="1"/>
          <p:nvPr/>
        </p:nvSpPr>
        <p:spPr>
          <a:xfrm>
            <a:off x="8589305" y="2666999"/>
            <a:ext cx="3224324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lang="ru-RU" sz="18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сonst</a:t>
            </a:r>
            <a:endParaRPr sz="1800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285750" algn="l" rtl="0">
              <a:spcBef>
                <a:spcPts val="9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lang="ru-RU" sz="18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Область видимости переменной – блок {...}</a:t>
            </a:r>
            <a:endParaRPr/>
          </a:p>
          <a:p>
            <a:pPr marL="285750" marR="0" lvl="0" indent="-285750" algn="l" rtl="0">
              <a:spcBef>
                <a:spcPts val="9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lang="ru-RU" sz="18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Переменные нельзя повторно объявлять</a:t>
            </a:r>
            <a:endParaRPr sz="1800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285750" algn="l" rtl="0">
              <a:spcBef>
                <a:spcPts val="9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lang="ru-RU" sz="18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Переменную нельзя менять</a:t>
            </a:r>
            <a:endParaRPr sz="1800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ru-RU"/>
              <a:t>Операторы:</a:t>
            </a:r>
            <a:endParaRPr/>
          </a:p>
        </p:txBody>
      </p:sp>
      <p:sp>
        <p:nvSpPr>
          <p:cNvPr id="248" name="Google Shape;248;p36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3480"/>
              <a:buFont typeface="Corbel"/>
              <a:buAutoNum type="arabicPeriod"/>
            </a:pPr>
            <a:r>
              <a:rPr lang="ru-RU"/>
              <a:t>арифметические операторы;  (+ - / * %)</a:t>
            </a:r>
            <a:endParaRPr/>
          </a:p>
          <a:p>
            <a:pPr marL="342900" lvl="0" indent="-342900" algn="just" rtl="0">
              <a:spcBef>
                <a:spcPts val="1080"/>
              </a:spcBef>
              <a:spcAft>
                <a:spcPts val="0"/>
              </a:spcAft>
              <a:buSzPts val="3480"/>
              <a:buFont typeface="Corbel"/>
              <a:buAutoNum type="arabicPeriod"/>
            </a:pPr>
            <a:r>
              <a:rPr lang="ru-RU"/>
              <a:t>операторы сравнения; (&lt; &gt; &gt;= &lt;= == != ===)</a:t>
            </a:r>
            <a:endParaRPr/>
          </a:p>
          <a:p>
            <a:pPr marL="342900" lvl="0" indent="-342900" algn="just" rtl="0">
              <a:spcBef>
                <a:spcPts val="1080"/>
              </a:spcBef>
              <a:spcAft>
                <a:spcPts val="0"/>
              </a:spcAft>
              <a:buSzPts val="3480"/>
              <a:buFont typeface="Corbel"/>
              <a:buAutoNum type="arabicPeriod"/>
            </a:pPr>
            <a:r>
              <a:rPr lang="ru-RU"/>
              <a:t>логические операторы; (|| &amp;&amp; !)</a:t>
            </a:r>
            <a:endParaRPr/>
          </a:p>
          <a:p>
            <a:pPr marL="342900" lvl="0" indent="-342900" algn="just" rtl="0">
              <a:spcBef>
                <a:spcPts val="1080"/>
              </a:spcBef>
              <a:spcAft>
                <a:spcPts val="0"/>
              </a:spcAft>
              <a:buSzPts val="3480"/>
              <a:buFont typeface="Corbel"/>
              <a:buAutoNum type="arabicPeriod"/>
            </a:pPr>
            <a:r>
              <a:rPr lang="ru-RU"/>
              <a:t>побитовые операторы. (&amp; | ^ ~  &lt;&lt; &gt;&gt; &gt;&gt;&gt;)</a:t>
            </a:r>
            <a:endParaRPr/>
          </a:p>
          <a:p>
            <a:pPr marL="285750" lvl="0" indent="-64770" algn="l" rtl="0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>
            <a:spLocks noGrp="1"/>
          </p:cNvSpPr>
          <p:nvPr>
            <p:ph type="title"/>
          </p:nvPr>
        </p:nvSpPr>
        <p:spPr>
          <a:xfrm>
            <a:off x="1484311" y="-476251"/>
            <a:ext cx="2957060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ru-RU"/>
              <a:t>alert</a:t>
            </a:r>
            <a:endParaRPr/>
          </a:p>
        </p:txBody>
      </p:sp>
      <p:sp>
        <p:nvSpPr>
          <p:cNvPr id="254" name="Google Shape;254;p37"/>
          <p:cNvSpPr txBox="1">
            <a:spLocks noGrp="1"/>
          </p:cNvSpPr>
          <p:nvPr>
            <p:ph type="body" idx="1"/>
          </p:nvPr>
        </p:nvSpPr>
        <p:spPr>
          <a:xfrm>
            <a:off x="1484310" y="5932714"/>
            <a:ext cx="295706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SzPts val="2610"/>
              <a:buNone/>
            </a:pPr>
            <a:r>
              <a:rPr lang="ru-RU"/>
              <a:t>alert(“alert”);</a:t>
            </a:r>
            <a:endParaRPr/>
          </a:p>
        </p:txBody>
      </p:sp>
      <p:sp>
        <p:nvSpPr>
          <p:cNvPr id="255" name="Google Shape;255;p37"/>
          <p:cNvSpPr txBox="1"/>
          <p:nvPr/>
        </p:nvSpPr>
        <p:spPr>
          <a:xfrm>
            <a:off x="4680626" y="5867399"/>
            <a:ext cx="4032026" cy="674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</a:pPr>
            <a:r>
              <a:rPr lang="ru-RU" sz="2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var age = prompt('Введите возраст', 18);</a:t>
            </a:r>
            <a:endParaRPr/>
          </a:p>
        </p:txBody>
      </p:sp>
      <p:sp>
        <p:nvSpPr>
          <p:cNvPr id="256" name="Google Shape;256;p37"/>
          <p:cNvSpPr txBox="1"/>
          <p:nvPr/>
        </p:nvSpPr>
        <p:spPr>
          <a:xfrm>
            <a:off x="5131190" y="-476251"/>
            <a:ext cx="2957060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ru-RU" sz="4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prompt	</a:t>
            </a:r>
            <a:endParaRPr sz="4000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7" name="Google Shape;257;p37"/>
          <p:cNvSpPr txBox="1"/>
          <p:nvPr/>
        </p:nvSpPr>
        <p:spPr>
          <a:xfrm>
            <a:off x="8684641" y="5791199"/>
            <a:ext cx="2957061" cy="751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958"/>
              <a:buFont typeface="Arial"/>
              <a:buNone/>
            </a:pPr>
            <a:r>
              <a:rPr lang="ru-RU" sz="204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var answer = confirm('Вы согласны?');</a:t>
            </a:r>
            <a:endParaRPr/>
          </a:p>
        </p:txBody>
      </p:sp>
      <p:sp>
        <p:nvSpPr>
          <p:cNvPr id="258" name="Google Shape;258;p37"/>
          <p:cNvSpPr txBox="1"/>
          <p:nvPr/>
        </p:nvSpPr>
        <p:spPr>
          <a:xfrm>
            <a:off x="8788625" y="-476251"/>
            <a:ext cx="2957060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ru-RU" sz="4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confirm</a:t>
            </a:r>
            <a:endParaRPr sz="4000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9" name="Google Shape;259;p37"/>
          <p:cNvSpPr txBox="1"/>
          <p:nvPr/>
        </p:nvSpPr>
        <p:spPr>
          <a:xfrm>
            <a:off x="5218109" y="2666998"/>
            <a:ext cx="2957061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6477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endParaRPr sz="2400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60" name="Google Shape;260;p37"/>
          <p:cNvPicPr preferRelativeResize="0"/>
          <p:nvPr/>
        </p:nvPicPr>
        <p:blipFill rotWithShape="1">
          <a:blip r:embed="rId3">
            <a:alphaModFix/>
          </a:blip>
          <a:srcRect l="36000" t="6977" r="35625" b="77675"/>
          <a:stretch/>
        </p:blipFill>
        <p:spPr>
          <a:xfrm>
            <a:off x="1047458" y="888938"/>
            <a:ext cx="4149843" cy="1206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7"/>
          <p:cNvPicPr preferRelativeResize="0"/>
          <p:nvPr/>
        </p:nvPicPr>
        <p:blipFill rotWithShape="1">
          <a:blip r:embed="rId4">
            <a:alphaModFix/>
          </a:blip>
          <a:srcRect l="36125" t="8140" r="35875" b="72558"/>
          <a:stretch/>
        </p:blipFill>
        <p:spPr>
          <a:xfrm>
            <a:off x="4534798" y="2204754"/>
            <a:ext cx="4149843" cy="1537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7"/>
          <p:cNvPicPr preferRelativeResize="0"/>
          <p:nvPr/>
        </p:nvPicPr>
        <p:blipFill rotWithShape="1">
          <a:blip r:embed="rId5">
            <a:alphaModFix/>
          </a:blip>
          <a:srcRect l="35750" t="6223" r="35875" b="78666"/>
          <a:stretch/>
        </p:blipFill>
        <p:spPr>
          <a:xfrm>
            <a:off x="7525319" y="3894821"/>
            <a:ext cx="4220366" cy="126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ru-RU"/>
              <a:t>Условный оператор и тернарный оператор</a:t>
            </a:r>
            <a:endParaRPr/>
          </a:p>
        </p:txBody>
      </p:sp>
      <p:sp>
        <p:nvSpPr>
          <p:cNvPr id="268" name="Google Shape;268;p38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4709661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lang="ru-RU"/>
              <a:t>if (year == 2011) {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ru-RU"/>
              <a:t>  alert( 'правильно' );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ru-RU"/>
              <a:t>} else {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ru-RU"/>
              <a:t>  alert( 'неправильно!' ); 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ru-RU"/>
              <a:t>}</a:t>
            </a:r>
            <a:endParaRPr/>
          </a:p>
        </p:txBody>
      </p:sp>
      <p:sp>
        <p:nvSpPr>
          <p:cNvPr id="269" name="Google Shape;269;p38"/>
          <p:cNvSpPr txBox="1"/>
          <p:nvPr/>
        </p:nvSpPr>
        <p:spPr>
          <a:xfrm>
            <a:off x="6793363" y="2666998"/>
            <a:ext cx="4709661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rPr lang="ru-RU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access = (age &gt; 14) ? true : false; </a:t>
            </a:r>
            <a:endParaRPr sz="2400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>
            <a:spLocks noGrp="1"/>
          </p:cNvSpPr>
          <p:nvPr>
            <p:ph type="body" idx="1"/>
          </p:nvPr>
        </p:nvSpPr>
        <p:spPr>
          <a:xfrm>
            <a:off x="1484310" y="293914"/>
            <a:ext cx="10018713" cy="6324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19"/>
              <a:buNone/>
            </a:pPr>
            <a:r>
              <a:rPr lang="ru-RU" sz="2220"/>
              <a:t>var a = 2 + 2;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ts val="3219"/>
              <a:buNone/>
            </a:pPr>
            <a:endParaRPr sz="2220"/>
          </a:p>
          <a:p>
            <a:pPr marL="0" lvl="0" indent="0" algn="l" rtl="0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ts val="3219"/>
              <a:buNone/>
            </a:pPr>
            <a:r>
              <a:rPr lang="ru-RU" sz="2220"/>
              <a:t>switch (a)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ts val="3219"/>
              <a:buNone/>
            </a:pPr>
            <a:r>
              <a:rPr lang="ru-RU" sz="2220"/>
              <a:t>  case 3: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ts val="3219"/>
              <a:buNone/>
            </a:pPr>
            <a:r>
              <a:rPr lang="ru-RU" sz="2220"/>
              <a:t>    alert( 'Маловато' 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ts val="3219"/>
              <a:buNone/>
            </a:pPr>
            <a:r>
              <a:rPr lang="ru-RU" sz="2220"/>
              <a:t>    break;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ts val="3219"/>
              <a:buNone/>
            </a:pPr>
            <a:r>
              <a:rPr lang="ru-RU" sz="2220"/>
              <a:t>  case 4: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ts val="3219"/>
              <a:buNone/>
            </a:pPr>
            <a:r>
              <a:rPr lang="ru-RU" sz="2220"/>
              <a:t>    alert( 'В точку!' 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ts val="3219"/>
              <a:buNone/>
            </a:pPr>
            <a:r>
              <a:rPr lang="ru-RU" sz="2220"/>
              <a:t>    break;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ts val="3219"/>
              <a:buNone/>
            </a:pPr>
            <a:r>
              <a:rPr lang="ru-RU" sz="2220"/>
              <a:t>  case 5: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ts val="3219"/>
              <a:buNone/>
            </a:pPr>
            <a:r>
              <a:rPr lang="ru-RU" sz="2220"/>
              <a:t>    alert( 'Перебор' 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ts val="3219"/>
              <a:buNone/>
            </a:pPr>
            <a:r>
              <a:rPr lang="ru-RU" sz="2220"/>
              <a:t>    break;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ts val="3219"/>
              <a:buNone/>
            </a:pPr>
            <a:r>
              <a:rPr lang="ru-RU" sz="2220"/>
              <a:t>  default: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ts val="3219"/>
              <a:buNone/>
            </a:pPr>
            <a:r>
              <a:rPr lang="ru-RU" sz="2220"/>
              <a:t>    alert( 'Я таких значений не знаю' 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ts val="3219"/>
              <a:buNone/>
            </a:pPr>
            <a:r>
              <a:rPr lang="ru-RU" sz="2220"/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1484309" y="3358802"/>
            <a:ext cx="10018713" cy="1051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ru-RU"/>
              <a:t>Первое появление Javascript</a:t>
            </a:r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body" idx="1"/>
          </p:nvPr>
        </p:nvSpPr>
        <p:spPr>
          <a:xfrm>
            <a:off x="1636710" y="4519824"/>
            <a:ext cx="10018713" cy="169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ru-RU"/>
              <a:t>1995 год.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ru-RU"/>
              <a:t>Браузер NetScape Navigator</a:t>
            </a:r>
            <a:endParaRPr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ru-RU"/>
              <a:t>Livescript – рабочее название</a:t>
            </a:r>
            <a:endParaRPr/>
          </a:p>
          <a:p>
            <a:pPr marL="285750" lvl="0" indent="-64770" algn="l" rtl="0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endParaRPr/>
          </a:p>
        </p:txBody>
      </p:sp>
      <p:sp>
        <p:nvSpPr>
          <p:cNvPr id="166" name="Google Shape;166;p23"/>
          <p:cNvSpPr txBox="1"/>
          <p:nvPr/>
        </p:nvSpPr>
        <p:spPr>
          <a:xfrm>
            <a:off x="1484309" y="740987"/>
            <a:ext cx="10018713" cy="1051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Для чего создавался Javascript?</a:t>
            </a:r>
            <a:endParaRPr sz="4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1636710" y="1792022"/>
            <a:ext cx="10018713" cy="1250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ru-RU"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Веб-страницы планировалось сделать динамичными</a:t>
            </a:r>
            <a:endParaRPr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ru-RU"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Язык программирования должен был быть несложным</a:t>
            </a:r>
            <a:endParaRPr sz="24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>
            <a:spLocks noGrp="1"/>
          </p:cNvSpPr>
          <p:nvPr>
            <p:ph type="title"/>
          </p:nvPr>
        </p:nvSpPr>
        <p:spPr>
          <a:xfrm>
            <a:off x="1484300" y="311300"/>
            <a:ext cx="10018800" cy="78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Путаница с названиями</a:t>
            </a:r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body" idx="1"/>
          </p:nvPr>
        </p:nvSpPr>
        <p:spPr>
          <a:xfrm>
            <a:off x="1484300" y="1292350"/>
            <a:ext cx="10018800" cy="4498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333333"/>
                </a:solidFill>
              </a:rPr>
              <a:t>ECMAScript - это название стандартного языка, разработанного ECMA, из первоначальной реализации Javascript.</a:t>
            </a:r>
            <a:endParaRPr sz="2000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000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rgbClr val="333333"/>
                </a:solidFill>
              </a:rPr>
              <a:t>Javascript, JScript, TypeScript - реализации данного стандарта</a:t>
            </a:r>
            <a:endParaRPr sz="2000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Версии</a:t>
            </a:r>
            <a:endParaRPr/>
          </a:p>
        </p:txBody>
      </p:sp>
      <p:sp>
        <p:nvSpPr>
          <p:cNvPr id="179" name="Google Shape;179;p25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800" cy="312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98500" lvl="0" indent="-3556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Corbel"/>
              <a:buChar char="●"/>
            </a:pPr>
            <a:r>
              <a:rPr lang="ru-RU" sz="2000">
                <a:solidFill>
                  <a:srgbClr val="333333"/>
                </a:solidFill>
              </a:rPr>
              <a:t>ECMAscript выходит ежегодно;</a:t>
            </a:r>
            <a:endParaRPr sz="2000">
              <a:solidFill>
                <a:srgbClr val="333333"/>
              </a:solidFill>
            </a:endParaRPr>
          </a:p>
          <a:p>
            <a:pPr marL="698500" lvl="0" indent="-3556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Corbel"/>
              <a:buChar char="●"/>
            </a:pPr>
            <a:r>
              <a:rPr lang="ru-RU" sz="2000">
                <a:solidFill>
                  <a:srgbClr val="333333"/>
                </a:solidFill>
              </a:rPr>
              <a:t>первые пакеты обновления назывались ES1, ES2, ES3, ES4, ES5;</a:t>
            </a:r>
            <a:endParaRPr sz="2000">
              <a:solidFill>
                <a:srgbClr val="333333"/>
              </a:solidFill>
            </a:endParaRPr>
          </a:p>
          <a:p>
            <a:pPr marL="698500" lvl="0" indent="-3556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Corbel"/>
              <a:buChar char="●"/>
            </a:pPr>
            <a:r>
              <a:rPr lang="ru-RU" sz="2000">
                <a:solidFill>
                  <a:srgbClr val="333333"/>
                </a:solidFill>
              </a:rPr>
              <a:t>новые выпуски (начиная с 2015 года) получили название ES2015, ES2016, ES2017 (аббревиатура ES + год выпуска; ES6 == ES2015);</a:t>
            </a:r>
            <a:endParaRPr sz="2000"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Области применения</a:t>
            </a:r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800" cy="312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ru-RU"/>
              <a:t>- Frontend (Единственный ЯП, который работает в браузере)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/>
              <a:t>- Backend (node.js)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/>
              <a:t>- Десктопные приложения (VSCode, Skype, Discord, Slack)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/>
              <a:t>- Мобильные приложения (React Native)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Как работает Javascript?</a:t>
            </a:r>
            <a:endParaRPr/>
          </a:p>
        </p:txBody>
      </p:sp>
      <p:sp>
        <p:nvSpPr>
          <p:cNvPr id="191" name="Google Shape;191;p27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800" cy="312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380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Corbel"/>
              <a:buChar char="●"/>
            </a:pPr>
            <a:r>
              <a:rPr lang="ru-RU" sz="2000" i="1">
                <a:solidFill>
                  <a:srgbClr val="333333"/>
                </a:solidFill>
              </a:rPr>
              <a:t>Компиляция</a:t>
            </a:r>
            <a:r>
              <a:rPr lang="ru-RU" sz="2000">
                <a:solidFill>
                  <a:srgbClr val="333333"/>
                </a:solidFill>
              </a:rPr>
              <a:t> – это когда исходный код программы, при помощи специального инструмента, другой программы, которая называется «компилятор», преобразуется в другой язык, как правило – в машинный код. Этот машинный код затем распространяется и запускается. При этом исходный код программы остаётся у разработчика.</a:t>
            </a:r>
            <a:endParaRPr sz="2000">
              <a:solidFill>
                <a:srgbClr val="333333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Corbel"/>
              <a:buChar char="●"/>
            </a:pPr>
            <a:r>
              <a:rPr lang="ru-RU" sz="2000" i="1">
                <a:solidFill>
                  <a:srgbClr val="333333"/>
                </a:solidFill>
              </a:rPr>
              <a:t>Интерпретация</a:t>
            </a:r>
            <a:r>
              <a:rPr lang="ru-RU" sz="2000">
                <a:solidFill>
                  <a:srgbClr val="333333"/>
                </a:solidFill>
              </a:rPr>
              <a:t> – это когда исходный код программы получает другой инструмент, который называют «интерпретатор», и выполняет его «как есть».</a:t>
            </a:r>
            <a:endParaRPr sz="2000"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3800"/>
              </a:spcBef>
              <a:spcAft>
                <a:spcPts val="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Как работает Javascript?</a:t>
            </a:r>
            <a:endParaRPr/>
          </a:p>
        </p:txBody>
      </p:sp>
      <p:sp>
        <p:nvSpPr>
          <p:cNvPr id="197" name="Google Shape;197;p28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800" cy="312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600"/>
              </a:spcAft>
              <a:buNone/>
            </a:pPr>
            <a:r>
              <a:rPr lang="ru-RU"/>
              <a:t>JS работает с DOM и BOM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endParaRPr/>
          </a:p>
        </p:txBody>
      </p:sp>
      <p:pic>
        <p:nvPicPr>
          <p:cNvPr id="203" name="Google Shape;203;p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76253" y="775139"/>
            <a:ext cx="7834828" cy="5359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0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800" cy="312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600"/>
              </a:spcAft>
              <a:buNone/>
            </a:pPr>
            <a:endParaRPr/>
          </a:p>
        </p:txBody>
      </p:sp>
      <p:pic>
        <p:nvPicPr>
          <p:cNvPr id="210" name="Google Shape;2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288" y="865449"/>
            <a:ext cx="5103425" cy="53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Параллакс">
  <a:themeElements>
    <a:clrScheme name="Параллакс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596</Words>
  <Application>Microsoft Office PowerPoint</Application>
  <PresentationFormat>Широкоэкранный</PresentationFormat>
  <Paragraphs>99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1" baseType="lpstr">
      <vt:lpstr>Corbel</vt:lpstr>
      <vt:lpstr>Arial</vt:lpstr>
      <vt:lpstr>Параллакс</vt:lpstr>
      <vt:lpstr>JAVASCRIPT</vt:lpstr>
      <vt:lpstr>Первое появление Javascript</vt:lpstr>
      <vt:lpstr>Путаница с названиями</vt:lpstr>
      <vt:lpstr>Версии</vt:lpstr>
      <vt:lpstr>Области применения</vt:lpstr>
      <vt:lpstr>Как работает Javascript?</vt:lpstr>
      <vt:lpstr>Как работает Javascript?</vt:lpstr>
      <vt:lpstr>Презентация PowerPoint</vt:lpstr>
      <vt:lpstr>Презентация PowerPoint</vt:lpstr>
      <vt:lpstr>Внедрение в HTML</vt:lpstr>
      <vt:lpstr>Презентация PowerPoint</vt:lpstr>
      <vt:lpstr>Типы данных JS</vt:lpstr>
      <vt:lpstr>Имена переменных</vt:lpstr>
      <vt:lpstr>var, let и const</vt:lpstr>
      <vt:lpstr>Операторы:</vt:lpstr>
      <vt:lpstr>alert</vt:lpstr>
      <vt:lpstr>Условный оператор и тернарный оператор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cp:lastModifiedBy>Абильдин Руслан</cp:lastModifiedBy>
  <cp:revision>1</cp:revision>
  <dcterms:modified xsi:type="dcterms:W3CDTF">2021-08-18T14:38:40Z</dcterms:modified>
</cp:coreProperties>
</file>