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GillSans-bold.fntdata"/><Relationship Id="rId21" Type="http://schemas.openxmlformats.org/officeDocument/2006/relationships/slide" Target="slides/slide15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4ed4128a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4ed4128a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4ed4128a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4ed4128a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4ed4128a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4ed4128a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4ed4128a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4ed4128a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4ed4128a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4ed4128a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4ed4128a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4ed4128a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4ed4128a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4ed4128a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4ed4128a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4ed4128a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4ed4128a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4ed4128a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4ed4128a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4ed4128a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4ed4128a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4ed4128a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4ed4128a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4ed4128a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4ed4128a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4ed4128a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4ed4128a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4ed4128a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4ed4128a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4ed4128a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4ed4128a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4ed4128a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4ed4128ac_0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f4ed4128ac_0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4ed4128ac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f4ed4128ac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4ed4128ac_0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f4ed4128ac_0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4ed4128ac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f4ed4128ac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4ed4128ac_0_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f4ed4128ac_0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4ed4128a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4ed4128a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ed4128a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4ed4128a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4ed4128a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4ed4128a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4ed4128a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4ed4128a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4ed4128a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4ed4128a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4ed4128a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4ed4128a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4ed4128a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4ed4128a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4ed4128a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4ed4128a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4ed4128a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4ed4128a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4ed4128a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4ed4128a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ed4128a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4ed4128a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802386" y="1645920"/>
            <a:ext cx="35664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■"/>
              <a:defRPr sz="1200"/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5pPr>
            <a:lvl6pPr indent="-2921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■"/>
              <a:defRPr sz="1200"/>
            </a:lvl6pPr>
            <a:lvl7pPr indent="-2921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7pPr>
            <a:lvl8pPr indent="-2921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8pPr>
            <a:lvl9pPr indent="-2921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■"/>
              <a:defRPr sz="1200"/>
            </a:lvl9pPr>
          </a:lstStyle>
          <a:p/>
        </p:txBody>
      </p:sp>
      <p:sp>
        <p:nvSpPr>
          <p:cNvPr id="117" name="Google Shape;117;p26"/>
          <p:cNvSpPr txBox="1"/>
          <p:nvPr>
            <p:ph idx="2" type="body"/>
          </p:nvPr>
        </p:nvSpPr>
        <p:spPr>
          <a:xfrm>
            <a:off x="4773168" y="1645920"/>
            <a:ext cx="35664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●"/>
              <a:defRPr sz="1500"/>
            </a:lvl1pPr>
            <a:lvl2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 sz="1400"/>
            </a:lvl2pPr>
            <a:lvl3pPr indent="-2921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■"/>
              <a:defRPr sz="1200"/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5pPr>
            <a:lvl6pPr indent="-2921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■"/>
              <a:defRPr sz="1200"/>
            </a:lvl6pPr>
            <a:lvl7pPr indent="-2921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  <a:defRPr sz="1200"/>
            </a:lvl7pPr>
            <a:lvl8pPr indent="-2921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○"/>
              <a:defRPr sz="1200"/>
            </a:lvl8pPr>
            <a:lvl9pPr indent="-2921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■"/>
              <a:defRPr sz="1200"/>
            </a:lvl9pPr>
          </a:lstStyle>
          <a:p/>
        </p:txBody>
      </p:sp>
      <p:sp>
        <p:nvSpPr>
          <p:cNvPr id="118" name="Google Shape;118;p26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ru/docs/Web/API/Navigat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ru/docs/Web/API/Scre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</a:t>
            </a:r>
            <a:endParaRPr/>
          </a:p>
        </p:txBody>
      </p:sp>
      <p:sp>
        <p:nvSpPr>
          <p:cNvPr id="126" name="Google Shape;126;p2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Browser Object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window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Глобальный объект JS. Всё, что находится в js коде, находится в window. Все глобальные переменные по сути являются свойствами объекта window.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Все глобальные функции являются методами объекта window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scroll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Событие scroll - срабатывает при прокрутке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Методы scrollBy(x, y) и scrollTo(x,y) - прокрутить к определенному значению (в scrollBy x и y - это на сколько прокрутиться, в scrollTo - куда именно прокрутиться)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scrollX и scrollY - значения, на которые произведена прокрутка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document.body.scrollHeight и document.body.scrollWidth - высота и ширина вместе с невидимым из-за прокрутки частями страницы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нового окна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window.open(url, name, params)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url - путь, который нужно открыть в новом окне, name - строка с именем окна, по нему можно будет определить окно, params - строка с параметрами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newWin = window.open("about:blank", "hello", "width=200,height=200");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Пример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окном</a:t>
            </a:r>
            <a:endParaRPr/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window.close() - закрыть окно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window.moveto() - передвинуть окно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window.resizeTo() - изменить размеры окна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ВАЖНО! управлять мы можем только тем окном, которое было создано вручную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Задания</a:t>
            </a:r>
            <a:endParaRPr/>
          </a:p>
        </p:txBody>
      </p:sp>
      <p:sp>
        <p:nvSpPr>
          <p:cNvPr id="206" name="Google Shape;206;p40"/>
          <p:cNvSpPr txBox="1"/>
          <p:nvPr>
            <p:ph idx="4294967295" type="body"/>
          </p:nvPr>
        </p:nvSpPr>
        <p:spPr>
          <a:xfrm>
            <a:off x="471900" y="686300"/>
            <a:ext cx="8222100" cy="4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Сделать аналог окна браузера на странице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input с адресом и кнопкой для перехода на новый адрес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кнопки назад, вперед и обновить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Сделать страницу с прокруткой. Добавить отображение процента просмотра страницы. При достижении конца вывести сообщение “Вы завершили чтение страницы”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Подгрузка картинки при прокрутке к ней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Создавать блоки со случайным цветом при прокрутке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Canvas</a:t>
            </a:r>
            <a:endParaRPr/>
          </a:p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Рисование в Javascript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Canvas – «холст», для рисования при помощи 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работы нужно сначала подключить тег canvas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&lt;canvas height=‘900' width=‘1600' id= canvas '&gt;Обновите браузер&lt;/canvas&gt;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умолчанию размер холста 300х150 пикселей.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canvas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к Javascript</a:t>
            </a:r>
            <a:endParaRPr/>
          </a:p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canvas = document.getElementById(" canvas 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let ctx = canvas .getContext('2d');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ctx - Контекст управления канвасом. Если канвас - холст, контекс - инструменты для рисования.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 подключаем и будем работать с контекстом 2д, но есть и другие.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контексты</a:t>
            </a:r>
            <a:endParaRPr/>
          </a:p>
        </p:txBody>
      </p:sp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0002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ru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"2d", ведущий к созданию объекта CanvasRenderingContext2D, представляющий двумерный контекст.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0025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ru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"webgl" (или "experimental-webgl"), который будет создавать объект WebGLRenderingContext, представляющий трехмерный контекст. Этот контекст доступен только в браузерах, которые реализуют WebGL первой версии (OpenGL ES 2.0).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0025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ru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"webgl2" (или "experimental-webgl2"), который будет создавать объект WebGL2RenderingContext, представляющий трехмерный контекст. Этот контекст доступен только в браузерах, которые реализуют WebGL второй версии (OpenGL ES 3.0). 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0025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ct val="100000"/>
              <a:buFont typeface="Arial"/>
              <a:buChar char="•"/>
            </a:pPr>
            <a:r>
              <a:rPr lang="ru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"bitmaprenderer", который позволит создать ImageBitmapRenderingContext, обеспечивающий только функции для замены содержимого холста с заданным ImageBitmap.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Canvas во весь экран</a:t>
            </a:r>
            <a:endParaRPr/>
          </a:p>
        </p:txBody>
      </p:sp>
      <p:sp>
        <p:nvSpPr>
          <p:cNvPr id="236" name="Google Shape;236;p45"/>
          <p:cNvSpPr txBox="1"/>
          <p:nvPr>
            <p:ph idx="1" type="body"/>
          </p:nvPr>
        </p:nvSpPr>
        <p:spPr>
          <a:xfrm>
            <a:off x="471900" y="1919075"/>
            <a:ext cx="8222100" cy="30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&lt;canvas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"canv"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&gt;&lt;/canvas&gt;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canv = document.querySelector(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"#canv"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canv.width = window.innerWidth;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canv.height = window.innerHeight;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BOM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Browser Object Model - объектная модель браузера, представление разных частей браузера в виде набора объектов.</a:t>
            </a:r>
            <a:endParaRPr/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8947" y="1749948"/>
            <a:ext cx="3841200" cy="3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делать с канвас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strokeRect(x, y, ширина, высота) // Рисует прямоугольник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fillRect(x, y, ширина, высота) // Рисует закрашенный прямоугольник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clearRect(x, y, ширина, высота) // Очищает область на холсте размер с прямоугольник заданного размера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beginPath() - начало линии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closePath() - конец линий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stroke() - отрисовка линий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fill() - отрисовка линий с заливкой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moveTo(x, y) - передвинуть перо в точку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lineTo(x, y) - провести линию в точку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arc(x, y, radius, startAngle, endAngle) - рисование дуги с радиусом radius, углом начала, углом конца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Рисование линий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Линии не будут отрисовываться в момент прописывания функции lineTo. Линии отрисуются в момент stroke() или fill()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Ширину линий можно изменить следующим образом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ctx.lineWidth = 50</a:t>
            </a:r>
            <a:endParaRPr/>
          </a:p>
        </p:txBody>
      </p:sp>
      <p:sp>
        <p:nvSpPr>
          <p:cNvPr id="254" name="Google Shape;254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Важное замечание по поводу линий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ctx.fillStyle = color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ctx.strokeStyle = 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ctx.fillStyle = "orange";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ctx.fillStyle = "#FFA500";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ctx.fillStyle = "rgb(255,165,0)";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ctx.fillStyle = "rgba(255,165,0,1)"</a:t>
            </a:r>
            <a:endParaRPr/>
          </a:p>
        </p:txBody>
      </p:sp>
      <p:sp>
        <p:nvSpPr>
          <p:cNvPr id="260" name="Google Shape;260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Цвета: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ru"/>
              <a:t>Кривые безье</a:t>
            </a:r>
            <a:endParaRPr/>
          </a:p>
        </p:txBody>
      </p:sp>
      <p:sp>
        <p:nvSpPr>
          <p:cNvPr id="266" name="Google Shape;266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quadraticCurveTo(Px, Py, x, y) </a:t>
            </a:r>
            <a:endParaRPr/>
          </a:p>
          <a:p>
            <a:pPr indent="-762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762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500"/>
              <a:buChar char="●"/>
            </a:pPr>
            <a:r>
              <a:rPr lang="ru"/>
              <a:t>bezierCurveTo(P1x, P1y, P2x, P2y, x, y)</a:t>
            </a:r>
            <a:endParaRPr/>
          </a:p>
        </p:txBody>
      </p:sp>
      <p:pic>
        <p:nvPicPr>
          <p:cNvPr id="267" name="Google Shape;26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178" y="1714501"/>
            <a:ext cx="1064419" cy="133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6178" y="3295192"/>
            <a:ext cx="1064419" cy="1335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ru"/>
              <a:t>Изображения</a:t>
            </a:r>
            <a:endParaRPr/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ru"/>
              <a:t>Для подключения изображений нужно использовать созданный HTML элемент изображений.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500"/>
              <a:buNone/>
            </a:pPr>
            <a:r>
              <a:rPr lang="ru"/>
              <a:t>Если вы создаете изображение вручную (через createElement), то лучше дождаться загрузки изображения (событие onload)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t/>
            </a:r>
            <a:endParaRPr/>
          </a:p>
        </p:txBody>
      </p:sp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64306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3333"/>
              <a:buChar char="●"/>
            </a:pPr>
            <a:r>
              <a:rPr lang="ru"/>
              <a:t>drawImage(image, x, y, width, height)</a:t>
            </a:r>
            <a:endParaRPr/>
          </a:p>
          <a:p>
            <a:pPr indent="-164306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ru"/>
              <a:t>Это добавляет параметр ширины и высоты, которые указывают до какого размера нужно изменить изображение при рисовании его в  canvas.</a:t>
            </a:r>
            <a:endParaRPr/>
          </a:p>
          <a:p>
            <a:pPr indent="-762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/>
          </a:p>
          <a:p>
            <a:pPr indent="-164306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ru"/>
              <a:t>drawImage(image, sx, sy, sWidth, sHeight, dx, dy, dWidth, dHeight)</a:t>
            </a:r>
            <a:endParaRPr/>
          </a:p>
          <a:p>
            <a:pPr indent="-164306" lvl="0" marL="177800" rtl="0" algn="l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ct val="83333"/>
              <a:buChar char="●"/>
            </a:pPr>
            <a:r>
              <a:rPr lang="ru"/>
              <a:t>В данном изображении, эта функция берет фрагмент из изображения, в виде прямоугольника, левый верхний угол которого -  (sx, sy), ширина и высота -  sWidth и sHeight и рисует  в  canvas, располагая его в точке  (dx, dy) и изменяя его размер на указанные величины в  dWidth и dHeight.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ru"/>
              <a:t>СОЗДАНИЕ ГРАДИЕНТА</a:t>
            </a:r>
            <a:endParaRPr/>
          </a:p>
        </p:txBody>
      </p:sp>
      <p:sp>
        <p:nvSpPr>
          <p:cNvPr id="286" name="Google Shape;286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Методы создают объект градиента, который можно будет использовать для заливки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i="1" lang="ru"/>
              <a:t>context</a:t>
            </a:r>
            <a:r>
              <a:rPr lang="ru"/>
              <a:t>.createLinearGradient(</a:t>
            </a:r>
            <a:r>
              <a:rPr i="1" lang="ru"/>
              <a:t>x0,y0,x1,y1</a:t>
            </a:r>
            <a:r>
              <a:rPr lang="ru"/>
              <a:t>);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Линейный градиент с точками начала и конца.</a:t>
            </a:r>
            <a:endParaRPr/>
          </a:p>
          <a:p>
            <a:pPr indent="-762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i="1" lang="ru"/>
              <a:t>context</a:t>
            </a:r>
            <a:r>
              <a:rPr lang="ru"/>
              <a:t>.createRadialGradient(</a:t>
            </a:r>
            <a:r>
              <a:rPr i="1" lang="ru"/>
              <a:t>x0,y0,r0,x1,y1,r1</a:t>
            </a:r>
            <a:r>
              <a:rPr lang="ru"/>
              <a:t>);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500"/>
              <a:buChar char="●"/>
            </a:pPr>
            <a:r>
              <a:rPr lang="ru"/>
              <a:t>Круговой градиент с точками центра  и радиусом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t/>
            </a:r>
            <a:endParaRPr/>
          </a:p>
        </p:txBody>
      </p:sp>
      <p:sp>
        <p:nvSpPr>
          <p:cNvPr id="292" name="Google Shape;292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9862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3333"/>
              <a:buChar char="●"/>
            </a:pPr>
            <a:r>
              <a:rPr lang="ru"/>
              <a:t>addColorStop(stop, color)</a:t>
            </a:r>
            <a:endParaRPr/>
          </a:p>
          <a:p>
            <a:pPr indent="-169862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ru"/>
              <a:t>Создаёт точки градиента.</a:t>
            </a:r>
            <a:endParaRPr/>
          </a:p>
          <a:p>
            <a:pPr indent="-169862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ru"/>
              <a:t>stop – принимает значения от 0 до 1</a:t>
            </a:r>
            <a:endParaRPr/>
          </a:p>
          <a:p>
            <a:pPr indent="-889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/>
          </a:p>
          <a:p>
            <a:pPr indent="-169862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ru"/>
              <a:t>let grd=ctx.createLinearGradient(0,0,170,0);</a:t>
            </a:r>
            <a:br>
              <a:rPr lang="ru"/>
            </a:br>
            <a:r>
              <a:rPr lang="ru"/>
              <a:t>grd.addColorStop(0,"black");</a:t>
            </a:r>
            <a:br>
              <a:rPr lang="ru"/>
            </a:br>
            <a:r>
              <a:rPr lang="ru"/>
              <a:t>grd.addColorStop(1,"white");</a:t>
            </a:r>
            <a:endParaRPr/>
          </a:p>
          <a:p>
            <a:pPr indent="-88900" lvl="0" marL="177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/>
          </a:p>
          <a:p>
            <a:pPr indent="-169862" lvl="0" marL="177800" rtl="0" algn="l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ct val="83333"/>
              <a:buChar char="●"/>
            </a:pPr>
            <a:r>
              <a:rPr lang="ru"/>
              <a:t>ctx.fillStyle=grd;</a:t>
            </a:r>
            <a:br>
              <a:rPr lang="ru"/>
            </a:br>
            <a:r>
              <a:rPr lang="ru"/>
              <a:t>ctx.fillRect(20,20,150,100);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Анимация в canvas</a:t>
            </a:r>
            <a:endParaRPr/>
          </a:p>
        </p:txBody>
      </p:sp>
      <p:sp>
        <p:nvSpPr>
          <p:cNvPr id="298" name="Google Shape;298;p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Простой способ создания анимации - это использование setInterval, однако setInterval загружает анимацию не оптимальным образом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части BOM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window - окно браузера, глобальный объект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navigator - информация о браузере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screen - информация о экране устройства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location - работа с адресной строкой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history - история текущей сессии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Простая анимация в Canvas</a:t>
            </a:r>
            <a:endParaRPr/>
          </a:p>
        </p:txBody>
      </p:sp>
      <p:sp>
        <p:nvSpPr>
          <p:cNvPr id="304" name="Google Shape;304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y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cx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cy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draw(){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ctx.clearRect(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canv.width, canv.height);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ctx.fillRect(x, y,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&gt; canv.width -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x &lt;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cx *= -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(y &gt; canv.height -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y &lt;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cy *= -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x += cx;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y += cy;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setInterval(draw,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requestAnimationFrame()</a:t>
            </a:r>
            <a:endParaRPr/>
          </a:p>
        </p:txBody>
      </p:sp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Данная функция обеспечивает более плавное течение анимации и лучшую производительность.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Принимает 1 параметр - это callback функция, внутри которой должен быть вызов requestAnimationFrame, иначе анимация остановится.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callback функцию в параметры передается время в миллисекундах работы анимации.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Анимация работает в 60 кадрах в секунду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анимации</a:t>
            </a:r>
            <a:endParaRPr/>
          </a:p>
        </p:txBody>
      </p:sp>
      <p:sp>
        <p:nvSpPr>
          <p:cNvPr id="316" name="Google Shape;316;p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let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y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cx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cy =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draw(time){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console.log(time);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ctx.clearRect(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canv.width, canv.height);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ctx.fillRect(x, y,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&gt; canv.width -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x &lt;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cx *= -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(y &gt; canv.height -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y &lt; 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cy *= -</a:t>
            </a:r>
            <a:r>
              <a:rPr lang="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x += cx;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y += cy;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requestAnimationFrame(draw);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requestAnimationFrame(draw);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Navigator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Имеет кучу свойств для определения версии браузера. Не полагайтесь на данную информацию для точных значений.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navigator.language - язык браузера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navigator.plugins - плагины установленные в браузере.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Полный список всех свойств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navigator.geolocation</a:t>
            </a:r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получения информации о геолокации устройства.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Имеет метод getCurrentPosition. Пример использования ниже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navigator.geolocation.getCurrentPosition(success);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function success(pos)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console.log(pos.coords.latitude + ' ' + pos.coords.longitude);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screen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Имеет свойства, описывающий экран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screen.width, screen.height - ширина и высота экрана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screen.availWidth, screen.availHeight - доступная ширина и высота экрана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Полный список всех свойств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location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Составные части адресной строки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 rotWithShape="1">
          <a:blip r:embed="rId3">
            <a:alphaModFix/>
          </a:blip>
          <a:srcRect b="50704" l="0" r="0" t="15733"/>
          <a:stretch/>
        </p:blipFill>
        <p:spPr>
          <a:xfrm>
            <a:off x="391950" y="3187900"/>
            <a:ext cx="8382000" cy="1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location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location.assign()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Загружает ресурс по URL, указанному в качестве параметра.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location.reload()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Перезагружает ресурс по текущему URL. Единственный опциональный параметр Boolean при значении true указывает, что страница должна быть заново загружена с сервера, при значении false страница может быть загружена из кэша.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location.replace()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Заменяет текущий ресурс на новый по URL, указанному в качестве параметра. Отличие от assign() в том, что при использовании replace() текущая страница не будет сохранена в History, и пользователь не сможет использовать кнопку назад, чтобы вернуться к ней.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history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сессии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history.length - длина текущей сессии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history.back() - перейти назад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history.forward() - перейти вперед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history.go(2) - перейти на 2 пункта в истории вперед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