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5"/>
  </p:notesMasterIdLst>
  <p:sldIdLst>
    <p:sldId id="285" r:id="rId2"/>
    <p:sldId id="319" r:id="rId3"/>
    <p:sldId id="257" r:id="rId4"/>
    <p:sldId id="258" r:id="rId5"/>
    <p:sldId id="327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28" r:id="rId20"/>
    <p:sldId id="329" r:id="rId21"/>
    <p:sldId id="330" r:id="rId22"/>
    <p:sldId id="331" r:id="rId23"/>
    <p:sldId id="332" r:id="rId24"/>
    <p:sldId id="336" r:id="rId25"/>
    <p:sldId id="337" r:id="rId26"/>
    <p:sldId id="333" r:id="rId27"/>
    <p:sldId id="334" r:id="rId28"/>
    <p:sldId id="335" r:id="rId29"/>
    <p:sldId id="276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6" r:id="rId38"/>
    <p:sldId id="345" r:id="rId39"/>
    <p:sldId id="347" r:id="rId40"/>
    <p:sldId id="348" r:id="rId41"/>
    <p:sldId id="349" r:id="rId42"/>
    <p:sldId id="350" r:id="rId43"/>
    <p:sldId id="292" r:id="rId44"/>
  </p:sldIdLst>
  <p:sldSz cx="20104100" cy="11309350"/>
  <p:notesSz cx="20104100" cy="1130935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92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630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2172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1611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78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147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8646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608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7454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0709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71437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8281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577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1735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47354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57167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04805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67164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636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26835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44519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04847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921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8611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88016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085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26177" y="1"/>
            <a:ext cx="19266116" cy="10864306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1" y="7061760"/>
            <a:ext cx="18681473" cy="3345716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1"/>
            <a:ext cx="14378222" cy="753424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266802" y="483701"/>
            <a:ext cx="18743901" cy="9485151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1469554" y="1092769"/>
            <a:ext cx="16085897" cy="4562210"/>
          </a:xfrm>
        </p:spPr>
        <p:txBody>
          <a:bodyPr anchor="b">
            <a:normAutofit/>
          </a:bodyPr>
          <a:lstStyle>
            <a:lvl1pPr algn="r">
              <a:defRPr sz="131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621029" y="5780350"/>
            <a:ext cx="16085897" cy="907540"/>
          </a:xfrm>
        </p:spPr>
        <p:txBody>
          <a:bodyPr anchor="t">
            <a:noAutofit/>
          </a:bodyPr>
          <a:lstStyle>
            <a:lvl1pPr marL="0" indent="0" algn="r">
              <a:buNone/>
              <a:defRPr sz="4617">
                <a:solidFill>
                  <a:schemeClr val="bg1">
                    <a:lumMod val="50000"/>
                  </a:schemeClr>
                </a:solidFill>
              </a:defRPr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8159939" y="7550225"/>
            <a:ext cx="10130628" cy="1918058"/>
          </a:xfrm>
        </p:spPr>
        <p:txBody>
          <a:bodyPr/>
          <a:lstStyle>
            <a:lvl1pPr algn="ctr">
              <a:defRPr sz="8905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02F4C5-14CD-404E-8A8B-000194920E18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67" y="8052468"/>
            <a:ext cx="6673728" cy="1971531"/>
          </a:xfrm>
        </p:spPr>
        <p:txBody>
          <a:bodyPr vert="horz" lIns="91440" tIns="45720" rIns="91440" bIns="45720" rtlCol="0" anchor="ctr"/>
          <a:lstStyle>
            <a:lvl1pPr algn="r">
              <a:defRPr lang="en-US" sz="8905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16245138" y="6320320"/>
            <a:ext cx="1495912" cy="822014"/>
          </a:xfrm>
        </p:spPr>
        <p:txBody>
          <a:bodyPr/>
          <a:lstStyle>
            <a:lvl1pPr>
              <a:defRPr sz="395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6960888" y="8429005"/>
            <a:ext cx="849850" cy="84991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121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6" y="6771647"/>
            <a:ext cx="17140440" cy="971051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0858" y="1130934"/>
            <a:ext cx="17136821" cy="5268632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23" y="7755468"/>
            <a:ext cx="17140473" cy="1125447"/>
          </a:xfrm>
        </p:spPr>
        <p:txBody>
          <a:bodyPr anchor="t"/>
          <a:lstStyle>
            <a:lvl1pPr marL="0" indent="0" algn="l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B1D8-98EE-4D65-AF47-05A3FCDCB069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9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7" y="1130936"/>
            <a:ext cx="17144058" cy="5268632"/>
          </a:xfrm>
        </p:spPr>
        <p:txBody>
          <a:bodyPr anchor="ctr">
            <a:normAutofit/>
          </a:bodyPr>
          <a:lstStyle>
            <a:lvl1pPr algn="ctr">
              <a:defRPr sz="791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22" y="6771647"/>
            <a:ext cx="17140475" cy="21002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CF17-5C7A-4198-81E6-A1E79295CA83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88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689" y="1130935"/>
            <a:ext cx="15706361" cy="4809861"/>
          </a:xfrm>
        </p:spPr>
        <p:txBody>
          <a:bodyPr anchor="ctr">
            <a:normAutofit/>
          </a:bodyPr>
          <a:lstStyle>
            <a:lvl1pPr algn="ctr">
              <a:defRPr sz="791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56321" y="5953210"/>
            <a:ext cx="14293098" cy="622967"/>
          </a:xfrm>
        </p:spPr>
        <p:txBody>
          <a:bodyPr anchor="t">
            <a:normAutofit/>
          </a:bodyPr>
          <a:lstStyle>
            <a:lvl1pPr marL="0" indent="0" algn="r">
              <a:buNone/>
              <a:defRPr sz="230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7" y="6771649"/>
            <a:ext cx="17144025" cy="209144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8422-3565-4B7A-9332-ECADB6B277AF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30857" y="1472010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319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69677" y="4819958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19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19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6" y="2842764"/>
            <a:ext cx="17140439" cy="4142202"/>
          </a:xfrm>
        </p:spPr>
        <p:txBody>
          <a:bodyPr anchor="b">
            <a:normAutofit/>
          </a:bodyPr>
          <a:lstStyle>
            <a:lvl1pPr algn="l">
              <a:defRPr sz="791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6" y="7004390"/>
            <a:ext cx="17140439" cy="1881006"/>
          </a:xfrm>
        </p:spPr>
        <p:txBody>
          <a:bodyPr anchor="t">
            <a:normAutofit/>
          </a:bodyPr>
          <a:lstStyle>
            <a:lvl1pPr marL="0" indent="0" algn="l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B2BA-76D8-4CEA-9F0E-7D6496CA4ED6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30859" y="1130936"/>
            <a:ext cx="17140437" cy="1899676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30859" y="340269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95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30859" y="4352992"/>
            <a:ext cx="5458263" cy="4510099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82715" y="340269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95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982714" y="4352992"/>
            <a:ext cx="5458263" cy="4510099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813033" y="340269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95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13033" y="4352992"/>
            <a:ext cx="5458263" cy="4510099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62EE-978E-4AB4-8176-8F4348ED3A37}" type="datetime1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55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30857" y="1130936"/>
            <a:ext cx="17144025" cy="1899676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0815" y="628796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2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30823" y="3402692"/>
            <a:ext cx="5458263" cy="2534173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0815" y="7238260"/>
            <a:ext cx="5458263" cy="1624831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87313" y="628796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2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984986" y="3402692"/>
            <a:ext cx="5458263" cy="2531720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84986" y="7238258"/>
            <a:ext cx="5458263" cy="1624833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810665" y="628796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2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810459" y="3402690"/>
            <a:ext cx="5458263" cy="2534950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810459" y="7238254"/>
            <a:ext cx="5458263" cy="1624836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378A-8DB4-49A0-95D7-513E500F6857}" type="datetime1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73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130856" y="3402693"/>
            <a:ext cx="17140439" cy="5460398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8115-BA23-46A9-BA7A-3628AB3A391C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65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36989" y="1130936"/>
            <a:ext cx="3734307" cy="773215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130857" y="1130936"/>
            <a:ext cx="13034077" cy="773215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C114-5DF4-4E3C-B21E-A00E6F1B73F3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4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330107"/>
            <a:ext cx="20104100" cy="127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93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10879522"/>
            <a:ext cx="20104100" cy="4298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6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798206"/>
            <a:ext cx="20104100" cy="411075"/>
          </a:xfrm>
          <a:prstGeom prst="rect">
            <a:avLst/>
          </a:prstGeom>
        </p:spPr>
        <p:txBody>
          <a:bodyPr anchor="ctr"/>
          <a:lstStyle>
            <a:lvl1pPr marL="0" marR="0" indent="0" algn="ctr" defTabSz="1130925" rtl="0" eaLnBrk="1" fontAlgn="auto" latinLnBrk="1" hangingPunct="1">
              <a:lnSpc>
                <a:spcPct val="90000"/>
              </a:lnSpc>
              <a:spcBef>
                <a:spcPts val="1237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68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1130925" rtl="0" eaLnBrk="1" fontAlgn="auto" latinLnBrk="1" hangingPunct="1">
              <a:lnSpc>
                <a:spcPct val="90000"/>
              </a:lnSpc>
              <a:spcBef>
                <a:spcPts val="123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233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00" b="1" i="0">
                <a:solidFill>
                  <a:srgbClr val="3A3A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6EC16-FE27-4F89-BBF9-476323E683CB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59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130856" y="3402694"/>
            <a:ext cx="17140439" cy="546039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FBD2-78E1-44A4-A486-7B8EAD062969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89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00" b="1" i="0">
                <a:solidFill>
                  <a:srgbClr val="3A3A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3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3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5D563-6B5D-4AEB-8AD3-FD893F738A5B}" type="datetime1">
              <a:rPr lang="en-US" smtClean="0"/>
              <a:t>10/8/2020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13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8" y="1130936"/>
            <a:ext cx="17140439" cy="5266297"/>
          </a:xfrm>
        </p:spPr>
        <p:txBody>
          <a:bodyPr anchor="b">
            <a:normAutofit/>
          </a:bodyPr>
          <a:lstStyle>
            <a:lvl1pPr algn="l">
              <a:defRPr sz="89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858" y="6171275"/>
            <a:ext cx="17140439" cy="2703845"/>
          </a:xfrm>
        </p:spPr>
        <p:txBody>
          <a:bodyPr anchor="t">
            <a:normAutofit/>
          </a:bodyPr>
          <a:lstStyle>
            <a:lvl1pPr marL="0" indent="0" algn="l">
              <a:buNone/>
              <a:defRPr sz="3298">
                <a:solidFill>
                  <a:schemeClr val="bg1">
                    <a:lumMod val="50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BBE6-6655-4E81-B153-A96DB6946C89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0857" y="1130935"/>
            <a:ext cx="17144025" cy="190985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130856" y="3402694"/>
            <a:ext cx="8391077" cy="5460396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883809" y="3402694"/>
            <a:ext cx="8387489" cy="5460396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E839-56F3-4D3B-B16C-93111D0D30FC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0858" y="1130935"/>
            <a:ext cx="17140439" cy="190985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31" y="3402693"/>
            <a:ext cx="8007602" cy="11213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287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130859" y="4719210"/>
            <a:ext cx="8391074" cy="414387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53539" y="3402693"/>
            <a:ext cx="8021343" cy="11213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287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883806" y="4719210"/>
            <a:ext cx="8391076" cy="414387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90CD-7038-4BBC-B77A-540439E0481D}" type="datetime1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824F-2C54-458A-BB96-818C9C96A7C8}" type="datetime1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9E5D-31E0-41A2-A1D6-C19B0CD314CC}" type="datetime1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7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788" y="1130935"/>
            <a:ext cx="6805020" cy="3336492"/>
          </a:xfrm>
        </p:spPr>
        <p:txBody>
          <a:bodyPr anchor="b">
            <a:normAutofit/>
          </a:bodyPr>
          <a:lstStyle>
            <a:lvl1pPr algn="ctr">
              <a:defRPr sz="593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8320862" y="1130936"/>
            <a:ext cx="9950433" cy="773215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787" y="4467428"/>
            <a:ext cx="6805022" cy="4395661"/>
          </a:xfrm>
        </p:spPr>
        <p:txBody>
          <a:bodyPr anchor="t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7A4-0616-4F90-A672-549FEEC7641A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5" y="1130935"/>
            <a:ext cx="10463139" cy="3336492"/>
          </a:xfrm>
        </p:spPr>
        <p:txBody>
          <a:bodyPr anchor="b">
            <a:normAutofit/>
          </a:bodyPr>
          <a:lstStyle>
            <a:lvl1pPr algn="ctr">
              <a:defRPr sz="593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38103" y="1"/>
            <a:ext cx="5933193" cy="8363334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8" y="4467428"/>
            <a:ext cx="10463137" cy="3895906"/>
          </a:xfrm>
        </p:spPr>
        <p:txBody>
          <a:bodyPr anchor="t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330-2AB4-410B-84D6-BFBCC737C809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41879" y="1"/>
            <a:ext cx="19796322" cy="10956582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857" y="1130936"/>
            <a:ext cx="17144025" cy="1899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856" y="3402694"/>
            <a:ext cx="17144027" cy="5460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34235" y="9494270"/>
            <a:ext cx="6240648" cy="822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77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5CE2C8-30DD-4D0A-ABF0-80034E3FD62D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858" y="9494270"/>
            <a:ext cx="9068807" cy="822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77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7201" y="9494270"/>
            <a:ext cx="1495912" cy="822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77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5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7" r:id="rId19"/>
    <p:sldLayoutId id="2147483688" r:id="rId20"/>
  </p:sldLayoutIdLst>
  <p:hf hdr="0" ftr="0" dt="0"/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8905" b="0" i="0" u="none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120000"/>
        </a:lnSpc>
        <a:spcBef>
          <a:spcPts val="1649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329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96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63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endswith.asp" TargetMode="External"/><Relationship Id="rId13" Type="http://schemas.openxmlformats.org/officeDocument/2006/relationships/hyperlink" Target="https://www.w3schools.com/python/ref_string_isalnum.asp" TargetMode="External"/><Relationship Id="rId3" Type="http://schemas.openxmlformats.org/officeDocument/2006/relationships/hyperlink" Target="https://www.w3schools.com/python/ref_string_capitalize.asp" TargetMode="External"/><Relationship Id="rId7" Type="http://schemas.openxmlformats.org/officeDocument/2006/relationships/hyperlink" Target="https://www.w3schools.com/python/ref_string_encode.asp" TargetMode="External"/><Relationship Id="rId12" Type="http://schemas.openxmlformats.org/officeDocument/2006/relationships/hyperlink" Target="https://www.w3schools.com/python/ref_string_index.as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w3schools.com/python/ref_string_count.asp" TargetMode="External"/><Relationship Id="rId11" Type="http://schemas.openxmlformats.org/officeDocument/2006/relationships/hyperlink" Target="https://www.w3schools.com/python/ref_string_format.asp" TargetMode="External"/><Relationship Id="rId5" Type="http://schemas.openxmlformats.org/officeDocument/2006/relationships/hyperlink" Target="https://www.w3schools.com/python/ref_string_center.asp" TargetMode="External"/><Relationship Id="rId10" Type="http://schemas.openxmlformats.org/officeDocument/2006/relationships/hyperlink" Target="https://www.w3schools.com/python/ref_string_find.asp" TargetMode="External"/><Relationship Id="rId4" Type="http://schemas.openxmlformats.org/officeDocument/2006/relationships/hyperlink" Target="https://www.w3schools.com/python/ref_string_casefold.asp" TargetMode="External"/><Relationship Id="rId9" Type="http://schemas.openxmlformats.org/officeDocument/2006/relationships/hyperlink" Target="https://www.w3schools.com/python/ref_string_expandtabs.asp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isnumeric.asp" TargetMode="External"/><Relationship Id="rId13" Type="http://schemas.openxmlformats.org/officeDocument/2006/relationships/hyperlink" Target="https://www.w3schools.com/python/ref_string_join.asp" TargetMode="External"/><Relationship Id="rId18" Type="http://schemas.openxmlformats.org/officeDocument/2006/relationships/hyperlink" Target="https://www.w3schools.com/python/ref_string_partition.asp" TargetMode="External"/><Relationship Id="rId3" Type="http://schemas.openxmlformats.org/officeDocument/2006/relationships/hyperlink" Target="https://www.w3schools.com/python/ref_string_isalpha.asp" TargetMode="External"/><Relationship Id="rId7" Type="http://schemas.openxmlformats.org/officeDocument/2006/relationships/hyperlink" Target="https://www.w3schools.com/python/ref_string_islower.asp" TargetMode="External"/><Relationship Id="rId12" Type="http://schemas.openxmlformats.org/officeDocument/2006/relationships/hyperlink" Target="https://www.w3schools.com/python/ref_string_isupper.asp" TargetMode="External"/><Relationship Id="rId17" Type="http://schemas.openxmlformats.org/officeDocument/2006/relationships/hyperlink" Target="https://www.w3schools.com/python/ref_string_maketrans.asp" TargetMode="External"/><Relationship Id="rId2" Type="http://schemas.openxmlformats.org/officeDocument/2006/relationships/notesSlide" Target="../notesSlides/notesSlide26.xml"/><Relationship Id="rId16" Type="http://schemas.openxmlformats.org/officeDocument/2006/relationships/hyperlink" Target="https://www.w3schools.com/python/ref_string_lstrip.asp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w3schools.com/python/ref_string_isidentifier.asp" TargetMode="External"/><Relationship Id="rId11" Type="http://schemas.openxmlformats.org/officeDocument/2006/relationships/hyperlink" Target="https://www.w3schools.com/python/ref_string_istitle.asp" TargetMode="External"/><Relationship Id="rId5" Type="http://schemas.openxmlformats.org/officeDocument/2006/relationships/hyperlink" Target="https://www.w3schools.com/python/ref_string_isdigit.asp" TargetMode="External"/><Relationship Id="rId15" Type="http://schemas.openxmlformats.org/officeDocument/2006/relationships/hyperlink" Target="https://www.w3schools.com/python/ref_string_lower.asp" TargetMode="External"/><Relationship Id="rId10" Type="http://schemas.openxmlformats.org/officeDocument/2006/relationships/hyperlink" Target="https://www.w3schools.com/python/ref_string_isspace.asp" TargetMode="External"/><Relationship Id="rId19" Type="http://schemas.openxmlformats.org/officeDocument/2006/relationships/hyperlink" Target="https://www.w3schools.com/python/ref_string_replace.asp" TargetMode="External"/><Relationship Id="rId4" Type="http://schemas.openxmlformats.org/officeDocument/2006/relationships/hyperlink" Target="https://www.w3schools.com/python/ref_string_isdecimal.asp" TargetMode="External"/><Relationship Id="rId9" Type="http://schemas.openxmlformats.org/officeDocument/2006/relationships/hyperlink" Target="https://www.w3schools.com/python/ref_string_isprintable.asp" TargetMode="External"/><Relationship Id="rId14" Type="http://schemas.openxmlformats.org/officeDocument/2006/relationships/hyperlink" Target="https://www.w3schools.com/python/ref_string_ljust.asp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rstrip.asp" TargetMode="External"/><Relationship Id="rId13" Type="http://schemas.openxmlformats.org/officeDocument/2006/relationships/hyperlink" Target="https://www.w3schools.com/python/ref_string_swapcase.asp" TargetMode="External"/><Relationship Id="rId3" Type="http://schemas.openxmlformats.org/officeDocument/2006/relationships/hyperlink" Target="https://www.w3schools.com/python/ref_string_rfind.asp" TargetMode="External"/><Relationship Id="rId7" Type="http://schemas.openxmlformats.org/officeDocument/2006/relationships/hyperlink" Target="https://www.w3schools.com/python/ref_string_rsplit.asp" TargetMode="External"/><Relationship Id="rId12" Type="http://schemas.openxmlformats.org/officeDocument/2006/relationships/hyperlink" Target="https://www.w3schools.com/python/ref_string_strip.asp" TargetMode="External"/><Relationship Id="rId17" Type="http://schemas.openxmlformats.org/officeDocument/2006/relationships/hyperlink" Target="https://www.w3schools.com/python/ref_string_zfill.asp" TargetMode="External"/><Relationship Id="rId2" Type="http://schemas.openxmlformats.org/officeDocument/2006/relationships/notesSlide" Target="../notesSlides/notesSlide27.xml"/><Relationship Id="rId16" Type="http://schemas.openxmlformats.org/officeDocument/2006/relationships/hyperlink" Target="https://www.w3schools.com/python/ref_string_upper.asp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w3schools.com/python/ref_string_rpartition.asp" TargetMode="External"/><Relationship Id="rId11" Type="http://schemas.openxmlformats.org/officeDocument/2006/relationships/hyperlink" Target="https://www.w3schools.com/python/ref_string_startswith.asp" TargetMode="External"/><Relationship Id="rId5" Type="http://schemas.openxmlformats.org/officeDocument/2006/relationships/hyperlink" Target="https://www.w3schools.com/python/ref_string_rjust.asp" TargetMode="External"/><Relationship Id="rId15" Type="http://schemas.openxmlformats.org/officeDocument/2006/relationships/hyperlink" Target="https://www.w3schools.com/python/ref_string_translate.asp" TargetMode="External"/><Relationship Id="rId10" Type="http://schemas.openxmlformats.org/officeDocument/2006/relationships/hyperlink" Target="https://www.w3schools.com/python/ref_string_splitlines.asp" TargetMode="External"/><Relationship Id="rId4" Type="http://schemas.openxmlformats.org/officeDocument/2006/relationships/hyperlink" Target="https://www.w3schools.com/python/ref_string_rindex.asp" TargetMode="External"/><Relationship Id="rId9" Type="http://schemas.openxmlformats.org/officeDocument/2006/relationships/hyperlink" Target="https://www.w3schools.com/python/ref_string_split.asp" TargetMode="External"/><Relationship Id="rId14" Type="http://schemas.openxmlformats.org/officeDocument/2006/relationships/hyperlink" Target="https://www.w3schools.com/python/ref_string_title.asp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index.asp" TargetMode="External"/><Relationship Id="rId13" Type="http://schemas.openxmlformats.org/officeDocument/2006/relationships/hyperlink" Target="https://www.w3schools.com/python/ref_list_sort.asp" TargetMode="External"/><Relationship Id="rId3" Type="http://schemas.openxmlformats.org/officeDocument/2006/relationships/hyperlink" Target="https://www.w3schools.com/python/ref_list_append.asp" TargetMode="External"/><Relationship Id="rId7" Type="http://schemas.openxmlformats.org/officeDocument/2006/relationships/hyperlink" Target="https://www.w3schools.com/python/ref_list_extend.asp" TargetMode="External"/><Relationship Id="rId12" Type="http://schemas.openxmlformats.org/officeDocument/2006/relationships/hyperlink" Target="https://www.w3schools.com/python/ref_list_reverse.asp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w3schools.com/python/ref_list_count.asp" TargetMode="External"/><Relationship Id="rId11" Type="http://schemas.openxmlformats.org/officeDocument/2006/relationships/hyperlink" Target="https://www.w3schools.com/python/ref_list_remove.asp" TargetMode="External"/><Relationship Id="rId5" Type="http://schemas.openxmlformats.org/officeDocument/2006/relationships/hyperlink" Target="https://www.w3schools.com/python/ref_list_copy.asp" TargetMode="External"/><Relationship Id="rId10" Type="http://schemas.openxmlformats.org/officeDocument/2006/relationships/hyperlink" Target="https://www.w3schools.com/python/ref_list_pop.asp" TargetMode="External"/><Relationship Id="rId4" Type="http://schemas.openxmlformats.org/officeDocument/2006/relationships/hyperlink" Target="https://www.w3schools.com/python/ref_list_clear.asp" TargetMode="External"/><Relationship Id="rId9" Type="http://schemas.openxmlformats.org/officeDocument/2006/relationships/hyperlink" Target="https://www.w3schools.com/python/ref_list_insert.asp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3"/>
          <p:cNvSpPr txBox="1">
            <a:spLocks/>
          </p:cNvSpPr>
          <p:nvPr/>
        </p:nvSpPr>
        <p:spPr>
          <a:xfrm>
            <a:off x="2512484" y="2818411"/>
            <a:ext cx="15079133" cy="1292089"/>
          </a:xfrm>
          <a:prstGeom prst="rect">
            <a:avLst/>
          </a:prstGeom>
        </p:spPr>
        <p:txBody>
          <a:bodyPr vert="horz" lIns="113094" tIns="56547" rIns="113094" bIns="56547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42" dirty="0"/>
              <a:t>Lecture 3</a:t>
            </a:r>
          </a:p>
        </p:txBody>
      </p:sp>
      <p:sp>
        <p:nvSpPr>
          <p:cNvPr id="42" name="Title 3"/>
          <p:cNvSpPr txBox="1">
            <a:spLocks/>
          </p:cNvSpPr>
          <p:nvPr/>
        </p:nvSpPr>
        <p:spPr>
          <a:xfrm>
            <a:off x="4145884" y="7427192"/>
            <a:ext cx="5023733" cy="1292089"/>
          </a:xfrm>
          <a:prstGeom prst="rect">
            <a:avLst/>
          </a:prstGeom>
        </p:spPr>
        <p:txBody>
          <a:bodyPr vert="horz" lIns="113094" tIns="56547" rIns="113094" bIns="56547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463" b="0" dirty="0"/>
              <a:t>Complied by</a:t>
            </a:r>
          </a:p>
          <a:p>
            <a:pPr algn="l"/>
            <a:r>
              <a:rPr lang="en-US" sz="3463" b="0" dirty="0"/>
              <a:t>Aizhan Altaibek</a:t>
            </a:r>
          </a:p>
        </p:txBody>
      </p:sp>
      <p:sp>
        <p:nvSpPr>
          <p:cNvPr id="43" name="Title 3"/>
          <p:cNvSpPr txBox="1">
            <a:spLocks/>
          </p:cNvSpPr>
          <p:nvPr/>
        </p:nvSpPr>
        <p:spPr>
          <a:xfrm>
            <a:off x="2512486" y="1421623"/>
            <a:ext cx="15079132" cy="837273"/>
          </a:xfrm>
          <a:prstGeom prst="rect">
            <a:avLst/>
          </a:prstGeom>
        </p:spPr>
        <p:txBody>
          <a:bodyPr vert="horz" lIns="113094" tIns="56547" rIns="113094" bIns="56547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68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Programming on Python</a:t>
            </a:r>
            <a:r>
              <a:rPr lang="en-US" sz="296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463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1DA672-2758-495C-879D-9522B7799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620" y="7086015"/>
            <a:ext cx="3239657" cy="2155844"/>
          </a:xfrm>
          <a:prstGeom prst="rect">
            <a:avLst/>
          </a:prstGeom>
        </p:spPr>
      </p:pic>
      <p:sp>
        <p:nvSpPr>
          <p:cNvPr id="6" name="object 12">
            <a:extLst>
              <a:ext uri="{FF2B5EF4-FFF2-40B4-BE49-F238E27FC236}">
                <a16:creationId xmlns:a16="http://schemas.microsoft.com/office/drawing/2014/main" id="{50A62BE4-584B-445E-874B-7B32370491AB}"/>
              </a:ext>
            </a:extLst>
          </p:cNvPr>
          <p:cNvSpPr txBox="1"/>
          <p:nvPr/>
        </p:nvSpPr>
        <p:spPr>
          <a:xfrm>
            <a:off x="1206716" y="4205343"/>
            <a:ext cx="17836933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Sequences. String Manipulation.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Working with Lists Function and Methods</a:t>
            </a:r>
            <a:endParaRPr lang="en-US" sz="5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1411360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110" dirty="0"/>
              <a:t>Slicing</a:t>
            </a:r>
            <a:endParaRPr spc="11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8085" y="5654674"/>
            <a:ext cx="14355583" cy="3352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1797" y="5690682"/>
            <a:ext cx="14135735" cy="3088193"/>
          </a:xfrm>
          <a:custGeom>
            <a:avLst/>
            <a:gdLst/>
            <a:ahLst/>
            <a:cxnLst/>
            <a:rect l="l" t="t" r="r" b="b"/>
            <a:pathLst>
              <a:path w="14135735" h="7877175">
                <a:moveTo>
                  <a:pt x="0" y="0"/>
                </a:moveTo>
                <a:lnTo>
                  <a:pt x="14135695" y="0"/>
                </a:lnTo>
                <a:lnTo>
                  <a:pt x="14135695" y="7876723"/>
                </a:lnTo>
                <a:lnTo>
                  <a:pt x="0" y="7876723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ADB997-633B-4402-86E5-C01BA0E0810D}"/>
              </a:ext>
            </a:extLst>
          </p:cNvPr>
          <p:cNvSpPr txBox="1"/>
          <p:nvPr/>
        </p:nvSpPr>
        <p:spPr>
          <a:xfrm>
            <a:off x="1151796" y="2978880"/>
            <a:ext cx="175870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return a range of characters by using the slice syntax.</a:t>
            </a:r>
          </a:p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Specify the start index and the end index, separated by a colon, to return a part of the string.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A51EB3-CF76-45CD-BAEC-71C6E0470A9F}"/>
              </a:ext>
            </a:extLst>
          </p:cNvPr>
          <p:cNvSpPr txBox="1"/>
          <p:nvPr/>
        </p:nvSpPr>
        <p:spPr>
          <a:xfrm>
            <a:off x="1517650" y="5913865"/>
            <a:ext cx="1009226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(b[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Out: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llo</a:t>
            </a:r>
            <a:endParaRPr 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AC9BB4-09A8-4696-83CD-8B1474A2E016}"/>
              </a:ext>
            </a:extLst>
          </p:cNvPr>
          <p:cNvSpPr txBox="1"/>
          <p:nvPr/>
        </p:nvSpPr>
        <p:spPr>
          <a:xfrm>
            <a:off x="1130857" y="5103945"/>
            <a:ext cx="10092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the characters from position 2 to position 5 (not included):</a:t>
            </a:r>
            <a:endParaRPr lang="en-US" sz="2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1E4EB5-3F2B-4407-9E02-E8A1FC4A8F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1411360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110" dirty="0"/>
              <a:t>Negative Indexing</a:t>
            </a:r>
            <a:endParaRPr spc="110" dirty="0">
              <a:latin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9FB44F-4981-40F5-9DBD-C18B7E468550}"/>
              </a:ext>
            </a:extLst>
          </p:cNvPr>
          <p:cNvSpPr txBox="1"/>
          <p:nvPr/>
        </p:nvSpPr>
        <p:spPr>
          <a:xfrm>
            <a:off x="1130856" y="2750188"/>
            <a:ext cx="134169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negative indexes to start the slice from the end of the string:</a:t>
            </a:r>
            <a:endParaRPr lang="en-US" sz="2800"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B5A4F07F-9CA0-40E3-932A-DEC422DF2493}"/>
              </a:ext>
            </a:extLst>
          </p:cNvPr>
          <p:cNvSpPr/>
          <p:nvPr/>
        </p:nvSpPr>
        <p:spPr>
          <a:xfrm>
            <a:off x="1746250" y="4512409"/>
            <a:ext cx="14135735" cy="3656866"/>
          </a:xfrm>
          <a:custGeom>
            <a:avLst/>
            <a:gdLst/>
            <a:ahLst/>
            <a:cxnLst/>
            <a:rect l="l" t="t" r="r" b="b"/>
            <a:pathLst>
              <a:path w="14135735" h="7877175">
                <a:moveTo>
                  <a:pt x="0" y="0"/>
                </a:moveTo>
                <a:lnTo>
                  <a:pt x="14135695" y="0"/>
                </a:lnTo>
                <a:lnTo>
                  <a:pt x="14135695" y="7876723"/>
                </a:lnTo>
                <a:lnTo>
                  <a:pt x="0" y="7876723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BE43D0-C738-41B4-A2B1-7595560921B0}"/>
              </a:ext>
            </a:extLst>
          </p:cNvPr>
          <p:cNvSpPr txBox="1"/>
          <p:nvPr/>
        </p:nvSpPr>
        <p:spPr>
          <a:xfrm>
            <a:off x="1151796" y="3964847"/>
            <a:ext cx="174346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the characters from position 5 to position 1 (not included), starting the count from the end of the string: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CBCCAE-63D2-4B63-B2B4-45CB79F9BCFD}"/>
              </a:ext>
            </a:extLst>
          </p:cNvPr>
          <p:cNvSpPr txBox="1"/>
          <p:nvPr/>
        </p:nvSpPr>
        <p:spPr>
          <a:xfrm>
            <a:off x="2051050" y="4794785"/>
            <a:ext cx="100922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(b[-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Out: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Worl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B69CE-8552-4A33-B8D7-C81573D68A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1411360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110" dirty="0"/>
              <a:t>String Length</a:t>
            </a:r>
            <a:endParaRPr spc="110" dirty="0">
              <a:latin typeface="Calibri"/>
              <a:cs typeface="Calibri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94501316-E0C4-41EA-99A2-CCF758F10F58}"/>
              </a:ext>
            </a:extLst>
          </p:cNvPr>
          <p:cNvSpPr/>
          <p:nvPr/>
        </p:nvSpPr>
        <p:spPr>
          <a:xfrm>
            <a:off x="1130857" y="5188785"/>
            <a:ext cx="14135735" cy="3361489"/>
          </a:xfrm>
          <a:custGeom>
            <a:avLst/>
            <a:gdLst/>
            <a:ahLst/>
            <a:cxnLst/>
            <a:rect l="l" t="t" r="r" b="b"/>
            <a:pathLst>
              <a:path w="14135735" h="7877175">
                <a:moveTo>
                  <a:pt x="0" y="0"/>
                </a:moveTo>
                <a:lnTo>
                  <a:pt x="14135695" y="0"/>
                </a:lnTo>
                <a:lnTo>
                  <a:pt x="14135695" y="7876723"/>
                </a:lnTo>
                <a:lnTo>
                  <a:pt x="0" y="7876723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21FAE410-BF78-4D67-A55B-6E0768827FF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16040" y="3055824"/>
            <a:ext cx="16916400" cy="76944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get the length of a string, use the 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function.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95F650-0BB2-41B9-85A2-38F53013E297}"/>
              </a:ext>
            </a:extLst>
          </p:cNvPr>
          <p:cNvSpPr txBox="1"/>
          <p:nvPr/>
        </p:nvSpPr>
        <p:spPr>
          <a:xfrm>
            <a:off x="1365250" y="5254455"/>
            <a:ext cx="1009226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(a))</a:t>
            </a: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13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89A8A1DB-87FD-421F-A750-FAD921392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40" y="4371688"/>
            <a:ext cx="10455106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len()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returns the length of a string: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9DCB0D-313B-41DE-9204-F27CF801E5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1411360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110" dirty="0"/>
              <a:t>String Methods</a:t>
            </a:r>
            <a:endParaRPr spc="110" dirty="0">
              <a:latin typeface="Calibri"/>
              <a:cs typeface="Calibri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8F5E1789-EEF6-425F-A7FD-EA0DE4DC937B}"/>
              </a:ext>
            </a:extLst>
          </p:cNvPr>
          <p:cNvSpPr/>
          <p:nvPr/>
        </p:nvSpPr>
        <p:spPr>
          <a:xfrm>
            <a:off x="1130857" y="5501217"/>
            <a:ext cx="14135735" cy="3506456"/>
          </a:xfrm>
          <a:custGeom>
            <a:avLst/>
            <a:gdLst/>
            <a:ahLst/>
            <a:cxnLst/>
            <a:rect l="l" t="t" r="r" b="b"/>
            <a:pathLst>
              <a:path w="14135735" h="7877175">
                <a:moveTo>
                  <a:pt x="0" y="0"/>
                </a:moveTo>
                <a:lnTo>
                  <a:pt x="14135695" y="0"/>
                </a:lnTo>
                <a:lnTo>
                  <a:pt x="14135695" y="7876723"/>
                </a:lnTo>
                <a:lnTo>
                  <a:pt x="0" y="7876723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1C43CD-D8A9-42A8-9DF4-E4574967927A}"/>
              </a:ext>
            </a:extLst>
          </p:cNvPr>
          <p:cNvSpPr txBox="1"/>
          <p:nvPr/>
        </p:nvSpPr>
        <p:spPr>
          <a:xfrm>
            <a:off x="1099106" y="3104021"/>
            <a:ext cx="17792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a set of built-in methods that you can use on strings.</a:t>
            </a:r>
            <a:endParaRPr lang="en-US" sz="3600" dirty="0"/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588BB8B6-522A-4349-8419-C3F3889E2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106" y="4333926"/>
            <a:ext cx="16285805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strip()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removes any whitespace from the beginning or the end: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35FD21-4ADC-42C0-BFE2-5A1E3A72A3A6}"/>
              </a:ext>
            </a:extLst>
          </p:cNvPr>
          <p:cNvSpPr txBox="1"/>
          <p:nvPr/>
        </p:nvSpPr>
        <p:spPr>
          <a:xfrm>
            <a:off x="1158374" y="5645776"/>
            <a:ext cx="1009226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Hello, World! "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a.strip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returns "Hello, World!"</a:t>
            </a:r>
            <a:endParaRPr lang="en-US" sz="3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3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A90EF2-615E-4E3D-8C68-D59F1C8EF1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6">
            <a:extLst>
              <a:ext uri="{FF2B5EF4-FFF2-40B4-BE49-F238E27FC236}">
                <a16:creationId xmlns:a16="http://schemas.microsoft.com/office/drawing/2014/main" id="{FA81A351-64CC-404A-B2C8-3AB369CFA5D3}"/>
              </a:ext>
            </a:extLst>
          </p:cNvPr>
          <p:cNvSpPr/>
          <p:nvPr/>
        </p:nvSpPr>
        <p:spPr>
          <a:xfrm>
            <a:off x="527050" y="1768476"/>
            <a:ext cx="14135735" cy="2438399"/>
          </a:xfrm>
          <a:custGeom>
            <a:avLst/>
            <a:gdLst/>
            <a:ahLst/>
            <a:cxnLst/>
            <a:rect l="l" t="t" r="r" b="b"/>
            <a:pathLst>
              <a:path w="14135735" h="7877175">
                <a:moveTo>
                  <a:pt x="0" y="0"/>
                </a:moveTo>
                <a:lnTo>
                  <a:pt x="14135695" y="0"/>
                </a:lnTo>
                <a:lnTo>
                  <a:pt x="14135695" y="7876723"/>
                </a:lnTo>
                <a:lnTo>
                  <a:pt x="0" y="7876723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Rectangle 1">
            <a:extLst>
              <a:ext uri="{FF2B5EF4-FFF2-40B4-BE49-F238E27FC236}">
                <a16:creationId xmlns:a16="http://schemas.microsoft.com/office/drawing/2014/main" id="{E1B9FBFC-8853-4544-AF3F-F50794DF7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859483"/>
            <a:ext cx="11291874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lower()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returns the string in lower case: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C27E2C-A4F2-4558-B711-07FCFDE2B050}"/>
              </a:ext>
            </a:extLst>
          </p:cNvPr>
          <p:cNvSpPr txBox="1"/>
          <p:nvPr/>
        </p:nvSpPr>
        <p:spPr>
          <a:xfrm>
            <a:off x="679450" y="1768475"/>
            <a:ext cx="1009226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a.lower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Out: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hello, world!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B6B4981D-3370-48A7-8EB2-766D88456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67" y="5085775"/>
            <a:ext cx="11367214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upper()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returns the string in upper case: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1E988F62-787D-47C1-A5BF-72459810137C}"/>
              </a:ext>
            </a:extLst>
          </p:cNvPr>
          <p:cNvSpPr/>
          <p:nvPr/>
        </p:nvSpPr>
        <p:spPr>
          <a:xfrm>
            <a:off x="531284" y="6035675"/>
            <a:ext cx="14135735" cy="2438399"/>
          </a:xfrm>
          <a:custGeom>
            <a:avLst/>
            <a:gdLst/>
            <a:ahLst/>
            <a:cxnLst/>
            <a:rect l="l" t="t" r="r" b="b"/>
            <a:pathLst>
              <a:path w="14135735" h="7877175">
                <a:moveTo>
                  <a:pt x="0" y="0"/>
                </a:moveTo>
                <a:lnTo>
                  <a:pt x="14135695" y="0"/>
                </a:lnTo>
                <a:lnTo>
                  <a:pt x="14135695" y="7876723"/>
                </a:lnTo>
                <a:lnTo>
                  <a:pt x="0" y="7876723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F4646A-F9F0-4B06-B024-28A109C72480}"/>
              </a:ext>
            </a:extLst>
          </p:cNvPr>
          <p:cNvSpPr txBox="1"/>
          <p:nvPr/>
        </p:nvSpPr>
        <p:spPr>
          <a:xfrm>
            <a:off x="679450" y="6062904"/>
            <a:ext cx="100922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a.upper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Out: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HELLO, WORLD!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9199F1-4867-41D2-BBC4-BE0AF82632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>
            <a:extLst>
              <a:ext uri="{FF2B5EF4-FFF2-40B4-BE49-F238E27FC236}">
                <a16:creationId xmlns:a16="http://schemas.microsoft.com/office/drawing/2014/main" id="{7A8D69AF-A824-488B-BC1D-E2EBECAB1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1692275"/>
            <a:ext cx="7010400" cy="107721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replace()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replaces a string with another string: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4DFD6743-930E-46B1-9207-4212660EA017}"/>
              </a:ext>
            </a:extLst>
          </p:cNvPr>
          <p:cNvSpPr/>
          <p:nvPr/>
        </p:nvSpPr>
        <p:spPr>
          <a:xfrm>
            <a:off x="298450" y="4206875"/>
            <a:ext cx="8443053" cy="4107815"/>
          </a:xfrm>
          <a:custGeom>
            <a:avLst/>
            <a:gdLst/>
            <a:ahLst/>
            <a:cxnLst/>
            <a:rect l="l" t="t" r="r" b="b"/>
            <a:pathLst>
              <a:path w="13612494" h="4107815">
                <a:moveTo>
                  <a:pt x="0" y="0"/>
                </a:moveTo>
                <a:lnTo>
                  <a:pt x="13612150" y="0"/>
                </a:lnTo>
                <a:lnTo>
                  <a:pt x="13612150" y="4107204"/>
                </a:lnTo>
                <a:lnTo>
                  <a:pt x="0" y="4107204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F03349-4DF3-438B-9094-61A23F7A3EC6}"/>
              </a:ext>
            </a:extLst>
          </p:cNvPr>
          <p:cNvSpPr txBox="1"/>
          <p:nvPr/>
        </p:nvSpPr>
        <p:spPr>
          <a:xfrm>
            <a:off x="298450" y="4206875"/>
            <a:ext cx="7315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a.replace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Out: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Jello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World!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FE374E87-E777-485F-95EF-141E1A2B873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876699" y="1679108"/>
            <a:ext cx="7391400" cy="156966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split()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splits the string into substrings if it finds instances of the separator: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FFBB1B3-191C-489A-BC69-B806F9E16492}"/>
              </a:ext>
            </a:extLst>
          </p:cNvPr>
          <p:cNvSpPr/>
          <p:nvPr/>
        </p:nvSpPr>
        <p:spPr>
          <a:xfrm>
            <a:off x="9832247" y="4206874"/>
            <a:ext cx="8443053" cy="4107815"/>
          </a:xfrm>
          <a:custGeom>
            <a:avLst/>
            <a:gdLst/>
            <a:ahLst/>
            <a:cxnLst/>
            <a:rect l="l" t="t" r="r" b="b"/>
            <a:pathLst>
              <a:path w="13612494" h="4107815">
                <a:moveTo>
                  <a:pt x="0" y="0"/>
                </a:moveTo>
                <a:lnTo>
                  <a:pt x="13612150" y="0"/>
                </a:lnTo>
                <a:lnTo>
                  <a:pt x="13612150" y="4107204"/>
                </a:lnTo>
                <a:lnTo>
                  <a:pt x="0" y="4107204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2EE08C-9ED7-4116-807F-0B115809AA15}"/>
              </a:ext>
            </a:extLst>
          </p:cNvPr>
          <p:cNvSpPr txBox="1"/>
          <p:nvPr/>
        </p:nvSpPr>
        <p:spPr>
          <a:xfrm>
            <a:off x="9972279" y="4371812"/>
            <a:ext cx="1009226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a.split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Out:</a:t>
            </a:r>
          </a:p>
          <a:p>
            <a:r>
              <a:rPr lang="en-US" sz="3200" b="0" i="0" dirty="0">
                <a:effectLst/>
                <a:latin typeface="Consolas" panose="020B0609020204030204" pitchFamily="49" charset="0"/>
              </a:rPr>
              <a:t>['Hello', ' World!']</a:t>
            </a:r>
            <a:endParaRPr lang="en-US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2F32AE-28B4-4A06-BC63-8614B8BC24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1411360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Check string</a:t>
            </a:r>
            <a:endParaRPr spc="125" dirty="0">
              <a:latin typeface="Calibri"/>
              <a:cs typeface="Calibri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137A89F6-9E13-406A-9C27-E0731FE9E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5" y="2840380"/>
            <a:ext cx="17519650" cy="120032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check if a certain phrase or character is present in a string, we can use the keywords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not in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FAD5E5B6-B03A-4279-9AC7-94EE65B8D6AC}"/>
              </a:ext>
            </a:extLst>
          </p:cNvPr>
          <p:cNvSpPr/>
          <p:nvPr/>
        </p:nvSpPr>
        <p:spPr>
          <a:xfrm>
            <a:off x="298451" y="5867125"/>
            <a:ext cx="10134600" cy="3295239"/>
          </a:xfrm>
          <a:custGeom>
            <a:avLst/>
            <a:gdLst/>
            <a:ahLst/>
            <a:cxnLst/>
            <a:rect l="l" t="t" r="r" b="b"/>
            <a:pathLst>
              <a:path w="13612494" h="4107815">
                <a:moveTo>
                  <a:pt x="0" y="0"/>
                </a:moveTo>
                <a:lnTo>
                  <a:pt x="13612150" y="0"/>
                </a:lnTo>
                <a:lnTo>
                  <a:pt x="13612150" y="4107204"/>
                </a:lnTo>
                <a:lnTo>
                  <a:pt x="0" y="4107204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3B2E35-4C32-404C-BBBE-4C16FB33A070}"/>
              </a:ext>
            </a:extLst>
          </p:cNvPr>
          <p:cNvSpPr txBox="1"/>
          <p:nvPr/>
        </p:nvSpPr>
        <p:spPr>
          <a:xfrm>
            <a:off x="266701" y="4611228"/>
            <a:ext cx="66351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if the phrase "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is present in the following text: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44D1AD-2D43-4E4F-B875-A6688ED3F72A}"/>
              </a:ext>
            </a:extLst>
          </p:cNvPr>
          <p:cNvSpPr txBox="1"/>
          <p:nvPr/>
        </p:nvSpPr>
        <p:spPr>
          <a:xfrm>
            <a:off x="317501" y="5867125"/>
            <a:ext cx="105727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 stays mainly in the plain"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ain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Out: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0FFC11-43FE-4940-B866-EA32EFD44B48}"/>
              </a:ext>
            </a:extLst>
          </p:cNvPr>
          <p:cNvSpPr txBox="1"/>
          <p:nvPr/>
        </p:nvSpPr>
        <p:spPr>
          <a:xfrm rot="10800000" flipV="1">
            <a:off x="10661650" y="4654921"/>
            <a:ext cx="79755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if the phrase "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is NOT present in the following text:</a:t>
            </a:r>
            <a:endParaRPr lang="en-US" sz="2400" dirty="0"/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5C34CEBA-E2B5-4366-9E34-AE6CE79C9836}"/>
              </a:ext>
            </a:extLst>
          </p:cNvPr>
          <p:cNvSpPr/>
          <p:nvPr/>
        </p:nvSpPr>
        <p:spPr>
          <a:xfrm>
            <a:off x="10737850" y="5773776"/>
            <a:ext cx="8686800" cy="3295239"/>
          </a:xfrm>
          <a:custGeom>
            <a:avLst/>
            <a:gdLst/>
            <a:ahLst/>
            <a:cxnLst/>
            <a:rect l="l" t="t" r="r" b="b"/>
            <a:pathLst>
              <a:path w="13612494" h="4107815">
                <a:moveTo>
                  <a:pt x="0" y="0"/>
                </a:moveTo>
                <a:lnTo>
                  <a:pt x="13612150" y="0"/>
                </a:lnTo>
                <a:lnTo>
                  <a:pt x="13612150" y="4107204"/>
                </a:lnTo>
                <a:lnTo>
                  <a:pt x="0" y="4107204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C9E6B8-0AC0-4F88-9BD0-6CF5CD3AD01D}"/>
              </a:ext>
            </a:extLst>
          </p:cNvPr>
          <p:cNvSpPr txBox="1"/>
          <p:nvPr/>
        </p:nvSpPr>
        <p:spPr>
          <a:xfrm>
            <a:off x="10761134" y="5875317"/>
            <a:ext cx="100922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 stays mainly in the plain"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ain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not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 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27D81B-3580-477F-9500-5FCED56A82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String Concatenation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spc="125" dirty="0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DA2E2-852C-41F3-80E3-911BEBFFB2C6}"/>
              </a:ext>
            </a:extLst>
          </p:cNvPr>
          <p:cNvSpPr txBox="1"/>
          <p:nvPr/>
        </p:nvSpPr>
        <p:spPr>
          <a:xfrm>
            <a:off x="1132974" y="2486980"/>
            <a:ext cx="16462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concatenate, or combine, two strings you can use the + operator.</a:t>
            </a:r>
            <a:endParaRPr lang="en-US" sz="3200" dirty="0"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6AFFBAA8-A94F-463F-AA75-B12235D33A3C}"/>
              </a:ext>
            </a:extLst>
          </p:cNvPr>
          <p:cNvSpPr/>
          <p:nvPr/>
        </p:nvSpPr>
        <p:spPr>
          <a:xfrm>
            <a:off x="486214" y="4435475"/>
            <a:ext cx="5583210" cy="3316590"/>
          </a:xfrm>
          <a:custGeom>
            <a:avLst/>
            <a:gdLst/>
            <a:ahLst/>
            <a:cxnLst/>
            <a:rect l="l" t="t" r="r" b="b"/>
            <a:pathLst>
              <a:path w="13612494" h="6620509">
                <a:moveTo>
                  <a:pt x="0" y="0"/>
                </a:moveTo>
                <a:lnTo>
                  <a:pt x="13612150" y="0"/>
                </a:lnTo>
                <a:lnTo>
                  <a:pt x="13612150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43ED1640-7F33-431F-8EFB-EFB2C6A27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97" y="3594975"/>
            <a:ext cx="8882432" cy="52322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Merge variable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with variable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into variable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D8B69F-A7D1-42D7-8A3C-6EC3D0B86B1F}"/>
              </a:ext>
            </a:extLst>
          </p:cNvPr>
          <p:cNvSpPr txBox="1"/>
          <p:nvPr/>
        </p:nvSpPr>
        <p:spPr>
          <a:xfrm>
            <a:off x="659224" y="4494657"/>
            <a:ext cx="4724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"World"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a + b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Out: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HelloWorld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99DF9FD9-FAD0-4DB6-A192-E10E60180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3386" y="4816789"/>
            <a:ext cx="8928213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add a space between them, add a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8CD213B7-EF57-4E5B-AFD9-21363C940AC6}"/>
              </a:ext>
            </a:extLst>
          </p:cNvPr>
          <p:cNvSpPr/>
          <p:nvPr/>
        </p:nvSpPr>
        <p:spPr>
          <a:xfrm>
            <a:off x="9364412" y="5654675"/>
            <a:ext cx="5583210" cy="3316590"/>
          </a:xfrm>
          <a:custGeom>
            <a:avLst/>
            <a:gdLst/>
            <a:ahLst/>
            <a:cxnLst/>
            <a:rect l="l" t="t" r="r" b="b"/>
            <a:pathLst>
              <a:path w="13612494" h="6620509">
                <a:moveTo>
                  <a:pt x="0" y="0"/>
                </a:moveTo>
                <a:lnTo>
                  <a:pt x="13612150" y="0"/>
                </a:lnTo>
                <a:lnTo>
                  <a:pt x="13612150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4BBF00-4F6D-402A-81D4-9CC3628E6BCC}"/>
              </a:ext>
            </a:extLst>
          </p:cNvPr>
          <p:cNvSpPr txBox="1"/>
          <p:nvPr/>
        </p:nvSpPr>
        <p:spPr>
          <a:xfrm>
            <a:off x="9503996" y="5837931"/>
            <a:ext cx="1009226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"World"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a +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b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Out: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03BBA5-8877-4FF6-9031-D10F8A9A93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/>
              <a:t>String Format</a:t>
            </a:r>
            <a:br>
              <a:rPr lang="en-US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862CF0-83FE-4B27-9DD0-052DCE111EA8}"/>
              </a:ext>
            </a:extLst>
          </p:cNvPr>
          <p:cNvSpPr txBox="1"/>
          <p:nvPr/>
        </p:nvSpPr>
        <p:spPr>
          <a:xfrm>
            <a:off x="1116040" y="2530475"/>
            <a:ext cx="17394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cannot combine strings and numbers like this:</a:t>
            </a:r>
            <a:endParaRPr lang="en-US" sz="3200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05B2DFF-76BD-4116-ABD7-9958A81EA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57" y="3500943"/>
            <a:ext cx="14559993" cy="5116883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78B8B09-A794-46A9-889C-99752D9DA9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String Format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1C06C5-BE93-4E47-ABDD-E523A349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456420"/>
            <a:ext cx="12019534" cy="31797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96B3F6-C902-47DA-AB9B-714D4A81C59B}"/>
              </a:ext>
            </a:extLst>
          </p:cNvPr>
          <p:cNvSpPr txBox="1"/>
          <p:nvPr/>
        </p:nvSpPr>
        <p:spPr>
          <a:xfrm>
            <a:off x="1116040" y="2530475"/>
            <a:ext cx="17394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need to convert number to string type like this:</a:t>
            </a:r>
            <a:endParaRPr lang="en-US" sz="32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A1BEBC7-2266-43AD-89E3-F1AF4CCB39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3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4109" y="328573"/>
            <a:ext cx="466598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8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2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50" spc="-40" dirty="0">
                <a:solidFill>
                  <a:srgbClr val="FFFFFF"/>
                </a:solidFill>
                <a:latin typeface="Calibri"/>
                <a:cs typeface="Calibri"/>
              </a:rPr>
              <a:t>ata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FFFFFF"/>
                </a:solidFill>
                <a:latin typeface="Calibri"/>
                <a:cs typeface="Calibri"/>
              </a:rPr>
              <a:t>Scien</a:t>
            </a:r>
            <a:r>
              <a:rPr sz="285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-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85440276-D4B2-41A5-845B-3E55EE8737E9}"/>
              </a:ext>
            </a:extLst>
          </p:cNvPr>
          <p:cNvSpPr txBox="1"/>
          <p:nvPr/>
        </p:nvSpPr>
        <p:spPr>
          <a:xfrm>
            <a:off x="5708650" y="3597275"/>
            <a:ext cx="10515600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700" b="1" spc="320" dirty="0">
                <a:solidFill>
                  <a:srgbClr val="3A3A3A"/>
                </a:solidFill>
                <a:latin typeface="Calibri"/>
                <a:cs typeface="Calibri"/>
              </a:rPr>
              <a:t>Python</a:t>
            </a:r>
            <a:r>
              <a:rPr sz="8700" b="1" spc="-520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lang="en-US" sz="8700" b="1" spc="250" dirty="0">
                <a:solidFill>
                  <a:srgbClr val="3A3A3A"/>
                </a:solidFill>
                <a:latin typeface="Calibri"/>
                <a:cs typeface="Calibri"/>
              </a:rPr>
              <a:t>Sequences</a:t>
            </a:r>
            <a:endParaRPr sz="8700" dirty="0">
              <a:latin typeface="Calibri"/>
              <a:cs typeface="Calibri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B9348F-FC88-4E84-A9CF-874DC78AFD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5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String Format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CC3D90-07CD-4AA4-9032-AB451252B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331164"/>
            <a:ext cx="15690850" cy="181588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we can combine strings and numbers by using 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format()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format()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takes the passed arguments, formats them, and places them in the string where the placeholders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are: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EE1B1-F868-4A94-AEAF-DE78B623B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33" y="4577934"/>
            <a:ext cx="10525638" cy="52322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format()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to insert numbers into strings: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823AE0-6646-41DE-912E-FB484A498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616672"/>
            <a:ext cx="9753600" cy="3130522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A75B91-9BC2-4A87-81BE-563DC43A93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09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String Format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9FD39-0329-4932-BB32-7608F285BC92}"/>
              </a:ext>
            </a:extLst>
          </p:cNvPr>
          <p:cNvSpPr txBox="1"/>
          <p:nvPr/>
        </p:nvSpPr>
        <p:spPr>
          <a:xfrm>
            <a:off x="950384" y="2773271"/>
            <a:ext cx="171440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format() method takes unlimited number of arguments, and are placed into the respective placeholders:</a:t>
            </a:r>
            <a:endParaRPr lang="en-US" sz="3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3E286BF-7DE3-4CEE-BCA7-67F379BB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57" y="4484139"/>
            <a:ext cx="12807393" cy="3945221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A1E985B-C3D5-4A96-AAD7-3FF658E574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7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String Format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F62592-B2E5-4190-A40A-05FC1840D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107" y="2454275"/>
            <a:ext cx="14523143" cy="107721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use index numbers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be sure the arguments are placed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correct placeholders: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393B47-4342-4508-AED4-A60EC26CE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57" y="4319896"/>
            <a:ext cx="14045738" cy="3457961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CE5E14-6A6F-4747-9815-DC4FFF3D28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54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Escape Character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0179453-F318-4315-AEB1-2A719BD10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857" y="2080774"/>
            <a:ext cx="17449800" cy="206210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insert characters that are illegal in a string, use an escape character.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escape character is a backslash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followed by the character you want to insert.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example of an illegal character is a double quote inside a string that is surrounded by double quotes: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FF9EB-2A6C-46A8-A091-5478F392BF8F}"/>
              </a:ext>
            </a:extLst>
          </p:cNvPr>
          <p:cNvSpPr txBox="1"/>
          <p:nvPr/>
        </p:nvSpPr>
        <p:spPr>
          <a:xfrm>
            <a:off x="1130856" y="4588811"/>
            <a:ext cx="174497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will get an error if you use double quotes inside a string that is surrounded by double quotes:</a:t>
            </a:r>
            <a:endParaRPr lang="en-US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23535C-D89D-4886-89A8-CA25DCE0A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0" y="6111875"/>
            <a:ext cx="10007321" cy="259080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E6664C3-8D8A-46D5-AEFB-22E9D196E1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Escape Character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CF09A4-209B-4BE5-B40C-D0EA84CF5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2606675"/>
            <a:ext cx="10371685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fix this problem, use the escape character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1E75B-BD77-42E4-9FFB-9BF05A956E64}"/>
              </a:ext>
            </a:extLst>
          </p:cNvPr>
          <p:cNvSpPr txBox="1"/>
          <p:nvPr/>
        </p:nvSpPr>
        <p:spPr>
          <a:xfrm>
            <a:off x="1123958" y="3749675"/>
            <a:ext cx="177672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escape character allows you to use double quotes when you normally would not be allowed:</a:t>
            </a:r>
            <a:endParaRPr lang="en-US" sz="3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E2CAED-E7B8-4940-9804-9A1E1E45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57" y="5451793"/>
            <a:ext cx="14079905" cy="264128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37B046A-BB58-4EC2-8C65-E65243EEFF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0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Escape Character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B167D-62D3-4294-B556-1E9BA6287583}"/>
              </a:ext>
            </a:extLst>
          </p:cNvPr>
          <p:cNvSpPr txBox="1"/>
          <p:nvPr/>
        </p:nvSpPr>
        <p:spPr>
          <a:xfrm>
            <a:off x="1107574" y="2080774"/>
            <a:ext cx="100922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Other escape characters used in Python:</a:t>
            </a:r>
            <a:endParaRPr lang="en-US" sz="32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CD0D138-14C4-481B-B9BF-02B79717B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00815"/>
              </p:ext>
            </p:extLst>
          </p:nvPr>
        </p:nvGraphicFramePr>
        <p:xfrm>
          <a:off x="2813050" y="3292475"/>
          <a:ext cx="12192005" cy="610331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549766596"/>
                    </a:ext>
                  </a:extLst>
                </a:gridCol>
                <a:gridCol w="8763005">
                  <a:extLst>
                    <a:ext uri="{9D8B030D-6E8A-4147-A177-3AD203B41FA5}">
                      <a16:colId xmlns:a16="http://schemas.microsoft.com/office/drawing/2014/main" val="3941285281"/>
                    </a:ext>
                  </a:extLst>
                </a:gridCol>
              </a:tblGrid>
              <a:tr h="17752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 marL="35819" marR="17910" marT="17910" marB="179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 marL="17910" marR="17910" marT="17910" marB="179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68128"/>
                  </a:ext>
                </a:extLst>
              </a:tr>
              <a:tr h="67367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\'</a:t>
                      </a:r>
                    </a:p>
                  </a:txBody>
                  <a:tcPr marL="35819" marR="17910" marT="17910" marB="179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 Quote</a:t>
                      </a:r>
                    </a:p>
                  </a:txBody>
                  <a:tcPr marL="17910" marR="17910" marT="17910" marB="179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663315"/>
                  </a:ext>
                </a:extLst>
              </a:tr>
              <a:tr h="67367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\\</a:t>
                      </a:r>
                    </a:p>
                  </a:txBody>
                  <a:tcPr marL="35819" marR="17910" marT="17910" marB="179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Backslash</a:t>
                      </a:r>
                    </a:p>
                  </a:txBody>
                  <a:tcPr marL="17910" marR="17910" marT="17910" marB="179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000478"/>
                  </a:ext>
                </a:extLst>
              </a:tr>
              <a:tr h="67367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\n</a:t>
                      </a:r>
                    </a:p>
                  </a:txBody>
                  <a:tcPr marL="35819" marR="17910" marT="17910" marB="179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Line</a:t>
                      </a:r>
                    </a:p>
                  </a:txBody>
                  <a:tcPr marL="17910" marR="17910" marT="17910" marB="179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31677"/>
                  </a:ext>
                </a:extLst>
              </a:tr>
              <a:tr h="67367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\r</a:t>
                      </a:r>
                    </a:p>
                  </a:txBody>
                  <a:tcPr marL="35819" marR="17910" marT="17910" marB="179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Carriage Return</a:t>
                      </a:r>
                    </a:p>
                  </a:txBody>
                  <a:tcPr marL="17910" marR="17910" marT="17910" marB="179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810699"/>
                  </a:ext>
                </a:extLst>
              </a:tr>
              <a:tr h="67367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\t</a:t>
                      </a:r>
                    </a:p>
                  </a:txBody>
                  <a:tcPr marL="35819" marR="17910" marT="17910" marB="179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</a:t>
                      </a:r>
                    </a:p>
                  </a:txBody>
                  <a:tcPr marL="17910" marR="17910" marT="17910" marB="179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90169"/>
                  </a:ext>
                </a:extLst>
              </a:tr>
              <a:tr h="67367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\b</a:t>
                      </a:r>
                    </a:p>
                  </a:txBody>
                  <a:tcPr marL="35819" marR="17910" marT="17910" marB="179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Backspace</a:t>
                      </a:r>
                    </a:p>
                  </a:txBody>
                  <a:tcPr marL="17910" marR="17910" marT="17910" marB="179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209"/>
                  </a:ext>
                </a:extLst>
              </a:tr>
              <a:tr h="195282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\f</a:t>
                      </a:r>
                    </a:p>
                  </a:txBody>
                  <a:tcPr marL="35819" marR="17910" marT="17910" marB="179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 Feed</a:t>
                      </a:r>
                    </a:p>
                  </a:txBody>
                  <a:tcPr marL="17910" marR="17910" marT="17910" marB="179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54207"/>
                  </a:ext>
                </a:extLst>
              </a:tr>
              <a:tr h="67367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\ooo</a:t>
                      </a:r>
                    </a:p>
                  </a:txBody>
                  <a:tcPr marL="35819" marR="17910" marT="17910" marB="179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Octal value</a:t>
                      </a:r>
                    </a:p>
                  </a:txBody>
                  <a:tcPr marL="17910" marR="17910" marT="17910" marB="179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823248"/>
                  </a:ext>
                </a:extLst>
              </a:tr>
              <a:tr h="195282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\xhh</a:t>
                      </a:r>
                    </a:p>
                  </a:txBody>
                  <a:tcPr marL="35819" marR="17910" marT="17910" marB="179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Hex value</a:t>
                      </a:r>
                    </a:p>
                  </a:txBody>
                  <a:tcPr marL="17910" marR="17910" marT="17910" marB="179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394884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23C4C64-BDDF-45D4-A529-C1F7CCEC77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77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String methods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07854D0-494A-49BF-9C27-69532366A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49553"/>
              </p:ext>
            </p:extLst>
          </p:nvPr>
        </p:nvGraphicFramePr>
        <p:xfrm>
          <a:off x="1149907" y="2080774"/>
          <a:ext cx="17455594" cy="6874743"/>
        </p:xfrm>
        <a:graphic>
          <a:graphicData uri="http://schemas.openxmlformats.org/drawingml/2006/table">
            <a:tbl>
              <a:tblPr/>
              <a:tblGrid>
                <a:gridCol w="2901394">
                  <a:extLst>
                    <a:ext uri="{9D8B030D-6E8A-4147-A177-3AD203B41FA5}">
                      <a16:colId xmlns:a16="http://schemas.microsoft.com/office/drawing/2014/main" val="683248921"/>
                    </a:ext>
                  </a:extLst>
                </a:gridCol>
                <a:gridCol w="14554200">
                  <a:extLst>
                    <a:ext uri="{9D8B030D-6E8A-4147-A177-3AD203B41FA5}">
                      <a16:colId xmlns:a16="http://schemas.microsoft.com/office/drawing/2014/main" val="1587166624"/>
                    </a:ext>
                  </a:extLst>
                </a:gridCol>
              </a:tblGrid>
              <a:tr h="31510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30655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capitalize()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Converts the first character to upper case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164631"/>
                  </a:ext>
                </a:extLst>
              </a:tr>
              <a:tr h="31510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casefold()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Converts string into lower case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289641"/>
                  </a:ext>
                </a:extLst>
              </a:tr>
              <a:tr h="31510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center()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centered string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60473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count()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number of times a specified value occurs in a string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95931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encode()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an encoded version of the string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239733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/>
                        </a:rPr>
                        <a:t>endswith()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if the string ends with the specified value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672573"/>
                  </a:ext>
                </a:extLst>
              </a:tr>
              <a:tr h="31510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/>
                        </a:rPr>
                        <a:t>expandtabs()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Sets the tab size of the string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140169"/>
                  </a:ext>
                </a:extLst>
              </a:tr>
              <a:tr h="93251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/>
                        </a:rPr>
                        <a:t>find()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Searches the string for a specified value and returns the position of where it was found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565406"/>
                  </a:ext>
                </a:extLst>
              </a:tr>
              <a:tr h="31510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1"/>
                        </a:rPr>
                        <a:t>format()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Formats specified values in a string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701788"/>
                  </a:ext>
                </a:extLst>
              </a:tr>
              <a:tr h="31510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format_map()</a:t>
                      </a: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Formats specified values in a string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01604"/>
                  </a:ext>
                </a:extLst>
              </a:tr>
              <a:tr h="93251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2"/>
                        </a:rPr>
                        <a:t>index()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Searches the string for a specified value and returns the position of where it was found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01596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3"/>
                        </a:rPr>
                        <a:t>isalnum()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if all characters in the string are alphanumeric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406985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59E0479-49D1-45A9-BC48-5B51D01629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0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31105F8-E0CB-4198-AD56-E351FB812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54558"/>
              </p:ext>
            </p:extLst>
          </p:nvPr>
        </p:nvGraphicFramePr>
        <p:xfrm>
          <a:off x="908050" y="396875"/>
          <a:ext cx="17455594" cy="8115970"/>
        </p:xfrm>
        <a:graphic>
          <a:graphicData uri="http://schemas.openxmlformats.org/drawingml/2006/table">
            <a:tbl>
              <a:tblPr/>
              <a:tblGrid>
                <a:gridCol w="2901394">
                  <a:extLst>
                    <a:ext uri="{9D8B030D-6E8A-4147-A177-3AD203B41FA5}">
                      <a16:colId xmlns:a16="http://schemas.microsoft.com/office/drawing/2014/main" val="1696949803"/>
                    </a:ext>
                  </a:extLst>
                </a:gridCol>
                <a:gridCol w="14554200">
                  <a:extLst>
                    <a:ext uri="{9D8B030D-6E8A-4147-A177-3AD203B41FA5}">
                      <a16:colId xmlns:a16="http://schemas.microsoft.com/office/drawing/2014/main" val="605238403"/>
                    </a:ext>
                  </a:extLst>
                </a:gridCol>
              </a:tblGrid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isalpha()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if all characters in the string are in the alphabet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22157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isdecimal()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if all characters in the string are decimals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08999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isdigit()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if all characters in the string are digits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620413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isidentifier()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if the string is an identifier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45841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islower()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if all characters in the string are lower case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513958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/>
                        </a:rPr>
                        <a:t>isnumeric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/>
                        </a:rPr>
                        <a:t>()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if all characters in the string are numeric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42710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/>
                        </a:rPr>
                        <a:t>isprintable()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if all characters in the string are printable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378826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/>
                        </a:rPr>
                        <a:t>isspace()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if all characters in the string are whitespaces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206609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1"/>
                        </a:rPr>
                        <a:t>istitle()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if the string follows the rules of a title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40325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2"/>
                        </a:rPr>
                        <a:t>isupper()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if all characters in the string are upper case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57847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3"/>
                        </a:rPr>
                        <a:t>join()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Joins the elements of an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iterable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the end of the string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190058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4"/>
                        </a:rPr>
                        <a:t>ljust()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left justified version of the string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571813"/>
                  </a:ext>
                </a:extLst>
              </a:tr>
              <a:tr h="31510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5"/>
                        </a:rPr>
                        <a:t>lower()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Converts a string into lower case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55323"/>
                  </a:ext>
                </a:extLst>
              </a:tr>
              <a:tr h="31510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6"/>
                        </a:rPr>
                        <a:t>lstrip()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left trim version of the string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907089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C9C3749E-FF75-4DFD-A997-7DF98386E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39570"/>
              </p:ext>
            </p:extLst>
          </p:nvPr>
        </p:nvGraphicFramePr>
        <p:xfrm>
          <a:off x="901700" y="8494853"/>
          <a:ext cx="17455594" cy="2180144"/>
        </p:xfrm>
        <a:graphic>
          <a:graphicData uri="http://schemas.openxmlformats.org/drawingml/2006/table">
            <a:tbl>
              <a:tblPr/>
              <a:tblGrid>
                <a:gridCol w="2901394">
                  <a:extLst>
                    <a:ext uri="{9D8B030D-6E8A-4147-A177-3AD203B41FA5}">
                      <a16:colId xmlns:a16="http://schemas.microsoft.com/office/drawing/2014/main" val="3803377431"/>
                    </a:ext>
                  </a:extLst>
                </a:gridCol>
                <a:gridCol w="14554200">
                  <a:extLst>
                    <a:ext uri="{9D8B030D-6E8A-4147-A177-3AD203B41FA5}">
                      <a16:colId xmlns:a16="http://schemas.microsoft.com/office/drawing/2014/main" val="3884786879"/>
                    </a:ext>
                  </a:extLst>
                </a:gridCol>
              </a:tblGrid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7"/>
                        </a:rPr>
                        <a:t>maketrans()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translation table to be used in translations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480924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8"/>
                        </a:rPr>
                        <a:t>partition()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tuple where the string is parted into three parts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46456"/>
                  </a:ext>
                </a:extLst>
              </a:tr>
              <a:tr h="93251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9"/>
                        </a:rPr>
                        <a:t>replace()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string where a specified value is replaced with a specified value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340142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FF0EBBE-ECB5-4831-B495-2EF81CADD1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79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5A4DD25-42A2-4672-91D2-F8578C3BC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44292"/>
              </p:ext>
            </p:extLst>
          </p:nvPr>
        </p:nvGraphicFramePr>
        <p:xfrm>
          <a:off x="755650" y="168275"/>
          <a:ext cx="17455594" cy="9357193"/>
        </p:xfrm>
        <a:graphic>
          <a:graphicData uri="http://schemas.openxmlformats.org/drawingml/2006/table">
            <a:tbl>
              <a:tblPr/>
              <a:tblGrid>
                <a:gridCol w="2901394">
                  <a:extLst>
                    <a:ext uri="{9D8B030D-6E8A-4147-A177-3AD203B41FA5}">
                      <a16:colId xmlns:a16="http://schemas.microsoft.com/office/drawing/2014/main" val="448193931"/>
                    </a:ext>
                  </a:extLst>
                </a:gridCol>
                <a:gridCol w="14554200">
                  <a:extLst>
                    <a:ext uri="{9D8B030D-6E8A-4147-A177-3AD203B41FA5}">
                      <a16:colId xmlns:a16="http://schemas.microsoft.com/office/drawing/2014/main" val="4108820255"/>
                    </a:ext>
                  </a:extLst>
                </a:gridCol>
              </a:tblGrid>
              <a:tr h="93251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rfind()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Searches the string for a specified value and returns the last position of where it was found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39122"/>
                  </a:ext>
                </a:extLst>
              </a:tr>
              <a:tr h="93251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rindex()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Searches the string for a specified value and returns the last position of where it was found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36006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rjust()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right justified version of the string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117358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rpartition()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tuple where the string is parted into three parts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22577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rsplit()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Splits the string at the specified separator, and returns a list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632339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/>
                        </a:rPr>
                        <a:t>rstrip()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right trim version of the string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300269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/>
                        </a:rPr>
                        <a:t>split()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Splits the string at the specified separator, and returns a list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266408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/>
                        </a:rPr>
                        <a:t>splitlines()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Splits the string at line breaks and returns a list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18852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1"/>
                        </a:rPr>
                        <a:t>startswith()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true if the string starts with the specified value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12814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2"/>
                        </a:rPr>
                        <a:t>strip()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trimmed version of the string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05953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3"/>
                        </a:rPr>
                        <a:t>swapcase()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Swaps cases, lower case becomes upper case and vice versa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00777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4"/>
                        </a:rPr>
                        <a:t>title()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Converts the first character of each word to upper case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51986"/>
                  </a:ext>
                </a:extLst>
              </a:tr>
              <a:tr h="31510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5"/>
                        </a:rPr>
                        <a:t>translate()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translated string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22880"/>
                  </a:ext>
                </a:extLst>
              </a:tr>
              <a:tr h="31510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6"/>
                        </a:rPr>
                        <a:t>upper()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Converts a string into upper case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539920"/>
                  </a:ext>
                </a:extLst>
              </a:tr>
              <a:tr h="62381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7"/>
                        </a:rPr>
                        <a:t>zfill()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Fills the string with a specified number of 0 values at the beginning</a:t>
                      </a:r>
                    </a:p>
                  </a:txBody>
                  <a:tcPr marL="3160" marR="3160" marT="3160" marB="316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25560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A7D424-7F2E-42E8-BD83-FB699B8937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72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2">
            <a:extLst>
              <a:ext uri="{FF2B5EF4-FFF2-40B4-BE49-F238E27FC236}">
                <a16:creationId xmlns:a16="http://schemas.microsoft.com/office/drawing/2014/main" id="{AC5F2EB8-B445-4F93-9001-D8568DC0E705}"/>
              </a:ext>
            </a:extLst>
          </p:cNvPr>
          <p:cNvSpPr txBox="1"/>
          <p:nvPr/>
        </p:nvSpPr>
        <p:spPr>
          <a:xfrm>
            <a:off x="2813050" y="3902075"/>
            <a:ext cx="13824839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700" b="1" spc="250" dirty="0">
                <a:solidFill>
                  <a:srgbClr val="3A3A3A"/>
                </a:solidFill>
                <a:latin typeface="Calibri"/>
                <a:cs typeface="Calibri"/>
              </a:rPr>
              <a:t>List</a:t>
            </a:r>
            <a:r>
              <a:rPr lang="en-US" sz="8700" b="1" spc="250" dirty="0">
                <a:solidFill>
                  <a:srgbClr val="3A3A3A"/>
                </a:solidFill>
                <a:latin typeface="Calibri"/>
                <a:cs typeface="Calibri"/>
              </a:rPr>
              <a:t> Functions and Methods</a:t>
            </a:r>
            <a:endParaRPr sz="8700" dirty="0">
              <a:latin typeface="Calibri"/>
              <a:cs typeface="Calibri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DF48F21-D224-4F72-9EDE-96476C43DE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4109" y="328573"/>
            <a:ext cx="466598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8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2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50" spc="-40" dirty="0">
                <a:solidFill>
                  <a:srgbClr val="FFFFFF"/>
                </a:solidFill>
                <a:latin typeface="Calibri"/>
                <a:cs typeface="Calibri"/>
              </a:rPr>
              <a:t>ata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FFFFFF"/>
                </a:solidFill>
                <a:latin typeface="Calibri"/>
                <a:cs typeface="Calibri"/>
              </a:rPr>
              <a:t>Scien</a:t>
            </a:r>
            <a:r>
              <a:rPr sz="285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-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1411360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Python</a:t>
            </a:r>
            <a:r>
              <a:rPr spc="-520" dirty="0">
                <a:latin typeface="Calibri"/>
                <a:cs typeface="Calibri"/>
              </a:rPr>
              <a:t> </a:t>
            </a:r>
            <a:r>
              <a:rPr lang="en-US" spc="-520" dirty="0">
                <a:latin typeface="Calibri"/>
                <a:cs typeface="Calibri"/>
              </a:rPr>
              <a:t>Sequence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650" y="2981592"/>
            <a:ext cx="17678400" cy="3635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9500"/>
              </a:lnSpc>
            </a:pPr>
            <a:r>
              <a:rPr lang="en-US" sz="4800" b="0" i="0" dirty="0">
                <a:solidFill>
                  <a:srgbClr val="4A4A4A"/>
                </a:solidFill>
                <a:effectLst/>
                <a:latin typeface="Open Sans"/>
              </a:rPr>
              <a:t>A sequence is a succession of values bound together by a container that reflects their type. Almost every stream that you put in Python is a sequence.</a:t>
            </a:r>
            <a:endParaRPr sz="4500" dirty="0">
              <a:latin typeface="Courier New"/>
              <a:cs typeface="Courier New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B38797-0088-4585-8026-967386FCAD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add items to the list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3F8CB-A9DA-4A4E-A1AC-4102CA38559F}"/>
              </a:ext>
            </a:extLst>
          </p:cNvPr>
          <p:cNvSpPr txBox="1"/>
          <p:nvPr/>
        </p:nvSpPr>
        <p:spPr>
          <a:xfrm>
            <a:off x="1130856" y="2606675"/>
            <a:ext cx="155505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add an item to the end of the list, use the 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append()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method:</a:t>
            </a:r>
            <a:endParaRPr lang="en-US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55202B-9399-4D72-8F06-DAB989D94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3818539"/>
            <a:ext cx="11049000" cy="3434454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8CD3DA8-85F7-4E93-9A6C-99DA047D67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45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add items to the list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3F8CB-A9DA-4A4E-A1AC-4102CA38559F}"/>
              </a:ext>
            </a:extLst>
          </p:cNvPr>
          <p:cNvSpPr txBox="1"/>
          <p:nvPr/>
        </p:nvSpPr>
        <p:spPr>
          <a:xfrm>
            <a:off x="1130856" y="2606675"/>
            <a:ext cx="155505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add an item at the specified index, use the 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insert()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method:</a:t>
            </a:r>
            <a:endParaRPr lang="en-US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1B8A5E2-7D5E-4824-B2B9-2CA2B2A09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50" y="5056179"/>
            <a:ext cx="9107904" cy="2833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77E7AE-339B-4E54-9FBB-7903035DAF05}"/>
              </a:ext>
            </a:extLst>
          </p:cNvPr>
          <p:cNvSpPr txBox="1"/>
          <p:nvPr/>
        </p:nvSpPr>
        <p:spPr>
          <a:xfrm>
            <a:off x="1697567" y="4358226"/>
            <a:ext cx="100922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 an item as the second position:</a:t>
            </a:r>
            <a:endParaRPr lang="en-US" sz="3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C6450B-C823-4625-A240-931220EE76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51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Remove item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3F8CB-A9DA-4A4E-A1AC-4102CA38559F}"/>
              </a:ext>
            </a:extLst>
          </p:cNvPr>
          <p:cNvSpPr txBox="1"/>
          <p:nvPr/>
        </p:nvSpPr>
        <p:spPr>
          <a:xfrm>
            <a:off x="1130856" y="2606675"/>
            <a:ext cx="155505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several methods to remove items from a list.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F3E5F9-03F0-451F-84A2-8783D7206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906" y="4359275"/>
            <a:ext cx="10634450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remove()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removes the specified item: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F881F1-6332-4DDD-95D0-39E0FCE7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906" y="5426075"/>
            <a:ext cx="9108130" cy="2437387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32EBE6C-9E68-4905-AA72-5118BC6171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1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Remove item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095A6-D697-4FE6-932E-D388B8A43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16" y="2454275"/>
            <a:ext cx="18885106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pop()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removes the specified index, (or the last item if index is not specified):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15E5AC-E3AC-418C-8943-6332518E5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57" y="3788906"/>
            <a:ext cx="9286339" cy="2677656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349F65-3FA8-4C98-BF59-FDF573F8D1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9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Remove item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C4BCAE-BA8A-4C04-A9E2-D804B0A0C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2606675"/>
            <a:ext cx="9876999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removes the specified index: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2C9346-9884-48A7-87B9-AA37CF4DB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40" y="3675054"/>
            <a:ext cx="7219464" cy="2132021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644B2FD-9FD0-48A7-9BAF-2B342F709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33" y="6416675"/>
            <a:ext cx="11130739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can also delete the list completely: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B35EB0-2D65-4D5A-B0BD-95643131C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40" y="7611050"/>
            <a:ext cx="8193088" cy="1421250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79AB54-E34B-48CD-8678-0DE03588C2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98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Remove item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983D60-E9E9-40C7-8B3A-3ECCD6D5C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857" y="2682875"/>
            <a:ext cx="8016938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clear()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empties the list: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AE99BB-0B85-437D-A41C-90BBC60E4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57" y="4021703"/>
            <a:ext cx="9616108" cy="2677656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42B993-7F8B-4DFD-A610-ACE52E6D69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91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Copy a list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A5DC54-D694-4E93-8387-426AB9798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2378075"/>
            <a:ext cx="18815050" cy="156966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cannot copy a list simply by typing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list2 = list1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because: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will only be a </a:t>
            </a:r>
            <a:r>
              <a:rPr kumimoji="0" lang="en-US" altLang="en-US" sz="3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reference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changes made in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will automatically also be made in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ways to make a copy, one way is to use the built-in List method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copy()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8456CB-EE90-44E8-B8A1-39A324215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33" y="5055731"/>
            <a:ext cx="9771970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Make a copy of a list with the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copy()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6C945A-0073-4043-9214-4AB95452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6064039"/>
            <a:ext cx="8534400" cy="2595154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2E1BE6-8EE2-4F7B-BAE6-F525A9D42C5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1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Copy a list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6280CC6-9D64-434F-B877-0F0C64C32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530475"/>
            <a:ext cx="13878030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Another way to make a copy is to use the built-in method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42FD9D1-58A0-494D-91F9-0CE92993D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67" y="3673475"/>
            <a:ext cx="9771970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Make a copy of a list with the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list()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0FB746-4CD8-47AF-AE71-3B473554F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32" y="4921249"/>
            <a:ext cx="9809513" cy="309562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C3EB59D-8CE6-4DF3-ADFC-1B43091E0F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90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Join two lists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2CFE8B-3D92-4580-AFA0-8C7723FD1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2634772"/>
            <a:ext cx="15795863" cy="156966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several ways to join, or concatenate, two or more lists in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One of the easiest ways are by using 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515146-1934-4D94-8D1F-9A0014E4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4711480"/>
            <a:ext cx="6322483" cy="393664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8C4422-60E0-44F8-A194-9929A6C57C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61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Join two lists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36865-EBBD-40CE-90AD-2C381331E323}"/>
              </a:ext>
            </a:extLst>
          </p:cNvPr>
          <p:cNvSpPr txBox="1"/>
          <p:nvPr/>
        </p:nvSpPr>
        <p:spPr>
          <a:xfrm>
            <a:off x="1130856" y="2324392"/>
            <a:ext cx="171440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Another way to join two lists are by appending all the items from list2 into list1, one by one:</a:t>
            </a:r>
            <a:endParaRPr lang="en-US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54B70C-03C1-4B7E-BAF8-93EDA35E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50" y="4054475"/>
            <a:ext cx="5549344" cy="435139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CAC2AE0-1977-4511-8F33-4B46F1BA88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0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4109" y="328573"/>
            <a:ext cx="466598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8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2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50" spc="-40" dirty="0">
                <a:solidFill>
                  <a:srgbClr val="FFFFFF"/>
                </a:solidFill>
                <a:latin typeface="Calibri"/>
                <a:cs typeface="Calibri"/>
              </a:rPr>
              <a:t>ata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FFFFFF"/>
                </a:solidFill>
                <a:latin typeface="Calibri"/>
                <a:cs typeface="Calibri"/>
              </a:rPr>
              <a:t>Scien</a:t>
            </a:r>
            <a:r>
              <a:rPr sz="285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-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4699" y="2974469"/>
            <a:ext cx="2863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4850" y="2682875"/>
            <a:ext cx="7152005" cy="6483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8800"/>
              </a:lnSpc>
            </a:pPr>
            <a:r>
              <a:rPr lang="en-US" sz="4500" dirty="0">
                <a:latin typeface="Calibri"/>
                <a:cs typeface="Calibri"/>
              </a:rPr>
              <a:t>String</a:t>
            </a:r>
          </a:p>
          <a:p>
            <a:pPr marL="12700" marR="5080">
              <a:lnSpc>
                <a:spcPct val="158800"/>
              </a:lnSpc>
            </a:pPr>
            <a:r>
              <a:rPr lang="en-US" sz="4500" dirty="0">
                <a:latin typeface="Calibri"/>
                <a:cs typeface="Calibri"/>
              </a:rPr>
              <a:t>List</a:t>
            </a:r>
          </a:p>
          <a:p>
            <a:pPr marL="12700" marR="5080">
              <a:lnSpc>
                <a:spcPct val="158800"/>
              </a:lnSpc>
            </a:pPr>
            <a:r>
              <a:rPr lang="en-US" sz="4500" dirty="0">
                <a:latin typeface="Calibri"/>
                <a:cs typeface="Calibri"/>
              </a:rPr>
              <a:t>Tuples</a:t>
            </a:r>
          </a:p>
          <a:p>
            <a:pPr marL="12700" marR="5080">
              <a:lnSpc>
                <a:spcPct val="158800"/>
              </a:lnSpc>
            </a:pPr>
            <a:r>
              <a:rPr lang="en-US" sz="4500" dirty="0">
                <a:latin typeface="Calibri"/>
                <a:cs typeface="Calibri"/>
              </a:rPr>
              <a:t>Range objects</a:t>
            </a:r>
          </a:p>
          <a:p>
            <a:pPr marL="12700" marR="5080">
              <a:lnSpc>
                <a:spcPct val="158800"/>
              </a:lnSpc>
            </a:pPr>
            <a:r>
              <a:rPr lang="en-US" sz="4500" dirty="0">
                <a:latin typeface="Calibri"/>
                <a:cs typeface="Calibri"/>
              </a:rPr>
              <a:t>Byte sequences</a:t>
            </a:r>
          </a:p>
          <a:p>
            <a:pPr marL="12700" marR="5080">
              <a:lnSpc>
                <a:spcPct val="158800"/>
              </a:lnSpc>
            </a:pPr>
            <a:r>
              <a:rPr lang="en-US" sz="4500" dirty="0">
                <a:latin typeface="Calibri"/>
                <a:cs typeface="Calibri"/>
              </a:rPr>
              <a:t>Byte arrays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4699" y="4063441"/>
            <a:ext cx="2863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78501" y="494841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40" dirty="0">
                <a:latin typeface="Calibri"/>
                <a:cs typeface="Calibri"/>
              </a:rPr>
              <a:t>Types of Sequences</a:t>
            </a:r>
            <a:endParaRPr spc="-185" dirty="0">
              <a:latin typeface="Calibri"/>
              <a:cs typeface="Calibri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258239A-B112-40FA-B319-81D8D3E97A2F}"/>
              </a:ext>
            </a:extLst>
          </p:cNvPr>
          <p:cNvSpPr txBox="1"/>
          <p:nvPr/>
        </p:nvSpPr>
        <p:spPr>
          <a:xfrm>
            <a:off x="1136650" y="5174669"/>
            <a:ext cx="2863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8687AAF-8FDB-4170-93CB-BDE59F0C531E}"/>
              </a:ext>
            </a:extLst>
          </p:cNvPr>
          <p:cNvSpPr txBox="1"/>
          <p:nvPr/>
        </p:nvSpPr>
        <p:spPr>
          <a:xfrm>
            <a:off x="1136650" y="6263641"/>
            <a:ext cx="2863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05F92F33-29C6-47BE-96DA-39BFC35BC12D}"/>
              </a:ext>
            </a:extLst>
          </p:cNvPr>
          <p:cNvSpPr txBox="1"/>
          <p:nvPr/>
        </p:nvSpPr>
        <p:spPr>
          <a:xfrm>
            <a:off x="1155065" y="7384469"/>
            <a:ext cx="2863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86805467-DDB3-48FE-8F4B-A4307F18D68A}"/>
              </a:ext>
            </a:extLst>
          </p:cNvPr>
          <p:cNvSpPr txBox="1"/>
          <p:nvPr/>
        </p:nvSpPr>
        <p:spPr>
          <a:xfrm>
            <a:off x="1155065" y="8473441"/>
            <a:ext cx="28638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2685A2"/>
                </a:solidFill>
                <a:latin typeface="Arial"/>
                <a:cs typeface="Arial"/>
              </a:rPr>
              <a:t>●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3663C6-D103-41F6-9E49-32DDB5C60D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/>
              <a:t>Join two lists</a:t>
            </a:r>
            <a:br>
              <a:rPr lang="en-US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5304CC2-F2A3-45C8-B4C7-07E85F03C90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30857" y="2358259"/>
            <a:ext cx="16833849" cy="107721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 you can use the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extend()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method, which purpose is to add elements from one list to another list: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E68C82-8991-461E-B311-D9AF5E45F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857" y="3746211"/>
            <a:ext cx="11997195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extend()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to add list2 at the end of list1: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B7EAF3-6070-4256-BDAA-E60D6888C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56" y="5017921"/>
            <a:ext cx="5873193" cy="3744653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478F2F-5AAA-4D09-A02D-DD0165503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6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5768" y="675963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the list() Constructor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5304CC2-F2A3-45C8-B4C7-07E85F03C90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30857" y="2604480"/>
            <a:ext cx="16833849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also possible to use the 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list()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constructor to make a new list.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75F93A-DE08-488C-AFA1-E96545C6D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856" y="3486556"/>
            <a:ext cx="9492470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Using the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list()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constructor to make a List: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FD3FBF-27B1-4479-AFF1-EE77A5461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56" y="5083175"/>
            <a:ext cx="15350490" cy="194310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D1EF7CD-BD95-4A94-A851-F4256B6F5F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98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5768" y="675963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List methods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5304CC2-F2A3-45C8-B4C7-07E85F03C90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60951" y="1960436"/>
            <a:ext cx="16833849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a set of built-in methods that you can use on lists.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3362030-DFD5-4CB6-86E2-F913BA337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83794"/>
              </p:ext>
            </p:extLst>
          </p:nvPr>
        </p:nvGraphicFramePr>
        <p:xfrm>
          <a:off x="1212850" y="2759075"/>
          <a:ext cx="17144024" cy="6290297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627170629"/>
                    </a:ext>
                  </a:extLst>
                </a:gridCol>
                <a:gridCol w="12953024">
                  <a:extLst>
                    <a:ext uri="{9D8B030D-6E8A-4147-A177-3AD203B41FA5}">
                      <a16:colId xmlns:a16="http://schemas.microsoft.com/office/drawing/2014/main" val="264272707"/>
                    </a:ext>
                  </a:extLst>
                </a:gridCol>
              </a:tblGrid>
              <a:tr h="57635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 marL="2942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1471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873529"/>
                  </a:ext>
                </a:extLst>
              </a:tr>
              <a:tr h="56664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append()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42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Adds an element at the end of the list</a:t>
                      </a:r>
                    </a:p>
                  </a:txBody>
                  <a:tcPr marL="1471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8839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clear()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42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Removes all the elements from the list</a:t>
                      </a:r>
                    </a:p>
                  </a:txBody>
                  <a:tcPr marL="1471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7938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copy()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42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copy of the list</a:t>
                      </a:r>
                    </a:p>
                  </a:txBody>
                  <a:tcPr marL="1471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17702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count()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42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number of elements with the specified value</a:t>
                      </a:r>
                    </a:p>
                  </a:txBody>
                  <a:tcPr marL="1471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3978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extend()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42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the elements of a list (or any iterable), to the end of the current list</a:t>
                      </a:r>
                    </a:p>
                  </a:txBody>
                  <a:tcPr marL="1471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178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/>
                        </a:rPr>
                        <a:t>index()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42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index of the first element with the specified value</a:t>
                      </a:r>
                    </a:p>
                  </a:txBody>
                  <a:tcPr marL="1471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6117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/>
                        </a:rPr>
                        <a:t>insert()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42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Adds an element at the specified position</a:t>
                      </a:r>
                    </a:p>
                  </a:txBody>
                  <a:tcPr marL="1471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5856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/>
                        </a:rPr>
                        <a:t>pop()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42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Removes the element at the specified position</a:t>
                      </a:r>
                    </a:p>
                  </a:txBody>
                  <a:tcPr marL="1471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5032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1"/>
                        </a:rPr>
                        <a:t>remove()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42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Removes the item with the specified value</a:t>
                      </a:r>
                    </a:p>
                  </a:txBody>
                  <a:tcPr marL="1471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50471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2"/>
                        </a:rPr>
                        <a:t>reverse()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42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Reverses the order of the list</a:t>
                      </a:r>
                    </a:p>
                  </a:txBody>
                  <a:tcPr marL="1471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167513"/>
                  </a:ext>
                </a:extLst>
              </a:tr>
              <a:tr h="57635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3"/>
                        </a:rPr>
                        <a:t>sort()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942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Sorts the list</a:t>
                      </a:r>
                    </a:p>
                  </a:txBody>
                  <a:tcPr marL="14710" marR="14710" marT="14710" marB="1471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99250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094129-4092-4949-B136-3644D46EDD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85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Нурсулу\Desktop\марат\0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437" y="1142308"/>
            <a:ext cx="14677899" cy="82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08A9D73-3620-4207-B3C0-BF7813541A5B}"/>
              </a:ext>
            </a:extLst>
          </p:cNvPr>
          <p:cNvSpPr/>
          <p:nvPr/>
        </p:nvSpPr>
        <p:spPr>
          <a:xfrm>
            <a:off x="3461618" y="8267098"/>
            <a:ext cx="13180864" cy="59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68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2E8B5E-AEE4-4012-AA1A-FC24D21C82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4109" y="328573"/>
            <a:ext cx="466598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8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2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50" spc="-40" dirty="0">
                <a:solidFill>
                  <a:srgbClr val="FFFFFF"/>
                </a:solidFill>
                <a:latin typeface="Calibri"/>
                <a:cs typeface="Calibri"/>
              </a:rPr>
              <a:t>ata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FFFFFF"/>
                </a:solidFill>
                <a:latin typeface="Calibri"/>
                <a:cs typeface="Calibri"/>
              </a:rPr>
              <a:t>Scien</a:t>
            </a:r>
            <a:r>
              <a:rPr sz="285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-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85440276-D4B2-41A5-845B-3E55EE8737E9}"/>
              </a:ext>
            </a:extLst>
          </p:cNvPr>
          <p:cNvSpPr txBox="1"/>
          <p:nvPr/>
        </p:nvSpPr>
        <p:spPr>
          <a:xfrm>
            <a:off x="5708650" y="3597275"/>
            <a:ext cx="10515600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700" b="1" spc="320" dirty="0">
                <a:solidFill>
                  <a:srgbClr val="3A3A3A"/>
                </a:solidFill>
                <a:latin typeface="Calibri"/>
                <a:cs typeface="Calibri"/>
              </a:rPr>
              <a:t>Python</a:t>
            </a:r>
            <a:r>
              <a:rPr sz="8700" b="1" spc="-520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lang="en-US" sz="8700" b="1" spc="250" dirty="0">
                <a:solidFill>
                  <a:srgbClr val="3A3A3A"/>
                </a:solidFill>
                <a:latin typeface="Calibri"/>
                <a:cs typeface="Calibri"/>
              </a:rPr>
              <a:t>Strings</a:t>
            </a:r>
            <a:endParaRPr sz="8700" dirty="0">
              <a:latin typeface="Calibri"/>
              <a:cs typeface="Calibri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F6BEAE4-F2CA-47DC-A781-627D608631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7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58085" y="5594253"/>
            <a:ext cx="13832039" cy="348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1797" y="5704197"/>
            <a:ext cx="13612494" cy="3269615"/>
          </a:xfrm>
          <a:custGeom>
            <a:avLst/>
            <a:gdLst/>
            <a:ahLst/>
            <a:cxnLst/>
            <a:rect l="l" t="t" r="r" b="b"/>
            <a:pathLst>
              <a:path w="13612494" h="3269615">
                <a:moveTo>
                  <a:pt x="0" y="0"/>
                </a:moveTo>
                <a:lnTo>
                  <a:pt x="13612150" y="0"/>
                </a:lnTo>
                <a:lnTo>
                  <a:pt x="13612150" y="3269533"/>
                </a:lnTo>
                <a:lnTo>
                  <a:pt x="0" y="3269533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" name="object 8"/>
          <p:cNvSpPr/>
          <p:nvPr/>
        </p:nvSpPr>
        <p:spPr>
          <a:xfrm>
            <a:off x="1151797" y="5704197"/>
            <a:ext cx="13612494" cy="3269615"/>
          </a:xfrm>
          <a:custGeom>
            <a:avLst/>
            <a:gdLst/>
            <a:ahLst/>
            <a:cxnLst/>
            <a:rect l="l" t="t" r="r" b="b"/>
            <a:pathLst>
              <a:path w="13612494" h="3269615">
                <a:moveTo>
                  <a:pt x="0" y="0"/>
                </a:moveTo>
                <a:lnTo>
                  <a:pt x="13612150" y="0"/>
                </a:lnTo>
                <a:lnTo>
                  <a:pt x="13612150" y="3269533"/>
                </a:lnTo>
                <a:lnTo>
                  <a:pt x="0" y="3269533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E61D01B3-C6F9-4255-B4D6-B7B3DBF3A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797" y="1081104"/>
            <a:ext cx="16825053" cy="341632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 literals in python are surrounded by either single quotation marks, or double quotation marks.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same as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display a string literal with the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D144F-9422-41B2-B522-FC5073CEC0C4}"/>
              </a:ext>
            </a:extLst>
          </p:cNvPr>
          <p:cNvSpPr txBox="1"/>
          <p:nvPr/>
        </p:nvSpPr>
        <p:spPr>
          <a:xfrm>
            <a:off x="1822450" y="5959475"/>
            <a:ext cx="533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F310BD-7DC4-418A-80CF-7ECBA918B7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Assign String to a Variable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245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8085" y="2926612"/>
            <a:ext cx="14355583" cy="3871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1797" y="3036556"/>
            <a:ext cx="14135735" cy="3303919"/>
          </a:xfrm>
          <a:custGeom>
            <a:avLst/>
            <a:gdLst/>
            <a:ahLst/>
            <a:cxnLst/>
            <a:rect l="l" t="t" r="r" b="b"/>
            <a:pathLst>
              <a:path w="14135735" h="6620509">
                <a:moveTo>
                  <a:pt x="0" y="0"/>
                </a:moveTo>
                <a:lnTo>
                  <a:pt x="14135695" y="0"/>
                </a:lnTo>
                <a:lnTo>
                  <a:pt x="14135695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" name="object 8"/>
          <p:cNvSpPr/>
          <p:nvPr/>
        </p:nvSpPr>
        <p:spPr>
          <a:xfrm>
            <a:off x="1151797" y="3036556"/>
            <a:ext cx="14135735" cy="3871063"/>
          </a:xfrm>
          <a:custGeom>
            <a:avLst/>
            <a:gdLst/>
            <a:ahLst/>
            <a:cxnLst/>
            <a:rect l="l" t="t" r="r" b="b"/>
            <a:pathLst>
              <a:path w="14135735" h="6620509">
                <a:moveTo>
                  <a:pt x="0" y="0"/>
                </a:moveTo>
                <a:lnTo>
                  <a:pt x="14135695" y="0"/>
                </a:lnTo>
                <a:lnTo>
                  <a:pt x="14135695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7173A0-A05C-443E-A057-C31AC6A9600D}"/>
              </a:ext>
            </a:extLst>
          </p:cNvPr>
          <p:cNvSpPr txBox="1"/>
          <p:nvPr/>
        </p:nvSpPr>
        <p:spPr>
          <a:xfrm>
            <a:off x="1606457" y="3410077"/>
            <a:ext cx="100922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9C4A3A-A4F5-4D22-8083-B2AA94A823E7}"/>
              </a:ext>
            </a:extLst>
          </p:cNvPr>
          <p:cNvSpPr txBox="1"/>
          <p:nvPr/>
        </p:nvSpPr>
        <p:spPr>
          <a:xfrm>
            <a:off x="1130857" y="7518451"/>
            <a:ext cx="132032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Assigning a string to a variable is done with the variable name followed by an equal sign and the string</a:t>
            </a:r>
            <a:endParaRPr lang="en-US" sz="3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B357EB-3D64-4ACB-94BE-A6416D335B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Multiline Strings</a:t>
            </a:r>
            <a:br>
              <a:rPr lang="en-US" dirty="0"/>
            </a:br>
            <a:endParaRPr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AA17BA-9CC3-4AE5-A643-7A8DC5AE815F}"/>
              </a:ext>
            </a:extLst>
          </p:cNvPr>
          <p:cNvSpPr txBox="1"/>
          <p:nvPr/>
        </p:nvSpPr>
        <p:spPr>
          <a:xfrm>
            <a:off x="929217" y="2293514"/>
            <a:ext cx="14706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assign a multiline string to a variable by using three quotes:</a:t>
            </a:r>
            <a:endParaRPr lang="en-US" sz="3200" dirty="0"/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C5E319DE-B87F-4DE2-90A9-7BF958BE61BC}"/>
              </a:ext>
            </a:extLst>
          </p:cNvPr>
          <p:cNvSpPr/>
          <p:nvPr/>
        </p:nvSpPr>
        <p:spPr>
          <a:xfrm>
            <a:off x="910167" y="3401610"/>
            <a:ext cx="14135735" cy="2253065"/>
          </a:xfrm>
          <a:custGeom>
            <a:avLst/>
            <a:gdLst/>
            <a:ahLst/>
            <a:cxnLst/>
            <a:rect l="l" t="t" r="r" b="b"/>
            <a:pathLst>
              <a:path w="14135735" h="6620509">
                <a:moveTo>
                  <a:pt x="0" y="0"/>
                </a:moveTo>
                <a:lnTo>
                  <a:pt x="14135695" y="0"/>
                </a:lnTo>
                <a:lnTo>
                  <a:pt x="14135695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61DA26-9831-4960-9451-A3F5299C6955}"/>
              </a:ext>
            </a:extLst>
          </p:cNvPr>
          <p:cNvSpPr txBox="1"/>
          <p:nvPr/>
        </p:nvSpPr>
        <p:spPr>
          <a:xfrm>
            <a:off x="1130857" y="3553562"/>
            <a:ext cx="118929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"""Lorem ipsum dolor sit 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adipiscing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sed do 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eiusmod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tempor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incididunt</a:t>
            </a:r>
            <a:b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labore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et dolore magna 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aliqua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."""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  <a:endParaRPr lang="en-US" sz="2400" dirty="0"/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BF3A0CD9-B012-41AC-8B3B-D57A06F13661}"/>
              </a:ext>
            </a:extLst>
          </p:cNvPr>
          <p:cNvSpPr/>
          <p:nvPr/>
        </p:nvSpPr>
        <p:spPr>
          <a:xfrm>
            <a:off x="903817" y="6591777"/>
            <a:ext cx="14135735" cy="2253065"/>
          </a:xfrm>
          <a:custGeom>
            <a:avLst/>
            <a:gdLst/>
            <a:ahLst/>
            <a:cxnLst/>
            <a:rect l="l" t="t" r="r" b="b"/>
            <a:pathLst>
              <a:path w="14135735" h="6620509">
                <a:moveTo>
                  <a:pt x="0" y="0"/>
                </a:moveTo>
                <a:lnTo>
                  <a:pt x="14135695" y="0"/>
                </a:lnTo>
                <a:lnTo>
                  <a:pt x="14135695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6A9983-5F6B-4E4C-9896-5B25A8C81E9F}"/>
              </a:ext>
            </a:extLst>
          </p:cNvPr>
          <p:cNvSpPr txBox="1"/>
          <p:nvPr/>
        </p:nvSpPr>
        <p:spPr>
          <a:xfrm>
            <a:off x="1141440" y="6784125"/>
            <a:ext cx="100922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'''Lorem ipsum dolor sit 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adipiscing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sed do 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eiusmod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tempor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incididunt</a:t>
            </a:r>
            <a:b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labore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et dolore magna 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aliqua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.'''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DAF011-1164-4CB7-92B3-4BECC9D71B6F}"/>
              </a:ext>
            </a:extLst>
          </p:cNvPr>
          <p:cNvSpPr txBox="1"/>
          <p:nvPr/>
        </p:nvSpPr>
        <p:spPr>
          <a:xfrm>
            <a:off x="984807" y="2995682"/>
            <a:ext cx="10092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use three double quotes: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96F4B6-D45A-4284-9D37-9AC7577A3EB8}"/>
              </a:ext>
            </a:extLst>
          </p:cNvPr>
          <p:cNvSpPr txBox="1"/>
          <p:nvPr/>
        </p:nvSpPr>
        <p:spPr>
          <a:xfrm>
            <a:off x="1020790" y="5993330"/>
            <a:ext cx="10092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 three single quotes:</a:t>
            </a:r>
            <a:endParaRPr lang="en-US" sz="2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BEB77C-0B7A-4776-8C66-765B75E0E3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55650" y="713504"/>
            <a:ext cx="15400424" cy="1277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8300" b="1" spc="30" dirty="0">
                <a:solidFill>
                  <a:srgbClr val="3A3A3A"/>
                </a:solidFill>
                <a:latin typeface="Calibri"/>
                <a:cs typeface="Calibri"/>
              </a:rPr>
              <a:t>Strings are Arrays</a:t>
            </a:r>
          </a:p>
        </p:txBody>
      </p:sp>
      <p:sp>
        <p:nvSpPr>
          <p:cNvPr id="5" name="object 5"/>
          <p:cNvSpPr/>
          <p:nvPr/>
        </p:nvSpPr>
        <p:spPr>
          <a:xfrm>
            <a:off x="784383" y="2816696"/>
            <a:ext cx="14355583" cy="2521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8095" y="2863101"/>
            <a:ext cx="14135735" cy="2258173"/>
          </a:xfrm>
          <a:custGeom>
            <a:avLst/>
            <a:gdLst/>
            <a:ahLst/>
            <a:cxnLst/>
            <a:rect l="l" t="t" r="r" b="b"/>
            <a:pathLst>
              <a:path w="14135735" h="2432050">
                <a:moveTo>
                  <a:pt x="0" y="0"/>
                </a:moveTo>
                <a:lnTo>
                  <a:pt x="14135695" y="0"/>
                </a:lnTo>
                <a:lnTo>
                  <a:pt x="14135695" y="2431863"/>
                </a:lnTo>
                <a:lnTo>
                  <a:pt x="0" y="2431863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8095" y="2863102"/>
            <a:ext cx="14135735" cy="2258173"/>
          </a:xfrm>
          <a:custGeom>
            <a:avLst/>
            <a:gdLst/>
            <a:ahLst/>
            <a:cxnLst/>
            <a:rect l="l" t="t" r="r" b="b"/>
            <a:pathLst>
              <a:path w="14135735" h="2432050">
                <a:moveTo>
                  <a:pt x="0" y="0"/>
                </a:moveTo>
                <a:lnTo>
                  <a:pt x="14135695" y="0"/>
                </a:lnTo>
                <a:lnTo>
                  <a:pt x="14135695" y="2431863"/>
                </a:lnTo>
                <a:lnTo>
                  <a:pt x="0" y="2431863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3000" y="5970732"/>
            <a:ext cx="15033328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Like many other popular programming languages, strings in Python are arrays of bytes representing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unicode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characters.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However, Python does not have a character data type, a single character is simply a string with a length of 1.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Square brackets can be used to access elements of the string.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7328A7-B37F-4906-9527-89F8CAD73B6E}"/>
              </a:ext>
            </a:extLst>
          </p:cNvPr>
          <p:cNvSpPr txBox="1"/>
          <p:nvPr/>
        </p:nvSpPr>
        <p:spPr>
          <a:xfrm>
            <a:off x="945609" y="2863103"/>
            <a:ext cx="100922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(a[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Out: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DC80B0-7BE1-4FB0-B53C-85CD522E480F}"/>
              </a:ext>
            </a:extLst>
          </p:cNvPr>
          <p:cNvSpPr txBox="1"/>
          <p:nvPr/>
        </p:nvSpPr>
        <p:spPr>
          <a:xfrm>
            <a:off x="13459748" y="2684599"/>
            <a:ext cx="57818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the character at position 1 (remember that the first character has the position 0):</a:t>
            </a:r>
            <a:endParaRPr lang="en-US" sz="240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BBBCEE-AFA7-4EF5-93DD-0E64B65A10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220&quot;&gt;&lt;object type=&quot;3&quot; unique_id=&quot;10222&quot;&gt;&lt;property id=&quot;20148&quot; value=&quot;5&quot;/&gt;&lt;property id=&quot;20300&quot; value=&quot;Slide 3 - &amp;quot;Python Sequence&amp;quot;&quot;/&gt;&lt;property id=&quot;20307&quot; value=&quot;257&quot;/&gt;&lt;/object&gt;&lt;object type=&quot;3&quot; unique_id=&quot;10223&quot;&gt;&lt;property id=&quot;20148&quot; value=&quot;5&quot;/&gt;&lt;property id=&quot;20300&quot; value=&quot;Slide 4 - &amp;quot;Types of Sequences&amp;quot;&quot;/&gt;&lt;property id=&quot;20307&quot; value=&quot;258&quot;/&gt;&lt;/object&gt;&lt;object type=&quot;3&quot; unique_id=&quot;10224&quot;&gt;&lt;property id=&quot;20148&quot; value=&quot;5&quot;/&gt;&lt;property id=&quot;20300&quot; value=&quot;Slide 6&quot;/&gt;&lt;property id=&quot;20307&quot; value=&quot;259&quot;/&gt;&lt;/object&gt;&lt;object type=&quot;3&quot; unique_id=&quot;10225&quot;&gt;&lt;property id=&quot;20148&quot; value=&quot;5&quot;/&gt;&lt;property id=&quot;20300&quot; value=&quot;Slide 7 - &amp;quot;Assign String to a Variable &amp;quot;&quot;/&gt;&lt;property id=&quot;20307&quot; value=&quot;260&quot;/&gt;&lt;/object&gt;&lt;object type=&quot;3&quot; unique_id=&quot;10226&quot;&gt;&lt;property id=&quot;20148&quot; value=&quot;5&quot;/&gt;&lt;property id=&quot;20300&quot; value=&quot;Slide 8 - &amp;quot;Multiline Strings &amp;quot;&quot;/&gt;&lt;property id=&quot;20307&quot; value=&quot;261&quot;/&gt;&lt;/object&gt;&lt;object type=&quot;3&quot; unique_id=&quot;10227&quot;&gt;&lt;property id=&quot;20148&quot; value=&quot;5&quot;/&gt;&lt;property id=&quot;20300&quot; value=&quot;Slide 9&quot;/&gt;&lt;property id=&quot;20307&quot; value=&quot;262&quot;/&gt;&lt;/object&gt;&lt;object type=&quot;3&quot; unique_id=&quot;10230&quot;&gt;&lt;property id=&quot;20148&quot; value=&quot;5&quot;/&gt;&lt;property id=&quot;20300&quot; value=&quot;Slide 10 - &amp;quot;Slicing&amp;quot;&quot;/&gt;&lt;property id=&quot;20307&quot; value=&quot;265&quot;/&gt;&lt;/object&gt;&lt;object type=&quot;3&quot; unique_id=&quot;10231&quot;&gt;&lt;property id=&quot;20148&quot; value=&quot;5&quot;/&gt;&lt;property id=&quot;20300&quot; value=&quot;Slide 11 - &amp;quot;Negative Indexing&amp;quot;&quot;/&gt;&lt;property id=&quot;20307&quot; value=&quot;266&quot;/&gt;&lt;/object&gt;&lt;object type=&quot;3&quot; unique_id=&quot;10232&quot;&gt;&lt;property id=&quot;20148&quot; value=&quot;5&quot;/&gt;&lt;property id=&quot;20300&quot; value=&quot;Slide 12 - &amp;quot;String Length&amp;quot;&quot;/&gt;&lt;property id=&quot;20307&quot; value=&quot;267&quot;/&gt;&lt;/object&gt;&lt;object type=&quot;3&quot; unique_id=&quot;10233&quot;&gt;&lt;property id=&quot;20148&quot; value=&quot;5&quot;/&gt;&lt;property id=&quot;20300&quot; value=&quot;Slide 13 - &amp;quot;String Methods&amp;quot;&quot;/&gt;&lt;property id=&quot;20307&quot; value=&quot;268&quot;/&gt;&lt;/object&gt;&lt;object type=&quot;3&quot; unique_id=&quot;10234&quot;&gt;&lt;property id=&quot;20148&quot; value=&quot;5&quot;/&gt;&lt;property id=&quot;20300&quot; value=&quot;Slide 14&quot;/&gt;&lt;property id=&quot;20307&quot; value=&quot;269&quot;/&gt;&lt;/object&gt;&lt;object type=&quot;3&quot; unique_id=&quot;10235&quot;&gt;&lt;property id=&quot;20148&quot; value=&quot;5&quot;/&gt;&lt;property id=&quot;20300&quot; value=&quot;Slide 15&quot;/&gt;&lt;property id=&quot;20307&quot; value=&quot;270&quot;/&gt;&lt;/object&gt;&lt;object type=&quot;3&quot; unique_id=&quot;10236&quot;&gt;&lt;property id=&quot;20148&quot; value=&quot;5&quot;/&gt;&lt;property id=&quot;20300&quot; value=&quot;Slide 16 - &amp;quot;Check string&amp;quot;&quot;/&gt;&lt;property id=&quot;20307&quot; value=&quot;271&quot;/&gt;&lt;/object&gt;&lt;object type=&quot;3&quot; unique_id=&quot;10237&quot;&gt;&lt;property id=&quot;20148&quot; value=&quot;5&quot;/&gt;&lt;property id=&quot;20300&quot; value=&quot;Slide 17 - &amp;quot;String Concatenation &amp;quot;&quot;/&gt;&lt;property id=&quot;20307&quot; value=&quot;272&quot;/&gt;&lt;/object&gt;&lt;object type=&quot;3&quot; unique_id=&quot;10238&quot;&gt;&lt;property id=&quot;20148&quot; value=&quot;5&quot;/&gt;&lt;property id=&quot;20300&quot; value=&quot;Slide 18 - &amp;quot;String Format &amp;quot;&quot;/&gt;&lt;property id=&quot;20307&quot; value=&quot;273&quot;/&gt;&lt;/object&gt;&lt;object type=&quot;3&quot; unique_id=&quot;10241&quot;&gt;&lt;property id=&quot;20148&quot; value=&quot;5&quot;/&gt;&lt;property id=&quot;20300&quot; value=&quot;Slide 29&quot;/&gt;&lt;property id=&quot;20307&quot; value=&quot;276&quot;/&gt;&lt;/object&gt;&lt;object type=&quot;3&quot; unique_id=&quot;12018&quot;&gt;&lt;property id=&quot;20148&quot; value=&quot;5&quot;/&gt;&lt;property id=&quot;20300&quot; value=&quot;Slide 1&quot;/&gt;&lt;property id=&quot;20307&quot; value=&quot;285&quot;/&gt;&lt;/object&gt;&lt;object type=&quot;3&quot; unique_id=&quot;14140&quot;&gt;&lt;property id=&quot;20148&quot; value=&quot;5&quot;/&gt;&lt;property id=&quot;20300&quot; value=&quot;Slide 2&quot;/&gt;&lt;property id=&quot;20307&quot; value=&quot;319&quot;/&gt;&lt;/object&gt;&lt;object type=&quot;3&quot; unique_id=&quot;15333&quot;&gt;&lt;property id=&quot;20148&quot; value=&quot;5&quot;/&gt;&lt;property id=&quot;20300&quot; value=&quot;Slide 43&quot;/&gt;&lt;property id=&quot;20307&quot; value=&quot;292&quot;/&gt;&lt;/object&gt;&lt;object type=&quot;3&quot; unique_id=&quot;15940&quot;&gt;&lt;property id=&quot;20148&quot; value=&quot;5&quot;/&gt;&lt;property id=&quot;20300&quot; value=&quot;Slide 5&quot;/&gt;&lt;property id=&quot;20307&quot; value=&quot;327&quot;/&gt;&lt;/object&gt;&lt;object type=&quot;3&quot; unique_id=&quot;17710&quot;&gt;&lt;property id=&quot;20148&quot; value=&quot;5&quot;/&gt;&lt;property id=&quot;20300&quot; value=&quot;Slide 19 - &amp;quot;String Format &amp;quot;&quot;/&gt;&lt;property id=&quot;20307&quot; value=&quot;328&quot;/&gt;&lt;/object&gt;&lt;object type=&quot;3&quot; unique_id=&quot;17711&quot;&gt;&lt;property id=&quot;20148&quot; value=&quot;5&quot;/&gt;&lt;property id=&quot;20300&quot; value=&quot;Slide 20 - &amp;quot;String Format &amp;quot;&quot;/&gt;&lt;property id=&quot;20307&quot; value=&quot;329&quot;/&gt;&lt;/object&gt;&lt;object type=&quot;3&quot; unique_id=&quot;17931&quot;&gt;&lt;property id=&quot;20148&quot; value=&quot;5&quot;/&gt;&lt;property id=&quot;20300&quot; value=&quot;Slide 21 - &amp;quot;String Format &amp;quot;&quot;/&gt;&lt;property id=&quot;20307&quot; value=&quot;330&quot;/&gt;&lt;/object&gt;&lt;object type=&quot;3&quot; unique_id=&quot;18007&quot;&gt;&lt;property id=&quot;20148&quot; value=&quot;5&quot;/&gt;&lt;property id=&quot;20300&quot; value=&quot;Slide 22 - &amp;quot;String Format &amp;quot;&quot;/&gt;&lt;property id=&quot;20307&quot; value=&quot;331&quot;/&gt;&lt;/object&gt;&lt;object type=&quot;3&quot; unique_id=&quot;18164&quot;&gt;&lt;property id=&quot;20148&quot; value=&quot;5&quot;/&gt;&lt;property id=&quot;20300&quot; value=&quot;Slide 23 - &amp;quot;Escape Character &amp;quot;&quot;/&gt;&lt;property id=&quot;20307&quot; value=&quot;332&quot;/&gt;&lt;/object&gt;&lt;object type=&quot;3&quot; unique_id=&quot;18165&quot;&gt;&lt;property id=&quot;20148&quot; value=&quot;5&quot;/&gt;&lt;property id=&quot;20300&quot; value=&quot;Slide 26 - &amp;quot;String methods &amp;quot;&quot;/&gt;&lt;property id=&quot;20307&quot; value=&quot;333&quot;/&gt;&lt;/object&gt;&lt;object type=&quot;3&quot; unique_id=&quot;18166&quot;&gt;&lt;property id=&quot;20148&quot; value=&quot;5&quot;/&gt;&lt;property id=&quot;20300&quot; value=&quot;Slide 27&quot;/&gt;&lt;property id=&quot;20307&quot; value=&quot;334&quot;/&gt;&lt;/object&gt;&lt;object type=&quot;3&quot; unique_id=&quot;18167&quot;&gt;&lt;property id=&quot;20148&quot; value=&quot;5&quot;/&gt;&lt;property id=&quot;20300&quot; value=&quot;Slide 28&quot;/&gt;&lt;property id=&quot;20307&quot; value=&quot;335&quot;/&gt;&lt;/object&gt;&lt;object type=&quot;3&quot; unique_id=&quot;18258&quot;&gt;&lt;property id=&quot;20148&quot; value=&quot;5&quot;/&gt;&lt;property id=&quot;20300&quot; value=&quot;Slide 24 - &amp;quot;Escape Character &amp;quot;&quot;/&gt;&lt;property id=&quot;20307&quot; value=&quot;336&quot;/&gt;&lt;/object&gt;&lt;object type=&quot;3&quot; unique_id=&quot;18352&quot;&gt;&lt;property id=&quot;20148&quot; value=&quot;5&quot;/&gt;&lt;property id=&quot;20300&quot; value=&quot;Slide 25 - &amp;quot;Escape Character &amp;quot;&quot;/&gt;&lt;property id=&quot;20307&quot; value=&quot;337&quot;/&gt;&lt;/object&gt;&lt;object type=&quot;3&quot; unique_id=&quot;18719&quot;&gt;&lt;property id=&quot;20148&quot; value=&quot;5&quot;/&gt;&lt;property id=&quot;20300&quot; value=&quot;Slide 30 - &amp;quot;add items to the list &amp;quot;&quot;/&gt;&lt;property id=&quot;20307&quot; value=&quot;338&quot;/&gt;&lt;/object&gt;&lt;object type=&quot;3&quot; unique_id=&quot;18720&quot;&gt;&lt;property id=&quot;20148&quot; value=&quot;5&quot;/&gt;&lt;property id=&quot;20300&quot; value=&quot;Slide 31 - &amp;quot;add items to the list &amp;quot;&quot;/&gt;&lt;property id=&quot;20307&quot; value=&quot;339&quot;/&gt;&lt;/object&gt;&lt;object type=&quot;3&quot; unique_id=&quot;19027&quot;&gt;&lt;property id=&quot;20148&quot; value=&quot;5&quot;/&gt;&lt;property id=&quot;20300&quot; value=&quot;Slide 32 - &amp;quot;Remove item &amp;quot;&quot;/&gt;&lt;property id=&quot;20307&quot; value=&quot;340&quot;/&gt;&lt;/object&gt;&lt;object type=&quot;3&quot; unique_id=&quot;19028&quot;&gt;&lt;property id=&quot;20148&quot; value=&quot;5&quot;/&gt;&lt;property id=&quot;20300&quot; value=&quot;Slide 33 - &amp;quot;Remove item &amp;quot;&quot;/&gt;&lt;property id=&quot;20307&quot; value=&quot;341&quot;/&gt;&lt;/object&gt;&lt;object type=&quot;3&quot; unique_id=&quot;19029&quot;&gt;&lt;property id=&quot;20148&quot; value=&quot;5&quot;/&gt;&lt;property id=&quot;20300&quot; value=&quot;Slide 34 - &amp;quot;Remove item &amp;quot;&quot;/&gt;&lt;property id=&quot;20307&quot; value=&quot;342&quot;/&gt;&lt;/object&gt;&lt;object type=&quot;3&quot; unique_id=&quot;19030&quot;&gt;&lt;property id=&quot;20148&quot; value=&quot;5&quot;/&gt;&lt;property id=&quot;20300&quot; value=&quot;Slide 35 - &amp;quot;Remove item &amp;quot;&quot;/&gt;&lt;property id=&quot;20307&quot; value=&quot;343&quot;/&gt;&lt;/object&gt;&lt;object type=&quot;3&quot; unique_id=&quot;19031&quot;&gt;&lt;property id=&quot;20148&quot; value=&quot;5&quot;/&gt;&lt;property id=&quot;20300&quot; value=&quot;Slide 36 - &amp;quot;Copy a list &amp;quot;&quot;/&gt;&lt;property id=&quot;20307&quot; value=&quot;344&quot;/&gt;&lt;/object&gt;&lt;object type=&quot;3&quot; unique_id=&quot;19032&quot;&gt;&lt;property id=&quot;20148&quot; value=&quot;5&quot;/&gt;&lt;property id=&quot;20300&quot; value=&quot;Slide 38 - &amp;quot;Join two lists &amp;quot;&quot;/&gt;&lt;property id=&quot;20307&quot; value=&quot;345&quot;/&gt;&lt;/object&gt;&lt;object type=&quot;3&quot; unique_id=&quot;19313&quot;&gt;&lt;property id=&quot;20148&quot; value=&quot;5&quot;/&gt;&lt;property id=&quot;20300&quot; value=&quot;Slide 37 - &amp;quot;Copy a list &amp;quot;&quot;/&gt;&lt;property id=&quot;20307&quot; value=&quot;346&quot;/&gt;&lt;/object&gt;&lt;object type=&quot;3&quot; unique_id=&quot;19478&quot;&gt;&lt;property id=&quot;20148&quot; value=&quot;5&quot;/&gt;&lt;property id=&quot;20300&quot; value=&quot;Slide 39 - &amp;quot;Join two lists &amp;quot;&quot;/&gt;&lt;property id=&quot;20307&quot; value=&quot;347&quot;/&gt;&lt;/object&gt;&lt;object type=&quot;3&quot; unique_id=&quot;19479&quot;&gt;&lt;property id=&quot;20148&quot; value=&quot;5&quot;/&gt;&lt;property id=&quot;20300&quot; value=&quot;Slide 40 - &amp;quot;Join two lists &amp;quot;&quot;/&gt;&lt;property id=&quot;20307&quot; value=&quot;348&quot;/&gt;&lt;/object&gt;&lt;object type=&quot;3&quot; unique_id=&quot;19652&quot;&gt;&lt;property id=&quot;20148&quot; value=&quot;5&quot;/&gt;&lt;property id=&quot;20300&quot; value=&quot;Slide 41 - &amp;quot;the list() Constructor&amp;quot;&quot;/&gt;&lt;property id=&quot;20307&quot; value=&quot;349&quot;/&gt;&lt;/object&gt;&lt;object type=&quot;3&quot; unique_id=&quot;19653&quot;&gt;&lt;property id=&quot;20148&quot; value=&quot;5&quot;/&gt;&lt;property id=&quot;20300&quot; value=&quot;Slide 42 - &amp;quot;List methods&amp;quot;&quot;/&gt;&lt;property id=&quot;20307&quot; value=&quot;350&quot;/&gt;&lt;/object&gt;&lt;/object&gt;&lt;object type=&quot;8&quot; unique_id=&quot;10280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CA7EA6C9C1E874F95C7C2F57596412B" ma:contentTypeVersion="4" ma:contentTypeDescription="Создание документа." ma:contentTypeScope="" ma:versionID="670686ec06addbf862e6db37a05f0175">
  <xsd:schema xmlns:xsd="http://www.w3.org/2001/XMLSchema" xmlns:xs="http://www.w3.org/2001/XMLSchema" xmlns:p="http://schemas.microsoft.com/office/2006/metadata/properties" xmlns:ns2="8d632433-768a-41fb-8899-f407ef78b44b" targetNamespace="http://schemas.microsoft.com/office/2006/metadata/properties" ma:root="true" ma:fieldsID="264ef4a002b0f04cd4703856bb97c061" ns2:_="">
    <xsd:import namespace="8d632433-768a-41fb-8899-f407ef78b4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632433-768a-41fb-8899-f407ef78b4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FFBEEE-A5F0-42AA-92D5-253AA9CBE783}"/>
</file>

<file path=customXml/itemProps2.xml><?xml version="1.0" encoding="utf-8"?>
<ds:datastoreItem xmlns:ds="http://schemas.openxmlformats.org/officeDocument/2006/customXml" ds:itemID="{A8D924F0-8DCB-4F1B-829A-6CA9ED3ED5B9}"/>
</file>

<file path=customXml/itemProps3.xml><?xml version="1.0" encoding="utf-8"?>
<ds:datastoreItem xmlns:ds="http://schemas.openxmlformats.org/officeDocument/2006/customXml" ds:itemID="{C9C6919B-94B1-46D0-9F80-E61CB8053666}"/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427</TotalTime>
  <Words>2262</Words>
  <Application>Microsoft Office PowerPoint</Application>
  <PresentationFormat>Произвольный</PresentationFormat>
  <Paragraphs>361</Paragraphs>
  <Slides>43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3" baseType="lpstr">
      <vt:lpstr>Arial</vt:lpstr>
      <vt:lpstr>Calibri</vt:lpstr>
      <vt:lpstr>Consolas</vt:lpstr>
      <vt:lpstr>Courier New</vt:lpstr>
      <vt:lpstr>Impact</vt:lpstr>
      <vt:lpstr>Open Sans</vt:lpstr>
      <vt:lpstr>Segoe UI</vt:lpstr>
      <vt:lpstr>Times New Roman</vt:lpstr>
      <vt:lpstr>Verdana</vt:lpstr>
      <vt:lpstr>Главное мероприятие</vt:lpstr>
      <vt:lpstr>Презентация PowerPoint</vt:lpstr>
      <vt:lpstr>Презентация PowerPoint</vt:lpstr>
      <vt:lpstr>Python Sequence</vt:lpstr>
      <vt:lpstr>Types of Sequences</vt:lpstr>
      <vt:lpstr>Презентация PowerPoint</vt:lpstr>
      <vt:lpstr>Презентация PowerPoint</vt:lpstr>
      <vt:lpstr>Assign String to a Variable </vt:lpstr>
      <vt:lpstr>Multiline Strings </vt:lpstr>
      <vt:lpstr>Презентация PowerPoint</vt:lpstr>
      <vt:lpstr>Slicing</vt:lpstr>
      <vt:lpstr>Negative Indexing</vt:lpstr>
      <vt:lpstr>String Length</vt:lpstr>
      <vt:lpstr>String Methods</vt:lpstr>
      <vt:lpstr>Презентация PowerPoint</vt:lpstr>
      <vt:lpstr>Презентация PowerPoint</vt:lpstr>
      <vt:lpstr>Check string</vt:lpstr>
      <vt:lpstr>String Concatenation </vt:lpstr>
      <vt:lpstr>String Format </vt:lpstr>
      <vt:lpstr>String Format </vt:lpstr>
      <vt:lpstr>String Format </vt:lpstr>
      <vt:lpstr>String Format </vt:lpstr>
      <vt:lpstr>String Format </vt:lpstr>
      <vt:lpstr>Escape Character </vt:lpstr>
      <vt:lpstr>Escape Character </vt:lpstr>
      <vt:lpstr>Escape Character </vt:lpstr>
      <vt:lpstr>String methods </vt:lpstr>
      <vt:lpstr>Презентация PowerPoint</vt:lpstr>
      <vt:lpstr>Презентация PowerPoint</vt:lpstr>
      <vt:lpstr>Презентация PowerPoint</vt:lpstr>
      <vt:lpstr>add items to the list </vt:lpstr>
      <vt:lpstr>add items to the list </vt:lpstr>
      <vt:lpstr>Remove item </vt:lpstr>
      <vt:lpstr>Remove item </vt:lpstr>
      <vt:lpstr>Remove item </vt:lpstr>
      <vt:lpstr>Remove item </vt:lpstr>
      <vt:lpstr>Copy a list </vt:lpstr>
      <vt:lpstr>Copy a list </vt:lpstr>
      <vt:lpstr>Join two lists </vt:lpstr>
      <vt:lpstr>Join two lists </vt:lpstr>
      <vt:lpstr>Join two lists </vt:lpstr>
      <vt:lpstr>the list() Constructor</vt:lpstr>
      <vt:lpstr>List methods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Aizhan</dc:creator>
  <cp:lastModifiedBy>Aizhan Altaibek</cp:lastModifiedBy>
  <cp:revision>63</cp:revision>
  <dcterms:created xsi:type="dcterms:W3CDTF">2020-09-30T20:41:39Z</dcterms:created>
  <dcterms:modified xsi:type="dcterms:W3CDTF">2020-10-08T08:12:30Z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2015-12-17T00:00:00Z</vt:filetime>
  </property>
  <property fmtid="{D5CDD505-2E9C-101B-9397-08002B2CF9AE}" pid="3" name="LastSaved">
    <vt:filetime>2020-09-30T00:00:00Z</vt:filetime>
  </property>
  <property fmtid="{D5CDD505-2E9C-101B-9397-08002B2CF9AE}" pid="4" name="ContentTypeId">
    <vt:lpwstr>0x0101000CA7EA6C9C1E874F95C7C2F57596412B</vt:lpwstr>
  </property>
</Properties>
</file>