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6"/>
  </p:notesMasterIdLst>
  <p:sldIdLst>
    <p:sldId id="285" r:id="rId2"/>
    <p:sldId id="259" r:id="rId3"/>
    <p:sldId id="323" r:id="rId4"/>
    <p:sldId id="324" r:id="rId5"/>
    <p:sldId id="325" r:id="rId6"/>
    <p:sldId id="326" r:id="rId7"/>
    <p:sldId id="256" r:id="rId8"/>
    <p:sldId id="328" r:id="rId9"/>
    <p:sldId id="327" r:id="rId10"/>
    <p:sldId id="317" r:id="rId11"/>
    <p:sldId id="316" r:id="rId12"/>
    <p:sldId id="329" r:id="rId13"/>
    <p:sldId id="331" r:id="rId14"/>
    <p:sldId id="333" r:id="rId15"/>
    <p:sldId id="332" r:id="rId16"/>
    <p:sldId id="334" r:id="rId17"/>
    <p:sldId id="335" r:id="rId18"/>
    <p:sldId id="336" r:id="rId19"/>
    <p:sldId id="337" r:id="rId20"/>
    <p:sldId id="338" r:id="rId21"/>
    <p:sldId id="260" r:id="rId22"/>
    <p:sldId id="318" r:id="rId23"/>
    <p:sldId id="319" r:id="rId24"/>
    <p:sldId id="322" r:id="rId25"/>
    <p:sldId id="272" r:id="rId26"/>
    <p:sldId id="339" r:id="rId27"/>
    <p:sldId id="265" r:id="rId28"/>
    <p:sldId id="300" r:id="rId29"/>
    <p:sldId id="301" r:id="rId30"/>
    <p:sldId id="302" r:id="rId31"/>
    <p:sldId id="257" r:id="rId32"/>
    <p:sldId id="321" r:id="rId33"/>
    <p:sldId id="278" r:id="rId34"/>
    <p:sldId id="292" r:id="rId35"/>
  </p:sldIdLst>
  <p:sldSz cx="20104100" cy="11309350"/>
  <p:notesSz cx="20104100" cy="11309350"/>
  <p:custDataLst>
    <p:tags r:id="rId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3" autoAdjust="0"/>
  </p:normalViewPr>
  <p:slideViewPr>
    <p:cSldViewPr>
      <p:cViewPr varScale="1">
        <p:scale>
          <a:sx n="39" d="100"/>
          <a:sy n="39" d="100"/>
        </p:scale>
        <p:origin x="71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92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6177" y="1"/>
            <a:ext cx="19266116" cy="10864306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7061760"/>
            <a:ext cx="18681473" cy="3345716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4378222" cy="753424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66802" y="483701"/>
            <a:ext cx="18743901" cy="9485151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469554" y="1092769"/>
            <a:ext cx="16085897" cy="4562210"/>
          </a:xfrm>
        </p:spPr>
        <p:txBody>
          <a:bodyPr anchor="b">
            <a:normAutofit/>
          </a:bodyPr>
          <a:lstStyle>
            <a:lvl1pPr algn="r">
              <a:defRPr sz="1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621029" y="5780350"/>
            <a:ext cx="16085897" cy="907540"/>
          </a:xfrm>
        </p:spPr>
        <p:txBody>
          <a:bodyPr anchor="t">
            <a:noAutofit/>
          </a:bodyPr>
          <a:lstStyle>
            <a:lvl1pPr marL="0" indent="0" algn="r">
              <a:buNone/>
              <a:defRPr sz="4617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8159939" y="7550225"/>
            <a:ext cx="10130628" cy="1918058"/>
          </a:xfrm>
        </p:spPr>
        <p:txBody>
          <a:bodyPr/>
          <a:lstStyle>
            <a:lvl1pPr algn="ctr">
              <a:defRPr sz="890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67" y="8052468"/>
            <a:ext cx="6673728" cy="1971531"/>
          </a:xfrm>
        </p:spPr>
        <p:txBody>
          <a:bodyPr vert="horz" lIns="91440" tIns="45720" rIns="91440" bIns="45720" rtlCol="0" anchor="ctr"/>
          <a:lstStyle>
            <a:lvl1pPr algn="r">
              <a:defRPr lang="en-US" sz="8905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6245138" y="6320320"/>
            <a:ext cx="1495912" cy="822014"/>
          </a:xfrm>
        </p:spPr>
        <p:txBody>
          <a:bodyPr/>
          <a:lstStyle>
            <a:lvl1pPr>
              <a:defRPr sz="3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6960888" y="8429005"/>
            <a:ext cx="849850" cy="84991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121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6771647"/>
            <a:ext cx="17140440" cy="971051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858" y="1130934"/>
            <a:ext cx="17136821" cy="5268632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3" y="7755468"/>
            <a:ext cx="17140473" cy="1125447"/>
          </a:xfrm>
        </p:spPr>
        <p:txBody>
          <a:bodyPr anchor="t"/>
          <a:lstStyle>
            <a:lvl1pPr marL="0" indent="0" algn="l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58" cy="5268632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2" y="6771647"/>
            <a:ext cx="17140475" cy="21002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689" y="1130935"/>
            <a:ext cx="15706361" cy="4809861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56321" y="5953210"/>
            <a:ext cx="14293098" cy="622967"/>
          </a:xfrm>
        </p:spPr>
        <p:txBody>
          <a:bodyPr anchor="t">
            <a:normAutofit/>
          </a:bodyPr>
          <a:lstStyle>
            <a:lvl1pPr marL="0" indent="0" algn="r">
              <a:buNone/>
              <a:defRPr sz="23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7" y="6771649"/>
            <a:ext cx="17144025" cy="209144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0857" y="1472010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69677" y="481995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19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2842764"/>
            <a:ext cx="17140439" cy="4142202"/>
          </a:xfrm>
        </p:spPr>
        <p:txBody>
          <a:bodyPr anchor="b">
            <a:normAutofit/>
          </a:bodyPr>
          <a:lstStyle>
            <a:lvl1pPr algn="l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7004390"/>
            <a:ext cx="17140439" cy="188100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30859" y="1130936"/>
            <a:ext cx="17140437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30859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30859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2715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82714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3033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13033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081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30823" y="3402692"/>
            <a:ext cx="5458263" cy="253417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0815" y="7238260"/>
            <a:ext cx="5458263" cy="1624831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7313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984986" y="3402692"/>
            <a:ext cx="5458263" cy="253172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4986" y="7238258"/>
            <a:ext cx="5458263" cy="1624833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066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810459" y="3402690"/>
            <a:ext cx="5458263" cy="253495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810459" y="7238254"/>
            <a:ext cx="5458263" cy="1624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6" y="3402693"/>
            <a:ext cx="17140439" cy="5460398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36989" y="1130936"/>
            <a:ext cx="3734307" cy="77321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7" y="1130936"/>
            <a:ext cx="13034077" cy="773215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4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330107"/>
            <a:ext cx="20104100" cy="127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93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10879522"/>
            <a:ext cx="20104100" cy="429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6"/>
          </a:p>
        </p:txBody>
      </p:sp>
      <p:sp>
        <p:nvSpPr>
          <p:cNvPr id="10" name="텍스트 개체 틀 2">
            <a:extLst>
              <a:ext uri="{FF2B5EF4-FFF2-40B4-BE49-F238E27FC236}">
                <a16:creationId xmlns=""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798206"/>
            <a:ext cx="20104100" cy="411075"/>
          </a:xfrm>
          <a:prstGeom prst="rect">
            <a:avLst/>
          </a:prstGeom>
        </p:spPr>
        <p:txBody>
          <a:bodyPr anchor="ctr"/>
          <a:lstStyle>
            <a:lvl1pPr marL="0" marR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68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3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5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17140439" cy="54603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8" y="1130936"/>
            <a:ext cx="17140439" cy="5266297"/>
          </a:xfrm>
        </p:spPr>
        <p:txBody>
          <a:bodyPr anchor="b">
            <a:normAutofit/>
          </a:bodyPr>
          <a:lstStyle>
            <a:lvl1pPr algn="l">
              <a:defRPr sz="8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8" y="6171275"/>
            <a:ext cx="17140439" cy="2703845"/>
          </a:xfrm>
        </p:spPr>
        <p:txBody>
          <a:bodyPr anchor="t">
            <a:normAutofit/>
          </a:bodyPr>
          <a:lstStyle>
            <a:lvl1pPr marL="0" indent="0" algn="l">
              <a:buNone/>
              <a:defRPr sz="3298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7" y="1130935"/>
            <a:ext cx="17144025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8391077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883809" y="3402694"/>
            <a:ext cx="8387489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8" y="1130935"/>
            <a:ext cx="17140439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31" y="3402693"/>
            <a:ext cx="8007602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130859" y="4719210"/>
            <a:ext cx="8391074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53539" y="3402693"/>
            <a:ext cx="8021343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883806" y="4719210"/>
            <a:ext cx="8391076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88" y="1130935"/>
            <a:ext cx="6805020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320862" y="1130936"/>
            <a:ext cx="9950433" cy="77321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787" y="4467428"/>
            <a:ext cx="6805022" cy="4395661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5" y="1130935"/>
            <a:ext cx="10463139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38103" y="1"/>
            <a:ext cx="5933193" cy="8363334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8" y="4467428"/>
            <a:ext cx="10463137" cy="3895906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41879" y="1"/>
            <a:ext cx="19796322" cy="10956582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6" y="3402694"/>
            <a:ext cx="17144027" cy="5460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34235" y="9494270"/>
            <a:ext cx="6240648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858" y="9494270"/>
            <a:ext cx="9068807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7201" y="9494270"/>
            <a:ext cx="1495912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7" r:id="rId19"/>
  </p:sldLayoutIdLst>
  <p:hf hdr="0" ftr="0" dt="0"/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8905" b="0" i="0" u="none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120000"/>
        </a:lnSpc>
        <a:spcBef>
          <a:spcPts val="1649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9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96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63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3"/>
          <p:cNvSpPr txBox="1">
            <a:spLocks/>
          </p:cNvSpPr>
          <p:nvPr/>
        </p:nvSpPr>
        <p:spPr>
          <a:xfrm>
            <a:off x="2512484" y="2818411"/>
            <a:ext cx="150791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42" dirty="0"/>
              <a:t>Lecture 6</a:t>
            </a:r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4145884" y="7427192"/>
            <a:ext cx="50237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63" b="0" dirty="0"/>
              <a:t>Complied by</a:t>
            </a:r>
          </a:p>
          <a:p>
            <a:pPr algn="l"/>
            <a:r>
              <a:rPr lang="en-US" sz="3463" b="0" dirty="0"/>
              <a:t>Aizhan Altaibek</a:t>
            </a: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2512486" y="1421623"/>
            <a:ext cx="15079132" cy="837273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68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on Python</a:t>
            </a:r>
            <a:r>
              <a:rPr lang="en-US" sz="296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463" dirty="0"/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261DA672-2758-495C-879D-9522B7799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620" y="7086015"/>
            <a:ext cx="3239657" cy="2155844"/>
          </a:xfrm>
          <a:prstGeom prst="rect">
            <a:avLst/>
          </a:prstGeom>
        </p:spPr>
      </p:pic>
      <p:sp>
        <p:nvSpPr>
          <p:cNvPr id="6" name="object 12">
            <a:extLst>
              <a:ext uri="{FF2B5EF4-FFF2-40B4-BE49-F238E27FC236}">
                <a16:creationId xmlns="" xmlns:a16="http://schemas.microsoft.com/office/drawing/2014/main" id="{50A62BE4-584B-445E-874B-7B32370491AB}"/>
              </a:ext>
            </a:extLst>
          </p:cNvPr>
          <p:cNvSpPr txBox="1"/>
          <p:nvPr/>
        </p:nvSpPr>
        <p:spPr>
          <a:xfrm>
            <a:off x="1133583" y="4642858"/>
            <a:ext cx="1783693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69895" algn="ctr"/>
                <a:tab pos="5940425" algn="r"/>
              </a:tabLs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Functions. Defining a function. Calling a function. 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69895" algn="ctr"/>
                <a:tab pos="5940425" algn="r"/>
              </a:tabLst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Types of functions. Function Arguments </a:t>
            </a:r>
            <a:endParaRPr lang="en-US" sz="4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="" xmlns:a16="http://schemas.microsoft.com/office/drawing/2014/main" id="{A5AEE95E-1F53-4770-BBF4-75D7F4047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9276" y="298817"/>
            <a:ext cx="8638480" cy="284284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sym typeface="Gill Sans" charset="0"/>
              </a:rPr>
              <a:t>Parameters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AA228425-6D2D-40D1-A72C-7E5370C6D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2120751"/>
            <a:ext cx="7444800" cy="7052141"/>
          </a:xfrm>
        </p:spPr>
        <p:txBody>
          <a:bodyPr/>
          <a:lstStyle/>
          <a:p>
            <a:pPr marL="549698" indent="0">
              <a:buNone/>
            </a:pPr>
            <a:r>
              <a:rPr lang="en-US" altLang="en-US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 is a variable which we use in the function definition that is a </a:t>
            </a:r>
            <a:r>
              <a:rPr lang="ja-JP" alt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r>
              <a:rPr lang="ja-JP" alt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allows the code in the function to access the arguments for a particular function invocation.</a:t>
            </a:r>
            <a:endParaRPr lang="en-US" altLang="en-US" cap="none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47A1F6D1-7B7F-4F09-9369-92CB6095773B}"/>
              </a:ext>
            </a:extLst>
          </p:cNvPr>
          <p:cNvSpPr>
            <a:spLocks/>
          </p:cNvSpPr>
          <p:nvPr/>
        </p:nvSpPr>
        <p:spPr bwMode="auto">
          <a:xfrm>
            <a:off x="10280650" y="625475"/>
            <a:ext cx="6843220" cy="822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452" dirty="0" err="1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def</a:t>
            </a:r>
            <a:r>
              <a:rPr lang="en-US" altLang="en-US" sz="4452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altLang="en-US" sz="4452" dirty="0">
                <a:solidFill>
                  <a:srgbClr val="00B0F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greet</a:t>
            </a:r>
            <a:r>
              <a:rPr lang="en-US" altLang="en-US" sz="4452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sz="4452" dirty="0" err="1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lang</a:t>
            </a:r>
            <a:r>
              <a:rPr lang="en-US" altLang="en-US" sz="4452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):</a:t>
            </a:r>
          </a:p>
          <a:p>
            <a:pPr lvl="2" eaLnBrk="1" hangingPunct="1"/>
            <a:r>
              <a:rPr lang="en-US" altLang="en-US" sz="4452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if </a:t>
            </a:r>
            <a:r>
              <a:rPr lang="en-US" altLang="en-US" sz="4452" dirty="0" err="1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lang</a:t>
            </a:r>
            <a:r>
              <a:rPr lang="en-US" altLang="en-US" sz="4452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== </a:t>
            </a:r>
            <a:r>
              <a:rPr lang="en-US" altLang="en-US" sz="4452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sz="4452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es</a:t>
            </a:r>
            <a:r>
              <a:rPr lang="en-US" altLang="en-US" sz="4452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':</a:t>
            </a:r>
          </a:p>
          <a:p>
            <a:pPr lvl="2" eaLnBrk="1" hangingPunct="1"/>
            <a:r>
              <a:rPr lang="en-US" altLang="en-US" sz="4452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lang="en-US" altLang="en-US" sz="4452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(</a:t>
            </a:r>
            <a:r>
              <a:rPr lang="en-US" altLang="en-US" sz="4452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sz="4452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Hola</a:t>
            </a:r>
            <a:r>
              <a:rPr lang="en-US" altLang="en-US" sz="4452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’)</a:t>
            </a:r>
            <a:endParaRPr lang="en-US" altLang="en-US" sz="4452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z="4452" dirty="0" err="1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elif</a:t>
            </a:r>
            <a:r>
              <a:rPr lang="en-US" altLang="en-US" sz="4452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altLang="en-US" sz="4452" dirty="0" err="1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lang</a:t>
            </a:r>
            <a:r>
              <a:rPr lang="en-US" altLang="en-US" sz="4452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== </a:t>
            </a:r>
            <a:r>
              <a:rPr lang="en-US" altLang="en-US" sz="4452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sz="4452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fr</a:t>
            </a:r>
            <a:r>
              <a:rPr lang="en-US" altLang="en-US" sz="4452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':</a:t>
            </a:r>
          </a:p>
          <a:p>
            <a:pPr lvl="2" eaLnBrk="1" hangingPunct="1"/>
            <a:r>
              <a:rPr lang="en-US" altLang="en-US" sz="4452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lang="en-US" altLang="en-US" sz="4452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(</a:t>
            </a:r>
            <a:r>
              <a:rPr lang="en-US" altLang="en-US" sz="4452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'Bonjour’)</a:t>
            </a:r>
            <a:endParaRPr lang="en-US" altLang="en-US" sz="4452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z="4452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else</a:t>
            </a:r>
            <a:r>
              <a:rPr lang="en-US" altLang="en-US" sz="4452" dirty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:</a:t>
            </a:r>
          </a:p>
          <a:p>
            <a:pPr lvl="2" eaLnBrk="1" hangingPunct="1"/>
            <a:r>
              <a:rPr lang="en-US" altLang="en-US" sz="4452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lang="en-US" altLang="en-US" sz="4452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(</a:t>
            </a:r>
            <a:r>
              <a:rPr lang="en-US" altLang="en-US" sz="4452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'Hello’)</a:t>
            </a:r>
          </a:p>
          <a:p>
            <a:pPr lvl="2" eaLnBrk="1" hangingPunct="1"/>
            <a:endParaRPr lang="en-US" altLang="en-US" sz="4452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4452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greet</a:t>
            </a:r>
            <a:r>
              <a:rPr lang="en-US" altLang="en-US" sz="4452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sz="4452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sz="4452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en</a:t>
            </a:r>
            <a:r>
              <a:rPr lang="en-US" altLang="en-US" sz="4452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') </a:t>
            </a:r>
            <a:r>
              <a:rPr lang="en-US" altLang="en-US" sz="4452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4452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Hello</a:t>
            </a:r>
            <a:endParaRPr lang="en-US" altLang="en-US" sz="4452" dirty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4452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greet</a:t>
            </a:r>
            <a:r>
              <a:rPr lang="en-US" altLang="en-US" sz="4452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sz="4452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sz="4452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es</a:t>
            </a:r>
            <a:r>
              <a:rPr lang="en-US" altLang="en-US" sz="4452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')</a:t>
            </a:r>
            <a:r>
              <a:rPr lang="en-US" altLang="en-US" sz="4452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4452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4452" dirty="0" err="1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Hola</a:t>
            </a:r>
            <a:endParaRPr lang="en-US" altLang="en-US" sz="4452" dirty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4452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greet</a:t>
            </a:r>
            <a:r>
              <a:rPr lang="en-US" altLang="en-US" sz="4452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sz="4452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sz="4452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fr</a:t>
            </a:r>
            <a:r>
              <a:rPr lang="en-US" altLang="en-US" sz="4452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')</a:t>
            </a:r>
            <a:r>
              <a:rPr lang="en-US" altLang="en-US" sz="4452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4452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4452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Bonjour</a:t>
            </a:r>
            <a:endParaRPr lang="en-US" altLang="en-US" sz="4452" dirty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algn="l" eaLnBrk="1" hangingPunct="1"/>
            <a:endParaRPr lang="en-US" altLang="en-US" sz="4452" dirty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="" xmlns:a16="http://schemas.microsoft.com/office/drawing/2014/main" id="{C8709BED-C63D-4873-9A54-5A541F37A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194721"/>
            <a:ext cx="17144025" cy="189967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sym typeface="Gill Sans" charset="0"/>
              </a:rPr>
              <a:t>Arguments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057007A9-D35D-4F28-A79B-43EB636C4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650" y="2454275"/>
            <a:ext cx="17229842" cy="4806136"/>
          </a:xfrm>
        </p:spPr>
        <p:txBody>
          <a:bodyPr>
            <a:normAutofit/>
          </a:bodyPr>
          <a:lstStyle/>
          <a:p>
            <a:pPr marL="926659">
              <a:buFont typeface="Gill Sans" charset="0"/>
              <a:buChar char="•"/>
              <a:defRPr/>
            </a:pPr>
            <a:r>
              <a:rPr 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an argument is a value we pass into the function as its input when we call the function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we use arguments so we can direct the function to do different kinds of work when we call it at different times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sz="34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we put the arguments in parenthesis after the name of the </a:t>
            </a:r>
            <a:r>
              <a:rPr lang="en-US" sz="3400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function</a:t>
            </a:r>
            <a:endParaRPr lang="en-US" sz="3400" cap="none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926659">
              <a:buFont typeface="Gill Sans" charset="0"/>
              <a:buChar char="•"/>
              <a:defRPr/>
            </a:pPr>
            <a:r>
              <a:rPr lang="en-US" sz="3400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34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add as many arguments as we want, just separate them with a </a:t>
            </a:r>
            <a:r>
              <a:rPr lang="en-US" sz="3400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sz="34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400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rguments</a:t>
            </a:r>
            <a:r>
              <a:rPr lang="en-US" sz="34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are often shortened to </a:t>
            </a:r>
            <a:r>
              <a:rPr lang="en-US" sz="3400" i="1" cap="none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34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 Python </a:t>
            </a:r>
            <a:r>
              <a:rPr lang="en-US" sz="3400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documentations</a:t>
            </a:r>
            <a:endParaRPr lang="en-US" sz="3400" cap="none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659">
              <a:buFont typeface="Gill Sans" charset="0"/>
              <a:buChar char="•"/>
              <a:defRPr/>
            </a:pPr>
            <a:endParaRPr lang="en-US" cap="none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ACA71585-2A61-413A-BBBD-95CDF2BBB57F}"/>
              </a:ext>
            </a:extLst>
          </p:cNvPr>
          <p:cNvSpPr>
            <a:spLocks/>
          </p:cNvSpPr>
          <p:nvPr/>
        </p:nvSpPr>
        <p:spPr bwMode="auto">
          <a:xfrm>
            <a:off x="4489450" y="6812990"/>
            <a:ext cx="7457234" cy="93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6060" dirty="0">
                <a:solidFill>
                  <a:srgbClr val="00FF00"/>
                </a:solidFill>
                <a:ea typeface="MS PGothic" panose="020B0600070205080204" pitchFamily="34" charset="-128"/>
              </a:rPr>
              <a:t>big</a:t>
            </a:r>
            <a:r>
              <a:rPr lang="en-US" altLang="en-US" sz="6060" dirty="0">
                <a:solidFill>
                  <a:schemeClr val="tx1"/>
                </a:solidFill>
                <a:ea typeface="MS PGothic" panose="020B0600070205080204" pitchFamily="34" charset="-128"/>
              </a:rPr>
              <a:t> = </a:t>
            </a:r>
            <a:r>
              <a:rPr lang="en-US" altLang="en-US" sz="6060" dirty="0">
                <a:solidFill>
                  <a:srgbClr val="FF00FF"/>
                </a:solidFill>
                <a:ea typeface="MS PGothic" panose="020B0600070205080204" pitchFamily="34" charset="-128"/>
              </a:rPr>
              <a:t>max</a:t>
            </a:r>
            <a:r>
              <a:rPr lang="en-US" altLang="en-US" sz="6060" dirty="0">
                <a:solidFill>
                  <a:schemeClr val="tx1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6060" dirty="0">
                <a:solidFill>
                  <a:srgbClr val="FF7F00"/>
                </a:solidFill>
                <a:ea typeface="MS PGothic" panose="020B0600070205080204" pitchFamily="34" charset="-128"/>
              </a:rPr>
              <a:t>'Hello world'</a:t>
            </a:r>
            <a:r>
              <a:rPr lang="en-US" altLang="en-US" sz="6060" dirty="0">
                <a:solidFill>
                  <a:schemeClr val="tx1"/>
                </a:solidFill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="" xmlns:a16="http://schemas.microsoft.com/office/drawing/2014/main" id="{EEFC0CF4-B65E-4E9A-9E44-0BDC6DC44E5C}"/>
              </a:ext>
            </a:extLst>
          </p:cNvPr>
          <p:cNvSpPr>
            <a:spLocks/>
          </p:cNvSpPr>
          <p:nvPr/>
        </p:nvSpPr>
        <p:spPr bwMode="auto">
          <a:xfrm>
            <a:off x="12704480" y="8472986"/>
            <a:ext cx="2316019" cy="68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4452" dirty="0">
                <a:solidFill>
                  <a:srgbClr val="FF7F00"/>
                </a:solidFill>
                <a:ea typeface="MS PGothic" panose="020B0600070205080204" pitchFamily="34" charset="-128"/>
              </a:rPr>
              <a:t>Argument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="" xmlns:a16="http://schemas.microsoft.com/office/drawing/2014/main" id="{BFC358A7-69D8-498E-8074-19FDABF9F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17393" y="7980167"/>
            <a:ext cx="1717879" cy="600767"/>
          </a:xfrm>
          <a:prstGeom prst="line">
            <a:avLst/>
          </a:prstGeom>
          <a:noFill/>
          <a:ln w="762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or Arguments?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650" y="3267626"/>
            <a:ext cx="18745200" cy="33239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600" dirty="0"/>
              <a:t>The terms </a:t>
            </a:r>
            <a:r>
              <a:rPr lang="en-US" sz="3600" i="1" dirty="0"/>
              <a:t>parameter</a:t>
            </a:r>
            <a:r>
              <a:rPr lang="en-US" sz="3600" dirty="0"/>
              <a:t> and </a:t>
            </a:r>
            <a:r>
              <a:rPr lang="en-US" sz="3600" i="1" dirty="0"/>
              <a:t>argument</a:t>
            </a:r>
            <a:r>
              <a:rPr lang="en-US" sz="3600" dirty="0"/>
              <a:t> can be used for the same thing: information that are passed into a function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/>
              <a:t>From a function's perspective: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 </a:t>
            </a:r>
            <a:r>
              <a:rPr lang="en-US" sz="3600" i="1" dirty="0"/>
              <a:t>parameter</a:t>
            </a:r>
            <a:r>
              <a:rPr lang="en-US" sz="3600" dirty="0"/>
              <a:t> is the variable listed inside the parentheses in the function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An </a:t>
            </a:r>
            <a:r>
              <a:rPr lang="en-US" sz="3600" i="1" dirty="0"/>
              <a:t>argument</a:t>
            </a:r>
            <a:r>
              <a:rPr lang="en-US" sz="3600" dirty="0"/>
              <a:t> is the value that is sent to the function when it is called.</a:t>
            </a:r>
          </a:p>
        </p:txBody>
      </p:sp>
    </p:spTree>
    <p:extLst>
      <p:ext uri="{BB962C8B-B14F-4D97-AF65-F5344CB8AC3E}">
        <p14:creationId xmlns:p14="http://schemas.microsoft.com/office/powerpoint/2010/main" val="20469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or Arguments?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650" y="3368675"/>
            <a:ext cx="18274882" cy="98488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/>
              <a:t>The following example has a function with one </a:t>
            </a:r>
            <a:r>
              <a:rPr lang="en-US" sz="3200" dirty="0" smtClean="0"/>
              <a:t>parameter (</a:t>
            </a:r>
            <a:r>
              <a:rPr lang="en-US" sz="3200" dirty="0" err="1" smtClean="0"/>
              <a:t>fname</a:t>
            </a:r>
            <a:r>
              <a:rPr lang="en-US" sz="3200" dirty="0"/>
              <a:t>). When the function is called, we pass along a first name, which is used inside the function to print the full name: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69" y="4968875"/>
            <a:ext cx="6477000" cy="360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/>
              <a:t>Arguments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5428" y="3268903"/>
            <a:ext cx="18274882" cy="369331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4000" dirty="0" smtClean="0"/>
              <a:t>We can </a:t>
            </a:r>
            <a:r>
              <a:rPr lang="en-US" sz="4000" dirty="0"/>
              <a:t>call a function by using the following types of formal arguments −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/>
              <a:t>Required arguments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/>
              <a:t>Keyword arguments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/>
              <a:t>Default arguments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000" dirty="0"/>
              <a:t>Variable-length arguments</a:t>
            </a:r>
          </a:p>
        </p:txBody>
      </p:sp>
    </p:spTree>
    <p:extLst>
      <p:ext uri="{BB962C8B-B14F-4D97-AF65-F5344CB8AC3E}">
        <p14:creationId xmlns:p14="http://schemas.microsoft.com/office/powerpoint/2010/main" val="4580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Required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5428" y="3145791"/>
            <a:ext cx="18274882" cy="393954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Required arguments </a:t>
            </a:r>
            <a:r>
              <a:rPr lang="en-US" sz="3200" dirty="0"/>
              <a:t>are the arguments passed to a function in correct positional order. 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By </a:t>
            </a:r>
            <a:r>
              <a:rPr lang="en-US" sz="3200" dirty="0"/>
              <a:t>default, a function must be called with the correct number of arguments.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Meaning </a:t>
            </a:r>
            <a:r>
              <a:rPr lang="en-US" sz="3200" dirty="0"/>
              <a:t>that if your function expects 2 arguments, you have to call the function with 2 arguments, not more, and not less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This function expects 2 arguments, and gets 2 arguments: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7400230"/>
            <a:ext cx="6934200" cy="25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5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Keyword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0850" y="3070094"/>
            <a:ext cx="18274882" cy="196977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b="1" dirty="0"/>
              <a:t>Keyword arguments </a:t>
            </a:r>
            <a:r>
              <a:rPr lang="en-US" sz="3200" dirty="0"/>
              <a:t>are related to the function calls. 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When we use </a:t>
            </a:r>
            <a:r>
              <a:rPr lang="en-US" sz="3200" dirty="0"/>
              <a:t>keyword arguments in a function call, the caller identifies the arguments by the parameter name.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5197475"/>
            <a:ext cx="11125200" cy="379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Keyword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50" y="3444875"/>
            <a:ext cx="11052852" cy="4495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450" y="4587875"/>
            <a:ext cx="3337370" cy="15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Default 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650" y="2759075"/>
            <a:ext cx="18274882" cy="98488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/>
              <a:t>A </a:t>
            </a:r>
            <a:r>
              <a:rPr lang="en-US" sz="3200" b="1" dirty="0"/>
              <a:t>default argument </a:t>
            </a:r>
            <a:r>
              <a:rPr lang="en-US" sz="3200" dirty="0"/>
              <a:t>is an argument that assumes a default value if a value is not provided in the function call for that argument.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4130674"/>
            <a:ext cx="10392031" cy="465024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50" y="4658751"/>
            <a:ext cx="2590800" cy="21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8121" y="796097"/>
            <a:ext cx="17144025" cy="18996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Variable-length </a:t>
            </a:r>
            <a:r>
              <a:rPr lang="en-US" sz="8800" dirty="0" smtClean="0"/>
              <a:t>arguments</a:t>
            </a:r>
            <a:br>
              <a:rPr lang="en-US" sz="8800" dirty="0" smtClean="0"/>
            </a:br>
            <a:r>
              <a:rPr lang="en-US" sz="6700" b="0" dirty="0" smtClean="0"/>
              <a:t>(</a:t>
            </a:r>
            <a:r>
              <a:rPr lang="en-US" sz="6000" b="0" dirty="0"/>
              <a:t>Arbitrary Arguments, </a:t>
            </a:r>
            <a:r>
              <a:rPr lang="en-US" sz="6000" b="0" dirty="0" smtClean="0"/>
              <a:t>*</a:t>
            </a:r>
            <a:r>
              <a:rPr lang="en-US" sz="6000" b="0" cap="none" dirty="0" err="1" smtClean="0"/>
              <a:t>args</a:t>
            </a:r>
            <a:r>
              <a:rPr lang="en-US" sz="6000" b="0" dirty="0" smtClean="0"/>
              <a:t>)</a:t>
            </a:r>
            <a:endParaRPr lang="en-US" sz="6700" b="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1850" y="3013989"/>
            <a:ext cx="182880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do not know how many arguments that will be passed into your function, add a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before the parameter name in the function definition.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/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defTabSz="914400"/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These arguments are called 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variable-length arguments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and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are not named in the function definition, unlike required and default arguments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defTabSz="914400"/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defTabSz="914400"/>
            <a:r>
              <a:rPr lang="en-US" sz="2800" dirty="0"/>
              <a:t>This way the function will receive a </a:t>
            </a:r>
            <a:r>
              <a:rPr lang="en-US" sz="2800" i="1" dirty="0"/>
              <a:t>tuple</a:t>
            </a:r>
            <a:r>
              <a:rPr lang="en-US" sz="2800" dirty="0"/>
              <a:t> of arguments, and can access the items </a:t>
            </a:r>
            <a:r>
              <a:rPr lang="en-US" sz="2800" dirty="0" smtClean="0"/>
              <a:t>accordingly.</a:t>
            </a:r>
          </a:p>
          <a:p>
            <a:pPr defTabSz="914400"/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defTabSz="914400"/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1850" y="6584197"/>
            <a:ext cx="103111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the number of arguments is unknown, add a 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before the parameter name: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7330967"/>
            <a:ext cx="8091771" cy="21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0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9050" y="3368675"/>
            <a:ext cx="17144025" cy="189967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Python Functions</a:t>
            </a:r>
            <a:endParaRPr lang="en-US" dirty="0">
              <a:sym typeface="Gill Sans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8121" y="796097"/>
            <a:ext cx="17144025" cy="18996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dirty="0"/>
              <a:t>Variable-length </a:t>
            </a:r>
            <a:r>
              <a:rPr lang="en-US" sz="8800" dirty="0" smtClean="0"/>
              <a:t>arguments</a:t>
            </a:r>
            <a:br>
              <a:rPr lang="en-US" sz="8800" dirty="0" smtClean="0"/>
            </a:br>
            <a:r>
              <a:rPr lang="en-US" sz="6700" b="0" dirty="0" smtClean="0"/>
              <a:t>(</a:t>
            </a:r>
            <a:r>
              <a:rPr lang="en-US" sz="6000" b="0" dirty="0"/>
              <a:t>Arbitrary Arguments, </a:t>
            </a:r>
            <a:r>
              <a:rPr lang="en-US" sz="6000" b="0" dirty="0" smtClean="0"/>
              <a:t>*</a:t>
            </a:r>
            <a:r>
              <a:rPr lang="en-US" sz="6000" b="0" cap="none" dirty="0" err="1" smtClean="0"/>
              <a:t>args</a:t>
            </a:r>
            <a:r>
              <a:rPr lang="en-US" sz="6000" b="0" dirty="0" smtClean="0"/>
              <a:t>)</a:t>
            </a:r>
            <a:endParaRPr lang="en-US" sz="6700" b="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3207980"/>
            <a:ext cx="9372600" cy="57840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450" y="3902075"/>
            <a:ext cx="2976563" cy="388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6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="" xmlns:a16="http://schemas.microsoft.com/office/drawing/2014/main" id="{74A1E8DA-265B-45EE-A21F-3232DAF65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4250" y="219251"/>
            <a:ext cx="17144025" cy="189967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sym typeface="Gill Sans" charset="0"/>
              </a:rPr>
              <a:t>Return Values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99524382-04B8-42E8-9554-B4978AFB2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8450" y="1997075"/>
            <a:ext cx="17229842" cy="3188385"/>
          </a:xfrm>
        </p:spPr>
        <p:txBody>
          <a:bodyPr/>
          <a:lstStyle/>
          <a:p>
            <a:pPr marL="549698" indent="0">
              <a:buNone/>
              <a:defRPr/>
            </a:pPr>
            <a:r>
              <a:rPr lang="en-US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O</a:t>
            </a:r>
            <a:r>
              <a:rPr 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ften a function will take its arguments, do some computation and return a value to be used as the value of the function call in the calling expression. The return keyword is used for this.</a:t>
            </a:r>
            <a:endParaRPr lang="en-US" cap="none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42A10840-C339-4829-875F-1DCE09634CF6}"/>
              </a:ext>
            </a:extLst>
          </p:cNvPr>
          <p:cNvSpPr>
            <a:spLocks/>
          </p:cNvSpPr>
          <p:nvPr/>
        </p:nvSpPr>
        <p:spPr bwMode="auto">
          <a:xfrm>
            <a:off x="1365250" y="5185460"/>
            <a:ext cx="10570359" cy="3502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4452" b="1" dirty="0" err="1">
                <a:solidFill>
                  <a:srgbClr val="7030A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def</a:t>
            </a:r>
            <a:r>
              <a:rPr lang="en-US" altLang="en-US" sz="4452" b="1" dirty="0">
                <a:solidFill>
                  <a:srgbClr val="7030A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 </a:t>
            </a:r>
            <a:r>
              <a:rPr lang="en-US" altLang="en-US" sz="4452" b="1" dirty="0">
                <a:solidFill>
                  <a:srgbClr val="0070C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greet</a:t>
            </a:r>
            <a:r>
              <a:rPr lang="en-US" altLang="en-US" sz="4452" b="1" dirty="0">
                <a:solidFill>
                  <a:schemeClr val="tx2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():</a:t>
            </a:r>
          </a:p>
          <a:p>
            <a:pPr eaLnBrk="1" hangingPunct="1"/>
            <a:r>
              <a:rPr lang="en-US" altLang="en-US" sz="4452" b="1" dirty="0">
                <a:solidFill>
                  <a:schemeClr val="tx2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    </a:t>
            </a:r>
            <a:r>
              <a:rPr lang="en-US" altLang="en-US" sz="4452" b="1" dirty="0">
                <a:solidFill>
                  <a:srgbClr val="7030A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return</a:t>
            </a:r>
            <a:r>
              <a:rPr lang="en-US" altLang="en-US" sz="4452" b="1" dirty="0">
                <a:solidFill>
                  <a:schemeClr val="tx2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 </a:t>
            </a:r>
            <a:r>
              <a:rPr lang="en-US" altLang="en-US" sz="4452" b="1" dirty="0">
                <a:solidFill>
                  <a:schemeClr val="accent3">
                    <a:lumMod val="75000"/>
                  </a:schemeClr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"Hello"</a:t>
            </a:r>
          </a:p>
          <a:p>
            <a:pPr eaLnBrk="1" hangingPunct="1"/>
            <a:endParaRPr lang="en-US" altLang="en-US" sz="4452" b="1" dirty="0">
              <a:solidFill>
                <a:schemeClr val="tx2"/>
              </a:solidFill>
              <a:latin typeface="Courier" pitchFamily="-84" charset="0"/>
              <a:ea typeface="MS PGothic" panose="020B0600070205080204" pitchFamily="34" charset="-128"/>
              <a:sym typeface="Courier" pitchFamily="-84" charset="0"/>
            </a:endParaRPr>
          </a:p>
          <a:p>
            <a:pPr eaLnBrk="1" hangingPunct="1"/>
            <a:r>
              <a:rPr lang="en-US" altLang="en-US" sz="4452" b="1" dirty="0">
                <a:solidFill>
                  <a:srgbClr val="7030A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print</a:t>
            </a:r>
            <a:r>
              <a:rPr lang="en-US" altLang="en-US" sz="4452" b="1" dirty="0">
                <a:solidFill>
                  <a:schemeClr val="tx2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 (</a:t>
            </a:r>
            <a:r>
              <a:rPr lang="en-US" altLang="en-US" sz="4452" b="1" dirty="0">
                <a:solidFill>
                  <a:srgbClr val="7030A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greet</a:t>
            </a:r>
            <a:r>
              <a:rPr lang="en-US" altLang="en-US" sz="4452" b="1" dirty="0">
                <a:solidFill>
                  <a:schemeClr val="tx2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()+</a:t>
            </a:r>
            <a:r>
              <a:rPr lang="en-US" altLang="en-US" sz="4452" b="1" dirty="0">
                <a:solidFill>
                  <a:schemeClr val="accent3">
                    <a:lumMod val="75000"/>
                  </a:schemeClr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" Glenn"</a:t>
            </a:r>
            <a:r>
              <a:rPr lang="en-US" altLang="en-US" sz="4452" b="1" dirty="0">
                <a:solidFill>
                  <a:schemeClr val="tx2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)</a:t>
            </a:r>
          </a:p>
          <a:p>
            <a:pPr eaLnBrk="1" hangingPunct="1"/>
            <a:r>
              <a:rPr lang="en-US" altLang="en-US" sz="4452" b="1" dirty="0">
                <a:solidFill>
                  <a:srgbClr val="7030A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print</a:t>
            </a:r>
            <a:r>
              <a:rPr lang="en-US" altLang="en-US" sz="4452" b="1" dirty="0">
                <a:solidFill>
                  <a:schemeClr val="tx2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 (</a:t>
            </a:r>
            <a:r>
              <a:rPr lang="en-US" altLang="en-US" sz="4452" b="1" dirty="0">
                <a:solidFill>
                  <a:srgbClr val="7030A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greet</a:t>
            </a:r>
            <a:r>
              <a:rPr lang="en-US" altLang="en-US" sz="4452" b="1" dirty="0">
                <a:solidFill>
                  <a:schemeClr val="tx2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()+</a:t>
            </a:r>
            <a:r>
              <a:rPr lang="en-US" altLang="en-US" sz="4452" b="1" dirty="0">
                <a:solidFill>
                  <a:schemeClr val="accent3">
                    <a:lumMod val="75000"/>
                  </a:schemeClr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" Sally"</a:t>
            </a:r>
            <a:r>
              <a:rPr lang="en-US" altLang="en-US" sz="4452" b="1" dirty="0">
                <a:solidFill>
                  <a:schemeClr val="tx2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)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="" xmlns:a16="http://schemas.microsoft.com/office/drawing/2014/main" id="{DAD9BA4E-6D87-4466-A1BB-6245F8CA73F9}"/>
              </a:ext>
            </a:extLst>
          </p:cNvPr>
          <p:cNvSpPr>
            <a:spLocks/>
          </p:cNvSpPr>
          <p:nvPr/>
        </p:nvSpPr>
        <p:spPr bwMode="auto">
          <a:xfrm>
            <a:off x="12968845" y="6225279"/>
            <a:ext cx="4947493" cy="147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452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Hello Glenn</a:t>
            </a:r>
          </a:p>
          <a:p>
            <a:pPr algn="l" eaLnBrk="1" hangingPunct="1"/>
            <a:r>
              <a:rPr lang="en-US" altLang="en-US" sz="4452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Hello Sally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="" xmlns:a16="http://schemas.microsoft.com/office/drawing/2014/main" id="{85E14DA1-5957-473E-9B55-4D1E9FA15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2436" y="2935"/>
            <a:ext cx="8638480" cy="284284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sym typeface="Gill Sans" charset="0"/>
              </a:rPr>
              <a:t>Return Value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979CB634-34AE-4522-A3D2-C94DABD5B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3250" y="1920875"/>
            <a:ext cx="7444800" cy="7052141"/>
          </a:xfrm>
        </p:spPr>
        <p:txBody>
          <a:bodyPr/>
          <a:lstStyle/>
          <a:p>
            <a:pPr marL="926659"/>
            <a:r>
              <a:rPr lang="en-US" alt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ja-JP" alt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fruitful</a:t>
            </a:r>
            <a:r>
              <a:rPr lang="ja-JP" alt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is one that produces a result (or return value)</a:t>
            </a:r>
          </a:p>
          <a:p>
            <a:pPr marL="926659"/>
            <a:r>
              <a:rPr lang="en-US" alt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return statement ends the function execution and </a:t>
            </a:r>
            <a:r>
              <a:rPr lang="ja-JP" alt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back</a:t>
            </a:r>
            <a:r>
              <a:rPr lang="ja-JP" altLang="en-US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result of the function</a:t>
            </a:r>
            <a:endParaRPr lang="en-US" altLang="en-US" cap="none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47A1F6D1-7B7F-4F09-9369-92CB6095773B}"/>
              </a:ext>
            </a:extLst>
          </p:cNvPr>
          <p:cNvSpPr>
            <a:spLocks/>
          </p:cNvSpPr>
          <p:nvPr/>
        </p:nvSpPr>
        <p:spPr bwMode="auto">
          <a:xfrm>
            <a:off x="10128250" y="1291962"/>
            <a:ext cx="7344959" cy="830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dirty="0" err="1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def</a:t>
            </a:r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greet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dirty="0" err="1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lang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):</a:t>
            </a:r>
          </a:p>
          <a:p>
            <a:pPr lvl="2" eaLnBrk="1" hangingPunct="1"/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if </a:t>
            </a:r>
            <a:r>
              <a:rPr lang="en-US" altLang="en-US" dirty="0" err="1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lang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==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es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':</a:t>
            </a:r>
          </a:p>
          <a:p>
            <a:pPr lvl="2" eaLnBrk="1" hangingPunct="1"/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			</a:t>
            </a:r>
            <a:r>
              <a:rPr lang="en-US" altLang="en-US" dirty="0" err="1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return</a:t>
            </a:r>
            <a:r>
              <a:rPr lang="en-US" alt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'Hola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’</a:t>
            </a:r>
            <a:endParaRPr lang="en-US" alt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dirty="0" err="1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elif</a:t>
            </a:r>
            <a:r>
              <a:rPr lang="en-US" altLang="en-US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altLang="en-US" dirty="0" err="1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lang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== 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fr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':</a:t>
            </a:r>
          </a:p>
          <a:p>
            <a:pPr lvl="2" eaLnBrk="1" hangingPunct="1"/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			</a:t>
            </a:r>
            <a:r>
              <a:rPr lang="en-US" altLang="en-US" dirty="0" err="1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return</a:t>
            </a:r>
            <a:r>
              <a:rPr lang="en-US" alt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'Bonjour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’</a:t>
            </a:r>
            <a:endParaRPr lang="en-US" alt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else</a:t>
            </a:r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:</a:t>
            </a:r>
          </a:p>
          <a:p>
            <a:pPr lvl="2" eaLnBrk="1" hangingPunct="1"/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			</a:t>
            </a:r>
            <a:r>
              <a:rPr lang="en-US" altLang="en-US" dirty="0" err="1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return</a:t>
            </a:r>
            <a:r>
              <a:rPr lang="en-US" altLang="en-US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'Hello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’</a:t>
            </a:r>
          </a:p>
          <a:p>
            <a:pPr lvl="2" eaLnBrk="1" hangingPunct="1"/>
            <a:endParaRPr lang="en-US" altLang="en-US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lang="en-US" altLang="en-US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greet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en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)+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'Glenn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endParaRPr lang="en-US" altLang="en-US" dirty="0" smtClean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Hello Glenn</a:t>
            </a:r>
            <a:endParaRPr lang="en-US" altLang="en-US" dirty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greet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es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')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+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Sally'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</a:p>
          <a:p>
            <a:pPr eaLnBrk="1" hangingPunct="1"/>
            <a:r>
              <a:rPr lang="en-US" altLang="en-US" dirty="0" err="1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Hola</a:t>
            </a:r>
            <a:r>
              <a:rPr lang="en-US" altLang="en-US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Sally</a:t>
            </a:r>
            <a:endParaRPr lang="en-US" altLang="en-US" dirty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greet</a:t>
            </a:r>
            <a:r>
              <a:rPr lang="en-US" altLang="en-US" dirty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fr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')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+</a:t>
            </a: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Michael'</a:t>
            </a:r>
            <a:r>
              <a:rPr lang="en-US" altLang="en-US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</a:p>
          <a:p>
            <a:pPr eaLnBrk="1" hangingPunct="1"/>
            <a:r>
              <a:rPr lang="en-US" altLang="en-US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Bonjour Michael</a:t>
            </a:r>
            <a:endParaRPr lang="en-US" altLang="en-US" dirty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algn="l" eaLnBrk="1" hangingPunct="1"/>
            <a:endParaRPr lang="en-US" altLang="en-US" dirty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="" xmlns:a16="http://schemas.microsoft.com/office/drawing/2014/main" id="{E3F56914-286A-4812-8BD8-B13C04ED1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744303"/>
            <a:ext cx="17144025" cy="189967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8781" dirty="0">
                <a:solidFill>
                  <a:schemeClr val="tx2"/>
                </a:solidFill>
                <a:sym typeface="Gill Sans" charset="0"/>
              </a:rPr>
              <a:t>Arguments, Parameters, and Results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0C67EE34-3EAF-4691-B78D-E4E5B9433DAD}"/>
              </a:ext>
            </a:extLst>
          </p:cNvPr>
          <p:cNvSpPr>
            <a:spLocks/>
          </p:cNvSpPr>
          <p:nvPr/>
        </p:nvSpPr>
        <p:spPr bwMode="auto">
          <a:xfrm>
            <a:off x="509953" y="3096611"/>
            <a:ext cx="3920945" cy="13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452" dirty="0">
                <a:solidFill>
                  <a:schemeClr val="tx2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4452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=greet(“John”)</a:t>
            </a:r>
          </a:p>
          <a:p>
            <a:pPr algn="l" eaLnBrk="1" hangingPunct="1"/>
            <a:r>
              <a:rPr lang="en-US" altLang="en-US" sz="4452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print (s)</a:t>
            </a:r>
            <a:endParaRPr lang="en-US" altLang="en-US" sz="4452" dirty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1237F817-7951-4288-AD76-32F274C698CA}"/>
              </a:ext>
            </a:extLst>
          </p:cNvPr>
          <p:cNvSpPr>
            <a:spLocks/>
          </p:cNvSpPr>
          <p:nvPr/>
        </p:nvSpPr>
        <p:spPr bwMode="auto">
          <a:xfrm>
            <a:off x="7306738" y="3969222"/>
            <a:ext cx="6120926" cy="50888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3200" dirty="0" err="1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def</a:t>
            </a:r>
            <a:r>
              <a:rPr lang="en-US" altLang="en-US" sz="3200" dirty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lang="en-US" altLang="en-US" sz="3200" dirty="0" smtClean="0">
                <a:solidFill>
                  <a:srgbClr val="00B0F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greet</a:t>
            </a:r>
            <a:r>
              <a:rPr lang="en-US" altLang="en-US" sz="3200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(name):</a:t>
            </a:r>
          </a:p>
          <a:p>
            <a:pPr eaLnBrk="1" hangingPunct="1"/>
            <a:r>
              <a:rPr lang="en-US" altLang="en-US" sz="3200" dirty="0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		</a:t>
            </a:r>
            <a:r>
              <a:rPr lang="en-US" altLang="en-US" sz="3200" dirty="0" err="1" smtClean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return</a:t>
            </a:r>
            <a:r>
              <a:rPr lang="en-US" altLang="en-US" sz="3200" dirty="0" err="1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'Hello</a:t>
            </a: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lang="en-US" altLang="en-US" sz="3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+</a:t>
            </a:r>
            <a:r>
              <a:rPr lang="en-US" altLang="en-US" sz="3200" dirty="0" smtClean="0">
                <a:solidFill>
                  <a:schemeClr val="tx1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name</a:t>
            </a:r>
          </a:p>
          <a:p>
            <a:pPr eaLnBrk="1" hangingPunct="1"/>
            <a:endParaRPr lang="en-US" altLang="en-US" sz="3200" dirty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3200" dirty="0" smtClean="0">
                <a:solidFill>
                  <a:srgbClr val="00B0F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greet</a:t>
            </a:r>
            <a:r>
              <a:rPr lang="en-US" altLang="en-US" sz="3200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lang="en-US" altLang="en-US" sz="32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'John'</a:t>
            </a:r>
            <a:r>
              <a:rPr lang="en-US" altLang="en-US" sz="3200" dirty="0" smtClean="0">
                <a:solidFill>
                  <a:schemeClr val="tx2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lang="en-US" altLang="en-US" sz="3200" dirty="0">
              <a:solidFill>
                <a:schemeClr val="tx2"/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lvl="2" eaLnBrk="1" hangingPunct="1"/>
            <a:r>
              <a:rPr lang="en-US" altLang="en-US" sz="3200" dirty="0">
                <a:solidFill>
                  <a:srgbClr val="7030A0"/>
                </a:solidFill>
                <a:latin typeface="Consolas" panose="020B0609020204030204" pitchFamily="49" charset="0"/>
                <a:ea typeface="MS PGothic" panose="020B0600070205080204" pitchFamily="34" charset="-128"/>
              </a:rPr>
              <a:t>	</a:t>
            </a:r>
            <a:endParaRPr lang="en-US" altLang="en-US" sz="32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lvl="2" eaLnBrk="1" hangingPunct="1"/>
            <a:endParaRPr lang="en-US" altLang="en-US" sz="3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pPr lvl="2" eaLnBrk="1" hangingPunct="1"/>
            <a:endParaRPr lang="en-US" altLang="en-US" sz="32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MS PGothic" panose="020B0600070205080204" pitchFamily="34" charset="-128"/>
            </a:endParaRPr>
          </a:p>
        </p:txBody>
      </p:sp>
      <p:sp>
        <p:nvSpPr>
          <p:cNvPr id="35844" name="Line 4">
            <a:extLst>
              <a:ext uri="{FF2B5EF4-FFF2-40B4-BE49-F238E27FC236}">
                <a16:creationId xmlns="" xmlns:a16="http://schemas.microsoft.com/office/drawing/2014/main" id="{7AE3103F-953F-4E81-AF75-0006B1E57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9150" y="6454437"/>
            <a:ext cx="1192326" cy="21597"/>
          </a:xfrm>
          <a:prstGeom prst="line">
            <a:avLst/>
          </a:prstGeom>
          <a:noFill/>
          <a:ln w="889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35845" name="Rectangle 5">
            <a:extLst>
              <a:ext uri="{FF2B5EF4-FFF2-40B4-BE49-F238E27FC236}">
                <a16:creationId xmlns="" xmlns:a16="http://schemas.microsoft.com/office/drawing/2014/main" id="{CD8863F7-B037-4F61-9DDF-72D5110B409B}"/>
              </a:ext>
            </a:extLst>
          </p:cNvPr>
          <p:cNvSpPr>
            <a:spLocks/>
          </p:cNvSpPr>
          <p:nvPr/>
        </p:nvSpPr>
        <p:spPr bwMode="auto">
          <a:xfrm>
            <a:off x="2269236" y="6189204"/>
            <a:ext cx="1966885" cy="68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4452" dirty="0" smtClean="0">
                <a:solidFill>
                  <a:srgbClr val="FF7F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4452" dirty="0" smtClean="0">
                <a:solidFill>
                  <a:srgbClr val="FF7F00"/>
                </a:solidFill>
                <a:ea typeface="MS PGothic" panose="020B0600070205080204" pitchFamily="34" charset="-128"/>
              </a:rPr>
              <a:t>John</a:t>
            </a:r>
            <a:r>
              <a:rPr lang="ja-JP" altLang="en-US" sz="4452" dirty="0" smtClean="0">
                <a:solidFill>
                  <a:srgbClr val="FF7F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sz="4452" dirty="0" smtClean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endParaRPr lang="en-US" altLang="en-US" sz="4452" dirty="0">
              <a:solidFill>
                <a:srgbClr val="FF7F00"/>
              </a:solidFill>
              <a:ea typeface="MS PGothic" panose="020B0600070205080204" pitchFamily="34" charset="-128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="" xmlns:a16="http://schemas.microsoft.com/office/drawing/2014/main" id="{52D9F5C4-B4D0-40EB-AB69-BC7BB0B91764}"/>
              </a:ext>
            </a:extLst>
          </p:cNvPr>
          <p:cNvSpPr>
            <a:spLocks/>
          </p:cNvSpPr>
          <p:nvPr/>
        </p:nvSpPr>
        <p:spPr bwMode="auto">
          <a:xfrm>
            <a:off x="13914337" y="6111875"/>
            <a:ext cx="3425618" cy="68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4452" dirty="0" smtClean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‘</a:t>
            </a:r>
            <a:r>
              <a:rPr lang="en-US" altLang="ja-JP" sz="4452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Hello, John</a:t>
            </a:r>
            <a:r>
              <a:rPr lang="ja-JP" altLang="en-US" sz="4452" dirty="0" smtClean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’</a:t>
            </a:r>
            <a:endParaRPr lang="en-US" altLang="en-US" sz="4452" dirty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35847" name="Line 7">
            <a:extLst>
              <a:ext uri="{FF2B5EF4-FFF2-40B4-BE49-F238E27FC236}">
                <a16:creationId xmlns="" xmlns:a16="http://schemas.microsoft.com/office/drawing/2014/main" id="{1A723CBB-D555-49E3-8E68-873D1F392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45931" y="6513647"/>
            <a:ext cx="816794" cy="21597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35848" name="Rectangle 8">
            <a:extLst>
              <a:ext uri="{FF2B5EF4-FFF2-40B4-BE49-F238E27FC236}">
                <a16:creationId xmlns="" xmlns:a16="http://schemas.microsoft.com/office/drawing/2014/main" id="{6B05D503-CC86-4A3E-8D11-0E79249488BB}"/>
              </a:ext>
            </a:extLst>
          </p:cNvPr>
          <p:cNvSpPr>
            <a:spLocks/>
          </p:cNvSpPr>
          <p:nvPr/>
        </p:nvSpPr>
        <p:spPr bwMode="auto">
          <a:xfrm>
            <a:off x="437486" y="7697012"/>
            <a:ext cx="2316019" cy="68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4452">
                <a:solidFill>
                  <a:srgbClr val="FF7F00"/>
                </a:solidFill>
                <a:ea typeface="MS PGothic" panose="020B0600070205080204" pitchFamily="34" charset="-128"/>
              </a:rPr>
              <a:t>Argument</a:t>
            </a:r>
          </a:p>
        </p:txBody>
      </p:sp>
      <p:sp>
        <p:nvSpPr>
          <p:cNvPr id="35849" name="Line 9">
            <a:extLst>
              <a:ext uri="{FF2B5EF4-FFF2-40B4-BE49-F238E27FC236}">
                <a16:creationId xmlns="" xmlns:a16="http://schemas.microsoft.com/office/drawing/2014/main" id="{80C00B35-A944-46B4-985B-BA10D0CD5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6872" y="7222845"/>
            <a:ext cx="887408" cy="426035"/>
          </a:xfrm>
          <a:prstGeom prst="line">
            <a:avLst/>
          </a:prstGeom>
          <a:noFill/>
          <a:ln w="76200">
            <a:solidFill>
              <a:srgbClr val="FF7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35850" name="Rectangle 10">
            <a:extLst>
              <a:ext uri="{FF2B5EF4-FFF2-40B4-BE49-F238E27FC236}">
                <a16:creationId xmlns="" xmlns:a16="http://schemas.microsoft.com/office/drawing/2014/main" id="{A0B5C8E6-A711-4B23-8021-012752411A3E}"/>
              </a:ext>
            </a:extLst>
          </p:cNvPr>
          <p:cNvSpPr>
            <a:spLocks/>
          </p:cNvSpPr>
          <p:nvPr/>
        </p:nvSpPr>
        <p:spPr bwMode="auto">
          <a:xfrm>
            <a:off x="13794082" y="2832575"/>
            <a:ext cx="2422586" cy="68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4452" dirty="0">
                <a:solidFill>
                  <a:srgbClr val="00FFFF"/>
                </a:solidFill>
                <a:ea typeface="MS PGothic" panose="020B0600070205080204" pitchFamily="34" charset="-128"/>
              </a:rPr>
              <a:t>Parameter</a:t>
            </a:r>
          </a:p>
        </p:txBody>
      </p:sp>
      <p:sp>
        <p:nvSpPr>
          <p:cNvPr id="35851" name="Line 11">
            <a:extLst>
              <a:ext uri="{FF2B5EF4-FFF2-40B4-BE49-F238E27FC236}">
                <a16:creationId xmlns="" xmlns:a16="http://schemas.microsoft.com/office/drawing/2014/main" id="{EDDBF3C5-6C1D-45B1-B8C0-494B3BF64A4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204450" y="3283041"/>
            <a:ext cx="3542247" cy="1533434"/>
          </a:xfrm>
          <a:prstGeom prst="line">
            <a:avLst/>
          </a:prstGeom>
          <a:noFill/>
          <a:ln w="76200">
            <a:solidFill>
              <a:srgbClr val="00FF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35852" name="Rectangle 12">
            <a:extLst>
              <a:ext uri="{FF2B5EF4-FFF2-40B4-BE49-F238E27FC236}">
                <a16:creationId xmlns="" xmlns:a16="http://schemas.microsoft.com/office/drawing/2014/main" id="{B61A643E-D3FB-4809-9361-14EA8836172B}"/>
              </a:ext>
            </a:extLst>
          </p:cNvPr>
          <p:cNvSpPr>
            <a:spLocks/>
          </p:cNvSpPr>
          <p:nvPr/>
        </p:nvSpPr>
        <p:spPr bwMode="auto">
          <a:xfrm>
            <a:off x="14009716" y="7995432"/>
            <a:ext cx="1617430" cy="68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4452">
                <a:solidFill>
                  <a:schemeClr val="tx2"/>
                </a:solidFill>
                <a:ea typeface="MS PGothic" panose="020B0600070205080204" pitchFamily="34" charset="-128"/>
              </a:rPr>
              <a:t>Result</a:t>
            </a:r>
          </a:p>
        </p:txBody>
      </p:sp>
      <p:sp>
        <p:nvSpPr>
          <p:cNvPr id="35853" name="Line 13">
            <a:extLst>
              <a:ext uri="{FF2B5EF4-FFF2-40B4-BE49-F238E27FC236}">
                <a16:creationId xmlns="" xmlns:a16="http://schemas.microsoft.com/office/drawing/2014/main" id="{A8E1FF2C-8176-46E8-ABAE-B9E3B786C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2926" y="6958462"/>
            <a:ext cx="23559" cy="879554"/>
          </a:xfrm>
          <a:prstGeom prst="line">
            <a:avLst/>
          </a:prstGeom>
          <a:noFill/>
          <a:ln w="762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>
              <a:solidFill>
                <a:schemeClr val="tx2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ym typeface="Gill Sans" charset="0"/>
              </a:rPr>
              <a:t>Python</a:t>
            </a:r>
            <a:r>
              <a:rPr lang="en-US" dirty="0">
                <a:solidFill>
                  <a:srgbClr val="00FF00"/>
                </a:solidFill>
                <a:sym typeface="Gill Sans" charset="0"/>
              </a:rPr>
              <a:t> </a:t>
            </a:r>
            <a:r>
              <a:rPr lang="en-US" dirty="0" smtClean="0">
                <a:sym typeface="Gill Sans" charset="0"/>
              </a:rPr>
              <a:t>Function Types</a:t>
            </a:r>
            <a:endParaRPr lang="en-US" dirty="0">
              <a:sym typeface="Gill Sans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E7E2F666-CF6D-404D-B4B5-F72A6C2F1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49698" indent="0">
              <a:buNone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There are two kinds of functions in Python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.</a:t>
            </a:r>
          </a:p>
          <a:p>
            <a:pPr marL="549698" indent="0">
              <a:buNone/>
              <a:defRPr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1287899" lvl="1">
              <a:buFont typeface="Gill Sans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 functions - Functions that are built into Python: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input(), type(), float(),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() ...</a:t>
            </a:r>
          </a:p>
          <a:p>
            <a:pPr marL="1287899" lvl="1">
              <a:buFont typeface="Gill Sans" charset="0"/>
              <a:buChar char="•"/>
              <a:defRPr/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User-defined functions - Functions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that we define ourselves and then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use</a:t>
            </a:r>
          </a:p>
          <a:p>
            <a:pPr marL="1287899" lvl="1">
              <a:buFont typeface="Gill Sans" charset="0"/>
              <a:buChar char="•"/>
              <a:defRPr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8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="" xmlns:a16="http://schemas.microsoft.com/office/drawing/2014/main" id="{08471E19-8877-45A1-A3BC-240DCCF57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User-defined function</a:t>
            </a:r>
            <a:endParaRPr lang="en-US" dirty="0">
              <a:sym typeface="Gill Sans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1D9A7E10-D4B8-49E5-913C-58B8CF633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926659">
              <a:buFont typeface="Gill Sans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We create a new function using the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def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keyword followed by optional parameters in parenthesis.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We indent the body of the function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This defines the function but </a:t>
            </a:r>
            <a:r>
              <a:rPr lang="en-US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does not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 execute the body of the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function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Once we have defined a function, we can call (or invoke) it as many times as we like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This is the store and reuse pattern</a:t>
            </a:r>
          </a:p>
          <a:p>
            <a:pPr marL="926659">
              <a:buFont typeface="Gill Sans" charset="0"/>
              <a:buChar char="•"/>
              <a:defRPr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="" xmlns:a16="http://schemas.microsoft.com/office/drawing/2014/main" id="{08471E19-8877-45A1-A3BC-240DCCF57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79850" y="3140075"/>
            <a:ext cx="17144025" cy="189967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ym typeface="Gill Sans" charset="0"/>
              </a:rPr>
              <a:t>Built-in functions</a:t>
            </a:r>
            <a:endParaRPr lang="en-US" dirty="0">
              <a:sym typeface="Gill Sans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="" xmlns:a16="http://schemas.microsoft.com/office/drawing/2014/main" id="{029D0DB4-4D47-417C-B160-1E5D0277A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sym typeface="Gill Sans" charset="0"/>
              </a:rPr>
              <a:t>Max Function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41340E26-F9C5-4BFE-AAC2-A862CA149BAA}"/>
              </a:ext>
            </a:extLst>
          </p:cNvPr>
          <p:cNvSpPr>
            <a:spLocks/>
          </p:cNvSpPr>
          <p:nvPr/>
        </p:nvSpPr>
        <p:spPr bwMode="auto">
          <a:xfrm>
            <a:off x="1484248" y="3579541"/>
            <a:ext cx="7072449" cy="13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452" dirty="0">
                <a:solidFill>
                  <a:schemeClr val="tx2"/>
                </a:solidFill>
                <a:ea typeface="MS PGothic" panose="020B0600070205080204" pitchFamily="34" charset="-128"/>
              </a:rPr>
              <a:t>&gt;&gt;&gt; big = max('Hello world')</a:t>
            </a:r>
          </a:p>
          <a:p>
            <a:pPr algn="l" eaLnBrk="1" hangingPunct="1"/>
            <a:r>
              <a:rPr lang="en-US" altLang="en-US" sz="4452" dirty="0">
                <a:solidFill>
                  <a:schemeClr val="tx2"/>
                </a:solidFill>
                <a:ea typeface="MS PGothic" panose="020B0600070205080204" pitchFamily="34" charset="-128"/>
              </a:rPr>
              <a:t>&gt;&gt;&gt; </a:t>
            </a:r>
            <a:r>
              <a:rPr lang="en-US" altLang="en-US" sz="4452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print(big)  </a:t>
            </a:r>
            <a:r>
              <a:rPr lang="en-US" altLang="en-US" sz="4452" dirty="0" smtClean="0">
                <a:solidFill>
                  <a:schemeClr val="tx2"/>
                </a:solidFill>
                <a:ea typeface="MS PGothic" panose="020B060007020508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4452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'w</a:t>
            </a:r>
            <a:r>
              <a:rPr lang="en-US" altLang="en-US" sz="4452" dirty="0">
                <a:solidFill>
                  <a:schemeClr val="tx2"/>
                </a:solidFill>
                <a:ea typeface="MS PGothic" panose="020B0600070205080204" pitchFamily="34" charset="-128"/>
              </a:rPr>
              <a:t>'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DD9BDA01-0460-44D3-838A-287038F2A257}"/>
              </a:ext>
            </a:extLst>
          </p:cNvPr>
          <p:cNvSpPr>
            <a:spLocks/>
          </p:cNvSpPr>
          <p:nvPr/>
        </p:nvSpPr>
        <p:spPr bwMode="auto">
          <a:xfrm>
            <a:off x="8223250" y="5525478"/>
            <a:ext cx="3486805" cy="34868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6678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max()</a:t>
            </a:r>
          </a:p>
          <a:p>
            <a:pPr eaLnBrk="1" hangingPunct="1"/>
            <a:r>
              <a:rPr lang="en-US" altLang="en-US" sz="6678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function</a:t>
            </a:r>
          </a:p>
        </p:txBody>
      </p:sp>
      <p:sp>
        <p:nvSpPr>
          <p:cNvPr id="23556" name="Line 4">
            <a:extLst>
              <a:ext uri="{FF2B5EF4-FFF2-40B4-BE49-F238E27FC236}">
                <a16:creationId xmlns="" xmlns:a16="http://schemas.microsoft.com/office/drawing/2014/main" id="{927A1343-6679-4447-A874-0E54901A5A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1004" y="7323854"/>
            <a:ext cx="1845494" cy="21597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23557" name="Rectangle 5">
            <a:extLst>
              <a:ext uri="{FF2B5EF4-FFF2-40B4-BE49-F238E27FC236}">
                <a16:creationId xmlns="" xmlns:a16="http://schemas.microsoft.com/office/drawing/2014/main" id="{FFB0B1B1-B402-47F4-BA1A-BC03CFE69B50}"/>
              </a:ext>
            </a:extLst>
          </p:cNvPr>
          <p:cNvSpPr>
            <a:spLocks/>
          </p:cNvSpPr>
          <p:nvPr/>
        </p:nvSpPr>
        <p:spPr bwMode="auto">
          <a:xfrm>
            <a:off x="2993043" y="6638730"/>
            <a:ext cx="3368999" cy="13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4452">
                <a:solidFill>
                  <a:srgbClr val="FF7F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4452">
                <a:solidFill>
                  <a:srgbClr val="FF7F00"/>
                </a:solidFill>
                <a:ea typeface="MS PGothic" panose="020B0600070205080204" pitchFamily="34" charset="-128"/>
              </a:rPr>
              <a:t>Hello world</a:t>
            </a:r>
            <a:r>
              <a:rPr lang="ja-JP" altLang="en-US" sz="4452">
                <a:solidFill>
                  <a:srgbClr val="FF7F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sz="4452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4452">
                <a:solidFill>
                  <a:srgbClr val="FF7F00"/>
                </a:solidFill>
                <a:ea typeface="MS PGothic" panose="020B0600070205080204" pitchFamily="34" charset="-128"/>
              </a:rPr>
              <a:t>(a string)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="" xmlns:a16="http://schemas.microsoft.com/office/drawing/2014/main" id="{4988B240-632F-4302-ABB8-A16F1A613DEB}"/>
              </a:ext>
            </a:extLst>
          </p:cNvPr>
          <p:cNvSpPr>
            <a:spLocks/>
          </p:cNvSpPr>
          <p:nvPr/>
        </p:nvSpPr>
        <p:spPr bwMode="auto">
          <a:xfrm>
            <a:off x="14156316" y="6575905"/>
            <a:ext cx="2253822" cy="13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4452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‘</a:t>
            </a:r>
            <a:r>
              <a:rPr lang="en-US" altLang="ja-JP" sz="4452" dirty="0">
                <a:solidFill>
                  <a:schemeClr val="tx2"/>
                </a:solidFill>
                <a:ea typeface="MS PGothic" panose="020B0600070205080204" pitchFamily="34" charset="-128"/>
              </a:rPr>
              <a:t>w</a:t>
            </a:r>
            <a:r>
              <a:rPr lang="ja-JP" altLang="en-US" sz="4452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’</a:t>
            </a:r>
            <a:endParaRPr lang="en-US" altLang="ja-JP" sz="4452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4452" dirty="0">
                <a:solidFill>
                  <a:schemeClr val="tx2"/>
                </a:solidFill>
                <a:ea typeface="MS PGothic" panose="020B0600070205080204" pitchFamily="34" charset="-128"/>
              </a:rPr>
              <a:t>(a string)</a:t>
            </a:r>
          </a:p>
        </p:txBody>
      </p:sp>
      <p:sp>
        <p:nvSpPr>
          <p:cNvPr id="23559" name="Line 7">
            <a:extLst>
              <a:ext uri="{FF2B5EF4-FFF2-40B4-BE49-F238E27FC236}">
                <a16:creationId xmlns="" xmlns:a16="http://schemas.microsoft.com/office/drawing/2014/main" id="{829D3540-4CFF-4B6F-BCD8-7CACD09048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29687" y="7261028"/>
            <a:ext cx="1845494" cy="21597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23560" name="Rectangle 8">
            <a:extLst>
              <a:ext uri="{FF2B5EF4-FFF2-40B4-BE49-F238E27FC236}">
                <a16:creationId xmlns="" xmlns:a16="http://schemas.microsoft.com/office/drawing/2014/main" id="{9681C945-5A70-4C6F-AB7F-2EA59A903200}"/>
              </a:ext>
            </a:extLst>
          </p:cNvPr>
          <p:cNvSpPr>
            <a:spLocks/>
          </p:cNvSpPr>
          <p:nvPr/>
        </p:nvSpPr>
        <p:spPr bwMode="auto">
          <a:xfrm>
            <a:off x="12470807" y="2192906"/>
            <a:ext cx="6109762" cy="270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4452" dirty="0">
                <a:solidFill>
                  <a:schemeClr val="tx2"/>
                </a:solidFill>
                <a:ea typeface="MS PGothic" panose="020B0600070205080204" pitchFamily="34" charset="-128"/>
              </a:rPr>
              <a:t>A function is some stored code that we use. A function takes some input and produces an output.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="" xmlns:a16="http://schemas.microsoft.com/office/drawing/2014/main" id="{7A33C315-EE21-4BEF-85C3-3E97FE1F7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sym typeface="Gill Sans" charset="0"/>
              </a:rPr>
              <a:t>Max Function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A8FE9923-4228-4BE1-BC2D-8DB1FD492821}"/>
              </a:ext>
            </a:extLst>
          </p:cNvPr>
          <p:cNvSpPr>
            <a:spLocks/>
          </p:cNvSpPr>
          <p:nvPr/>
        </p:nvSpPr>
        <p:spPr bwMode="auto">
          <a:xfrm>
            <a:off x="1317285" y="3148577"/>
            <a:ext cx="5913478" cy="13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452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big </a:t>
            </a:r>
            <a:r>
              <a:rPr lang="en-US" altLang="en-US" sz="4452" dirty="0">
                <a:solidFill>
                  <a:schemeClr val="tx2"/>
                </a:solidFill>
                <a:ea typeface="MS PGothic" panose="020B0600070205080204" pitchFamily="34" charset="-128"/>
              </a:rPr>
              <a:t>= max('Hello world')</a:t>
            </a:r>
          </a:p>
          <a:p>
            <a:pPr algn="l" eaLnBrk="1" hangingPunct="1"/>
            <a:r>
              <a:rPr lang="en-US" altLang="en-US" sz="4452" dirty="0">
                <a:solidFill>
                  <a:schemeClr val="tx2"/>
                </a:solidFill>
                <a:ea typeface="MS PGothic" panose="020B0600070205080204" pitchFamily="34" charset="-128"/>
              </a:rPr>
              <a:t>p</a:t>
            </a:r>
            <a:r>
              <a:rPr lang="en-US" altLang="en-US" sz="4452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rint(big)</a:t>
            </a:r>
            <a:endParaRPr lang="en-US" altLang="en-US" sz="4452" dirty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09901292-3C20-4B1A-8EAB-582074DDEF93}"/>
              </a:ext>
            </a:extLst>
          </p:cNvPr>
          <p:cNvSpPr>
            <a:spLocks/>
          </p:cNvSpPr>
          <p:nvPr/>
        </p:nvSpPr>
        <p:spPr bwMode="auto">
          <a:xfrm>
            <a:off x="8223250" y="5197475"/>
            <a:ext cx="3486805" cy="34868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215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def</a:t>
            </a:r>
            <a:r>
              <a:rPr lang="en-US" altLang="en-US" sz="3215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 </a:t>
            </a:r>
            <a:r>
              <a:rPr lang="en-US" altLang="en-US" sz="3215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max(</a:t>
            </a:r>
            <a:r>
              <a:rPr lang="en-US" altLang="en-US" sz="3215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inp</a:t>
            </a:r>
            <a:r>
              <a:rPr lang="en-US" altLang="en-US" sz="3215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):</a:t>
            </a:r>
          </a:p>
          <a:p>
            <a:pPr algn="l" eaLnBrk="1" hangingPunct="1"/>
            <a:r>
              <a:rPr lang="en-US" altLang="en-US" sz="3215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   </a:t>
            </a:r>
            <a:r>
              <a:rPr lang="en-US" altLang="en-US" sz="3215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…</a:t>
            </a:r>
            <a:endParaRPr lang="en-US" altLang="en-US" sz="3215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3215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   </a:t>
            </a:r>
            <a:r>
              <a:rPr lang="en-US" altLang="en-US" sz="3215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for </a:t>
            </a:r>
            <a:r>
              <a:rPr lang="en-US" altLang="en-US" sz="3215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x </a:t>
            </a:r>
            <a:r>
              <a:rPr lang="en-US" altLang="en-US" sz="3215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in </a:t>
            </a:r>
            <a:r>
              <a:rPr lang="en-US" altLang="en-US" sz="3215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y:</a:t>
            </a:r>
          </a:p>
          <a:p>
            <a:pPr algn="l" eaLnBrk="1" hangingPunct="1"/>
            <a:r>
              <a:rPr lang="en-US" altLang="en-US" sz="3215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     </a:t>
            </a:r>
            <a:r>
              <a:rPr lang="en-US" altLang="en-US" sz="3215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MS PGothic" panose="020B0600070205080204" pitchFamily="34" charset="-128"/>
              </a:rPr>
              <a:t>…</a:t>
            </a:r>
            <a:endParaRPr lang="en-US" altLang="en-US" sz="3215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4580" name="Line 4">
            <a:extLst>
              <a:ext uri="{FF2B5EF4-FFF2-40B4-BE49-F238E27FC236}">
                <a16:creationId xmlns="" xmlns:a16="http://schemas.microsoft.com/office/drawing/2014/main" id="{279C2481-A43E-4783-8CD7-5975A41296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1004" y="6995851"/>
            <a:ext cx="1845494" cy="21597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24581" name="Rectangle 5">
            <a:extLst>
              <a:ext uri="{FF2B5EF4-FFF2-40B4-BE49-F238E27FC236}">
                <a16:creationId xmlns="" xmlns:a16="http://schemas.microsoft.com/office/drawing/2014/main" id="{D14BB91F-655C-47E5-AEEB-962E943E2522}"/>
              </a:ext>
            </a:extLst>
          </p:cNvPr>
          <p:cNvSpPr>
            <a:spLocks/>
          </p:cNvSpPr>
          <p:nvPr/>
        </p:nvSpPr>
        <p:spPr bwMode="auto">
          <a:xfrm>
            <a:off x="2993043" y="6310727"/>
            <a:ext cx="3368999" cy="13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4452">
                <a:solidFill>
                  <a:srgbClr val="FF7F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4452">
                <a:solidFill>
                  <a:srgbClr val="FF7F00"/>
                </a:solidFill>
                <a:ea typeface="MS PGothic" panose="020B0600070205080204" pitchFamily="34" charset="-128"/>
              </a:rPr>
              <a:t>Hello world</a:t>
            </a:r>
            <a:r>
              <a:rPr lang="ja-JP" altLang="en-US" sz="4452">
                <a:solidFill>
                  <a:srgbClr val="FF7F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sz="4452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</a:p>
          <a:p>
            <a:pPr eaLnBrk="1" hangingPunct="1"/>
            <a:r>
              <a:rPr lang="en-US" altLang="en-US" sz="4452">
                <a:solidFill>
                  <a:srgbClr val="FF7F00"/>
                </a:solidFill>
                <a:ea typeface="MS PGothic" panose="020B0600070205080204" pitchFamily="34" charset="-128"/>
              </a:rPr>
              <a:t>(a string)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="" xmlns:a16="http://schemas.microsoft.com/office/drawing/2014/main" id="{69F09CC4-712D-4E21-97D7-E95C4B20990B}"/>
              </a:ext>
            </a:extLst>
          </p:cNvPr>
          <p:cNvSpPr>
            <a:spLocks/>
          </p:cNvSpPr>
          <p:nvPr/>
        </p:nvSpPr>
        <p:spPr bwMode="auto">
          <a:xfrm>
            <a:off x="14156316" y="6247902"/>
            <a:ext cx="2253822" cy="137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ja-JP" altLang="en-US" sz="4452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‘</a:t>
            </a:r>
            <a:r>
              <a:rPr lang="en-US" altLang="ja-JP" sz="4452" dirty="0">
                <a:solidFill>
                  <a:schemeClr val="tx2"/>
                </a:solidFill>
                <a:ea typeface="MS PGothic" panose="020B0600070205080204" pitchFamily="34" charset="-128"/>
              </a:rPr>
              <a:t>w</a:t>
            </a:r>
            <a:r>
              <a:rPr lang="ja-JP" altLang="en-US" sz="4452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’</a:t>
            </a:r>
            <a:endParaRPr lang="en-US" altLang="ja-JP" sz="4452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4452" dirty="0">
                <a:solidFill>
                  <a:schemeClr val="tx2"/>
                </a:solidFill>
                <a:ea typeface="MS PGothic" panose="020B0600070205080204" pitchFamily="34" charset="-128"/>
              </a:rPr>
              <a:t>(a string)</a:t>
            </a:r>
          </a:p>
        </p:txBody>
      </p:sp>
      <p:sp>
        <p:nvSpPr>
          <p:cNvPr id="24583" name="Line 7">
            <a:extLst>
              <a:ext uri="{FF2B5EF4-FFF2-40B4-BE49-F238E27FC236}">
                <a16:creationId xmlns="" xmlns:a16="http://schemas.microsoft.com/office/drawing/2014/main" id="{3986993E-76EF-4AA3-86AA-C34FF71536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29687" y="6933025"/>
            <a:ext cx="1845494" cy="21597"/>
          </a:xfrm>
          <a:prstGeom prst="line">
            <a:avLst/>
          </a:prstGeom>
          <a:noFill/>
          <a:ln w="88900">
            <a:solidFill>
              <a:schemeClr val="tx1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="" xmlns:a16="http://schemas.microsoft.com/office/drawing/2014/main" id="{86DE51EC-8D8B-44FE-B7EC-7177C34E4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9276" y="298817"/>
            <a:ext cx="9879280" cy="284284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>
                <a:solidFill>
                  <a:schemeClr val="tx2"/>
                </a:solidFill>
                <a:sym typeface="Gill Sans" charset="0"/>
              </a:rPr>
              <a:t>Type Conversions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15C74C89-C2A9-4F9C-82A1-F62CAC4A3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050" y="1920875"/>
            <a:ext cx="8559949" cy="7052141"/>
          </a:xfrm>
        </p:spPr>
        <p:txBody>
          <a:bodyPr/>
          <a:lstStyle/>
          <a:p>
            <a:pPr marL="926659">
              <a:buFont typeface="Gill Sans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When you put an integer and floating point in an expression the integer is implicitly converted to a float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You can control this with the built in functions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() and float()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95D75281-B4DD-4F8B-B943-7E43EF551B29}"/>
              </a:ext>
            </a:extLst>
          </p:cNvPr>
          <p:cNvSpPr>
            <a:spLocks/>
          </p:cNvSpPr>
          <p:nvPr/>
        </p:nvSpPr>
        <p:spPr bwMode="auto">
          <a:xfrm>
            <a:off x="11983928" y="2257872"/>
            <a:ext cx="6983521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float(99) / 100</a:t>
            </a:r>
          </a:p>
          <a:p>
            <a:pPr algn="l" eaLnBrk="1" hangingPunct="1"/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0.99</a:t>
            </a:r>
          </a:p>
          <a:p>
            <a:pPr algn="l" eaLnBrk="1" hangingPunct="1"/>
            <a:r>
              <a:rPr lang="en-US" altLang="en-US" dirty="0" err="1" smtClean="0">
                <a:solidFill>
                  <a:schemeClr val="tx2"/>
                </a:solidFill>
                <a:ea typeface="MS PGothic" panose="020B0600070205080204" pitchFamily="34" charset="-128"/>
              </a:rPr>
              <a:t>i</a:t>
            </a:r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= 42</a:t>
            </a:r>
          </a:p>
          <a:p>
            <a:pPr algn="l" eaLnBrk="1" hangingPunct="1"/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type(</a:t>
            </a:r>
            <a:r>
              <a:rPr lang="en-US" altLang="en-US" dirty="0" err="1" smtClean="0">
                <a:solidFill>
                  <a:schemeClr val="tx2"/>
                </a:solidFill>
                <a:ea typeface="MS PGothic" panose="020B0600070205080204" pitchFamily="34" charset="-128"/>
              </a:rPr>
              <a:t>i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&lt;type '</a:t>
            </a:r>
            <a:r>
              <a:rPr lang="en-US" altLang="en-US" dirty="0" err="1" smtClean="0">
                <a:solidFill>
                  <a:schemeClr val="tx2"/>
                </a:solidFill>
                <a:ea typeface="MS PGothic" panose="020B0600070205080204" pitchFamily="34" charset="-128"/>
              </a:rPr>
              <a:t>int</a:t>
            </a:r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‘&gt;</a:t>
            </a:r>
            <a:endParaRPr lang="en-US" altLang="en-US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f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= float(</a:t>
            </a:r>
            <a:r>
              <a:rPr lang="en-US" altLang="en-US" dirty="0" err="1">
                <a:solidFill>
                  <a:schemeClr val="tx2"/>
                </a:solidFill>
                <a:ea typeface="MS PGothic" panose="020B0600070205080204" pitchFamily="34" charset="-128"/>
              </a:rPr>
              <a:t>i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f</a:t>
            </a:r>
          </a:p>
          <a:p>
            <a:pPr algn="l" eaLnBrk="1" hangingPunct="1"/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42.0</a:t>
            </a:r>
          </a:p>
          <a:p>
            <a:pPr algn="l" eaLnBrk="1" hangingPunct="1"/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type(f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&lt;type 'float'&gt;</a:t>
            </a:r>
          </a:p>
          <a:p>
            <a:pPr algn="l" eaLnBrk="1" hangingPunct="1"/>
            <a:r>
              <a:rPr lang="en-US" altLang="en-US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1 + 2 * float(3) / 4 - 5</a:t>
            </a:r>
          </a:p>
          <a:p>
            <a:pPr algn="l" eaLnBrk="1" hangingPunct="1"/>
            <a:r>
              <a:rPr lang="en-US" altLang="en-US" dirty="0">
                <a:solidFill>
                  <a:schemeClr val="tx2"/>
                </a:solidFill>
                <a:ea typeface="MS PGothic" panose="020B0600070205080204" pitchFamily="34" charset="-128"/>
              </a:rPr>
              <a:t>-2.5</a:t>
            </a:r>
          </a:p>
          <a:p>
            <a:pPr algn="l" eaLnBrk="1" hangingPunct="1"/>
            <a:endParaRPr lang="en-US" altLang="en-US" dirty="0">
              <a:solidFill>
                <a:schemeClr val="tx2"/>
              </a:solidFill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 in Python?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E7E2F666-CF6D-404D-B4B5-F72A6C2F1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4000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python, a function is a group of related statements that performs a specific task.</a:t>
            </a:r>
          </a:p>
          <a:p>
            <a:pPr marL="0" indent="0">
              <a:buNone/>
            </a:pPr>
            <a:r>
              <a:rPr lang="en-US" sz="40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is a block of organized, reusable code that is used to perform a single, related action.</a:t>
            </a:r>
          </a:p>
          <a:p>
            <a:pPr marL="0" indent="0">
              <a:buNone/>
            </a:pPr>
            <a:r>
              <a:rPr lang="en-US" sz="4000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help break our program into smaller and modular chunks. as our program grows larger and larger, functions make it more organized and manageable.</a:t>
            </a:r>
          </a:p>
          <a:p>
            <a:pPr marL="0" indent="0">
              <a:buNone/>
            </a:pPr>
            <a:r>
              <a:rPr lang="en-US" sz="4000" cap="none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4000" cap="none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urthermore, it avoids repetition and makes the code reusable.</a:t>
            </a:r>
            <a:endParaRPr lang="en-US" sz="4000" cap="none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="" xmlns:a16="http://schemas.microsoft.com/office/drawing/2014/main" id="{D2CB280A-D9C8-4F0B-84B4-5B28B001A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9276" y="298817"/>
            <a:ext cx="7460506" cy="284284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sym typeface="Gill Sans" charset="0"/>
              </a:rPr>
              <a:t>String Conversions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AABCB113-E9F2-4950-8FAC-E0E4A5795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530475"/>
            <a:ext cx="8375650" cy="7052141"/>
          </a:xfrm>
        </p:spPr>
        <p:txBody>
          <a:bodyPr/>
          <a:lstStyle/>
          <a:p>
            <a:pPr marL="926659">
              <a:buFont typeface="Gill Sans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You can also use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() and float() to convert between strings and integers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You will get an error if the string does not contain numeric characters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EAF9D36D-E2DB-45CD-9C3E-701405C2EA91}"/>
              </a:ext>
            </a:extLst>
          </p:cNvPr>
          <p:cNvSpPr>
            <a:spLocks/>
          </p:cNvSpPr>
          <p:nvPr/>
        </p:nvSpPr>
        <p:spPr bwMode="auto">
          <a:xfrm>
            <a:off x="9077771" y="168977"/>
            <a:ext cx="11026329" cy="9470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3200" dirty="0" err="1" smtClean="0">
                <a:solidFill>
                  <a:schemeClr val="tx2"/>
                </a:solidFill>
                <a:ea typeface="MS PGothic" panose="020B0600070205080204" pitchFamily="34" charset="-128"/>
              </a:rPr>
              <a:t>sval</a:t>
            </a:r>
            <a:r>
              <a:rPr lang="en-US" altLang="en-US" sz="3200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= '123'</a:t>
            </a:r>
          </a:p>
          <a:p>
            <a:pPr algn="l" eaLnBrk="1" hangingPunct="1"/>
            <a:r>
              <a:rPr lang="en-US" altLang="en-US" sz="3200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type(</a:t>
            </a:r>
            <a:r>
              <a:rPr lang="en-US" altLang="en-US" sz="3200" dirty="0" err="1" smtClean="0">
                <a:solidFill>
                  <a:schemeClr val="tx2"/>
                </a:solidFill>
                <a:ea typeface="MS PGothic" panose="020B0600070205080204" pitchFamily="34" charset="-128"/>
              </a:rPr>
              <a:t>sval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&lt;type '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str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'&gt;</a:t>
            </a:r>
          </a:p>
          <a:p>
            <a:pPr algn="l" eaLnBrk="1" hangingPunct="1"/>
            <a:r>
              <a:rPr lang="en-US" altLang="en-US" sz="3200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sval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 + 1</a:t>
            </a:r>
          </a:p>
          <a:p>
            <a:pPr algn="l" eaLnBrk="1" hangingPunct="1"/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Traceback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 (most recent call last):</a:t>
            </a:r>
          </a:p>
          <a:p>
            <a:pPr algn="l" eaLnBrk="1" hangingPunct="1"/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  File "&lt;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stdin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&gt;", line 1, in &lt;module&gt;</a:t>
            </a:r>
          </a:p>
          <a:p>
            <a:pPr algn="l" eaLnBrk="1" hangingPunct="1"/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TypeError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: cannot concatenate '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str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' and '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int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'</a:t>
            </a:r>
          </a:p>
          <a:p>
            <a:pPr algn="l" eaLnBrk="1" hangingPunct="1"/>
            <a:r>
              <a:rPr lang="en-US" altLang="en-US" sz="3200" dirty="0" err="1" smtClean="0">
                <a:solidFill>
                  <a:schemeClr val="tx2"/>
                </a:solidFill>
                <a:ea typeface="MS PGothic" panose="020B0600070205080204" pitchFamily="34" charset="-128"/>
              </a:rPr>
              <a:t>ival</a:t>
            </a:r>
            <a:r>
              <a:rPr lang="en-US" altLang="en-US" sz="3200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= 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int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sval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3200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type(</a:t>
            </a:r>
            <a:r>
              <a:rPr lang="en-US" altLang="en-US" sz="3200" dirty="0" err="1" smtClean="0">
                <a:solidFill>
                  <a:schemeClr val="tx2"/>
                </a:solidFill>
                <a:ea typeface="MS PGothic" panose="020B0600070205080204" pitchFamily="34" charset="-128"/>
              </a:rPr>
              <a:t>ival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&lt;type '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int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'&gt;</a:t>
            </a:r>
          </a:p>
          <a:p>
            <a:pPr algn="l" eaLnBrk="1" hangingPunct="1"/>
            <a:r>
              <a:rPr lang="en-US" altLang="en-US" sz="3200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print 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ival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 + 1</a:t>
            </a:r>
          </a:p>
          <a:p>
            <a:pPr algn="l" eaLnBrk="1" hangingPunct="1"/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124</a:t>
            </a:r>
          </a:p>
          <a:p>
            <a:pPr algn="l" eaLnBrk="1" hangingPunct="1"/>
            <a:r>
              <a:rPr lang="en-US" altLang="en-US" sz="3200" dirty="0" err="1" smtClean="0">
                <a:solidFill>
                  <a:schemeClr val="tx2"/>
                </a:solidFill>
                <a:ea typeface="MS PGothic" panose="020B0600070205080204" pitchFamily="34" charset="-128"/>
              </a:rPr>
              <a:t>nsv</a:t>
            </a:r>
            <a:r>
              <a:rPr lang="en-US" altLang="en-US" sz="3200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= 'hello bob'</a:t>
            </a:r>
          </a:p>
          <a:p>
            <a:pPr algn="l" eaLnBrk="1" hangingPunct="1"/>
            <a:r>
              <a:rPr lang="en-US" altLang="en-US" sz="3200" dirty="0" err="1" smtClean="0">
                <a:solidFill>
                  <a:schemeClr val="tx2"/>
                </a:solidFill>
                <a:ea typeface="MS PGothic" panose="020B0600070205080204" pitchFamily="34" charset="-128"/>
              </a:rPr>
              <a:t>niv</a:t>
            </a:r>
            <a:r>
              <a:rPr lang="en-US" altLang="en-US" sz="3200" dirty="0" smtClean="0">
                <a:solidFill>
                  <a:schemeClr val="tx2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= 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int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nsv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)</a:t>
            </a:r>
          </a:p>
          <a:p>
            <a:pPr algn="l" eaLnBrk="1" hangingPunct="1"/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Traceback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 (most recent call last):</a:t>
            </a:r>
          </a:p>
          <a:p>
            <a:pPr algn="l" eaLnBrk="1" hangingPunct="1"/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  File "&lt;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stdin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&gt;", line 1, in &lt;module&gt;</a:t>
            </a:r>
          </a:p>
          <a:p>
            <a:pPr algn="l" eaLnBrk="1" hangingPunct="1"/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ValueError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: invalid literal for </a:t>
            </a:r>
            <a:r>
              <a:rPr lang="en-US" altLang="en-US" sz="3200" dirty="0" err="1">
                <a:solidFill>
                  <a:schemeClr val="tx2"/>
                </a:solidFill>
                <a:ea typeface="MS PGothic" panose="020B0600070205080204" pitchFamily="34" charset="-128"/>
              </a:rPr>
              <a:t>int</a:t>
            </a:r>
            <a:r>
              <a:rPr lang="en-US" altLang="en-US" sz="3200" dirty="0">
                <a:solidFill>
                  <a:schemeClr val="tx2"/>
                </a:solidFill>
                <a:ea typeface="MS PGothic" panose="020B0600070205080204" pitchFamily="34" charset="-128"/>
              </a:rPr>
              <a:t>()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="" xmlns:a16="http://schemas.microsoft.com/office/drawing/2014/main" id="{DD6E4FB8-CA5B-4CF7-B4F5-7CE12D6C9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9A9A9A"/>
                </a:solidFill>
                <a:sym typeface="Gill Sans" charset="0"/>
              </a:rPr>
              <a:t>Void</a:t>
            </a:r>
            <a:r>
              <a:rPr lang="en-US" dirty="0">
                <a:sym typeface="Gill Sans" charset="0"/>
              </a:rPr>
              <a:t> (non-fruitful) Functions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45B5B975-B335-4032-B515-367102AFF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8818" y="3030612"/>
            <a:ext cx="17144027" cy="5460396"/>
          </a:xfrm>
        </p:spPr>
        <p:txBody>
          <a:bodyPr/>
          <a:lstStyle/>
          <a:p>
            <a:pPr marL="926659">
              <a:buFont typeface="Gill Sans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When a function does not return a value, we call it a "</a:t>
            </a:r>
            <a:r>
              <a:rPr lang="en-US" dirty="0">
                <a:solidFill>
                  <a:srgbClr val="9A9A9A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" function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Functions that return values are "fruitful" functions</a:t>
            </a:r>
          </a:p>
          <a:p>
            <a:pPr marL="926659">
              <a:buFont typeface="Gill Sans" charset="0"/>
              <a:buChar char="•"/>
              <a:defRPr/>
            </a:pPr>
            <a:r>
              <a:rPr lang="en-US" dirty="0">
                <a:solidFill>
                  <a:srgbClr val="9A9A9A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Void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 functions are "not fruitful"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="" xmlns:a16="http://schemas.microsoft.com/office/drawing/2014/main" id="{16B9A160-78FC-4CB8-9706-400E5F9CB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9014" y="625475"/>
            <a:ext cx="17144025" cy="1899676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tx2"/>
                </a:solidFill>
                <a:sym typeface="Gill Sans" charset="0"/>
              </a:rPr>
              <a:t>To function or not to function...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74B97B37-DE43-4AE7-98A9-6C3C989A8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2525151"/>
            <a:ext cx="17144027" cy="5460396"/>
          </a:xfrm>
        </p:spPr>
        <p:txBody>
          <a:bodyPr/>
          <a:lstStyle/>
          <a:p>
            <a:pPr marL="926659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Organize your code into 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paragraphs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- capture a complete thought and 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name it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659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Don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 repeat yourself - make it work once and then reuse it</a:t>
            </a:r>
          </a:p>
          <a:p>
            <a:pPr marL="926659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If something gets too long or complex, break up logical chunks and put those chunks in functions</a:t>
            </a:r>
          </a:p>
          <a:p>
            <a:pPr marL="926659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Make a library of common stuff that you do over and over - perhaps share this with your friends...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="" xmlns:a16="http://schemas.microsoft.com/office/drawing/2014/main" id="{0175AABB-D146-4F56-96F0-7C6262D76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7F00"/>
                </a:solidFill>
                <a:sym typeface="Gill Sans" charset="0"/>
              </a:rPr>
              <a:t>Summary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48B9680C-455A-4900-953B-D0C4CB4FB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2759075"/>
            <a:ext cx="17144027" cy="5460396"/>
          </a:xfrm>
        </p:spPr>
        <p:txBody>
          <a:bodyPr>
            <a:normAutofit fontScale="92500" lnSpcReduction="20000"/>
          </a:bodyPr>
          <a:lstStyle/>
          <a:p>
            <a:pPr marL="848129">
              <a:buFont typeface="Gill Sans" charset="0"/>
              <a:buChar char="•"/>
              <a:defRPr/>
            </a:pPr>
            <a:r>
              <a:rPr lang="en-US" sz="420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Functions</a:t>
            </a:r>
          </a:p>
          <a:p>
            <a:pPr marL="848129">
              <a:buFont typeface="Gill Sans" charset="0"/>
              <a:buChar char="•"/>
              <a:defRPr/>
            </a:pPr>
            <a:r>
              <a:rPr lang="en-US" sz="420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Syntax of functions</a:t>
            </a:r>
          </a:p>
          <a:p>
            <a:pPr marL="848129">
              <a:buFont typeface="Gill Sans" charset="0"/>
              <a:buChar char="•"/>
              <a:defRPr/>
            </a:pPr>
            <a:r>
              <a:rPr lang="en-US" sz="4205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docstring</a:t>
            </a:r>
            <a:endParaRPr lang="en-US" sz="4205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848129">
              <a:buFont typeface="Gill Sans" charset="0"/>
              <a:buChar char="•"/>
              <a:defRPr/>
            </a:pPr>
            <a:r>
              <a:rPr lang="en-US" sz="420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Arguments/Parameters</a:t>
            </a:r>
          </a:p>
          <a:p>
            <a:pPr marL="848129">
              <a:buFont typeface="Gill Sans" charset="0"/>
              <a:buChar char="•"/>
              <a:defRPr/>
            </a:pPr>
            <a:r>
              <a:rPr lang="en-US" sz="420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The Return statement</a:t>
            </a:r>
            <a:endParaRPr lang="en-US" sz="4205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  <a:p>
            <a:pPr marL="848129">
              <a:buFont typeface="Gill Sans" charset="0"/>
              <a:buChar char="•"/>
              <a:defRPr/>
            </a:pPr>
            <a:r>
              <a:rPr lang="en-US" sz="420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User-defined/Built-In Functions</a:t>
            </a:r>
          </a:p>
          <a:p>
            <a:pPr marL="848129">
              <a:buFont typeface="Gill Sans" charset="0"/>
              <a:buChar char="•"/>
              <a:defRPr/>
            </a:pPr>
            <a:r>
              <a:rPr lang="en-US" sz="4205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Gill Sans" charset="0"/>
              </a:rPr>
              <a:t>Void functions</a:t>
            </a:r>
            <a:endParaRPr lang="en-US" sz="4205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Нурсулу\Desktop\марат\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437" y="1142308"/>
            <a:ext cx="14677899" cy="82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08A9D73-3620-4207-B3C0-BF7813541A5B}"/>
              </a:ext>
            </a:extLst>
          </p:cNvPr>
          <p:cNvSpPr/>
          <p:nvPr/>
        </p:nvSpPr>
        <p:spPr>
          <a:xfrm>
            <a:off x="3461618" y="8267098"/>
            <a:ext cx="13180864" cy="59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68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CB2E8B5E-AEE4-4012-AA1A-FC24D21C82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Function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4250" y="3216275"/>
            <a:ext cx="9028113" cy="223196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682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(parameters):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	 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docstring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"""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statement(s)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88786" y="5633906"/>
            <a:ext cx="14229793" cy="400109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euclid_circular_a"/>
              </a:rPr>
              <a:t>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unction definition consists of the following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Keyword 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def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that marks the start of the function header.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 function name to uniquely identify the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Parameters (arguments) through which we pass values to a function. They are optional.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 colon (:) to mark the end of the function header.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Optional documentation string (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docstring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) to describe what the function does.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One or more valid python statements that make up the function body.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An optional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 to return a value from the function.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9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Function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3673475"/>
            <a:ext cx="11010510" cy="41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8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call a function in python?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0" y="3292475"/>
            <a:ext cx="6653212" cy="18608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30856" y="5415198"/>
            <a:ext cx="17144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euclid_circular_a"/>
              </a:rPr>
              <a:t>Once we have defined a function, we can call it from another </a:t>
            </a:r>
            <a:r>
              <a:rPr lang="en-US" sz="3200" dirty="0" smtClean="0">
                <a:latin typeface="euclid_circular_a"/>
              </a:rPr>
              <a:t>function. </a:t>
            </a:r>
          </a:p>
          <a:p>
            <a:endParaRPr lang="en-US" sz="3200" dirty="0">
              <a:latin typeface="euclid_circular_a"/>
            </a:endParaRPr>
          </a:p>
          <a:p>
            <a:r>
              <a:rPr lang="en-US" sz="3200" dirty="0" smtClean="0">
                <a:latin typeface="euclid_circular_a"/>
              </a:rPr>
              <a:t>To </a:t>
            </a:r>
            <a:r>
              <a:rPr lang="en-US" sz="3200" dirty="0">
                <a:latin typeface="euclid_circular_a"/>
              </a:rPr>
              <a:t>call a function we simply type the function name with appropriate parameters.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11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="" xmlns:a16="http://schemas.microsoft.com/office/drawing/2014/main" id="{D374A0EF-518B-4F8F-A8A4-3F1792B6E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Stored (and reused) Steps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AEEC8952-30BC-4BC2-AA4F-81E1070EA072}"/>
              </a:ext>
            </a:extLst>
          </p:cNvPr>
          <p:cNvSpPr>
            <a:spLocks/>
          </p:cNvSpPr>
          <p:nvPr/>
        </p:nvSpPr>
        <p:spPr bwMode="auto">
          <a:xfrm>
            <a:off x="7994650" y="4425213"/>
            <a:ext cx="2822449" cy="463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452" dirty="0">
                <a:solidFill>
                  <a:schemeClr val="tx1"/>
                </a:solidFill>
                <a:ea typeface="MS PGothic" panose="020B0600070205080204" pitchFamily="34" charset="-128"/>
              </a:rPr>
              <a:t>Output:</a:t>
            </a:r>
          </a:p>
          <a:p>
            <a:pPr algn="l" eaLnBrk="1" hangingPunct="1"/>
            <a:endParaRPr lang="en-US" altLang="en-US" sz="4452" dirty="0">
              <a:solidFill>
                <a:srgbClr val="FF00FF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4452" dirty="0">
                <a:solidFill>
                  <a:srgbClr val="FF00FF"/>
                </a:solidFill>
                <a:ea typeface="MS PGothic" panose="020B0600070205080204" pitchFamily="34" charset="-128"/>
              </a:rPr>
              <a:t>Hello</a:t>
            </a:r>
          </a:p>
          <a:p>
            <a:pPr algn="l" eaLnBrk="1" hangingPunct="1"/>
            <a:r>
              <a:rPr lang="en-US" altLang="en-US" sz="4452" dirty="0">
                <a:solidFill>
                  <a:srgbClr val="FF00FF"/>
                </a:solidFill>
                <a:ea typeface="MS PGothic" panose="020B0600070205080204" pitchFamily="34" charset="-128"/>
              </a:rPr>
              <a:t>Fun</a:t>
            </a:r>
          </a:p>
          <a:p>
            <a:pPr algn="l" eaLnBrk="1" hangingPunct="1"/>
            <a:r>
              <a:rPr lang="en-US" altLang="en-US" sz="4452" dirty="0">
                <a:solidFill>
                  <a:srgbClr val="FF7F00"/>
                </a:solidFill>
                <a:ea typeface="MS PGothic" panose="020B0600070205080204" pitchFamily="34" charset="-128"/>
              </a:rPr>
              <a:t>Zip</a:t>
            </a:r>
          </a:p>
          <a:p>
            <a:pPr algn="l" eaLnBrk="1" hangingPunct="1"/>
            <a:r>
              <a:rPr lang="en-US" altLang="en-US" sz="4452" dirty="0">
                <a:solidFill>
                  <a:srgbClr val="FF0000"/>
                </a:solidFill>
                <a:ea typeface="MS PGothic" panose="020B0600070205080204" pitchFamily="34" charset="-128"/>
              </a:rPr>
              <a:t>Hello</a:t>
            </a:r>
          </a:p>
          <a:p>
            <a:pPr algn="l" eaLnBrk="1" hangingPunct="1"/>
            <a:r>
              <a:rPr lang="en-US" altLang="en-US" sz="4452" dirty="0">
                <a:solidFill>
                  <a:srgbClr val="FF0000"/>
                </a:solidFill>
                <a:ea typeface="MS PGothic" panose="020B0600070205080204" pitchFamily="34" charset="-128"/>
              </a:rPr>
              <a:t>Fun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91EA7E68-61BA-4DA8-A0FA-DFD63923D0D1}"/>
              </a:ext>
            </a:extLst>
          </p:cNvPr>
          <p:cNvSpPr>
            <a:spLocks/>
          </p:cNvSpPr>
          <p:nvPr/>
        </p:nvSpPr>
        <p:spPr bwMode="auto">
          <a:xfrm>
            <a:off x="1847586" y="3498052"/>
            <a:ext cx="4033155" cy="47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algn="l" eaLnBrk="1" hangingPunct="1"/>
            <a:r>
              <a:rPr lang="en-US" altLang="en-US" sz="4452" dirty="0">
                <a:solidFill>
                  <a:schemeClr val="tx1"/>
                </a:solidFill>
                <a:ea typeface="MS PGothic" panose="020B0600070205080204" pitchFamily="34" charset="-128"/>
              </a:rPr>
              <a:t>Program:</a:t>
            </a:r>
            <a:endParaRPr lang="en-US" altLang="en-US" sz="4452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endParaRPr lang="en-US" altLang="en-US" sz="4452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en-US" sz="3092" dirty="0" err="1">
                <a:solidFill>
                  <a:srgbClr val="0070C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def</a:t>
            </a:r>
            <a:r>
              <a:rPr lang="en-US" altLang="en-US" sz="3092" dirty="0">
                <a:solidFill>
                  <a:srgbClr val="0070C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 </a:t>
            </a:r>
            <a:r>
              <a:rPr lang="en-US" altLang="en-US" sz="3092" dirty="0">
                <a:solidFill>
                  <a:srgbClr val="FF7F0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thing():</a:t>
            </a:r>
          </a:p>
          <a:p>
            <a:pPr algn="l" eaLnBrk="1" hangingPunct="1"/>
            <a:r>
              <a:rPr lang="en-US" altLang="en-US" sz="3092" dirty="0">
                <a:solidFill>
                  <a:srgbClr val="FF7F0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    </a:t>
            </a:r>
            <a:r>
              <a:rPr lang="en-US" altLang="en-US" sz="3092" dirty="0">
                <a:solidFill>
                  <a:srgbClr val="0070C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print </a:t>
            </a:r>
            <a:r>
              <a:rPr lang="en-US" altLang="en-US" sz="3092" dirty="0">
                <a:solidFill>
                  <a:srgbClr val="FF7F0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'Hello’</a:t>
            </a:r>
          </a:p>
          <a:p>
            <a:pPr algn="l" eaLnBrk="1" hangingPunct="1"/>
            <a:r>
              <a:rPr lang="en-US" altLang="en-US" sz="3092" dirty="0">
                <a:solidFill>
                  <a:srgbClr val="FF7F0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    </a:t>
            </a:r>
            <a:r>
              <a:rPr lang="en-US" altLang="en-US" sz="3092" dirty="0">
                <a:solidFill>
                  <a:srgbClr val="0070C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print </a:t>
            </a:r>
            <a:r>
              <a:rPr lang="en-US" altLang="en-US" sz="3092" dirty="0">
                <a:solidFill>
                  <a:srgbClr val="FF7F0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'Fun’</a:t>
            </a:r>
          </a:p>
          <a:p>
            <a:pPr algn="l" eaLnBrk="1" hangingPunct="1"/>
            <a:r>
              <a:rPr lang="en-US" altLang="en-US" sz="3092" dirty="0">
                <a:solidFill>
                  <a:srgbClr val="FF7F0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 </a:t>
            </a:r>
          </a:p>
          <a:p>
            <a:pPr algn="l" eaLnBrk="1" hangingPunct="1"/>
            <a:r>
              <a:rPr lang="en-US" altLang="en-US" sz="3092" dirty="0">
                <a:solidFill>
                  <a:srgbClr val="FF7F0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thing()</a:t>
            </a:r>
          </a:p>
          <a:p>
            <a:pPr algn="l" eaLnBrk="1" hangingPunct="1"/>
            <a:r>
              <a:rPr lang="en-US" altLang="en-US" sz="3092" dirty="0">
                <a:solidFill>
                  <a:srgbClr val="0070C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print </a:t>
            </a:r>
            <a:r>
              <a:rPr lang="en-US" altLang="en-US" sz="3092" dirty="0">
                <a:solidFill>
                  <a:srgbClr val="FF7F0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'Zip’</a:t>
            </a:r>
          </a:p>
          <a:p>
            <a:pPr algn="l" eaLnBrk="1" hangingPunct="1"/>
            <a:r>
              <a:rPr lang="en-US" altLang="en-US" sz="3092" dirty="0">
                <a:solidFill>
                  <a:srgbClr val="FF7F00"/>
                </a:solidFill>
                <a:latin typeface="Courier" pitchFamily="-84" charset="0"/>
                <a:ea typeface="MS PGothic" panose="020B0600070205080204" pitchFamily="34" charset="-128"/>
                <a:sym typeface="Courier" pitchFamily="-84" charset="0"/>
              </a:rPr>
              <a:t>thing()</a:t>
            </a:r>
            <a:endParaRPr lang="en-US" altLang="en-US" sz="4452" dirty="0">
              <a:solidFill>
                <a:srgbClr val="FF7F00"/>
              </a:solidFill>
              <a:ea typeface="MS PGothic" panose="020B0600070205080204" pitchFamily="34" charset="-128"/>
            </a:endParaRPr>
          </a:p>
        </p:txBody>
      </p:sp>
      <p:sp>
        <p:nvSpPr>
          <p:cNvPr id="19462" name="Line 6">
            <a:extLst>
              <a:ext uri="{FF2B5EF4-FFF2-40B4-BE49-F238E27FC236}">
                <a16:creationId xmlns="" xmlns:a16="http://schemas.microsoft.com/office/drawing/2014/main" id="{D1A58A4B-A42C-434C-8312-9E55AA4928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1666" y="6522008"/>
            <a:ext cx="4230893" cy="424071"/>
          </a:xfrm>
          <a:prstGeom prst="line">
            <a:avLst/>
          </a:prstGeom>
          <a:noFill/>
          <a:ln w="508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19463" name="Line 7">
            <a:extLst>
              <a:ext uri="{FF2B5EF4-FFF2-40B4-BE49-F238E27FC236}">
                <a16:creationId xmlns="" xmlns:a16="http://schemas.microsoft.com/office/drawing/2014/main" id="{F85B9094-C13F-4538-9F53-25720332F40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732345" y="8192769"/>
            <a:ext cx="4113095" cy="115834"/>
          </a:xfrm>
          <a:prstGeom prst="line">
            <a:avLst/>
          </a:prstGeom>
          <a:noFill/>
          <a:ln w="50800">
            <a:solidFill>
              <a:srgbClr val="FF00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2226"/>
          </a:p>
        </p:txBody>
      </p:sp>
      <p:sp>
        <p:nvSpPr>
          <p:cNvPr id="19472" name="Rectangle 16">
            <a:extLst>
              <a:ext uri="{FF2B5EF4-FFF2-40B4-BE49-F238E27FC236}">
                <a16:creationId xmlns="" xmlns:a16="http://schemas.microsoft.com/office/drawing/2014/main" id="{4182AB4F-275C-4982-ACE7-B7D1E4B1F0EC}"/>
              </a:ext>
            </a:extLst>
          </p:cNvPr>
          <p:cNvSpPr>
            <a:spLocks/>
          </p:cNvSpPr>
          <p:nvPr/>
        </p:nvSpPr>
        <p:spPr bwMode="auto">
          <a:xfrm>
            <a:off x="13785850" y="5128143"/>
            <a:ext cx="4005100" cy="274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itchFamily="-84" charset="0"/>
                <a:ea typeface="ヒラギノ角ゴ ProN W3" pitchFamily="-84" charset="-128"/>
                <a:sym typeface="Gill Sans" pitchFamily="-84" charset="0"/>
              </a:defRPr>
            </a:lvl9pPr>
          </a:lstStyle>
          <a:p>
            <a:pPr eaLnBrk="1" hangingPunct="1"/>
            <a:r>
              <a:rPr lang="en-US" altLang="en-US" sz="4452" dirty="0">
                <a:solidFill>
                  <a:schemeClr val="tx1"/>
                </a:solidFill>
                <a:ea typeface="MS PGothic" panose="020B0600070205080204" pitchFamily="34" charset="-128"/>
              </a:rPr>
              <a:t>We call these reusable pieces of code </a:t>
            </a:r>
            <a:r>
              <a:rPr lang="ja-JP" altLang="en-US" sz="4452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4452" dirty="0">
                <a:solidFill>
                  <a:schemeClr val="tx1"/>
                </a:solidFill>
                <a:ea typeface="MS PGothic" panose="020B0600070205080204" pitchFamily="34" charset="-128"/>
              </a:rPr>
              <a:t>functions</a:t>
            </a:r>
            <a:r>
              <a:rPr lang="ja-JP" altLang="en-US" sz="4452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ja-JP" sz="4452" dirty="0">
                <a:solidFill>
                  <a:schemeClr val="tx1"/>
                </a:solidFill>
                <a:ea typeface="MS PGothic" panose="020B0600070205080204" pitchFamily="34" charset="-128"/>
              </a:rPr>
              <a:t>.</a:t>
            </a:r>
            <a:endParaRPr lang="en-US" altLang="en-US" sz="4452" dirty="0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docstrings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5428" y="5516119"/>
            <a:ext cx="18274882" cy="393954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first string after the function header is called the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docstring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and is short for documentation string.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It is briefly used to explain what a function does.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Although optional, documentation is a good programming practice,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always document your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generally use triple quotes so that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docstring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can extend up to multiple lines.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This string is available to us as the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__doc__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attribute of the function.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15805" y="3029554"/>
            <a:ext cx="9028113" cy="223196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682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(parameters):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	 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docstring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"""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statement(s)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="" xmlns:a16="http://schemas.microsoft.com/office/drawing/2014/main" id="{9CA218FA-D78B-4CD9-8C56-C1D775AE4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docstrings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9218" y="2415060"/>
            <a:ext cx="18274882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This string is available to us as the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__doc__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attribute of the function.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4664075"/>
            <a:ext cx="8578575" cy="32449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650" y="4664075"/>
            <a:ext cx="659958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220&quot;&gt;&lt;object type=&quot;3&quot; unique_id=&quot;12018&quot;&gt;&lt;property id=&quot;20148&quot; value=&quot;5&quot;/&gt;&lt;property id=&quot;20300&quot; value=&quot;Slide 1&quot;/&gt;&lt;property id=&quot;20307&quot; value=&quot;285&quot;/&gt;&lt;/object&gt;&lt;object type=&quot;3&quot; unique_id=&quot;23935&quot;&gt;&lt;property id=&quot;20148&quot; value=&quot;5&quot;/&gt;&lt;property id=&quot;20300&quot; value=&quot;Slide 24&quot;/&gt;&lt;property id=&quot;20307&quot; value=&quot;292&quot;/&gt;&lt;/object&gt;&lt;object type=&quot;3&quot; unique_id=&quot;29980&quot;&gt;&lt;property id=&quot;20148&quot; value=&quot;5&quot;/&gt;&lt;property id=&quot;20300&quot; value=&quot;Slide 2 - &amp;quot;Stored (and reused) Steps&amp;quot;&quot;/&gt;&lt;property id=&quot;20307&quot; value=&quot;256&quot;/&gt;&lt;/object&gt;&lt;object type=&quot;3&quot; unique_id=&quot;29981&quot;&gt;&lt;property id=&quot;20148&quot; value=&quot;5&quot;/&gt;&lt;property id=&quot;20300&quot; value=&quot;Slide 3 - &amp;quot;Python Functions&amp;quot;&quot;/&gt;&lt;property id=&quot;20307&quot; value=&quot;259&quot;/&gt;&lt;/object&gt;&lt;object type=&quot;3&quot; unique_id=&quot;29982&quot;&gt;&lt;property id=&quot;20148&quot; value=&quot;5&quot;/&gt;&lt;property id=&quot;20300&quot; value=&quot;Slide 4 - &amp;quot;Function Definition&amp;quot;&quot;/&gt;&lt;property id=&quot;20307&quot; value=&quot;272&quot;/&gt;&lt;/object&gt;&lt;object type=&quot;3&quot; unique_id=&quot;29983&quot;&gt;&lt;property id=&quot;20148&quot; value=&quot;5&quot;/&gt;&lt;property id=&quot;20300&quot; value=&quot;Slide 5&quot;/&gt;&lt;property id=&quot;20307&quot; value=&quot;299&quot;/&gt;&lt;/object&gt;&lt;object type=&quot;3&quot; unique_id=&quot;29984&quot;&gt;&lt;property id=&quot;20148&quot; value=&quot;5&quot;/&gt;&lt;property id=&quot;20300&quot; value=&quot;Slide 6 - &amp;quot;Max Function&amp;quot;&quot;/&gt;&lt;property id=&quot;20307&quot; value=&quot;265&quot;/&gt;&lt;/object&gt;&lt;object type=&quot;3&quot; unique_id=&quot;29985&quot;&gt;&lt;property id=&quot;20148&quot; value=&quot;5&quot;/&gt;&lt;property id=&quot;20300&quot; value=&quot;Slide 7 - &amp;quot;Max Function&amp;quot;&quot;/&gt;&lt;property id=&quot;20307&quot; value=&quot;300&quot;/&gt;&lt;/object&gt;&lt;object type=&quot;3&quot; unique_id=&quot;29986&quot;&gt;&lt;property id=&quot;20148&quot; value=&quot;5&quot;/&gt;&lt;property id=&quot;20300&quot; value=&quot;Slide 8 - &amp;quot;Type Conversions&amp;quot;&quot;/&gt;&lt;property id=&quot;20307&quot; value=&quot;301&quot;/&gt;&lt;/object&gt;&lt;object type=&quot;3&quot; unique_id=&quot;29987&quot;&gt;&lt;property id=&quot;20148&quot; value=&quot;5&quot;/&gt;&lt;property id=&quot;20300&quot; value=&quot;Slide 9 - &amp;quot;String Conversions&amp;quot;&quot;/&gt;&lt;property id=&quot;20307&quot; value=&quot;302&quot;/&gt;&lt;/object&gt;&lt;object type=&quot;3&quot; unique_id=&quot;29988&quot;&gt;&lt;property id=&quot;20148&quot; value=&quot;5&quot;/&gt;&lt;property id=&quot;20300&quot; value=&quot;Slide 10 - &amp;quot;Building our Own Functions&amp;quot;&quot;/&gt;&lt;property id=&quot;20307&quot; value=&quot;311&quot;/&gt;&lt;/object&gt;&lt;object type=&quot;3&quot; unique_id=&quot;29989&quot;&gt;&lt;property id=&quot;20148&quot; value=&quot;5&quot;/&gt;&lt;property id=&quot;20300&quot; value=&quot;Slide 11&quot;/&gt;&lt;property id=&quot;20307&quot; value=&quot;312&quot;/&gt;&lt;/object&gt;&lt;object type=&quot;3&quot; unique_id=&quot;29990&quot;&gt;&lt;property id=&quot;20148&quot; value=&quot;5&quot;/&gt;&lt;property id=&quot;20300&quot; value=&quot;Slide 12 - &amp;quot;Definitions and Uses&amp;quot;&quot;/&gt;&lt;property id=&quot;20307&quot; value=&quot;313&quot;/&gt;&lt;/object&gt;&lt;object type=&quot;3&quot; unique_id=&quot;29991&quot;&gt;&lt;property id=&quot;20148&quot; value=&quot;5&quot;/&gt;&lt;property id=&quot;20300&quot; value=&quot;Slide 13&quot;/&gt;&lt;property id=&quot;20307&quot; value=&quot;314&quot;/&gt;&lt;/object&gt;&lt;object type=&quot;3&quot; unique_id=&quot;29992&quot;&gt;&lt;property id=&quot;20148&quot; value=&quot;5&quot;/&gt;&lt;property id=&quot;20300&quot; value=&quot;Slide 14 - &amp;quot;Arguments&amp;quot;&quot;/&gt;&lt;property id=&quot;20307&quot; value=&quot;316&quot;/&gt;&lt;/object&gt;&lt;object type=&quot;3&quot; unique_id=&quot;29993&quot;&gt;&lt;property id=&quot;20148&quot; value=&quot;5&quot;/&gt;&lt;property id=&quot;20300&quot; value=&quot;Slide 15 - &amp;quot;Parameters&amp;quot;&quot;/&gt;&lt;property id=&quot;20307&quot; value=&quot;317&quot;/&gt;&lt;/object&gt;&lt;object type=&quot;3&quot; unique_id=&quot;29994&quot;&gt;&lt;property id=&quot;20148&quot; value=&quot;5&quot;/&gt;&lt;property id=&quot;20300&quot; value=&quot;Slide 16 - &amp;quot;Return Values&amp;quot;&quot;/&gt;&lt;property id=&quot;20307&quot; value=&quot;260&quot;/&gt;&lt;/object&gt;&lt;object type=&quot;3&quot; unique_id=&quot;29995&quot;&gt;&lt;property id=&quot;20148&quot; value=&quot;5&quot;/&gt;&lt;property id=&quot;20300&quot; value=&quot;Slide 17 - &amp;quot;Return Value&amp;quot;&quot;/&gt;&lt;property id=&quot;20307&quot; value=&quot;318&quot;/&gt;&lt;/object&gt;&lt;object type=&quot;3&quot; unique_id=&quot;29996&quot;&gt;&lt;property id=&quot;20148&quot; value=&quot;5&quot;/&gt;&lt;property id=&quot;20300&quot; value=&quot;Slide 18 - &amp;quot;Arguments, Parameters, and Results&amp;quot;&quot;/&gt;&lt;property id=&quot;20307&quot; value=&quot;319&quot;/&gt;&lt;/object&gt;&lt;object type=&quot;3&quot; unique_id=&quot;29997&quot;&gt;&lt;property id=&quot;20148&quot; value=&quot;5&quot;/&gt;&lt;property id=&quot;20300&quot; value=&quot;Slide 19 - &amp;quot;Multiple Parameters / Arguments&amp;quot;&quot;/&gt;&lt;property id=&quot;20307&quot; value=&quot;320&quot;/&gt;&lt;/object&gt;&lt;object type=&quot;3&quot; unique_id=&quot;29998&quot;&gt;&lt;property id=&quot;20148&quot; value=&quot;5&quot;/&gt;&lt;property id=&quot;20300&quot; value=&quot;Slide 20 - &amp;quot;Void (non-fruitful) Functions&amp;quot;&quot;/&gt;&lt;property id=&quot;20307&quot; value=&quot;257&quot;/&gt;&lt;/object&gt;&lt;object type=&quot;3&quot; unique_id=&quot;29999&quot;&gt;&lt;property id=&quot;20148&quot; value=&quot;5&quot;/&gt;&lt;property id=&quot;20300&quot; value=&quot;Slide 21 - &amp;quot;To function or not to function...&amp;quot;&quot;/&gt;&lt;property id=&quot;20307&quot; value=&quot;321&quot;/&gt;&lt;/object&gt;&lt;object type=&quot;3&quot; unique_id=&quot;30000&quot;&gt;&lt;property id=&quot;20148&quot; value=&quot;5&quot;/&gt;&lt;property id=&quot;20300&quot; value=&quot;Slide 22&quot;/&gt;&lt;property id=&quot;20307&quot; value=&quot;297&quot;/&gt;&lt;/object&gt;&lt;object type=&quot;3&quot; unique_id=&quot;30001&quot;&gt;&lt;property id=&quot;20148&quot; value=&quot;5&quot;/&gt;&lt;property id=&quot;20300&quot; value=&quot;Slide 23 - &amp;quot;Summary&amp;quot;&quot;/&gt;&lt;property id=&quot;20307&quot; value=&quot;278&quot;/&gt;&lt;/object&gt;&lt;/object&gt;&lt;object type=&quot;8&quot; unique_id=&quot;10280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CA7EA6C9C1E874F95C7C2F57596412B" ma:contentTypeVersion="4" ma:contentTypeDescription="Создание документа." ma:contentTypeScope="" ma:versionID="670686ec06addbf862e6db37a05f0175">
  <xsd:schema xmlns:xsd="http://www.w3.org/2001/XMLSchema" xmlns:xs="http://www.w3.org/2001/XMLSchema" xmlns:p="http://schemas.microsoft.com/office/2006/metadata/properties" xmlns:ns2="8d632433-768a-41fb-8899-f407ef78b44b" targetNamespace="http://schemas.microsoft.com/office/2006/metadata/properties" ma:root="true" ma:fieldsID="264ef4a002b0f04cd4703856bb97c061" ns2:_="">
    <xsd:import namespace="8d632433-768a-41fb-8899-f407ef78b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32433-768a-41fb-8899-f407ef78b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F5F342-6B13-4C16-A0FA-A1F4E7344B7E}"/>
</file>

<file path=customXml/itemProps2.xml><?xml version="1.0" encoding="utf-8"?>
<ds:datastoreItem xmlns:ds="http://schemas.openxmlformats.org/officeDocument/2006/customXml" ds:itemID="{371D33AD-CDB3-4561-89A5-49BC279EC2A7}"/>
</file>

<file path=customXml/itemProps3.xml><?xml version="1.0" encoding="utf-8"?>
<ds:datastoreItem xmlns:ds="http://schemas.openxmlformats.org/officeDocument/2006/customXml" ds:itemID="{971E9485-ECD0-4ECD-841F-16A5803AB8C2}"/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1121</TotalTime>
  <Words>1326</Words>
  <Application>Microsoft Office PowerPoint</Application>
  <PresentationFormat>Произвольный</PresentationFormat>
  <Paragraphs>278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9" baseType="lpstr">
      <vt:lpstr>맑은 고딕</vt:lpstr>
      <vt:lpstr>ＭＳ Ｐゴシック</vt:lpstr>
      <vt:lpstr>ＭＳ Ｐゴシック</vt:lpstr>
      <vt:lpstr>Arial</vt:lpstr>
      <vt:lpstr>Calibri</vt:lpstr>
      <vt:lpstr>Consolas</vt:lpstr>
      <vt:lpstr>Courier</vt:lpstr>
      <vt:lpstr>Droid Sans Mono</vt:lpstr>
      <vt:lpstr>euclid_circular_a</vt:lpstr>
      <vt:lpstr>Gill Sans</vt:lpstr>
      <vt:lpstr>Impact</vt:lpstr>
      <vt:lpstr>Times New Roman</vt:lpstr>
      <vt:lpstr>Verdana</vt:lpstr>
      <vt:lpstr>Wingdings</vt:lpstr>
      <vt:lpstr>Главное мероприятие</vt:lpstr>
      <vt:lpstr>Презентация PowerPoint</vt:lpstr>
      <vt:lpstr>Python Functions</vt:lpstr>
      <vt:lpstr>What is a function in Python?</vt:lpstr>
      <vt:lpstr>Syntax of Function</vt:lpstr>
      <vt:lpstr>Example of a Function</vt:lpstr>
      <vt:lpstr>How to call a function in python?</vt:lpstr>
      <vt:lpstr>Stored (and reused) Steps</vt:lpstr>
      <vt:lpstr>docstrings</vt:lpstr>
      <vt:lpstr>docstrings</vt:lpstr>
      <vt:lpstr>Parameters</vt:lpstr>
      <vt:lpstr>Arguments</vt:lpstr>
      <vt:lpstr>Parameters or Arguments?</vt:lpstr>
      <vt:lpstr>Parameters or Arguments?</vt:lpstr>
      <vt:lpstr>Types of Arguments</vt:lpstr>
      <vt:lpstr>Required Arguments</vt:lpstr>
      <vt:lpstr>Keyword Arguments</vt:lpstr>
      <vt:lpstr>Keyword Arguments</vt:lpstr>
      <vt:lpstr>Default Arguments</vt:lpstr>
      <vt:lpstr>Variable-length arguments (Arbitrary Arguments, *args)</vt:lpstr>
      <vt:lpstr>Variable-length arguments (Arbitrary Arguments, *args)</vt:lpstr>
      <vt:lpstr>Return Values</vt:lpstr>
      <vt:lpstr>Return Value</vt:lpstr>
      <vt:lpstr>Arguments, Parameters, and Results</vt:lpstr>
      <vt:lpstr>Python Function Types</vt:lpstr>
      <vt:lpstr>User-defined function</vt:lpstr>
      <vt:lpstr>Built-in functions</vt:lpstr>
      <vt:lpstr>Max Function</vt:lpstr>
      <vt:lpstr>Max Function</vt:lpstr>
      <vt:lpstr>Type Conversions</vt:lpstr>
      <vt:lpstr>String Conversions</vt:lpstr>
      <vt:lpstr>Void (non-fruitful) Functions</vt:lpstr>
      <vt:lpstr>To function or not to function...</vt:lpstr>
      <vt:lpstr>Summary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Aizhan</dc:creator>
  <cp:lastModifiedBy>Aizhan</cp:lastModifiedBy>
  <cp:revision>173</cp:revision>
  <dcterms:created xsi:type="dcterms:W3CDTF">2020-09-30T20:41:39Z</dcterms:created>
  <dcterms:modified xsi:type="dcterms:W3CDTF">2021-03-01T04:52:51Z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LastSaved">
    <vt:filetime>2020-09-30T00:00:00Z</vt:filetime>
  </property>
  <property fmtid="{D5CDD505-2E9C-101B-9397-08002B2CF9AE}" pid="4" name="ContentTypeId">
    <vt:lpwstr>0x0101000CA7EA6C9C1E874F95C7C2F57596412B</vt:lpwstr>
  </property>
</Properties>
</file>