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5"/>
  </p:notesMasterIdLst>
  <p:sldIdLst>
    <p:sldId id="285" r:id="rId2"/>
    <p:sldId id="319" r:id="rId3"/>
    <p:sldId id="378" r:id="rId4"/>
    <p:sldId id="379" r:id="rId5"/>
    <p:sldId id="380" r:id="rId6"/>
    <p:sldId id="381" r:id="rId7"/>
    <p:sldId id="384" r:id="rId8"/>
    <p:sldId id="383" r:id="rId9"/>
    <p:sldId id="382" r:id="rId10"/>
    <p:sldId id="385" r:id="rId11"/>
    <p:sldId id="387" r:id="rId12"/>
    <p:sldId id="386" r:id="rId13"/>
    <p:sldId id="388" r:id="rId14"/>
    <p:sldId id="389" r:id="rId15"/>
    <p:sldId id="377" r:id="rId16"/>
    <p:sldId id="258" r:id="rId17"/>
    <p:sldId id="259" r:id="rId18"/>
    <p:sldId id="357" r:id="rId19"/>
    <p:sldId id="358" r:id="rId20"/>
    <p:sldId id="359" r:id="rId21"/>
    <p:sldId id="360" r:id="rId22"/>
    <p:sldId id="370" r:id="rId23"/>
    <p:sldId id="353" r:id="rId24"/>
    <p:sldId id="361" r:id="rId25"/>
    <p:sldId id="362" r:id="rId26"/>
    <p:sldId id="375" r:id="rId27"/>
    <p:sldId id="354" r:id="rId28"/>
    <p:sldId id="355" r:id="rId29"/>
    <p:sldId id="363" r:id="rId30"/>
    <p:sldId id="364" r:id="rId31"/>
    <p:sldId id="263" r:id="rId32"/>
    <p:sldId id="365" r:id="rId33"/>
    <p:sldId id="264" r:id="rId34"/>
    <p:sldId id="366" r:id="rId35"/>
    <p:sldId id="367" r:id="rId36"/>
    <p:sldId id="376" r:id="rId37"/>
    <p:sldId id="368" r:id="rId38"/>
    <p:sldId id="369" r:id="rId39"/>
    <p:sldId id="371" r:id="rId40"/>
    <p:sldId id="372" r:id="rId41"/>
    <p:sldId id="373" r:id="rId42"/>
    <p:sldId id="374" r:id="rId43"/>
    <p:sldId id="292" r:id="rId44"/>
  </p:sldIdLst>
  <p:sldSz cx="20104100" cy="11309350"/>
  <p:notesSz cx="20104100" cy="1130935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zhan" initials="A" lastIdx="1" clrIdx="0">
    <p:extLst>
      <p:ext uri="{19B8F6BF-5375-455C-9EA6-DF929625EA0E}">
        <p15:presenceInfo xmlns:p15="http://schemas.microsoft.com/office/powerpoint/2012/main" userId="69312e5287635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3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22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73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73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99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27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491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14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46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2637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27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45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77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089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7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056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74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391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46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987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0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055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23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874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711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96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385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283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237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579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754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18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828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848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79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55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3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32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F9E7AD-AFFC-41BD-869A-83B0662E22F9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348A-31FF-4EAC-8384-633C8B592DA7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9C16-AC3C-4856-9DEE-0842034C6CF1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5CB4-7F27-4916-B522-CF8535BAB382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B255-138F-41FB-8DCA-623E2D3A6FF1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290-626B-4954-ADF4-64D91599FE86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72E-F94D-4351-9A27-3033AD27A56C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BB7-A672-454E-95A8-70C7D7DAD7A6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3BF9-5EDD-4681-9024-4B2030C13302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7B6C-5C5C-4AFA-85F2-77BFD749C308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E6A9-9169-4176-9F03-8F4C252FA3B4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CE03-EDDE-4B10-9550-FDF25418FCA3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D97D-BA41-44D5-AAAF-520FC7769D3A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FF97-88B3-4B67-B3BA-1C74B8B2A25D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9ADD-3A9A-4CF5-AB62-D6A37E80EC23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7A60-A0F9-49B3-814E-B4F0CB20A66C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A915-248F-46B4-B013-9C8B67026BCC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D3F6-DB1C-4DEC-A4C1-944CCFD83FA7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7977E1-0CDB-46BD-A3EF-6E41B2E5BF81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 dirty="0"/>
              <a:t>Lecture 5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441450" y="4495747"/>
            <a:ext cx="1783693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Input-Output. Printing on screen. Reading data from keyboard. 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Opening and closing file. Reading and writing files Functions</a:t>
            </a:r>
            <a:r>
              <a:rPr lang="en-US" sz="4800" i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B9B2F-CB2F-4938-A955-B4982E3D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779263"/>
            <a:ext cx="17547336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79CC4-6357-4947-B322-A4025D2060F1}"/>
              </a:ext>
            </a:extLst>
          </p:cNvPr>
          <p:cNvSpPr txBox="1"/>
          <p:nvPr/>
        </p:nvSpPr>
        <p:spPr>
          <a:xfrm>
            <a:off x="512233" y="6721475"/>
            <a:ext cx="16535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92929"/>
                </a:solidFill>
                <a:effectLst/>
                <a:latin typeface="charter"/>
              </a:rPr>
              <a:t>You can pass as many parameters inside the print function but make sure that you separate the variable from one another.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73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99ECE4-2CAC-4EC3-8A10-20CEA75ADC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9450" y="4167330"/>
            <a:ext cx="165354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Adding the keyword argument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sep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=&lt;str&gt;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causes objects to be separated by the string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&lt;str&gt;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instead of the default single space: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61DE-3CEB-4E62-B572-39B7941CDCA3}"/>
              </a:ext>
            </a:extLst>
          </p:cNvPr>
          <p:cNvSpPr txBox="1"/>
          <p:nvPr/>
        </p:nvSpPr>
        <p:spPr>
          <a:xfrm>
            <a:off x="520700" y="1920875"/>
            <a:ext cx="1131993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sep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=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Keyword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A29200-0A82-40D5-9645-606A7563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6324993"/>
            <a:ext cx="8460846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61DE-3CEB-4E62-B572-39B7941CDCA3}"/>
              </a:ext>
            </a:extLst>
          </p:cNvPr>
          <p:cNvSpPr txBox="1"/>
          <p:nvPr/>
        </p:nvSpPr>
        <p:spPr>
          <a:xfrm>
            <a:off x="374650" y="1235075"/>
            <a:ext cx="1131993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6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sep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=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Keyword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975F2B-51E8-4831-A1AF-2EA11125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2222435"/>
            <a:ext cx="8001000" cy="78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61DE-3CEB-4E62-B572-39B7941CDCA3}"/>
              </a:ext>
            </a:extLst>
          </p:cNvPr>
          <p:cNvSpPr txBox="1"/>
          <p:nvPr/>
        </p:nvSpPr>
        <p:spPr>
          <a:xfrm>
            <a:off x="527050" y="2149475"/>
            <a:ext cx="1131993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end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=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Keyword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CB9DB-1475-4677-AE35-1CA6B542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585082"/>
            <a:ext cx="16230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keyword argument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end=&lt;str&gt;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causes output to be terminated by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&lt;str&gt;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instead of the default newline: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5E395F-5190-4FCA-B475-EC1B269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5513405"/>
            <a:ext cx="1057547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3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61DE-3CEB-4E62-B572-39B7941CDCA3}"/>
              </a:ext>
            </a:extLst>
          </p:cNvPr>
          <p:cNvSpPr txBox="1"/>
          <p:nvPr/>
        </p:nvSpPr>
        <p:spPr>
          <a:xfrm>
            <a:off x="527050" y="2149475"/>
            <a:ext cx="1131993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end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=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Keyword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A62BE6-56A0-466B-BFDE-FC22674D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523801"/>
            <a:ext cx="1721061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example, if you are displaying values in a loop, you might use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end=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to cause the values to be displayed on one line, rather than on individual lines: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4740F2-27E2-46AD-9BA6-0F560722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5262296"/>
            <a:ext cx="4572000" cy="42838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2219B3-5EED-44C6-B9B0-A4C5E816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50" y="5862903"/>
            <a:ext cx="6332605" cy="26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6605313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Files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858" y="537236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spc="-7" dirty="0"/>
              <a:t>Files.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9050" y="2682875"/>
            <a:ext cx="156210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File handling is an important part of any web application.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Python has several functions for creating, reading, updating, and deleting files.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972998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44531">
              <a:lnSpc>
                <a:spcPct val="100000"/>
              </a:lnSpc>
            </a:pPr>
            <a:r>
              <a:rPr spc="-15" dirty="0"/>
              <a:t>File</a:t>
            </a:r>
            <a:r>
              <a:rPr dirty="0"/>
              <a:t>s</a:t>
            </a:r>
            <a:r>
              <a:rPr spc="22" dirty="0"/>
              <a:t> </a:t>
            </a:r>
            <a:r>
              <a:rPr spc="-7" dirty="0"/>
              <a:t>a</a:t>
            </a:r>
            <a:r>
              <a:rPr dirty="0"/>
              <a:t>s</a:t>
            </a:r>
            <a:r>
              <a:rPr spc="-7" dirty="0"/>
              <a:t> </a:t>
            </a:r>
            <a:r>
              <a:rPr spc="-37" dirty="0"/>
              <a:t>types.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1850" y="2759075"/>
            <a:ext cx="25658414" cy="1396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9854">
              <a:lnSpc>
                <a:spcPct val="100000"/>
              </a:lnSpc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Pytho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dea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wit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</a:p>
          <a:p>
            <a:pPr marL="289854" marR="7603">
              <a:lnSpc>
                <a:spcPts val="5356"/>
              </a:lnSpc>
              <a:spcBef>
                <a:spcPts val="2222"/>
              </a:spcBef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fou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wan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3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spc="22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pc="-7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1050" y="4740275"/>
            <a:ext cx="7487930" cy="31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07" marR="7603">
              <a:lnSpc>
                <a:spcPct val="126600"/>
              </a:lnSpc>
            </a:pPr>
            <a:r>
              <a:rPr sz="4190" spc="-7" dirty="0">
                <a:latin typeface="Arial"/>
                <a:cs typeface="Arial"/>
              </a:rPr>
              <a:t>Figur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7" dirty="0">
                <a:latin typeface="Arial"/>
                <a:cs typeface="Arial"/>
              </a:rPr>
              <a:t> ou</a:t>
            </a:r>
            <a:r>
              <a:rPr sz="4190" dirty="0">
                <a:latin typeface="Arial"/>
                <a:cs typeface="Arial"/>
              </a:rPr>
              <a:t>t </a:t>
            </a:r>
            <a:r>
              <a:rPr sz="4190" spc="-7" dirty="0">
                <a:latin typeface="Arial"/>
                <a:cs typeface="Arial"/>
              </a:rPr>
              <a:t>ho</a:t>
            </a:r>
            <a:r>
              <a:rPr sz="4190" dirty="0">
                <a:latin typeface="Arial"/>
                <a:cs typeface="Arial"/>
              </a:rPr>
              <a:t>w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o</a:t>
            </a:r>
            <a:r>
              <a:rPr sz="4190" spc="-7" dirty="0">
                <a:latin typeface="Arial"/>
                <a:cs typeface="Arial"/>
              </a:rPr>
              <a:t> ope</a:t>
            </a:r>
            <a:r>
              <a:rPr sz="4190" dirty="0">
                <a:latin typeface="Arial"/>
                <a:cs typeface="Arial"/>
              </a:rPr>
              <a:t>n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spc="-7" dirty="0">
                <a:latin typeface="Arial"/>
                <a:cs typeface="Arial"/>
              </a:rPr>
              <a:t>hem</a:t>
            </a:r>
            <a:r>
              <a:rPr sz="4190" spc="-15" dirty="0">
                <a:latin typeface="Arial"/>
                <a:cs typeface="Arial"/>
              </a:rPr>
              <a:t>. </a:t>
            </a:r>
            <a:r>
              <a:rPr sz="4190" spc="-7" dirty="0">
                <a:latin typeface="Arial"/>
                <a:cs typeface="Arial"/>
              </a:rPr>
              <a:t>Figur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7" dirty="0">
                <a:latin typeface="Arial"/>
                <a:cs typeface="Arial"/>
              </a:rPr>
              <a:t> ou</a:t>
            </a:r>
            <a:r>
              <a:rPr sz="4190" dirty="0">
                <a:latin typeface="Arial"/>
                <a:cs typeface="Arial"/>
              </a:rPr>
              <a:t>t </a:t>
            </a:r>
            <a:r>
              <a:rPr sz="4190" spc="-7" dirty="0">
                <a:latin typeface="Arial"/>
                <a:cs typeface="Arial"/>
              </a:rPr>
              <a:t>ho</a:t>
            </a:r>
            <a:r>
              <a:rPr sz="4190" dirty="0">
                <a:latin typeface="Arial"/>
                <a:cs typeface="Arial"/>
              </a:rPr>
              <a:t>w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o</a:t>
            </a:r>
            <a:r>
              <a:rPr sz="4190" spc="-7" dirty="0">
                <a:latin typeface="Arial"/>
                <a:cs typeface="Arial"/>
              </a:rPr>
              <a:t> rea</a:t>
            </a:r>
            <a:r>
              <a:rPr sz="4190" dirty="0">
                <a:latin typeface="Arial"/>
                <a:cs typeface="Arial"/>
              </a:rPr>
              <a:t>d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spc="-7" dirty="0">
                <a:latin typeface="Arial"/>
                <a:cs typeface="Arial"/>
              </a:rPr>
              <a:t>hem</a:t>
            </a:r>
            <a:r>
              <a:rPr sz="4190" spc="-15" dirty="0">
                <a:latin typeface="Arial"/>
                <a:cs typeface="Arial"/>
              </a:rPr>
              <a:t>. </a:t>
            </a:r>
            <a:r>
              <a:rPr sz="4190" spc="-7" dirty="0">
                <a:latin typeface="Arial"/>
                <a:cs typeface="Arial"/>
              </a:rPr>
              <a:t>Figur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7" dirty="0">
                <a:latin typeface="Arial"/>
                <a:cs typeface="Arial"/>
              </a:rPr>
              <a:t> ou</a:t>
            </a:r>
            <a:r>
              <a:rPr sz="4190" dirty="0">
                <a:latin typeface="Arial"/>
                <a:cs typeface="Arial"/>
              </a:rPr>
              <a:t>t </a:t>
            </a:r>
            <a:r>
              <a:rPr sz="4190" spc="-7" dirty="0">
                <a:latin typeface="Arial"/>
                <a:cs typeface="Arial"/>
              </a:rPr>
              <a:t>ho</a:t>
            </a:r>
            <a:r>
              <a:rPr sz="4190" dirty="0">
                <a:latin typeface="Arial"/>
                <a:cs typeface="Arial"/>
              </a:rPr>
              <a:t>w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o</a:t>
            </a:r>
            <a:r>
              <a:rPr sz="4190" spc="-7" dirty="0">
                <a:latin typeface="Arial"/>
                <a:cs typeface="Arial"/>
              </a:rPr>
              <a:t> wri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o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spc="-7" dirty="0">
                <a:latin typeface="Arial"/>
                <a:cs typeface="Arial"/>
              </a:rPr>
              <a:t>hem</a:t>
            </a:r>
            <a:r>
              <a:rPr sz="4190" spc="-15" dirty="0">
                <a:latin typeface="Arial"/>
                <a:cs typeface="Arial"/>
              </a:rPr>
              <a:t>. </a:t>
            </a:r>
            <a:r>
              <a:rPr sz="4190" spc="-7" dirty="0">
                <a:latin typeface="Arial"/>
                <a:cs typeface="Arial"/>
              </a:rPr>
              <a:t>Fig</a:t>
            </a:r>
            <a:r>
              <a:rPr sz="4190" spc="-15" dirty="0">
                <a:latin typeface="Arial"/>
                <a:cs typeface="Arial"/>
              </a:rPr>
              <a:t>u</a:t>
            </a:r>
            <a:r>
              <a:rPr sz="4190" spc="7" dirty="0">
                <a:latin typeface="Arial"/>
                <a:cs typeface="Arial"/>
              </a:rPr>
              <a:t>r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15" dirty="0">
                <a:latin typeface="Arial"/>
                <a:cs typeface="Arial"/>
              </a:rPr>
              <a:t> </a:t>
            </a:r>
            <a:r>
              <a:rPr sz="4190" spc="-7" dirty="0">
                <a:latin typeface="Arial"/>
                <a:cs typeface="Arial"/>
              </a:rPr>
              <a:t>o</a:t>
            </a:r>
            <a:r>
              <a:rPr sz="4190" spc="-15" dirty="0">
                <a:latin typeface="Arial"/>
                <a:cs typeface="Arial"/>
              </a:rPr>
              <a:t>ut</a:t>
            </a:r>
            <a:r>
              <a:rPr sz="4190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h</a:t>
            </a:r>
            <a:r>
              <a:rPr sz="4190" spc="-7" dirty="0">
                <a:latin typeface="Arial"/>
                <a:cs typeface="Arial"/>
              </a:rPr>
              <a:t>o</a:t>
            </a:r>
            <a:r>
              <a:rPr sz="4190" dirty="0">
                <a:latin typeface="Arial"/>
                <a:cs typeface="Arial"/>
              </a:rPr>
              <a:t>w</a:t>
            </a:r>
            <a:r>
              <a:rPr sz="4190" spc="-7" dirty="0">
                <a:latin typeface="Arial"/>
                <a:cs typeface="Arial"/>
              </a:rPr>
              <a:t> </a:t>
            </a:r>
            <a:r>
              <a:rPr sz="4190" spc="-15" dirty="0">
                <a:latin typeface="Arial"/>
                <a:cs typeface="Arial"/>
              </a:rPr>
              <a:t>t</a:t>
            </a:r>
            <a:r>
              <a:rPr sz="4190" dirty="0">
                <a:latin typeface="Arial"/>
                <a:cs typeface="Arial"/>
              </a:rPr>
              <a:t>o</a:t>
            </a:r>
            <a:r>
              <a:rPr sz="4190" spc="-15" dirty="0">
                <a:latin typeface="Arial"/>
                <a:cs typeface="Arial"/>
              </a:rPr>
              <a:t> </a:t>
            </a:r>
            <a:r>
              <a:rPr sz="4190" dirty="0">
                <a:latin typeface="Arial"/>
                <a:cs typeface="Arial"/>
              </a:rPr>
              <a:t>c</a:t>
            </a:r>
            <a:r>
              <a:rPr sz="4190" spc="-7" dirty="0">
                <a:latin typeface="Arial"/>
                <a:cs typeface="Arial"/>
              </a:rPr>
              <a:t>los</a:t>
            </a:r>
            <a:r>
              <a:rPr sz="4190" dirty="0">
                <a:latin typeface="Arial"/>
                <a:cs typeface="Arial"/>
              </a:rPr>
              <a:t>e</a:t>
            </a:r>
            <a:r>
              <a:rPr sz="4190" spc="-15" dirty="0">
                <a:latin typeface="Arial"/>
                <a:cs typeface="Arial"/>
              </a:rPr>
              <a:t> th</a:t>
            </a:r>
            <a:r>
              <a:rPr sz="4190" spc="-7" dirty="0">
                <a:latin typeface="Arial"/>
                <a:cs typeface="Arial"/>
              </a:rPr>
              <a:t>em</a:t>
            </a:r>
            <a:r>
              <a:rPr sz="4190" spc="-15" dirty="0">
                <a:latin typeface="Arial"/>
                <a:cs typeface="Arial"/>
              </a:rPr>
              <a:t>.</a:t>
            </a:r>
            <a:endParaRPr sz="4190" dirty="0">
              <a:latin typeface="Arial"/>
              <a:cs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972998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44531">
              <a:lnSpc>
                <a:spcPct val="100000"/>
              </a:lnSpc>
            </a:pPr>
            <a:r>
              <a:rPr spc="-15" dirty="0"/>
              <a:t>File</a:t>
            </a:r>
            <a:r>
              <a:rPr lang="en-US" dirty="0"/>
              <a:t> handling</a:t>
            </a:r>
            <a:endParaRPr spc="-37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8450" y="3902075"/>
            <a:ext cx="18610992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key function for working with files in Python is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takes two parameters;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filename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972998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44531">
              <a:lnSpc>
                <a:spcPct val="100000"/>
              </a:lnSpc>
            </a:pPr>
            <a:r>
              <a:rPr spc="-15" dirty="0"/>
              <a:t>File</a:t>
            </a:r>
            <a:r>
              <a:rPr lang="en-US" dirty="0"/>
              <a:t> handling</a:t>
            </a:r>
            <a:endParaRPr spc="-37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517" y="3063875"/>
            <a:ext cx="19126262" cy="575542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four different methods (modes) for opening a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Read - Default value. Opens a file for reading, error if the file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Append - Opens a file for appending, creates the file if it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Write - Opens a file for writing, creates the file if it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Creates the specified file, returns an error if the file exists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6605313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input/output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972998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44531">
              <a:lnSpc>
                <a:spcPct val="100000"/>
              </a:lnSpc>
            </a:pPr>
            <a:r>
              <a:rPr spc="-15" dirty="0"/>
              <a:t>File</a:t>
            </a:r>
            <a:r>
              <a:rPr lang="en-US" dirty="0"/>
              <a:t> handling</a:t>
            </a:r>
            <a:endParaRPr spc="-37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368675"/>
            <a:ext cx="18933709" cy="415498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addition you can specify if the file should be handled as binary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text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Text - Default value. Text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Binary - Binary mode (e.g. images)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972998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44531">
              <a:lnSpc>
                <a:spcPct val="100000"/>
              </a:lnSpc>
            </a:pPr>
            <a:r>
              <a:rPr lang="en-US" spc="-15" dirty="0"/>
              <a:t>syntax</a:t>
            </a:r>
            <a:endParaRPr spc="-37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314254"/>
            <a:ext cx="19796573" cy="686341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open a file for reading it is enough to specify the name of the file: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above is the same as: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Because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read, and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text are the default values,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do not need to specify them.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File Open</a:t>
            </a:r>
          </a:p>
          <a:p>
            <a:pPr marL="12700">
              <a:lnSpc>
                <a:spcPct val="100000"/>
              </a:lnSpc>
            </a:pP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" y="68444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Open a File on the Server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050" y="2454276"/>
            <a:ext cx="18538986" cy="686341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W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 have the following file, located in the same folder as Python: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open the file, use the built-in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3597275"/>
            <a:ext cx="9448800" cy="43387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" y="68444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Open a File on the Server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050" y="5501264"/>
            <a:ext cx="184731" cy="76944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050" y="2606675"/>
            <a:ext cx="18131887" cy="13234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file object, which has a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read()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reading the content of the file: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4650" y="4636384"/>
            <a:ext cx="100520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/>
            </a:b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" y="68444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Open a File on the Server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050" y="5501264"/>
            <a:ext cx="184731" cy="76944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050" y="2606675"/>
            <a:ext cx="10365338" cy="13234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4000" dirty="0"/>
              <a:t>If the file is located in a different location, </a:t>
            </a:r>
          </a:p>
          <a:p>
            <a:pPr lvl="0" defTabSz="914400"/>
            <a:r>
              <a:rPr lang="en-US" sz="4000" dirty="0"/>
              <a:t>you will have to specify the file path, like this: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167" y="4206875"/>
            <a:ext cx="1713441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Open a file on a different location:</a:t>
            </a:r>
          </a:p>
          <a:p>
            <a:endParaRPr lang="en-US" sz="4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"D:\\myfiles\welcome.txt"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Or 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"D:/myfiles/welcome.txt"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3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File Read</a:t>
            </a:r>
          </a:p>
          <a:p>
            <a:pPr marL="12700">
              <a:lnSpc>
                <a:spcPct val="100000"/>
              </a:lnSpc>
            </a:pP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050" y="701675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Read Only Parts of the File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353474"/>
            <a:ext cx="17182524" cy="51359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read()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whole text,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you can also specify how many characters you want to return: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5 first characters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60070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Read Lines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91" y="2301875"/>
            <a:ext cx="14753847" cy="390484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return one line by using the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one line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f.readline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60070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Read Lines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850" y="2572921"/>
            <a:ext cx="18506541" cy="56283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calling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two times, you can read the two first lines: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two lines of the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f.readline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f.readline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7407275"/>
            <a:ext cx="9554817" cy="21336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571532"/>
            <a:ext cx="25658411" cy="13388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pc="-7" dirty="0"/>
              <a:t>Input/output</a:t>
            </a:r>
            <a:endParaRPr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2B582E-6E88-45A4-9293-AAA69429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140075"/>
            <a:ext cx="17449800" cy="452431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input()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and the 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print() 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built-in-functions are one of the most commonly used functions for performing standard input and output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There is no output() function in python, rather print() is used to perform the standard output operations.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19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600701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Read Lines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8450" y="2149475"/>
            <a:ext cx="18973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By looping through the lines of the file, you can read the whole file, line by line:</a:t>
            </a:r>
          </a:p>
          <a:p>
            <a:endParaRPr lang="en-US" sz="4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Loop through the file line by line:</a:t>
            </a:r>
          </a:p>
          <a:p>
            <a:endParaRPr lang="en-US" sz="4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sz="4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0" y="6906199"/>
            <a:ext cx="9599177" cy="248227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838" y="411276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Close Files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60450" y="2073275"/>
            <a:ext cx="17983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It is a good practice to always close the file when you are done with it.</a:t>
            </a:r>
          </a:p>
          <a:p>
            <a:endParaRPr lang="en-US" sz="4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4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Close the file when you are finish with it:</a:t>
            </a:r>
          </a:p>
          <a:p>
            <a:endParaRPr lang="en-US" sz="4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f.readline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4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3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File Write</a:t>
            </a:r>
          </a:p>
          <a:p>
            <a:pPr marL="12700">
              <a:lnSpc>
                <a:spcPct val="100000"/>
              </a:lnSpc>
            </a:pP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Write to an Existing File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2250" y="3444875"/>
            <a:ext cx="17589944" cy="415498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write to an existing file, you must add a parameter to the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Append - will append to the end of the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Write - will overwrite any existing content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Write to an Existing File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0850" y="2530475"/>
            <a:ext cx="18211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Open the file "demofile2.txt" and append content to the file: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"demofile2.txt"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"Now the file has more content!"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#open and read the file after the appending:</a:t>
            </a:r>
            <a:b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"demofile2.txt"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0" y="7026275"/>
            <a:ext cx="9127435" cy="2667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Write to an Existing File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7050" y="2301875"/>
            <a:ext cx="18440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Open the file "demofile3.txt" and overwrite the content: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"demofile3.txt"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"w"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"Woops! I have deleted the content!"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#open and read the file after the appending:</a:t>
            </a:r>
            <a:b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"demofile3.txt"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40" y="6360556"/>
            <a:ext cx="9586854" cy="18928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5650" y="8321675"/>
            <a:ext cx="10785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the "w" method will overwrite the entire file.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4489450" y="3444875"/>
            <a:ext cx="105156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3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File Creation</a:t>
            </a:r>
          </a:p>
          <a:p>
            <a:pPr marL="12700">
              <a:lnSpc>
                <a:spcPct val="100000"/>
              </a:lnSpc>
            </a:pP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Create a New File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4250" y="2911475"/>
            <a:ext cx="16937650" cy="501675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new file in Python, use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one of the following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will create a file, returns an error if the file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Append - will create a file if the specified file does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Write - will create a file if the specified file does not exist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5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Create a New File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7050" y="2454275"/>
            <a:ext cx="17678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Create a file called "myfile.txt":</a:t>
            </a:r>
          </a:p>
          <a:p>
            <a:endParaRPr lang="en-US" sz="4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"myfile.txt"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"x"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b="1" dirty="0">
                <a:solidFill>
                  <a:srgbClr val="000000"/>
                </a:solidFill>
                <a:latin typeface="Verdana" panose="020B0604030504040204" pitchFamily="34" charset="0"/>
              </a:rPr>
              <a:t>Result</a:t>
            </a:r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: a new empty file is created!</a:t>
            </a:r>
          </a:p>
          <a:p>
            <a:endParaRPr lang="en-US" sz="4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Create a new file if it does not exist:</a:t>
            </a:r>
          </a:p>
          <a:p>
            <a:endParaRPr lang="en-US" sz="4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"myfile.txt"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"w"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4641850" y="3368675"/>
            <a:ext cx="105156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 Delete File</a:t>
            </a:r>
          </a:p>
          <a:p>
            <a:pPr marL="12700">
              <a:lnSpc>
                <a:spcPct val="100000"/>
              </a:lnSpc>
            </a:pP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1550" y="686948"/>
            <a:ext cx="2202180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z="7200" spc="-7" dirty="0"/>
              <a:t>Reading Input From the Keyboard</a:t>
            </a:r>
            <a:endParaRPr sz="7200"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D912E9-820E-41B2-A769-8156D53E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9" y="3368675"/>
            <a:ext cx="176752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Programs often need to obtain data from the user, usually by way of input from the keyboard.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The simplest way to accomplish this in Python is with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input().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02202E-86FF-4647-89B6-B0C4F272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9" y="6989120"/>
            <a:ext cx="1019862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input([&lt;prompt&gt;])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a line of input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98961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Delete a File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1450" y="2191921"/>
            <a:ext cx="14103413" cy="56283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 file, you must import the OS module,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run its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file "demofile.txt":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0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Check if File exist: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4650" y="1920875"/>
            <a:ext cx="18211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To avoid getting an error, you might want to check if the file exists before you try to delete it:</a:t>
            </a:r>
          </a:p>
          <a:p>
            <a:endParaRPr lang="en-US" sz="4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Check if file exists, </a:t>
            </a:r>
            <a:r>
              <a:rPr lang="en-US" sz="4400" i="1" dirty="0">
                <a:solidFill>
                  <a:srgbClr val="000000"/>
                </a:solidFill>
                <a:latin typeface="Verdana" panose="020B0604030504040204" pitchFamily="34" charset="0"/>
              </a:rPr>
              <a:t>then</a:t>
            </a:r>
            <a:r>
              <a:rPr lang="en-US" sz="4400" dirty="0">
                <a:solidFill>
                  <a:srgbClr val="000000"/>
                </a:solidFill>
                <a:latin typeface="Verdana" panose="020B0604030504040204" pitchFamily="34" charset="0"/>
              </a:rPr>
              <a:t> delete it:</a:t>
            </a:r>
          </a:p>
          <a:p>
            <a:endParaRPr lang="en-US" sz="4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os.path.exists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os.remove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"The file does not exist"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4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431532"/>
            <a:ext cx="25658411" cy="12049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b="0" dirty="0"/>
              <a:t>Delete Folder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5864" y="1880141"/>
            <a:ext cx="15485586" cy="495128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4742" rIns="0" bIns="10474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an entire folder, use the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os.rmdir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 the folder "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myfolder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os.rmdir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myfolder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17650" y="7864475"/>
            <a:ext cx="9023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You can only remove </a:t>
            </a:r>
            <a:r>
              <a:rPr lang="en-US" sz="3200" i="1" dirty="0">
                <a:solidFill>
                  <a:srgbClr val="000000"/>
                </a:solidFill>
                <a:latin typeface="Verdana" panose="020B0604030504040204" pitchFamily="34" charset="0"/>
              </a:rPr>
              <a:t>empty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folders.</a:t>
            </a:r>
            <a:endParaRPr lang="en-US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2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1550" y="686948"/>
            <a:ext cx="2202180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z="7200" spc="-7" dirty="0"/>
              <a:t>Reading Input From the Keyboard</a:t>
            </a:r>
            <a:endParaRPr sz="7200"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66029B-F2FD-4699-A3FE-91D8ACA0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603698"/>
            <a:ext cx="1729740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input()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pauses program execution to allow the user to type in a line of input from the keyboard.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Once the user presses the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Enter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key, all characters typed are read and returned as a 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326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1550" y="686948"/>
            <a:ext cx="2202180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z="7200" spc="-7" dirty="0"/>
              <a:t>Reading Input From the Keyboard</a:t>
            </a:r>
            <a:endParaRPr sz="7200"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B7D131-3FFC-4125-A4EA-E928F8B0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378075"/>
            <a:ext cx="1467293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1550" y="686948"/>
            <a:ext cx="2202180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z="7200" spc="-7" dirty="0"/>
              <a:t>Reading Input From the Keyboard</a:t>
            </a:r>
            <a:endParaRPr sz="7200"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48B4AD-1EE5-4143-8FAE-C0FAAE5A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2530475"/>
            <a:ext cx="6314017" cy="37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1550" y="686948"/>
            <a:ext cx="22021801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913022">
              <a:lnSpc>
                <a:spcPct val="100000"/>
              </a:lnSpc>
            </a:pPr>
            <a:r>
              <a:rPr lang="en-US" sz="7200" spc="-7" dirty="0"/>
              <a:t>Reading Input From the Keyboard</a:t>
            </a:r>
            <a:endParaRPr sz="7200" spc="-7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9BF6E5-441A-42F8-BFD3-64E6E16D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4016375"/>
            <a:ext cx="14273689" cy="327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87992-2B67-4821-91C6-2D9316A7E85A}"/>
              </a:ext>
            </a:extLst>
          </p:cNvPr>
          <p:cNvSpPr txBox="1"/>
          <p:nvPr/>
        </p:nvSpPr>
        <p:spPr>
          <a:xfrm>
            <a:off x="1212850" y="2599970"/>
            <a:ext cx="14397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92929"/>
                </a:solidFill>
                <a:effectLst/>
                <a:latin typeface="charter"/>
              </a:rPr>
              <a:t>Here the prompt is the one that would be displayed on the screen.</a:t>
            </a:r>
            <a:endParaRPr lang="en-US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B36E78-C88D-40D2-AC80-41174461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7790959"/>
            <a:ext cx="10820400" cy="11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50" y="577567"/>
            <a:ext cx="22021801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6000" spc="-7" dirty="0"/>
              <a:t>The output operation using the </a:t>
            </a:r>
            <a:r>
              <a:rPr lang="en-US" sz="6000" spc="-7" dirty="0">
                <a:solidFill>
                  <a:srgbClr val="0070C0"/>
                </a:solidFill>
              </a:rPr>
              <a:t>print</a:t>
            </a:r>
            <a:r>
              <a:rPr lang="en-US" sz="6000" spc="-7" dirty="0"/>
              <a:t> function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9A80B-062F-4281-A55C-A84843CE2038}"/>
              </a:ext>
            </a:extLst>
          </p:cNvPr>
          <p:cNvSpPr txBox="1"/>
          <p:nvPr/>
        </p:nvSpPr>
        <p:spPr>
          <a:xfrm>
            <a:off x="984250" y="2378075"/>
            <a:ext cx="16078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292929"/>
                </a:solidFill>
                <a:effectLst/>
                <a:latin typeface="charter"/>
              </a:rPr>
              <a:t>The print function in python is normally used to </a:t>
            </a:r>
            <a:r>
              <a:rPr lang="en-US" sz="4400" i="0" dirty="0">
                <a:solidFill>
                  <a:srgbClr val="292929"/>
                </a:solidFill>
                <a:effectLst/>
                <a:latin typeface="charter"/>
              </a:rPr>
              <a:t>print the output on the screen.</a:t>
            </a:r>
          </a:p>
          <a:p>
            <a:r>
              <a:rPr lang="en-US" sz="4400" i="0" dirty="0">
                <a:solidFill>
                  <a:srgbClr val="292929"/>
                </a:solidFill>
                <a:effectLst/>
                <a:latin typeface="charter"/>
              </a:rPr>
              <a:t>All you have to do is just call the function by passing the </a:t>
            </a:r>
            <a:r>
              <a:rPr lang="en-US" sz="4400" b="1" i="0" dirty="0">
                <a:solidFill>
                  <a:srgbClr val="292929"/>
                </a:solidFill>
                <a:effectLst/>
                <a:latin typeface="charter"/>
              </a:rPr>
              <a:t>parameters</a:t>
            </a:r>
            <a:r>
              <a:rPr lang="en-US" sz="440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endParaRPr lang="en-US" sz="4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8B9F4B-4296-46D7-9FB8-93EFB711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4717018"/>
            <a:ext cx="13792200" cy="5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1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14140&quot;&gt;&lt;property id=&quot;20148&quot; value=&quot;5&quot;/&gt;&lt;property id=&quot;20300&quot; value=&quot;Slide 2&quot;/&gt;&lt;property id=&quot;20307&quot; value=&quot;319&quot;/&gt;&lt;/object&gt;&lt;object type=&quot;3&quot; unique_id=&quot;23543&quot;&gt;&lt;property id=&quot;20148&quot; value=&quot;5&quot;/&gt;&lt;property id=&quot;20300&quot; value=&quot;Slide 16 - &amp;quot;Files.&amp;quot;&quot;/&gt;&lt;property id=&quot;20307&quot; value=&quot;258&quot;/&gt;&lt;/object&gt;&lt;object type=&quot;3&quot; unique_id=&quot;23544&quot;&gt;&lt;property id=&quot;20148&quot; value=&quot;5&quot;/&gt;&lt;property id=&quot;20300&quot; value=&quot;Slide 17 - &amp;quot;Files as types.&amp;quot;&quot;/&gt;&lt;property id=&quot;20307&quot; value=&quot;259&quot;/&gt;&lt;/object&gt;&lt;object type=&quot;3&quot; unique_id=&quot;23545&quot;&gt;&lt;property id=&quot;20148&quot; value=&quot;5&quot;/&gt;&lt;property id=&quot;20300&quot; value=&quot;Slide 23 - &amp;quot;Open a File on the Server&amp;quot;&quot;/&gt;&lt;property id=&quot;20307&quot; value=&quot;353&quot;/&gt;&lt;/object&gt;&lt;object type=&quot;3&quot; unique_id=&quot;23546&quot;&gt;&lt;property id=&quot;20148&quot; value=&quot;5&quot;/&gt;&lt;property id=&quot;20300&quot; value=&quot;Slide 27 - &amp;quot;Read Only Parts of the File&amp;quot;&quot;/&gt;&lt;property id=&quot;20307&quot; value=&quot;354&quot;/&gt;&lt;/object&gt;&lt;object type=&quot;3&quot; unique_id=&quot;23547&quot;&gt;&lt;property id=&quot;20148&quot; value=&quot;5&quot;/&gt;&lt;property id=&quot;20300&quot; value=&quot;Slide 28 - &amp;quot;Read Lines&amp;quot;&quot;/&gt;&lt;property id=&quot;20307&quot; value=&quot;355&quot;/&gt;&lt;/object&gt;&lt;object type=&quot;3&quot; unique_id=&quot;23548&quot;&gt;&lt;property id=&quot;20148&quot; value=&quot;5&quot;/&gt;&lt;property id=&quot;20300&quot; value=&quot;Slide 31 - &amp;quot;Close Files&amp;quot;&quot;/&gt;&lt;property id=&quot;20307&quot; value=&quot;263&quot;/&gt;&lt;/object&gt;&lt;object type=&quot;3&quot; unique_id=&quot;23549&quot;&gt;&lt;property id=&quot;20148&quot; value=&quot;5&quot;/&gt;&lt;property id=&quot;20300&quot; value=&quot;Slide 33 - &amp;quot;Write to an Existing File&amp;quot;&quot;/&gt;&lt;property id=&quot;20307&quot; value=&quot;264&quot;/&gt;&lt;/object&gt;&lt;object type=&quot;3&quot; unique_id=&quot;23935&quot;&gt;&lt;property id=&quot;20148&quot; value=&quot;5&quot;/&gt;&lt;property id=&quot;20300&quot; value=&quot;Slide 43&quot;/&gt;&lt;property id=&quot;20307&quot; value=&quot;292&quot;/&gt;&lt;/object&gt;&lt;object type=&quot;3&quot; unique_id=&quot;23937&quot;&gt;&lt;property id=&quot;20148&quot; value=&quot;5&quot;/&gt;&lt;property id=&quot;20300&quot; value=&quot;Slide 18 - &amp;quot;File handling&amp;quot;&quot;/&gt;&lt;property id=&quot;20307&quot; value=&quot;357&quot;/&gt;&lt;/object&gt;&lt;object type=&quot;3&quot; unique_id=&quot;23938&quot;&gt;&lt;property id=&quot;20148&quot; value=&quot;5&quot;/&gt;&lt;property id=&quot;20300&quot; value=&quot;Slide 19 - &amp;quot;File handling&amp;quot;&quot;/&gt;&lt;property id=&quot;20307&quot; value=&quot;358&quot;/&gt;&lt;/object&gt;&lt;object type=&quot;3&quot; unique_id=&quot;23939&quot;&gt;&lt;property id=&quot;20148&quot; value=&quot;5&quot;/&gt;&lt;property id=&quot;20300&quot; value=&quot;Slide 20 - &amp;quot;File handling&amp;quot;&quot;/&gt;&lt;property id=&quot;20307&quot; value=&quot;359&quot;/&gt;&lt;/object&gt;&lt;object type=&quot;3&quot; unique_id=&quot;23940&quot;&gt;&lt;property id=&quot;20148&quot; value=&quot;5&quot;/&gt;&lt;property id=&quot;20300&quot; value=&quot;Slide 21 - &amp;quot;syntax&amp;quot;&quot;/&gt;&lt;property id=&quot;20307&quot; value=&quot;360&quot;/&gt;&lt;/object&gt;&lt;object type=&quot;3&quot; unique_id=&quot;23941&quot;&gt;&lt;property id=&quot;20148&quot; value=&quot;5&quot;/&gt;&lt;property id=&quot;20300&quot; value=&quot;Slide 22&quot;/&gt;&lt;property id=&quot;20307&quot; value=&quot;370&quot;/&gt;&lt;/object&gt;&lt;object type=&quot;3&quot; unique_id=&quot;23942&quot;&gt;&lt;property id=&quot;20148&quot; value=&quot;5&quot;/&gt;&lt;property id=&quot;20300&quot; value=&quot;Slide 24 - &amp;quot;Open a File on the Server&amp;quot;&quot;/&gt;&lt;property id=&quot;20307&quot; value=&quot;361&quot;/&gt;&lt;/object&gt;&lt;object type=&quot;3&quot; unique_id=&quot;23943&quot;&gt;&lt;property id=&quot;20148&quot; value=&quot;5&quot;/&gt;&lt;property id=&quot;20300&quot; value=&quot;Slide 25 - &amp;quot;Open a File on the Server&amp;quot;&quot;/&gt;&lt;property id=&quot;20307&quot; value=&quot;362&quot;/&gt;&lt;/object&gt;&lt;object type=&quot;3&quot; unique_id=&quot;23944&quot;&gt;&lt;property id=&quot;20148&quot; value=&quot;5&quot;/&gt;&lt;property id=&quot;20300&quot; value=&quot;Slide 26&quot;/&gt;&lt;property id=&quot;20307&quot; value=&quot;375&quot;/&gt;&lt;/object&gt;&lt;object type=&quot;3&quot; unique_id=&quot;23945&quot;&gt;&lt;property id=&quot;20148&quot; value=&quot;5&quot;/&gt;&lt;property id=&quot;20300&quot; value=&quot;Slide 29 - &amp;quot;Read Lines&amp;quot;&quot;/&gt;&lt;property id=&quot;20307&quot; value=&quot;363&quot;/&gt;&lt;/object&gt;&lt;object type=&quot;3&quot; unique_id=&quot;23946&quot;&gt;&lt;property id=&quot;20148&quot; value=&quot;5&quot;/&gt;&lt;property id=&quot;20300&quot; value=&quot;Slide 30 - &amp;quot;Read Lines&amp;quot;&quot;/&gt;&lt;property id=&quot;20307&quot; value=&quot;364&quot;/&gt;&lt;/object&gt;&lt;object type=&quot;3&quot; unique_id=&quot;23947&quot;&gt;&lt;property id=&quot;20148&quot; value=&quot;5&quot;/&gt;&lt;property id=&quot;20300&quot; value=&quot;Slide 32&quot;/&gt;&lt;property id=&quot;20307&quot; value=&quot;365&quot;/&gt;&lt;/object&gt;&lt;object type=&quot;3&quot; unique_id=&quot;23948&quot;&gt;&lt;property id=&quot;20148&quot; value=&quot;5&quot;/&gt;&lt;property id=&quot;20300&quot; value=&quot;Slide 34 - &amp;quot;Write to an Existing File&amp;quot;&quot;/&gt;&lt;property id=&quot;20307&quot; value=&quot;366&quot;/&gt;&lt;/object&gt;&lt;object type=&quot;3&quot; unique_id=&quot;23949&quot;&gt;&lt;property id=&quot;20148&quot; value=&quot;5&quot;/&gt;&lt;property id=&quot;20300&quot; value=&quot;Slide 35 - &amp;quot;Write to an Existing File&amp;quot;&quot;/&gt;&lt;property id=&quot;20307&quot; value=&quot;367&quot;/&gt;&lt;/object&gt;&lt;object type=&quot;3&quot; unique_id=&quot;23950&quot;&gt;&lt;property id=&quot;20148&quot; value=&quot;5&quot;/&gt;&lt;property id=&quot;20300&quot; value=&quot;Slide 36&quot;/&gt;&lt;property id=&quot;20307&quot; value=&quot;376&quot;/&gt;&lt;/object&gt;&lt;object type=&quot;3&quot; unique_id=&quot;23951&quot;&gt;&lt;property id=&quot;20148&quot; value=&quot;5&quot;/&gt;&lt;property id=&quot;20300&quot; value=&quot;Slide 37 - &amp;quot;Create a New File&amp;quot;&quot;/&gt;&lt;property id=&quot;20307&quot; value=&quot;368&quot;/&gt;&lt;/object&gt;&lt;object type=&quot;3&quot; unique_id=&quot;23952&quot;&gt;&lt;property id=&quot;20148&quot; value=&quot;5&quot;/&gt;&lt;property id=&quot;20300&quot; value=&quot;Slide 38 - &amp;quot;Create a New File&amp;quot;&quot;/&gt;&lt;property id=&quot;20307&quot; value=&quot;369&quot;/&gt;&lt;/object&gt;&lt;object type=&quot;3&quot; unique_id=&quot;23953&quot;&gt;&lt;property id=&quot;20148&quot; value=&quot;5&quot;/&gt;&lt;property id=&quot;20300&quot; value=&quot;Slide 39&quot;/&gt;&lt;property id=&quot;20307&quot; value=&quot;371&quot;/&gt;&lt;/object&gt;&lt;object type=&quot;3&quot; unique_id=&quot;23954&quot;&gt;&lt;property id=&quot;20148&quot; value=&quot;5&quot;/&gt;&lt;property id=&quot;20300&quot; value=&quot;Slide 40 - &amp;quot;Delete a File&amp;quot;&quot;/&gt;&lt;property id=&quot;20307&quot; value=&quot;372&quot;/&gt;&lt;/object&gt;&lt;object type=&quot;3&quot; unique_id=&quot;23955&quot;&gt;&lt;property id=&quot;20148&quot; value=&quot;5&quot;/&gt;&lt;property id=&quot;20300&quot; value=&quot;Slide 41 - &amp;quot;Check if File exist:&amp;quot;&quot;/&gt;&lt;property id=&quot;20307&quot; value=&quot;373&quot;/&gt;&lt;/object&gt;&lt;object type=&quot;3&quot; unique_id=&quot;23956&quot;&gt;&lt;property id=&quot;20148&quot; value=&quot;5&quot;/&gt;&lt;property id=&quot;20300&quot; value=&quot;Slide 42 - &amp;quot;Delete Folder&amp;quot;&quot;/&gt;&lt;property id=&quot;20307&quot; value=&quot;374&quot;/&gt;&lt;/object&gt;&lt;object type=&quot;3&quot; unique_id=&quot;24086&quot;&gt;&lt;property id=&quot;20148&quot; value=&quot;5&quot;/&gt;&lt;property id=&quot;20300&quot; value=&quot;Slide 3 - &amp;quot;Input/output&amp;quot;&quot;/&gt;&lt;property id=&quot;20307&quot; value=&quot;378&quot;/&gt;&lt;/object&gt;&lt;object type=&quot;3&quot; unique_id=&quot;24087&quot;&gt;&lt;property id=&quot;20148&quot; value=&quot;5&quot;/&gt;&lt;property id=&quot;20300&quot; value=&quot;Slide 15&quot;/&gt;&lt;property id=&quot;20307&quot; value=&quot;377&quot;/&gt;&lt;/object&gt;&lt;object type=&quot;3&quot; unique_id=&quot;24224&quot;&gt;&lt;property id=&quot;20148&quot; value=&quot;5&quot;/&gt;&lt;property id=&quot;20300&quot; value=&quot;Slide 4 - &amp;quot;Reading Input From the Keyboard&amp;quot;&quot;/&gt;&lt;property id=&quot;20307&quot; value=&quot;379&quot;/&gt;&lt;/object&gt;&lt;object type=&quot;3&quot; unique_id=&quot;24505&quot;&gt;&lt;property id=&quot;20148&quot; value=&quot;5&quot;/&gt;&lt;property id=&quot;20300&quot; value=&quot;Slide 5 - &amp;quot;Reading Input From the Keyboard&amp;quot;&quot;/&gt;&lt;property id=&quot;20307&quot; value=&quot;380&quot;/&gt;&lt;/object&gt;&lt;object type=&quot;3&quot; unique_id=&quot;24506&quot;&gt;&lt;property id=&quot;20148&quot; value=&quot;5&quot;/&gt;&lt;property id=&quot;20300&quot; value=&quot;Slide 6 - &amp;quot;Reading Input From the Keyboard&amp;quot;&quot;/&gt;&lt;property id=&quot;20307&quot; value=&quot;381&quot;/&gt;&lt;/object&gt;&lt;object type=&quot;3&quot; unique_id=&quot;24507&quot;&gt;&lt;property id=&quot;20148&quot; value=&quot;5&quot;/&gt;&lt;property id=&quot;20300&quot; value=&quot;Slide 9 - &amp;quot;The output operation using the print function&amp;quot;&quot;/&gt;&lt;property id=&quot;20307&quot; value=&quot;382&quot;/&gt;&lt;/object&gt;&lt;object type=&quot;3&quot; unique_id=&quot;24508&quot;&gt;&lt;property id=&quot;20148&quot; value=&quot;5&quot;/&gt;&lt;property id=&quot;20300&quot; value=&quot;Slide 8 - &amp;quot;Reading Input From the Keyboard&amp;quot;&quot;/&gt;&lt;property id=&quot;20307&quot; value=&quot;383&quot;/&gt;&lt;/object&gt;&lt;object type=&quot;3&quot; unique_id=&quot;24782&quot;&gt;&lt;property id=&quot;20148&quot; value=&quot;5&quot;/&gt;&lt;property id=&quot;20300&quot; value=&quot;Slide 7 - &amp;quot;Reading Input From the Keyboard&amp;quot;&quot;/&gt;&lt;property id=&quot;20307&quot; value=&quot;384&quot;/&gt;&lt;/object&gt;&lt;object type=&quot;3&quot; unique_id=&quot;25063&quot;&gt;&lt;property id=&quot;20148&quot; value=&quot;5&quot;/&gt;&lt;property id=&quot;20300&quot; value=&quot;Slide 10 - &amp;quot;The output operation using the print function&amp;quot;&quot;/&gt;&lt;property id=&quot;20307&quot; value=&quot;385&quot;/&gt;&lt;/object&gt;&lt;object type=&quot;3&quot; unique_id=&quot;25187&quot;&gt;&lt;property id=&quot;20148&quot; value=&quot;5&quot;/&gt;&lt;property id=&quot;20300&quot; value=&quot;Slide 12 - &amp;quot;The output operation using the print function&amp;quot;&quot;/&gt;&lt;property id=&quot;20307&quot; value=&quot;386&quot;/&gt;&lt;/object&gt;&lt;object type=&quot;3&quot; unique_id=&quot;25314&quot;&gt;&lt;property id=&quot;20148&quot; value=&quot;5&quot;/&gt;&lt;property id=&quot;20300&quot; value=&quot;Slide 11 - &amp;quot;The output operation using the print function&amp;quot;&quot;/&gt;&lt;property id=&quot;20307&quot; value=&quot;387&quot;/&gt;&lt;/object&gt;&lt;object type=&quot;3&quot; unique_id=&quot;25444&quot;&gt;&lt;property id=&quot;20148&quot; value=&quot;5&quot;/&gt;&lt;property id=&quot;20300&quot; value=&quot;Slide 13 - &amp;quot;The output operation using the print function&amp;quot;&quot;/&gt;&lt;property id=&quot;20307&quot; value=&quot;388&quot;/&gt;&lt;/object&gt;&lt;object type=&quot;3&quot; unique_id=&quot;25665&quot;&gt;&lt;property id=&quot;20148&quot; value=&quot;5&quot;/&gt;&lt;property id=&quot;20300&quot; value=&quot;Slide 14 - &amp;quot;The output operation using the print function&amp;quot;&quot;/&gt;&lt;property id=&quot;20307&quot; value=&quot;389&quot;/&gt;&lt;/object&gt;&lt;/object&gt;&lt;object type=&quot;8&quot; unique_id=&quot;1028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A14F61-20AA-429E-AD62-DF8E34EB0E64}"/>
</file>

<file path=customXml/itemProps2.xml><?xml version="1.0" encoding="utf-8"?>
<ds:datastoreItem xmlns:ds="http://schemas.openxmlformats.org/officeDocument/2006/customXml" ds:itemID="{8ECB9007-01D9-4F0A-8F94-E7649235F116}"/>
</file>

<file path=customXml/itemProps3.xml><?xml version="1.0" encoding="utf-8"?>
<ds:datastoreItem xmlns:ds="http://schemas.openxmlformats.org/officeDocument/2006/customXml" ds:itemID="{5B67CDAA-309A-40E6-BC69-5E2325461DE8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938</TotalTime>
  <Words>1745</Words>
  <Application>Microsoft Office PowerPoint</Application>
  <PresentationFormat>Произвольный</PresentationFormat>
  <Paragraphs>253</Paragraphs>
  <Slides>43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4" baseType="lpstr">
      <vt:lpstr>Arial</vt:lpstr>
      <vt:lpstr>Calibri</vt:lpstr>
      <vt:lpstr>charter</vt:lpstr>
      <vt:lpstr>Consolas</vt:lpstr>
      <vt:lpstr>Impact</vt:lpstr>
      <vt:lpstr>Segoe UI</vt:lpstr>
      <vt:lpstr>SFMono-Regular</vt:lpstr>
      <vt:lpstr>source sans pro</vt:lpstr>
      <vt:lpstr>Times New Roman</vt:lpstr>
      <vt:lpstr>Verdana</vt:lpstr>
      <vt:lpstr>Главное мероприятие</vt:lpstr>
      <vt:lpstr>Презентация PowerPoint</vt:lpstr>
      <vt:lpstr>Презентация PowerPoint</vt:lpstr>
      <vt:lpstr>Input/output</vt:lpstr>
      <vt:lpstr>Reading Input From the Keyboard</vt:lpstr>
      <vt:lpstr>Reading Input From the Keyboard</vt:lpstr>
      <vt:lpstr>Reading Input From the Keyboard</vt:lpstr>
      <vt:lpstr>Reading Input From the Keyboard</vt:lpstr>
      <vt:lpstr>Reading Input From the Keyboard</vt:lpstr>
      <vt:lpstr>The output operation using the print function</vt:lpstr>
      <vt:lpstr>The output operation using the print function</vt:lpstr>
      <vt:lpstr>The output operation using the print function</vt:lpstr>
      <vt:lpstr>The output operation using the print function</vt:lpstr>
      <vt:lpstr>The output operation using the print function</vt:lpstr>
      <vt:lpstr>The output operation using the print function</vt:lpstr>
      <vt:lpstr>Презентация PowerPoint</vt:lpstr>
      <vt:lpstr>Files.</vt:lpstr>
      <vt:lpstr>Files as types.</vt:lpstr>
      <vt:lpstr>File handling</vt:lpstr>
      <vt:lpstr>File handling</vt:lpstr>
      <vt:lpstr>File handling</vt:lpstr>
      <vt:lpstr>syntax</vt:lpstr>
      <vt:lpstr>Презентация PowerPoint</vt:lpstr>
      <vt:lpstr>Open a File on the Server</vt:lpstr>
      <vt:lpstr>Open a File on the Server</vt:lpstr>
      <vt:lpstr>Open a File on the Server</vt:lpstr>
      <vt:lpstr>Презентация PowerPoint</vt:lpstr>
      <vt:lpstr>Read Only Parts of the File</vt:lpstr>
      <vt:lpstr>Read Lines</vt:lpstr>
      <vt:lpstr>Read Lines</vt:lpstr>
      <vt:lpstr>Read Lines</vt:lpstr>
      <vt:lpstr>Close Files</vt:lpstr>
      <vt:lpstr>Презентация PowerPoint</vt:lpstr>
      <vt:lpstr>Write to an Existing File</vt:lpstr>
      <vt:lpstr>Write to an Existing File</vt:lpstr>
      <vt:lpstr>Write to an Existing File</vt:lpstr>
      <vt:lpstr>Презентация PowerPoint</vt:lpstr>
      <vt:lpstr>Create a New File</vt:lpstr>
      <vt:lpstr>Create a New File</vt:lpstr>
      <vt:lpstr>Презентация PowerPoint</vt:lpstr>
      <vt:lpstr>Delete a File</vt:lpstr>
      <vt:lpstr>Check if File exist:</vt:lpstr>
      <vt:lpstr>Delete Folder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139</cp:revision>
  <dcterms:created xsi:type="dcterms:W3CDTF">2020-09-30T20:41:39Z</dcterms:created>
  <dcterms:modified xsi:type="dcterms:W3CDTF">2021-02-21T15:21:57Z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