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4"/>
  </p:notesMasterIdLst>
  <p:sldIdLst>
    <p:sldId id="285" r:id="rId2"/>
    <p:sldId id="319" r:id="rId3"/>
    <p:sldId id="257" r:id="rId4"/>
    <p:sldId id="327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328" r:id="rId16"/>
    <p:sldId id="329" r:id="rId17"/>
    <p:sldId id="330" r:id="rId18"/>
    <p:sldId id="331" r:id="rId19"/>
    <p:sldId id="332" r:id="rId20"/>
    <p:sldId id="351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44" r:id="rId29"/>
    <p:sldId id="346" r:id="rId30"/>
    <p:sldId id="345" r:id="rId31"/>
    <p:sldId id="347" r:id="rId32"/>
    <p:sldId id="352" r:id="rId33"/>
    <p:sldId id="348" r:id="rId34"/>
    <p:sldId id="349" r:id="rId35"/>
    <p:sldId id="350" r:id="rId36"/>
    <p:sldId id="353" r:id="rId37"/>
    <p:sldId id="354" r:id="rId38"/>
    <p:sldId id="355" r:id="rId39"/>
    <p:sldId id="356" r:id="rId40"/>
    <p:sldId id="357" r:id="rId41"/>
    <p:sldId id="358" r:id="rId42"/>
    <p:sldId id="292" r:id="rId43"/>
  </p:sldIdLst>
  <p:sldSz cx="20104100" cy="11309350"/>
  <p:notesSz cx="20104100" cy="1130935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3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172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61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7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47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64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83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608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454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77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73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35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480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716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63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683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445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861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484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5702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211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801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0859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8852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237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772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502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95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89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6177" y="1"/>
            <a:ext cx="19266116" cy="10864306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7061760"/>
            <a:ext cx="18681473" cy="3345716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4378222" cy="75342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66802" y="483701"/>
            <a:ext cx="18743901" cy="9485151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69554" y="1092769"/>
            <a:ext cx="16085897" cy="4562210"/>
          </a:xfrm>
        </p:spPr>
        <p:txBody>
          <a:bodyPr anchor="b">
            <a:normAutofit/>
          </a:bodyPr>
          <a:lstStyle>
            <a:lvl1pPr algn="r">
              <a:defRPr sz="1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621029" y="5780350"/>
            <a:ext cx="16085897" cy="907540"/>
          </a:xfrm>
        </p:spPr>
        <p:txBody>
          <a:bodyPr anchor="t">
            <a:noAutofit/>
          </a:bodyPr>
          <a:lstStyle>
            <a:lvl1pPr marL="0" indent="0" algn="r">
              <a:buNone/>
              <a:defRPr sz="4617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8159939" y="7550225"/>
            <a:ext cx="10130628" cy="1918058"/>
          </a:xfrm>
        </p:spPr>
        <p:txBody>
          <a:bodyPr/>
          <a:lstStyle>
            <a:lvl1pPr algn="ctr">
              <a:defRPr sz="890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02F4C5-14CD-404E-8A8B-000194920E18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67" y="8052468"/>
            <a:ext cx="6673728" cy="1971531"/>
          </a:xfrm>
        </p:spPr>
        <p:txBody>
          <a:bodyPr vert="horz" lIns="91440" tIns="45720" rIns="91440" bIns="45720" rtlCol="0" anchor="ctr"/>
          <a:lstStyle>
            <a:lvl1pPr algn="r">
              <a:defRPr lang="en-US" sz="8905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6245138" y="6320320"/>
            <a:ext cx="1495912" cy="822014"/>
          </a:xfrm>
        </p:spPr>
        <p:txBody>
          <a:bodyPr/>
          <a:lstStyle>
            <a:lvl1pPr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960888" y="8429005"/>
            <a:ext cx="849850" cy="84991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2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6771647"/>
            <a:ext cx="17140440" cy="971051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858" y="1130934"/>
            <a:ext cx="17136821" cy="526863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3" y="7755468"/>
            <a:ext cx="17140473" cy="1125447"/>
          </a:xfrm>
        </p:spPr>
        <p:txBody>
          <a:bodyPr anchor="t"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2B1D8-98EE-4D65-AF47-05A3FCDCB069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58" cy="5268632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2" y="6771647"/>
            <a:ext cx="17140475" cy="2100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CF17-5C7A-4198-81E6-A1E79295CA83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89" y="1130935"/>
            <a:ext cx="15706361" cy="4809861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56321" y="5953210"/>
            <a:ext cx="14293098" cy="622967"/>
          </a:xfrm>
        </p:spPr>
        <p:txBody>
          <a:bodyPr anchor="t">
            <a:normAutofit/>
          </a:bodyPr>
          <a:lstStyle>
            <a:lvl1pPr marL="0" indent="0" algn="r">
              <a:buNone/>
              <a:defRPr sz="23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7" y="6771649"/>
            <a:ext cx="17144025" cy="20914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8422-3565-4B7A-9332-ECADB6B277AF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0857" y="147201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9677" y="481995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842764"/>
            <a:ext cx="17140439" cy="4142202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7004390"/>
            <a:ext cx="17140439" cy="188100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B2BA-76D8-4CEA-9F0E-7D6496CA4ED6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0859" y="1130936"/>
            <a:ext cx="17140437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9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9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2715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82714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3033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13033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62EE-978E-4AB4-8176-8F4348ED3A37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81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0823" y="3402692"/>
            <a:ext cx="5458263" cy="253417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815" y="7238260"/>
            <a:ext cx="5458263" cy="1624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313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984986" y="3402692"/>
            <a:ext cx="5458263" cy="253172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4986" y="7238258"/>
            <a:ext cx="5458263" cy="1624833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066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10459" y="3402690"/>
            <a:ext cx="5458263" cy="25349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10459" y="7238254"/>
            <a:ext cx="5458263" cy="1624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378A-8DB4-49A0-95D7-513E500F6857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6" y="3402693"/>
            <a:ext cx="17140439" cy="5460398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8115-BA23-46A9-BA7A-3628AB3A391C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6989" y="1130936"/>
            <a:ext cx="3734307" cy="7732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7" y="1130936"/>
            <a:ext cx="13034077" cy="77321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C114-5DF4-4E3C-B21E-A00E6F1B73F3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EC16-FE27-4F89-BBF9-476323E683CB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5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17140439" cy="54603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FBD2-78E1-44A4-A486-7B8EAD062969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3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3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5D563-6B5D-4AEB-8AD3-FD893F738A5B}" type="datetime1">
              <a:rPr lang="en-US" smtClean="0"/>
              <a:t>10/15/2020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13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130936"/>
            <a:ext cx="17140439" cy="5266297"/>
          </a:xfrm>
        </p:spPr>
        <p:txBody>
          <a:bodyPr anchor="b">
            <a:normAutofit/>
          </a:bodyPr>
          <a:lstStyle>
            <a:lvl1pPr algn="l">
              <a:defRPr sz="8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6171275"/>
            <a:ext cx="17140439" cy="2703845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6BBE6-6655-4E81-B153-A96DB6946C89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7" y="1130935"/>
            <a:ext cx="17144025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8391077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883809" y="3402694"/>
            <a:ext cx="8387489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E839-56F3-4D3B-B16C-93111D0D30FC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8" y="1130935"/>
            <a:ext cx="17140439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31" y="3402693"/>
            <a:ext cx="8007602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30859" y="4719210"/>
            <a:ext cx="8391074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539" y="3402693"/>
            <a:ext cx="8021343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883806" y="4719210"/>
            <a:ext cx="8391076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90CD-7038-4BBC-B77A-540439E0481D}" type="datetime1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B824F-2C54-458A-BB96-818C9C96A7C8}" type="datetime1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9E5D-31E0-41A2-A1D6-C19B0CD314CC}" type="datetime1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88" y="1130935"/>
            <a:ext cx="6805020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320862" y="1130936"/>
            <a:ext cx="9950433" cy="77321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787" y="4467428"/>
            <a:ext cx="6805022" cy="4395661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4-0616-4F90-A672-549FEEC7641A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130935"/>
            <a:ext cx="10463139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38103" y="1"/>
            <a:ext cx="5933193" cy="836333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8" y="4467428"/>
            <a:ext cx="10463137" cy="3895906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C330-2AB4-410B-84D6-BFBCC737C809}" type="datetime1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1879" y="1"/>
            <a:ext cx="19796322" cy="10956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402694"/>
            <a:ext cx="17144027" cy="54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34235" y="9494270"/>
            <a:ext cx="6240648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5CE2C8-30DD-4D0A-ABF0-80034E3FD62D}" type="datetime1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8" y="9494270"/>
            <a:ext cx="9068807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7201" y="9494270"/>
            <a:ext cx="1495912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  <p:sldLayoutId id="2147483688" r:id="rId20"/>
  </p:sldLayoutIdLst>
  <p:hf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9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96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63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tuple_count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w3schools.com/python/ref_tuple_index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discard.asp" TargetMode="External"/><Relationship Id="rId13" Type="http://schemas.openxmlformats.org/officeDocument/2006/relationships/hyperlink" Target="https://www.w3schools.com/python/ref_set_issuperset.asp" TargetMode="External"/><Relationship Id="rId18" Type="http://schemas.openxmlformats.org/officeDocument/2006/relationships/hyperlink" Target="https://www.w3schools.com/python/ref_set_union.asp" TargetMode="External"/><Relationship Id="rId3" Type="http://schemas.openxmlformats.org/officeDocument/2006/relationships/hyperlink" Target="https://www.w3schools.com/python/ref_set_add.asp" TargetMode="External"/><Relationship Id="rId7" Type="http://schemas.openxmlformats.org/officeDocument/2006/relationships/hyperlink" Target="https://www.w3schools.com/python/ref_set_difference_update.asp" TargetMode="External"/><Relationship Id="rId12" Type="http://schemas.openxmlformats.org/officeDocument/2006/relationships/hyperlink" Target="https://www.w3schools.com/python/ref_set_issubset.asp" TargetMode="External"/><Relationship Id="rId17" Type="http://schemas.openxmlformats.org/officeDocument/2006/relationships/hyperlink" Target="https://www.w3schools.com/python/ref_set_symmetric_difference_update.asp" TargetMode="External"/><Relationship Id="rId2" Type="http://schemas.openxmlformats.org/officeDocument/2006/relationships/notesSlide" Target="../notesSlides/notesSlide30.xml"/><Relationship Id="rId16" Type="http://schemas.openxmlformats.org/officeDocument/2006/relationships/hyperlink" Target="https://www.w3schools.com/python/ref_set_symmetric_difference.asp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python/ref_set_difference.asp" TargetMode="External"/><Relationship Id="rId11" Type="http://schemas.openxmlformats.org/officeDocument/2006/relationships/hyperlink" Target="https://www.w3schools.com/python/ref_set_isdisjoint.asp" TargetMode="External"/><Relationship Id="rId5" Type="http://schemas.openxmlformats.org/officeDocument/2006/relationships/hyperlink" Target="https://www.w3schools.com/python/ref_set_copy.asp" TargetMode="External"/><Relationship Id="rId15" Type="http://schemas.openxmlformats.org/officeDocument/2006/relationships/hyperlink" Target="https://www.w3schools.com/python/ref_set_remove.asp" TargetMode="External"/><Relationship Id="rId10" Type="http://schemas.openxmlformats.org/officeDocument/2006/relationships/hyperlink" Target="https://www.w3schools.com/python/ref_set_intersection_update.asp" TargetMode="External"/><Relationship Id="rId19" Type="http://schemas.openxmlformats.org/officeDocument/2006/relationships/hyperlink" Target="https://www.w3schools.com/python/ref_set_update.asp" TargetMode="External"/><Relationship Id="rId4" Type="http://schemas.openxmlformats.org/officeDocument/2006/relationships/hyperlink" Target="https://www.w3schools.com/python/ref_set_clear.asp" TargetMode="External"/><Relationship Id="rId9" Type="http://schemas.openxmlformats.org/officeDocument/2006/relationships/hyperlink" Target="https://www.w3schools.com/python/ref_set_intersection.asp" TargetMode="External"/><Relationship Id="rId14" Type="http://schemas.openxmlformats.org/officeDocument/2006/relationships/hyperlink" Target="https://www.w3schools.com/python/ref_set_pop.asp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keys.asp" TargetMode="External"/><Relationship Id="rId13" Type="http://schemas.openxmlformats.org/officeDocument/2006/relationships/hyperlink" Target="https://www.w3schools.com/python/ref_dictionary_values.asp" TargetMode="External"/><Relationship Id="rId3" Type="http://schemas.openxmlformats.org/officeDocument/2006/relationships/hyperlink" Target="https://www.w3schools.com/python/ref_dictionary_clear.asp" TargetMode="External"/><Relationship Id="rId7" Type="http://schemas.openxmlformats.org/officeDocument/2006/relationships/hyperlink" Target="https://www.w3schools.com/python/ref_dictionary_items.asp" TargetMode="External"/><Relationship Id="rId12" Type="http://schemas.openxmlformats.org/officeDocument/2006/relationships/hyperlink" Target="https://www.w3schools.com/python/ref_dictionary_update.as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www.w3schools.com/python/ref_dictionary_get.asp" TargetMode="External"/><Relationship Id="rId11" Type="http://schemas.openxmlformats.org/officeDocument/2006/relationships/hyperlink" Target="https://www.w3schools.com/python/ref_dictionary_setdefault.asp" TargetMode="External"/><Relationship Id="rId5" Type="http://schemas.openxmlformats.org/officeDocument/2006/relationships/hyperlink" Target="https://www.w3schools.com/python/ref_dictionary_fromkeys.asp" TargetMode="External"/><Relationship Id="rId10" Type="http://schemas.openxmlformats.org/officeDocument/2006/relationships/hyperlink" Target="https://www.w3schools.com/python/ref_dictionary_popitem.asp" TargetMode="External"/><Relationship Id="rId4" Type="http://schemas.openxmlformats.org/officeDocument/2006/relationships/hyperlink" Target="https://www.w3schools.com/python/ref_dictionary_copy.asp" TargetMode="External"/><Relationship Id="rId9" Type="http://schemas.openxmlformats.org/officeDocument/2006/relationships/hyperlink" Target="https://www.w3schools.com/python/ref_dictionary_pop.asp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 dirty="0"/>
              <a:t>Lecture </a:t>
            </a:r>
            <a:r>
              <a:rPr lang="ru-RU" sz="5442" dirty="0"/>
              <a:t>4</a:t>
            </a:r>
            <a:endParaRPr lang="en-US" sz="5442" dirty="0"/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206716" y="4205343"/>
            <a:ext cx="17836933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Collections. Dictionaries.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Sets. Tuple</a:t>
            </a:r>
            <a:r>
              <a:rPr lang="en-US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Change Tuple Values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94501316-E0C4-41EA-99A2-CCF758F10F58}"/>
              </a:ext>
            </a:extLst>
          </p:cNvPr>
          <p:cNvSpPr/>
          <p:nvPr/>
        </p:nvSpPr>
        <p:spPr>
          <a:xfrm>
            <a:off x="1109690" y="5685822"/>
            <a:ext cx="14135735" cy="3361489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21FAE410-BF78-4D67-A55B-6E0768827FF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09690" y="2750188"/>
            <a:ext cx="16916400" cy="230832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tuple is created, you cannot change its values. Tuples are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immutable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it also is called.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there is a workaround. You can convert the tuple into a list, change the list, and convert the list back into a tuple.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9DCB0D-313B-41DE-9204-F27CF801E5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3663B8-2969-4124-9555-A44E7DA2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5426075"/>
            <a:ext cx="6096000" cy="3411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0DCAE6-A9EB-4525-8091-B291E736D98A}"/>
              </a:ext>
            </a:extLst>
          </p:cNvPr>
          <p:cNvSpPr txBox="1"/>
          <p:nvPr/>
        </p:nvSpPr>
        <p:spPr>
          <a:xfrm>
            <a:off x="8375650" y="6250839"/>
            <a:ext cx="1009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the tuple into a list to be able to change it: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Loop Through a Tuple</a:t>
            </a:r>
            <a:endParaRPr spc="110"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F5E1789-EEF6-425F-A7FD-EA0DE4DC937B}"/>
              </a:ext>
            </a:extLst>
          </p:cNvPr>
          <p:cNvSpPr/>
          <p:nvPr/>
        </p:nvSpPr>
        <p:spPr>
          <a:xfrm>
            <a:off x="908050" y="4128414"/>
            <a:ext cx="14135735" cy="4441563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A90EF2-615E-4E3D-8C68-D59F1C8EF1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DE80F-72DB-48F0-ADB5-97ADDBACD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089705"/>
            <a:ext cx="12196929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the tuple items by using a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272BBC-4BDC-4379-A481-9019968B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334858"/>
            <a:ext cx="8676496" cy="34534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check if Item Exists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spc="125" dirty="0">
              <a:latin typeface="Calibri"/>
              <a:cs typeface="Calibri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FAD5E5B6-B03A-4279-9AC7-94EE65B8D6AC}"/>
              </a:ext>
            </a:extLst>
          </p:cNvPr>
          <p:cNvSpPr/>
          <p:nvPr/>
        </p:nvSpPr>
        <p:spPr>
          <a:xfrm>
            <a:off x="1141440" y="4283075"/>
            <a:ext cx="10134600" cy="3295239"/>
          </a:xfrm>
          <a:custGeom>
            <a:avLst/>
            <a:gdLst/>
            <a:ahLst/>
            <a:cxnLst/>
            <a:rect l="l" t="t" r="r" b="b"/>
            <a:pathLst>
              <a:path w="13612494" h="4107815">
                <a:moveTo>
                  <a:pt x="0" y="0"/>
                </a:moveTo>
                <a:lnTo>
                  <a:pt x="13612150" y="0"/>
                </a:lnTo>
                <a:lnTo>
                  <a:pt x="13612150" y="4107204"/>
                </a:lnTo>
                <a:lnTo>
                  <a:pt x="0" y="4107204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27D81B-3580-477F-9500-5FCED56A82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017D1B-0012-488E-B555-5178A640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615795"/>
            <a:ext cx="15400306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if a specified item is present in a tuple use 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266CA5-1F67-40BF-AEE9-E2DF8FB8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4483825"/>
            <a:ext cx="9519368" cy="27710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Tuple Length</a:t>
            </a:r>
            <a:endParaRPr spc="125" dirty="0">
              <a:latin typeface="Calibri"/>
              <a:cs typeface="Calibri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AFFBAA8-A94F-463F-AA75-B12235D33A3C}"/>
              </a:ext>
            </a:extLst>
          </p:cNvPr>
          <p:cNvSpPr/>
          <p:nvPr/>
        </p:nvSpPr>
        <p:spPr>
          <a:xfrm>
            <a:off x="486214" y="4435475"/>
            <a:ext cx="16119036" cy="3316590"/>
          </a:xfrm>
          <a:custGeom>
            <a:avLst/>
            <a:gdLst/>
            <a:ahLst/>
            <a:cxnLst/>
            <a:rect l="l" t="t" r="r" b="b"/>
            <a:pathLst>
              <a:path w="13612494" h="6620509">
                <a:moveTo>
                  <a:pt x="0" y="0"/>
                </a:moveTo>
                <a:lnTo>
                  <a:pt x="13612150" y="0"/>
                </a:lnTo>
                <a:lnTo>
                  <a:pt x="13612150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03BBA5-8877-4FF6-9031-D10F8A9A93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74983-3535-48A1-918E-5E141697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51" y="3090932"/>
            <a:ext cx="17443430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how many items a tuple has, use the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len()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2038C7-4E0E-45FF-A156-2EFF381E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9" y="4587875"/>
            <a:ext cx="13028371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Add Items in the tuple?</a:t>
            </a:r>
            <a:br>
              <a:rPr lang="en-US" spc="245" dirty="0"/>
            </a:br>
            <a:endParaRPr lang="en-US" spc="24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62CF0-83FE-4B27-9DD0-052DCE111EA8}"/>
              </a:ext>
            </a:extLst>
          </p:cNvPr>
          <p:cNvSpPr txBox="1"/>
          <p:nvPr/>
        </p:nvSpPr>
        <p:spPr>
          <a:xfrm>
            <a:off x="1116040" y="2530475"/>
            <a:ext cx="17394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tuple is created, you cannot add items to it. Tuples are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32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8B8B09-A794-46A9-889C-99752D9DA9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1F2E4B-A328-4901-8B66-C925BB54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420" y="3419602"/>
            <a:ext cx="13948527" cy="51306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Create Tuple With One Item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A1BEBC7-2266-43AD-89E3-F1AF4CCB39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14DC-0075-4835-A491-A73C186B0DF7}"/>
              </a:ext>
            </a:extLst>
          </p:cNvPr>
          <p:cNvSpPr txBox="1"/>
          <p:nvPr/>
        </p:nvSpPr>
        <p:spPr>
          <a:xfrm>
            <a:off x="1132974" y="3216275"/>
            <a:ext cx="164628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tuple with only one item, you have to add a comma after the item, otherwise Python will not recognize it as a tuple.</a:t>
            </a:r>
            <a:endParaRPr lang="en-US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FA2115-777B-4BAB-91DD-BAF6F121A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62" y="5375736"/>
            <a:ext cx="6400800" cy="43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3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A75B91-9BC2-4A87-81BE-563DC43A9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6B514-A4BA-4C7D-9DD2-BE772FEC3EB5}"/>
              </a:ext>
            </a:extLst>
          </p:cNvPr>
          <p:cNvSpPr txBox="1"/>
          <p:nvPr/>
        </p:nvSpPr>
        <p:spPr>
          <a:xfrm>
            <a:off x="1274232" y="2594964"/>
            <a:ext cx="160930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Tuples are 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so you cannot remove items from it, but you can delete the tuple completely:</a:t>
            </a:r>
            <a:endParaRPr lang="en-US" sz="4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0CAC22-A178-400A-B5F0-46DC2B3E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03" y="4776569"/>
            <a:ext cx="19458493" cy="2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Join Two Tuples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1E985B-C3D5-4A96-AAD7-3FF658E574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93E414-D51C-456A-8031-64FE86071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72" y="3361234"/>
            <a:ext cx="15900378" cy="76944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join two or more tuples you can use the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operator: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70BC9A-D151-40EA-8ED2-CDDA4F08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88" y="4446148"/>
            <a:ext cx="7795661" cy="42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9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The tuple() Constructor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CE5E14-6A6F-4747-9815-DC4FFF3D28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1F159-346E-4C36-B999-332558517360}"/>
              </a:ext>
            </a:extLst>
          </p:cNvPr>
          <p:cNvSpPr txBox="1"/>
          <p:nvPr/>
        </p:nvSpPr>
        <p:spPr>
          <a:xfrm>
            <a:off x="1124506" y="3165689"/>
            <a:ext cx="167761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4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tuple()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tuple.</a:t>
            </a:r>
            <a:endParaRPr lang="en-US" sz="4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C5E230-6D87-42FB-9E1A-EEE40C3F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5284521"/>
            <a:ext cx="17919729" cy="23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5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Tuple Methods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6664C3-8D8A-46D5-AEFB-22E9D196E1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5CCE2-6F2C-43F3-94FB-A418498B3330}"/>
              </a:ext>
            </a:extLst>
          </p:cNvPr>
          <p:cNvSpPr txBox="1"/>
          <p:nvPr/>
        </p:nvSpPr>
        <p:spPr>
          <a:xfrm>
            <a:off x="1130856" y="3216275"/>
            <a:ext cx="178365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two built-in methods that you can use on tuples.</a:t>
            </a:r>
            <a:endParaRPr lang="en-US" sz="4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166F263-AEC9-466A-9FBE-5E05C6E9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89910"/>
              </p:ext>
            </p:extLst>
          </p:nvPr>
        </p:nvGraphicFramePr>
        <p:xfrm>
          <a:off x="1670050" y="4451803"/>
          <a:ext cx="16230600" cy="3048000"/>
        </p:xfrm>
        <a:graphic>
          <a:graphicData uri="http://schemas.openxmlformats.org/drawingml/2006/table">
            <a:tbl>
              <a:tblPr/>
              <a:tblGrid>
                <a:gridCol w="3243434">
                  <a:extLst>
                    <a:ext uri="{9D8B030D-6E8A-4147-A177-3AD203B41FA5}">
                      <a16:colId xmlns:a16="http://schemas.microsoft.com/office/drawing/2014/main" val="3797103597"/>
                    </a:ext>
                  </a:extLst>
                </a:gridCol>
                <a:gridCol w="12987166">
                  <a:extLst>
                    <a:ext uri="{9D8B030D-6E8A-4147-A177-3AD203B41FA5}">
                      <a16:colId xmlns:a16="http://schemas.microsoft.com/office/drawing/2014/main" val="256334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1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1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1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0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count()</a:t>
                      </a:r>
                      <a:endParaRPr lang="en-US" sz="3600" b="0" i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0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Returns the number of times a specified value occurs in a tuple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521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0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index()</a:t>
                      </a:r>
                      <a:endParaRPr lang="en-US" sz="3600" b="0" i="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600" b="0" i="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Searches the tuple for a specified value and returns the position of where it was found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37620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415999A6-1471-4855-A038-BD34F86F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3944938"/>
            <a:ext cx="201041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68222" tIns="209484" rIns="-168222" bIns="2094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</a:t>
            </a:r>
            <a:r>
              <a:rPr sz="8700" b="1" spc="-520" dirty="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lang="en-US" sz="8700" b="1" spc="250" dirty="0">
                <a:solidFill>
                  <a:srgbClr val="3A3A3A"/>
                </a:solidFill>
                <a:latin typeface="Calibri"/>
                <a:cs typeface="Calibri"/>
              </a:rPr>
              <a:t>Collections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4032250" y="38258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 Sets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6BEAE4-F2CA-47DC-A781-627D608631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0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set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F09A4-209B-4BE5-B40C-D0EA84CF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2360454"/>
            <a:ext cx="11700639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set is a collection which is unordered and unindexed.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Python, sets are written with curly brackets.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7B046A-BB58-4EC2-8C65-E65243EEFF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6A881-26A1-43A3-83DB-9DB25636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978275"/>
            <a:ext cx="10483702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E637F-DD4F-4C82-A646-5DBB38949A9A}"/>
              </a:ext>
            </a:extLst>
          </p:cNvPr>
          <p:cNvSpPr txBox="1"/>
          <p:nvPr/>
        </p:nvSpPr>
        <p:spPr>
          <a:xfrm>
            <a:off x="673169" y="7815485"/>
            <a:ext cx="1805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Sets are unordered, so you cannot be sure in which order the items will appear.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99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9050" y="944312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Access Items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3C4C64-BDDF-45D4-A529-C1F7CCEC77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596A28-2635-4D59-940F-7CF32DD5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26219"/>
            <a:ext cx="16559085" cy="230832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access items in a set by referring to an index or a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you can loop through the set items using a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ask if a specified value is present in a set, by using 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999F85-F60B-4DA7-88D9-8D6FED93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877622"/>
            <a:ext cx="8077200" cy="40066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F2E801-4783-4B7B-8AB4-EFFC59155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50" y="5045075"/>
            <a:ext cx="9474822" cy="33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7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Change Items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CD3DA8-85F7-4E93-9A6C-99DA047D67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60677-1473-41B4-A905-3CD0A576D4A7}"/>
              </a:ext>
            </a:extLst>
          </p:cNvPr>
          <p:cNvSpPr txBox="1"/>
          <p:nvPr/>
        </p:nvSpPr>
        <p:spPr>
          <a:xfrm>
            <a:off x="831850" y="4435475"/>
            <a:ext cx="17443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Once a set is created, you cannot change its items, but you can add new items.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874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add items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C6450B-C823-4625-A240-931220EE76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C23A7B-15A1-49BF-8C2C-ADC78AB7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51" y="2325956"/>
            <a:ext cx="16196485" cy="132343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one item to a set use the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add()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more than one item to a set use the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update()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D68D0C-45C8-452E-B4A8-CBA93DC1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1" y="3909297"/>
            <a:ext cx="9128317" cy="37506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A865F8-7354-420E-98A2-3B49E544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0" y="5233405"/>
            <a:ext cx="10302011" cy="3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5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2EBE6C-9E68-4905-AA72-5118BC6171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E24391-D4F4-495B-A515-16A629821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48760"/>
            <a:ext cx="13397514" cy="144655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remove an item in a set, use the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remove()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the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discard()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8F81A4-94F1-475E-8157-A8C88C1F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3695309"/>
            <a:ext cx="9214054" cy="31785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623119-896C-4489-9A27-A236D5647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050" y="4421780"/>
            <a:ext cx="9045082" cy="37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79AB54-E34B-48CD-8678-0DE03588C2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5F5CD0-2BB4-4D4D-B098-FD06505E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" y="2484576"/>
            <a:ext cx="17866429" cy="317009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also use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method to remove an item,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this method will remove the 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Remember that sets are unordered, so you will not know what item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gets removed.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return value of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is the removed item.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6B1784-172F-45E1-A580-8D304512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6091663"/>
            <a:ext cx="6629400" cy="38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9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Remove item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983D60-E9E9-40C7-8B3A-3ECCD6D5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72" y="2454275"/>
            <a:ext cx="8037778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clear()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empties the set: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42B993-7F8B-4DFD-A610-ACE52E6D69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9A2470-5E7F-4524-B266-CF5EDFB1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3300458"/>
            <a:ext cx="7303437" cy="284105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F2C599F-EBA9-4FF6-8E1F-3844C26D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35" y="3659976"/>
            <a:ext cx="10140084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will delete the set completely: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A82380-CBBB-4E74-BFBD-F4FCA677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970" y="4541396"/>
            <a:ext cx="9908414" cy="41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91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033" y="485249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Get the Length of a Set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E1BE6-8EE2-4F7B-BAE6-F525A9D42C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CD58AA-8AAA-456E-8503-1D30469A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296214"/>
            <a:ext cx="16879173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determine how many items a set has, use the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len()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method.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CB912B-324D-45A5-8A19-77EBF118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3716592"/>
            <a:ext cx="10668000" cy="38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Join Two Sets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3EB59D-8CE6-4DF3-ADFC-1B43091E0F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8D9782-0407-4450-B6B2-A6C1E3245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24" y="3116005"/>
            <a:ext cx="17552690" cy="255454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ways to join two or more sets in Python.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use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union()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that returns a new set containing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items from both sets, or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update()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that inserts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the items from one set into another: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C4F724-43D5-4C4A-AB26-6747C7F6D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24" y="6009909"/>
            <a:ext cx="4966276" cy="35946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F7E343-6E0F-4D9D-BAEA-2FFFA01B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395" y="5934670"/>
            <a:ext cx="5651718" cy="360785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7EC1595-E2BE-4CF4-B571-B5E612200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363" y="6762818"/>
            <a:ext cx="7266733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Both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union()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update()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exclude any duplicate items.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49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Python</a:t>
            </a:r>
            <a:r>
              <a:rPr spc="-520" dirty="0">
                <a:latin typeface="Calibri"/>
                <a:cs typeface="Calibri"/>
              </a:rPr>
              <a:t> </a:t>
            </a:r>
            <a:r>
              <a:rPr lang="en-US" spc="-520" dirty="0">
                <a:latin typeface="Calibri"/>
                <a:cs typeface="Calibri"/>
              </a:rPr>
              <a:t>collections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650" y="2981592"/>
            <a:ext cx="1767840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four collection data types in the Python programming language:</a:t>
            </a:r>
          </a:p>
          <a:p>
            <a:pPr algn="l"/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Tuple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 and unindexed. No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collection which is unordered, changeable and indexed. No duplicate members.</a:t>
            </a:r>
          </a:p>
          <a:p>
            <a:pPr algn="l"/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B38797-0088-4585-8026-967386FCAD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0450" y="958141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The set() Constructor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CFE8B-3D92-4580-AFA0-8C7723FD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2660172"/>
            <a:ext cx="12866792" cy="584775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set()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set.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8C4422-60E0-44F8-A194-9929A6C57C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5614C7-5CEC-4A0A-82CC-C2456D326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3608150"/>
            <a:ext cx="17488425" cy="25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1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5" y="659132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Set Methods</a:t>
            </a: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AC2AE0-1977-4511-8F33-4B46F1BA8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89B1607-03CD-4C5B-9A0C-BE4849A2F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61685"/>
              </p:ext>
            </p:extLst>
          </p:nvPr>
        </p:nvGraphicFramePr>
        <p:xfrm>
          <a:off x="1166838" y="2225675"/>
          <a:ext cx="15087600" cy="78798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876143219"/>
                    </a:ext>
                  </a:extLst>
                </a:gridCol>
                <a:gridCol w="9677400">
                  <a:extLst>
                    <a:ext uri="{9D8B030D-6E8A-4147-A177-3AD203B41FA5}">
                      <a16:colId xmlns:a16="http://schemas.microsoft.com/office/drawing/2014/main" val="559496420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Method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Description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82169436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add()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Adds an element to the set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618761139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clear()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Removes all the elements from the set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197713224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copy()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a copy of the set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4291751689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difference()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a set containing the difference between two or more sets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2020299455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difference_update()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Removes the items in this set that are also included in another, specified set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616421240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discard()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Remove the specified item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4084670450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intersection()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a set, that is the intersection of two other sets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1538632809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intersection_update()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Removes the items in this set that are not present in other, specified set(s)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3298249247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isdisjoint()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whether two sets have a intersection or not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2438110554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issubset()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whether another set contains this set or not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1854592864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issuperset()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whether this set contains another set or not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3580878015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pop()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Removes an element from the set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2773770401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remove()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Removes the specified element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289674875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symmetric_difference()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Returns a set with the symmetric differences of two sets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3442906180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symmetric_difference_update()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inserts the symmetric differences from this set and another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3838887478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union()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Return a set containing the union of sets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2528400224"/>
                  </a:ext>
                </a:extLst>
              </a:tr>
              <a:tr h="454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u="sng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update()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1" marR="53261" marT="53261" marB="5326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badi" panose="020B0604020202020204" pitchFamily="34" charset="0"/>
                        </a:rPr>
                        <a:t>Update the set with the union of this set and others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badi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61" marR="53261" marT="53261" marB="53261"/>
                </a:tc>
                <a:extLst>
                  <a:ext uri="{0D108BD9-81ED-4DB2-BD59-A6C34878D82A}">
                    <a16:rowId xmlns:a16="http://schemas.microsoft.com/office/drawing/2014/main" val="294266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60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4032250" y="38258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Python Dictionaries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6BEAE4-F2CA-47DC-A781-627D608631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2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Dictionary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spc="125" dirty="0">
              <a:latin typeface="Calibri"/>
              <a:cs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5304CC2-F2A3-45C8-B4C7-07E85F03C90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30857" y="2112038"/>
            <a:ext cx="16833849" cy="1569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is a collection which is unordered, changeable and indexed. In Python dictionaries are written with curly brackets, and they have keys and values.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478F2F-5AAA-4D09-A02D-DD0165503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78A367-B16D-46B0-A07E-AE5776C4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4008802"/>
            <a:ext cx="11450884" cy="408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7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675963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/>
              <a:t>Accessing Items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5304CC2-F2A3-45C8-B4C7-07E85F03C90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30857" y="2358259"/>
            <a:ext cx="16833849" cy="107721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1EF7CD-BD95-4A94-A851-F4256B6F5F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2EE69E-881B-44F5-87D5-7E3B83D9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3815623"/>
            <a:ext cx="5735610" cy="492777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890211D-15CA-4D6C-854D-7EC8DED8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0" y="3815623"/>
            <a:ext cx="7620000" cy="1569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is also a method called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that will give you the same result: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5F5E2-5E85-4B79-A321-9DE098453A27}"/>
              </a:ext>
            </a:extLst>
          </p:cNvPr>
          <p:cNvSpPr txBox="1"/>
          <p:nvPr/>
        </p:nvSpPr>
        <p:spPr>
          <a:xfrm>
            <a:off x="9980084" y="5910180"/>
            <a:ext cx="100922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thisdict.get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198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Change Values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EA3BF-37DC-4281-9889-2C26135E763F}"/>
              </a:ext>
            </a:extLst>
          </p:cNvPr>
          <p:cNvSpPr txBox="1"/>
          <p:nvPr/>
        </p:nvSpPr>
        <p:spPr>
          <a:xfrm>
            <a:off x="1022890" y="2301875"/>
            <a:ext cx="16953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change the value of a specific item by referring to its key name:</a:t>
            </a:r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C0A4E0-DC53-4387-BE41-BE45CD25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3271308"/>
            <a:ext cx="10977490" cy="45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5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Loop Through a Dictionary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FD72E-2D5A-433E-89A1-4F25858F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" y="1947849"/>
            <a:ext cx="19364468" cy="175432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a dictionary by using a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looping through a dictionary, the return value are the 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dictionary,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there are methods to return the 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well.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9C4F2-DB0B-4B94-BE07-44DE9397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3831452"/>
            <a:ext cx="6629400" cy="60812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FFE858-DCFA-4834-820C-6BA99D74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050" y="3614973"/>
            <a:ext cx="5667375" cy="574652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C9D4180-FF2D-4138-BC47-B8C9ADB58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850" y="4583954"/>
            <a:ext cx="3863558" cy="64633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values()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to return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 of a dictionary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EEF40B3-5FF7-448F-8A63-36CF51C7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450" y="7653163"/>
            <a:ext cx="4908716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Loop through both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using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items()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299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Removing items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EA3BF-37DC-4281-9889-2C26135E763F}"/>
              </a:ext>
            </a:extLst>
          </p:cNvPr>
          <p:cNvSpPr txBox="1"/>
          <p:nvPr/>
        </p:nvSpPr>
        <p:spPr>
          <a:xfrm>
            <a:off x="1022890" y="2301875"/>
            <a:ext cx="16953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several methods to remove items from a dictionary</a:t>
            </a:r>
            <a:endParaRPr lang="en-US" sz="3200" dirty="0"/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3FA9ECAA-8166-42A9-9FA8-C6AE820F2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51324"/>
              </p:ext>
            </p:extLst>
          </p:nvPr>
        </p:nvGraphicFramePr>
        <p:xfrm>
          <a:off x="1058873" y="3673475"/>
          <a:ext cx="13402734" cy="461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77">
                  <a:extLst>
                    <a:ext uri="{9D8B030D-6E8A-4147-A177-3AD203B41FA5}">
                      <a16:colId xmlns:a16="http://schemas.microsoft.com/office/drawing/2014/main" val="1746255235"/>
                    </a:ext>
                  </a:extLst>
                </a:gridCol>
                <a:gridCol w="6647579">
                  <a:extLst>
                    <a:ext uri="{9D8B030D-6E8A-4147-A177-3AD203B41FA5}">
                      <a16:colId xmlns:a16="http://schemas.microsoft.com/office/drawing/2014/main" val="3878359087"/>
                    </a:ext>
                  </a:extLst>
                </a:gridCol>
                <a:gridCol w="4467578">
                  <a:extLst>
                    <a:ext uri="{9D8B030D-6E8A-4147-A177-3AD203B41FA5}">
                      <a16:colId xmlns:a16="http://schemas.microsoft.com/office/drawing/2014/main" val="354322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5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pop()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removes the item with the specified key 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thisdict.pop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("model")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9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popitem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removes the last inserted item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thisdict.popitem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1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keyword removes the item with the specified key 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 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["model"]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52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 also delete the dictionary completely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 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clear()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empties the dictionary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thisdict.clear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50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Other operations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CAC96F54-C8A3-4692-9284-2F633D558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87742"/>
              </p:ext>
            </p:extLst>
          </p:nvPr>
        </p:nvGraphicFramePr>
        <p:xfrm>
          <a:off x="975768" y="2454275"/>
          <a:ext cx="13402734" cy="427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577">
                  <a:extLst>
                    <a:ext uri="{9D8B030D-6E8A-4147-A177-3AD203B41FA5}">
                      <a16:colId xmlns:a16="http://schemas.microsoft.com/office/drawing/2014/main" val="1746255235"/>
                    </a:ext>
                  </a:extLst>
                </a:gridCol>
                <a:gridCol w="6647579">
                  <a:extLst>
                    <a:ext uri="{9D8B030D-6E8A-4147-A177-3AD203B41FA5}">
                      <a16:colId xmlns:a16="http://schemas.microsoft.com/office/drawing/2014/main" val="3878359087"/>
                    </a:ext>
                  </a:extLst>
                </a:gridCol>
                <a:gridCol w="4467578">
                  <a:extLst>
                    <a:ext uri="{9D8B030D-6E8A-4147-A177-3AD203B41FA5}">
                      <a16:colId xmlns:a16="http://schemas.microsoft.com/office/drawing/2014/main" val="354322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5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5078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Check if Key Exists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 "model" in 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9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Dictionary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print(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Adding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["color"] = "red"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5259"/>
                  </a:ext>
                </a:extLst>
              </a:tr>
              <a:tr h="654176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Copy a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mydict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= 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thisdict.copy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7649"/>
                  </a:ext>
                </a:extLst>
              </a:tr>
              <a:tr h="208089"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Another way to make a copy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mydict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= 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968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thisdict</a:t>
                      </a:r>
                      <a:r>
                        <a:rPr lang="en-US" sz="2968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059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Constructor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EA3BF-37DC-4281-9889-2C26135E763F}"/>
              </a:ext>
            </a:extLst>
          </p:cNvPr>
          <p:cNvSpPr txBox="1"/>
          <p:nvPr/>
        </p:nvSpPr>
        <p:spPr>
          <a:xfrm>
            <a:off x="1022890" y="2301875"/>
            <a:ext cx="16953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also possible to use the </a:t>
            </a:r>
            <a:r>
              <a:rPr lang="en-US" sz="32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constructor to make a new dictionary:</a:t>
            </a:r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9FA4E0-EF49-499E-BB39-9E6DB07A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40" y="3522871"/>
            <a:ext cx="16310532" cy="28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4032250" y="38258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Tuples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6BEAE4-F2CA-47DC-A781-627D608631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7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Nested Dictionaries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EA3BF-37DC-4281-9889-2C26135E763F}"/>
              </a:ext>
            </a:extLst>
          </p:cNvPr>
          <p:cNvSpPr txBox="1"/>
          <p:nvPr/>
        </p:nvSpPr>
        <p:spPr>
          <a:xfrm>
            <a:off x="1022890" y="2301875"/>
            <a:ext cx="169539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dictionary can also contain many dictionaries, this is called nested dictionaries.</a:t>
            </a:r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4CF6F9-6AC2-4139-8547-222BEF87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597275"/>
            <a:ext cx="3886200" cy="63233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C2AC0F-2099-4CB7-854D-9227CA794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864" y="2886651"/>
            <a:ext cx="3358096" cy="74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8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5768" y="742904"/>
            <a:ext cx="17144025" cy="120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Dictionary Methods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094129-4092-4949-B136-3644D46EDD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BFCC81C-FE6D-4848-9BF4-CE7442D27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64023"/>
              </p:ext>
            </p:extLst>
          </p:nvPr>
        </p:nvGraphicFramePr>
        <p:xfrm>
          <a:off x="1005370" y="2378075"/>
          <a:ext cx="15963360" cy="6150133"/>
        </p:xfrm>
        <a:graphic>
          <a:graphicData uri="http://schemas.openxmlformats.org/drawingml/2006/table">
            <a:tbl>
              <a:tblPr/>
              <a:tblGrid>
                <a:gridCol w="2955419">
                  <a:extLst>
                    <a:ext uri="{9D8B030D-6E8A-4147-A177-3AD203B41FA5}">
                      <a16:colId xmlns:a16="http://schemas.microsoft.com/office/drawing/2014/main" val="3735362246"/>
                    </a:ext>
                  </a:extLst>
                </a:gridCol>
                <a:gridCol w="13007941">
                  <a:extLst>
                    <a:ext uri="{9D8B030D-6E8A-4147-A177-3AD203B41FA5}">
                      <a16:colId xmlns:a16="http://schemas.microsoft.com/office/drawing/2014/main" val="636406641"/>
                    </a:ext>
                  </a:extLst>
                </a:gridCol>
              </a:tblGrid>
              <a:tr h="143219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98878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clear()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all the elements from the dictionary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08566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copy()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copy of the dictionary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64525"/>
                  </a:ext>
                </a:extLst>
              </a:tr>
              <a:tr h="49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fromkeys()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dictionary with the specified keys and value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705249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get()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value of the specified key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54043"/>
                  </a:ext>
                </a:extLst>
              </a:tr>
              <a:tr h="49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7"/>
                        </a:rPr>
                        <a:t>items()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list containing a tuple for each key value pair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41961"/>
                  </a:ext>
                </a:extLst>
              </a:tr>
              <a:tr h="49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8"/>
                        </a:rPr>
                        <a:t>keys()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list containing the dictionary's keys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26252"/>
                  </a:ext>
                </a:extLst>
              </a:tr>
              <a:tr h="49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9"/>
                        </a:rPr>
                        <a:t>pop()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element with the specified key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974479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0"/>
                        </a:rPr>
                        <a:t>popitem()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the last inserted key-value pair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9196"/>
                  </a:ext>
                </a:extLst>
              </a:tr>
              <a:tr h="96186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1"/>
                        </a:rPr>
                        <a:t>setdefault()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70964"/>
                  </a:ext>
                </a:extLst>
              </a:tr>
              <a:tr h="49406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2"/>
                        </a:rPr>
                        <a:t>update()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the dictionary with the specified key-value pairs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10961"/>
                  </a:ext>
                </a:extLst>
              </a:tr>
              <a:tr h="377117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13"/>
                        </a:rPr>
                        <a:t>values()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270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a list of all the values in the dictionary</a:t>
                      </a:r>
                    </a:p>
                  </a:txBody>
                  <a:tcPr marL="13135" marR="13135" marT="13135" marB="13135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81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29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8085" y="637296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245" dirty="0">
                <a:latin typeface="Calibri"/>
                <a:cs typeface="Calibri"/>
              </a:rPr>
              <a:t>tuple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C4A3A-A4F5-4D22-8083-B2AA94A823E7}"/>
              </a:ext>
            </a:extLst>
          </p:cNvPr>
          <p:cNvSpPr txBox="1"/>
          <p:nvPr/>
        </p:nvSpPr>
        <p:spPr>
          <a:xfrm>
            <a:off x="994068" y="2606675"/>
            <a:ext cx="132032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tuple is a collection which is ordered and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unchangeable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In Python tuples are written with round brackets</a:t>
            </a:r>
            <a:endParaRPr lang="en-US" sz="3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B357EB-3D64-4ACB-94BE-A6416D335B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2953BAD-B8F6-4CF4-8180-4F3583D3D54A}"/>
              </a:ext>
            </a:extLst>
          </p:cNvPr>
          <p:cNvSpPr/>
          <p:nvPr/>
        </p:nvSpPr>
        <p:spPr>
          <a:xfrm>
            <a:off x="894353" y="4002715"/>
            <a:ext cx="14135735" cy="3303919"/>
          </a:xfrm>
          <a:custGeom>
            <a:avLst/>
            <a:gdLst/>
            <a:ahLst/>
            <a:cxnLst/>
            <a:rect l="l" t="t" r="r" b="b"/>
            <a:pathLst>
              <a:path w="14135735" h="6620509">
                <a:moveTo>
                  <a:pt x="0" y="0"/>
                </a:moveTo>
                <a:lnTo>
                  <a:pt x="14135695" y="0"/>
                </a:lnTo>
                <a:lnTo>
                  <a:pt x="14135695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157B88-A3FD-4475-9A79-A897D7758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4314444"/>
            <a:ext cx="8517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741946"/>
            <a:ext cx="17144025" cy="2677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Access Tuple Items</a:t>
            </a:r>
            <a:br>
              <a:rPr lang="en-US" dirty="0"/>
            </a:b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AA17BA-9CC3-4AE5-A643-7A8DC5AE815F}"/>
              </a:ext>
            </a:extLst>
          </p:cNvPr>
          <p:cNvSpPr txBox="1"/>
          <p:nvPr/>
        </p:nvSpPr>
        <p:spPr>
          <a:xfrm>
            <a:off x="929217" y="2293514"/>
            <a:ext cx="14706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tuple items by referring to the index number, inside square brackets:</a:t>
            </a:r>
            <a:endParaRPr lang="en-US" sz="3200" dirty="0"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BF3A0CD9-B012-41AC-8B3B-D57A06F13661}"/>
              </a:ext>
            </a:extLst>
          </p:cNvPr>
          <p:cNvSpPr/>
          <p:nvPr/>
        </p:nvSpPr>
        <p:spPr>
          <a:xfrm>
            <a:off x="872067" y="4055503"/>
            <a:ext cx="14135735" cy="3198344"/>
          </a:xfrm>
          <a:custGeom>
            <a:avLst/>
            <a:gdLst/>
            <a:ahLst/>
            <a:cxnLst/>
            <a:rect l="l" t="t" r="r" b="b"/>
            <a:pathLst>
              <a:path w="14135735" h="6620509">
                <a:moveTo>
                  <a:pt x="0" y="0"/>
                </a:moveTo>
                <a:lnTo>
                  <a:pt x="14135695" y="0"/>
                </a:lnTo>
                <a:lnTo>
                  <a:pt x="14135695" y="6620217"/>
                </a:lnTo>
                <a:lnTo>
                  <a:pt x="0" y="6620217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BEB77C-0B7A-4776-8C66-765B75E0E3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543DDF-E378-4F6F-A965-9AED70AF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57" y="4511675"/>
            <a:ext cx="8117977" cy="19054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5650" y="713504"/>
            <a:ext cx="15400424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8300" b="1" spc="30" dirty="0">
                <a:solidFill>
                  <a:srgbClr val="3A3A3A"/>
                </a:solidFill>
                <a:latin typeface="Calibri"/>
                <a:cs typeface="Calibri"/>
              </a:rPr>
              <a:t>Negative Indexing</a:t>
            </a:r>
          </a:p>
          <a:p>
            <a:pPr marL="12700"/>
            <a:endParaRPr lang="en-US" sz="8300" b="1" spc="30" dirty="0">
              <a:solidFill>
                <a:srgbClr val="3A3A3A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383" y="2816696"/>
            <a:ext cx="14355583" cy="2521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8095" y="2863101"/>
            <a:ext cx="14135735" cy="2258173"/>
          </a:xfrm>
          <a:custGeom>
            <a:avLst/>
            <a:gdLst/>
            <a:ahLst/>
            <a:cxnLst/>
            <a:rect l="l" t="t" r="r" b="b"/>
            <a:pathLst>
              <a:path w="14135735" h="2432050">
                <a:moveTo>
                  <a:pt x="0" y="0"/>
                </a:moveTo>
                <a:lnTo>
                  <a:pt x="14135695" y="0"/>
                </a:lnTo>
                <a:lnTo>
                  <a:pt x="14135695" y="2431863"/>
                </a:lnTo>
                <a:lnTo>
                  <a:pt x="0" y="243186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8095" y="2863102"/>
            <a:ext cx="14135735" cy="2258173"/>
          </a:xfrm>
          <a:custGeom>
            <a:avLst/>
            <a:gdLst/>
            <a:ahLst/>
            <a:cxnLst/>
            <a:rect l="l" t="t" r="r" b="b"/>
            <a:pathLst>
              <a:path w="14135735" h="2432050">
                <a:moveTo>
                  <a:pt x="0" y="0"/>
                </a:moveTo>
                <a:lnTo>
                  <a:pt x="14135695" y="0"/>
                </a:lnTo>
                <a:lnTo>
                  <a:pt x="14135695" y="2431863"/>
                </a:lnTo>
                <a:lnTo>
                  <a:pt x="0" y="2431863"/>
                </a:lnTo>
                <a:lnTo>
                  <a:pt x="0" y="0"/>
                </a:lnTo>
                <a:close/>
              </a:path>
            </a:pathLst>
          </a:custGeom>
          <a:ln w="219888">
            <a:solidFill>
              <a:srgbClr val="EBF4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BBBCEE-AFA7-4EF5-93DD-0E64B65A10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25ABF-C820-413F-A14E-63BE576462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39478" y="6300318"/>
            <a:ext cx="14355583" cy="120032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Negative indexing means beginning from the end,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 last item,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refers to the second last item etc.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1EF1D7-F330-409F-A12D-B440A6114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78" y="3013934"/>
            <a:ext cx="8363506" cy="2107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Range of Indexes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085" y="5654674"/>
            <a:ext cx="15875765" cy="3352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ADB997-633B-4402-86E5-C01BA0E0810D}"/>
              </a:ext>
            </a:extLst>
          </p:cNvPr>
          <p:cNvSpPr txBox="1"/>
          <p:nvPr/>
        </p:nvSpPr>
        <p:spPr>
          <a:xfrm>
            <a:off x="1151796" y="2978880"/>
            <a:ext cx="17587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Specifying a range of indexes by specifying where to start and where to end the range.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specifying a range, the return value will be a new tuple with the specified items.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E4EB5-3F2B-4407-9E02-E8A1FC4A8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F93D31-23EC-469A-B928-BC15610AA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5959475"/>
            <a:ext cx="14226048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0857" y="1411360"/>
            <a:ext cx="17144025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0" dirty="0"/>
              <a:t>Range of Negative Indexing</a:t>
            </a:r>
            <a:endParaRPr spc="110" dirty="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FB44F-4981-40F5-9DBD-C18B7E468550}"/>
              </a:ext>
            </a:extLst>
          </p:cNvPr>
          <p:cNvSpPr txBox="1"/>
          <p:nvPr/>
        </p:nvSpPr>
        <p:spPr>
          <a:xfrm>
            <a:off x="1130856" y="2750188"/>
            <a:ext cx="15855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Specify negative indexes if you want to start the search from the end of the tuple:</a:t>
            </a:r>
            <a:endParaRPr lang="en-US" sz="2800"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B5A4F07F-9CA0-40E3-932A-DEC422DF2493}"/>
              </a:ext>
            </a:extLst>
          </p:cNvPr>
          <p:cNvSpPr/>
          <p:nvPr/>
        </p:nvSpPr>
        <p:spPr>
          <a:xfrm>
            <a:off x="1130856" y="4451007"/>
            <a:ext cx="15855394" cy="3656866"/>
          </a:xfrm>
          <a:custGeom>
            <a:avLst/>
            <a:gdLst/>
            <a:ahLst/>
            <a:cxnLst/>
            <a:rect l="l" t="t" r="r" b="b"/>
            <a:pathLst>
              <a:path w="14135735" h="7877175">
                <a:moveTo>
                  <a:pt x="0" y="0"/>
                </a:moveTo>
                <a:lnTo>
                  <a:pt x="14135695" y="0"/>
                </a:lnTo>
                <a:lnTo>
                  <a:pt x="14135695" y="7876723"/>
                </a:lnTo>
                <a:lnTo>
                  <a:pt x="0" y="7876723"/>
                </a:lnTo>
                <a:lnTo>
                  <a:pt x="0" y="0"/>
                </a:lnTo>
                <a:close/>
              </a:path>
            </a:pathLst>
          </a:custGeom>
          <a:solidFill>
            <a:srgbClr val="EB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B69CE-8552-4A33-B8D7-C81573D68A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E0CB1F-7B2D-432D-8162-653376BC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50" y="4816475"/>
            <a:ext cx="13826133" cy="1905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0222&quot;&gt;&lt;property id=&quot;20148&quot; value=&quot;5&quot;/&gt;&lt;property id=&quot;20300&quot; value=&quot;Slide 3 - &amp;quot;Python collections&amp;quot;&quot;/&gt;&lt;property id=&quot;20307&quot; value=&quot;257&quot;/&gt;&lt;/object&gt;&lt;object type=&quot;3&quot; unique_id=&quot;10225&quot;&gt;&lt;property id=&quot;20148&quot; value=&quot;5&quot;/&gt;&lt;property id=&quot;20300&quot; value=&quot;Slide 5 - &amp;quot;tuple&amp;quot;&quot;/&gt;&lt;property id=&quot;20307&quot; value=&quot;260&quot;/&gt;&lt;/object&gt;&lt;object type=&quot;3&quot; unique_id=&quot;10226&quot;&gt;&lt;property id=&quot;20148&quot; value=&quot;5&quot;/&gt;&lt;property id=&quot;20300&quot; value=&quot;Slide 6 - &amp;quot;Access Tuple Items &amp;quot;&quot;/&gt;&lt;property id=&quot;20307&quot; value=&quot;261&quot;/&gt;&lt;/object&gt;&lt;object type=&quot;3&quot; unique_id=&quot;10227&quot;&gt;&lt;property id=&quot;20148&quot; value=&quot;5&quot;/&gt;&lt;property id=&quot;20300&quot; value=&quot;Slide 7&quot;/&gt;&lt;property id=&quot;20307&quot; value=&quot;262&quot;/&gt;&lt;/object&gt;&lt;object type=&quot;3&quot; unique_id=&quot;10230&quot;&gt;&lt;property id=&quot;20148&quot; value=&quot;5&quot;/&gt;&lt;property id=&quot;20300&quot; value=&quot;Slide 8 - &amp;quot;Range of Indexes&amp;quot;&quot;/&gt;&lt;property id=&quot;20307&quot; value=&quot;265&quot;/&gt;&lt;/object&gt;&lt;object type=&quot;3&quot; unique_id=&quot;10231&quot;&gt;&lt;property id=&quot;20148&quot; value=&quot;5&quot;/&gt;&lt;property id=&quot;20300&quot; value=&quot;Slide 9 - &amp;quot;Range of Negative Indexing&amp;quot;&quot;/&gt;&lt;property id=&quot;20307&quot; value=&quot;266&quot;/&gt;&lt;/object&gt;&lt;object type=&quot;3&quot; unique_id=&quot;10232&quot;&gt;&lt;property id=&quot;20148&quot; value=&quot;5&quot;/&gt;&lt;property id=&quot;20300&quot; value=&quot;Slide 10 - &amp;quot;Change Tuple Values&amp;quot;&quot;/&gt;&lt;property id=&quot;20307&quot; value=&quot;267&quot;/&gt;&lt;/object&gt;&lt;object type=&quot;3&quot; unique_id=&quot;10233&quot;&gt;&lt;property id=&quot;20148&quot; value=&quot;5&quot;/&gt;&lt;property id=&quot;20300&quot; value=&quot;Slide 11 - &amp;quot;Loop Through a Tuple&amp;quot;&quot;/&gt;&lt;property id=&quot;20307&quot; value=&quot;268&quot;/&gt;&lt;/object&gt;&lt;object type=&quot;3&quot; unique_id=&quot;10236&quot;&gt;&lt;property id=&quot;20148&quot; value=&quot;5&quot;/&gt;&lt;property id=&quot;20300&quot; value=&quot;Slide 12 - &amp;quot;check if Item Exists &amp;quot;&quot;/&gt;&lt;property id=&quot;20307&quot; value=&quot;271&quot;/&gt;&lt;/object&gt;&lt;object type=&quot;3&quot; unique_id=&quot;10237&quot;&gt;&lt;property id=&quot;20148&quot; value=&quot;5&quot;/&gt;&lt;property id=&quot;20300&quot; value=&quot;Slide 13 - &amp;quot;Tuple Length&amp;quot;&quot;/&gt;&lt;property id=&quot;20307&quot; value=&quot;272&quot;/&gt;&lt;/object&gt;&lt;object type=&quot;3&quot; unique_id=&quot;10238&quot;&gt;&lt;property id=&quot;20148&quot; value=&quot;5&quot;/&gt;&lt;property id=&quot;20300&quot; value=&quot;Slide 14 - &amp;quot;Add Items in the tuple? &amp;quot;&quot;/&gt;&lt;property id=&quot;20307&quot; value=&quot;273&quot;/&gt;&lt;/object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14140&quot;&gt;&lt;property id=&quot;20148&quot; value=&quot;5&quot;/&gt;&lt;property id=&quot;20300&quot; value=&quot;Slide 2&quot;/&gt;&lt;property id=&quot;20307&quot; value=&quot;319&quot;/&gt;&lt;/object&gt;&lt;object type=&quot;3&quot; unique_id=&quot;15333&quot;&gt;&lt;property id=&quot;20148&quot; value=&quot;5&quot;/&gt;&lt;property id=&quot;20300&quot; value=&quot;Slide 42&quot;/&gt;&lt;property id=&quot;20307&quot; value=&quot;292&quot;/&gt;&lt;/object&gt;&lt;object type=&quot;3&quot; unique_id=&quot;15940&quot;&gt;&lt;property id=&quot;20148&quot; value=&quot;5&quot;/&gt;&lt;property id=&quot;20300&quot; value=&quot;Slide 4&quot;/&gt;&lt;property id=&quot;20307&quot; value=&quot;327&quot;/&gt;&lt;/object&gt;&lt;object type=&quot;3&quot; unique_id=&quot;17710&quot;&gt;&lt;property id=&quot;20148&quot; value=&quot;5&quot;/&gt;&lt;property id=&quot;20300&quot; value=&quot;Slide 15 - &amp;quot;Create Tuple With One Item&amp;quot;&quot;/&gt;&lt;property id=&quot;20307&quot; value=&quot;328&quot;/&gt;&lt;/object&gt;&lt;object type=&quot;3&quot; unique_id=&quot;17711&quot;&gt;&lt;property id=&quot;20148&quot; value=&quot;5&quot;/&gt;&lt;property id=&quot;20300&quot; value=&quot;Slide 16 - &amp;quot;Remove Items &amp;quot;&quot;/&gt;&lt;property id=&quot;20307&quot; value=&quot;329&quot;/&gt;&lt;/object&gt;&lt;object type=&quot;3&quot; unique_id=&quot;17931&quot;&gt;&lt;property id=&quot;20148&quot; value=&quot;5&quot;/&gt;&lt;property id=&quot;20300&quot; value=&quot;Slide 17 - &amp;quot;Join Two Tuples&amp;quot;&quot;/&gt;&lt;property id=&quot;20307&quot; value=&quot;330&quot;/&gt;&lt;/object&gt;&lt;object type=&quot;3&quot; unique_id=&quot;18007&quot;&gt;&lt;property id=&quot;20148&quot; value=&quot;5&quot;/&gt;&lt;property id=&quot;20300&quot; value=&quot;Slide 18 - &amp;quot;The tuple() Constructor&amp;quot;&quot;/&gt;&lt;property id=&quot;20307&quot; value=&quot;331&quot;/&gt;&lt;/object&gt;&lt;object type=&quot;3&quot; unique_id=&quot;18164&quot;&gt;&lt;property id=&quot;20148&quot; value=&quot;5&quot;/&gt;&lt;property id=&quot;20300&quot; value=&quot;Slide 19 - &amp;quot;Tuple Methods&amp;quot;&quot;/&gt;&lt;property id=&quot;20307&quot; value=&quot;332&quot;/&gt;&lt;/object&gt;&lt;object type=&quot;3&quot; unique_id=&quot;18258&quot;&gt;&lt;property id=&quot;20148&quot; value=&quot;5&quot;/&gt;&lt;property id=&quot;20300&quot; value=&quot;Slide 21 - &amp;quot;set &amp;quot;&quot;/&gt;&lt;property id=&quot;20307&quot; value=&quot;336&quot;/&gt;&lt;/object&gt;&lt;object type=&quot;3&quot; unique_id=&quot;18352&quot;&gt;&lt;property id=&quot;20148&quot; value=&quot;5&quot;/&gt;&lt;property id=&quot;20300&quot; value=&quot;Slide 22 - &amp;quot;Access Items&amp;quot;&quot;/&gt;&lt;property id=&quot;20307&quot; value=&quot;337&quot;/&gt;&lt;/object&gt;&lt;object type=&quot;3&quot; unique_id=&quot;18719&quot;&gt;&lt;property id=&quot;20148&quot; value=&quot;5&quot;/&gt;&lt;property id=&quot;20300&quot; value=&quot;Slide 23 - &amp;quot;Change Items&amp;quot;&quot;/&gt;&lt;property id=&quot;20307&quot; value=&quot;338&quot;/&gt;&lt;/object&gt;&lt;object type=&quot;3&quot; unique_id=&quot;18720&quot;&gt;&lt;property id=&quot;20148&quot; value=&quot;5&quot;/&gt;&lt;property id=&quot;20300&quot; value=&quot;Slide 24 - &amp;quot;add items &amp;quot;&quot;/&gt;&lt;property id=&quot;20307&quot; value=&quot;339&quot;/&gt;&lt;/object&gt;&lt;object type=&quot;3&quot; unique_id=&quot;19027&quot;&gt;&lt;property id=&quot;20148&quot; value=&quot;5&quot;/&gt;&lt;property id=&quot;20300&quot; value=&quot;Slide 25 - &amp;quot;Remove item &amp;quot;&quot;/&gt;&lt;property id=&quot;20307&quot; value=&quot;340&quot;/&gt;&lt;/object&gt;&lt;object type=&quot;3&quot; unique_id=&quot;19029&quot;&gt;&lt;property id=&quot;20148&quot; value=&quot;5&quot;/&gt;&lt;property id=&quot;20300&quot; value=&quot;Slide 26 - &amp;quot;Remove item &amp;quot;&quot;/&gt;&lt;property id=&quot;20307&quot; value=&quot;342&quot;/&gt;&lt;/object&gt;&lt;object type=&quot;3&quot; unique_id=&quot;19030&quot;&gt;&lt;property id=&quot;20148&quot; value=&quot;5&quot;/&gt;&lt;property id=&quot;20300&quot; value=&quot;Slide 27 - &amp;quot;Remove item &amp;quot;&quot;/&gt;&lt;property id=&quot;20307&quot; value=&quot;343&quot;/&gt;&lt;/object&gt;&lt;object type=&quot;3&quot; unique_id=&quot;19031&quot;&gt;&lt;property id=&quot;20148&quot; value=&quot;5&quot;/&gt;&lt;property id=&quot;20300&quot; value=&quot;Slide 28 - &amp;quot;Get the Length of a Set&amp;quot;&quot;/&gt;&lt;property id=&quot;20307&quot; value=&quot;344&quot;/&gt;&lt;/object&gt;&lt;object type=&quot;3&quot; unique_id=&quot;19032&quot;&gt;&lt;property id=&quot;20148&quot; value=&quot;5&quot;/&gt;&lt;property id=&quot;20300&quot; value=&quot;Slide 30 - &amp;quot;The set() Constructor&amp;quot;&quot;/&gt;&lt;property id=&quot;20307&quot; value=&quot;345&quot;/&gt;&lt;/object&gt;&lt;object type=&quot;3&quot; unique_id=&quot;19313&quot;&gt;&lt;property id=&quot;20148&quot; value=&quot;5&quot;/&gt;&lt;property id=&quot;20300&quot; value=&quot;Slide 29 - &amp;quot;Join Two Sets&amp;quot;&quot;/&gt;&lt;property id=&quot;20307&quot; value=&quot;346&quot;/&gt;&lt;/object&gt;&lt;object type=&quot;3&quot; unique_id=&quot;19478&quot;&gt;&lt;property id=&quot;20148&quot; value=&quot;5&quot;/&gt;&lt;property id=&quot;20300&quot; value=&quot;Slide 31 - &amp;quot;Set Methods&amp;quot;&quot;/&gt;&lt;property id=&quot;20307&quot; value=&quot;347&quot;/&gt;&lt;/object&gt;&lt;object type=&quot;3&quot; unique_id=&quot;19479&quot;&gt;&lt;property id=&quot;20148&quot; value=&quot;5&quot;/&gt;&lt;property id=&quot;20300&quot; value=&quot;Slide 33 - &amp;quot;Dictionary &amp;quot;&quot;/&gt;&lt;property id=&quot;20307&quot; value=&quot;348&quot;/&gt;&lt;/object&gt;&lt;object type=&quot;3&quot; unique_id=&quot;19652&quot;&gt;&lt;property id=&quot;20148&quot; value=&quot;5&quot;/&gt;&lt;property id=&quot;20300&quot; value=&quot;Slide 34 - &amp;quot;Accessing Items&amp;quot;&quot;/&gt;&lt;property id=&quot;20307&quot; value=&quot;349&quot;/&gt;&lt;/object&gt;&lt;object type=&quot;3&quot; unique_id=&quot;19653&quot;&gt;&lt;property id=&quot;20148&quot; value=&quot;5&quot;/&gt;&lt;property id=&quot;20300&quot; value=&quot;Slide 35 - &amp;quot;Change Values&amp;quot;&quot;/&gt;&lt;property id=&quot;20307&quot; value=&quot;350&quot;/&gt;&lt;/object&gt;&lt;object type=&quot;3&quot; unique_id=&quot;21869&quot;&gt;&lt;property id=&quot;20148&quot; value=&quot;5&quot;/&gt;&lt;property id=&quot;20300&quot; value=&quot;Slide 20&quot;/&gt;&lt;property id=&quot;20307&quot; value=&quot;351&quot;/&gt;&lt;/object&gt;&lt;object type=&quot;3&quot; unique_id=&quot;23010&quot;&gt;&lt;property id=&quot;20148&quot; value=&quot;5&quot;/&gt;&lt;property id=&quot;20300&quot; value=&quot;Slide 32&quot;/&gt;&lt;property id=&quot;20307&quot; value=&quot;352&quot;/&gt;&lt;/object&gt;&lt;object type=&quot;3&quot; unique_id=&quot;30823&quot;&gt;&lt;property id=&quot;20148&quot; value=&quot;5&quot;/&gt;&lt;property id=&quot;20300&quot; value=&quot;Slide 36 - &amp;quot;Loop Through a Dictionary&amp;quot;&quot;/&gt;&lt;property id=&quot;20307&quot; value=&quot;353&quot;/&gt;&lt;/object&gt;&lt;object type=&quot;3&quot; unique_id=&quot;30824&quot;&gt;&lt;property id=&quot;20148&quot; value=&quot;5&quot;/&gt;&lt;property id=&quot;20300&quot; value=&quot;Slide 37 - &amp;quot;Removing items&amp;quot;&quot;/&gt;&lt;property id=&quot;20307&quot; value=&quot;354&quot;/&gt;&lt;/object&gt;&lt;object type=&quot;3&quot; unique_id=&quot;30825&quot;&gt;&lt;property id=&quot;20148&quot; value=&quot;5&quot;/&gt;&lt;property id=&quot;20300&quot; value=&quot;Slide 38 - &amp;quot;Other operations&amp;quot;&quot;/&gt;&lt;property id=&quot;20307&quot; value=&quot;355&quot;/&gt;&lt;/object&gt;&lt;object type=&quot;3&quot; unique_id=&quot;31195&quot;&gt;&lt;property id=&quot;20148&quot; value=&quot;5&quot;/&gt;&lt;property id=&quot;20300&quot; value=&quot;Slide 39 - &amp;quot;The dict() Constructor&amp;quot;&quot;/&gt;&lt;property id=&quot;20307&quot; value=&quot;356&quot;/&gt;&lt;/object&gt;&lt;object type=&quot;3&quot; unique_id=&quot;31196&quot;&gt;&lt;property id=&quot;20148&quot; value=&quot;5&quot;/&gt;&lt;property id=&quot;20300&quot; value=&quot;Slide 40 - &amp;quot;Nested Dictionaries&amp;quot;&quot;/&gt;&lt;property id=&quot;20307&quot; value=&quot;357&quot;/&gt;&lt;/object&gt;&lt;object type=&quot;3&quot; unique_id=&quot;31197&quot;&gt;&lt;property id=&quot;20148&quot; value=&quot;5&quot;/&gt;&lt;property id=&quot;20300&quot; value=&quot;Slide 41 - &amp;quot;Dictionary Methods&amp;quot;&quot;/&gt;&lt;property id=&quot;20307&quot; value=&quot;358&quot;/&gt;&lt;/object&gt;&lt;/object&gt;&lt;object type=&quot;8&quot; unique_id=&quot;1028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68450D-CB19-4769-810F-433A084E1B6D}"/>
</file>

<file path=customXml/itemProps2.xml><?xml version="1.0" encoding="utf-8"?>
<ds:datastoreItem xmlns:ds="http://schemas.openxmlformats.org/officeDocument/2006/customXml" ds:itemID="{1384944B-F2DE-4E28-A73F-6BD8C5CABC22}"/>
</file>

<file path=customXml/itemProps3.xml><?xml version="1.0" encoding="utf-8"?>
<ds:datastoreItem xmlns:ds="http://schemas.openxmlformats.org/officeDocument/2006/customXml" ds:itemID="{10340943-58A2-4174-9094-6A4D813B5D6C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837</TotalTime>
  <Words>1636</Words>
  <Application>Microsoft Office PowerPoint</Application>
  <PresentationFormat>Произвольный</PresentationFormat>
  <Paragraphs>264</Paragraphs>
  <Slides>42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Abadi</vt:lpstr>
      <vt:lpstr>Arial</vt:lpstr>
      <vt:lpstr>Calibri</vt:lpstr>
      <vt:lpstr>Consolas</vt:lpstr>
      <vt:lpstr>Impact</vt:lpstr>
      <vt:lpstr>Segoe UI</vt:lpstr>
      <vt:lpstr>Times New Roman</vt:lpstr>
      <vt:lpstr>Verdana</vt:lpstr>
      <vt:lpstr>Главное мероприятие</vt:lpstr>
      <vt:lpstr>Презентация PowerPoint</vt:lpstr>
      <vt:lpstr>Презентация PowerPoint</vt:lpstr>
      <vt:lpstr>Python collections</vt:lpstr>
      <vt:lpstr>Презентация PowerPoint</vt:lpstr>
      <vt:lpstr>tuple</vt:lpstr>
      <vt:lpstr>Access Tuple Items </vt:lpstr>
      <vt:lpstr>Презентация PowerPoint</vt:lpstr>
      <vt:lpstr>Range of Indexes</vt:lpstr>
      <vt:lpstr>Range of Negative Indexing</vt:lpstr>
      <vt:lpstr>Change Tuple Values</vt:lpstr>
      <vt:lpstr>Loop Through a Tuple</vt:lpstr>
      <vt:lpstr>check if Item Exists </vt:lpstr>
      <vt:lpstr>Tuple Length</vt:lpstr>
      <vt:lpstr>Add Items in the tuple? </vt:lpstr>
      <vt:lpstr>Create Tuple With One Item</vt:lpstr>
      <vt:lpstr>Remove Items </vt:lpstr>
      <vt:lpstr>Join Two Tuples</vt:lpstr>
      <vt:lpstr>The tuple() Constructor</vt:lpstr>
      <vt:lpstr>Tuple Methods</vt:lpstr>
      <vt:lpstr>Презентация PowerPoint</vt:lpstr>
      <vt:lpstr>set </vt:lpstr>
      <vt:lpstr>Access Items</vt:lpstr>
      <vt:lpstr>Change Items</vt:lpstr>
      <vt:lpstr>add items </vt:lpstr>
      <vt:lpstr>Remove item </vt:lpstr>
      <vt:lpstr>Remove item </vt:lpstr>
      <vt:lpstr>Remove item </vt:lpstr>
      <vt:lpstr>Get the Length of a Set</vt:lpstr>
      <vt:lpstr>Join Two Sets</vt:lpstr>
      <vt:lpstr>The set() Constructor</vt:lpstr>
      <vt:lpstr>Set Methods</vt:lpstr>
      <vt:lpstr>Презентация PowerPoint</vt:lpstr>
      <vt:lpstr>Dictionary </vt:lpstr>
      <vt:lpstr>Accessing Items</vt:lpstr>
      <vt:lpstr>Change Values</vt:lpstr>
      <vt:lpstr>Loop Through a Dictionary</vt:lpstr>
      <vt:lpstr>Removing items</vt:lpstr>
      <vt:lpstr>Other operations</vt:lpstr>
      <vt:lpstr>The dict() Constructor</vt:lpstr>
      <vt:lpstr>Nested Dictionaries</vt:lpstr>
      <vt:lpstr>Dictionary Methods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 Altaibek</cp:lastModifiedBy>
  <cp:revision>111</cp:revision>
  <dcterms:created xsi:type="dcterms:W3CDTF">2020-09-30T20:41:39Z</dcterms:created>
  <dcterms:modified xsi:type="dcterms:W3CDTF">2020-10-15T09:00:49Z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