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47" r:id="rId2"/>
    <p:sldId id="348" r:id="rId3"/>
    <p:sldId id="395" r:id="rId4"/>
    <p:sldId id="392" r:id="rId5"/>
    <p:sldId id="379" r:id="rId6"/>
    <p:sldId id="380" r:id="rId7"/>
    <p:sldId id="381" r:id="rId8"/>
    <p:sldId id="378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4" r:id="rId20"/>
    <p:sldId id="393" r:id="rId21"/>
    <p:sldId id="377" r:id="rId22"/>
    <p:sldId id="355" r:id="rId23"/>
    <p:sldId id="338" r:id="rId24"/>
    <p:sldId id="350" r:id="rId25"/>
    <p:sldId id="351" r:id="rId26"/>
    <p:sldId id="352" r:id="rId27"/>
    <p:sldId id="353" r:id="rId28"/>
    <p:sldId id="354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4" r:id="rId37"/>
    <p:sldId id="365" r:id="rId38"/>
    <p:sldId id="366" r:id="rId39"/>
    <p:sldId id="363" r:id="rId40"/>
    <p:sldId id="368" r:id="rId41"/>
    <p:sldId id="367" r:id="rId42"/>
    <p:sldId id="369" r:id="rId43"/>
    <p:sldId id="370" r:id="rId44"/>
    <p:sldId id="376" r:id="rId45"/>
    <p:sldId id="371" r:id="rId46"/>
    <p:sldId id="349" r:id="rId47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8800" i="1" kern="1200">
        <a:solidFill>
          <a:srgbClr val="FF0066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1000" autoAdjust="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A371F-A8D5-49C6-B84D-D7C2C4ED4EA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7BF2-9E9D-452F-8AC5-67621481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0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9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9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67BF2-9E9D-452F-8AC5-6762148144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106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220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36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670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91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409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037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45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42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6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BClogoPS.tif                                                   00000002De Anza                        B2D24788: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30963"/>
            <a:ext cx="2057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7315200" y="6400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i="0">
                <a:solidFill>
                  <a:schemeClr val="tx1"/>
                </a:solidFill>
                <a:latin typeface="McGrawHill-Italic" pitchFamily="2" charset="0"/>
              </a:rPr>
              <a:t>Brooks/Cole, 2003</a:t>
            </a:r>
            <a:endParaRPr lang="en-US" altLang="en-US" sz="2400" i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0986F-556E-4853-B71A-A294504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42760" y="2138975"/>
            <a:ext cx="6858481" cy="587684"/>
          </a:xfrm>
          <a:prstGeom prst="rect">
            <a:avLst/>
          </a:prstGeom>
        </p:spPr>
        <p:txBody>
          <a:bodyPr vert="horz" lIns="51439" tIns="25719" rIns="51439" bIns="25719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 i="0" dirty="0"/>
              <a:t>Lecture 10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691680" y="4345729"/>
            <a:ext cx="2284958" cy="587684"/>
          </a:xfrm>
          <a:prstGeom prst="rect">
            <a:avLst/>
          </a:prstGeom>
        </p:spPr>
        <p:txBody>
          <a:bodyPr vert="horz" lIns="51439" tIns="25719" rIns="51439" bIns="2571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0" dirty="0"/>
              <a:t>Complied by</a:t>
            </a:r>
          </a:p>
          <a:p>
            <a:pPr algn="l"/>
            <a:r>
              <a:rPr lang="en-US" sz="2400" b="0" dirty="0"/>
              <a:t>Aizhan Altaibek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142760" y="1503670"/>
            <a:ext cx="6858481" cy="380819"/>
          </a:xfrm>
          <a:prstGeom prst="rect">
            <a:avLst/>
          </a:prstGeom>
        </p:spPr>
        <p:txBody>
          <a:bodyPr vert="horz" lIns="51439" tIns="25719" rIns="51439" bIns="2571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on Python</a:t>
            </a:r>
            <a:r>
              <a:rPr lang="en-US" sz="2800" i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i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1DA672-2758-495C-879D-9522B7799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06795"/>
            <a:ext cx="2484373" cy="1653236"/>
          </a:xfrm>
          <a:prstGeom prst="rect">
            <a:avLst/>
          </a:prstGeom>
        </p:spPr>
      </p:pic>
      <p:sp>
        <p:nvSpPr>
          <p:cNvPr id="8" name="object 12">
            <a:extLst>
              <a:ext uri="{FF2B5EF4-FFF2-40B4-BE49-F238E27FC236}">
                <a16:creationId xmlns:a16="http://schemas.microsoft.com/office/drawing/2014/main" id="{50A62BE4-584B-445E-874B-7B32370491AB}"/>
              </a:ext>
            </a:extLst>
          </p:cNvPr>
          <p:cNvSpPr txBox="1"/>
          <p:nvPr/>
        </p:nvSpPr>
        <p:spPr>
          <a:xfrm>
            <a:off x="515590" y="3067413"/>
            <a:ext cx="81128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50708" algn="ctr"/>
                <a:tab pos="2701705" algn="r"/>
              </a:tabLst>
            </a:pPr>
            <a:r>
              <a:rPr lang="en-US" sz="36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Comprehensions. NumPy</a:t>
            </a:r>
            <a:endParaRPr lang="en-US" sz="3600" i="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2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611560" y="261611"/>
            <a:ext cx="64624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List</a:t>
            </a:r>
            <a:r>
              <a:rPr lang="en-US" sz="8000" i="0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r>
              <a:rPr lang="en-US" sz="44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Comprehensions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723802" y="1772816"/>
            <a:ext cx="824068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Inter"/>
              </a:rPr>
              <a:t>Iterable</a:t>
            </a:r>
            <a:endParaRPr lang="en-US" sz="2800" b="0" i="0" dirty="0">
              <a:solidFill>
                <a:schemeClr val="accent4">
                  <a:lumMod val="75000"/>
                  <a:lumOff val="25000"/>
                </a:schemeClr>
              </a:solidFill>
              <a:effectLst/>
              <a:latin typeface="Inter"/>
            </a:endParaRP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endParaRPr lang="en-US" sz="20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be any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object, like a list, tuple, set etc.</a:t>
            </a:r>
            <a:endParaRPr lang="en-US" sz="4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Example</a:t>
            </a:r>
          </a:p>
          <a:p>
            <a:pPr algn="l"/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1)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[x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5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2)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2000" i="0" dirty="0">
                <a:solidFill>
                  <a:srgbClr val="FF0000"/>
                </a:solidFill>
                <a:latin typeface="Consolas" panose="020B0609020204030204" pitchFamily="49" charset="0"/>
              </a:rPr>
              <a:t>1,2,3,4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print({x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000" i="0" dirty="0">
                <a:solidFill>
                  <a:srgbClr val="0000CD"/>
                </a:solidFill>
                <a:latin typeface="Consolas" panose="020B0609020204030204" pitchFamily="49" charset="0"/>
              </a:rPr>
              <a:t>in </a:t>
            </a:r>
            <a:r>
              <a:rPr lang="en-US" sz="2000" i="0" dirty="0" err="1">
                <a:solidFill>
                  <a:srgbClr val="0000CD"/>
                </a:solidFill>
                <a:latin typeface="Consolas" panose="020B0609020204030204" pitchFamily="49" charset="0"/>
              </a:rPr>
              <a:t>mySet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9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723802" y="1772816"/>
            <a:ext cx="824068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Inter"/>
              </a:rPr>
              <a:t>Expression</a:t>
            </a: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endParaRPr lang="en-US" sz="20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current item in the iteration, but it is also the outcome, which you can manipulate before it ends up like a list item in the new list:</a:t>
            </a:r>
          </a:p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Example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[x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5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i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Output: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endParaRPr lang="en-US" altLang="en-US" sz="800" i="0" dirty="0">
              <a:solidFill>
                <a:schemeClr val="tx1"/>
              </a:solidFill>
            </a:endParaRPr>
          </a:p>
          <a:p>
            <a:pPr algn="l"/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[x</a:t>
            </a:r>
            <a:r>
              <a:rPr lang="en-US" sz="2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5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i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en-US" sz="800" i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altLang="en-US" sz="800" i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4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723802" y="1772816"/>
            <a:ext cx="824068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Inter"/>
              </a:rPr>
              <a:t>Expression</a:t>
            </a: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also contain conditions, not like a filter, but as a way to manipulate the outcome: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Example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en-US" sz="800" i="0" dirty="0">
              <a:solidFill>
                <a:schemeClr val="tx1"/>
              </a:solidFill>
            </a:endParaRPr>
          </a:p>
          <a:p>
            <a:pPr algn="l"/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[x</a:t>
            </a:r>
            <a:r>
              <a:rPr lang="en-US" sz="2000" i="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2000" i="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x%2==0 </a:t>
            </a:r>
            <a:r>
              <a:rPr lang="en-US" sz="2000" i="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algn="l"/>
            <a:endParaRPr lang="en-US" sz="20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i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[0, 0, 2, 0, 4, 0, 6, 0, 8, 0]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en-US" sz="800" i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altLang="en-US" sz="800" i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05B4F3-A298-46EF-9C9A-28027279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158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6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395536" y="1628800"/>
            <a:ext cx="8240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Examples</a:t>
            </a:r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05B4F3-A298-46EF-9C9A-28027279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158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71A18B-024A-49AF-A551-3531A646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474516"/>
            <a:ext cx="8029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395536" y="1628800"/>
            <a:ext cx="8240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Examples</a:t>
            </a:r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05B4F3-A298-46EF-9C9A-28027279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158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A0D984-CF00-4EB6-963D-30B41369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595562"/>
            <a:ext cx="79819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7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395536" y="1628800"/>
            <a:ext cx="8240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Examples</a:t>
            </a:r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05B4F3-A298-46EF-9C9A-28027279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158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7894E7-E5E1-4CF0-9D39-D9AF139B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1" y="2633027"/>
            <a:ext cx="7953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6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395536" y="1628800"/>
            <a:ext cx="8240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Using </a:t>
            </a:r>
            <a:r>
              <a:rPr lang="en-US" sz="28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len</a:t>
            </a:r>
            <a:r>
              <a:rPr lang="en-US" sz="280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(), sum() </a:t>
            </a:r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functions.</a:t>
            </a: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05B4F3-A298-46EF-9C9A-28027279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158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B5F92-EC42-40E0-BD93-AF0E1680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1" y="2788677"/>
            <a:ext cx="79914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7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395536" y="1628800"/>
            <a:ext cx="8240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Using </a:t>
            </a:r>
            <a:r>
              <a:rPr lang="en-US" sz="28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len</a:t>
            </a:r>
            <a:r>
              <a:rPr lang="en-US" sz="280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() </a:t>
            </a:r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functions.</a:t>
            </a: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05B4F3-A298-46EF-9C9A-28027279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158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E144DD-F5C3-4E5D-8F44-BE4E1F14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3" y="2136631"/>
            <a:ext cx="6334125" cy="27336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93C3C8-6816-477F-BC5A-A85FF5B9D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24" y="4870306"/>
            <a:ext cx="6372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395535" y="1628800"/>
            <a:ext cx="92168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Using </a:t>
            </a:r>
            <a:r>
              <a:rPr lang="en-US" sz="28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len</a:t>
            </a:r>
            <a:r>
              <a:rPr lang="en-US" sz="280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() and sum() </a:t>
            </a:r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functions to count negative numbers.</a:t>
            </a: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05B4F3-A298-46EF-9C9A-28027279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158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93C3C8-6816-477F-BC5A-A85FF5B9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05075"/>
            <a:ext cx="6372225" cy="18478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027296-3856-4DEA-AF3D-4E1A1765F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94" y="4653136"/>
            <a:ext cx="6353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395536" y="1628800"/>
            <a:ext cx="8240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Like SQL</a:t>
            </a: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55342A-6DED-4EC9-B6A2-671DC286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69723E-74ED-4928-BA4B-17A45CDD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05B4F3-A298-46EF-9C9A-280272797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158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B5F92-EC42-40E0-BD93-AF0E1680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08" y="2420888"/>
            <a:ext cx="7991475" cy="1666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B5FDC0-3AF9-4B92-A994-C9991840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411988"/>
            <a:ext cx="4124325" cy="1914525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7C1C12C-F424-42D9-81A6-60879BD24D10}"/>
              </a:ext>
            </a:extLst>
          </p:cNvPr>
          <p:cNvCxnSpPr/>
          <p:nvPr/>
        </p:nvCxnSpPr>
        <p:spPr bwMode="auto">
          <a:xfrm flipV="1">
            <a:off x="3059832" y="5021772"/>
            <a:ext cx="2376264" cy="1440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EC7F432-89A0-4F5A-977D-B2DC69A79ADA}"/>
              </a:ext>
            </a:extLst>
          </p:cNvPr>
          <p:cNvCxnSpPr>
            <a:cxnSpLocks/>
          </p:cNvCxnSpPr>
          <p:nvPr/>
        </p:nvCxnSpPr>
        <p:spPr bwMode="auto">
          <a:xfrm>
            <a:off x="2455997" y="5414297"/>
            <a:ext cx="2836083" cy="3189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B4689C-0696-4B8E-900B-1391EB170D35}"/>
              </a:ext>
            </a:extLst>
          </p:cNvPr>
          <p:cNvCxnSpPr/>
          <p:nvPr/>
        </p:nvCxnSpPr>
        <p:spPr bwMode="auto">
          <a:xfrm flipV="1">
            <a:off x="2509837" y="4411988"/>
            <a:ext cx="2566219" cy="4571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792FE-4C15-4D8B-A098-A59D3D466B44}"/>
              </a:ext>
            </a:extLst>
          </p:cNvPr>
          <p:cNvSpPr txBox="1"/>
          <p:nvPr/>
        </p:nvSpPr>
        <p:spPr>
          <a:xfrm>
            <a:off x="5076056" y="4056706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endParaRPr lang="en-US" sz="2000" i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17B86-D7F8-4CA6-A3EC-B00DCB43BE12}"/>
              </a:ext>
            </a:extLst>
          </p:cNvPr>
          <p:cNvSpPr txBox="1"/>
          <p:nvPr/>
        </p:nvSpPr>
        <p:spPr>
          <a:xfrm>
            <a:off x="5562734" y="47971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FROM</a:t>
            </a:r>
            <a:endParaRPr lang="en-US" sz="2000" i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06F50-863B-4DD5-B899-2853FC90DBF4}"/>
              </a:ext>
            </a:extLst>
          </p:cNvPr>
          <p:cNvSpPr txBox="1"/>
          <p:nvPr/>
        </p:nvSpPr>
        <p:spPr>
          <a:xfrm>
            <a:off x="5365486" y="5559623"/>
            <a:ext cx="127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WHERE</a:t>
            </a:r>
            <a:endParaRPr lang="en-US" sz="2000" i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1115616" y="692696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</a:rPr>
              <a:t>Content</a:t>
            </a: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735FA-C14D-418A-9062-EC8E0108D0A5}"/>
              </a:ext>
            </a:extLst>
          </p:cNvPr>
          <p:cNvSpPr txBox="1"/>
          <p:nvPr/>
        </p:nvSpPr>
        <p:spPr>
          <a:xfrm>
            <a:off x="723802" y="1772816"/>
            <a:ext cx="74168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List Comprehensions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NumPy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2D NumPy array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NumPy functions</a:t>
            </a:r>
          </a:p>
        </p:txBody>
      </p:sp>
    </p:spTree>
    <p:extLst>
      <p:ext uri="{BB962C8B-B14F-4D97-AF65-F5344CB8AC3E}">
        <p14:creationId xmlns:p14="http://schemas.microsoft.com/office/powerpoint/2010/main" val="393747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2915816" y="2636912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</a:rPr>
              <a:t>NumPy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4571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B22B4-6C04-4C4D-9B2C-80611BB9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53530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70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3D6448-D745-495F-80EA-6A3D3A8A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01" y="1052736"/>
            <a:ext cx="753039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119B7-858E-4E2D-B2D4-364FA272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46138"/>
            <a:ext cx="61722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C65117-F205-4A5E-803C-4E0346F6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92696"/>
            <a:ext cx="6667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9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2EB2AA-238D-49CD-A39A-79BCA51B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0688"/>
            <a:ext cx="6858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B582EE-5509-409E-8773-30F1BE9C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53459"/>
            <a:ext cx="6743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8AA882-B205-4600-8A8D-05E832BB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0294"/>
            <a:ext cx="6677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2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2B3823-ED51-4AE0-9382-122F3D80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6724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90235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1403648" y="250567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7705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811DCA-FBA7-4C90-B508-50A9483D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6581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16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F45DEB-4BD7-405F-9FB1-3CD5644D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0688"/>
            <a:ext cx="66008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29DEAB-30F9-4A87-B2E8-93D233D8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46138"/>
            <a:ext cx="84582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7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6988DC2-075F-4264-8913-568459FE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692696"/>
            <a:ext cx="88296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ECC0A7-3B18-40A5-AAED-DC85B00E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570334"/>
            <a:ext cx="8362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5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NumPy?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F2C24-3C26-4143-A19C-06D185F810F5}"/>
              </a:ext>
            </a:extLst>
          </p:cNvPr>
          <p:cNvSpPr txBox="1"/>
          <p:nvPr/>
        </p:nvSpPr>
        <p:spPr>
          <a:xfrm>
            <a:off x="323528" y="1628800"/>
            <a:ext cx="8589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is a python library used for working with arrays.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also has functions for working in domain of linear algebra,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fourier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transform, and matrices.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was created in 2005 by Travis Oliphant. It is an open source project and you can use it freely.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stands for Numerical Python.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37263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Use NumPy 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DA487E-8B1A-4EC1-B3DD-DD3BEF60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3" y="1541984"/>
            <a:ext cx="8663774" cy="276998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Python we have lists that serve the purpose of arrays, but they are slow to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aims to provide an array object that is up to 50x faster that traditional Python lists.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array object in NumPy is called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ndarray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it provides a lot of supporting functions that make working with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ndarray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very easy.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 are very frequently used in data science, where speed and resources are very important.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87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is NumPy Faster Than Lists?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DA487E-8B1A-4EC1-B3DD-DD3BEF60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3" y="2152600"/>
            <a:ext cx="8663774" cy="34778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arrays are stored at one continuous place in memory unlike lists, so processes can access and manipulate them very efficiently.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behavior is called locality of reference in computer science.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the main reason why NumPy is faster than lists.</a:t>
            </a:r>
            <a:br>
              <a:rPr lang="en-US" sz="2000" dirty="0"/>
            </a:b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42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Which Language is NumPy written in?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DA487E-8B1A-4EC1-B3DD-DD3BEF60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3" y="2420888"/>
            <a:ext cx="8663774" cy="181588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is a Python library and is written partially in Python, but most of the parts that require fast computation are written in C or C++.</a:t>
            </a:r>
            <a:endParaRPr kumimoji="0" lang="en-US" altLang="en-US" sz="4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35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Splitting NumPy Arrays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077A9D-8F1D-4756-8686-4E0A3CC3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1730296"/>
            <a:ext cx="8856984" cy="195438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Splitting is reverse operation of Joining.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Joining merges multiple arrays into one and Splitting breaks one array into multiple.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use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array_split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splitting arrays, we pass it the array we want to split and the number of splits.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2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723802" y="1772816"/>
            <a:ext cx="74168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Inter"/>
              </a:rPr>
              <a:t>List comprehensions are one of Python's most beloved and unique features.</a:t>
            </a:r>
            <a:endParaRPr lang="en-US" sz="28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List comprehension offers a shorter syntax when you want to create a new list based on the values of an existing list. </a:t>
            </a:r>
          </a:p>
        </p:txBody>
      </p:sp>
    </p:spTree>
    <p:extLst>
      <p:ext uri="{BB962C8B-B14F-4D97-AF65-F5344CB8AC3E}">
        <p14:creationId xmlns:p14="http://schemas.microsoft.com/office/powerpoint/2010/main" val="1780874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Splitting NumPy Arrays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077A9D-8F1D-4756-8686-4E0A3CC3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1618928"/>
            <a:ext cx="8856984" cy="286232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Split the array in 3 parts: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np.array_split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F1357-0CF2-4CE6-8E04-7EF75A5E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781872"/>
            <a:ext cx="29765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42830" bIns="-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DDA17E-35CC-46A9-A921-059A08D8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781872"/>
            <a:ext cx="2976563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[array([1, 2]), array([3, 4]), array([5, 6])]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6F395-CF8C-48B9-A6D8-05699EA3FF27}"/>
              </a:ext>
            </a:extLst>
          </p:cNvPr>
          <p:cNvSpPr txBox="1"/>
          <p:nvPr/>
        </p:nvSpPr>
        <p:spPr>
          <a:xfrm>
            <a:off x="2286000" y="552942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return value is an array containing three arrays.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408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Split Into Arrays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F1357-0CF2-4CE6-8E04-7EF75A5E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781872"/>
            <a:ext cx="29765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42830" bIns="-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50DD2A-3074-404E-99B9-26BE7845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41393"/>
            <a:ext cx="8686800" cy="86946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split an array into 3 arrays, you can access them from the result just like any array element: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DCD77-FA11-4D1C-A322-239708104074}"/>
              </a:ext>
            </a:extLst>
          </p:cNvPr>
          <p:cNvSpPr txBox="1"/>
          <p:nvPr/>
        </p:nvSpPr>
        <p:spPr>
          <a:xfrm>
            <a:off x="461913" y="3212976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np.array_split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14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2E22BB1-340A-4176-ADCA-D79896AA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5625424"/>
            <a:ext cx="15119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[1 2] [3 4] [5 6]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4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Splitting 2-D Arrays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F1357-0CF2-4CE6-8E04-7EF75A5E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781872"/>
            <a:ext cx="29765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42830" bIns="-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672B15-31A4-4931-AE16-DB47434DD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90533"/>
            <a:ext cx="8686800" cy="64633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array_split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method, pass in the array you want to split and the number of splits you want to do.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78F78-EAEA-4390-985E-BD8BA281528E}"/>
              </a:ext>
            </a:extLst>
          </p:cNvPr>
          <p:cNvSpPr txBox="1"/>
          <p:nvPr/>
        </p:nvSpPr>
        <p:spPr>
          <a:xfrm>
            <a:off x="323528" y="2272804"/>
            <a:ext cx="84969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Split the 2-D array into three 2-D arrays.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np.array_split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58182C-6473-4301-BFCA-E75C3413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0" y="5085184"/>
            <a:ext cx="90749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[array([[1, 2], [3, 4]]), array([[5, 6], [7, 8]]), array([[ 9, 10], [11, 12]])]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70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NumPy Searching Arrays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F1357-0CF2-4CE6-8E04-7EF75A5E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781872"/>
            <a:ext cx="29765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42830" bIns="-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7A6968-7535-40F1-974D-FFF177C4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00808"/>
            <a:ext cx="8435280" cy="11772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search an array for a certain value, and return the indexes that get a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search an array,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where()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A1D81-EBA8-44FE-AE11-D2E5BFC16570}"/>
              </a:ext>
            </a:extLst>
          </p:cNvPr>
          <p:cNvSpPr txBox="1"/>
          <p:nvPr/>
        </p:nvSpPr>
        <p:spPr>
          <a:xfrm>
            <a:off x="251520" y="3023081"/>
            <a:ext cx="61926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 the indexes where the value is 4:</a:t>
            </a:r>
          </a:p>
          <a:p>
            <a:pPr algn="l"/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E4672-A82B-4694-B704-CD8A0ADF9B23}"/>
              </a:ext>
            </a:extLst>
          </p:cNvPr>
          <p:cNvSpPr txBox="1"/>
          <p:nvPr/>
        </p:nvSpPr>
        <p:spPr>
          <a:xfrm>
            <a:off x="2627784" y="558924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(array([3, 5, 6]),)</a:t>
            </a:r>
          </a:p>
        </p:txBody>
      </p:sp>
    </p:spTree>
    <p:extLst>
      <p:ext uri="{BB962C8B-B14F-4D97-AF65-F5344CB8AC3E}">
        <p14:creationId xmlns:p14="http://schemas.microsoft.com/office/powerpoint/2010/main" val="2045136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NumPy Filter Array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3A89D7-D2B9-4567-AE4E-12B64F5EB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245959"/>
            <a:ext cx="8435280" cy="271612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Getting some elements out of an existing array and creating a new array out of them is called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NumPy, you filter an array using a 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index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index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list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corresponding to indexes in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value at an index is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element is contained in the filtered array, if the value at that index is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element is excluded from the filtered array.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EE5A4-2E98-475C-9832-B2F592613EA0}"/>
              </a:ext>
            </a:extLst>
          </p:cNvPr>
          <p:cNvSpPr txBox="1"/>
          <p:nvPr/>
        </p:nvSpPr>
        <p:spPr>
          <a:xfrm>
            <a:off x="323528" y="3951264"/>
            <a:ext cx="70385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an array from the elements on index 0 and 2:</a:t>
            </a:r>
          </a:p>
          <a:p>
            <a:pPr algn="l"/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[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7D9D2-985C-4AA4-A05E-F5D7F8E5708B}"/>
              </a:ext>
            </a:extLst>
          </p:cNvPr>
          <p:cNvSpPr txBox="1"/>
          <p:nvPr/>
        </p:nvSpPr>
        <p:spPr>
          <a:xfrm>
            <a:off x="4860032" y="594928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[41 43]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00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863C8F-68EC-46E6-89A5-880F37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Creating Filter Directly From Array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F1357-0CF2-4CE6-8E04-7EF75A5E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781872"/>
            <a:ext cx="29765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142830" bIns="-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A4646-3FD3-4A93-AD1E-A5264F179D49}"/>
              </a:ext>
            </a:extLst>
          </p:cNvPr>
          <p:cNvSpPr txBox="1"/>
          <p:nvPr/>
        </p:nvSpPr>
        <p:spPr>
          <a:xfrm>
            <a:off x="467544" y="1343670"/>
            <a:ext cx="8352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directly substitute the array instead of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variable in our condition and it will work just as we expect it to.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B4428-526B-47AD-9EE1-852E5244F5FB}"/>
              </a:ext>
            </a:extLst>
          </p:cNvPr>
          <p:cNvSpPr txBox="1"/>
          <p:nvPr/>
        </p:nvSpPr>
        <p:spPr>
          <a:xfrm>
            <a:off x="501080" y="2132856"/>
            <a:ext cx="7887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filter array that will return only values higher than 42: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filter_arr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filter_arr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filter_arr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E5EBFA1-5D2F-46C6-B6E8-2B650297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594757"/>
            <a:ext cx="32239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[False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True True]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[43 44]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35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урсулу\Desktop\марат\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21" y="1376629"/>
            <a:ext cx="6675987" cy="37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8A9D73-3620-4207-B3C0-BF7813541A5B}"/>
              </a:ext>
            </a:extLst>
          </p:cNvPr>
          <p:cNvSpPr/>
          <p:nvPr/>
        </p:nvSpPr>
        <p:spPr>
          <a:xfrm>
            <a:off x="1574457" y="4617215"/>
            <a:ext cx="5995087" cy="270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5262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723802" y="1772816"/>
            <a:ext cx="741682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Inter"/>
              </a:rPr>
              <a:t>Examples</a:t>
            </a:r>
          </a:p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Getting even numbers from the list.</a:t>
            </a:r>
          </a:p>
          <a:p>
            <a:pPr algn="l"/>
            <a:endParaRPr lang="en-US" sz="28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Without list comprehension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6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9EE379-3086-495D-8E99-3F6C0311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4" y="3573016"/>
            <a:ext cx="4131915" cy="31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723802" y="1772816"/>
            <a:ext cx="741682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Inter"/>
              </a:rPr>
              <a:t>Examples</a:t>
            </a:r>
          </a:p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Getting even numbers from the list.</a:t>
            </a:r>
          </a:p>
          <a:p>
            <a:pPr algn="l"/>
            <a:endParaRPr lang="en-US" sz="28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list comprehension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6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7F290F-5CB1-4535-8878-BC9DB97A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886051"/>
            <a:ext cx="6466630" cy="20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2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251520" y="1772816"/>
            <a:ext cx="3416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Without list comprehension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6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7F290F-5CB1-4535-8878-BC9DB97A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514009"/>
            <a:ext cx="4965169" cy="15841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1C85EE-4F3C-4495-9CF1-18CF4703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14009"/>
            <a:ext cx="3576283" cy="2712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03ED9-2B24-4F10-8619-E747A7FDDE01}"/>
              </a:ext>
            </a:extLst>
          </p:cNvPr>
          <p:cNvSpPr txBox="1"/>
          <p:nvPr/>
        </p:nvSpPr>
        <p:spPr>
          <a:xfrm>
            <a:off x="4139952" y="1772816"/>
            <a:ext cx="3416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list comprehension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6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8288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723802" y="1772816"/>
            <a:ext cx="824068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Inter"/>
              </a:rPr>
              <a:t>The Syntax</a:t>
            </a:r>
          </a:p>
          <a:p>
            <a:pPr algn="l"/>
            <a:endParaRPr lang="en-US" sz="2800" b="0" i="0" dirty="0">
              <a:solidFill>
                <a:schemeClr val="accent4">
                  <a:lumMod val="75000"/>
                  <a:lumOff val="25000"/>
                </a:schemeClr>
              </a:solidFill>
              <a:effectLst/>
              <a:latin typeface="Inter"/>
            </a:endParaRPr>
          </a:p>
          <a:p>
            <a:pPr algn="l"/>
            <a:endParaRPr lang="en-US" sz="2800" b="0" i="0" dirty="0">
              <a:solidFill>
                <a:schemeClr val="accent4">
                  <a:lumMod val="75000"/>
                  <a:lumOff val="25000"/>
                </a:schemeClr>
              </a:solidFill>
              <a:effectLst/>
              <a:latin typeface="Inter"/>
            </a:endParaRP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Example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8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0]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299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85242-41B6-4445-876D-519042D9D9E4}"/>
              </a:ext>
            </a:extLst>
          </p:cNvPr>
          <p:cNvSpPr txBox="1"/>
          <p:nvPr/>
        </p:nvSpPr>
        <p:spPr>
          <a:xfrm>
            <a:off x="755576" y="548680"/>
            <a:ext cx="646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i="0" dirty="0">
                <a:solidFill>
                  <a:schemeClr val="tx1"/>
                </a:solidFill>
                <a:ea typeface="Calibri" panose="020F0502020204030204" pitchFamily="34" charset="0"/>
              </a:rPr>
              <a:t>List Comprehensions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1ECA-EA69-49A6-AC3C-1D53DD1A138C}"/>
              </a:ext>
            </a:extLst>
          </p:cNvPr>
          <p:cNvSpPr txBox="1"/>
          <p:nvPr/>
        </p:nvSpPr>
        <p:spPr>
          <a:xfrm>
            <a:off x="723802" y="1772816"/>
            <a:ext cx="82406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Inter"/>
              </a:rPr>
              <a:t>Conditions</a:t>
            </a: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condition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like a filter that only accepts the items that valuate 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en-US" sz="1800" i="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en-US" sz="1800" i="0" dirty="0">
                <a:solidFill>
                  <a:srgbClr val="000000"/>
                </a:solidFill>
                <a:latin typeface="Verdana" panose="020B0604030504040204" pitchFamily="34" charset="0"/>
              </a:rPr>
              <a:t>The condition is optional and can be omitted.</a:t>
            </a:r>
            <a:endParaRPr lang="en-US" altLang="en-US" sz="1800" i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i="0" dirty="0">
                <a:solidFill>
                  <a:schemeClr val="accent4">
                    <a:lumMod val="75000"/>
                    <a:lumOff val="25000"/>
                  </a:schemeClr>
                </a:solidFill>
                <a:latin typeface="Inter"/>
              </a:rPr>
              <a:t>Example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oddList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8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i="0" dirty="0">
                <a:solidFill>
                  <a:srgbClr val="7030A0"/>
                </a:solidFill>
                <a:latin typeface="Consolas" panose="020B0609020204030204" pitchFamily="49" charset="0"/>
              </a:rPr>
              <a:t>!=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0]</a:t>
            </a: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600" i="0" dirty="0">
              <a:solidFill>
                <a:schemeClr val="accent4">
                  <a:lumMod val="75000"/>
                  <a:lumOff val="25000"/>
                </a:schemeClr>
              </a:solidFill>
              <a:latin typeface="Int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416C7-6010-450B-BCE8-F831A3A2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09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6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26579&quot;&gt;&lt;object type=&quot;3&quot; unique_id=&quot;26580&quot;&gt;&lt;property id=&quot;20148&quot; value=&quot;5&quot;/&gt;&lt;property id=&quot;20300&quot; value=&quot;Slide 1&quot;/&gt;&lt;property id=&quot;20307&quot; value=&quot;347&quot;/&gt;&lt;/object&gt;&lt;object type=&quot;3&quot; unique_id=&quot;26582&quot;&gt;&lt;property id=&quot;20148&quot; value=&quot;5&quot;/&gt;&lt;property id=&quot;20300&quot; value=&quot;Slide 2&quot;/&gt;&lt;property id=&quot;20307&quot; value=&quot;348&quot;/&gt;&lt;/object&gt;&lt;object type=&quot;3&quot; unique_id=&quot;26583&quot;&gt;&lt;property id=&quot;20148&quot; value=&quot;5&quot;/&gt;&lt;property id=&quot;20300&quot; value=&quot;Slide 23&quot;/&gt;&lt;property id=&quot;20307&quot; value=&quot;338&quot;/&gt;&lt;/object&gt;&lt;object type=&quot;3&quot; unique_id=&quot;26632&quot;&gt;&lt;property id=&quot;20148&quot; value=&quot;5&quot;/&gt;&lt;property id=&quot;20300&quot; value=&quot;Slide 46&quot;/&gt;&lt;property id=&quot;20307&quot; value=&quot;349&quot;/&gt;&lt;/object&gt;&lt;object type=&quot;3&quot; unique_id=&quot;28222&quot;&gt;&lt;property id=&quot;20148&quot; value=&quot;5&quot;/&gt;&lt;property id=&quot;20300&quot; value=&quot;Slide 22&quot;/&gt;&lt;property id=&quot;20307&quot; value=&quot;355&quot;/&gt;&lt;/object&gt;&lt;object type=&quot;3&quot; unique_id=&quot;28223&quot;&gt;&lt;property id=&quot;20148&quot; value=&quot;5&quot;/&gt;&lt;property id=&quot;20300&quot; value=&quot;Slide 24&quot;/&gt;&lt;property id=&quot;20307&quot; value=&quot;350&quot;/&gt;&lt;/object&gt;&lt;object type=&quot;3&quot; unique_id=&quot;28224&quot;&gt;&lt;property id=&quot;20148&quot; value=&quot;5&quot;/&gt;&lt;property id=&quot;20300&quot; value=&quot;Slide 25&quot;/&gt;&lt;property id=&quot;20307&quot; value=&quot;351&quot;/&gt;&lt;/object&gt;&lt;object type=&quot;3&quot; unique_id=&quot;28225&quot;&gt;&lt;property id=&quot;20148&quot; value=&quot;5&quot;/&gt;&lt;property id=&quot;20300&quot; value=&quot;Slide 26&quot;/&gt;&lt;property id=&quot;20307&quot; value=&quot;352&quot;/&gt;&lt;/object&gt;&lt;object type=&quot;3&quot; unique_id=&quot;28226&quot;&gt;&lt;property id=&quot;20148&quot; value=&quot;5&quot;/&gt;&lt;property id=&quot;20300&quot; value=&quot;Slide 27&quot;/&gt;&lt;property id=&quot;20307&quot; value=&quot;353&quot;/&gt;&lt;/object&gt;&lt;object type=&quot;3&quot; unique_id=&quot;28227&quot;&gt;&lt;property id=&quot;20148&quot; value=&quot;5&quot;/&gt;&lt;property id=&quot;20300&quot; value=&quot;Slide 28&quot;/&gt;&lt;property id=&quot;20307&quot; value=&quot;354&quot;/&gt;&lt;/object&gt;&lt;object type=&quot;3&quot; unique_id=&quot;28228&quot;&gt;&lt;property id=&quot;20148&quot; value=&quot;5&quot;/&gt;&lt;property id=&quot;20300&quot; value=&quot;Slide 29 - &amp;quot;2D Numpy Array&amp;quot;&quot;/&gt;&lt;property id=&quot;20307&quot; value=&quot;356&quot;/&gt;&lt;/object&gt;&lt;object type=&quot;3&quot; unique_id=&quot;28229&quot;&gt;&lt;property id=&quot;20148&quot; value=&quot;5&quot;/&gt;&lt;property id=&quot;20300&quot; value=&quot;Slide 30&quot;/&gt;&lt;property id=&quot;20307&quot; value=&quot;357&quot;/&gt;&lt;/object&gt;&lt;object type=&quot;3&quot; unique_id=&quot;28230&quot;&gt;&lt;property id=&quot;20148&quot; value=&quot;5&quot;/&gt;&lt;property id=&quot;20300&quot; value=&quot;Slide 31&quot;/&gt;&lt;property id=&quot;20307&quot; value=&quot;358&quot;/&gt;&lt;/object&gt;&lt;object type=&quot;3&quot; unique_id=&quot;28231&quot;&gt;&lt;property id=&quot;20148&quot; value=&quot;5&quot;/&gt;&lt;property id=&quot;20300&quot; value=&quot;Slide 32&quot;/&gt;&lt;property id=&quot;20307&quot; value=&quot;359&quot;/&gt;&lt;/object&gt;&lt;object type=&quot;3&quot; unique_id=&quot;28232&quot;&gt;&lt;property id=&quot;20148&quot; value=&quot;5&quot;/&gt;&lt;property id=&quot;20300&quot; value=&quot;Slide 33&quot;/&gt;&lt;property id=&quot;20307&quot; value=&quot;360&quot;/&gt;&lt;/object&gt;&lt;object type=&quot;3&quot; unique_id=&quot;28233&quot;&gt;&lt;property id=&quot;20148&quot; value=&quot;5&quot;/&gt;&lt;property id=&quot;20300&quot; value=&quot;Slide 34&quot;/&gt;&lt;property id=&quot;20307&quot; value=&quot;361&quot;/&gt;&lt;/object&gt;&lt;object type=&quot;3&quot; unique_id=&quot;28234&quot;&gt;&lt;property id=&quot;20148&quot; value=&quot;5&quot;/&gt;&lt;property id=&quot;20300&quot; value=&quot;Slide 35 - &amp;quot;What is NumPy?&amp;quot;&quot;/&gt;&lt;property id=&quot;20307&quot; value=&quot;362&quot;/&gt;&lt;/object&gt;&lt;object type=&quot;3&quot; unique_id=&quot;28235&quot;&gt;&lt;property id=&quot;20148&quot; value=&quot;5&quot;/&gt;&lt;property id=&quot;20300&quot; value=&quot;Slide 36 - &amp;quot;Why Use NumPy ?&amp;quot;&quot;/&gt;&lt;property id=&quot;20307&quot; value=&quot;364&quot;/&gt;&lt;/object&gt;&lt;object type=&quot;3&quot; unique_id=&quot;28236&quot;&gt;&lt;property id=&quot;20148&quot; value=&quot;5&quot;/&gt;&lt;property id=&quot;20300&quot; value=&quot;Slide 37 - &amp;quot;Why is NumPy Faster Than Lists?&amp;quot;&quot;/&gt;&lt;property id=&quot;20307&quot; value=&quot;365&quot;/&gt;&lt;/object&gt;&lt;object type=&quot;3&quot; unique_id=&quot;28237&quot;&gt;&lt;property id=&quot;20148&quot; value=&quot;5&quot;/&gt;&lt;property id=&quot;20300&quot; value=&quot;Slide 38 - &amp;quot;Which Language is NumPy written in?&amp;quot;&quot;/&gt;&lt;property id=&quot;20307&quot; value=&quot;366&quot;/&gt;&lt;/object&gt;&lt;object type=&quot;3&quot; unique_id=&quot;28238&quot;&gt;&lt;property id=&quot;20148&quot; value=&quot;5&quot;/&gt;&lt;property id=&quot;20300&quot; value=&quot;Slide 39 - &amp;quot;Splitting NumPy Arrays&amp;quot;&quot;/&gt;&lt;property id=&quot;20307&quot; value=&quot;363&quot;/&gt;&lt;/object&gt;&lt;object type=&quot;3&quot; unique_id=&quot;28483&quot;&gt;&lt;property id=&quot;20148&quot; value=&quot;5&quot;/&gt;&lt;property id=&quot;20300&quot; value=&quot;Slide 40 - &amp;quot;Splitting NumPy Arrays&amp;quot;&quot;/&gt;&lt;property id=&quot;20307&quot; value=&quot;368&quot;/&gt;&lt;/object&gt;&lt;object type=&quot;3&quot; unique_id=&quot;28484&quot;&gt;&lt;property id=&quot;20148&quot; value=&quot;5&quot;/&gt;&lt;property id=&quot;20300&quot; value=&quot;Slide 41 - &amp;quot;Split Into Arrays&amp;quot;&quot;/&gt;&lt;property id=&quot;20307&quot; value=&quot;367&quot;/&gt;&lt;/object&gt;&lt;object type=&quot;3&quot; unique_id=&quot;28485&quot;&gt;&lt;property id=&quot;20148&quot; value=&quot;5&quot;/&gt;&lt;property id=&quot;20300&quot; value=&quot;Slide 42 - &amp;quot;Splitting 2-D Arrays&amp;quot;&quot;/&gt;&lt;property id=&quot;20307&quot; value=&quot;369&quot;/&gt;&lt;/object&gt;&lt;object type=&quot;3&quot; unique_id=&quot;28738&quot;&gt;&lt;property id=&quot;20148&quot; value=&quot;5&quot;/&gt;&lt;property id=&quot;20300&quot; value=&quot;Slide 43 - &amp;quot;NumPy Searching Arrays&amp;quot;&quot;/&gt;&lt;property id=&quot;20307&quot; value=&quot;370&quot;/&gt;&lt;/object&gt;&lt;object type=&quot;3&quot; unique_id=&quot;28739&quot;&gt;&lt;property id=&quot;20148&quot; value=&quot;5&quot;/&gt;&lt;property id=&quot;20300&quot; value=&quot;Slide 44 - &amp;quot;NumPy Filter Array&amp;quot;&quot;/&gt;&lt;property id=&quot;20307&quot; value=&quot;376&quot;/&gt;&lt;/object&gt;&lt;object type=&quot;3&quot; unique_id=&quot;28740&quot;&gt;&lt;property id=&quot;20148&quot; value=&quot;5&quot;/&gt;&lt;property id=&quot;20300&quot; value=&quot;Slide 45 - &amp;quot;Creating Filter Directly From Array&amp;quot;&quot;/&gt;&lt;property id=&quot;20307&quot; value=&quot;371&quot;/&gt;&lt;/object&gt;&lt;object type=&quot;3&quot; unique_id=&quot;28945&quot;&gt;&lt;property id=&quot;20148&quot; value=&quot;5&quot;/&gt;&lt;property id=&quot;20300&quot; value=&quot;Slide 5&quot;/&gt;&lt;property id=&quot;20307&quot; value=&quot;379&quot;/&gt;&lt;/object&gt;&lt;object type=&quot;3&quot; unique_id=&quot;28946&quot;&gt;&lt;property id=&quot;20148&quot; value=&quot;5&quot;/&gt;&lt;property id=&quot;20300&quot; value=&quot;Slide 6&quot;/&gt;&lt;property id=&quot;20307&quot; value=&quot;380&quot;/&gt;&lt;/object&gt;&lt;object type=&quot;3&quot; unique_id=&quot;28947&quot;&gt;&lt;property id=&quot;20148&quot; value=&quot;5&quot;/&gt;&lt;property id=&quot;20300&quot; value=&quot;Slide 7&quot;/&gt;&lt;property id=&quot;20307&quot; value=&quot;381&quot;/&gt;&lt;/object&gt;&lt;object type=&quot;3&quot; unique_id=&quot;28948&quot;&gt;&lt;property id=&quot;20148&quot; value=&quot;5&quot;/&gt;&lt;property id=&quot;20300&quot; value=&quot;Slide 8&quot;/&gt;&lt;property id=&quot;20307&quot; value=&quot;378&quot;/&gt;&lt;/object&gt;&lt;object type=&quot;3&quot; unique_id=&quot;28949&quot;&gt;&lt;property id=&quot;20148&quot; value=&quot;5&quot;/&gt;&lt;property id=&quot;20300&quot; value=&quot;Slide 21&quot;/&gt;&lt;property id=&quot;20307&quot; value=&quot;377&quot;/&gt;&lt;/object&gt;&lt;object type=&quot;3&quot; unique_id=&quot;29222&quot;&gt;&lt;property id=&quot;20148&quot; value=&quot;5&quot;/&gt;&lt;property id=&quot;20300&quot; value=&quot;Slide 9&quot;/&gt;&lt;property id=&quot;20307&quot; value=&quot;382&quot;/&gt;&lt;/object&gt;&lt;object type=&quot;3&quot; unique_id=&quot;31313&quot;&gt;&lt;property id=&quot;20148&quot; value=&quot;5&quot;/&gt;&lt;property id=&quot;20300&quot; value=&quot;Slide 10&quot;/&gt;&lt;property id=&quot;20307&quot; value=&quot;383&quot;/&gt;&lt;/object&gt;&lt;object type=&quot;3&quot; unique_id=&quot;31314&quot;&gt;&lt;property id=&quot;20148&quot; value=&quot;5&quot;/&gt;&lt;property id=&quot;20300&quot; value=&quot;Slide 11&quot;/&gt;&lt;property id=&quot;20307&quot; value=&quot;384&quot;/&gt;&lt;/object&gt;&lt;object type=&quot;3&quot; unique_id=&quot;31463&quot;&gt;&lt;property id=&quot;20148&quot; value=&quot;5&quot;/&gt;&lt;property id=&quot;20300&quot; value=&quot;Slide 12&quot;/&gt;&lt;property id=&quot;20307&quot; value=&quot;385&quot;/&gt;&lt;/object&gt;&lt;object type=&quot;3&quot; unique_id=&quot;31806&quot;&gt;&lt;property id=&quot;20148&quot; value=&quot;5&quot;/&gt;&lt;property id=&quot;20300&quot; value=&quot;Slide 13&quot;/&gt;&lt;property id=&quot;20307&quot; value=&quot;386&quot;/&gt;&lt;/object&gt;&lt;object type=&quot;3&quot; unique_id=&quot;31807&quot;&gt;&lt;property id=&quot;20148&quot; value=&quot;5&quot;/&gt;&lt;property id=&quot;20300&quot; value=&quot;Slide 14&quot;/&gt;&lt;property id=&quot;20307&quot; value=&quot;387&quot;/&gt;&lt;/object&gt;&lt;object type=&quot;3&quot; unique_id=&quot;31808&quot;&gt;&lt;property id=&quot;20148&quot; value=&quot;5&quot;/&gt;&lt;property id=&quot;20300&quot; value=&quot;Slide 15&quot;/&gt;&lt;property id=&quot;20307&quot; value=&quot;388&quot;/&gt;&lt;/object&gt;&lt;object type=&quot;3&quot; unique_id=&quot;32055&quot;&gt;&lt;property id=&quot;20148&quot; value=&quot;5&quot;/&gt;&lt;property id=&quot;20300&quot; value=&quot;Slide 16&quot;/&gt;&lt;property id=&quot;20307&quot; value=&quot;389&quot;/&gt;&lt;/object&gt;&lt;object type=&quot;3&quot; unique_id=&quot;32056&quot;&gt;&lt;property id=&quot;20148&quot; value=&quot;5&quot;/&gt;&lt;property id=&quot;20300&quot; value=&quot;Slide 17&quot;/&gt;&lt;property id=&quot;20307&quot; value=&quot;390&quot;/&gt;&lt;/object&gt;&lt;object type=&quot;3&quot; unique_id=&quot;32057&quot;&gt;&lt;property id=&quot;20148&quot; value=&quot;5&quot;/&gt;&lt;property id=&quot;20300&quot; value=&quot;Slide 18&quot;/&gt;&lt;property id=&quot;20307&quot; value=&quot;391&quot;/&gt;&lt;/object&gt;&lt;object type=&quot;3&quot; unique_id=&quot;32410&quot;&gt;&lt;property id=&quot;20148&quot; value=&quot;5&quot;/&gt;&lt;property id=&quot;20300&quot; value=&quot;Slide 4&quot;/&gt;&lt;property id=&quot;20307&quot; value=&quot;392&quot;/&gt;&lt;/object&gt;&lt;object type=&quot;3&quot; unique_id=&quot;32411&quot;&gt;&lt;property id=&quot;20148&quot; value=&quot;5&quot;/&gt;&lt;property id=&quot;20300&quot; value=&quot;Slide 20&quot;/&gt;&lt;property id=&quot;20307&quot; value=&quot;393&quot;/&gt;&lt;/object&gt;&lt;object type=&quot;3&quot; unique_id=&quot;32596&quot;&gt;&lt;property id=&quot;20148&quot; value=&quot;5&quot;/&gt;&lt;property id=&quot;20300&quot; value=&quot;Slide 19&quot;/&gt;&lt;property id=&quot;20307&quot; value=&quot;394&quot;/&gt;&lt;/object&gt;&lt;object type=&quot;3&quot; unique_id=&quot;32738&quot;&gt;&lt;property id=&quot;20148&quot; value=&quot;5&quot;/&gt;&lt;property id=&quot;20300&quot; value=&quot;Slide 3&quot;/&gt;&lt;property id=&quot;20307&quot; value=&quot;395&quot;/&gt;&lt;/object&gt;&lt;/object&gt;&lt;object type=&quot;8&quot; unique_id=&quot;2668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800" b="0" i="1" u="none" strike="noStrike" cap="none" normalizeH="0" baseline="0" smtClean="0">
            <a:ln>
              <a:noFill/>
            </a:ln>
            <a:solidFill>
              <a:srgbClr val="FF00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800" b="0" i="1" u="none" strike="noStrike" cap="none" normalizeH="0" baseline="0" smtClean="0">
            <a:ln>
              <a:noFill/>
            </a:ln>
            <a:solidFill>
              <a:srgbClr val="FF00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CA7EA6C9C1E874F95C7C2F57596412B" ma:contentTypeVersion="4" ma:contentTypeDescription="Создание документа." ma:contentTypeScope="" ma:versionID="670686ec06addbf862e6db37a05f0175">
  <xsd:schema xmlns:xsd="http://www.w3.org/2001/XMLSchema" xmlns:xs="http://www.w3.org/2001/XMLSchema" xmlns:p="http://schemas.microsoft.com/office/2006/metadata/properties" xmlns:ns2="8d632433-768a-41fb-8899-f407ef78b44b" targetNamespace="http://schemas.microsoft.com/office/2006/metadata/properties" ma:root="true" ma:fieldsID="264ef4a002b0f04cd4703856bb97c061" ns2:_="">
    <xsd:import namespace="8d632433-768a-41fb-8899-f407ef78b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32433-768a-41fb-8899-f407ef78b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1C93D-19E6-4A93-8CCE-38E581CB0360}"/>
</file>

<file path=customXml/itemProps2.xml><?xml version="1.0" encoding="utf-8"?>
<ds:datastoreItem xmlns:ds="http://schemas.openxmlformats.org/officeDocument/2006/customXml" ds:itemID="{6E49205C-6237-47AB-B12E-17F65308A037}"/>
</file>

<file path=customXml/itemProps3.xml><?xml version="1.0" encoding="utf-8"?>
<ds:datastoreItem xmlns:ds="http://schemas.openxmlformats.org/officeDocument/2006/customXml" ds:itemID="{002CCB7C-6178-4ECD-B3FB-AA63BFE93D51}"/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4466</TotalTime>
  <Words>1465</Words>
  <Application>Microsoft Office PowerPoint</Application>
  <PresentationFormat>Экран (4:3)</PresentationFormat>
  <Paragraphs>211</Paragraphs>
  <Slides>46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7" baseType="lpstr">
      <vt:lpstr>Arial</vt:lpstr>
      <vt:lpstr>Calibri</vt:lpstr>
      <vt:lpstr>Consolas</vt:lpstr>
      <vt:lpstr>Consolas</vt:lpstr>
      <vt:lpstr>Courier New</vt:lpstr>
      <vt:lpstr>Inter</vt:lpstr>
      <vt:lpstr>McGrawHill-Italic</vt:lpstr>
      <vt:lpstr>Segoe UI</vt:lpstr>
      <vt:lpstr>Times New Roman</vt:lpstr>
      <vt:lpstr>Verdana</vt:lpstr>
      <vt:lpstr>Default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2D Numpy Array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What is NumPy?</vt:lpstr>
      <vt:lpstr>Why Use NumPy ?</vt:lpstr>
      <vt:lpstr>Why is NumPy Faster Than Lists?</vt:lpstr>
      <vt:lpstr>Which Language is NumPy written in?</vt:lpstr>
      <vt:lpstr>Splitting NumPy Arrays</vt:lpstr>
      <vt:lpstr>Splitting NumPy Arrays</vt:lpstr>
      <vt:lpstr>Split Into Arrays</vt:lpstr>
      <vt:lpstr>Splitting 2-D Arrays</vt:lpstr>
      <vt:lpstr>NumPy Searching Arrays</vt:lpstr>
      <vt:lpstr>NumPy Filter Array</vt:lpstr>
      <vt:lpstr>Creating Filter Directly From Array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Aizhan A. Altaibek</cp:lastModifiedBy>
  <cp:revision>134</cp:revision>
  <dcterms:created xsi:type="dcterms:W3CDTF">2000-01-15T04:50:39Z</dcterms:created>
  <dcterms:modified xsi:type="dcterms:W3CDTF">2021-03-29T05:08:18Z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0x0101000CA7EA6C9C1E874F95C7C2F57596412B</vt:lpwstr>
  </property>
</Properties>
</file>