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95" r:id="rId2"/>
    <p:sldId id="266" r:id="rId3"/>
    <p:sldId id="309" r:id="rId4"/>
    <p:sldId id="296" r:id="rId5"/>
    <p:sldId id="297" r:id="rId6"/>
    <p:sldId id="298" r:id="rId7"/>
    <p:sldId id="299" r:id="rId8"/>
    <p:sldId id="300" r:id="rId9"/>
    <p:sldId id="301" r:id="rId10"/>
    <p:sldId id="302" r:id="rId11"/>
    <p:sldId id="303" r:id="rId12"/>
    <p:sldId id="374" r:id="rId13"/>
    <p:sldId id="375" r:id="rId14"/>
    <p:sldId id="310" r:id="rId15"/>
    <p:sldId id="304" r:id="rId16"/>
    <p:sldId id="307" r:id="rId17"/>
    <p:sldId id="306" r:id="rId18"/>
    <p:sldId id="308" r:id="rId19"/>
    <p:sldId id="286" r:id="rId20"/>
    <p:sldId id="311" r:id="rId21"/>
    <p:sldId id="269" r:id="rId22"/>
    <p:sldId id="273" r:id="rId23"/>
    <p:sldId id="268" r:id="rId24"/>
    <p:sldId id="285" r:id="rId25"/>
    <p:sldId id="270" r:id="rId26"/>
    <p:sldId id="271" r:id="rId27"/>
    <p:sldId id="272" r:id="rId28"/>
    <p:sldId id="275" r:id="rId29"/>
    <p:sldId id="274" r:id="rId30"/>
    <p:sldId id="276" r:id="rId31"/>
    <p:sldId id="277" r:id="rId32"/>
    <p:sldId id="278" r:id="rId33"/>
    <p:sldId id="279" r:id="rId34"/>
    <p:sldId id="280" r:id="rId35"/>
    <p:sldId id="281" r:id="rId36"/>
    <p:sldId id="287" r:id="rId37"/>
    <p:sldId id="291" r:id="rId38"/>
    <p:sldId id="293" r:id="rId39"/>
    <p:sldId id="292" r:id="rId40"/>
    <p:sldId id="290" r:id="rId41"/>
    <p:sldId id="294" r:id="rId42"/>
    <p:sldId id="352" r:id="rId43"/>
    <p:sldId id="353" r:id="rId44"/>
    <p:sldId id="354" r:id="rId45"/>
    <p:sldId id="355" r:id="rId46"/>
    <p:sldId id="351" r:id="rId47"/>
    <p:sldId id="356" r:id="rId48"/>
    <p:sldId id="357" r:id="rId49"/>
    <p:sldId id="314" r:id="rId50"/>
    <p:sldId id="358" r:id="rId51"/>
    <p:sldId id="359" r:id="rId52"/>
    <p:sldId id="360" r:id="rId53"/>
    <p:sldId id="361" r:id="rId54"/>
    <p:sldId id="362" r:id="rId55"/>
    <p:sldId id="363" r:id="rId56"/>
    <p:sldId id="364" r:id="rId57"/>
    <p:sldId id="365" r:id="rId58"/>
    <p:sldId id="366" r:id="rId59"/>
    <p:sldId id="317" r:id="rId60"/>
    <p:sldId id="367" r:id="rId61"/>
    <p:sldId id="368" r:id="rId62"/>
    <p:sldId id="369" r:id="rId63"/>
    <p:sldId id="371" r:id="rId64"/>
    <p:sldId id="370" r:id="rId65"/>
    <p:sldId id="372" r:id="rId66"/>
    <p:sldId id="373" r:id="rId67"/>
    <p:sldId id="284" r:id="rId68"/>
  </p:sldIdLst>
  <p:sldSz cx="12192000" cy="6858000"/>
  <p:notesSz cx="6858000" cy="9144000"/>
  <p:custDataLst>
    <p:tags r:id="rId7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09" autoAdjust="0"/>
    <p:restoredTop sz="94660"/>
  </p:normalViewPr>
  <p:slideViewPr>
    <p:cSldViewPr snapToGrid="0">
      <p:cViewPr varScale="1">
        <p:scale>
          <a:sx n="67" d="100"/>
          <a:sy n="67" d="100"/>
        </p:scale>
        <p:origin x="49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75"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5F35C-B54E-467E-BCD1-B374183C9FA4}" type="datetimeFigureOut">
              <a:rPr lang="en-US" smtClean="0"/>
              <a:t>4/5/2021</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FD888-7D2A-4639-95F2-D5F8C0A9DA46}" type="slidenum">
              <a:rPr lang="en-US" smtClean="0"/>
              <a:t>‹#›</a:t>
            </a:fld>
            <a:endParaRPr lang="en-US"/>
          </a:p>
        </p:txBody>
      </p:sp>
    </p:spTree>
    <p:extLst>
      <p:ext uri="{BB962C8B-B14F-4D97-AF65-F5344CB8AC3E}">
        <p14:creationId xmlns:p14="http://schemas.microsoft.com/office/powerpoint/2010/main" val="1590650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p:cNvSpPr>
            <a:spLocks noGrp="1"/>
          </p:cNvSpPr>
          <p:nvPr>
            <p:ph type="dt" sz="half" idx="10"/>
          </p:nvPr>
        </p:nvSpPr>
        <p:spPr/>
        <p:txBody>
          <a:bodyPr/>
          <a:lstStyle/>
          <a:p>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808E213-EF23-4ADC-BC6B-623A47320E7C}" type="slidenum">
              <a:rPr lang="en-US" smtClean="0"/>
              <a:t>‹#›</a:t>
            </a:fld>
            <a:endParaRPr lang="en-US"/>
          </a:p>
        </p:txBody>
      </p:sp>
    </p:spTree>
    <p:extLst>
      <p:ext uri="{BB962C8B-B14F-4D97-AF65-F5344CB8AC3E}">
        <p14:creationId xmlns:p14="http://schemas.microsoft.com/office/powerpoint/2010/main" val="3393980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808E213-EF23-4ADC-BC6B-623A47320E7C}" type="slidenum">
              <a:rPr lang="en-US" smtClean="0"/>
              <a:t>‹#›</a:t>
            </a:fld>
            <a:endParaRPr lang="en-US"/>
          </a:p>
        </p:txBody>
      </p:sp>
    </p:spTree>
    <p:extLst>
      <p:ext uri="{BB962C8B-B14F-4D97-AF65-F5344CB8AC3E}">
        <p14:creationId xmlns:p14="http://schemas.microsoft.com/office/powerpoint/2010/main" val="159774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808E213-EF23-4ADC-BC6B-623A47320E7C}" type="slidenum">
              <a:rPr lang="en-US" smtClean="0"/>
              <a:t>‹#›</a:t>
            </a:fld>
            <a:endParaRPr lang="en-US"/>
          </a:p>
        </p:txBody>
      </p:sp>
    </p:spTree>
    <p:extLst>
      <p:ext uri="{BB962C8B-B14F-4D97-AF65-F5344CB8AC3E}">
        <p14:creationId xmlns:p14="http://schemas.microsoft.com/office/powerpoint/2010/main" val="3728536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2"/>
            <a:ext cx="12192000" cy="419380"/>
          </a:xfrm>
          <a:prstGeom prst="rect">
            <a:avLst/>
          </a:prstGeom>
        </p:spPr>
        <p:txBody>
          <a:bodyPr anchor="ctr"/>
          <a:lstStyle>
            <a:lvl1pPr marL="0" marR="0" indent="0" algn="ctr" defTabSz="914377"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377"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2825324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36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90434"/>
            <a:ext cx="12192000" cy="249276"/>
          </a:xfrm>
          <a:prstGeom prst="rect">
            <a:avLst/>
          </a:prstGeom>
        </p:spPr>
        <p:txBody>
          <a:bodyPr anchor="ctr"/>
          <a:lstStyle>
            <a:lvl1pPr marL="0" marR="0" indent="0" algn="ctr" defTabSz="685793" rtl="0" eaLnBrk="1" fontAlgn="auto" latinLnBrk="1" hangingPunct="1">
              <a:lnSpc>
                <a:spcPct val="90000"/>
              </a:lnSpc>
              <a:spcBef>
                <a:spcPts val="750"/>
              </a:spcBef>
              <a:spcAft>
                <a:spcPts val="0"/>
              </a:spcAft>
              <a:buClrTx/>
              <a:buSzTx/>
              <a:buFontTx/>
              <a:buNone/>
              <a:tabLst/>
              <a:defRPr sz="1800" b="0">
                <a:solidFill>
                  <a:schemeClr val="tx1">
                    <a:lumMod val="65000"/>
                    <a:lumOff val="35000"/>
                  </a:schemeClr>
                </a:solidFill>
              </a:defRPr>
            </a:lvl1pPr>
          </a:lstStyle>
          <a:p>
            <a:pPr marL="0" marR="0" lvl="0" indent="0" algn="ctr" defTabSz="685793" rtl="0" eaLnBrk="1" fontAlgn="auto" latinLnBrk="1" hangingPunct="1">
              <a:lnSpc>
                <a:spcPct val="90000"/>
              </a:lnSpc>
              <a:spcBef>
                <a:spcPts val="75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3190905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808E213-EF23-4ADC-BC6B-623A47320E7C}" type="slidenum">
              <a:rPr lang="en-US" smtClean="0"/>
              <a:t>‹#›</a:t>
            </a:fld>
            <a:endParaRPr lang="en-US"/>
          </a:p>
        </p:txBody>
      </p:sp>
    </p:spTree>
    <p:extLst>
      <p:ext uri="{BB962C8B-B14F-4D97-AF65-F5344CB8AC3E}">
        <p14:creationId xmlns:p14="http://schemas.microsoft.com/office/powerpoint/2010/main" val="310503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808E213-EF23-4ADC-BC6B-623A47320E7C}" type="slidenum">
              <a:rPr lang="en-US" smtClean="0"/>
              <a:t>‹#›</a:t>
            </a:fld>
            <a:endParaRPr lang="en-US"/>
          </a:p>
        </p:txBody>
      </p:sp>
    </p:spTree>
    <p:extLst>
      <p:ext uri="{BB962C8B-B14F-4D97-AF65-F5344CB8AC3E}">
        <p14:creationId xmlns:p14="http://schemas.microsoft.com/office/powerpoint/2010/main" val="397804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808E213-EF23-4ADC-BC6B-623A47320E7C}" type="slidenum">
              <a:rPr lang="en-US" smtClean="0"/>
              <a:t>‹#›</a:t>
            </a:fld>
            <a:endParaRPr lang="en-US"/>
          </a:p>
        </p:txBody>
      </p:sp>
    </p:spTree>
    <p:extLst>
      <p:ext uri="{BB962C8B-B14F-4D97-AF65-F5344CB8AC3E}">
        <p14:creationId xmlns:p14="http://schemas.microsoft.com/office/powerpoint/2010/main" val="1072623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5808E213-EF23-4ADC-BC6B-623A47320E7C}" type="slidenum">
              <a:rPr lang="en-US" smtClean="0"/>
              <a:t>‹#›</a:t>
            </a:fld>
            <a:endParaRPr lang="en-US"/>
          </a:p>
        </p:txBody>
      </p:sp>
    </p:spTree>
    <p:extLst>
      <p:ext uri="{BB962C8B-B14F-4D97-AF65-F5344CB8AC3E}">
        <p14:creationId xmlns:p14="http://schemas.microsoft.com/office/powerpoint/2010/main" val="2623525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5808E213-EF23-4ADC-BC6B-623A47320E7C}" type="slidenum">
              <a:rPr lang="en-US" smtClean="0"/>
              <a:t>‹#›</a:t>
            </a:fld>
            <a:endParaRPr lang="en-US"/>
          </a:p>
        </p:txBody>
      </p:sp>
    </p:spTree>
    <p:extLst>
      <p:ext uri="{BB962C8B-B14F-4D97-AF65-F5344CB8AC3E}">
        <p14:creationId xmlns:p14="http://schemas.microsoft.com/office/powerpoint/2010/main" val="123212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5808E213-EF23-4ADC-BC6B-623A47320E7C}" type="slidenum">
              <a:rPr lang="en-US" smtClean="0"/>
              <a:t>‹#›</a:t>
            </a:fld>
            <a:endParaRPr lang="en-US"/>
          </a:p>
        </p:txBody>
      </p:sp>
    </p:spTree>
    <p:extLst>
      <p:ext uri="{BB962C8B-B14F-4D97-AF65-F5344CB8AC3E}">
        <p14:creationId xmlns:p14="http://schemas.microsoft.com/office/powerpoint/2010/main" val="1547461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808E213-EF23-4ADC-BC6B-623A47320E7C}" type="slidenum">
              <a:rPr lang="en-US" smtClean="0"/>
              <a:t>‹#›</a:t>
            </a:fld>
            <a:endParaRPr lang="en-US"/>
          </a:p>
        </p:txBody>
      </p:sp>
    </p:spTree>
    <p:extLst>
      <p:ext uri="{BB962C8B-B14F-4D97-AF65-F5344CB8AC3E}">
        <p14:creationId xmlns:p14="http://schemas.microsoft.com/office/powerpoint/2010/main" val="231369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808E213-EF23-4ADC-BC6B-623A47320E7C}" type="slidenum">
              <a:rPr lang="en-US" smtClean="0"/>
              <a:t>‹#›</a:t>
            </a:fld>
            <a:endParaRPr lang="en-US"/>
          </a:p>
        </p:txBody>
      </p:sp>
    </p:spTree>
    <p:extLst>
      <p:ext uri="{BB962C8B-B14F-4D97-AF65-F5344CB8AC3E}">
        <p14:creationId xmlns:p14="http://schemas.microsoft.com/office/powerpoint/2010/main" val="593793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8E213-EF23-4ADC-BC6B-623A47320E7C}" type="slidenum">
              <a:rPr lang="en-US" smtClean="0"/>
              <a:t>‹#›</a:t>
            </a:fld>
            <a:endParaRPr lang="en-US"/>
          </a:p>
        </p:txBody>
      </p:sp>
    </p:spTree>
    <p:extLst>
      <p:ext uri="{BB962C8B-B14F-4D97-AF65-F5344CB8AC3E}">
        <p14:creationId xmlns:p14="http://schemas.microsoft.com/office/powerpoint/2010/main" val="1323457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hyperlink" Target="http://java.sun.com/products/jsp/" TargetMode="External"/><Relationship Id="rId7" Type="http://schemas.openxmlformats.org/officeDocument/2006/relationships/hyperlink" Target="http://www.cgi101.com/learn/" TargetMode="External"/><Relationship Id="rId12" Type="http://schemas.openxmlformats.org/officeDocument/2006/relationships/image" Target="../media/image1.png"/><Relationship Id="rId2" Type="http://schemas.openxmlformats.org/officeDocument/2006/relationships/hyperlink" Target="http://php.net/" TargetMode="External"/><Relationship Id="rId1" Type="http://schemas.openxmlformats.org/officeDocument/2006/relationships/slideLayout" Target="../slideLayouts/slideLayout2.xml"/><Relationship Id="rId6" Type="http://schemas.openxmlformats.org/officeDocument/2006/relationships/hyperlink" Target="http://www.djangoproject.com/" TargetMode="External"/><Relationship Id="rId11" Type="http://schemas.openxmlformats.org/officeDocument/2006/relationships/image" Target="../media/image14.png"/><Relationship Id="rId5" Type="http://schemas.openxmlformats.org/officeDocument/2006/relationships/hyperlink" Target="http://www.asp.net/" TargetMode="External"/><Relationship Id="rId10" Type="http://schemas.openxmlformats.org/officeDocument/2006/relationships/image" Target="../media/image13.png"/><Relationship Id="rId4" Type="http://schemas.openxmlformats.org/officeDocument/2006/relationships/hyperlink" Target="http://www.rubyonrails.org/" TargetMode="External"/><Relationship Id="rId9" Type="http://schemas.openxmlformats.org/officeDocument/2006/relationships/image" Target="../media/image12.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itle 3"/>
          <p:cNvSpPr txBox="1">
            <a:spLocks/>
          </p:cNvSpPr>
          <p:nvPr/>
        </p:nvSpPr>
        <p:spPr>
          <a:xfrm>
            <a:off x="1524001" y="1709087"/>
            <a:ext cx="9144000" cy="783524"/>
          </a:xfrm>
          <a:prstGeom prst="rect">
            <a:avLst/>
          </a:prstGeom>
        </p:spPr>
        <p:txBody>
          <a:bodyPr vert="horz" lIns="68580" tIns="34290" rIns="68580" bIns="34290" rtlCol="0" anchor="ctr">
            <a:normAutofit/>
          </a:bodyPr>
          <a:lstStyle>
            <a:lvl1pPr algn="ctr" defTabSz="914400" rtl="0" eaLnBrk="1" latinLnBrk="0" hangingPunct="1">
              <a:lnSpc>
                <a:spcPct val="90000"/>
              </a:lnSpc>
              <a:spcBef>
                <a:spcPct val="0"/>
              </a:spcBef>
              <a:buNone/>
              <a:defRPr sz="4800" b="1" kern="1200">
                <a:solidFill>
                  <a:schemeClr val="tx1">
                    <a:lumMod val="65000"/>
                    <a:lumOff val="35000"/>
                  </a:schemeClr>
                </a:solidFill>
                <a:latin typeface="+mj-lt"/>
                <a:ea typeface="+mj-ea"/>
                <a:cs typeface="+mj-cs"/>
              </a:defRPr>
            </a:lvl1pPr>
          </a:lstStyle>
          <a:p>
            <a:r>
              <a:rPr lang="en-US" sz="3300" dirty="0"/>
              <a:t>Lecture 11</a:t>
            </a:r>
          </a:p>
        </p:txBody>
      </p:sp>
      <p:sp>
        <p:nvSpPr>
          <p:cNvPr id="42" name="Title 3"/>
          <p:cNvSpPr txBox="1">
            <a:spLocks/>
          </p:cNvSpPr>
          <p:nvPr/>
        </p:nvSpPr>
        <p:spPr>
          <a:xfrm>
            <a:off x="2514496" y="4503856"/>
            <a:ext cx="3046396" cy="783524"/>
          </a:xfrm>
          <a:prstGeom prst="rect">
            <a:avLst/>
          </a:prstGeom>
        </p:spPr>
        <p:txBody>
          <a:bodyPr vert="horz" lIns="68580" tIns="34290" rIns="68580" bIns="34290" rtlCol="0" anchor="ctr">
            <a:normAutofit/>
          </a:bodyPr>
          <a:lstStyle>
            <a:lvl1pPr algn="ctr" defTabSz="914400" rtl="0" eaLnBrk="1" latinLnBrk="0" hangingPunct="1">
              <a:lnSpc>
                <a:spcPct val="90000"/>
              </a:lnSpc>
              <a:spcBef>
                <a:spcPct val="0"/>
              </a:spcBef>
              <a:buNone/>
              <a:defRPr sz="4800" b="1" kern="1200">
                <a:solidFill>
                  <a:schemeClr val="tx1">
                    <a:lumMod val="65000"/>
                    <a:lumOff val="35000"/>
                  </a:schemeClr>
                </a:solidFill>
                <a:latin typeface="+mj-lt"/>
                <a:ea typeface="+mj-ea"/>
                <a:cs typeface="+mj-cs"/>
              </a:defRPr>
            </a:lvl1pPr>
          </a:lstStyle>
          <a:p>
            <a:pPr algn="l"/>
            <a:r>
              <a:rPr lang="en-US" sz="2100" b="0" dirty="0"/>
              <a:t>Complied by</a:t>
            </a:r>
          </a:p>
          <a:p>
            <a:pPr algn="l"/>
            <a:r>
              <a:rPr lang="en-US" sz="2100" b="0" dirty="0"/>
              <a:t>Aizhan Altaibek</a:t>
            </a:r>
          </a:p>
        </p:txBody>
      </p:sp>
      <p:sp>
        <p:nvSpPr>
          <p:cNvPr id="43" name="Title 3"/>
          <p:cNvSpPr txBox="1">
            <a:spLocks/>
          </p:cNvSpPr>
          <p:nvPr/>
        </p:nvSpPr>
        <p:spPr>
          <a:xfrm>
            <a:off x="1524002" y="862074"/>
            <a:ext cx="9143999" cy="507723"/>
          </a:xfrm>
          <a:prstGeom prst="rect">
            <a:avLst/>
          </a:prstGeom>
        </p:spPr>
        <p:txBody>
          <a:bodyPr vert="horz" lIns="68580" tIns="34290" rIns="68580" bIns="34290" rtlCol="0" anchor="ctr">
            <a:normAutofit/>
          </a:bodyPr>
          <a:lstStyle>
            <a:lvl1pPr algn="ctr" defTabSz="914400" rtl="0" eaLnBrk="1" latinLnBrk="0" hangingPunct="1">
              <a:lnSpc>
                <a:spcPct val="90000"/>
              </a:lnSpc>
              <a:spcBef>
                <a:spcPct val="0"/>
              </a:spcBef>
              <a:buNone/>
              <a:defRPr sz="4800" b="1" kern="1200">
                <a:solidFill>
                  <a:schemeClr val="tx1">
                    <a:lumMod val="65000"/>
                    <a:lumOff val="35000"/>
                  </a:schemeClr>
                </a:solidFill>
                <a:latin typeface="+mj-lt"/>
                <a:ea typeface="+mj-ea"/>
                <a:cs typeface="+mj-cs"/>
              </a:defRPr>
            </a:lvl1pPr>
          </a:lstStyle>
          <a:p>
            <a:r>
              <a:rPr lang="en-US" sz="1800" spc="-5" dirty="0">
                <a:latin typeface="Times New Roman" panose="02020603050405020304" pitchFamily="18" charset="0"/>
                <a:ea typeface="Times New Roman" panose="02020603050405020304" pitchFamily="18" charset="0"/>
              </a:rPr>
              <a:t>Programming on Python</a:t>
            </a:r>
            <a:r>
              <a:rPr lang="en-US" sz="1800" dirty="0">
                <a:latin typeface="Times New Roman" panose="02020603050405020304" pitchFamily="18" charset="0"/>
                <a:ea typeface="Times New Roman" panose="02020603050405020304" pitchFamily="18" charset="0"/>
              </a:rPr>
              <a:t> </a:t>
            </a:r>
            <a:endParaRPr lang="en-US" sz="2100" dirty="0"/>
          </a:p>
        </p:txBody>
      </p:sp>
      <p:pic>
        <p:nvPicPr>
          <p:cNvPr id="5" name="Рисунок 4">
            <a:extLst>
              <a:ext uri="{FF2B5EF4-FFF2-40B4-BE49-F238E27FC236}">
                <a16:creationId xmlns:a16="http://schemas.microsoft.com/office/drawing/2014/main" id="{261DA672-2758-495C-879D-9522B7799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504" y="4296966"/>
            <a:ext cx="1964531" cy="1307306"/>
          </a:xfrm>
          <a:prstGeom prst="rect">
            <a:avLst/>
          </a:prstGeom>
        </p:spPr>
      </p:pic>
      <p:sp>
        <p:nvSpPr>
          <p:cNvPr id="6" name="object 12">
            <a:extLst>
              <a:ext uri="{FF2B5EF4-FFF2-40B4-BE49-F238E27FC236}">
                <a16:creationId xmlns:a16="http://schemas.microsoft.com/office/drawing/2014/main" id="{50A62BE4-584B-445E-874B-7B32370491AB}"/>
              </a:ext>
            </a:extLst>
          </p:cNvPr>
          <p:cNvSpPr txBox="1"/>
          <p:nvPr/>
        </p:nvSpPr>
        <p:spPr>
          <a:xfrm>
            <a:off x="874525" y="2726225"/>
            <a:ext cx="10816332" cy="1343829"/>
          </a:xfrm>
          <a:prstGeom prst="rect">
            <a:avLst/>
          </a:prstGeom>
        </p:spPr>
        <p:txBody>
          <a:bodyPr vert="horz" wrap="square" lIns="0" tIns="0" rIns="0" bIns="0" rtlCol="0">
            <a:spAutoFit/>
          </a:bodyPr>
          <a:lstStyle/>
          <a:p>
            <a:pPr algn="ctr"/>
            <a:r>
              <a:rPr lang="en-US" sz="2911" dirty="0">
                <a:latin typeface="Times New Roman" panose="02020603050405020304" pitchFamily="18" charset="0"/>
                <a:ea typeface="Calibri" panose="020F0502020204030204" pitchFamily="34" charset="0"/>
              </a:rPr>
              <a:t>Multithreading and Client/Server Programming; introduction to HTML, interacting with remote HTML server, running html-based queries, downloading pages.</a:t>
            </a:r>
            <a:endParaRPr lang="en-US" sz="291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58390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1450" y="1609725"/>
            <a:ext cx="3581400" cy="2246769"/>
          </a:xfrm>
          <a:prstGeom prst="rect">
            <a:avLst/>
          </a:prstGeom>
        </p:spPr>
        <p:txBody>
          <a:bodyPr wrap="square">
            <a:spAutoFit/>
          </a:bodyPr>
          <a:lstStyle/>
          <a:p>
            <a:pPr algn="l" fontAlgn="base"/>
            <a:r>
              <a:rPr lang="en-US" sz="2000" b="0" i="0" dirty="0">
                <a:effectLst/>
                <a:latin typeface="var(--font-din)"/>
              </a:rPr>
              <a:t>In Python, the </a:t>
            </a:r>
            <a:r>
              <a:rPr lang="en-US" sz="2000" b="1" i="0" dirty="0">
                <a:effectLst/>
                <a:latin typeface="var(--font-din)"/>
              </a:rPr>
              <a:t>threading</a:t>
            </a:r>
            <a:r>
              <a:rPr lang="en-US" sz="2000" b="0" i="0" dirty="0">
                <a:effectLst/>
                <a:latin typeface="var(--font-din)"/>
              </a:rPr>
              <a:t> module provides a very simple and intuitive API for spawning multiple threads in a program.</a:t>
            </a:r>
          </a:p>
          <a:p>
            <a:pPr algn="l" fontAlgn="base"/>
            <a:endParaRPr lang="en-US" sz="2000" dirty="0">
              <a:latin typeface="var(--font-din)"/>
            </a:endParaRPr>
          </a:p>
          <a:p>
            <a:pPr algn="l" fontAlgn="base"/>
            <a:r>
              <a:rPr lang="en-US" sz="2000" b="0" i="0" dirty="0">
                <a:effectLst/>
                <a:latin typeface="var(--font-din)"/>
              </a:rPr>
              <a:t>Let us consider a simple example using threading module:</a:t>
            </a:r>
          </a:p>
        </p:txBody>
      </p:sp>
      <p:sp>
        <p:nvSpPr>
          <p:cNvPr id="3" name="Заголовок 2">
            <a:extLst>
              <a:ext uri="{FF2B5EF4-FFF2-40B4-BE49-F238E27FC236}">
                <a16:creationId xmlns:a16="http://schemas.microsoft.com/office/drawing/2014/main" id="{5354BF23-9BBF-43BE-8E04-20FEE7450273}"/>
              </a:ext>
            </a:extLst>
          </p:cNvPr>
          <p:cNvSpPr>
            <a:spLocks noGrp="1"/>
          </p:cNvSpPr>
          <p:nvPr>
            <p:ph type="title"/>
          </p:nvPr>
        </p:nvSpPr>
        <p:spPr>
          <a:xfrm>
            <a:off x="0" y="200177"/>
            <a:ext cx="12192000" cy="775778"/>
          </a:xfrm>
        </p:spPr>
        <p:txBody>
          <a:bodyPr/>
          <a:lstStyle/>
          <a:p>
            <a:pPr algn="ctr"/>
            <a:r>
              <a:rPr lang="en-US" b="1" i="0" dirty="0">
                <a:effectLst/>
                <a:latin typeface="urw-din"/>
              </a:rPr>
              <a:t>Multithreading in Python</a:t>
            </a:r>
            <a:endParaRPr lang="en-US" b="1" dirty="0"/>
          </a:p>
        </p:txBody>
      </p:sp>
      <p:sp>
        <p:nvSpPr>
          <p:cNvPr id="10" name="TextBox 9">
            <a:extLst>
              <a:ext uri="{FF2B5EF4-FFF2-40B4-BE49-F238E27FC236}">
                <a16:creationId xmlns:a16="http://schemas.microsoft.com/office/drawing/2014/main" id="{655B874E-41F5-472B-9BC4-B1BE6B6F1E6E}"/>
              </a:ext>
            </a:extLst>
          </p:cNvPr>
          <p:cNvSpPr txBox="1"/>
          <p:nvPr/>
        </p:nvSpPr>
        <p:spPr>
          <a:xfrm>
            <a:off x="4705350" y="876300"/>
            <a:ext cx="6660355" cy="5478423"/>
          </a:xfrm>
          <a:prstGeom prst="rect">
            <a:avLst/>
          </a:prstGeom>
          <a:noFill/>
        </p:spPr>
        <p:txBody>
          <a:bodyPr wrap="square">
            <a:spAutoFit/>
          </a:bodyPr>
          <a:lstStyle/>
          <a:p>
            <a:r>
              <a:rPr lang="en-US" sz="1400" dirty="0"/>
              <a:t>import threading </a:t>
            </a:r>
          </a:p>
          <a:p>
            <a:endParaRPr lang="en-US" sz="1400" dirty="0"/>
          </a:p>
          <a:p>
            <a:r>
              <a:rPr lang="en-US" sz="1400" dirty="0"/>
              <a:t>def </a:t>
            </a:r>
            <a:r>
              <a:rPr lang="en-US" sz="1400" dirty="0" err="1"/>
              <a:t>print_cube</a:t>
            </a:r>
            <a:r>
              <a:rPr lang="en-US" sz="1400" dirty="0"/>
              <a:t>(num): </a:t>
            </a:r>
          </a:p>
          <a:p>
            <a:r>
              <a:rPr lang="en-US" sz="1400" dirty="0"/>
              <a:t>	</a:t>
            </a:r>
            <a:r>
              <a:rPr lang="en-US" sz="1400" i="1" dirty="0"/>
              <a:t> # function to print cube of given num </a:t>
            </a:r>
          </a:p>
          <a:p>
            <a:r>
              <a:rPr lang="en-US" sz="1400" dirty="0"/>
              <a:t>	print("Cube: {}".format(num * num * num)) </a:t>
            </a:r>
          </a:p>
          <a:p>
            <a:r>
              <a:rPr lang="en-US" sz="1400" dirty="0"/>
              <a:t>def </a:t>
            </a:r>
            <a:r>
              <a:rPr lang="en-US" sz="1400" dirty="0" err="1"/>
              <a:t>print_square</a:t>
            </a:r>
            <a:r>
              <a:rPr lang="en-US" sz="1400" dirty="0"/>
              <a:t>(num): </a:t>
            </a:r>
          </a:p>
          <a:p>
            <a:r>
              <a:rPr lang="en-US" sz="1400" dirty="0"/>
              <a:t>	 </a:t>
            </a:r>
            <a:r>
              <a:rPr lang="en-US" sz="1400" i="1" dirty="0"/>
              <a:t># function to print square of given num </a:t>
            </a:r>
          </a:p>
          <a:p>
            <a:r>
              <a:rPr lang="en-US" sz="1400" dirty="0"/>
              <a:t>	print("Square: {}".format(num * num)) </a:t>
            </a:r>
          </a:p>
          <a:p>
            <a:r>
              <a:rPr lang="en-US" sz="1400" dirty="0"/>
              <a:t>if __name__ == "__main__": </a:t>
            </a:r>
          </a:p>
          <a:p>
            <a:r>
              <a:rPr lang="en-US" sz="1400" dirty="0"/>
              <a:t>	</a:t>
            </a:r>
            <a:r>
              <a:rPr lang="en-US" sz="1400" i="1" dirty="0"/>
              <a:t># creating thread </a:t>
            </a:r>
          </a:p>
          <a:p>
            <a:r>
              <a:rPr lang="en-US" sz="1400" dirty="0"/>
              <a:t>	t1 = </a:t>
            </a:r>
            <a:r>
              <a:rPr lang="en-US" sz="1400" dirty="0" err="1"/>
              <a:t>threading.Thread</a:t>
            </a:r>
            <a:r>
              <a:rPr lang="en-US" sz="1400" dirty="0"/>
              <a:t>(target=</a:t>
            </a:r>
            <a:r>
              <a:rPr lang="en-US" sz="1400" dirty="0" err="1"/>
              <a:t>print_square</a:t>
            </a:r>
            <a:r>
              <a:rPr lang="en-US" sz="1400" dirty="0"/>
              <a:t>, </a:t>
            </a:r>
            <a:r>
              <a:rPr lang="en-US" sz="1400" dirty="0" err="1"/>
              <a:t>args</a:t>
            </a:r>
            <a:r>
              <a:rPr lang="en-US" sz="1400" dirty="0"/>
              <a:t>=(10,)) </a:t>
            </a:r>
          </a:p>
          <a:p>
            <a:r>
              <a:rPr lang="en-US" sz="1400" dirty="0"/>
              <a:t>	t2 = </a:t>
            </a:r>
            <a:r>
              <a:rPr lang="en-US" sz="1400" dirty="0" err="1"/>
              <a:t>threading.Thread</a:t>
            </a:r>
            <a:r>
              <a:rPr lang="en-US" sz="1400" dirty="0"/>
              <a:t>(target=</a:t>
            </a:r>
            <a:r>
              <a:rPr lang="en-US" sz="1400" dirty="0" err="1"/>
              <a:t>print_cube</a:t>
            </a:r>
            <a:r>
              <a:rPr lang="en-US" sz="1400" dirty="0"/>
              <a:t>, </a:t>
            </a:r>
            <a:r>
              <a:rPr lang="en-US" sz="1400" dirty="0" err="1"/>
              <a:t>args</a:t>
            </a:r>
            <a:r>
              <a:rPr lang="en-US" sz="1400" dirty="0"/>
              <a:t>=(10,)) </a:t>
            </a:r>
          </a:p>
          <a:p>
            <a:endParaRPr lang="en-US" sz="1400" dirty="0"/>
          </a:p>
          <a:p>
            <a:r>
              <a:rPr lang="en-US" sz="1400" dirty="0"/>
              <a:t>	</a:t>
            </a:r>
            <a:r>
              <a:rPr lang="en-US" sz="1400" i="1" dirty="0"/>
              <a:t># starting thread 1 </a:t>
            </a:r>
          </a:p>
          <a:p>
            <a:r>
              <a:rPr lang="en-US" sz="1400" dirty="0"/>
              <a:t>	t1.start() </a:t>
            </a:r>
          </a:p>
          <a:p>
            <a:r>
              <a:rPr lang="en-US" sz="1400" dirty="0"/>
              <a:t>	</a:t>
            </a:r>
            <a:r>
              <a:rPr lang="en-US" sz="1400" i="1" dirty="0"/>
              <a:t># starting thread 2 </a:t>
            </a:r>
          </a:p>
          <a:p>
            <a:r>
              <a:rPr lang="en-US" sz="1400" dirty="0"/>
              <a:t>	t2.start() </a:t>
            </a:r>
          </a:p>
          <a:p>
            <a:endParaRPr lang="en-US" sz="1400" dirty="0"/>
          </a:p>
          <a:p>
            <a:r>
              <a:rPr lang="en-US" sz="1400" dirty="0"/>
              <a:t>	</a:t>
            </a:r>
            <a:r>
              <a:rPr lang="en-US" sz="1400" i="1" dirty="0"/>
              <a:t># wait until thread 1 is completely executed </a:t>
            </a:r>
          </a:p>
          <a:p>
            <a:r>
              <a:rPr lang="en-US" sz="1400" dirty="0"/>
              <a:t>	t1.join() </a:t>
            </a:r>
          </a:p>
          <a:p>
            <a:r>
              <a:rPr lang="en-US" sz="1400" dirty="0"/>
              <a:t>	</a:t>
            </a:r>
            <a:r>
              <a:rPr lang="en-US" sz="1400" i="1" dirty="0"/>
              <a:t># wait until thread 2 is completely executed </a:t>
            </a:r>
          </a:p>
          <a:p>
            <a:r>
              <a:rPr lang="en-US" sz="1400" dirty="0"/>
              <a:t>	t2.join() </a:t>
            </a:r>
          </a:p>
          <a:p>
            <a:endParaRPr lang="en-US" sz="1400" dirty="0"/>
          </a:p>
          <a:p>
            <a:r>
              <a:rPr lang="en-US" sz="1400" dirty="0"/>
              <a:t>	</a:t>
            </a:r>
            <a:r>
              <a:rPr lang="en-US" sz="1400" i="1" dirty="0"/>
              <a:t># both threads completely executed </a:t>
            </a:r>
          </a:p>
          <a:p>
            <a:r>
              <a:rPr lang="en-US" sz="1400" dirty="0"/>
              <a:t>	print("Done!") </a:t>
            </a:r>
          </a:p>
        </p:txBody>
      </p:sp>
      <p:sp>
        <p:nvSpPr>
          <p:cNvPr id="11" name="Номер слайда 10">
            <a:extLst>
              <a:ext uri="{FF2B5EF4-FFF2-40B4-BE49-F238E27FC236}">
                <a16:creationId xmlns:a16="http://schemas.microsoft.com/office/drawing/2014/main" id="{056A5990-B5E0-44A7-B25E-CF28E511C5FF}"/>
              </a:ext>
            </a:extLst>
          </p:cNvPr>
          <p:cNvSpPr>
            <a:spLocks noGrp="1"/>
          </p:cNvSpPr>
          <p:nvPr>
            <p:ph type="sldNum" sz="quarter" idx="12"/>
          </p:nvPr>
        </p:nvSpPr>
        <p:spPr/>
        <p:txBody>
          <a:bodyPr/>
          <a:lstStyle/>
          <a:p>
            <a:fld id="{5808E213-EF23-4ADC-BC6B-623A47320E7C}" type="slidenum">
              <a:rPr lang="en-US" smtClean="0"/>
              <a:t>10</a:t>
            </a:fld>
            <a:endParaRPr lang="en-US"/>
          </a:p>
        </p:txBody>
      </p:sp>
    </p:spTree>
    <p:extLst>
      <p:ext uri="{BB962C8B-B14F-4D97-AF65-F5344CB8AC3E}">
        <p14:creationId xmlns:p14="http://schemas.microsoft.com/office/powerpoint/2010/main" val="516796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5354BF23-9BBF-43BE-8E04-20FEE7450273}"/>
              </a:ext>
            </a:extLst>
          </p:cNvPr>
          <p:cNvSpPr>
            <a:spLocks noGrp="1"/>
          </p:cNvSpPr>
          <p:nvPr>
            <p:ph type="title"/>
          </p:nvPr>
        </p:nvSpPr>
        <p:spPr>
          <a:xfrm>
            <a:off x="0" y="200177"/>
            <a:ext cx="12192000" cy="775778"/>
          </a:xfrm>
        </p:spPr>
        <p:txBody>
          <a:bodyPr/>
          <a:lstStyle/>
          <a:p>
            <a:pPr algn="ctr"/>
            <a:r>
              <a:rPr lang="en-US" b="1" i="0" dirty="0">
                <a:effectLst/>
                <a:latin typeface="urw-din"/>
              </a:rPr>
              <a:t>Multithreading in Python </a:t>
            </a:r>
            <a:endParaRPr lang="en-US" b="1" dirty="0"/>
          </a:p>
        </p:txBody>
      </p:sp>
      <p:pic>
        <p:nvPicPr>
          <p:cNvPr id="2" name="Рисунок 1">
            <a:extLst>
              <a:ext uri="{FF2B5EF4-FFF2-40B4-BE49-F238E27FC236}">
                <a16:creationId xmlns:a16="http://schemas.microsoft.com/office/drawing/2014/main" id="{E9541C0C-5C6A-4A8E-B189-1BB03885CA57}"/>
              </a:ext>
            </a:extLst>
          </p:cNvPr>
          <p:cNvPicPr>
            <a:picLocks noChangeAspect="1"/>
          </p:cNvPicPr>
          <p:nvPr/>
        </p:nvPicPr>
        <p:blipFill>
          <a:blip r:embed="rId2"/>
          <a:stretch>
            <a:fillRect/>
          </a:stretch>
        </p:blipFill>
        <p:spPr>
          <a:xfrm>
            <a:off x="0" y="975955"/>
            <a:ext cx="7534275" cy="5876925"/>
          </a:xfrm>
          <a:prstGeom prst="rect">
            <a:avLst/>
          </a:prstGeom>
        </p:spPr>
      </p:pic>
      <p:sp>
        <p:nvSpPr>
          <p:cNvPr id="5" name="Rectangle 1">
            <a:extLst>
              <a:ext uri="{FF2B5EF4-FFF2-40B4-BE49-F238E27FC236}">
                <a16:creationId xmlns:a16="http://schemas.microsoft.com/office/drawing/2014/main" id="{3A26FE84-7CB0-4C15-B1CA-E8C37E9D9632}"/>
              </a:ext>
            </a:extLst>
          </p:cNvPr>
          <p:cNvSpPr>
            <a:spLocks noChangeArrowheads="1"/>
          </p:cNvSpPr>
          <p:nvPr/>
        </p:nvSpPr>
        <p:spPr bwMode="auto">
          <a:xfrm>
            <a:off x="7915275" y="1252150"/>
            <a:ext cx="3867150"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var(--font-din)"/>
              </a:rPr>
              <a:t>To import the threading module, we </a:t>
            </a:r>
            <a:r>
              <a:rPr kumimoji="0" lang="en-US" altLang="en-US" sz="1400" b="0" i="0" u="none" strike="noStrike" cap="none" normalizeH="0" baseline="0" dirty="0" err="1">
                <a:ln>
                  <a:noFill/>
                </a:ln>
                <a:solidFill>
                  <a:schemeClr val="tx1"/>
                </a:solidFill>
                <a:effectLst/>
                <a:latin typeface="var(--font-din)"/>
              </a:rPr>
              <a:t>do:</a:t>
            </a:r>
            <a:r>
              <a:rPr kumimoji="0" lang="en-US" altLang="en-US" sz="1200" b="0" i="0" u="none" strike="noStrike" cap="none" normalizeH="0" baseline="0" dirty="0" err="1">
                <a:ln>
                  <a:noFill/>
                </a:ln>
                <a:solidFill>
                  <a:schemeClr val="tx1"/>
                </a:solidFill>
                <a:effectLst/>
                <a:latin typeface="Consolas" panose="020B0609020204030204" pitchFamily="49" charset="0"/>
              </a:rPr>
              <a:t>import</a:t>
            </a:r>
            <a:r>
              <a:rPr kumimoji="0" lang="en-US" altLang="en-US" sz="1200" b="0" i="0" u="none" strike="noStrike" cap="none" normalizeH="0" baseline="0" dirty="0">
                <a:ln>
                  <a:noFill/>
                </a:ln>
                <a:solidFill>
                  <a:schemeClr val="tx1"/>
                </a:solidFill>
                <a:effectLst/>
                <a:latin typeface="Consolas" panose="020B0609020204030204" pitchFamily="49" charset="0"/>
              </a:rPr>
              <a:t> threading </a:t>
            </a:r>
            <a:endParaRPr kumimoji="0" lang="en-US" altLang="en-US" sz="1400" b="0" i="0" u="none" strike="noStrike" cap="none" normalizeH="0" baseline="0" dirty="0">
              <a:ln>
                <a:noFill/>
              </a:ln>
              <a:solidFill>
                <a:schemeClr val="tx1"/>
              </a:solidFill>
              <a:effectLst/>
              <a:latin typeface="var(--font-din)"/>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var(--font-din)"/>
              </a:rPr>
              <a:t>To create a new thread, we create an object of </a:t>
            </a:r>
            <a:r>
              <a:rPr kumimoji="0" lang="en-US" altLang="en-US" sz="1400" b="1" i="0" u="none" strike="noStrike" cap="none" normalizeH="0" baseline="0" dirty="0">
                <a:ln>
                  <a:noFill/>
                </a:ln>
                <a:solidFill>
                  <a:schemeClr val="tx1"/>
                </a:solidFill>
                <a:effectLst/>
                <a:latin typeface="var(--font-din)"/>
              </a:rPr>
              <a:t>Thread</a:t>
            </a:r>
            <a:r>
              <a:rPr kumimoji="0" lang="en-US" altLang="en-US" sz="1400" b="0" i="0" u="none" strike="noStrike" cap="none" normalizeH="0" baseline="0" dirty="0">
                <a:ln>
                  <a:noFill/>
                </a:ln>
                <a:solidFill>
                  <a:schemeClr val="tx1"/>
                </a:solidFill>
                <a:effectLst/>
                <a:latin typeface="var(--font-din)"/>
              </a:rPr>
              <a:t> class. It takes following arguments: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var(--font-din)"/>
              </a:rPr>
              <a:t>target</a:t>
            </a:r>
            <a:r>
              <a:rPr kumimoji="0" lang="en-US" altLang="en-US" sz="1400" b="0" i="0" u="none" strike="noStrike" cap="none" normalizeH="0" baseline="0" dirty="0">
                <a:ln>
                  <a:noFill/>
                </a:ln>
                <a:solidFill>
                  <a:schemeClr val="tx1"/>
                </a:solidFill>
                <a:effectLst/>
                <a:latin typeface="var(--font-din)"/>
              </a:rPr>
              <a:t>: the function to be executed by thread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var(--font-din)"/>
              </a:rPr>
              <a:t>args</a:t>
            </a:r>
            <a:r>
              <a:rPr kumimoji="0" lang="en-US" altLang="en-US" sz="1400" b="0" i="0" u="none" strike="noStrike" cap="none" normalizeH="0" baseline="0" dirty="0">
                <a:ln>
                  <a:noFill/>
                </a:ln>
                <a:solidFill>
                  <a:schemeClr val="tx1"/>
                </a:solidFill>
                <a:effectLst/>
                <a:latin typeface="var(--font-din)"/>
              </a:rPr>
              <a:t>: the arguments to be passed to the target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var(--font-din)"/>
              </a:rPr>
              <a:t>In this example, we created 2 threads with different target functions:</a:t>
            </a:r>
            <a:endParaRPr kumimoji="0" lang="en-US" altLang="en-US" sz="12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t1 = </a:t>
            </a:r>
            <a:r>
              <a:rPr kumimoji="0" lang="en-US" altLang="en-US" sz="1200" b="0" i="0" u="none" strike="noStrike" cap="none" normalizeH="0" baseline="0" dirty="0" err="1">
                <a:ln>
                  <a:noFill/>
                </a:ln>
                <a:solidFill>
                  <a:schemeClr val="tx1"/>
                </a:solidFill>
                <a:effectLst/>
                <a:latin typeface="Consolas" panose="020B0609020204030204" pitchFamily="49" charset="0"/>
              </a:rPr>
              <a:t>threading.Thread</a:t>
            </a:r>
            <a:r>
              <a:rPr kumimoji="0" lang="en-US" altLang="en-US" sz="1200" b="0" i="0" u="none" strike="noStrike" cap="none" normalizeH="0" baseline="0" dirty="0">
                <a:ln>
                  <a:noFill/>
                </a:ln>
                <a:solidFill>
                  <a:schemeClr val="tx1"/>
                </a:solidFill>
                <a:effectLst/>
                <a:latin typeface="Consolas" panose="020B0609020204030204" pitchFamily="49" charset="0"/>
              </a:rPr>
              <a:t>(target=</a:t>
            </a:r>
            <a:r>
              <a:rPr kumimoji="0" lang="en-US" altLang="en-US" sz="1200" b="0" i="0" u="none" strike="noStrike" cap="none" normalizeH="0" baseline="0" dirty="0" err="1">
                <a:ln>
                  <a:noFill/>
                </a:ln>
                <a:solidFill>
                  <a:schemeClr val="tx1"/>
                </a:solidFill>
                <a:effectLst/>
                <a:latin typeface="Consolas" panose="020B0609020204030204" pitchFamily="49" charset="0"/>
              </a:rPr>
              <a:t>print_square</a:t>
            </a:r>
            <a:r>
              <a:rPr kumimoji="0" lang="en-US" altLang="en-US" sz="1200" b="0" i="0" u="none" strike="noStrike" cap="none" normalizeH="0" baseline="0" dirty="0">
                <a:ln>
                  <a:noFill/>
                </a:ln>
                <a:solidFill>
                  <a:schemeClr val="tx1"/>
                </a:solidFill>
                <a:effectLst/>
                <a:latin typeface="Consolas" panose="020B0609020204030204" pitchFamily="49" charset="0"/>
              </a:rPr>
              <a:t>, </a:t>
            </a:r>
            <a:r>
              <a:rPr kumimoji="0" lang="en-US" altLang="en-US" sz="1200" b="0" i="0" u="none" strike="noStrike" cap="none" normalizeH="0" baseline="0" dirty="0" err="1">
                <a:ln>
                  <a:noFill/>
                </a:ln>
                <a:solidFill>
                  <a:schemeClr val="tx1"/>
                </a:solidFill>
                <a:effectLst/>
                <a:latin typeface="Consolas" panose="020B0609020204030204" pitchFamily="49" charset="0"/>
              </a:rPr>
              <a:t>args</a:t>
            </a:r>
            <a:r>
              <a:rPr kumimoji="0" lang="en-US" altLang="en-US" sz="1200" b="0" i="0" u="none" strike="noStrike" cap="none" normalizeH="0" baseline="0" dirty="0">
                <a:ln>
                  <a:noFill/>
                </a:ln>
                <a:solidFill>
                  <a:schemeClr val="tx1"/>
                </a:solidFill>
                <a:effectLst/>
                <a:latin typeface="Consolas" panose="020B0609020204030204" pitchFamily="49" charset="0"/>
              </a:rPr>
              <a:t>=(10,))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t2 = </a:t>
            </a:r>
            <a:r>
              <a:rPr kumimoji="0" lang="en-US" altLang="en-US" sz="1200" b="0" i="0" u="none" strike="noStrike" cap="none" normalizeH="0" baseline="0" dirty="0" err="1">
                <a:ln>
                  <a:noFill/>
                </a:ln>
                <a:solidFill>
                  <a:schemeClr val="tx1"/>
                </a:solidFill>
                <a:effectLst/>
                <a:latin typeface="Consolas" panose="020B0609020204030204" pitchFamily="49" charset="0"/>
              </a:rPr>
              <a:t>threading.Thread</a:t>
            </a:r>
            <a:r>
              <a:rPr kumimoji="0" lang="en-US" altLang="en-US" sz="1200" b="0" i="0" u="none" strike="noStrike" cap="none" normalizeH="0" baseline="0" dirty="0">
                <a:ln>
                  <a:noFill/>
                </a:ln>
                <a:solidFill>
                  <a:schemeClr val="tx1"/>
                </a:solidFill>
                <a:effectLst/>
                <a:latin typeface="Consolas" panose="020B0609020204030204" pitchFamily="49" charset="0"/>
              </a:rPr>
              <a:t>(target=</a:t>
            </a:r>
            <a:r>
              <a:rPr kumimoji="0" lang="en-US" altLang="en-US" sz="1200" b="0" i="0" u="none" strike="noStrike" cap="none" normalizeH="0" baseline="0" dirty="0" err="1">
                <a:ln>
                  <a:noFill/>
                </a:ln>
                <a:solidFill>
                  <a:schemeClr val="tx1"/>
                </a:solidFill>
                <a:effectLst/>
                <a:latin typeface="Consolas" panose="020B0609020204030204" pitchFamily="49" charset="0"/>
              </a:rPr>
              <a:t>print_cube</a:t>
            </a:r>
            <a:r>
              <a:rPr kumimoji="0" lang="en-US" altLang="en-US" sz="1200" b="0" i="0" u="none" strike="noStrike" cap="none" normalizeH="0" baseline="0" dirty="0">
                <a:ln>
                  <a:noFill/>
                </a:ln>
                <a:solidFill>
                  <a:schemeClr val="tx1"/>
                </a:solidFill>
                <a:effectLst/>
                <a:latin typeface="Consolas" panose="020B0609020204030204" pitchFamily="49" charset="0"/>
              </a:rPr>
              <a:t>, </a:t>
            </a:r>
            <a:r>
              <a:rPr kumimoji="0" lang="en-US" altLang="en-US" sz="1200" b="0" i="0" u="none" strike="noStrike" cap="none" normalizeH="0" baseline="0" dirty="0" err="1">
                <a:ln>
                  <a:noFill/>
                </a:ln>
                <a:solidFill>
                  <a:schemeClr val="tx1"/>
                </a:solidFill>
                <a:effectLst/>
                <a:latin typeface="Consolas" panose="020B0609020204030204" pitchFamily="49" charset="0"/>
              </a:rPr>
              <a:t>args</a:t>
            </a:r>
            <a:r>
              <a:rPr kumimoji="0" lang="en-US" altLang="en-US" sz="1200" b="0" i="0" u="none" strike="noStrike" cap="none" normalizeH="0" baseline="0" dirty="0">
                <a:ln>
                  <a:noFill/>
                </a:ln>
                <a:solidFill>
                  <a:schemeClr val="tx1"/>
                </a:solidFill>
                <a:effectLst/>
                <a:latin typeface="Consolas" panose="020B0609020204030204" pitchFamily="49" charset="0"/>
              </a:rPr>
              <a:t>=(10,)) </a:t>
            </a:r>
            <a:endParaRPr kumimoji="0" lang="en-US" altLang="en-US" sz="1400" b="0" i="0" u="none" strike="noStrike" cap="none" normalizeH="0" baseline="0" dirty="0">
              <a:ln>
                <a:noFill/>
              </a:ln>
              <a:solidFill>
                <a:schemeClr val="tx1"/>
              </a:solidFill>
              <a:effectLst/>
              <a:latin typeface="var(--font-din)"/>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var(--font-din)"/>
              </a:rPr>
              <a:t>To start a thread, we use </a:t>
            </a:r>
            <a:r>
              <a:rPr kumimoji="0" lang="en-US" altLang="en-US" sz="1400" b="1" i="0" u="none" strike="noStrike" cap="none" normalizeH="0" baseline="0" dirty="0">
                <a:ln>
                  <a:noFill/>
                </a:ln>
                <a:solidFill>
                  <a:schemeClr val="tx1"/>
                </a:solidFill>
                <a:effectLst/>
                <a:latin typeface="var(--font-din)"/>
              </a:rPr>
              <a:t>start</a:t>
            </a:r>
            <a:r>
              <a:rPr kumimoji="0" lang="en-US" altLang="en-US" sz="1400" b="0" i="0" u="none" strike="noStrike" cap="none" normalizeH="0" baseline="0" dirty="0">
                <a:ln>
                  <a:noFill/>
                </a:ln>
                <a:solidFill>
                  <a:schemeClr val="tx1"/>
                </a:solidFill>
                <a:effectLst/>
                <a:latin typeface="var(--font-din)"/>
              </a:rPr>
              <a:t> method of </a:t>
            </a:r>
            <a:r>
              <a:rPr kumimoji="0" lang="en-US" altLang="en-US" sz="1400" b="1" i="0" u="none" strike="noStrike" cap="none" normalizeH="0" baseline="0" dirty="0">
                <a:ln>
                  <a:noFill/>
                </a:ln>
                <a:solidFill>
                  <a:schemeClr val="tx1"/>
                </a:solidFill>
                <a:effectLst/>
                <a:latin typeface="var(--font-din)"/>
              </a:rPr>
              <a:t>Thread</a:t>
            </a:r>
            <a:r>
              <a:rPr kumimoji="0" lang="en-US" altLang="en-US" sz="1400" b="0" i="0" u="none" strike="noStrike" cap="none" normalizeH="0" baseline="0" dirty="0">
                <a:ln>
                  <a:noFill/>
                </a:ln>
                <a:solidFill>
                  <a:schemeClr val="tx1"/>
                </a:solidFill>
                <a:effectLst/>
                <a:latin typeface="var(--font-din)"/>
              </a:rPr>
              <a:t> class.</a:t>
            </a:r>
            <a:r>
              <a:rPr kumimoji="0" lang="en-US" altLang="en-US" sz="1200" b="0" i="0" u="none" strike="noStrike" cap="none" normalizeH="0" baseline="0" dirty="0">
                <a:ln>
                  <a:noFill/>
                </a:ln>
                <a:solidFill>
                  <a:schemeClr val="tx1"/>
                </a:solidFill>
                <a:effectLst/>
                <a:latin typeface="Consolas" panose="020B0609020204030204" pitchFamily="49" charset="0"/>
              </a:rPr>
              <a:t>t1.start() t2.start() </a:t>
            </a:r>
            <a:endParaRPr kumimoji="0" lang="en-US" altLang="en-US" sz="1400" b="0" i="0" u="none" strike="noStrike" cap="none" normalizeH="0" baseline="0" dirty="0">
              <a:ln>
                <a:noFill/>
              </a:ln>
              <a:solidFill>
                <a:schemeClr val="tx1"/>
              </a:solidFill>
              <a:effectLst/>
              <a:latin typeface="var(--font-din)"/>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var(--font-din)"/>
              </a:rPr>
              <a:t>Once the threads start, the current program (you can think of it like a main thread) also keeps on executing. In order to stop execution of current program until a thread is complete, we use </a:t>
            </a:r>
            <a:r>
              <a:rPr kumimoji="0" lang="en-US" altLang="en-US" sz="1400" b="1" i="0" u="none" strike="noStrike" cap="none" normalizeH="0" baseline="0" dirty="0">
                <a:ln>
                  <a:noFill/>
                </a:ln>
                <a:solidFill>
                  <a:schemeClr val="tx1"/>
                </a:solidFill>
                <a:effectLst/>
                <a:latin typeface="var(--font-din)"/>
              </a:rPr>
              <a:t>join</a:t>
            </a:r>
            <a:r>
              <a:rPr kumimoji="0" lang="en-US" altLang="en-US" sz="1400" b="0" i="0" u="none" strike="noStrike" cap="none" normalizeH="0" baseline="0" dirty="0">
                <a:ln>
                  <a:noFill/>
                </a:ln>
                <a:solidFill>
                  <a:schemeClr val="tx1"/>
                </a:solidFill>
                <a:effectLst/>
                <a:latin typeface="var(--font-din)"/>
              </a:rPr>
              <a:t> method.</a:t>
            </a:r>
            <a:r>
              <a:rPr kumimoji="0" lang="en-US" altLang="en-US" sz="1200" b="0" i="0" u="none" strike="noStrike" cap="none" normalizeH="0" baseline="0" dirty="0">
                <a:ln>
                  <a:noFill/>
                </a:ln>
                <a:solidFill>
                  <a:schemeClr val="tx1"/>
                </a:solidFill>
                <a:effectLst/>
                <a:latin typeface="Consolas" panose="020B0609020204030204" pitchFamily="49" charset="0"/>
              </a:rPr>
              <a:t>t1.join() t2.join() </a:t>
            </a:r>
            <a:endParaRPr kumimoji="0" lang="en-US" altLang="en-US" sz="1400" b="0" i="0" u="none" strike="noStrike" cap="none" normalizeH="0" baseline="0" dirty="0">
              <a:ln>
                <a:noFill/>
              </a:ln>
              <a:solidFill>
                <a:schemeClr val="tx1"/>
              </a:solidFill>
              <a:effectLst/>
              <a:latin typeface="var(--font-d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var(--font-din)"/>
              </a:rPr>
              <a:t>As a result, the current program will first wait for the completion of </a:t>
            </a:r>
            <a:r>
              <a:rPr kumimoji="0" lang="en-US" altLang="en-US" sz="1400" b="1" i="0" u="none" strike="noStrike" cap="none" normalizeH="0" baseline="0" dirty="0">
                <a:ln>
                  <a:noFill/>
                </a:ln>
                <a:solidFill>
                  <a:schemeClr val="tx1"/>
                </a:solidFill>
                <a:effectLst/>
                <a:latin typeface="var(--font-din)"/>
              </a:rPr>
              <a:t>t1</a:t>
            </a:r>
            <a:r>
              <a:rPr kumimoji="0" lang="en-US" altLang="en-US" sz="1400" b="0" i="0" u="none" strike="noStrike" cap="none" normalizeH="0" baseline="0" dirty="0">
                <a:ln>
                  <a:noFill/>
                </a:ln>
                <a:solidFill>
                  <a:schemeClr val="tx1"/>
                </a:solidFill>
                <a:effectLst/>
                <a:latin typeface="var(--font-din)"/>
              </a:rPr>
              <a:t> and then </a:t>
            </a:r>
            <a:r>
              <a:rPr kumimoji="0" lang="en-US" altLang="en-US" sz="1400" b="1" i="0" u="none" strike="noStrike" cap="none" normalizeH="0" baseline="0" dirty="0">
                <a:ln>
                  <a:noFill/>
                </a:ln>
                <a:solidFill>
                  <a:schemeClr val="tx1"/>
                </a:solidFill>
                <a:effectLst/>
                <a:latin typeface="var(--font-din)"/>
              </a:rPr>
              <a:t>t2</a:t>
            </a:r>
            <a:r>
              <a:rPr kumimoji="0" lang="en-US" altLang="en-US" sz="1400" b="0" i="0" u="none" strike="noStrike" cap="none" normalizeH="0" baseline="0" dirty="0">
                <a:ln>
                  <a:noFill/>
                </a:ln>
                <a:solidFill>
                  <a:schemeClr val="tx1"/>
                </a:solidFill>
                <a:effectLst/>
                <a:latin typeface="var(--font-din)"/>
              </a:rPr>
              <a:t>. Once, they are finished, the remaining statements of current program are executed.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Номер слайда 5">
            <a:extLst>
              <a:ext uri="{FF2B5EF4-FFF2-40B4-BE49-F238E27FC236}">
                <a16:creationId xmlns:a16="http://schemas.microsoft.com/office/drawing/2014/main" id="{B4CD9792-E34F-4A91-A62B-1E32BB23AC44}"/>
              </a:ext>
            </a:extLst>
          </p:cNvPr>
          <p:cNvSpPr>
            <a:spLocks noGrp="1"/>
          </p:cNvSpPr>
          <p:nvPr>
            <p:ph type="sldNum" sz="quarter" idx="12"/>
          </p:nvPr>
        </p:nvSpPr>
        <p:spPr/>
        <p:txBody>
          <a:bodyPr/>
          <a:lstStyle/>
          <a:p>
            <a:fld id="{5808E213-EF23-4ADC-BC6B-623A47320E7C}" type="slidenum">
              <a:rPr lang="en-US" smtClean="0"/>
              <a:t>11</a:t>
            </a:fld>
            <a:endParaRPr lang="en-US"/>
          </a:p>
        </p:txBody>
      </p:sp>
    </p:spTree>
    <p:extLst>
      <p:ext uri="{BB962C8B-B14F-4D97-AF65-F5344CB8AC3E}">
        <p14:creationId xmlns:p14="http://schemas.microsoft.com/office/powerpoint/2010/main" val="4238842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5354BF23-9BBF-43BE-8E04-20FEE7450273}"/>
              </a:ext>
            </a:extLst>
          </p:cNvPr>
          <p:cNvSpPr>
            <a:spLocks noGrp="1"/>
          </p:cNvSpPr>
          <p:nvPr>
            <p:ph type="title"/>
          </p:nvPr>
        </p:nvSpPr>
        <p:spPr>
          <a:xfrm>
            <a:off x="0" y="200177"/>
            <a:ext cx="12192000" cy="775778"/>
          </a:xfrm>
        </p:spPr>
        <p:txBody>
          <a:bodyPr/>
          <a:lstStyle/>
          <a:p>
            <a:pPr algn="ctr"/>
            <a:r>
              <a:rPr lang="en-US" b="1" i="0">
                <a:effectLst/>
                <a:latin typeface="urw-din"/>
              </a:rPr>
              <a:t>Multithreading in Python</a:t>
            </a:r>
            <a:endParaRPr lang="en-US" b="1" dirty="0"/>
          </a:p>
        </p:txBody>
      </p:sp>
      <p:sp>
        <p:nvSpPr>
          <p:cNvPr id="11" name="Номер слайда 10">
            <a:extLst>
              <a:ext uri="{FF2B5EF4-FFF2-40B4-BE49-F238E27FC236}">
                <a16:creationId xmlns:a16="http://schemas.microsoft.com/office/drawing/2014/main" id="{056A5990-B5E0-44A7-B25E-CF28E511C5FF}"/>
              </a:ext>
            </a:extLst>
          </p:cNvPr>
          <p:cNvSpPr>
            <a:spLocks noGrp="1"/>
          </p:cNvSpPr>
          <p:nvPr>
            <p:ph type="sldNum" sz="quarter" idx="12"/>
          </p:nvPr>
        </p:nvSpPr>
        <p:spPr/>
        <p:txBody>
          <a:bodyPr/>
          <a:lstStyle/>
          <a:p>
            <a:fld id="{5808E213-EF23-4ADC-BC6B-623A47320E7C}" type="slidenum">
              <a:rPr lang="en-US" smtClean="0"/>
              <a:t>12</a:t>
            </a:fld>
            <a:endParaRPr lang="en-US"/>
          </a:p>
        </p:txBody>
      </p:sp>
      <p:pic>
        <p:nvPicPr>
          <p:cNvPr id="5" name="Рисунок 4">
            <a:extLst>
              <a:ext uri="{FF2B5EF4-FFF2-40B4-BE49-F238E27FC236}">
                <a16:creationId xmlns:a16="http://schemas.microsoft.com/office/drawing/2014/main" id="{F510CB98-B46A-4B61-AA9E-DA2633C443AF}"/>
              </a:ext>
            </a:extLst>
          </p:cNvPr>
          <p:cNvPicPr>
            <a:picLocks noChangeAspect="1"/>
          </p:cNvPicPr>
          <p:nvPr/>
        </p:nvPicPr>
        <p:blipFill>
          <a:blip r:embed="rId2"/>
          <a:stretch>
            <a:fillRect/>
          </a:stretch>
        </p:blipFill>
        <p:spPr>
          <a:xfrm>
            <a:off x="1504950" y="1204912"/>
            <a:ext cx="6362700" cy="4448175"/>
          </a:xfrm>
          <a:prstGeom prst="rect">
            <a:avLst/>
          </a:prstGeom>
        </p:spPr>
      </p:pic>
    </p:spTree>
    <p:extLst>
      <p:ext uri="{BB962C8B-B14F-4D97-AF65-F5344CB8AC3E}">
        <p14:creationId xmlns:p14="http://schemas.microsoft.com/office/powerpoint/2010/main" val="959952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5354BF23-9BBF-43BE-8E04-20FEE7450273}"/>
              </a:ext>
            </a:extLst>
          </p:cNvPr>
          <p:cNvSpPr>
            <a:spLocks noGrp="1"/>
          </p:cNvSpPr>
          <p:nvPr>
            <p:ph type="title"/>
          </p:nvPr>
        </p:nvSpPr>
        <p:spPr>
          <a:xfrm>
            <a:off x="0" y="200177"/>
            <a:ext cx="12192000" cy="775778"/>
          </a:xfrm>
        </p:spPr>
        <p:txBody>
          <a:bodyPr/>
          <a:lstStyle/>
          <a:p>
            <a:pPr algn="ctr"/>
            <a:r>
              <a:rPr lang="en-US" b="1" i="0">
                <a:effectLst/>
                <a:latin typeface="urw-din"/>
              </a:rPr>
              <a:t>Multithreading in Python</a:t>
            </a:r>
            <a:endParaRPr lang="en-US" b="1" dirty="0"/>
          </a:p>
        </p:txBody>
      </p:sp>
      <p:sp>
        <p:nvSpPr>
          <p:cNvPr id="11" name="Номер слайда 10">
            <a:extLst>
              <a:ext uri="{FF2B5EF4-FFF2-40B4-BE49-F238E27FC236}">
                <a16:creationId xmlns:a16="http://schemas.microsoft.com/office/drawing/2014/main" id="{056A5990-B5E0-44A7-B25E-CF28E511C5FF}"/>
              </a:ext>
            </a:extLst>
          </p:cNvPr>
          <p:cNvSpPr>
            <a:spLocks noGrp="1"/>
          </p:cNvSpPr>
          <p:nvPr>
            <p:ph type="sldNum" sz="quarter" idx="12"/>
          </p:nvPr>
        </p:nvSpPr>
        <p:spPr/>
        <p:txBody>
          <a:bodyPr/>
          <a:lstStyle/>
          <a:p>
            <a:fld id="{5808E213-EF23-4ADC-BC6B-623A47320E7C}" type="slidenum">
              <a:rPr lang="en-US" smtClean="0"/>
              <a:t>13</a:t>
            </a:fld>
            <a:endParaRPr lang="en-US"/>
          </a:p>
        </p:txBody>
      </p:sp>
      <p:pic>
        <p:nvPicPr>
          <p:cNvPr id="4" name="Рисунок 3">
            <a:extLst>
              <a:ext uri="{FF2B5EF4-FFF2-40B4-BE49-F238E27FC236}">
                <a16:creationId xmlns:a16="http://schemas.microsoft.com/office/drawing/2014/main" id="{A087D340-2552-46D1-AEB9-5F01351520AD}"/>
              </a:ext>
            </a:extLst>
          </p:cNvPr>
          <p:cNvPicPr>
            <a:picLocks noChangeAspect="1"/>
          </p:cNvPicPr>
          <p:nvPr/>
        </p:nvPicPr>
        <p:blipFill>
          <a:blip r:embed="rId2"/>
          <a:stretch>
            <a:fillRect/>
          </a:stretch>
        </p:blipFill>
        <p:spPr>
          <a:xfrm>
            <a:off x="34556" y="790423"/>
            <a:ext cx="5753100" cy="5867400"/>
          </a:xfrm>
          <a:prstGeom prst="rect">
            <a:avLst/>
          </a:prstGeom>
        </p:spPr>
      </p:pic>
      <p:pic>
        <p:nvPicPr>
          <p:cNvPr id="7" name="Рисунок 6">
            <a:extLst>
              <a:ext uri="{FF2B5EF4-FFF2-40B4-BE49-F238E27FC236}">
                <a16:creationId xmlns:a16="http://schemas.microsoft.com/office/drawing/2014/main" id="{6415D659-9969-4720-A806-033C808E2E4C}"/>
              </a:ext>
            </a:extLst>
          </p:cNvPr>
          <p:cNvPicPr>
            <a:picLocks noChangeAspect="1"/>
          </p:cNvPicPr>
          <p:nvPr/>
        </p:nvPicPr>
        <p:blipFill>
          <a:blip r:embed="rId3"/>
          <a:stretch>
            <a:fillRect/>
          </a:stretch>
        </p:blipFill>
        <p:spPr>
          <a:xfrm>
            <a:off x="6404345" y="838200"/>
            <a:ext cx="5695950" cy="6019800"/>
          </a:xfrm>
          <a:prstGeom prst="rect">
            <a:avLst/>
          </a:prstGeom>
        </p:spPr>
      </p:pic>
    </p:spTree>
    <p:extLst>
      <p:ext uri="{BB962C8B-B14F-4D97-AF65-F5344CB8AC3E}">
        <p14:creationId xmlns:p14="http://schemas.microsoft.com/office/powerpoint/2010/main" val="1706007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5354BF23-9BBF-43BE-8E04-20FEE7450273}"/>
              </a:ext>
            </a:extLst>
          </p:cNvPr>
          <p:cNvSpPr>
            <a:spLocks noGrp="1"/>
          </p:cNvSpPr>
          <p:nvPr>
            <p:ph type="title"/>
          </p:nvPr>
        </p:nvSpPr>
        <p:spPr>
          <a:xfrm>
            <a:off x="0" y="2495702"/>
            <a:ext cx="12192000" cy="775778"/>
          </a:xfrm>
        </p:spPr>
        <p:txBody>
          <a:bodyPr>
            <a:normAutofit fontScale="90000"/>
          </a:bodyPr>
          <a:lstStyle/>
          <a:p>
            <a:pPr algn="ctr"/>
            <a:r>
              <a:rPr lang="en-US" sz="5400" b="1" i="0">
                <a:solidFill>
                  <a:schemeClr val="accent1">
                    <a:lumMod val="75000"/>
                  </a:schemeClr>
                </a:solidFill>
                <a:effectLst/>
                <a:latin typeface="var(--font-din)"/>
              </a:rPr>
              <a:t>Client/Server Programming</a:t>
            </a:r>
            <a:endParaRPr lang="en-US" sz="5400" b="1" dirty="0">
              <a:solidFill>
                <a:schemeClr val="accent1">
                  <a:lumMod val="75000"/>
                </a:schemeClr>
              </a:solidFill>
            </a:endParaRPr>
          </a:p>
        </p:txBody>
      </p:sp>
      <p:sp>
        <p:nvSpPr>
          <p:cNvPr id="2" name="Номер слайда 1">
            <a:extLst>
              <a:ext uri="{FF2B5EF4-FFF2-40B4-BE49-F238E27FC236}">
                <a16:creationId xmlns:a16="http://schemas.microsoft.com/office/drawing/2014/main" id="{2114E7AF-3345-4BAC-82B0-449037D1355E}"/>
              </a:ext>
            </a:extLst>
          </p:cNvPr>
          <p:cNvSpPr>
            <a:spLocks noGrp="1"/>
          </p:cNvSpPr>
          <p:nvPr>
            <p:ph type="sldNum" sz="quarter" idx="12"/>
          </p:nvPr>
        </p:nvSpPr>
        <p:spPr/>
        <p:txBody>
          <a:bodyPr/>
          <a:lstStyle/>
          <a:p>
            <a:fld id="{5808E213-EF23-4ADC-BC6B-623A47320E7C}" type="slidenum">
              <a:rPr lang="en-US" smtClean="0"/>
              <a:t>14</a:t>
            </a:fld>
            <a:endParaRPr lang="en-US"/>
          </a:p>
        </p:txBody>
      </p:sp>
    </p:spTree>
    <p:extLst>
      <p:ext uri="{BB962C8B-B14F-4D97-AF65-F5344CB8AC3E}">
        <p14:creationId xmlns:p14="http://schemas.microsoft.com/office/powerpoint/2010/main" val="2820075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5354BF23-9BBF-43BE-8E04-20FEE7450273}"/>
              </a:ext>
            </a:extLst>
          </p:cNvPr>
          <p:cNvSpPr>
            <a:spLocks noGrp="1"/>
          </p:cNvSpPr>
          <p:nvPr>
            <p:ph type="title"/>
          </p:nvPr>
        </p:nvSpPr>
        <p:spPr>
          <a:xfrm>
            <a:off x="0" y="200177"/>
            <a:ext cx="12192000" cy="775778"/>
          </a:xfrm>
        </p:spPr>
        <p:txBody>
          <a:bodyPr/>
          <a:lstStyle/>
          <a:p>
            <a:pPr algn="ctr"/>
            <a:r>
              <a:rPr lang="en-US" b="1" i="0" dirty="0">
                <a:effectLst/>
                <a:latin typeface="urw-din"/>
              </a:rPr>
              <a:t>Client-Server Programming </a:t>
            </a:r>
            <a:endParaRPr lang="en-US" b="1" dirty="0"/>
          </a:p>
        </p:txBody>
      </p:sp>
      <p:sp>
        <p:nvSpPr>
          <p:cNvPr id="6" name="Содержимое 2">
            <a:extLst>
              <a:ext uri="{FF2B5EF4-FFF2-40B4-BE49-F238E27FC236}">
                <a16:creationId xmlns:a16="http://schemas.microsoft.com/office/drawing/2014/main" id="{AB482C6F-FE3D-4117-8A0D-7FB700EC562D}"/>
              </a:ext>
            </a:extLst>
          </p:cNvPr>
          <p:cNvSpPr>
            <a:spLocks noGrp="1"/>
          </p:cNvSpPr>
          <p:nvPr>
            <p:ph idx="1"/>
          </p:nvPr>
        </p:nvSpPr>
        <p:spPr>
          <a:xfrm>
            <a:off x="666750" y="1246888"/>
            <a:ext cx="5076056" cy="5382360"/>
          </a:xfrm>
        </p:spPr>
        <p:txBody>
          <a:bodyPr>
            <a:noAutofit/>
          </a:bodyPr>
          <a:lstStyle/>
          <a:p>
            <a:pPr algn="just">
              <a:buNone/>
            </a:pPr>
            <a:r>
              <a:rPr lang="en-US" sz="1800" dirty="0"/>
              <a:t>	When we type some web address like www.facebook.com in your web browser and press Enter, the browser sends a request to the web server at that address. This is done through HTTP, the Hyper Text Transfer Protocol. </a:t>
            </a:r>
          </a:p>
          <a:p>
            <a:pPr algn="just"/>
            <a:endParaRPr lang="en-US" sz="1800" dirty="0"/>
          </a:p>
          <a:p>
            <a:pPr algn="just">
              <a:buNone/>
            </a:pPr>
            <a:r>
              <a:rPr lang="en-US" sz="1800" dirty="0"/>
              <a:t>	HTTP is the protocol by which web browsers and web servers communicate. When you send the address, you send a request to the server. When the server is active and the request is valid, the server accepts the request, processes it, and then sends the response back to the client browser. The relationship between the request and response is shown in the Figure.</a:t>
            </a:r>
            <a:endParaRPr lang="ru-RU" sz="1800" dirty="0"/>
          </a:p>
        </p:txBody>
      </p:sp>
      <p:pic>
        <p:nvPicPr>
          <p:cNvPr id="7" name="Picture 2">
            <a:extLst>
              <a:ext uri="{FF2B5EF4-FFF2-40B4-BE49-F238E27FC236}">
                <a16:creationId xmlns:a16="http://schemas.microsoft.com/office/drawing/2014/main" id="{04BFBF57-E17B-4281-94FB-B5E6EABE4F16}"/>
              </a:ext>
            </a:extLst>
          </p:cNvPr>
          <p:cNvPicPr>
            <a:picLocks noChangeAspect="1" noChangeArrowheads="1"/>
          </p:cNvPicPr>
          <p:nvPr/>
        </p:nvPicPr>
        <p:blipFill>
          <a:blip r:embed="rId2" cstate="print"/>
          <a:srcRect/>
          <a:stretch>
            <a:fillRect/>
          </a:stretch>
        </p:blipFill>
        <p:spPr bwMode="auto">
          <a:xfrm>
            <a:off x="6353547" y="1076325"/>
            <a:ext cx="3390900" cy="4705350"/>
          </a:xfrm>
          <a:prstGeom prst="rect">
            <a:avLst/>
          </a:prstGeom>
          <a:noFill/>
          <a:ln w="9525">
            <a:noFill/>
            <a:miter lim="800000"/>
            <a:headEnd/>
            <a:tailEnd/>
          </a:ln>
        </p:spPr>
      </p:pic>
      <p:sp>
        <p:nvSpPr>
          <p:cNvPr id="4" name="Номер слайда 3">
            <a:extLst>
              <a:ext uri="{FF2B5EF4-FFF2-40B4-BE49-F238E27FC236}">
                <a16:creationId xmlns:a16="http://schemas.microsoft.com/office/drawing/2014/main" id="{04D5FA67-6DE7-40E8-9764-91F7105C5430}"/>
              </a:ext>
            </a:extLst>
          </p:cNvPr>
          <p:cNvSpPr>
            <a:spLocks noGrp="1"/>
          </p:cNvSpPr>
          <p:nvPr>
            <p:ph type="sldNum" sz="quarter" idx="12"/>
          </p:nvPr>
        </p:nvSpPr>
        <p:spPr/>
        <p:txBody>
          <a:bodyPr/>
          <a:lstStyle/>
          <a:p>
            <a:fld id="{5808E213-EF23-4ADC-BC6B-623A47320E7C}" type="slidenum">
              <a:rPr lang="en-US" smtClean="0"/>
              <a:t>15</a:t>
            </a:fld>
            <a:endParaRPr lang="en-US"/>
          </a:p>
        </p:txBody>
      </p:sp>
    </p:spTree>
    <p:extLst>
      <p:ext uri="{BB962C8B-B14F-4D97-AF65-F5344CB8AC3E}">
        <p14:creationId xmlns:p14="http://schemas.microsoft.com/office/powerpoint/2010/main" val="3912769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5354BF23-9BBF-43BE-8E04-20FEE7450273}"/>
              </a:ext>
            </a:extLst>
          </p:cNvPr>
          <p:cNvSpPr>
            <a:spLocks noGrp="1"/>
          </p:cNvSpPr>
          <p:nvPr>
            <p:ph type="title"/>
          </p:nvPr>
        </p:nvSpPr>
        <p:spPr>
          <a:xfrm>
            <a:off x="0" y="200177"/>
            <a:ext cx="12192000" cy="775778"/>
          </a:xfrm>
        </p:spPr>
        <p:txBody>
          <a:bodyPr/>
          <a:lstStyle/>
          <a:p>
            <a:pPr algn="ctr"/>
            <a:r>
              <a:rPr lang="en-US" b="1" i="0" dirty="0">
                <a:effectLst/>
                <a:latin typeface="urw-din"/>
              </a:rPr>
              <a:t>Client-Server Programming </a:t>
            </a:r>
            <a:endParaRPr lang="en-US" b="1" dirty="0"/>
          </a:p>
        </p:txBody>
      </p:sp>
      <p:sp>
        <p:nvSpPr>
          <p:cNvPr id="6" name="Содержимое 2">
            <a:extLst>
              <a:ext uri="{FF2B5EF4-FFF2-40B4-BE49-F238E27FC236}">
                <a16:creationId xmlns:a16="http://schemas.microsoft.com/office/drawing/2014/main" id="{AB482C6F-FE3D-4117-8A0D-7FB700EC562D}"/>
              </a:ext>
            </a:extLst>
          </p:cNvPr>
          <p:cNvSpPr>
            <a:spLocks noGrp="1"/>
          </p:cNvSpPr>
          <p:nvPr>
            <p:ph idx="1"/>
          </p:nvPr>
        </p:nvSpPr>
        <p:spPr>
          <a:xfrm>
            <a:off x="781050" y="1980313"/>
            <a:ext cx="7610476" cy="2267837"/>
          </a:xfrm>
        </p:spPr>
        <p:txBody>
          <a:bodyPr>
            <a:noAutofit/>
          </a:bodyPr>
          <a:lstStyle/>
          <a:p>
            <a:pPr algn="just">
              <a:buNone/>
            </a:pPr>
            <a:r>
              <a:rPr lang="en-US" sz="4400" dirty="0"/>
              <a:t>-Client-Side Programming</a:t>
            </a:r>
          </a:p>
          <a:p>
            <a:pPr algn="just">
              <a:buNone/>
            </a:pPr>
            <a:endParaRPr lang="en-US" sz="4400" dirty="0"/>
          </a:p>
          <a:p>
            <a:pPr algn="just">
              <a:buNone/>
            </a:pPr>
            <a:r>
              <a:rPr lang="en-US" sz="4400" dirty="0"/>
              <a:t>-Server-Side Programming</a:t>
            </a:r>
            <a:endParaRPr lang="ru-RU" sz="4400" dirty="0"/>
          </a:p>
        </p:txBody>
      </p:sp>
      <p:sp>
        <p:nvSpPr>
          <p:cNvPr id="2" name="Номер слайда 1">
            <a:extLst>
              <a:ext uri="{FF2B5EF4-FFF2-40B4-BE49-F238E27FC236}">
                <a16:creationId xmlns:a16="http://schemas.microsoft.com/office/drawing/2014/main" id="{753DC9B2-C6B3-4216-A400-3ED5B2365D35}"/>
              </a:ext>
            </a:extLst>
          </p:cNvPr>
          <p:cNvSpPr>
            <a:spLocks noGrp="1"/>
          </p:cNvSpPr>
          <p:nvPr>
            <p:ph type="sldNum" sz="quarter" idx="12"/>
          </p:nvPr>
        </p:nvSpPr>
        <p:spPr/>
        <p:txBody>
          <a:bodyPr/>
          <a:lstStyle/>
          <a:p>
            <a:fld id="{5808E213-EF23-4ADC-BC6B-623A47320E7C}" type="slidenum">
              <a:rPr lang="en-US" smtClean="0"/>
              <a:t>16</a:t>
            </a:fld>
            <a:endParaRPr lang="en-US"/>
          </a:p>
        </p:txBody>
      </p:sp>
    </p:spTree>
    <p:extLst>
      <p:ext uri="{BB962C8B-B14F-4D97-AF65-F5344CB8AC3E}">
        <p14:creationId xmlns:p14="http://schemas.microsoft.com/office/powerpoint/2010/main" val="3791242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programming (scripting)</a:t>
            </a:r>
          </a:p>
        </p:txBody>
      </p:sp>
      <p:sp>
        <p:nvSpPr>
          <p:cNvPr id="3" name="Content Placeholder 2"/>
          <p:cNvSpPr>
            <a:spLocks noGrp="1"/>
          </p:cNvSpPr>
          <p:nvPr>
            <p:ph idx="1"/>
          </p:nvPr>
        </p:nvSpPr>
        <p:spPr>
          <a:xfrm>
            <a:off x="1097280" y="5237919"/>
            <a:ext cx="10058400" cy="820016"/>
          </a:xfrm>
        </p:spPr>
        <p:txBody>
          <a:bodyPr>
            <a:normAutofit/>
          </a:bodyPr>
          <a:lstStyle/>
          <a:p>
            <a:pPr>
              <a:buFont typeface="Arial" panose="020B0604020202020204" pitchFamily="34" charset="0"/>
              <a:buChar char="•"/>
            </a:pPr>
            <a:r>
              <a:rPr lang="en-US" sz="2400" b="1" dirty="0"/>
              <a:t>  client-side script</a:t>
            </a:r>
            <a:r>
              <a:rPr lang="en-US" sz="2400" dirty="0"/>
              <a:t>: code runs in browser </a:t>
            </a:r>
            <a:r>
              <a:rPr lang="en-US" sz="2400" i="1" dirty="0"/>
              <a:t>after</a:t>
            </a:r>
            <a:r>
              <a:rPr lang="en-US" sz="2400" dirty="0"/>
              <a:t> page is sent back from server often this code manipulates the page or responds to user actions</a:t>
            </a:r>
          </a:p>
          <a:p>
            <a:pPr>
              <a:buFont typeface="Arial" panose="020B0604020202020204" pitchFamily="34" charset="0"/>
              <a:buChar char="•"/>
            </a:pPr>
            <a:endParaRPr lang="en-US" sz="2400" dirty="0"/>
          </a:p>
        </p:txBody>
      </p:sp>
      <p:pic>
        <p:nvPicPr>
          <p:cNvPr id="1026" name="Picture 2" descr="client-side scrip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184" y="2021067"/>
            <a:ext cx="5628591" cy="3028011"/>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a:extLst>
              <a:ext uri="{FF2B5EF4-FFF2-40B4-BE49-F238E27FC236}">
                <a16:creationId xmlns:a16="http://schemas.microsoft.com/office/drawing/2014/main" id="{A000D9B6-69BE-490F-AFC5-2FC606F0CB4F}"/>
              </a:ext>
            </a:extLst>
          </p:cNvPr>
          <p:cNvSpPr>
            <a:spLocks noGrp="1"/>
          </p:cNvSpPr>
          <p:nvPr>
            <p:ph type="sldNum" sz="quarter" idx="12"/>
          </p:nvPr>
        </p:nvSpPr>
        <p:spPr/>
        <p:txBody>
          <a:bodyPr/>
          <a:lstStyle/>
          <a:p>
            <a:fld id="{5808E213-EF23-4ADC-BC6B-623A47320E7C}" type="slidenum">
              <a:rPr lang="en-US" smtClean="0"/>
              <a:t>17</a:t>
            </a:fld>
            <a:endParaRPr lang="en-US"/>
          </a:p>
        </p:txBody>
      </p:sp>
    </p:spTree>
    <p:extLst>
      <p:ext uri="{BB962C8B-B14F-4D97-AF65-F5344CB8AC3E}">
        <p14:creationId xmlns:p14="http://schemas.microsoft.com/office/powerpoint/2010/main" val="424047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web programming</a:t>
            </a:r>
          </a:p>
        </p:txBody>
      </p:sp>
      <p:sp>
        <p:nvSpPr>
          <p:cNvPr id="3" name="Content Placeholder 2"/>
          <p:cNvSpPr>
            <a:spLocks noGrp="1"/>
          </p:cNvSpPr>
          <p:nvPr>
            <p:ph idx="1"/>
          </p:nvPr>
        </p:nvSpPr>
        <p:spPr>
          <a:xfrm>
            <a:off x="1097280" y="3101008"/>
            <a:ext cx="10058400" cy="2768085"/>
          </a:xfrm>
        </p:spPr>
        <p:txBody>
          <a:bodyPr>
            <a:normAutofit/>
          </a:bodyPr>
          <a:lstStyle/>
          <a:p>
            <a:pPr>
              <a:buFont typeface="Arial" panose="020B0604020202020204" pitchFamily="34" charset="0"/>
              <a:buChar char="•"/>
            </a:pPr>
            <a:r>
              <a:rPr lang="en-US" sz="2200" dirty="0"/>
              <a:t>   server-side pages are programs written using one of many web programming languages/frameworks</a:t>
            </a:r>
          </a:p>
          <a:p>
            <a:pPr lvl="1"/>
            <a:r>
              <a:rPr lang="en-US" sz="2200" dirty="0"/>
              <a:t>examples: </a:t>
            </a:r>
            <a:r>
              <a:rPr lang="en-US" sz="2200" dirty="0">
                <a:hlinkClick r:id="rId2"/>
              </a:rPr>
              <a:t>PHP</a:t>
            </a:r>
            <a:r>
              <a:rPr lang="en-US" sz="2200" dirty="0"/>
              <a:t>, </a:t>
            </a:r>
            <a:r>
              <a:rPr lang="en-US" sz="2200" dirty="0">
                <a:hlinkClick r:id="rId3"/>
              </a:rPr>
              <a:t>Java/JSP</a:t>
            </a:r>
            <a:r>
              <a:rPr lang="en-US" sz="2200" dirty="0"/>
              <a:t>, </a:t>
            </a:r>
            <a:r>
              <a:rPr lang="en-US" sz="2200" dirty="0">
                <a:hlinkClick r:id="rId4"/>
              </a:rPr>
              <a:t>Ruby on Rails</a:t>
            </a:r>
            <a:r>
              <a:rPr lang="en-US" sz="2200" dirty="0"/>
              <a:t>, </a:t>
            </a:r>
            <a:r>
              <a:rPr lang="en-US" sz="2200" dirty="0">
                <a:hlinkClick r:id="rId5"/>
              </a:rPr>
              <a:t>ASP.NET</a:t>
            </a:r>
            <a:r>
              <a:rPr lang="en-US" sz="2200" dirty="0"/>
              <a:t>, </a:t>
            </a:r>
            <a:r>
              <a:rPr lang="en-US" sz="2200" dirty="0">
                <a:hlinkClick r:id="rId6"/>
              </a:rPr>
              <a:t>Python</a:t>
            </a:r>
            <a:r>
              <a:rPr lang="en-US" sz="2200" dirty="0"/>
              <a:t>, </a:t>
            </a:r>
            <a:r>
              <a:rPr lang="en-US" sz="2200" dirty="0">
                <a:hlinkClick r:id="rId7"/>
              </a:rPr>
              <a:t>Perl</a:t>
            </a:r>
            <a:endParaRPr lang="en-US" sz="2200" dirty="0"/>
          </a:p>
          <a:p>
            <a:pPr>
              <a:buFont typeface="Arial" panose="020B0604020202020204" pitchFamily="34" charset="0"/>
              <a:buChar char="•"/>
            </a:pPr>
            <a:r>
              <a:rPr lang="en-US" sz="2200" dirty="0"/>
              <a:t>   the web server contains software that allows it to run those programs and send back their output</a:t>
            </a:r>
          </a:p>
          <a:p>
            <a:pPr>
              <a:buFont typeface="Arial" panose="020B0604020202020204" pitchFamily="34" charset="0"/>
              <a:buChar char="•"/>
            </a:pPr>
            <a:r>
              <a:rPr lang="en-US" sz="2200" dirty="0"/>
              <a:t>   each language/framework has its pros and cons</a:t>
            </a:r>
          </a:p>
          <a:p>
            <a:endParaRPr lang="en-US" sz="2200" dirty="0"/>
          </a:p>
        </p:txBody>
      </p:sp>
      <p:pic>
        <p:nvPicPr>
          <p:cNvPr id="2050" name="Picture 2" descr="ph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3124" y="2008609"/>
            <a:ext cx="1143000" cy="6381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s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6480" y="2016645"/>
            <a:ext cx="1619250" cy="5715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uby on rail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01253" y="1768994"/>
            <a:ext cx="828675" cy="10668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sp.ne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45021" y="2092843"/>
            <a:ext cx="10287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8" name="Рисунок 7">
            <a:extLst>
              <a:ext uri="{FF2B5EF4-FFF2-40B4-BE49-F238E27FC236}">
                <a16:creationId xmlns:a16="http://schemas.microsoft.com/office/drawing/2014/main" id="{A463A2B4-E4B8-42DC-8DBB-7B01777541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55209" y="1661096"/>
            <a:ext cx="1964531" cy="1307306"/>
          </a:xfrm>
          <a:prstGeom prst="rect">
            <a:avLst/>
          </a:prstGeom>
        </p:spPr>
      </p:pic>
      <p:sp>
        <p:nvSpPr>
          <p:cNvPr id="4" name="Номер слайда 3">
            <a:extLst>
              <a:ext uri="{FF2B5EF4-FFF2-40B4-BE49-F238E27FC236}">
                <a16:creationId xmlns:a16="http://schemas.microsoft.com/office/drawing/2014/main" id="{DFF131EE-60E0-4060-8143-E8D6ADE34192}"/>
              </a:ext>
            </a:extLst>
          </p:cNvPr>
          <p:cNvSpPr>
            <a:spLocks noGrp="1"/>
          </p:cNvSpPr>
          <p:nvPr>
            <p:ph type="sldNum" sz="quarter" idx="12"/>
          </p:nvPr>
        </p:nvSpPr>
        <p:spPr/>
        <p:txBody>
          <a:bodyPr/>
          <a:lstStyle/>
          <a:p>
            <a:fld id="{5808E213-EF23-4ADC-BC6B-623A47320E7C}" type="slidenum">
              <a:rPr lang="en-US" smtClean="0"/>
              <a:t>18</a:t>
            </a:fld>
            <a:endParaRPr lang="en-US"/>
          </a:p>
        </p:txBody>
      </p:sp>
    </p:spTree>
    <p:extLst>
      <p:ext uri="{BB962C8B-B14F-4D97-AF65-F5344CB8AC3E}">
        <p14:creationId xmlns:p14="http://schemas.microsoft.com/office/powerpoint/2010/main" val="2739295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5575"/>
            <a:ext cx="10515600" cy="4351338"/>
          </a:xfrm>
        </p:spPr>
        <p:txBody>
          <a:bodyPr>
            <a:noAutofit/>
          </a:bodyPr>
          <a:lstStyle/>
          <a:p>
            <a:r>
              <a:rPr lang="en-US" sz="3200" dirty="0"/>
              <a:t>client-side scripting benefits:</a:t>
            </a:r>
          </a:p>
          <a:p>
            <a:pPr lvl="1"/>
            <a:r>
              <a:rPr lang="en-US" b="1" dirty="0"/>
              <a:t>usability</a:t>
            </a:r>
            <a:r>
              <a:rPr lang="en-US" dirty="0"/>
              <a:t>: can modify a page without having to post back to the server (faster UI)</a:t>
            </a:r>
          </a:p>
          <a:p>
            <a:pPr lvl="1"/>
            <a:r>
              <a:rPr lang="en-US" b="1" dirty="0"/>
              <a:t>efficiency</a:t>
            </a:r>
            <a:r>
              <a:rPr lang="en-US" dirty="0"/>
              <a:t>: can make small, quick changes to page without waiting for server</a:t>
            </a:r>
          </a:p>
          <a:p>
            <a:pPr lvl="1"/>
            <a:r>
              <a:rPr lang="en-US" b="1" dirty="0"/>
              <a:t>event-driven</a:t>
            </a:r>
            <a:r>
              <a:rPr lang="en-US" dirty="0"/>
              <a:t>: can respond to user actions like clicks and key presses</a:t>
            </a:r>
          </a:p>
          <a:p>
            <a:pPr lvl="1"/>
            <a:endParaRPr lang="en-US" dirty="0"/>
          </a:p>
          <a:p>
            <a:r>
              <a:rPr lang="en-US" sz="3200" dirty="0"/>
              <a:t>server-side programming benefits:</a:t>
            </a:r>
          </a:p>
          <a:p>
            <a:pPr lvl="1"/>
            <a:r>
              <a:rPr lang="en-US" b="1" dirty="0"/>
              <a:t>security</a:t>
            </a:r>
            <a:r>
              <a:rPr lang="en-US" dirty="0"/>
              <a:t>: has access to server's private data; client can't see source code</a:t>
            </a:r>
          </a:p>
          <a:p>
            <a:pPr lvl="1"/>
            <a:r>
              <a:rPr lang="en-US" b="1" dirty="0"/>
              <a:t>compatibility</a:t>
            </a:r>
            <a:r>
              <a:rPr lang="en-US" dirty="0"/>
              <a:t>: not subject to browser compatibility issues</a:t>
            </a:r>
          </a:p>
          <a:p>
            <a:pPr lvl="1"/>
            <a:r>
              <a:rPr lang="en-US" b="1" dirty="0"/>
              <a:t>power</a:t>
            </a:r>
            <a:r>
              <a:rPr lang="en-US" dirty="0"/>
              <a:t>: can write files, open connections to servers, connect to databases, ...</a:t>
            </a:r>
          </a:p>
          <a:p>
            <a:endParaRPr lang="en-US" sz="2400" dirty="0"/>
          </a:p>
        </p:txBody>
      </p:sp>
      <p:sp>
        <p:nvSpPr>
          <p:cNvPr id="4" name="Номер слайда 3">
            <a:extLst>
              <a:ext uri="{FF2B5EF4-FFF2-40B4-BE49-F238E27FC236}">
                <a16:creationId xmlns:a16="http://schemas.microsoft.com/office/drawing/2014/main" id="{EBF9F3DB-9030-4900-93FC-F7824DF8FED8}"/>
              </a:ext>
            </a:extLst>
          </p:cNvPr>
          <p:cNvSpPr>
            <a:spLocks noGrp="1"/>
          </p:cNvSpPr>
          <p:nvPr>
            <p:ph type="sldNum" sz="quarter" idx="12"/>
          </p:nvPr>
        </p:nvSpPr>
        <p:spPr/>
        <p:txBody>
          <a:bodyPr/>
          <a:lstStyle/>
          <a:p>
            <a:fld id="{5808E213-EF23-4ADC-BC6B-623A47320E7C}" type="slidenum">
              <a:rPr lang="en-US" smtClean="0"/>
              <a:t>19</a:t>
            </a:fld>
            <a:endParaRPr lang="en-US"/>
          </a:p>
        </p:txBody>
      </p:sp>
      <p:sp>
        <p:nvSpPr>
          <p:cNvPr id="5" name="Title 1">
            <a:extLst>
              <a:ext uri="{FF2B5EF4-FFF2-40B4-BE49-F238E27FC236}">
                <a16:creationId xmlns:a16="http://schemas.microsoft.com/office/drawing/2014/main" id="{B7B96497-7921-4040-A5A1-B321139A8CC3}"/>
              </a:ext>
            </a:extLst>
          </p:cNvPr>
          <p:cNvSpPr>
            <a:spLocks noGrp="1"/>
          </p:cNvSpPr>
          <p:nvPr>
            <p:ph type="title"/>
          </p:nvPr>
        </p:nvSpPr>
        <p:spPr>
          <a:xfrm>
            <a:off x="476250" y="183356"/>
            <a:ext cx="10515600" cy="1325563"/>
          </a:xfrm>
        </p:spPr>
        <p:txBody>
          <a:bodyPr>
            <a:normAutofit/>
          </a:bodyPr>
          <a:lstStyle/>
          <a:p>
            <a:r>
              <a:rPr lang="en-US" sz="4000" dirty="0"/>
              <a:t>Client-Side and Server-Side programming benefits</a:t>
            </a:r>
          </a:p>
        </p:txBody>
      </p:sp>
    </p:spTree>
    <p:extLst>
      <p:ext uri="{BB962C8B-B14F-4D97-AF65-F5344CB8AC3E}">
        <p14:creationId xmlns:p14="http://schemas.microsoft.com/office/powerpoint/2010/main" val="638516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itle 3"/>
          <p:cNvSpPr txBox="1">
            <a:spLocks/>
          </p:cNvSpPr>
          <p:nvPr/>
        </p:nvSpPr>
        <p:spPr>
          <a:xfrm>
            <a:off x="1010652" y="1366789"/>
            <a:ext cx="10863714" cy="4086673"/>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4800" b="1" kern="1200">
                <a:solidFill>
                  <a:schemeClr val="tx1">
                    <a:lumMod val="65000"/>
                    <a:lumOff val="35000"/>
                  </a:schemeClr>
                </a:solidFill>
                <a:latin typeface="+mj-lt"/>
                <a:ea typeface="+mj-ea"/>
                <a:cs typeface="+mj-cs"/>
              </a:defRPr>
            </a:lvl1pPr>
          </a:lstStyle>
          <a:p>
            <a:pPr marL="571500" indent="-571500" algn="l">
              <a:buFontTx/>
              <a:buChar char="-"/>
            </a:pPr>
            <a:r>
              <a:rPr lang="en-US" sz="4400" b="0" dirty="0"/>
              <a:t>Multithreading</a:t>
            </a:r>
          </a:p>
          <a:p>
            <a:pPr marL="571500" indent="-571500" algn="l">
              <a:buFontTx/>
              <a:buChar char="-"/>
            </a:pPr>
            <a:r>
              <a:rPr lang="en-US" sz="4400" b="0" dirty="0"/>
              <a:t>Client/Server programming</a:t>
            </a:r>
          </a:p>
          <a:p>
            <a:pPr marL="571500" indent="-571500" algn="l">
              <a:buFontTx/>
              <a:buChar char="-"/>
            </a:pPr>
            <a:r>
              <a:rPr lang="en-US" sz="4400" b="0" dirty="0"/>
              <a:t>Web technologies</a:t>
            </a:r>
          </a:p>
          <a:p>
            <a:pPr marL="571500" indent="-571500" algn="l">
              <a:buFontTx/>
              <a:buChar char="-"/>
            </a:pPr>
            <a:r>
              <a:rPr lang="en-US" sz="4400" b="0" dirty="0"/>
              <a:t>What is HTML?</a:t>
            </a:r>
          </a:p>
          <a:p>
            <a:pPr marL="571500" indent="-571500" algn="l">
              <a:buFontTx/>
              <a:buChar char="-"/>
            </a:pPr>
            <a:r>
              <a:rPr lang="en-US" sz="4400" b="0" dirty="0"/>
              <a:t>History of HTML</a:t>
            </a:r>
          </a:p>
          <a:p>
            <a:pPr marL="571500" indent="-571500" algn="l">
              <a:buFontTx/>
              <a:buChar char="-"/>
            </a:pPr>
            <a:r>
              <a:rPr lang="en-US" sz="4400" b="0" dirty="0"/>
              <a:t>Anatomy of an HTML Tag</a:t>
            </a:r>
            <a:endParaRPr lang="ru-RU" sz="4400" b="0" dirty="0"/>
          </a:p>
          <a:p>
            <a:pPr marL="571500" indent="-571500" algn="l">
              <a:buFontTx/>
              <a:buChar char="-"/>
            </a:pPr>
            <a:r>
              <a:rPr lang="en-US" sz="4400" b="0" dirty="0"/>
              <a:t>HTML Document Structure</a:t>
            </a:r>
          </a:p>
          <a:p>
            <a:pPr marL="571500" indent="-571500" algn="l">
              <a:buFontTx/>
              <a:buChar char="-"/>
            </a:pPr>
            <a:r>
              <a:rPr lang="en-US" sz="4400" b="0" dirty="0"/>
              <a:t>Create HTML using Python</a:t>
            </a:r>
          </a:p>
          <a:p>
            <a:pPr marL="571500" indent="-571500" algn="l">
              <a:buFontTx/>
              <a:buChar char="-"/>
            </a:pPr>
            <a:endParaRPr lang="en-US" sz="4400" b="0" dirty="0"/>
          </a:p>
        </p:txBody>
      </p:sp>
      <p:sp>
        <p:nvSpPr>
          <p:cNvPr id="3" name="Заголовок 2"/>
          <p:cNvSpPr>
            <a:spLocks noGrp="1"/>
          </p:cNvSpPr>
          <p:nvPr>
            <p:ph type="title"/>
          </p:nvPr>
        </p:nvSpPr>
        <p:spPr/>
        <p:txBody>
          <a:bodyPr/>
          <a:lstStyle/>
          <a:p>
            <a:r>
              <a:rPr lang="en-US" dirty="0"/>
              <a:t>Content</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3911" y="3974481"/>
            <a:ext cx="2143125" cy="2143125"/>
          </a:xfrm>
          <a:prstGeom prst="rect">
            <a:avLst/>
          </a:prstGeom>
        </p:spPr>
      </p:pic>
    </p:spTree>
    <p:extLst>
      <p:ext uri="{BB962C8B-B14F-4D97-AF65-F5344CB8AC3E}">
        <p14:creationId xmlns:p14="http://schemas.microsoft.com/office/powerpoint/2010/main" val="1085500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5354BF23-9BBF-43BE-8E04-20FEE7450273}"/>
              </a:ext>
            </a:extLst>
          </p:cNvPr>
          <p:cNvSpPr>
            <a:spLocks noGrp="1"/>
          </p:cNvSpPr>
          <p:nvPr>
            <p:ph type="title"/>
          </p:nvPr>
        </p:nvSpPr>
        <p:spPr>
          <a:xfrm>
            <a:off x="0" y="2495702"/>
            <a:ext cx="12192000" cy="775778"/>
          </a:xfrm>
        </p:spPr>
        <p:txBody>
          <a:bodyPr>
            <a:normAutofit fontScale="90000"/>
          </a:bodyPr>
          <a:lstStyle/>
          <a:p>
            <a:pPr algn="ctr"/>
            <a:r>
              <a:rPr lang="en-US" sz="5400" b="1" dirty="0">
                <a:solidFill>
                  <a:schemeClr val="accent1">
                    <a:lumMod val="75000"/>
                  </a:schemeClr>
                </a:solidFill>
                <a:latin typeface="var(--font-din)"/>
              </a:rPr>
              <a:t>HTML</a:t>
            </a:r>
            <a:endParaRPr lang="en-US" sz="5400" b="1" dirty="0">
              <a:solidFill>
                <a:schemeClr val="accent1">
                  <a:lumMod val="75000"/>
                </a:schemeClr>
              </a:solidFill>
            </a:endParaRPr>
          </a:p>
        </p:txBody>
      </p:sp>
      <p:sp>
        <p:nvSpPr>
          <p:cNvPr id="2" name="Номер слайда 1">
            <a:extLst>
              <a:ext uri="{FF2B5EF4-FFF2-40B4-BE49-F238E27FC236}">
                <a16:creationId xmlns:a16="http://schemas.microsoft.com/office/drawing/2014/main" id="{4B572AF6-A15A-4A36-822C-6D020C41A3EE}"/>
              </a:ext>
            </a:extLst>
          </p:cNvPr>
          <p:cNvSpPr>
            <a:spLocks noGrp="1"/>
          </p:cNvSpPr>
          <p:nvPr>
            <p:ph type="sldNum" sz="quarter" idx="12"/>
          </p:nvPr>
        </p:nvSpPr>
        <p:spPr/>
        <p:txBody>
          <a:bodyPr/>
          <a:lstStyle/>
          <a:p>
            <a:fld id="{5808E213-EF23-4ADC-BC6B-623A47320E7C}" type="slidenum">
              <a:rPr lang="en-US" smtClean="0"/>
              <a:t>20</a:t>
            </a:fld>
            <a:endParaRPr lang="en-US"/>
          </a:p>
        </p:txBody>
      </p:sp>
    </p:spTree>
    <p:extLst>
      <p:ext uri="{BB962C8B-B14F-4D97-AF65-F5344CB8AC3E}">
        <p14:creationId xmlns:p14="http://schemas.microsoft.com/office/powerpoint/2010/main" val="2329607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Web application architecture</a:t>
            </a:r>
          </a:p>
        </p:txBody>
      </p:sp>
      <p:sp>
        <p:nvSpPr>
          <p:cNvPr id="10" name="Прямоугольник 9"/>
          <p:cNvSpPr/>
          <p:nvPr/>
        </p:nvSpPr>
        <p:spPr>
          <a:xfrm>
            <a:off x="627889" y="1544756"/>
            <a:ext cx="3472473" cy="646331"/>
          </a:xfrm>
          <a:prstGeom prst="rect">
            <a:avLst/>
          </a:prstGeom>
          <a:noFill/>
        </p:spPr>
        <p:txBody>
          <a:bodyPr wrap="square" rtlCol="0">
            <a:spAutoFit/>
          </a:bodyPr>
          <a:lstStyle/>
          <a:p>
            <a:r>
              <a:rPr lang="en-US" sz="3600" b="1" dirty="0"/>
              <a:t>Web browser</a:t>
            </a:r>
            <a:endParaRPr lang="en-US" sz="3600" dirty="0"/>
          </a:p>
        </p:txBody>
      </p:sp>
      <p:cxnSp>
        <p:nvCxnSpPr>
          <p:cNvPr id="16" name="Прямая соединительная линия 15"/>
          <p:cNvCxnSpPr/>
          <p:nvPr/>
        </p:nvCxnSpPr>
        <p:spPr>
          <a:xfrm flipH="1" flipV="1">
            <a:off x="7315277" y="4129238"/>
            <a:ext cx="3551646" cy="1"/>
          </a:xfrm>
          <a:prstGeom prst="line">
            <a:avLst/>
          </a:prstGeom>
          <a:ln>
            <a:solidFill>
              <a:schemeClr val="accent6">
                <a:lumMod val="60000"/>
                <a:lumOff val="40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flipH="1">
            <a:off x="816374" y="2619971"/>
            <a:ext cx="5279626" cy="1"/>
          </a:xfrm>
          <a:prstGeom prst="line">
            <a:avLst/>
          </a:prstGeom>
          <a:ln>
            <a:solidFill>
              <a:schemeClr val="accent6">
                <a:lumMod val="60000"/>
                <a:lumOff val="40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pic>
        <p:nvPicPr>
          <p:cNvPr id="2" name="Рисунок 1"/>
          <p:cNvPicPr>
            <a:picLocks noChangeAspect="1"/>
          </p:cNvPicPr>
          <p:nvPr/>
        </p:nvPicPr>
        <p:blipFill>
          <a:blip r:embed="rId2"/>
          <a:stretch>
            <a:fillRect/>
          </a:stretch>
        </p:blipFill>
        <p:spPr>
          <a:xfrm>
            <a:off x="527860" y="2408534"/>
            <a:ext cx="11136279" cy="4029637"/>
          </a:xfrm>
          <a:prstGeom prst="rect">
            <a:avLst/>
          </a:prstGeom>
        </p:spPr>
      </p:pic>
      <p:sp>
        <p:nvSpPr>
          <p:cNvPr id="13" name="Прямоугольник 12"/>
          <p:cNvSpPr/>
          <p:nvPr/>
        </p:nvSpPr>
        <p:spPr>
          <a:xfrm>
            <a:off x="4967279" y="1045913"/>
            <a:ext cx="3878338" cy="1200329"/>
          </a:xfrm>
          <a:prstGeom prst="rect">
            <a:avLst/>
          </a:prstGeom>
          <a:noFill/>
        </p:spPr>
        <p:txBody>
          <a:bodyPr wrap="square" rtlCol="0">
            <a:spAutoFit/>
          </a:bodyPr>
          <a:lstStyle/>
          <a:p>
            <a:r>
              <a:rPr lang="en-US" sz="3600" b="1" dirty="0"/>
              <a:t>Web server/ Application server</a:t>
            </a:r>
            <a:endParaRPr lang="en-US" sz="3600" dirty="0"/>
          </a:p>
        </p:txBody>
      </p:sp>
      <p:sp>
        <p:nvSpPr>
          <p:cNvPr id="15" name="Прямоугольник 14"/>
          <p:cNvSpPr/>
          <p:nvPr/>
        </p:nvSpPr>
        <p:spPr>
          <a:xfrm>
            <a:off x="8952138" y="1484089"/>
            <a:ext cx="3472473" cy="646331"/>
          </a:xfrm>
          <a:prstGeom prst="rect">
            <a:avLst/>
          </a:prstGeom>
          <a:noFill/>
        </p:spPr>
        <p:txBody>
          <a:bodyPr wrap="square" rtlCol="0">
            <a:spAutoFit/>
          </a:bodyPr>
          <a:lstStyle/>
          <a:p>
            <a:r>
              <a:rPr lang="en-US" sz="3600" b="1" dirty="0"/>
              <a:t>Storage system</a:t>
            </a:r>
            <a:endParaRPr lang="en-US" sz="3600" dirty="0"/>
          </a:p>
        </p:txBody>
      </p:sp>
    </p:spTree>
    <p:extLst>
      <p:ext uri="{BB962C8B-B14F-4D97-AF65-F5344CB8AC3E}">
        <p14:creationId xmlns:p14="http://schemas.microsoft.com/office/powerpoint/2010/main" val="3456631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Web technologies</a:t>
            </a:r>
          </a:p>
        </p:txBody>
      </p:sp>
      <p:pic>
        <p:nvPicPr>
          <p:cNvPr id="4" name="Рисунок 3"/>
          <p:cNvPicPr>
            <a:picLocks noChangeAspect="1"/>
          </p:cNvPicPr>
          <p:nvPr/>
        </p:nvPicPr>
        <p:blipFill>
          <a:blip r:embed="rId2"/>
          <a:stretch>
            <a:fillRect/>
          </a:stretch>
        </p:blipFill>
        <p:spPr>
          <a:xfrm>
            <a:off x="180149" y="2567928"/>
            <a:ext cx="11831701" cy="3781953"/>
          </a:xfrm>
          <a:prstGeom prst="rect">
            <a:avLst/>
          </a:prstGeom>
        </p:spPr>
      </p:pic>
      <p:sp>
        <p:nvSpPr>
          <p:cNvPr id="6" name="Прямоугольник 5"/>
          <p:cNvSpPr/>
          <p:nvPr/>
        </p:nvSpPr>
        <p:spPr>
          <a:xfrm>
            <a:off x="2104827" y="1647160"/>
            <a:ext cx="8179226" cy="769441"/>
          </a:xfrm>
          <a:prstGeom prst="rect">
            <a:avLst/>
          </a:prstGeom>
          <a:noFill/>
        </p:spPr>
        <p:txBody>
          <a:bodyPr wrap="square" rtlCol="0">
            <a:spAutoFit/>
          </a:bodyPr>
          <a:lstStyle/>
          <a:p>
            <a:pPr algn="ctr"/>
            <a:r>
              <a:rPr lang="en-US" sz="4400" dirty="0"/>
              <a:t>Technologies That Drive The Web </a:t>
            </a:r>
          </a:p>
        </p:txBody>
      </p:sp>
    </p:spTree>
    <p:extLst>
      <p:ext uri="{BB962C8B-B14F-4D97-AF65-F5344CB8AC3E}">
        <p14:creationId xmlns:p14="http://schemas.microsoft.com/office/powerpoint/2010/main" val="4060025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What is HTML?</a:t>
            </a:r>
          </a:p>
        </p:txBody>
      </p:sp>
      <p:sp>
        <p:nvSpPr>
          <p:cNvPr id="10" name="Прямоугольник 9"/>
          <p:cNvSpPr/>
          <p:nvPr/>
        </p:nvSpPr>
        <p:spPr>
          <a:xfrm>
            <a:off x="487784" y="1273682"/>
            <a:ext cx="8179226" cy="461665"/>
          </a:xfrm>
          <a:prstGeom prst="rect">
            <a:avLst/>
          </a:prstGeom>
          <a:noFill/>
        </p:spPr>
        <p:txBody>
          <a:bodyPr wrap="square" rtlCol="0">
            <a:spAutoFit/>
          </a:bodyPr>
          <a:lstStyle/>
          <a:p>
            <a:r>
              <a:rPr lang="en-US" sz="2400" b="1" dirty="0"/>
              <a:t>HTML</a:t>
            </a:r>
            <a:r>
              <a:rPr lang="en-US" sz="2400" dirty="0"/>
              <a:t> is the standard markup language for Web pages.</a:t>
            </a:r>
          </a:p>
        </p:txBody>
      </p:sp>
      <p:pic>
        <p:nvPicPr>
          <p:cNvPr id="20" name="Рисунок 19"/>
          <p:cNvPicPr>
            <a:picLocks noChangeAspect="1"/>
          </p:cNvPicPr>
          <p:nvPr/>
        </p:nvPicPr>
        <p:blipFill>
          <a:blip r:embed="rId2"/>
          <a:stretch>
            <a:fillRect/>
          </a:stretch>
        </p:blipFill>
        <p:spPr>
          <a:xfrm>
            <a:off x="965453" y="2755924"/>
            <a:ext cx="9964541" cy="3296110"/>
          </a:xfrm>
          <a:prstGeom prst="rect">
            <a:avLst/>
          </a:prstGeom>
        </p:spPr>
      </p:pic>
      <p:pic>
        <p:nvPicPr>
          <p:cNvPr id="21" name="Рисунок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8384" y="975955"/>
            <a:ext cx="1482242" cy="1482242"/>
          </a:xfrm>
          <a:prstGeom prst="rect">
            <a:avLst/>
          </a:prstGeom>
        </p:spPr>
      </p:pic>
      <p:sp>
        <p:nvSpPr>
          <p:cNvPr id="7" name="Прямоугольник 6"/>
          <p:cNvSpPr/>
          <p:nvPr/>
        </p:nvSpPr>
        <p:spPr>
          <a:xfrm>
            <a:off x="1775965" y="2275988"/>
            <a:ext cx="8179226" cy="461665"/>
          </a:xfrm>
          <a:prstGeom prst="rect">
            <a:avLst/>
          </a:prstGeom>
          <a:noFill/>
        </p:spPr>
        <p:txBody>
          <a:bodyPr wrap="square" rtlCol="0">
            <a:spAutoFit/>
          </a:bodyPr>
          <a:lstStyle/>
          <a:p>
            <a:pPr algn="ctr"/>
            <a:r>
              <a:rPr lang="en-US" sz="2400" dirty="0"/>
              <a:t>What does HTML stand for?</a:t>
            </a:r>
          </a:p>
        </p:txBody>
      </p:sp>
    </p:spTree>
    <p:extLst>
      <p:ext uri="{BB962C8B-B14F-4D97-AF65-F5344CB8AC3E}">
        <p14:creationId xmlns:p14="http://schemas.microsoft.com/office/powerpoint/2010/main" val="2830109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What is HTML?</a:t>
            </a:r>
          </a:p>
        </p:txBody>
      </p:sp>
      <p:pic>
        <p:nvPicPr>
          <p:cNvPr id="21" name="Рисунок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14540" y="234834"/>
            <a:ext cx="833570" cy="833570"/>
          </a:xfrm>
          <a:prstGeom prst="rect">
            <a:avLst/>
          </a:prstGeom>
        </p:spPr>
      </p:pic>
      <p:pic>
        <p:nvPicPr>
          <p:cNvPr id="2" name="Рисунок 1"/>
          <p:cNvPicPr>
            <a:picLocks noChangeAspect="1"/>
          </p:cNvPicPr>
          <p:nvPr/>
        </p:nvPicPr>
        <p:blipFill>
          <a:blip r:embed="rId3"/>
          <a:stretch>
            <a:fillRect/>
          </a:stretch>
        </p:blipFill>
        <p:spPr>
          <a:xfrm>
            <a:off x="989096" y="1257179"/>
            <a:ext cx="10059804" cy="5306165"/>
          </a:xfrm>
          <a:prstGeom prst="rect">
            <a:avLst/>
          </a:prstGeom>
        </p:spPr>
      </p:pic>
    </p:spTree>
    <p:extLst>
      <p:ext uri="{BB962C8B-B14F-4D97-AF65-F5344CB8AC3E}">
        <p14:creationId xmlns:p14="http://schemas.microsoft.com/office/powerpoint/2010/main" val="3787603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What is HTML?</a:t>
            </a:r>
          </a:p>
        </p:txBody>
      </p:sp>
      <p:pic>
        <p:nvPicPr>
          <p:cNvPr id="21" name="Рисунок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66927" y="128427"/>
            <a:ext cx="660315" cy="660315"/>
          </a:xfrm>
          <a:prstGeom prst="rect">
            <a:avLst/>
          </a:prstGeom>
        </p:spPr>
      </p:pic>
      <p:pic>
        <p:nvPicPr>
          <p:cNvPr id="2" name="Рисунок 1"/>
          <p:cNvPicPr>
            <a:picLocks noChangeAspect="1"/>
          </p:cNvPicPr>
          <p:nvPr/>
        </p:nvPicPr>
        <p:blipFill>
          <a:blip r:embed="rId3"/>
          <a:stretch>
            <a:fillRect/>
          </a:stretch>
        </p:blipFill>
        <p:spPr>
          <a:xfrm>
            <a:off x="1435755" y="1326837"/>
            <a:ext cx="9831172" cy="5277587"/>
          </a:xfrm>
          <a:prstGeom prst="rect">
            <a:avLst/>
          </a:prstGeom>
        </p:spPr>
      </p:pic>
    </p:spTree>
    <p:extLst>
      <p:ext uri="{BB962C8B-B14F-4D97-AF65-F5344CB8AC3E}">
        <p14:creationId xmlns:p14="http://schemas.microsoft.com/office/powerpoint/2010/main" val="37006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What is HTML?</a:t>
            </a:r>
          </a:p>
        </p:txBody>
      </p:sp>
      <p:pic>
        <p:nvPicPr>
          <p:cNvPr id="21" name="Рисунок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66927" y="128427"/>
            <a:ext cx="660315" cy="660315"/>
          </a:xfrm>
          <a:prstGeom prst="rect">
            <a:avLst/>
          </a:prstGeom>
        </p:spPr>
      </p:pic>
      <p:pic>
        <p:nvPicPr>
          <p:cNvPr id="4" name="Рисунок 3"/>
          <p:cNvPicPr>
            <a:picLocks noChangeAspect="1"/>
          </p:cNvPicPr>
          <p:nvPr/>
        </p:nvPicPr>
        <p:blipFill>
          <a:blip r:embed="rId3"/>
          <a:stretch>
            <a:fillRect/>
          </a:stretch>
        </p:blipFill>
        <p:spPr>
          <a:xfrm>
            <a:off x="1247098" y="1544158"/>
            <a:ext cx="9697803" cy="4963218"/>
          </a:xfrm>
          <a:prstGeom prst="rect">
            <a:avLst/>
          </a:prstGeom>
        </p:spPr>
      </p:pic>
    </p:spTree>
    <p:extLst>
      <p:ext uri="{BB962C8B-B14F-4D97-AF65-F5344CB8AC3E}">
        <p14:creationId xmlns:p14="http://schemas.microsoft.com/office/powerpoint/2010/main" val="4159155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What is HTML?</a:t>
            </a:r>
          </a:p>
        </p:txBody>
      </p:sp>
      <p:pic>
        <p:nvPicPr>
          <p:cNvPr id="21" name="Рисунок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66927" y="128427"/>
            <a:ext cx="660315" cy="660315"/>
          </a:xfrm>
          <a:prstGeom prst="rect">
            <a:avLst/>
          </a:prstGeom>
        </p:spPr>
      </p:pic>
      <p:pic>
        <p:nvPicPr>
          <p:cNvPr id="2" name="Рисунок 1"/>
          <p:cNvPicPr>
            <a:picLocks noChangeAspect="1"/>
          </p:cNvPicPr>
          <p:nvPr/>
        </p:nvPicPr>
        <p:blipFill>
          <a:blip r:embed="rId3"/>
          <a:stretch>
            <a:fillRect/>
          </a:stretch>
        </p:blipFill>
        <p:spPr>
          <a:xfrm>
            <a:off x="213491" y="1557161"/>
            <a:ext cx="11765017" cy="4686954"/>
          </a:xfrm>
          <a:prstGeom prst="rect">
            <a:avLst/>
          </a:prstGeom>
        </p:spPr>
      </p:pic>
    </p:spTree>
    <p:extLst>
      <p:ext uri="{BB962C8B-B14F-4D97-AF65-F5344CB8AC3E}">
        <p14:creationId xmlns:p14="http://schemas.microsoft.com/office/powerpoint/2010/main" val="1503614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How we got to HTML5</a:t>
            </a:r>
          </a:p>
        </p:txBody>
      </p:sp>
      <p:pic>
        <p:nvPicPr>
          <p:cNvPr id="2" name="Рисунок 1"/>
          <p:cNvPicPr>
            <a:picLocks noChangeAspect="1"/>
          </p:cNvPicPr>
          <p:nvPr/>
        </p:nvPicPr>
        <p:blipFill>
          <a:blip r:embed="rId2"/>
          <a:stretch>
            <a:fillRect/>
          </a:stretch>
        </p:blipFill>
        <p:spPr>
          <a:xfrm>
            <a:off x="294465" y="975955"/>
            <a:ext cx="11603069" cy="5668166"/>
          </a:xfrm>
          <a:prstGeom prst="rect">
            <a:avLst/>
          </a:prstGeom>
        </p:spPr>
      </p:pic>
    </p:spTree>
    <p:extLst>
      <p:ext uri="{BB962C8B-B14F-4D97-AF65-F5344CB8AC3E}">
        <p14:creationId xmlns:p14="http://schemas.microsoft.com/office/powerpoint/2010/main" val="2570057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History of HTML</a:t>
            </a:r>
          </a:p>
        </p:txBody>
      </p:sp>
      <p:graphicFrame>
        <p:nvGraphicFramePr>
          <p:cNvPr id="2" name="Таблица 1"/>
          <p:cNvGraphicFramePr>
            <a:graphicFrameLocks noGrp="1"/>
          </p:cNvGraphicFramePr>
          <p:nvPr>
            <p:extLst>
              <p:ext uri="{D42A27DB-BD31-4B8C-83A1-F6EECF244321}">
                <p14:modId xmlns:p14="http://schemas.microsoft.com/office/powerpoint/2010/main" val="1748643561"/>
              </p:ext>
            </p:extLst>
          </p:nvPr>
        </p:nvGraphicFramePr>
        <p:xfrm>
          <a:off x="346511" y="975955"/>
          <a:ext cx="11184555" cy="5251982"/>
        </p:xfrm>
        <a:graphic>
          <a:graphicData uri="http://schemas.openxmlformats.org/drawingml/2006/table">
            <a:tbl>
              <a:tblPr/>
              <a:tblGrid>
                <a:gridCol w="1029902">
                  <a:extLst>
                    <a:ext uri="{9D8B030D-6E8A-4147-A177-3AD203B41FA5}">
                      <a16:colId xmlns:a16="http://schemas.microsoft.com/office/drawing/2014/main" val="20000"/>
                    </a:ext>
                  </a:extLst>
                </a:gridCol>
                <a:gridCol w="1068404">
                  <a:extLst>
                    <a:ext uri="{9D8B030D-6E8A-4147-A177-3AD203B41FA5}">
                      <a16:colId xmlns:a16="http://schemas.microsoft.com/office/drawing/2014/main" val="20001"/>
                    </a:ext>
                  </a:extLst>
                </a:gridCol>
                <a:gridCol w="1078029">
                  <a:extLst>
                    <a:ext uri="{9D8B030D-6E8A-4147-A177-3AD203B41FA5}">
                      <a16:colId xmlns:a16="http://schemas.microsoft.com/office/drawing/2014/main" val="20002"/>
                    </a:ext>
                  </a:extLst>
                </a:gridCol>
                <a:gridCol w="856649">
                  <a:extLst>
                    <a:ext uri="{9D8B030D-6E8A-4147-A177-3AD203B41FA5}">
                      <a16:colId xmlns:a16="http://schemas.microsoft.com/office/drawing/2014/main" val="20003"/>
                    </a:ext>
                  </a:extLst>
                </a:gridCol>
                <a:gridCol w="7151571">
                  <a:extLst>
                    <a:ext uri="{9D8B030D-6E8A-4147-A177-3AD203B41FA5}">
                      <a16:colId xmlns:a16="http://schemas.microsoft.com/office/drawing/2014/main" val="20004"/>
                    </a:ext>
                  </a:extLst>
                </a:gridCol>
              </a:tblGrid>
              <a:tr h="117604">
                <a:tc>
                  <a:txBody>
                    <a:bodyPr/>
                    <a:lstStyle/>
                    <a:p>
                      <a:r>
                        <a:rPr lang="en-US" sz="1800" b="1">
                          <a:effectLst/>
                        </a:rPr>
                        <a:t>Type of content</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US" sz="1800" b="1">
                          <a:effectLst/>
                        </a:rPr>
                        <a:t>HTML 1.2</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US" sz="1800" b="1">
                          <a:effectLst/>
                        </a:rPr>
                        <a:t>HTML 4.01</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US" sz="1800" b="1">
                          <a:effectLst/>
                        </a:rPr>
                        <a:t>HTML5</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r>
                        <a:rPr lang="en-US" sz="1800" b="1">
                          <a:effectLst/>
                        </a:rPr>
                        <a:t>Purpose</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58618">
                <a:tc>
                  <a:txBody>
                    <a:bodyPr/>
                    <a:lstStyle/>
                    <a:p>
                      <a:pPr algn="l"/>
                      <a:r>
                        <a:rPr lang="en-US" sz="1800" dirty="0">
                          <a:effectLst/>
                        </a:rPr>
                        <a:t>Heading</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a:r>
                        <a:rPr lang="en-US" sz="1800">
                          <a:effectLst/>
                        </a:rPr>
                        <a:t>Organize page content by adding headings and subheadings to the top of each section of the page</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05807">
                <a:tc>
                  <a:txBody>
                    <a:bodyPr/>
                    <a:lstStyle/>
                    <a:p>
                      <a:pPr algn="l"/>
                      <a:r>
                        <a:rPr lang="en-US" sz="1800">
                          <a:effectLst/>
                        </a:rPr>
                        <a:t>Paragraph</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a:r>
                        <a:rPr lang="en-US" sz="1800">
                          <a:effectLst/>
                        </a:rPr>
                        <a:t>Identify paragraphs of text</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94009">
                <a:tc>
                  <a:txBody>
                    <a:bodyPr/>
                    <a:lstStyle/>
                    <a:p>
                      <a:pPr algn="l"/>
                      <a:r>
                        <a:rPr lang="en-US" sz="1800">
                          <a:effectLst/>
                        </a:rPr>
                        <a:t>Address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a:r>
                        <a:rPr lang="en-US" sz="1800">
                          <a:effectLst/>
                        </a:rPr>
                        <a:t>Identify a block of text that contains contact information</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05807">
                <a:tc>
                  <a:txBody>
                    <a:bodyPr/>
                    <a:lstStyle/>
                    <a:p>
                      <a:pPr algn="l"/>
                      <a:r>
                        <a:rPr lang="en-US" sz="1800">
                          <a:effectLst/>
                        </a:rPr>
                        <a:t>Anchor</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a:r>
                        <a:rPr lang="en-US" sz="1800">
                          <a:effectLst/>
                        </a:rPr>
                        <a:t>Link to other web content</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05807">
                <a:tc>
                  <a:txBody>
                    <a:bodyPr/>
                    <a:lstStyle/>
                    <a:p>
                      <a:pPr algn="l"/>
                      <a:r>
                        <a:rPr lang="en-US" sz="1800">
                          <a:effectLst/>
                        </a:rPr>
                        <a:t>List</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a:r>
                        <a:rPr lang="en-US" sz="1800">
                          <a:effectLst/>
                        </a:rPr>
                        <a:t>Organize items into a list</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82212">
                <a:tc>
                  <a:txBody>
                    <a:bodyPr/>
                    <a:lstStyle/>
                    <a:p>
                      <a:pPr algn="l"/>
                      <a:r>
                        <a:rPr lang="en-US" sz="1800">
                          <a:effectLst/>
                        </a:rPr>
                        <a:t>Image</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a:r>
                        <a:rPr lang="en-US" sz="1800">
                          <a:effectLst/>
                        </a:rPr>
                        <a:t>Embed a photograph or drawing into a web page</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05807">
                <a:tc>
                  <a:txBody>
                    <a:bodyPr/>
                    <a:lstStyle/>
                    <a:p>
                      <a:pPr algn="l"/>
                      <a:r>
                        <a:rPr lang="en-US" sz="1800">
                          <a:effectLst/>
                        </a:rPr>
                        <a:t>Table</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No</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a:r>
                        <a:rPr lang="en-US" sz="1800" dirty="0">
                          <a:effectLst/>
                        </a:rPr>
                        <a:t>Organize data into rows and columns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82212">
                <a:tc>
                  <a:txBody>
                    <a:bodyPr/>
                    <a:lstStyle/>
                    <a:p>
                      <a:pPr algn="l"/>
                      <a:r>
                        <a:rPr lang="en-US" sz="1800">
                          <a:effectLst/>
                        </a:rPr>
                        <a:t>Style</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No</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a:r>
                        <a:rPr lang="en-US" sz="1800">
                          <a:effectLst/>
                        </a:rPr>
                        <a:t>Add CSS to control how objects on a web page are presented</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82212">
                <a:tc>
                  <a:txBody>
                    <a:bodyPr/>
                    <a:lstStyle/>
                    <a:p>
                      <a:pPr algn="l"/>
                      <a:r>
                        <a:rPr lang="en-US" sz="1800">
                          <a:effectLst/>
                        </a:rPr>
                        <a:t>Script</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No</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a:r>
                        <a:rPr lang="en-US" sz="1800">
                          <a:effectLst/>
                        </a:rPr>
                        <a:t>Add Javascript to make pages respond to user behaviors (more interactive)</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94009">
                <a:tc>
                  <a:txBody>
                    <a:bodyPr/>
                    <a:lstStyle/>
                    <a:p>
                      <a:pPr algn="l"/>
                      <a:r>
                        <a:rPr lang="en-US" sz="1800">
                          <a:effectLst/>
                        </a:rPr>
                        <a:t>Audio</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No</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No</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a:r>
                        <a:rPr lang="en-US" sz="1800">
                          <a:effectLst/>
                        </a:rPr>
                        <a:t>Add audio to a web page with a single tag</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94009">
                <a:tc>
                  <a:txBody>
                    <a:bodyPr/>
                    <a:lstStyle/>
                    <a:p>
                      <a:pPr algn="l"/>
                      <a:r>
                        <a:rPr lang="en-US" sz="1800">
                          <a:effectLst/>
                        </a:rPr>
                        <a:t>Video</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No</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No</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a:r>
                        <a:rPr lang="en-US" sz="1800">
                          <a:effectLst/>
                        </a:rPr>
                        <a:t>Add video to a web page with a single tag</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823226">
                <a:tc>
                  <a:txBody>
                    <a:bodyPr/>
                    <a:lstStyle/>
                    <a:p>
                      <a:pPr algn="l"/>
                      <a:r>
                        <a:rPr lang="en-US" sz="1800">
                          <a:effectLst/>
                        </a:rPr>
                        <a:t>Canvas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No</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No</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800">
                          <a:effectLst/>
                        </a:rPr>
                        <a:t>Yes</a:t>
                      </a: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a:r>
                        <a:rPr lang="en-US" sz="1800" dirty="0">
                          <a:effectLst/>
                        </a:rPr>
                        <a:t>Add an invisible drawing pad to a web page, on which you can add drawings (animations, games, and other interactive features) using </a:t>
                      </a:r>
                      <a:r>
                        <a:rPr lang="en-US" sz="1800" dirty="0" err="1">
                          <a:effectLst/>
                        </a:rPr>
                        <a:t>Javascript</a:t>
                      </a:r>
                      <a:endParaRPr lang="en-US" sz="1800" dirty="0">
                        <a:effectLst/>
                      </a:endParaRPr>
                    </a:p>
                  </a:txBody>
                  <a:tcPr marL="29401" marR="29401" marT="14700" marB="14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832867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5354BF23-9BBF-43BE-8E04-20FEE7450273}"/>
              </a:ext>
            </a:extLst>
          </p:cNvPr>
          <p:cNvSpPr>
            <a:spLocks noGrp="1"/>
          </p:cNvSpPr>
          <p:nvPr>
            <p:ph type="title"/>
          </p:nvPr>
        </p:nvSpPr>
        <p:spPr>
          <a:xfrm>
            <a:off x="0" y="2495702"/>
            <a:ext cx="12192000" cy="775778"/>
          </a:xfrm>
        </p:spPr>
        <p:txBody>
          <a:bodyPr>
            <a:normAutofit fontScale="90000"/>
          </a:bodyPr>
          <a:lstStyle/>
          <a:p>
            <a:pPr algn="ctr"/>
            <a:r>
              <a:rPr lang="en-US" sz="5400" b="1" i="0" dirty="0">
                <a:solidFill>
                  <a:schemeClr val="accent1">
                    <a:lumMod val="75000"/>
                  </a:schemeClr>
                </a:solidFill>
                <a:effectLst/>
                <a:latin typeface="var(--font-din)"/>
              </a:rPr>
              <a:t>Multithreading</a:t>
            </a:r>
            <a:endParaRPr lang="en-US" sz="5400" b="1" dirty="0">
              <a:solidFill>
                <a:schemeClr val="accent1">
                  <a:lumMod val="75000"/>
                </a:schemeClr>
              </a:solidFill>
            </a:endParaRPr>
          </a:p>
        </p:txBody>
      </p:sp>
      <p:sp>
        <p:nvSpPr>
          <p:cNvPr id="5" name="Номер слайда 4">
            <a:extLst>
              <a:ext uri="{FF2B5EF4-FFF2-40B4-BE49-F238E27FC236}">
                <a16:creationId xmlns:a16="http://schemas.microsoft.com/office/drawing/2014/main" id="{4B86E255-AA2D-4540-A4D9-873E9028B17E}"/>
              </a:ext>
            </a:extLst>
          </p:cNvPr>
          <p:cNvSpPr>
            <a:spLocks noGrp="1"/>
          </p:cNvSpPr>
          <p:nvPr>
            <p:ph type="sldNum" sz="quarter" idx="12"/>
          </p:nvPr>
        </p:nvSpPr>
        <p:spPr/>
        <p:txBody>
          <a:bodyPr/>
          <a:lstStyle/>
          <a:p>
            <a:fld id="{5808E213-EF23-4ADC-BC6B-623A47320E7C}" type="slidenum">
              <a:rPr lang="en-US" smtClean="0"/>
              <a:t>3</a:t>
            </a:fld>
            <a:endParaRPr lang="en-US"/>
          </a:p>
        </p:txBody>
      </p:sp>
    </p:spTree>
    <p:extLst>
      <p:ext uri="{BB962C8B-B14F-4D97-AF65-F5344CB8AC3E}">
        <p14:creationId xmlns:p14="http://schemas.microsoft.com/office/powerpoint/2010/main" val="2047805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Anatomy of an HTML tag</a:t>
            </a:r>
          </a:p>
        </p:txBody>
      </p:sp>
      <p:pic>
        <p:nvPicPr>
          <p:cNvPr id="4" name="Рисунок 3"/>
          <p:cNvPicPr>
            <a:picLocks noChangeAspect="1"/>
          </p:cNvPicPr>
          <p:nvPr/>
        </p:nvPicPr>
        <p:blipFill>
          <a:blip r:embed="rId2"/>
          <a:stretch>
            <a:fillRect/>
          </a:stretch>
        </p:blipFill>
        <p:spPr>
          <a:xfrm>
            <a:off x="617172" y="1371693"/>
            <a:ext cx="10726647" cy="5115639"/>
          </a:xfrm>
          <a:prstGeom prst="rect">
            <a:avLst/>
          </a:prstGeom>
        </p:spPr>
      </p:pic>
    </p:spTree>
    <p:extLst>
      <p:ext uri="{BB962C8B-B14F-4D97-AF65-F5344CB8AC3E}">
        <p14:creationId xmlns:p14="http://schemas.microsoft.com/office/powerpoint/2010/main" val="4073618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Anatomy of an HTML tag</a:t>
            </a:r>
          </a:p>
        </p:txBody>
      </p:sp>
      <p:pic>
        <p:nvPicPr>
          <p:cNvPr id="2" name="Рисунок 1"/>
          <p:cNvPicPr>
            <a:picLocks noChangeAspect="1"/>
          </p:cNvPicPr>
          <p:nvPr/>
        </p:nvPicPr>
        <p:blipFill>
          <a:blip r:embed="rId2"/>
          <a:stretch>
            <a:fillRect/>
          </a:stretch>
        </p:blipFill>
        <p:spPr>
          <a:xfrm>
            <a:off x="689808" y="1591096"/>
            <a:ext cx="10812384" cy="4734586"/>
          </a:xfrm>
          <a:prstGeom prst="rect">
            <a:avLst/>
          </a:prstGeom>
        </p:spPr>
      </p:pic>
    </p:spTree>
    <p:extLst>
      <p:ext uri="{BB962C8B-B14F-4D97-AF65-F5344CB8AC3E}">
        <p14:creationId xmlns:p14="http://schemas.microsoft.com/office/powerpoint/2010/main" val="484033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Anatomy of an HTML tag</a:t>
            </a:r>
          </a:p>
        </p:txBody>
      </p:sp>
      <p:pic>
        <p:nvPicPr>
          <p:cNvPr id="4" name="Рисунок 3"/>
          <p:cNvPicPr>
            <a:picLocks noChangeAspect="1"/>
          </p:cNvPicPr>
          <p:nvPr/>
        </p:nvPicPr>
        <p:blipFill>
          <a:blip r:embed="rId2"/>
          <a:stretch>
            <a:fillRect/>
          </a:stretch>
        </p:blipFill>
        <p:spPr>
          <a:xfrm>
            <a:off x="704097" y="1457530"/>
            <a:ext cx="10783805" cy="4963218"/>
          </a:xfrm>
          <a:prstGeom prst="rect">
            <a:avLst/>
          </a:prstGeom>
        </p:spPr>
      </p:pic>
    </p:spTree>
    <p:extLst>
      <p:ext uri="{BB962C8B-B14F-4D97-AF65-F5344CB8AC3E}">
        <p14:creationId xmlns:p14="http://schemas.microsoft.com/office/powerpoint/2010/main" val="3624502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Anatomy of an HTML tag</a:t>
            </a:r>
          </a:p>
        </p:txBody>
      </p:sp>
      <p:pic>
        <p:nvPicPr>
          <p:cNvPr id="4" name="Рисунок 3"/>
          <p:cNvPicPr>
            <a:picLocks noChangeAspect="1"/>
          </p:cNvPicPr>
          <p:nvPr/>
        </p:nvPicPr>
        <p:blipFill>
          <a:blip r:embed="rId2"/>
          <a:stretch>
            <a:fillRect/>
          </a:stretch>
        </p:blipFill>
        <p:spPr>
          <a:xfrm>
            <a:off x="1869560" y="901027"/>
            <a:ext cx="8260221" cy="2758647"/>
          </a:xfrm>
          <a:prstGeom prst="rect">
            <a:avLst/>
          </a:prstGeom>
        </p:spPr>
      </p:pic>
      <p:pic>
        <p:nvPicPr>
          <p:cNvPr id="5" name="Рисунок 4"/>
          <p:cNvPicPr>
            <a:picLocks noChangeAspect="1"/>
          </p:cNvPicPr>
          <p:nvPr/>
        </p:nvPicPr>
        <p:blipFill>
          <a:blip r:embed="rId3"/>
          <a:stretch>
            <a:fillRect/>
          </a:stretch>
        </p:blipFill>
        <p:spPr>
          <a:xfrm>
            <a:off x="1804184" y="3659674"/>
            <a:ext cx="8390971" cy="2746426"/>
          </a:xfrm>
          <a:prstGeom prst="rect">
            <a:avLst/>
          </a:prstGeom>
        </p:spPr>
      </p:pic>
    </p:spTree>
    <p:extLst>
      <p:ext uri="{BB962C8B-B14F-4D97-AF65-F5344CB8AC3E}">
        <p14:creationId xmlns:p14="http://schemas.microsoft.com/office/powerpoint/2010/main" val="3280930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Anatomy of an HTML tag</a:t>
            </a:r>
          </a:p>
        </p:txBody>
      </p:sp>
      <p:pic>
        <p:nvPicPr>
          <p:cNvPr id="2" name="Рисунок 1"/>
          <p:cNvPicPr>
            <a:picLocks noChangeAspect="1"/>
          </p:cNvPicPr>
          <p:nvPr/>
        </p:nvPicPr>
        <p:blipFill>
          <a:blip r:embed="rId2"/>
          <a:stretch>
            <a:fillRect/>
          </a:stretch>
        </p:blipFill>
        <p:spPr>
          <a:xfrm>
            <a:off x="169633" y="1605682"/>
            <a:ext cx="11660227" cy="4763165"/>
          </a:xfrm>
          <a:prstGeom prst="rect">
            <a:avLst/>
          </a:prstGeom>
        </p:spPr>
      </p:pic>
    </p:spTree>
    <p:extLst>
      <p:ext uri="{BB962C8B-B14F-4D97-AF65-F5344CB8AC3E}">
        <p14:creationId xmlns:p14="http://schemas.microsoft.com/office/powerpoint/2010/main" val="2172713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Anatomy of an HTML tag</a:t>
            </a:r>
          </a:p>
        </p:txBody>
      </p:sp>
      <p:pic>
        <p:nvPicPr>
          <p:cNvPr id="4" name="Рисунок 3"/>
          <p:cNvPicPr>
            <a:picLocks noChangeAspect="1"/>
          </p:cNvPicPr>
          <p:nvPr/>
        </p:nvPicPr>
        <p:blipFill>
          <a:blip r:embed="rId2"/>
          <a:stretch>
            <a:fillRect/>
          </a:stretch>
        </p:blipFill>
        <p:spPr>
          <a:xfrm>
            <a:off x="527860" y="1823813"/>
            <a:ext cx="11136279" cy="3210373"/>
          </a:xfrm>
          <a:prstGeom prst="rect">
            <a:avLst/>
          </a:prstGeom>
        </p:spPr>
      </p:pic>
    </p:spTree>
    <p:extLst>
      <p:ext uri="{BB962C8B-B14F-4D97-AF65-F5344CB8AC3E}">
        <p14:creationId xmlns:p14="http://schemas.microsoft.com/office/powerpoint/2010/main" val="853316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of an HTML page</a:t>
            </a:r>
            <a:endParaRPr lang="en-US" dirty="0"/>
          </a:p>
        </p:txBody>
      </p:sp>
      <p:sp>
        <p:nvSpPr>
          <p:cNvPr id="4" name="Rectangle 1"/>
          <p:cNvSpPr>
            <a:spLocks noGrp="1" noChangeArrowheads="1"/>
          </p:cNvSpPr>
          <p:nvPr>
            <p:ph idx="1"/>
          </p:nvPr>
        </p:nvSpPr>
        <p:spPr bwMode="auto">
          <a:xfrm>
            <a:off x="1097280" y="1872256"/>
            <a:ext cx="783099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accent1">
                    <a:lumMod val="75000"/>
                  </a:schemeClr>
                </a:solidFill>
                <a:effectLst/>
                <a:latin typeface="Courier New" panose="02070309020205020404" pitchFamily="49" charset="0"/>
                <a:cs typeface="Courier New" panose="02070309020205020404" pitchFamily="49" charset="0"/>
              </a:rPr>
              <a:t>&lt;!DOCTYPE html&gt; </a:t>
            </a:r>
            <a:endParaRPr lang="en-US" sz="2800" b="1" dirty="0">
              <a:solidFill>
                <a:schemeClr val="accent1">
                  <a:lumMod val="75000"/>
                </a:schemeClr>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accent2">
                    <a:lumMod val="75000"/>
                  </a:schemeClr>
                </a:solidFill>
                <a:effectLst/>
                <a:latin typeface="Courier New" panose="02070309020205020404" pitchFamily="49" charset="0"/>
                <a:cs typeface="Courier New" panose="02070309020205020404" pitchFamily="49" charset="0"/>
              </a:rPr>
              <a:t>&lt;html&gt;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b="1" dirty="0">
                <a:latin typeface="Courier New" panose="02070309020205020404" pitchFamily="49" charset="0"/>
                <a:cs typeface="Courier New" panose="02070309020205020404" pitchFamily="49" charset="0"/>
              </a:rPr>
              <a:t>	</a:t>
            </a:r>
            <a:r>
              <a:rPr kumimoji="0" lang="en-US" sz="2800" b="1" i="0" u="none" strike="noStrike" cap="none" normalizeH="0" baseline="0" dirty="0">
                <a:ln>
                  <a:noFill/>
                </a:ln>
                <a:solidFill>
                  <a:schemeClr val="accent2">
                    <a:lumMod val="75000"/>
                  </a:schemeClr>
                </a:solidFill>
                <a:effectLst/>
                <a:latin typeface="Courier New" panose="02070309020205020404" pitchFamily="49" charset="0"/>
                <a:cs typeface="Courier New" panose="02070309020205020404" pitchFamily="49" charset="0"/>
              </a:rPr>
              <a:t>&lt;head&gt;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b="1" dirty="0">
                <a:latin typeface="Courier New" panose="02070309020205020404" pitchFamily="49" charset="0"/>
                <a:cs typeface="Courier New" panose="02070309020205020404" pitchFamily="49" charset="0"/>
              </a:rPr>
              <a:t>		</a:t>
            </a:r>
            <a:r>
              <a:rPr kumimoji="0" lang="en-US" sz="2800" b="1" i="1" u="none" strike="noStrike" cap="none" normalizeH="0" baseline="0" dirty="0">
                <a:ln>
                  <a:noFill/>
                </a:ln>
                <a:effectLst/>
                <a:latin typeface="Courier New" panose="02070309020205020404" pitchFamily="49" charset="0"/>
                <a:cs typeface="Courier New" panose="02070309020205020404" pitchFamily="49" charset="0"/>
              </a:rPr>
              <a:t>information about the page</a:t>
            </a:r>
            <a:r>
              <a:rPr kumimoji="0" lang="en-US" sz="2800" b="1" i="0" u="none" strike="noStrike" cap="none" normalizeH="0" baseline="0" dirty="0">
                <a:ln>
                  <a:noFill/>
                </a:ln>
                <a:effectLst/>
                <a:latin typeface="Courier New" panose="02070309020205020404" pitchFamily="49" charset="0"/>
                <a:cs typeface="Courier New" panose="02070309020205020404" pitchFamily="49" charset="0"/>
              </a:rPr>
              <a:t> </a:t>
            </a:r>
            <a:endParaRPr lang="en-US" sz="2800" b="1"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effectLst/>
                <a:latin typeface="Courier New" panose="02070309020205020404" pitchFamily="49" charset="0"/>
                <a:cs typeface="Courier New" panose="02070309020205020404" pitchFamily="49" charset="0"/>
              </a:rPr>
              <a:t>	</a:t>
            </a:r>
            <a:r>
              <a:rPr kumimoji="0" lang="en-US" sz="2800" b="1" i="0" u="none" strike="noStrike" cap="none" normalizeH="0" baseline="0" dirty="0">
                <a:ln>
                  <a:noFill/>
                </a:ln>
                <a:solidFill>
                  <a:schemeClr val="accent2">
                    <a:lumMod val="75000"/>
                  </a:schemeClr>
                </a:solidFill>
                <a:effectLst/>
                <a:latin typeface="Courier New" panose="02070309020205020404" pitchFamily="49" charset="0"/>
                <a:cs typeface="Courier New" panose="02070309020205020404" pitchFamily="49" charset="0"/>
              </a:rPr>
              <a:t>&lt;/head&gt;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b="1" dirty="0">
                <a:latin typeface="Courier New" panose="02070309020205020404" pitchFamily="49" charset="0"/>
                <a:cs typeface="Courier New" panose="02070309020205020404" pitchFamily="49" charset="0"/>
              </a:rPr>
              <a:t>	</a:t>
            </a:r>
            <a:r>
              <a:rPr kumimoji="0" lang="en-US" sz="2800" b="1" i="0" u="none" strike="noStrike" cap="none" normalizeH="0" baseline="0" dirty="0">
                <a:ln>
                  <a:noFill/>
                </a:ln>
                <a:solidFill>
                  <a:schemeClr val="accent2">
                    <a:lumMod val="75000"/>
                  </a:schemeClr>
                </a:solidFill>
                <a:effectLst/>
                <a:latin typeface="Courier New" panose="02070309020205020404" pitchFamily="49" charset="0"/>
                <a:cs typeface="Courier New" panose="02070309020205020404" pitchFamily="49" charset="0"/>
              </a:rPr>
              <a:t>&lt;body&gt;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b="1" dirty="0">
                <a:latin typeface="Courier New" panose="02070309020205020404" pitchFamily="49" charset="0"/>
                <a:cs typeface="Courier New" panose="02070309020205020404" pitchFamily="49" charset="0"/>
              </a:rPr>
              <a:t>		</a:t>
            </a:r>
            <a:r>
              <a:rPr kumimoji="0" lang="en-US" sz="2800" b="1" i="1" u="none" strike="noStrike" cap="none" normalizeH="0" baseline="0" dirty="0">
                <a:ln>
                  <a:noFill/>
                </a:ln>
                <a:effectLst/>
                <a:latin typeface="Courier New" panose="02070309020205020404" pitchFamily="49" charset="0"/>
                <a:cs typeface="Courier New" panose="02070309020205020404" pitchFamily="49" charset="0"/>
              </a:rPr>
              <a:t>page contents</a:t>
            </a:r>
            <a:r>
              <a:rPr kumimoji="0" lang="en-US" sz="2800" b="1" i="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800" b="1" dirty="0">
                <a:latin typeface="Courier New" panose="02070309020205020404" pitchFamily="49" charset="0"/>
                <a:cs typeface="Courier New" panose="02070309020205020404" pitchFamily="49" charset="0"/>
              </a:rPr>
              <a:t>	</a:t>
            </a:r>
            <a:r>
              <a:rPr kumimoji="0" lang="en-US" sz="2800" b="1" i="0" u="none" strike="noStrike" cap="none" normalizeH="0" baseline="0" dirty="0">
                <a:ln>
                  <a:noFill/>
                </a:ln>
                <a:solidFill>
                  <a:schemeClr val="accent2">
                    <a:lumMod val="75000"/>
                  </a:schemeClr>
                </a:solidFill>
                <a:effectLst/>
                <a:latin typeface="Courier New" panose="02070309020205020404" pitchFamily="49" charset="0"/>
                <a:cs typeface="Courier New" panose="02070309020205020404" pitchFamily="49" charset="0"/>
              </a:rPr>
              <a:t>&lt;/body&gt;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accent2">
                    <a:lumMod val="75000"/>
                  </a:schemeClr>
                </a:solidFill>
                <a:effectLst/>
                <a:latin typeface="Courier New" panose="02070309020205020404" pitchFamily="49" charset="0"/>
                <a:cs typeface="Courier New" panose="02070309020205020404" pitchFamily="49" charset="0"/>
              </a:rPr>
              <a:t>&lt;/html&gt; </a:t>
            </a:r>
          </a:p>
        </p:txBody>
      </p:sp>
      <p:sp>
        <p:nvSpPr>
          <p:cNvPr id="3" name="Номер слайда 2">
            <a:extLst>
              <a:ext uri="{FF2B5EF4-FFF2-40B4-BE49-F238E27FC236}">
                <a16:creationId xmlns:a16="http://schemas.microsoft.com/office/drawing/2014/main" id="{5E58FAE9-B4D1-4E00-ADEC-C147D6AD56FD}"/>
              </a:ext>
            </a:extLst>
          </p:cNvPr>
          <p:cNvSpPr>
            <a:spLocks noGrp="1"/>
          </p:cNvSpPr>
          <p:nvPr>
            <p:ph type="sldNum" sz="quarter" idx="12"/>
          </p:nvPr>
        </p:nvSpPr>
        <p:spPr/>
        <p:txBody>
          <a:bodyPr/>
          <a:lstStyle/>
          <a:p>
            <a:fld id="{5808E213-EF23-4ADC-BC6B-623A47320E7C}" type="slidenum">
              <a:rPr lang="en-US" smtClean="0"/>
              <a:t>36</a:t>
            </a:fld>
            <a:endParaRPr lang="en-US"/>
          </a:p>
        </p:txBody>
      </p:sp>
    </p:spTree>
    <p:extLst>
      <p:ext uri="{BB962C8B-B14F-4D97-AF65-F5344CB8AC3E}">
        <p14:creationId xmlns:p14="http://schemas.microsoft.com/office/powerpoint/2010/main" val="1999954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Page Structure Elements</a:t>
            </a:r>
            <a:br>
              <a:rPr lang="en-US" altLang="en-US" sz="2400" dirty="0"/>
            </a:br>
            <a:endParaRPr lang="en-US" dirty="0"/>
          </a:p>
        </p:txBody>
      </p:sp>
      <p:pic>
        <p:nvPicPr>
          <p:cNvPr id="4" name="Рисунок 3"/>
          <p:cNvPicPr>
            <a:picLocks noChangeAspect="1"/>
          </p:cNvPicPr>
          <p:nvPr/>
        </p:nvPicPr>
        <p:blipFill>
          <a:blip r:embed="rId2"/>
          <a:stretch>
            <a:fillRect/>
          </a:stretch>
        </p:blipFill>
        <p:spPr>
          <a:xfrm>
            <a:off x="422746" y="1027906"/>
            <a:ext cx="11769254" cy="6049219"/>
          </a:xfrm>
          <a:prstGeom prst="rect">
            <a:avLst/>
          </a:prstGeom>
        </p:spPr>
      </p:pic>
      <p:sp>
        <p:nvSpPr>
          <p:cNvPr id="3" name="Номер слайда 2">
            <a:extLst>
              <a:ext uri="{FF2B5EF4-FFF2-40B4-BE49-F238E27FC236}">
                <a16:creationId xmlns:a16="http://schemas.microsoft.com/office/drawing/2014/main" id="{472E844F-B77B-4139-ACB0-E29B3E4770B3}"/>
              </a:ext>
            </a:extLst>
          </p:cNvPr>
          <p:cNvSpPr>
            <a:spLocks noGrp="1"/>
          </p:cNvSpPr>
          <p:nvPr>
            <p:ph type="sldNum" sz="quarter" idx="12"/>
          </p:nvPr>
        </p:nvSpPr>
        <p:spPr/>
        <p:txBody>
          <a:bodyPr/>
          <a:lstStyle/>
          <a:p>
            <a:fld id="{5808E213-EF23-4ADC-BC6B-623A47320E7C}" type="slidenum">
              <a:rPr lang="en-US" smtClean="0"/>
              <a:t>37</a:t>
            </a:fld>
            <a:endParaRPr lang="en-US"/>
          </a:p>
        </p:txBody>
      </p:sp>
    </p:spTree>
    <p:extLst>
      <p:ext uri="{BB962C8B-B14F-4D97-AF65-F5344CB8AC3E}">
        <p14:creationId xmlns:p14="http://schemas.microsoft.com/office/powerpoint/2010/main" val="40014831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1962150" cy="6186309"/>
          </a:xfrm>
          <a:prstGeom prst="rect">
            <a:avLst/>
          </a:prstGeom>
        </p:spPr>
        <p:txBody>
          <a:bodyPr wrap="square">
            <a:spAutoFit/>
          </a:bodyPr>
          <a:lstStyle/>
          <a:p>
            <a:r>
              <a:rPr lang="en-US" sz="4400" dirty="0"/>
              <a:t>Commonly used tags in </a:t>
            </a:r>
            <a:r>
              <a:rPr lang="en-US" sz="4400" b="1" dirty="0">
                <a:solidFill>
                  <a:schemeClr val="accent1">
                    <a:lumMod val="50000"/>
                  </a:schemeClr>
                </a:solidFill>
              </a:rPr>
              <a:t>&lt;head&gt; </a:t>
            </a:r>
            <a:r>
              <a:rPr lang="en-US" sz="4400" dirty="0"/>
              <a:t>section:</a:t>
            </a:r>
          </a:p>
          <a:p>
            <a:endParaRPr lang="en-US" sz="4400" dirty="0"/>
          </a:p>
          <a:p>
            <a:r>
              <a:rPr lang="en-US" sz="4400" b="1" dirty="0"/>
              <a:t>&lt;title&gt; </a:t>
            </a:r>
            <a:r>
              <a:rPr lang="en-US" sz="4400" dirty="0"/>
              <a:t>Specify a title for the page, which will appear in the title bar for the browser window.</a:t>
            </a:r>
          </a:p>
          <a:p>
            <a:endParaRPr lang="en-US" sz="4400" dirty="0"/>
          </a:p>
          <a:p>
            <a:r>
              <a:rPr lang="en-US" sz="4400" b="1" dirty="0"/>
              <a:t>&lt;link&gt; </a:t>
            </a:r>
            <a:r>
              <a:rPr lang="en-US" sz="4400" dirty="0"/>
              <a:t>Include CSS stylesheets </a:t>
            </a:r>
          </a:p>
          <a:p>
            <a:endParaRPr lang="en-US" sz="4400" dirty="0"/>
          </a:p>
          <a:p>
            <a:r>
              <a:rPr lang="en-US" sz="4400" b="1" dirty="0"/>
              <a:t>&lt;script&gt; </a:t>
            </a:r>
            <a:r>
              <a:rPr lang="en-US" sz="4400" dirty="0"/>
              <a:t>Used to add </a:t>
            </a:r>
            <a:r>
              <a:rPr lang="en-US" sz="4400" dirty="0" err="1"/>
              <a:t>Javascript</a:t>
            </a:r>
            <a:r>
              <a:rPr lang="en-US" sz="4400" dirty="0"/>
              <a:t> to a page (can be used in body as well)</a:t>
            </a:r>
          </a:p>
        </p:txBody>
      </p:sp>
      <p:sp>
        <p:nvSpPr>
          <p:cNvPr id="2" name="Номер слайда 1">
            <a:extLst>
              <a:ext uri="{FF2B5EF4-FFF2-40B4-BE49-F238E27FC236}">
                <a16:creationId xmlns:a16="http://schemas.microsoft.com/office/drawing/2014/main" id="{5D150E21-12E5-4519-A826-3F3BC8220352}"/>
              </a:ext>
            </a:extLst>
          </p:cNvPr>
          <p:cNvSpPr>
            <a:spLocks noGrp="1"/>
          </p:cNvSpPr>
          <p:nvPr>
            <p:ph type="sldNum" sz="quarter" idx="12"/>
          </p:nvPr>
        </p:nvSpPr>
        <p:spPr/>
        <p:txBody>
          <a:bodyPr/>
          <a:lstStyle/>
          <a:p>
            <a:fld id="{5808E213-EF23-4ADC-BC6B-623A47320E7C}" type="slidenum">
              <a:rPr lang="en-US" smtClean="0"/>
              <a:t>38</a:t>
            </a:fld>
            <a:endParaRPr lang="en-US"/>
          </a:p>
        </p:txBody>
      </p:sp>
    </p:spTree>
    <p:extLst>
      <p:ext uri="{BB962C8B-B14F-4D97-AF65-F5344CB8AC3E}">
        <p14:creationId xmlns:p14="http://schemas.microsoft.com/office/powerpoint/2010/main" val="2143544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Structural Elements</a:t>
            </a:r>
            <a:br>
              <a:rPr lang="en-US" altLang="en-US" sz="2400" dirty="0"/>
            </a:br>
            <a:endParaRPr lang="en-US" dirty="0"/>
          </a:p>
        </p:txBody>
      </p:sp>
      <p:graphicFrame>
        <p:nvGraphicFramePr>
          <p:cNvPr id="4" name="Таблица 3"/>
          <p:cNvGraphicFramePr>
            <a:graphicFrameLocks noGrp="1"/>
          </p:cNvGraphicFramePr>
          <p:nvPr>
            <p:extLst>
              <p:ext uri="{D42A27DB-BD31-4B8C-83A1-F6EECF244321}">
                <p14:modId xmlns:p14="http://schemas.microsoft.com/office/powerpoint/2010/main" val="3119073902"/>
              </p:ext>
            </p:extLst>
          </p:nvPr>
        </p:nvGraphicFramePr>
        <p:xfrm>
          <a:off x="751573" y="1436890"/>
          <a:ext cx="10333383" cy="4822581"/>
        </p:xfrm>
        <a:graphic>
          <a:graphicData uri="http://schemas.openxmlformats.org/drawingml/2006/table">
            <a:tbl>
              <a:tblPr/>
              <a:tblGrid>
                <a:gridCol w="1646583">
                  <a:extLst>
                    <a:ext uri="{9D8B030D-6E8A-4147-A177-3AD203B41FA5}">
                      <a16:colId xmlns:a16="http://schemas.microsoft.com/office/drawing/2014/main" val="20000"/>
                    </a:ext>
                  </a:extLst>
                </a:gridCol>
                <a:gridCol w="2276060">
                  <a:extLst>
                    <a:ext uri="{9D8B030D-6E8A-4147-A177-3AD203B41FA5}">
                      <a16:colId xmlns:a16="http://schemas.microsoft.com/office/drawing/2014/main" val="20001"/>
                    </a:ext>
                  </a:extLst>
                </a:gridCol>
                <a:gridCol w="6410740">
                  <a:extLst>
                    <a:ext uri="{9D8B030D-6E8A-4147-A177-3AD203B41FA5}">
                      <a16:colId xmlns:a16="http://schemas.microsoft.com/office/drawing/2014/main" val="20002"/>
                    </a:ext>
                  </a:extLst>
                </a:gridCol>
              </a:tblGrid>
              <a:tr h="285967">
                <a:tc>
                  <a:txBody>
                    <a:bodyPr/>
                    <a:lstStyle/>
                    <a:p>
                      <a:pPr fontAlgn="t"/>
                      <a:r>
                        <a:rPr lang="en-US" sz="2400" b="1" dirty="0">
                          <a:effectLst/>
                        </a:rPr>
                        <a:t>Element</a:t>
                      </a:r>
                    </a:p>
                  </a:txBody>
                  <a:tcPr marL="38644" marR="38644" marT="38644" marB="3864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b="1">
                          <a:effectLst/>
                        </a:rPr>
                        <a:t>Name</a:t>
                      </a:r>
                    </a:p>
                  </a:txBody>
                  <a:tcPr marL="38644" marR="38644" marT="38644" marB="3864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b="1" dirty="0">
                          <a:effectLst/>
                        </a:rPr>
                        <a:t>Description</a:t>
                      </a:r>
                    </a:p>
                  </a:txBody>
                  <a:tcPr marL="38644" marR="38644" marT="38644" marB="3864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94646">
                <a:tc>
                  <a:txBody>
                    <a:bodyPr/>
                    <a:lstStyle/>
                    <a:p>
                      <a:pPr fontAlgn="t"/>
                      <a:r>
                        <a:rPr lang="en-US" sz="2400">
                          <a:effectLst/>
                        </a:rPr>
                        <a:t>&lt;h1&gt;</a:t>
                      </a:r>
                      <a:br>
                        <a:rPr lang="en-US" sz="2400">
                          <a:effectLst/>
                        </a:rPr>
                      </a:br>
                      <a:r>
                        <a:rPr lang="en-US" sz="2400">
                          <a:effectLst/>
                        </a:rPr>
                        <a:t>&lt;/h1&gt;</a:t>
                      </a:r>
                    </a:p>
                  </a:txBody>
                  <a:tcPr marL="38644" marR="38644" marT="38644" marB="3864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Heading 1</a:t>
                      </a:r>
                    </a:p>
                  </a:txBody>
                  <a:tcPr marL="38644" marR="38644" marT="38644" marB="3864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Reserved fo strongest emphasis</a:t>
                      </a:r>
                    </a:p>
                  </a:txBody>
                  <a:tcPr marL="38644" marR="38644" marT="38644" marB="3864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329361">
                <a:tc>
                  <a:txBody>
                    <a:bodyPr/>
                    <a:lstStyle/>
                    <a:p>
                      <a:pPr fontAlgn="t"/>
                      <a:r>
                        <a:rPr lang="en-US" sz="2400">
                          <a:effectLst/>
                        </a:rPr>
                        <a:t>&lt;h2&gt;</a:t>
                      </a:r>
                      <a:br>
                        <a:rPr lang="en-US" sz="2400">
                          <a:effectLst/>
                        </a:rPr>
                      </a:br>
                      <a:r>
                        <a:rPr lang="en-US" sz="2400">
                          <a:effectLst/>
                        </a:rPr>
                        <a:t>&lt;/h2&gt;</a:t>
                      </a:r>
                    </a:p>
                  </a:txBody>
                  <a:tcPr marL="38644" marR="38644" marT="38644" marB="3864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dirty="0">
                          <a:effectLst/>
                        </a:rPr>
                        <a:t>Heading 2</a:t>
                      </a:r>
                    </a:p>
                  </a:txBody>
                  <a:tcPr marL="38644" marR="38644" marT="38644" marB="3864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Secondary level heading. Headings go down to level 6, but &lt;h1&gt; through &lt;h3&gt; are most common</a:t>
                      </a:r>
                    </a:p>
                  </a:txBody>
                  <a:tcPr marL="38644" marR="38644" marT="38644" marB="3864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12003">
                <a:tc>
                  <a:txBody>
                    <a:bodyPr/>
                    <a:lstStyle/>
                    <a:p>
                      <a:pPr fontAlgn="t"/>
                      <a:r>
                        <a:rPr lang="en-US" sz="2400">
                          <a:effectLst/>
                        </a:rPr>
                        <a:t>&lt;p&gt;</a:t>
                      </a:r>
                      <a:br>
                        <a:rPr lang="en-US" sz="2400">
                          <a:effectLst/>
                        </a:rPr>
                      </a:br>
                      <a:r>
                        <a:rPr lang="en-US" sz="2400">
                          <a:effectLst/>
                        </a:rPr>
                        <a:t>&lt;/p&gt;</a:t>
                      </a:r>
                    </a:p>
                  </a:txBody>
                  <a:tcPr marL="38644" marR="38644" marT="38644" marB="3864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Paragraph</a:t>
                      </a:r>
                    </a:p>
                  </a:txBody>
                  <a:tcPr marL="38644" marR="38644" marT="38644" marB="3864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Most of the body of a page should be enclosed in paragraphs</a:t>
                      </a:r>
                    </a:p>
                  </a:txBody>
                  <a:tcPr marL="38644" marR="38644" marT="38644" marB="3864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329361">
                <a:tc>
                  <a:txBody>
                    <a:bodyPr/>
                    <a:lstStyle/>
                    <a:p>
                      <a:pPr fontAlgn="t"/>
                      <a:r>
                        <a:rPr lang="en-US" sz="2400">
                          <a:effectLst/>
                        </a:rPr>
                        <a:t>&lt;div&gt;</a:t>
                      </a:r>
                      <a:br>
                        <a:rPr lang="en-US" sz="2400">
                          <a:effectLst/>
                        </a:rPr>
                      </a:br>
                      <a:r>
                        <a:rPr lang="en-US" sz="2400">
                          <a:effectLst/>
                        </a:rPr>
                        <a:t>&lt;/div&gt;</a:t>
                      </a:r>
                    </a:p>
                  </a:txBody>
                  <a:tcPr marL="38644" marR="38644" marT="38644" marB="3864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Division</a:t>
                      </a:r>
                    </a:p>
                  </a:txBody>
                  <a:tcPr marL="38644" marR="38644" marT="38644" marB="3864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dirty="0">
                          <a:effectLst/>
                        </a:rPr>
                        <a:t>Similar to a paragraph, but normally marks a section of a page. </a:t>
                      </a:r>
                      <a:r>
                        <a:rPr lang="en-US" sz="2400" dirty="0" err="1">
                          <a:effectLst/>
                        </a:rPr>
                        <a:t>Divs</a:t>
                      </a:r>
                      <a:r>
                        <a:rPr lang="en-US" sz="2400" dirty="0">
                          <a:effectLst/>
                        </a:rPr>
                        <a:t> usually contain paragraphs</a:t>
                      </a:r>
                    </a:p>
                  </a:txBody>
                  <a:tcPr marL="38644" marR="38644" marT="38644" marB="38644">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3" name="Номер слайда 2">
            <a:extLst>
              <a:ext uri="{FF2B5EF4-FFF2-40B4-BE49-F238E27FC236}">
                <a16:creationId xmlns:a16="http://schemas.microsoft.com/office/drawing/2014/main" id="{2E0279B6-8A25-4D89-89CE-8A7F8C8F9AF7}"/>
              </a:ext>
            </a:extLst>
          </p:cNvPr>
          <p:cNvSpPr>
            <a:spLocks noGrp="1"/>
          </p:cNvSpPr>
          <p:nvPr>
            <p:ph type="sldNum" sz="quarter" idx="12"/>
          </p:nvPr>
        </p:nvSpPr>
        <p:spPr/>
        <p:txBody>
          <a:bodyPr/>
          <a:lstStyle/>
          <a:p>
            <a:fld id="{5808E213-EF23-4ADC-BC6B-623A47320E7C}" type="slidenum">
              <a:rPr lang="en-US" smtClean="0"/>
              <a:t>39</a:t>
            </a:fld>
            <a:endParaRPr lang="en-US"/>
          </a:p>
        </p:txBody>
      </p:sp>
    </p:spTree>
    <p:extLst>
      <p:ext uri="{BB962C8B-B14F-4D97-AF65-F5344CB8AC3E}">
        <p14:creationId xmlns:p14="http://schemas.microsoft.com/office/powerpoint/2010/main" val="909892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52450" y="1895475"/>
            <a:ext cx="11962150" cy="2308324"/>
          </a:xfrm>
          <a:prstGeom prst="rect">
            <a:avLst/>
          </a:prstGeom>
        </p:spPr>
        <p:txBody>
          <a:bodyPr wrap="square">
            <a:spAutoFit/>
          </a:bodyPr>
          <a:lstStyle/>
          <a:p>
            <a:pPr algn="l" fontAlgn="base"/>
            <a:r>
              <a:rPr lang="en-US" sz="3600" b="0" i="0" dirty="0">
                <a:effectLst/>
                <a:latin typeface="var(--font-din)"/>
              </a:rPr>
              <a:t>Multithreading is just a way of achieving multitasking. In multithreading, the concept of </a:t>
            </a:r>
            <a:r>
              <a:rPr lang="en-US" sz="3600" b="1" i="0" dirty="0">
                <a:effectLst/>
                <a:latin typeface="var(--font-din)"/>
              </a:rPr>
              <a:t>threads</a:t>
            </a:r>
            <a:r>
              <a:rPr lang="en-US" sz="3600" b="0" i="0" dirty="0">
                <a:effectLst/>
                <a:latin typeface="var(--font-din)"/>
              </a:rPr>
              <a:t> is used.</a:t>
            </a:r>
          </a:p>
          <a:p>
            <a:pPr algn="l" fontAlgn="base"/>
            <a:r>
              <a:rPr lang="en-US" sz="3600" b="0" i="0" dirty="0">
                <a:effectLst/>
                <a:latin typeface="var(--font-din)"/>
              </a:rPr>
              <a:t>Let us first understand the concept of </a:t>
            </a:r>
            <a:r>
              <a:rPr lang="en-US" sz="3600" b="1" i="0" dirty="0">
                <a:effectLst/>
                <a:latin typeface="var(--font-din)"/>
              </a:rPr>
              <a:t>thread</a:t>
            </a:r>
            <a:r>
              <a:rPr lang="en-US" sz="3600" b="0" i="0" dirty="0">
                <a:effectLst/>
                <a:latin typeface="var(--font-din)"/>
              </a:rPr>
              <a:t> in computer architecture.</a:t>
            </a:r>
          </a:p>
        </p:txBody>
      </p:sp>
      <p:sp>
        <p:nvSpPr>
          <p:cNvPr id="3" name="Заголовок 2">
            <a:extLst>
              <a:ext uri="{FF2B5EF4-FFF2-40B4-BE49-F238E27FC236}">
                <a16:creationId xmlns:a16="http://schemas.microsoft.com/office/drawing/2014/main" id="{5354BF23-9BBF-43BE-8E04-20FEE7450273}"/>
              </a:ext>
            </a:extLst>
          </p:cNvPr>
          <p:cNvSpPr>
            <a:spLocks noGrp="1"/>
          </p:cNvSpPr>
          <p:nvPr>
            <p:ph type="title"/>
          </p:nvPr>
        </p:nvSpPr>
        <p:spPr>
          <a:xfrm>
            <a:off x="0" y="200177"/>
            <a:ext cx="12192000" cy="775778"/>
          </a:xfrm>
        </p:spPr>
        <p:txBody>
          <a:bodyPr/>
          <a:lstStyle/>
          <a:p>
            <a:pPr algn="ctr"/>
            <a:r>
              <a:rPr lang="en-US" sz="4400" b="1" i="0" dirty="0">
                <a:effectLst/>
                <a:latin typeface="var(--font-din)"/>
              </a:rPr>
              <a:t>Multithreading</a:t>
            </a:r>
            <a:r>
              <a:rPr lang="ru-RU" sz="4400" b="1" i="0" dirty="0">
                <a:effectLst/>
                <a:latin typeface="var(--font-din)"/>
              </a:rPr>
              <a:t> </a:t>
            </a:r>
            <a:r>
              <a:rPr lang="en-US" sz="4400" b="1" i="0" dirty="0">
                <a:effectLst/>
                <a:latin typeface="var(--font-din)"/>
              </a:rPr>
              <a:t>in Python</a:t>
            </a:r>
            <a:endParaRPr lang="en-US" b="1" dirty="0"/>
          </a:p>
        </p:txBody>
      </p:sp>
      <p:sp>
        <p:nvSpPr>
          <p:cNvPr id="2" name="Номер слайда 1">
            <a:extLst>
              <a:ext uri="{FF2B5EF4-FFF2-40B4-BE49-F238E27FC236}">
                <a16:creationId xmlns:a16="http://schemas.microsoft.com/office/drawing/2014/main" id="{D4BABC72-2EA3-4C53-92B1-2BDE3469AAAD}"/>
              </a:ext>
            </a:extLst>
          </p:cNvPr>
          <p:cNvSpPr>
            <a:spLocks noGrp="1"/>
          </p:cNvSpPr>
          <p:nvPr>
            <p:ph type="sldNum" sz="quarter" idx="12"/>
          </p:nvPr>
        </p:nvSpPr>
        <p:spPr/>
        <p:txBody>
          <a:bodyPr/>
          <a:lstStyle/>
          <a:p>
            <a:fld id="{5808E213-EF23-4ADC-BC6B-623A47320E7C}" type="slidenum">
              <a:rPr lang="en-US" smtClean="0"/>
              <a:t>4</a:t>
            </a:fld>
            <a:endParaRPr lang="en-US"/>
          </a:p>
        </p:txBody>
      </p:sp>
    </p:spTree>
    <p:extLst>
      <p:ext uri="{BB962C8B-B14F-4D97-AF65-F5344CB8AC3E}">
        <p14:creationId xmlns:p14="http://schemas.microsoft.com/office/powerpoint/2010/main" val="2948647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Headings: </a:t>
            </a:r>
            <a:r>
              <a:rPr lang="en-US" b="1" dirty="0">
                <a:solidFill>
                  <a:srgbClr val="84B93F"/>
                </a:solidFill>
              </a:rPr>
              <a:t>&lt;h1&gt;</a:t>
            </a:r>
            <a:r>
              <a:rPr lang="en-US" b="1" dirty="0"/>
              <a:t>, </a:t>
            </a:r>
            <a:r>
              <a:rPr lang="en-US" b="1" dirty="0">
                <a:solidFill>
                  <a:srgbClr val="84B93F"/>
                </a:solidFill>
              </a:rPr>
              <a:t>&lt;h2&gt;</a:t>
            </a:r>
            <a:r>
              <a:rPr lang="en-US" b="1" dirty="0"/>
              <a:t>, ..., </a:t>
            </a:r>
            <a:r>
              <a:rPr lang="en-US" b="1" dirty="0">
                <a:solidFill>
                  <a:srgbClr val="84B93F"/>
                </a:solidFill>
              </a:rPr>
              <a:t>&lt;h6&gt;</a:t>
            </a:r>
          </a:p>
        </p:txBody>
      </p:sp>
      <p:sp>
        <p:nvSpPr>
          <p:cNvPr id="3" name="Content Placeholder 2"/>
          <p:cNvSpPr>
            <a:spLocks noGrp="1"/>
          </p:cNvSpPr>
          <p:nvPr>
            <p:ph idx="1"/>
          </p:nvPr>
        </p:nvSpPr>
        <p:spPr>
          <a:xfrm>
            <a:off x="1097280" y="1568919"/>
            <a:ext cx="10058400" cy="4980968"/>
          </a:xfrm>
        </p:spPr>
        <p:txBody>
          <a:bodyPr>
            <a:normAutofit lnSpcReduction="10000"/>
          </a:bodyPr>
          <a:lstStyle/>
          <a:p>
            <a:pPr algn="ctr"/>
            <a:r>
              <a:rPr lang="en-US" dirty="0"/>
              <a:t> </a:t>
            </a:r>
            <a:r>
              <a:rPr lang="en-US" i="1" dirty="0"/>
              <a:t>headings to separate major areas of the page (block)</a:t>
            </a:r>
            <a:endParaRPr lang="en-US" dirty="0"/>
          </a:p>
          <a:p>
            <a:r>
              <a:rPr lang="en-US" dirty="0">
                <a:latin typeface="Courier New" panose="02070309020205020404" pitchFamily="49" charset="0"/>
                <a:cs typeface="Courier New" panose="02070309020205020404" pitchFamily="49" charset="0"/>
              </a:rPr>
              <a:t>&lt;h1&gt;University of KZ&lt;/h1&gt;</a:t>
            </a:r>
          </a:p>
          <a:p>
            <a:r>
              <a:rPr lang="en-US" dirty="0">
                <a:latin typeface="Courier New" panose="02070309020205020404" pitchFamily="49" charset="0"/>
                <a:cs typeface="Courier New" panose="02070309020205020404" pitchFamily="49" charset="0"/>
              </a:rPr>
              <a:t>&lt;h2&gt;Department of Computer Science&lt;/h2&gt;</a:t>
            </a:r>
          </a:p>
          <a:p>
            <a:r>
              <a:rPr lang="en-US" dirty="0">
                <a:latin typeface="Courier New" panose="02070309020205020404" pitchFamily="49" charset="0"/>
                <a:cs typeface="Courier New" panose="02070309020205020404" pitchFamily="49" charset="0"/>
              </a:rPr>
              <a:t>&lt;h3&gt;Sponsored by Microsoft&lt;/h3&gt;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t>OUTPUT:</a:t>
            </a:r>
          </a:p>
          <a:p>
            <a:pPr marL="0" indent="0">
              <a:buNone/>
            </a:pPr>
            <a:endParaRPr lang="en-US" dirty="0"/>
          </a:p>
          <a:p>
            <a:pPr marL="0" indent="0">
              <a:buNone/>
            </a:pPr>
            <a:r>
              <a:rPr lang="en-US" sz="3200" dirty="0"/>
              <a:t>University of KZ</a:t>
            </a:r>
          </a:p>
          <a:p>
            <a:pPr marL="0" indent="0">
              <a:buNone/>
            </a:pPr>
            <a:r>
              <a:rPr lang="en-US" sz="2800" dirty="0"/>
              <a:t>Department of Computer Science</a:t>
            </a:r>
          </a:p>
          <a:p>
            <a:pPr marL="0" indent="0">
              <a:buNone/>
            </a:pPr>
            <a:r>
              <a:rPr lang="en-US" sz="2400" dirty="0"/>
              <a:t>Sponsored by Microsoft</a:t>
            </a:r>
          </a:p>
          <a:p>
            <a:endParaRPr lang="en-US" dirty="0"/>
          </a:p>
          <a:p>
            <a:endParaRPr lang="en-US" dirty="0"/>
          </a:p>
          <a:p>
            <a:endParaRPr lang="en-US" dirty="0"/>
          </a:p>
        </p:txBody>
      </p:sp>
      <p:sp>
        <p:nvSpPr>
          <p:cNvPr id="4" name="Номер слайда 3">
            <a:extLst>
              <a:ext uri="{FF2B5EF4-FFF2-40B4-BE49-F238E27FC236}">
                <a16:creationId xmlns:a16="http://schemas.microsoft.com/office/drawing/2014/main" id="{B6DD5C72-AF55-4AC9-9FDE-A09E2F8803AB}"/>
              </a:ext>
            </a:extLst>
          </p:cNvPr>
          <p:cNvSpPr>
            <a:spLocks noGrp="1"/>
          </p:cNvSpPr>
          <p:nvPr>
            <p:ph type="sldNum" sz="quarter" idx="12"/>
          </p:nvPr>
        </p:nvSpPr>
        <p:spPr/>
        <p:txBody>
          <a:bodyPr/>
          <a:lstStyle/>
          <a:p>
            <a:fld id="{5808E213-EF23-4ADC-BC6B-623A47320E7C}" type="slidenum">
              <a:rPr lang="en-US" smtClean="0"/>
              <a:t>40</a:t>
            </a:fld>
            <a:endParaRPr lang="en-US"/>
          </a:p>
        </p:txBody>
      </p:sp>
    </p:spTree>
    <p:extLst>
      <p:ext uri="{BB962C8B-B14F-4D97-AF65-F5344CB8AC3E}">
        <p14:creationId xmlns:p14="http://schemas.microsoft.com/office/powerpoint/2010/main" val="2744178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Need to handle markup characters in content</a:t>
            </a:r>
            <a:endParaRPr lang="en-US" b="1" dirty="0">
              <a:solidFill>
                <a:srgbClr val="84B93F"/>
              </a:solidFill>
            </a:endParaRPr>
          </a:p>
        </p:txBody>
      </p:sp>
      <p:sp>
        <p:nvSpPr>
          <p:cNvPr id="3" name="Content Placeholder 2"/>
          <p:cNvSpPr>
            <a:spLocks noGrp="1"/>
          </p:cNvSpPr>
          <p:nvPr>
            <p:ph idx="1"/>
          </p:nvPr>
        </p:nvSpPr>
        <p:spPr>
          <a:xfrm>
            <a:off x="1097280" y="1568919"/>
            <a:ext cx="10058400" cy="4980968"/>
          </a:xfrm>
        </p:spPr>
        <p:txBody>
          <a:bodyPr>
            <a:normAutofit/>
          </a:bodyPr>
          <a:lstStyle/>
          <a:p>
            <a:pPr marL="0" indent="0" algn="ctr">
              <a:buNone/>
            </a:pPr>
            <a:r>
              <a:rPr lang="en-US" dirty="0"/>
              <a:t>To display a literal &lt; or &gt; in a document, use entities: </a:t>
            </a:r>
          </a:p>
          <a:p>
            <a:pPr marL="0" indent="0">
              <a:buNone/>
            </a:pPr>
            <a:r>
              <a:rPr lang="en-US" dirty="0"/>
              <a:t>&amp;</a:t>
            </a:r>
            <a:r>
              <a:rPr lang="en-US" dirty="0" err="1"/>
              <a:t>lt</a:t>
            </a:r>
            <a:r>
              <a:rPr lang="en-US" dirty="0"/>
              <a:t>;          Displays &lt; </a:t>
            </a:r>
          </a:p>
          <a:p>
            <a:pPr marL="0" indent="0">
              <a:buNone/>
            </a:pPr>
            <a:r>
              <a:rPr lang="en-US" dirty="0"/>
              <a:t>&amp;</a:t>
            </a:r>
            <a:r>
              <a:rPr lang="en-US" dirty="0" err="1"/>
              <a:t>gt</a:t>
            </a:r>
            <a:r>
              <a:rPr lang="en-US" dirty="0"/>
              <a:t>;         Displays &gt; </a:t>
            </a:r>
          </a:p>
          <a:p>
            <a:pPr marL="0" indent="0">
              <a:buNone/>
            </a:pPr>
            <a:r>
              <a:rPr lang="en-US" dirty="0"/>
              <a:t>&amp;amp;       Displays &amp; </a:t>
            </a:r>
          </a:p>
          <a:p>
            <a:pPr marL="0" indent="0">
              <a:buNone/>
            </a:pPr>
            <a:r>
              <a:rPr lang="en-US" dirty="0"/>
              <a:t>&amp;</a:t>
            </a:r>
            <a:r>
              <a:rPr lang="en-US" dirty="0" err="1"/>
              <a:t>quot</a:t>
            </a:r>
            <a:r>
              <a:rPr lang="en-US" dirty="0"/>
              <a:t>;      Displays " </a:t>
            </a:r>
          </a:p>
          <a:p>
            <a:pPr marL="0" indent="0">
              <a:buNone/>
            </a:pPr>
            <a:r>
              <a:rPr lang="en-US" dirty="0"/>
              <a:t>&amp;</a:t>
            </a:r>
            <a:r>
              <a:rPr lang="en-US" dirty="0" err="1"/>
              <a:t>nbsp</a:t>
            </a:r>
            <a:r>
              <a:rPr lang="en-US" dirty="0"/>
              <a:t>;      Nonbreaking space  (won’t insert a line break at this space) </a:t>
            </a:r>
          </a:p>
          <a:p>
            <a:pPr marL="0" indent="0" algn="ctr">
              <a:buNone/>
            </a:pPr>
            <a:r>
              <a:rPr lang="en-US" dirty="0"/>
              <a:t>Many other entities are defined for special characters. Whitespace is not significant except in a few cases (e.g. </a:t>
            </a:r>
            <a:r>
              <a:rPr lang="en-US" dirty="0" err="1"/>
              <a:t>textarea</a:t>
            </a:r>
            <a:r>
              <a:rPr lang="en-US" dirty="0"/>
              <a:t>, pre tags)</a:t>
            </a:r>
          </a:p>
        </p:txBody>
      </p:sp>
      <p:sp>
        <p:nvSpPr>
          <p:cNvPr id="4" name="Номер слайда 3">
            <a:extLst>
              <a:ext uri="{FF2B5EF4-FFF2-40B4-BE49-F238E27FC236}">
                <a16:creationId xmlns:a16="http://schemas.microsoft.com/office/drawing/2014/main" id="{DB09CD11-F453-4896-83F0-DC09A09AEB70}"/>
              </a:ext>
            </a:extLst>
          </p:cNvPr>
          <p:cNvSpPr>
            <a:spLocks noGrp="1"/>
          </p:cNvSpPr>
          <p:nvPr>
            <p:ph type="sldNum" sz="quarter" idx="12"/>
          </p:nvPr>
        </p:nvSpPr>
        <p:spPr/>
        <p:txBody>
          <a:bodyPr/>
          <a:lstStyle/>
          <a:p>
            <a:fld id="{5808E213-EF23-4ADC-BC6B-623A47320E7C}" type="slidenum">
              <a:rPr lang="en-US" smtClean="0"/>
              <a:t>41</a:t>
            </a:fld>
            <a:endParaRPr lang="en-US"/>
          </a:p>
        </p:txBody>
      </p:sp>
    </p:spTree>
    <p:extLst>
      <p:ext uri="{BB962C8B-B14F-4D97-AF65-F5344CB8AC3E}">
        <p14:creationId xmlns:p14="http://schemas.microsoft.com/office/powerpoint/2010/main" val="1040269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HTML Links</a:t>
            </a:r>
          </a:p>
        </p:txBody>
      </p:sp>
      <p:sp>
        <p:nvSpPr>
          <p:cNvPr id="4" name="Rectangle 1"/>
          <p:cNvSpPr>
            <a:spLocks noChangeArrowheads="1"/>
          </p:cNvSpPr>
          <p:nvPr/>
        </p:nvSpPr>
        <p:spPr bwMode="auto">
          <a:xfrm>
            <a:off x="128337" y="1191398"/>
            <a:ext cx="12063663"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2800" dirty="0"/>
              <a:t>HTML links are hyperlinks.</a:t>
            </a:r>
          </a:p>
          <a:p>
            <a:pPr lvl="0"/>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Helvetica" panose="020B0604020202020204" pitchFamily="34" charset="0"/>
              </a:rPr>
              <a:t>Syntax:</a:t>
            </a:r>
          </a:p>
          <a:p>
            <a:pPr lvl="0"/>
            <a:r>
              <a:rPr lang="en-US" sz="2800" dirty="0">
                <a:solidFill>
                  <a:schemeClr val="accent2">
                    <a:lumMod val="75000"/>
                  </a:schemeClr>
                </a:solidFill>
              </a:rPr>
              <a:t>&lt;a </a:t>
            </a:r>
            <a:r>
              <a:rPr lang="en-US" sz="2800" dirty="0" err="1">
                <a:solidFill>
                  <a:schemeClr val="accent2">
                    <a:lumMod val="75000"/>
                  </a:schemeClr>
                </a:solidFill>
              </a:rPr>
              <a:t>href</a:t>
            </a:r>
            <a:r>
              <a:rPr lang="en-US" sz="2800" dirty="0">
                <a:solidFill>
                  <a:schemeClr val="accent2">
                    <a:lumMod val="75000"/>
                  </a:schemeClr>
                </a:solidFill>
              </a:rPr>
              <a:t>="</a:t>
            </a:r>
            <a:r>
              <a:rPr lang="en-US" sz="2800" i="1" dirty="0" err="1">
                <a:solidFill>
                  <a:schemeClr val="accent2">
                    <a:lumMod val="75000"/>
                  </a:schemeClr>
                </a:solidFill>
              </a:rPr>
              <a:t>url</a:t>
            </a:r>
            <a:r>
              <a:rPr lang="en-US" sz="2800" dirty="0">
                <a:solidFill>
                  <a:schemeClr val="accent2">
                    <a:lumMod val="75000"/>
                  </a:schemeClr>
                </a:solidFill>
              </a:rPr>
              <a:t>"&gt;</a:t>
            </a:r>
            <a:r>
              <a:rPr lang="en-US" sz="2800" i="1" dirty="0">
                <a:solidFill>
                  <a:schemeClr val="accent2">
                    <a:lumMod val="75000"/>
                  </a:schemeClr>
                </a:solidFill>
              </a:rPr>
              <a:t>link text</a:t>
            </a:r>
            <a:r>
              <a:rPr lang="en-US" sz="2800" dirty="0">
                <a:solidFill>
                  <a:schemeClr val="accent2">
                    <a:lumMod val="75000"/>
                  </a:schemeClr>
                </a:solidFill>
              </a:rPr>
              <a:t>&lt;/a&gt;</a:t>
            </a:r>
            <a:endParaRPr kumimoji="0" lang="en-US" altLang="en-US" sz="2800" b="0" i="0" u="none" strike="noStrike" cap="none" normalizeH="0" baseline="0" dirty="0">
              <a:ln>
                <a:noFill/>
              </a:ln>
              <a:solidFill>
                <a:schemeClr val="accent2">
                  <a:lumMod val="75000"/>
                </a:schemeClr>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Example:</a:t>
            </a:r>
          </a:p>
          <a:p>
            <a:pPr lvl="0"/>
            <a:r>
              <a:rPr lang="en-US" sz="2800" dirty="0">
                <a:solidFill>
                  <a:schemeClr val="accent2">
                    <a:lumMod val="75000"/>
                  </a:schemeClr>
                </a:solidFill>
              </a:rPr>
              <a:t>&lt;a </a:t>
            </a:r>
            <a:r>
              <a:rPr lang="en-US" sz="2800" dirty="0" err="1">
                <a:solidFill>
                  <a:schemeClr val="accent2">
                    <a:lumMod val="75000"/>
                  </a:schemeClr>
                </a:solidFill>
              </a:rPr>
              <a:t>href</a:t>
            </a:r>
            <a:r>
              <a:rPr lang="en-US" sz="2800" dirty="0">
                <a:solidFill>
                  <a:schemeClr val="accent2">
                    <a:lumMod val="75000"/>
                  </a:schemeClr>
                </a:solidFill>
              </a:rPr>
              <a:t> = "https://www.coursera.org"&gt;Visit Coursera.org&lt;/a&gt; </a:t>
            </a:r>
          </a:p>
          <a:p>
            <a:pPr lvl="0"/>
            <a:endParaRPr kumimoji="0" lang="en-US" altLang="en-US" sz="2800" b="0" i="0" u="none" strike="noStrike" cap="none" normalizeH="0" baseline="0" dirty="0">
              <a:ln>
                <a:noFill/>
              </a:ln>
              <a:solidFill>
                <a:schemeClr val="accent2">
                  <a:lumMod val="75000"/>
                </a:schemeClr>
              </a:solidFill>
              <a:effectLst/>
            </a:endParaRPr>
          </a:p>
          <a:p>
            <a:r>
              <a:rPr lang="en-US" sz="2800" dirty="0"/>
              <a:t>By default, links will appear as follows in all browsers:</a:t>
            </a:r>
          </a:p>
          <a:p>
            <a:pPr marL="457200" indent="-457200">
              <a:buFont typeface="Arial" panose="020B0604020202020204" pitchFamily="34" charset="0"/>
              <a:buChar char="•"/>
            </a:pPr>
            <a:r>
              <a:rPr lang="en-US" sz="2800" dirty="0"/>
              <a:t>An unvisited link is underlined and </a:t>
            </a:r>
            <a:r>
              <a:rPr lang="en-US" sz="2800" i="1" dirty="0">
                <a:solidFill>
                  <a:schemeClr val="accent1">
                    <a:lumMod val="75000"/>
                  </a:schemeClr>
                </a:solidFill>
              </a:rPr>
              <a:t>blue</a:t>
            </a:r>
          </a:p>
          <a:p>
            <a:pPr marL="457200" indent="-457200">
              <a:buFont typeface="Arial" panose="020B0604020202020204" pitchFamily="34" charset="0"/>
              <a:buChar char="•"/>
            </a:pPr>
            <a:r>
              <a:rPr lang="en-US" sz="2800" dirty="0"/>
              <a:t>A visited link is underlined and </a:t>
            </a:r>
            <a:r>
              <a:rPr lang="en-US" sz="2800" i="1" dirty="0">
                <a:solidFill>
                  <a:srgbClr val="7030A0"/>
                </a:solidFill>
              </a:rPr>
              <a:t>purple</a:t>
            </a:r>
          </a:p>
          <a:p>
            <a:pPr marL="457200" indent="-457200">
              <a:buFont typeface="Arial" panose="020B0604020202020204" pitchFamily="34" charset="0"/>
              <a:buChar char="•"/>
            </a:pPr>
            <a:r>
              <a:rPr lang="en-US" sz="2800" dirty="0"/>
              <a:t>An active link is underlined and </a:t>
            </a:r>
            <a:r>
              <a:rPr lang="en-US" sz="2800" i="1" dirty="0">
                <a:solidFill>
                  <a:srgbClr val="FF0000"/>
                </a:solidFill>
              </a:rPr>
              <a:t>red</a:t>
            </a:r>
            <a:endParaRPr kumimoji="0" lang="en-US" altLang="en-US" sz="2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66527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en-US" dirty="0"/>
              <a:t>HTML Links</a:t>
            </a:r>
            <a:r>
              <a:rPr lang="en-US" b="0" dirty="0"/>
              <a:t>- The target Attribute</a:t>
            </a:r>
            <a:endParaRPr lang="en-US" dirty="0"/>
          </a:p>
        </p:txBody>
      </p:sp>
      <p:sp>
        <p:nvSpPr>
          <p:cNvPr id="6" name="Rectangle 3"/>
          <p:cNvSpPr>
            <a:spLocks noChangeArrowheads="1"/>
          </p:cNvSpPr>
          <p:nvPr/>
        </p:nvSpPr>
        <p:spPr bwMode="auto">
          <a:xfrm>
            <a:off x="0" y="890136"/>
            <a:ext cx="12192000"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800" dirty="0">
                <a:latin typeface="Arial" panose="020B0604020202020204" pitchFamily="34" charset="0"/>
              </a:rPr>
              <a:t>By default, the linked page will be displayed in the current browser window.</a:t>
            </a:r>
          </a:p>
          <a:p>
            <a:pPr eaLnBrk="0" fontAlgn="base" hangingPunct="0">
              <a:spcBef>
                <a:spcPct val="0"/>
              </a:spcBef>
              <a:spcAft>
                <a:spcPct val="0"/>
              </a:spcAft>
            </a:pPr>
            <a:endParaRPr lang="en-US" altLang="en-US" sz="2800" dirty="0">
              <a:latin typeface="Arial" panose="020B0604020202020204" pitchFamily="34" charset="0"/>
            </a:endParaRPr>
          </a:p>
          <a:p>
            <a:pPr eaLnBrk="0" fontAlgn="base" hangingPunct="0">
              <a:spcBef>
                <a:spcPct val="0"/>
              </a:spcBef>
              <a:spcAft>
                <a:spcPct val="0"/>
              </a:spcAft>
            </a:pPr>
            <a:r>
              <a:rPr lang="en-US" altLang="en-US" sz="2800" dirty="0">
                <a:latin typeface="Arial" panose="020B0604020202020204" pitchFamily="34" charset="0"/>
              </a:rPr>
              <a:t>The </a:t>
            </a:r>
            <a:r>
              <a:rPr lang="en-US" altLang="en-US" sz="2800" b="1" dirty="0">
                <a:latin typeface="Arial" panose="020B0604020202020204" pitchFamily="34" charset="0"/>
              </a:rPr>
              <a:t>target</a:t>
            </a:r>
            <a:r>
              <a:rPr lang="en-US" altLang="en-US" sz="2800" dirty="0">
                <a:latin typeface="Arial" panose="020B0604020202020204" pitchFamily="34" charset="0"/>
              </a:rPr>
              <a:t> attribute specifies where to open the linked document.</a:t>
            </a:r>
          </a:p>
          <a:p>
            <a:pPr eaLnBrk="0" fontAlgn="base" hangingPunct="0">
              <a:spcBef>
                <a:spcPct val="0"/>
              </a:spcBef>
              <a:spcAft>
                <a:spcPct val="0"/>
              </a:spcAft>
            </a:pPr>
            <a:endParaRPr lang="en-US" altLang="en-US" sz="2800" dirty="0">
              <a:latin typeface="Arial" panose="020B0604020202020204" pitchFamily="34" charset="0"/>
            </a:endParaRPr>
          </a:p>
          <a:p>
            <a:pPr eaLnBrk="0" fontAlgn="base" hangingPunct="0">
              <a:spcBef>
                <a:spcPct val="0"/>
              </a:spcBef>
              <a:spcAft>
                <a:spcPct val="0"/>
              </a:spcAft>
            </a:pPr>
            <a:r>
              <a:rPr lang="en-US" altLang="en-US" sz="2800" dirty="0">
                <a:latin typeface="Arial" panose="020B0604020202020204" pitchFamily="34" charset="0"/>
              </a:rPr>
              <a:t>The </a:t>
            </a:r>
            <a:r>
              <a:rPr lang="en-US" altLang="en-US" sz="2800" b="1" dirty="0">
                <a:latin typeface="Arial" panose="020B0604020202020204" pitchFamily="34" charset="0"/>
              </a:rPr>
              <a:t>target</a:t>
            </a:r>
            <a:r>
              <a:rPr lang="en-US" altLang="en-US" sz="2800" dirty="0">
                <a:latin typeface="Arial" panose="020B0604020202020204" pitchFamily="34" charset="0"/>
              </a:rPr>
              <a:t> attribute can have one of the following values:</a:t>
            </a:r>
          </a:p>
          <a:p>
            <a:pPr eaLnBrk="0" fontAlgn="base" hangingPunct="0">
              <a:spcBef>
                <a:spcPct val="0"/>
              </a:spcBef>
              <a:spcAft>
                <a:spcPct val="0"/>
              </a:spcAft>
            </a:pPr>
            <a:r>
              <a:rPr lang="en-US" altLang="en-US" sz="2800" dirty="0">
                <a:latin typeface="Arial" panose="020B0604020202020204" pitchFamily="34" charset="0"/>
              </a:rPr>
              <a:t>_</a:t>
            </a:r>
            <a:r>
              <a:rPr lang="en-US" altLang="en-US" sz="2800" i="1" dirty="0">
                <a:latin typeface="Arial" panose="020B0604020202020204" pitchFamily="34" charset="0"/>
              </a:rPr>
              <a:t>self</a:t>
            </a:r>
            <a:r>
              <a:rPr lang="en-US" altLang="en-US" sz="2800" dirty="0">
                <a:latin typeface="Arial" panose="020B0604020202020204" pitchFamily="34" charset="0"/>
              </a:rPr>
              <a:t> - Default. Opens the document in the same window/tab as it was clicked</a:t>
            </a:r>
          </a:p>
          <a:p>
            <a:pPr eaLnBrk="0" fontAlgn="base" hangingPunct="0">
              <a:spcBef>
                <a:spcPct val="0"/>
              </a:spcBef>
              <a:spcAft>
                <a:spcPct val="0"/>
              </a:spcAft>
            </a:pPr>
            <a:r>
              <a:rPr lang="en-US" altLang="en-US" sz="2800" dirty="0">
                <a:latin typeface="Arial" panose="020B0604020202020204" pitchFamily="34" charset="0"/>
              </a:rPr>
              <a:t>_</a:t>
            </a:r>
            <a:r>
              <a:rPr lang="en-US" altLang="en-US" sz="2800" i="1" dirty="0">
                <a:latin typeface="Arial" panose="020B0604020202020204" pitchFamily="34" charset="0"/>
              </a:rPr>
              <a:t>blank</a:t>
            </a:r>
            <a:r>
              <a:rPr lang="en-US" altLang="en-US" sz="2800" dirty="0">
                <a:latin typeface="Arial" panose="020B0604020202020204" pitchFamily="34" charset="0"/>
              </a:rPr>
              <a:t> - Opens the document in a new window or tab</a:t>
            </a:r>
          </a:p>
          <a:p>
            <a:pPr eaLnBrk="0" fontAlgn="base" hangingPunct="0">
              <a:spcBef>
                <a:spcPct val="0"/>
              </a:spcBef>
              <a:spcAft>
                <a:spcPct val="0"/>
              </a:spcAft>
            </a:pPr>
            <a:r>
              <a:rPr lang="en-US" altLang="en-US" sz="2800" dirty="0">
                <a:latin typeface="Arial" panose="020B0604020202020204" pitchFamily="34" charset="0"/>
              </a:rPr>
              <a:t>_</a:t>
            </a:r>
            <a:r>
              <a:rPr lang="en-US" altLang="en-US" sz="2800" i="1" dirty="0">
                <a:latin typeface="Arial" panose="020B0604020202020204" pitchFamily="34" charset="0"/>
              </a:rPr>
              <a:t>parent</a:t>
            </a:r>
            <a:r>
              <a:rPr lang="en-US" altLang="en-US" sz="2800" dirty="0">
                <a:latin typeface="Arial" panose="020B0604020202020204" pitchFamily="34" charset="0"/>
              </a:rPr>
              <a:t> - Opens the document in the parent frame</a:t>
            </a:r>
          </a:p>
          <a:p>
            <a:pPr eaLnBrk="0" fontAlgn="base" hangingPunct="0">
              <a:spcBef>
                <a:spcPct val="0"/>
              </a:spcBef>
              <a:spcAft>
                <a:spcPct val="0"/>
              </a:spcAft>
            </a:pPr>
            <a:r>
              <a:rPr lang="en-US" altLang="en-US" sz="2800" dirty="0">
                <a:latin typeface="Arial" panose="020B0604020202020204" pitchFamily="34" charset="0"/>
              </a:rPr>
              <a:t>_</a:t>
            </a:r>
            <a:r>
              <a:rPr lang="en-US" altLang="en-US" sz="2800" i="1" dirty="0">
                <a:latin typeface="Arial" panose="020B0604020202020204" pitchFamily="34" charset="0"/>
              </a:rPr>
              <a:t>top</a:t>
            </a:r>
            <a:r>
              <a:rPr lang="en-US" altLang="en-US" sz="2800" dirty="0">
                <a:latin typeface="Arial" panose="020B0604020202020204" pitchFamily="34" charset="0"/>
              </a:rPr>
              <a:t> - Opens the document in the full body of the window</a:t>
            </a:r>
          </a:p>
          <a:p>
            <a:pPr eaLnBrk="0" fontAlgn="base" hangingPunct="0">
              <a:spcBef>
                <a:spcPct val="0"/>
              </a:spcBef>
              <a:spcAft>
                <a:spcPct val="0"/>
              </a:spcAft>
            </a:pPr>
            <a:endParaRPr lang="en-US" altLang="en-US" sz="2800" dirty="0">
              <a:latin typeface="Arial" panose="020B0604020202020204" pitchFamily="34" charset="0"/>
            </a:endParaRPr>
          </a:p>
          <a:p>
            <a:pPr eaLnBrk="0" fontAlgn="base" hangingPunct="0">
              <a:spcBef>
                <a:spcPct val="0"/>
              </a:spcBef>
              <a:spcAft>
                <a:spcPct val="0"/>
              </a:spcAft>
            </a:pPr>
            <a:r>
              <a:rPr lang="en-US" altLang="en-US" sz="2800" dirty="0">
                <a:latin typeface="Arial" panose="020B0604020202020204" pitchFamily="34" charset="0"/>
              </a:rPr>
              <a:t>Example:</a:t>
            </a:r>
          </a:p>
          <a:p>
            <a:pPr lvl="0"/>
            <a:r>
              <a:rPr lang="en-US" sz="2800" dirty="0">
                <a:solidFill>
                  <a:schemeClr val="accent2">
                    <a:lumMod val="75000"/>
                  </a:schemeClr>
                </a:solidFill>
              </a:rPr>
              <a:t>&lt;a </a:t>
            </a:r>
            <a:r>
              <a:rPr lang="en-US" sz="2800" dirty="0" err="1">
                <a:solidFill>
                  <a:schemeClr val="accent2">
                    <a:lumMod val="75000"/>
                  </a:schemeClr>
                </a:solidFill>
              </a:rPr>
              <a:t>href</a:t>
            </a:r>
            <a:r>
              <a:rPr lang="en-US" sz="2800" dirty="0">
                <a:solidFill>
                  <a:schemeClr val="accent2">
                    <a:lumMod val="75000"/>
                  </a:schemeClr>
                </a:solidFill>
              </a:rPr>
              <a:t> = "https://www.coursera.org" target= "_blank" &gt;Visit Coursera.org&lt;/a&gt; </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3731002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Absolute and Relative references</a:t>
            </a:r>
          </a:p>
        </p:txBody>
      </p:sp>
      <p:sp>
        <p:nvSpPr>
          <p:cNvPr id="5" name="Rectangle 2"/>
          <p:cNvSpPr>
            <a:spLocks noChangeArrowheads="1"/>
          </p:cNvSpPr>
          <p:nvPr/>
        </p:nvSpPr>
        <p:spPr bwMode="auto">
          <a:xfrm>
            <a:off x="0" y="885269"/>
            <a:ext cx="12192000"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800" dirty="0">
                <a:latin typeface="Arial" panose="020B0604020202020204" pitchFamily="34" charset="0"/>
              </a:rPr>
              <a:t>Both examples above are using an </a:t>
            </a:r>
            <a:r>
              <a:rPr lang="en-US" altLang="en-US" sz="2800" b="1" dirty="0">
                <a:latin typeface="Arial" panose="020B0604020202020204" pitchFamily="34" charset="0"/>
              </a:rPr>
              <a:t>absolute URL</a:t>
            </a:r>
            <a:r>
              <a:rPr lang="en-US" altLang="en-US" sz="2800" dirty="0">
                <a:latin typeface="Arial" panose="020B0604020202020204" pitchFamily="34" charset="0"/>
              </a:rPr>
              <a:t> (a full web address) in the </a:t>
            </a:r>
            <a:r>
              <a:rPr lang="en-US" altLang="en-US" sz="2800" b="1" i="1" dirty="0" err="1">
                <a:latin typeface="Arial" panose="020B0604020202020204" pitchFamily="34" charset="0"/>
              </a:rPr>
              <a:t>href</a:t>
            </a:r>
            <a:r>
              <a:rPr lang="en-US" altLang="en-US" sz="2800" dirty="0">
                <a:latin typeface="Arial" panose="020B0604020202020204" pitchFamily="34" charset="0"/>
              </a:rPr>
              <a:t> attribute.</a:t>
            </a:r>
          </a:p>
          <a:p>
            <a:pPr eaLnBrk="0" fontAlgn="base" hangingPunct="0">
              <a:spcBef>
                <a:spcPct val="0"/>
              </a:spcBef>
              <a:spcAft>
                <a:spcPct val="0"/>
              </a:spcAft>
            </a:pPr>
            <a:endParaRPr lang="en-US" altLang="en-US" sz="2800" dirty="0">
              <a:latin typeface="Arial" panose="020B0604020202020204" pitchFamily="34" charset="0"/>
            </a:endParaRPr>
          </a:p>
          <a:p>
            <a:pPr eaLnBrk="0" fontAlgn="base" hangingPunct="0">
              <a:spcBef>
                <a:spcPct val="0"/>
              </a:spcBef>
              <a:spcAft>
                <a:spcPct val="0"/>
              </a:spcAft>
            </a:pPr>
            <a:r>
              <a:rPr lang="en-US" altLang="en-US" sz="2800" dirty="0">
                <a:latin typeface="Arial" panose="020B0604020202020204" pitchFamily="34" charset="0"/>
              </a:rPr>
              <a:t>A local link (a link to a page within the same website) is specified with a </a:t>
            </a:r>
            <a:r>
              <a:rPr lang="en-US" altLang="en-US" sz="2800" b="1" dirty="0">
                <a:latin typeface="Arial" panose="020B0604020202020204" pitchFamily="34" charset="0"/>
              </a:rPr>
              <a:t>relative URL</a:t>
            </a:r>
            <a:r>
              <a:rPr lang="en-US" altLang="en-US" sz="2800" dirty="0">
                <a:latin typeface="Arial" panose="020B0604020202020204" pitchFamily="34" charset="0"/>
              </a:rPr>
              <a:t> (without the "https://www" part):</a:t>
            </a:r>
          </a:p>
          <a:p>
            <a:pPr eaLnBrk="0" fontAlgn="base" hangingPunct="0">
              <a:spcBef>
                <a:spcPct val="0"/>
              </a:spcBef>
              <a:spcAft>
                <a:spcPct val="0"/>
              </a:spcAft>
            </a:pPr>
            <a:endParaRPr lang="en-US" altLang="en-US" sz="2800" dirty="0">
              <a:latin typeface="Arial" panose="020B0604020202020204" pitchFamily="34" charset="0"/>
            </a:endParaRPr>
          </a:p>
          <a:p>
            <a:pPr eaLnBrk="0" fontAlgn="base" hangingPunct="0">
              <a:spcBef>
                <a:spcPct val="0"/>
              </a:spcBef>
              <a:spcAft>
                <a:spcPct val="0"/>
              </a:spcAft>
            </a:pPr>
            <a:r>
              <a:rPr lang="en-US" sz="2800" dirty="0">
                <a:solidFill>
                  <a:schemeClr val="accent2">
                    <a:lumMod val="75000"/>
                  </a:schemeClr>
                </a:solidFill>
              </a:rPr>
              <a:t>&lt;h2&gt;Absolute URLs&lt;/h2&gt;</a:t>
            </a:r>
            <a:br>
              <a:rPr lang="en-US" sz="2800" dirty="0">
                <a:solidFill>
                  <a:schemeClr val="accent2">
                    <a:lumMod val="75000"/>
                  </a:schemeClr>
                </a:solidFill>
              </a:rPr>
            </a:br>
            <a:r>
              <a:rPr lang="en-US" sz="2800" dirty="0">
                <a:solidFill>
                  <a:schemeClr val="accent2">
                    <a:lumMod val="75000"/>
                  </a:schemeClr>
                </a:solidFill>
              </a:rPr>
              <a:t>&lt;p&gt;&lt;a </a:t>
            </a:r>
            <a:r>
              <a:rPr lang="en-US" sz="2800" dirty="0" err="1">
                <a:solidFill>
                  <a:schemeClr val="accent2">
                    <a:lumMod val="75000"/>
                  </a:schemeClr>
                </a:solidFill>
              </a:rPr>
              <a:t>href</a:t>
            </a:r>
            <a:r>
              <a:rPr lang="en-US" sz="2800" dirty="0">
                <a:solidFill>
                  <a:schemeClr val="accent2">
                    <a:lumMod val="75000"/>
                  </a:schemeClr>
                </a:solidFill>
              </a:rPr>
              <a:t>="https://www.coursera.org/"&gt;Coursera.org&lt;/a&gt;&lt;/p&gt;</a:t>
            </a:r>
            <a:br>
              <a:rPr lang="en-US" sz="2800" dirty="0">
                <a:solidFill>
                  <a:schemeClr val="accent2">
                    <a:lumMod val="75000"/>
                  </a:schemeClr>
                </a:solidFill>
              </a:rPr>
            </a:br>
            <a:r>
              <a:rPr lang="en-US" sz="2800" dirty="0">
                <a:solidFill>
                  <a:schemeClr val="accent2">
                    <a:lumMod val="75000"/>
                  </a:schemeClr>
                </a:solidFill>
              </a:rPr>
              <a:t>&lt;p&gt;&lt;a </a:t>
            </a:r>
            <a:r>
              <a:rPr lang="en-US" sz="2800" dirty="0" err="1">
                <a:solidFill>
                  <a:schemeClr val="accent2">
                    <a:lumMod val="75000"/>
                  </a:schemeClr>
                </a:solidFill>
              </a:rPr>
              <a:t>href</a:t>
            </a:r>
            <a:r>
              <a:rPr lang="en-US" sz="2800" dirty="0">
                <a:solidFill>
                  <a:schemeClr val="accent2">
                    <a:lumMod val="75000"/>
                  </a:schemeClr>
                </a:solidFill>
              </a:rPr>
              <a:t>="https://www.google.com/"&gt;Google&lt;/a&gt;&lt;/p&gt;</a:t>
            </a:r>
            <a:br>
              <a:rPr lang="en-US" sz="2800" dirty="0">
                <a:solidFill>
                  <a:schemeClr val="accent2">
                    <a:lumMod val="75000"/>
                  </a:schemeClr>
                </a:solidFill>
              </a:rPr>
            </a:br>
            <a:br>
              <a:rPr lang="en-US" sz="2800" dirty="0">
                <a:solidFill>
                  <a:schemeClr val="accent2">
                    <a:lumMod val="75000"/>
                  </a:schemeClr>
                </a:solidFill>
              </a:rPr>
            </a:br>
            <a:r>
              <a:rPr lang="en-US" sz="2800" dirty="0">
                <a:solidFill>
                  <a:schemeClr val="accent2">
                    <a:lumMod val="75000"/>
                  </a:schemeClr>
                </a:solidFill>
              </a:rPr>
              <a:t>&lt;h2&gt;Relative URLs&lt;/h2&gt;</a:t>
            </a:r>
            <a:br>
              <a:rPr lang="en-US" sz="2800" dirty="0">
                <a:solidFill>
                  <a:schemeClr val="accent2">
                    <a:lumMod val="75000"/>
                  </a:schemeClr>
                </a:solidFill>
              </a:rPr>
            </a:br>
            <a:r>
              <a:rPr lang="en-US" sz="2800" dirty="0">
                <a:solidFill>
                  <a:schemeClr val="accent2">
                    <a:lumMod val="75000"/>
                  </a:schemeClr>
                </a:solidFill>
              </a:rPr>
              <a:t>&lt;p&gt;&lt;a </a:t>
            </a:r>
            <a:r>
              <a:rPr lang="en-US" sz="2800" dirty="0" err="1">
                <a:solidFill>
                  <a:schemeClr val="accent2">
                    <a:lumMod val="75000"/>
                  </a:schemeClr>
                </a:solidFill>
              </a:rPr>
              <a:t>href</a:t>
            </a:r>
            <a:r>
              <a:rPr lang="en-US" sz="2800" dirty="0">
                <a:solidFill>
                  <a:schemeClr val="accent2">
                    <a:lumMod val="75000"/>
                  </a:schemeClr>
                </a:solidFill>
              </a:rPr>
              <a:t>="html_images.asp"&gt;HTML Images&lt;/a&gt;&lt;/p&gt;</a:t>
            </a:r>
            <a:br>
              <a:rPr lang="en-US" sz="2800" dirty="0">
                <a:solidFill>
                  <a:schemeClr val="accent2">
                    <a:lumMod val="75000"/>
                  </a:schemeClr>
                </a:solidFill>
              </a:rPr>
            </a:br>
            <a:r>
              <a:rPr lang="en-US" sz="2800" dirty="0">
                <a:solidFill>
                  <a:schemeClr val="accent2">
                    <a:lumMod val="75000"/>
                  </a:schemeClr>
                </a:solidFill>
              </a:rPr>
              <a:t>&lt;p&gt;&lt;a </a:t>
            </a:r>
            <a:r>
              <a:rPr lang="en-US" sz="2800" dirty="0" err="1">
                <a:solidFill>
                  <a:schemeClr val="accent2">
                    <a:lumMod val="75000"/>
                  </a:schemeClr>
                </a:solidFill>
              </a:rPr>
              <a:t>href</a:t>
            </a:r>
            <a:r>
              <a:rPr lang="en-US" sz="2800" dirty="0">
                <a:solidFill>
                  <a:schemeClr val="accent2">
                    <a:lumMod val="75000"/>
                  </a:schemeClr>
                </a:solidFill>
              </a:rPr>
              <a:t>="/</a:t>
            </a:r>
            <a:r>
              <a:rPr lang="en-US" sz="2800" dirty="0" err="1">
                <a:solidFill>
                  <a:schemeClr val="accent2">
                    <a:lumMod val="75000"/>
                  </a:schemeClr>
                </a:solidFill>
              </a:rPr>
              <a:t>css</a:t>
            </a:r>
            <a:r>
              <a:rPr lang="en-US" sz="2800" dirty="0">
                <a:solidFill>
                  <a:schemeClr val="accent2">
                    <a:lumMod val="75000"/>
                  </a:schemeClr>
                </a:solidFill>
              </a:rPr>
              <a:t>/default.asp"&gt;CSS Tutorial&lt;/a&gt;&lt;/p&gt;</a:t>
            </a:r>
            <a:endParaRPr lang="en-US" altLang="en-US" sz="2800"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2644055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An Image as Link</a:t>
            </a:r>
            <a:r>
              <a:rPr lang="ru-RU" dirty="0"/>
              <a:t> </a:t>
            </a:r>
            <a:r>
              <a:rPr lang="en-US" dirty="0"/>
              <a:t>and Link to Email Address</a:t>
            </a:r>
          </a:p>
        </p:txBody>
      </p:sp>
      <p:sp>
        <p:nvSpPr>
          <p:cNvPr id="5" name="Rectangle 2"/>
          <p:cNvSpPr>
            <a:spLocks noChangeArrowheads="1"/>
          </p:cNvSpPr>
          <p:nvPr/>
        </p:nvSpPr>
        <p:spPr bwMode="auto">
          <a:xfrm rot="10800000" flipV="1">
            <a:off x="0" y="1057829"/>
            <a:ext cx="12192000"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800" b="1" dirty="0"/>
              <a:t>Using an Image as Link</a:t>
            </a:r>
            <a:r>
              <a:rPr lang="ru-RU" sz="2800" b="1" dirty="0"/>
              <a:t> </a:t>
            </a:r>
            <a:endParaRPr lang="en-US" sz="2800" b="1" dirty="0"/>
          </a:p>
          <a:p>
            <a:pPr eaLnBrk="0" fontAlgn="base" hangingPunct="0">
              <a:spcBef>
                <a:spcPct val="0"/>
              </a:spcBef>
              <a:spcAft>
                <a:spcPct val="0"/>
              </a:spcAft>
            </a:pPr>
            <a:r>
              <a:rPr lang="en-US" altLang="en-US" sz="2800" dirty="0">
                <a:latin typeface="Arial" panose="020B0604020202020204" pitchFamily="34" charset="0"/>
              </a:rPr>
              <a:t>To use an image as a link, just put the &lt;</a:t>
            </a:r>
            <a:r>
              <a:rPr lang="en-US" altLang="en-US" sz="2800" b="1" dirty="0" err="1">
                <a:latin typeface="Arial" panose="020B0604020202020204" pitchFamily="34" charset="0"/>
              </a:rPr>
              <a:t>img</a:t>
            </a:r>
            <a:r>
              <a:rPr lang="en-US" altLang="en-US" sz="2800" dirty="0">
                <a:latin typeface="Arial" panose="020B0604020202020204" pitchFamily="34" charset="0"/>
              </a:rPr>
              <a:t>&gt; tag inside the &lt;a&gt; tag:</a:t>
            </a:r>
            <a:endParaRPr lang="ru-RU" altLang="en-US" sz="2800" dirty="0">
              <a:latin typeface="Arial" panose="020B0604020202020204" pitchFamily="34" charset="0"/>
            </a:endParaRPr>
          </a:p>
          <a:p>
            <a:pPr eaLnBrk="0" fontAlgn="base" hangingPunct="0">
              <a:spcBef>
                <a:spcPct val="0"/>
              </a:spcBef>
              <a:spcAft>
                <a:spcPct val="0"/>
              </a:spcAft>
            </a:pPr>
            <a:endParaRPr lang="ru-RU" altLang="en-US" sz="2800" dirty="0">
              <a:latin typeface="Arial" panose="020B0604020202020204" pitchFamily="34" charset="0"/>
            </a:endParaRPr>
          </a:p>
          <a:p>
            <a:pPr eaLnBrk="0" fontAlgn="base" hangingPunct="0">
              <a:spcBef>
                <a:spcPct val="0"/>
              </a:spcBef>
              <a:spcAft>
                <a:spcPct val="0"/>
              </a:spcAft>
            </a:pPr>
            <a:r>
              <a:rPr lang="en-US" sz="2800" dirty="0">
                <a:latin typeface="Arial" panose="020B0604020202020204" pitchFamily="34" charset="0"/>
              </a:rPr>
              <a:t>Example</a:t>
            </a:r>
          </a:p>
          <a:p>
            <a:pPr eaLnBrk="0" fontAlgn="base" hangingPunct="0">
              <a:spcBef>
                <a:spcPct val="0"/>
              </a:spcBef>
              <a:spcAft>
                <a:spcPct val="0"/>
              </a:spcAft>
            </a:pPr>
            <a:r>
              <a:rPr lang="en-US" sz="2800" dirty="0">
                <a:solidFill>
                  <a:schemeClr val="accent2">
                    <a:lumMod val="75000"/>
                  </a:schemeClr>
                </a:solidFill>
                <a:latin typeface="Arial" panose="020B0604020202020204" pitchFamily="34" charset="0"/>
              </a:rPr>
              <a:t>&lt;a </a:t>
            </a:r>
            <a:r>
              <a:rPr lang="en-US" sz="2800" dirty="0" err="1">
                <a:solidFill>
                  <a:schemeClr val="accent2">
                    <a:lumMod val="75000"/>
                  </a:schemeClr>
                </a:solidFill>
                <a:latin typeface="Arial" panose="020B0604020202020204" pitchFamily="34" charset="0"/>
              </a:rPr>
              <a:t>href</a:t>
            </a:r>
            <a:r>
              <a:rPr lang="en-US" sz="2800" dirty="0">
                <a:solidFill>
                  <a:schemeClr val="accent2">
                    <a:lumMod val="75000"/>
                  </a:schemeClr>
                </a:solidFill>
                <a:latin typeface="Arial" panose="020B0604020202020204" pitchFamily="34" charset="0"/>
              </a:rPr>
              <a:t>="https://google.com" &gt;&lt;</a:t>
            </a:r>
            <a:r>
              <a:rPr lang="en-US" sz="2800" dirty="0" err="1">
                <a:solidFill>
                  <a:schemeClr val="accent2">
                    <a:lumMod val="75000"/>
                  </a:schemeClr>
                </a:solidFill>
                <a:latin typeface="Arial" panose="020B0604020202020204" pitchFamily="34" charset="0"/>
              </a:rPr>
              <a:t>img</a:t>
            </a:r>
            <a:r>
              <a:rPr lang="en-US" sz="2800" dirty="0">
                <a:solidFill>
                  <a:schemeClr val="accent2">
                    <a:lumMod val="75000"/>
                  </a:schemeClr>
                </a:solidFill>
                <a:latin typeface="Arial" panose="020B0604020202020204" pitchFamily="34" charset="0"/>
              </a:rPr>
              <a:t> </a:t>
            </a:r>
            <a:r>
              <a:rPr lang="en-US" sz="2800" dirty="0" err="1">
                <a:solidFill>
                  <a:schemeClr val="accent2">
                    <a:lumMod val="75000"/>
                  </a:schemeClr>
                </a:solidFill>
                <a:latin typeface="Arial" panose="020B0604020202020204" pitchFamily="34" charset="0"/>
              </a:rPr>
              <a:t>src</a:t>
            </a:r>
            <a:r>
              <a:rPr lang="en-US" sz="2800" dirty="0">
                <a:solidFill>
                  <a:schemeClr val="accent2">
                    <a:lumMod val="75000"/>
                  </a:schemeClr>
                </a:solidFill>
                <a:latin typeface="Arial" panose="020B0604020202020204" pitchFamily="34" charset="0"/>
              </a:rPr>
              <a:t>=“some.gif" /&gt;&lt;/a&gt;</a:t>
            </a:r>
          </a:p>
          <a:p>
            <a:pPr eaLnBrk="0" fontAlgn="base" hangingPunct="0">
              <a:spcBef>
                <a:spcPct val="0"/>
              </a:spcBef>
              <a:spcAft>
                <a:spcPct val="0"/>
              </a:spcAft>
            </a:pPr>
            <a:endParaRPr lang="en-US" sz="2800" dirty="0">
              <a:latin typeface="Arial" panose="020B0604020202020204" pitchFamily="34" charset="0"/>
            </a:endParaRPr>
          </a:p>
          <a:p>
            <a:pPr eaLnBrk="0" fontAlgn="base" hangingPunct="0">
              <a:spcBef>
                <a:spcPct val="0"/>
              </a:spcBef>
              <a:spcAft>
                <a:spcPct val="0"/>
              </a:spcAft>
            </a:pPr>
            <a:r>
              <a:rPr lang="en-US" sz="2800" b="1" dirty="0"/>
              <a:t>Link to Email Address</a:t>
            </a:r>
            <a:endParaRPr lang="en-US" sz="2800" b="1" dirty="0">
              <a:latin typeface="Arial" panose="020B0604020202020204" pitchFamily="34" charset="0"/>
            </a:endParaRPr>
          </a:p>
          <a:p>
            <a:pPr eaLnBrk="0" fontAlgn="base" hangingPunct="0">
              <a:spcBef>
                <a:spcPct val="0"/>
              </a:spcBef>
              <a:spcAft>
                <a:spcPct val="0"/>
              </a:spcAft>
            </a:pPr>
            <a:r>
              <a:rPr lang="en-US" altLang="en-US" sz="2800" dirty="0">
                <a:latin typeface="Arial" panose="020B0604020202020204" pitchFamily="34" charset="0"/>
              </a:rPr>
              <a:t>Use </a:t>
            </a:r>
            <a:r>
              <a:rPr lang="en-US" altLang="en-US" sz="2800" i="1" dirty="0">
                <a:latin typeface="Arial" panose="020B0604020202020204" pitchFamily="34" charset="0"/>
              </a:rPr>
              <a:t>mailto</a:t>
            </a:r>
            <a:r>
              <a:rPr lang="en-US" altLang="en-US" sz="2800" dirty="0">
                <a:latin typeface="Arial" panose="020B0604020202020204" pitchFamily="34" charset="0"/>
              </a:rPr>
              <a:t>: inside the </a:t>
            </a:r>
            <a:r>
              <a:rPr lang="en-US" altLang="en-US" sz="2800" b="1" i="1" dirty="0" err="1">
                <a:latin typeface="Arial" panose="020B0604020202020204" pitchFamily="34" charset="0"/>
              </a:rPr>
              <a:t>href</a:t>
            </a:r>
            <a:r>
              <a:rPr lang="en-US" altLang="en-US" sz="2800" dirty="0">
                <a:latin typeface="Arial" panose="020B0604020202020204" pitchFamily="34" charset="0"/>
              </a:rPr>
              <a:t> attribute to create a link that opens the user's email program (to let them send a new email):</a:t>
            </a:r>
          </a:p>
          <a:p>
            <a:pPr eaLnBrk="0" fontAlgn="base" hangingPunct="0">
              <a:spcBef>
                <a:spcPct val="0"/>
              </a:spcBef>
              <a:spcAft>
                <a:spcPct val="0"/>
              </a:spcAft>
            </a:pPr>
            <a:endParaRPr lang="en-US" altLang="en-US" sz="2800" dirty="0">
              <a:latin typeface="Arial" panose="020B0604020202020204" pitchFamily="34" charset="0"/>
            </a:endParaRPr>
          </a:p>
          <a:p>
            <a:pPr eaLnBrk="0" fontAlgn="base" hangingPunct="0">
              <a:spcBef>
                <a:spcPct val="0"/>
              </a:spcBef>
              <a:spcAft>
                <a:spcPct val="0"/>
              </a:spcAft>
            </a:pPr>
            <a:r>
              <a:rPr lang="en-US" altLang="en-US" sz="2800" dirty="0">
                <a:latin typeface="Arial" panose="020B0604020202020204" pitchFamily="34" charset="0"/>
              </a:rPr>
              <a:t>Example</a:t>
            </a:r>
          </a:p>
          <a:p>
            <a:pPr eaLnBrk="0" fontAlgn="base" hangingPunct="0">
              <a:spcBef>
                <a:spcPct val="0"/>
              </a:spcBef>
              <a:spcAft>
                <a:spcPct val="0"/>
              </a:spcAft>
            </a:pPr>
            <a:r>
              <a:rPr lang="en-US" altLang="en-US" sz="2800" dirty="0">
                <a:solidFill>
                  <a:schemeClr val="accent2">
                    <a:lumMod val="75000"/>
                  </a:schemeClr>
                </a:solidFill>
                <a:latin typeface="Arial" panose="020B0604020202020204" pitchFamily="34" charset="0"/>
              </a:rPr>
              <a:t>&lt;a </a:t>
            </a:r>
            <a:r>
              <a:rPr lang="en-US" altLang="en-US" sz="2800" dirty="0" err="1">
                <a:solidFill>
                  <a:schemeClr val="accent2">
                    <a:lumMod val="75000"/>
                  </a:schemeClr>
                </a:solidFill>
                <a:latin typeface="Arial" panose="020B0604020202020204" pitchFamily="34" charset="0"/>
              </a:rPr>
              <a:t>href</a:t>
            </a:r>
            <a:r>
              <a:rPr lang="en-US" altLang="en-US" sz="2800" dirty="0">
                <a:solidFill>
                  <a:schemeClr val="accent2">
                    <a:lumMod val="75000"/>
                  </a:schemeClr>
                </a:solidFill>
                <a:latin typeface="Arial" panose="020B0604020202020204" pitchFamily="34" charset="0"/>
              </a:rPr>
              <a:t>="mailto:someone@example.com"&gt;Send email&lt;/a&gt; </a:t>
            </a:r>
          </a:p>
        </p:txBody>
      </p:sp>
      <p:sp>
        <p:nvSpPr>
          <p:cNvPr id="6" name="Rectangle 3"/>
          <p:cNvSpPr>
            <a:spLocks noChangeArrowheads="1"/>
          </p:cNvSpPr>
          <p:nvPr/>
        </p:nvSpPr>
        <p:spPr bwMode="auto">
          <a:xfrm>
            <a:off x="0" y="1825924"/>
            <a:ext cx="65" cy="4051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170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72189" y="0"/>
            <a:ext cx="12192000" cy="775778"/>
          </a:xfrm>
        </p:spPr>
        <p:txBody>
          <a:bodyPr>
            <a:normAutofit/>
          </a:bodyPr>
          <a:lstStyle/>
          <a:p>
            <a:r>
              <a:rPr lang="en-US" dirty="0"/>
              <a:t>Text Formatting</a:t>
            </a:r>
          </a:p>
        </p:txBody>
      </p:sp>
      <p:sp>
        <p:nvSpPr>
          <p:cNvPr id="2" name="Rectangle 1"/>
          <p:cNvSpPr>
            <a:spLocks noChangeArrowheads="1"/>
          </p:cNvSpPr>
          <p:nvPr/>
        </p:nvSpPr>
        <p:spPr bwMode="auto">
          <a:xfrm rot="10800000" flipV="1">
            <a:off x="0" y="1181134"/>
            <a:ext cx="5043638"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altLang="en-US" sz="2800" b="1" dirty="0"/>
          </a:p>
          <a:p>
            <a:pPr eaLnBrk="0" fontAlgn="base" hangingPunct="0">
              <a:spcBef>
                <a:spcPct val="0"/>
              </a:spcBef>
              <a:spcAft>
                <a:spcPct val="0"/>
              </a:spcAft>
            </a:pPr>
            <a:r>
              <a:rPr lang="en-US" altLang="en-US" sz="2800" b="1" dirty="0"/>
              <a:t>&lt;b&gt;</a:t>
            </a:r>
            <a:r>
              <a:rPr lang="en-US" altLang="en-US" sz="2800" dirty="0"/>
              <a:t> - Bold text</a:t>
            </a:r>
          </a:p>
          <a:p>
            <a:pPr eaLnBrk="0" fontAlgn="base" hangingPunct="0">
              <a:spcBef>
                <a:spcPct val="0"/>
              </a:spcBef>
              <a:spcAft>
                <a:spcPct val="0"/>
              </a:spcAft>
            </a:pPr>
            <a:r>
              <a:rPr lang="en-US" altLang="en-US" sz="2800" b="1" dirty="0"/>
              <a:t>&lt;strong&gt;</a:t>
            </a:r>
            <a:r>
              <a:rPr lang="en-US" altLang="en-US" sz="2800" dirty="0"/>
              <a:t> - Important text</a:t>
            </a:r>
          </a:p>
          <a:p>
            <a:pPr eaLnBrk="0" fontAlgn="base" hangingPunct="0">
              <a:spcBef>
                <a:spcPct val="0"/>
              </a:spcBef>
              <a:spcAft>
                <a:spcPct val="0"/>
              </a:spcAft>
            </a:pPr>
            <a:r>
              <a:rPr lang="en-US" altLang="en-US" sz="2800" b="1" dirty="0"/>
              <a:t>&lt;</a:t>
            </a:r>
            <a:r>
              <a:rPr lang="en-US" altLang="en-US" sz="2800" b="1" dirty="0" err="1"/>
              <a:t>i</a:t>
            </a:r>
            <a:r>
              <a:rPr lang="en-US" altLang="en-US" sz="2800" b="1" dirty="0"/>
              <a:t>&gt;</a:t>
            </a:r>
            <a:r>
              <a:rPr lang="en-US" altLang="en-US" sz="2800" dirty="0"/>
              <a:t> - Italic text</a:t>
            </a:r>
          </a:p>
          <a:p>
            <a:pPr eaLnBrk="0" fontAlgn="base" hangingPunct="0">
              <a:spcBef>
                <a:spcPct val="0"/>
              </a:spcBef>
              <a:spcAft>
                <a:spcPct val="0"/>
              </a:spcAft>
            </a:pPr>
            <a:r>
              <a:rPr lang="en-US" altLang="en-US" sz="2800" b="1" dirty="0"/>
              <a:t>&lt;</a:t>
            </a:r>
            <a:r>
              <a:rPr lang="en-US" altLang="en-US" sz="2800" b="1" dirty="0" err="1"/>
              <a:t>em</a:t>
            </a:r>
            <a:r>
              <a:rPr lang="en-US" altLang="en-US" sz="2800" b="1" dirty="0"/>
              <a:t>&gt;</a:t>
            </a:r>
            <a:r>
              <a:rPr lang="en-US" altLang="en-US" sz="2800" dirty="0"/>
              <a:t> - Emphasized text</a:t>
            </a:r>
          </a:p>
          <a:p>
            <a:pPr eaLnBrk="0" fontAlgn="base" hangingPunct="0">
              <a:spcBef>
                <a:spcPct val="0"/>
              </a:spcBef>
              <a:spcAft>
                <a:spcPct val="0"/>
              </a:spcAft>
            </a:pPr>
            <a:r>
              <a:rPr lang="en-US" altLang="en-US" sz="2800" b="1" dirty="0"/>
              <a:t>&lt;mark&gt;</a:t>
            </a:r>
            <a:r>
              <a:rPr lang="en-US" altLang="en-US" sz="2800" dirty="0"/>
              <a:t> - Marked text</a:t>
            </a:r>
          </a:p>
          <a:p>
            <a:pPr eaLnBrk="0" fontAlgn="base" hangingPunct="0">
              <a:spcBef>
                <a:spcPct val="0"/>
              </a:spcBef>
              <a:spcAft>
                <a:spcPct val="0"/>
              </a:spcAft>
            </a:pPr>
            <a:r>
              <a:rPr lang="en-US" altLang="en-US" sz="2800" b="1" dirty="0"/>
              <a:t>&lt;small&gt;</a:t>
            </a:r>
            <a:r>
              <a:rPr lang="en-US" altLang="en-US" sz="2800" dirty="0"/>
              <a:t> - Smaller text</a:t>
            </a:r>
          </a:p>
          <a:p>
            <a:pPr eaLnBrk="0" fontAlgn="base" hangingPunct="0">
              <a:spcBef>
                <a:spcPct val="0"/>
              </a:spcBef>
              <a:spcAft>
                <a:spcPct val="0"/>
              </a:spcAft>
            </a:pPr>
            <a:r>
              <a:rPr lang="en-US" altLang="en-US" sz="2800" b="1" dirty="0"/>
              <a:t>&lt;del&gt; </a:t>
            </a:r>
            <a:r>
              <a:rPr lang="en-US" altLang="en-US" sz="2800" dirty="0"/>
              <a:t>- Deleted text</a:t>
            </a:r>
          </a:p>
          <a:p>
            <a:pPr eaLnBrk="0" fontAlgn="base" hangingPunct="0">
              <a:spcBef>
                <a:spcPct val="0"/>
              </a:spcBef>
              <a:spcAft>
                <a:spcPct val="0"/>
              </a:spcAft>
            </a:pPr>
            <a:r>
              <a:rPr lang="en-US" altLang="en-US" sz="2800" b="1" dirty="0"/>
              <a:t>&lt;ins&gt;</a:t>
            </a:r>
            <a:r>
              <a:rPr lang="en-US" altLang="en-US" sz="2800" dirty="0"/>
              <a:t> - Inserted text</a:t>
            </a:r>
          </a:p>
          <a:p>
            <a:pPr eaLnBrk="0" fontAlgn="base" hangingPunct="0">
              <a:spcBef>
                <a:spcPct val="0"/>
              </a:spcBef>
              <a:spcAft>
                <a:spcPct val="0"/>
              </a:spcAft>
            </a:pPr>
            <a:r>
              <a:rPr lang="en-US" altLang="en-US" sz="2800" b="1" dirty="0"/>
              <a:t>&lt;sub&gt;</a:t>
            </a:r>
            <a:r>
              <a:rPr lang="en-US" altLang="en-US" sz="2800" dirty="0"/>
              <a:t> - Subscript text</a:t>
            </a:r>
          </a:p>
          <a:p>
            <a:pPr eaLnBrk="0" fontAlgn="base" hangingPunct="0">
              <a:spcBef>
                <a:spcPct val="0"/>
              </a:spcBef>
              <a:spcAft>
                <a:spcPct val="0"/>
              </a:spcAft>
            </a:pPr>
            <a:r>
              <a:rPr lang="en-US" altLang="en-US" sz="2800" b="1" dirty="0"/>
              <a:t>&lt;sup&gt;</a:t>
            </a:r>
            <a:r>
              <a:rPr lang="en-US" altLang="en-US" sz="2800" dirty="0"/>
              <a:t> - Superscript text</a:t>
            </a:r>
          </a:p>
          <a:p>
            <a:pPr eaLnBrk="0" fontAlgn="base" hangingPunct="0">
              <a:spcBef>
                <a:spcPct val="0"/>
              </a:spcBef>
              <a:spcAft>
                <a:spcPct val="0"/>
              </a:spcAft>
            </a:pPr>
            <a:endParaRPr lang="en-US" altLang="en-US" sz="2800" b="1" dirty="0"/>
          </a:p>
        </p:txBody>
      </p:sp>
      <p:pic>
        <p:nvPicPr>
          <p:cNvPr id="5" name="Рисунок 4"/>
          <p:cNvPicPr>
            <a:picLocks noChangeAspect="1"/>
          </p:cNvPicPr>
          <p:nvPr/>
        </p:nvPicPr>
        <p:blipFill>
          <a:blip r:embed="rId2"/>
          <a:stretch>
            <a:fillRect/>
          </a:stretch>
        </p:blipFill>
        <p:spPr>
          <a:xfrm>
            <a:off x="7714288" y="2250306"/>
            <a:ext cx="3019846" cy="3124636"/>
          </a:xfrm>
          <a:prstGeom prst="rect">
            <a:avLst/>
          </a:prstGeom>
        </p:spPr>
      </p:pic>
      <p:cxnSp>
        <p:nvCxnSpPr>
          <p:cNvPr id="8" name="Прямая со стрелкой 7"/>
          <p:cNvCxnSpPr/>
          <p:nvPr/>
        </p:nvCxnSpPr>
        <p:spPr>
          <a:xfrm flipV="1">
            <a:off x="4803006" y="4052236"/>
            <a:ext cx="2088682" cy="19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22771" y="3702154"/>
            <a:ext cx="762516" cy="369332"/>
          </a:xfrm>
          <a:prstGeom prst="rect">
            <a:avLst/>
          </a:prstGeom>
          <a:noFill/>
        </p:spPr>
        <p:txBody>
          <a:bodyPr wrap="none" rtlCol="0">
            <a:spAutoFit/>
          </a:bodyPr>
          <a:lstStyle/>
          <a:p>
            <a:r>
              <a:rPr lang="en-US" dirty="0"/>
              <a:t>Result</a:t>
            </a:r>
          </a:p>
        </p:txBody>
      </p:sp>
    </p:spTree>
    <p:extLst>
      <p:ext uri="{BB962C8B-B14F-4D97-AF65-F5344CB8AC3E}">
        <p14:creationId xmlns:p14="http://schemas.microsoft.com/office/powerpoint/2010/main" val="2449670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72189" y="0"/>
            <a:ext cx="12192000" cy="775778"/>
          </a:xfrm>
        </p:spPr>
        <p:txBody>
          <a:bodyPr/>
          <a:lstStyle/>
          <a:p>
            <a:r>
              <a:rPr lang="en-US" b="0" dirty="0"/>
              <a:t>HTML Lists</a:t>
            </a:r>
          </a:p>
        </p:txBody>
      </p:sp>
      <p:sp>
        <p:nvSpPr>
          <p:cNvPr id="5" name="Прямоугольник 4"/>
          <p:cNvSpPr/>
          <p:nvPr/>
        </p:nvSpPr>
        <p:spPr>
          <a:xfrm>
            <a:off x="72188" y="1067413"/>
            <a:ext cx="12119811" cy="1569660"/>
          </a:xfrm>
          <a:prstGeom prst="rect">
            <a:avLst/>
          </a:prstGeom>
        </p:spPr>
        <p:txBody>
          <a:bodyPr wrap="square">
            <a:spAutoFit/>
          </a:bodyPr>
          <a:lstStyle/>
          <a:p>
            <a:r>
              <a:rPr lang="en-US" sz="3200" dirty="0"/>
              <a:t>HTML lists allow web developers to group a set of related items in lists.</a:t>
            </a:r>
          </a:p>
          <a:p>
            <a:br>
              <a:rPr lang="en-US" sz="3200" dirty="0"/>
            </a:br>
            <a:endParaRPr lang="en-US" sz="3200" dirty="0"/>
          </a:p>
        </p:txBody>
      </p:sp>
      <p:pic>
        <p:nvPicPr>
          <p:cNvPr id="6" name="Рисунок 5"/>
          <p:cNvPicPr>
            <a:picLocks noChangeAspect="1"/>
          </p:cNvPicPr>
          <p:nvPr/>
        </p:nvPicPr>
        <p:blipFill>
          <a:blip r:embed="rId2"/>
          <a:stretch>
            <a:fillRect/>
          </a:stretch>
        </p:blipFill>
        <p:spPr>
          <a:xfrm>
            <a:off x="1970109" y="2207354"/>
            <a:ext cx="8059275" cy="2000529"/>
          </a:xfrm>
          <a:prstGeom prst="rect">
            <a:avLst/>
          </a:prstGeom>
        </p:spPr>
      </p:pic>
    </p:spTree>
    <p:extLst>
      <p:ext uri="{BB962C8B-B14F-4D97-AF65-F5344CB8AC3E}">
        <p14:creationId xmlns:p14="http://schemas.microsoft.com/office/powerpoint/2010/main" val="3132307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72189" y="0"/>
            <a:ext cx="12192000" cy="775778"/>
          </a:xfrm>
        </p:spPr>
        <p:txBody>
          <a:bodyPr/>
          <a:lstStyle/>
          <a:p>
            <a:r>
              <a:rPr lang="en-US" b="0" dirty="0"/>
              <a:t>Unordered HTML List</a:t>
            </a:r>
          </a:p>
        </p:txBody>
      </p:sp>
      <p:sp>
        <p:nvSpPr>
          <p:cNvPr id="2" name="Rectangle 1"/>
          <p:cNvSpPr>
            <a:spLocks noChangeArrowheads="1"/>
          </p:cNvSpPr>
          <p:nvPr/>
        </p:nvSpPr>
        <p:spPr bwMode="auto">
          <a:xfrm>
            <a:off x="1" y="821904"/>
            <a:ext cx="12192000" cy="6001643"/>
          </a:xfrm>
          <a:prstGeom prst="rect">
            <a:avLst/>
          </a:prstGeom>
        </p:spPr>
        <p:txBody>
          <a:bodyPr wrap="square">
            <a:spAutoFit/>
          </a:bodyPr>
          <a:lstStyle/>
          <a:p>
            <a:r>
              <a:rPr lang="en-US" altLang="en-US" sz="3200" dirty="0"/>
              <a:t>An unordered list starts with the </a:t>
            </a:r>
            <a:r>
              <a:rPr lang="en-US" altLang="en-US" sz="3200" b="1" dirty="0"/>
              <a:t>&lt;</a:t>
            </a:r>
            <a:r>
              <a:rPr lang="en-US" altLang="en-US" sz="3200" b="1" dirty="0" err="1"/>
              <a:t>ul</a:t>
            </a:r>
            <a:r>
              <a:rPr lang="en-US" altLang="en-US" sz="3200" b="1" dirty="0"/>
              <a:t>&gt;</a:t>
            </a:r>
            <a:r>
              <a:rPr lang="en-US" altLang="en-US" sz="3200" dirty="0"/>
              <a:t> tag. </a:t>
            </a:r>
          </a:p>
          <a:p>
            <a:r>
              <a:rPr lang="en-US" altLang="en-US" sz="3200" dirty="0"/>
              <a:t>Each list item starts with the </a:t>
            </a:r>
            <a:r>
              <a:rPr lang="en-US" altLang="en-US" sz="3200" b="1" dirty="0"/>
              <a:t>&lt;li&gt;</a:t>
            </a:r>
            <a:r>
              <a:rPr lang="en-US" altLang="en-US" sz="3200" dirty="0"/>
              <a:t> tag.</a:t>
            </a:r>
          </a:p>
          <a:p>
            <a:endParaRPr lang="en-US" altLang="en-US" sz="3200" dirty="0"/>
          </a:p>
          <a:p>
            <a:r>
              <a:rPr lang="en-US" altLang="en-US" sz="3200" dirty="0"/>
              <a:t>The list items will be marked with bullets (small black circles) by default:</a:t>
            </a:r>
          </a:p>
          <a:p>
            <a:endParaRPr lang="en-US" altLang="en-US" sz="3200" dirty="0"/>
          </a:p>
          <a:p>
            <a:r>
              <a:rPr lang="it-IT" sz="3200" b="1" dirty="0"/>
              <a:t>Example</a:t>
            </a:r>
          </a:p>
          <a:p>
            <a:r>
              <a:rPr lang="it-IT" sz="3200" dirty="0">
                <a:solidFill>
                  <a:schemeClr val="accent2">
                    <a:lumMod val="75000"/>
                  </a:schemeClr>
                </a:solidFill>
              </a:rPr>
              <a:t>&lt;ul&gt;</a:t>
            </a:r>
            <a:br>
              <a:rPr lang="it-IT" sz="3200" dirty="0">
                <a:solidFill>
                  <a:schemeClr val="accent2">
                    <a:lumMod val="75000"/>
                  </a:schemeClr>
                </a:solidFill>
              </a:rPr>
            </a:br>
            <a:r>
              <a:rPr lang="it-IT" sz="3200" dirty="0">
                <a:solidFill>
                  <a:schemeClr val="accent2">
                    <a:lumMod val="75000"/>
                  </a:schemeClr>
                </a:solidFill>
              </a:rPr>
              <a:t>  &lt;li&gt;Coffee&lt;/li&gt;</a:t>
            </a:r>
            <a:br>
              <a:rPr lang="it-IT" sz="3200" dirty="0">
                <a:solidFill>
                  <a:schemeClr val="accent2">
                    <a:lumMod val="75000"/>
                  </a:schemeClr>
                </a:solidFill>
              </a:rPr>
            </a:br>
            <a:r>
              <a:rPr lang="it-IT" sz="3200" dirty="0">
                <a:solidFill>
                  <a:schemeClr val="accent2">
                    <a:lumMod val="75000"/>
                  </a:schemeClr>
                </a:solidFill>
              </a:rPr>
              <a:t>  &lt;li&gt;Tea&lt;/li&gt;</a:t>
            </a:r>
            <a:br>
              <a:rPr lang="it-IT" sz="3200" dirty="0">
                <a:solidFill>
                  <a:schemeClr val="accent2">
                    <a:lumMod val="75000"/>
                  </a:schemeClr>
                </a:solidFill>
              </a:rPr>
            </a:br>
            <a:r>
              <a:rPr lang="it-IT" sz="3200" dirty="0">
                <a:solidFill>
                  <a:schemeClr val="accent2">
                    <a:lumMod val="75000"/>
                  </a:schemeClr>
                </a:solidFill>
              </a:rPr>
              <a:t>  &lt;li&gt;Milk&lt;/li&gt;</a:t>
            </a:r>
            <a:br>
              <a:rPr lang="it-IT" sz="3200" dirty="0">
                <a:solidFill>
                  <a:schemeClr val="accent2">
                    <a:lumMod val="75000"/>
                  </a:schemeClr>
                </a:solidFill>
              </a:rPr>
            </a:br>
            <a:r>
              <a:rPr lang="it-IT" sz="3200" dirty="0">
                <a:solidFill>
                  <a:schemeClr val="accent2">
                    <a:lumMod val="75000"/>
                  </a:schemeClr>
                </a:solidFill>
              </a:rPr>
              <a:t>&lt;/ul&gt;</a:t>
            </a:r>
          </a:p>
          <a:p>
            <a:endParaRPr lang="en-US" altLang="en-US" sz="3200" dirty="0"/>
          </a:p>
        </p:txBody>
      </p:sp>
    </p:spTree>
    <p:extLst>
      <p:ext uri="{BB962C8B-B14F-4D97-AF65-F5344CB8AC3E}">
        <p14:creationId xmlns:p14="http://schemas.microsoft.com/office/powerpoint/2010/main" val="37533344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en-US"/>
              <a:t>More Unordered Lists...</a:t>
            </a:r>
          </a:p>
        </p:txBody>
      </p:sp>
      <p:sp>
        <p:nvSpPr>
          <p:cNvPr id="91139" name="Rectangle 3"/>
          <p:cNvSpPr>
            <a:spLocks noGrp="1" noChangeArrowheads="1"/>
          </p:cNvSpPr>
          <p:nvPr>
            <p:ph type="body" idx="1"/>
          </p:nvPr>
        </p:nvSpPr>
        <p:spPr/>
        <p:txBody>
          <a:bodyPr/>
          <a:lstStyle/>
          <a:p>
            <a:r>
              <a:rPr lang="en-US" altLang="en-US" dirty="0"/>
              <a:t>The TYPE=shape attribute allows you to change the type of bullet that appears </a:t>
            </a:r>
          </a:p>
          <a:p>
            <a:pPr lvl="1"/>
            <a:r>
              <a:rPr lang="en-US" altLang="en-US" i="1" dirty="0"/>
              <a:t>circle</a:t>
            </a:r>
            <a:r>
              <a:rPr lang="en-US" altLang="en-US" dirty="0"/>
              <a:t> corresponds to an empty round bullet</a:t>
            </a:r>
          </a:p>
          <a:p>
            <a:pPr lvl="1"/>
            <a:r>
              <a:rPr lang="en-US" altLang="en-US" i="1" dirty="0"/>
              <a:t>square</a:t>
            </a:r>
            <a:r>
              <a:rPr lang="en-US" altLang="en-US" dirty="0"/>
              <a:t> corresponds to a square bullet</a:t>
            </a:r>
          </a:p>
          <a:p>
            <a:pPr lvl="1"/>
            <a:r>
              <a:rPr lang="en-US" altLang="en-US" i="1" dirty="0"/>
              <a:t>disc</a:t>
            </a:r>
            <a:r>
              <a:rPr lang="en-US" altLang="en-US" dirty="0"/>
              <a:t> corresponds to a solid round bullet; this is the default value</a:t>
            </a:r>
          </a:p>
          <a:p>
            <a:pPr lvl="1"/>
            <a:endParaRPr lang="en-US" altLang="en-US" dirty="0"/>
          </a:p>
        </p:txBody>
      </p:sp>
      <p:sp>
        <p:nvSpPr>
          <p:cNvPr id="2" name="Номер слайда 1">
            <a:extLst>
              <a:ext uri="{FF2B5EF4-FFF2-40B4-BE49-F238E27FC236}">
                <a16:creationId xmlns:a16="http://schemas.microsoft.com/office/drawing/2014/main" id="{BD97A787-E4D4-4AF2-A64F-D802D2A21DD5}"/>
              </a:ext>
            </a:extLst>
          </p:cNvPr>
          <p:cNvSpPr>
            <a:spLocks noGrp="1"/>
          </p:cNvSpPr>
          <p:nvPr>
            <p:ph type="sldNum" sz="quarter" idx="12"/>
          </p:nvPr>
        </p:nvSpPr>
        <p:spPr/>
        <p:txBody>
          <a:bodyPr/>
          <a:lstStyle/>
          <a:p>
            <a:fld id="{5808E213-EF23-4ADC-BC6B-623A47320E7C}" type="slidenum">
              <a:rPr lang="en-US" smtClean="0"/>
              <a:t>49</a:t>
            </a:fld>
            <a:endParaRPr lang="en-US"/>
          </a:p>
        </p:txBody>
      </p:sp>
    </p:spTree>
    <p:extLst>
      <p:ext uri="{BB962C8B-B14F-4D97-AF65-F5344CB8AC3E}">
        <p14:creationId xmlns:p14="http://schemas.microsoft.com/office/powerpoint/2010/main" val="2694290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876300"/>
            <a:ext cx="11962150" cy="5693866"/>
          </a:xfrm>
          <a:prstGeom prst="rect">
            <a:avLst/>
          </a:prstGeom>
        </p:spPr>
        <p:txBody>
          <a:bodyPr wrap="square">
            <a:spAutoFit/>
          </a:bodyPr>
          <a:lstStyle/>
          <a:p>
            <a:pPr algn="l" fontAlgn="base"/>
            <a:r>
              <a:rPr lang="en-US" sz="2800" b="0" i="0" dirty="0">
                <a:effectLst/>
                <a:latin typeface="var(--font-din)"/>
              </a:rPr>
              <a:t>In computing, a </a:t>
            </a:r>
            <a:r>
              <a:rPr lang="en-US" sz="2800" b="1" i="0" dirty="0">
                <a:effectLst/>
                <a:latin typeface="var(--font-din)"/>
              </a:rPr>
              <a:t>process</a:t>
            </a:r>
            <a:r>
              <a:rPr lang="en-US" sz="2800" b="0" i="0" dirty="0">
                <a:effectLst/>
                <a:latin typeface="var(--font-din)"/>
              </a:rPr>
              <a:t> is an instance of a computer program that is being executed. Any process has 3 basic components:</a:t>
            </a:r>
          </a:p>
          <a:p>
            <a:pPr algn="l" fontAlgn="base"/>
            <a:endParaRPr lang="en-US" sz="2800" b="0" i="0" dirty="0">
              <a:effectLst/>
              <a:latin typeface="var(--font-din)"/>
            </a:endParaRPr>
          </a:p>
          <a:p>
            <a:pPr algn="l" fontAlgn="base">
              <a:buFont typeface="Arial" panose="020B0604020202020204" pitchFamily="34" charset="0"/>
              <a:buChar char="•"/>
            </a:pPr>
            <a:r>
              <a:rPr lang="en-US" sz="2800" b="0" i="0" dirty="0">
                <a:effectLst/>
                <a:latin typeface="var(--font-din)"/>
              </a:rPr>
              <a:t>An executable program.</a:t>
            </a:r>
          </a:p>
          <a:p>
            <a:pPr algn="l" fontAlgn="base">
              <a:buFont typeface="Arial" panose="020B0604020202020204" pitchFamily="34" charset="0"/>
              <a:buChar char="•"/>
            </a:pPr>
            <a:r>
              <a:rPr lang="en-US" sz="2800" b="0" i="0" dirty="0">
                <a:effectLst/>
                <a:latin typeface="var(--font-din)"/>
              </a:rPr>
              <a:t>The associated data needed by the program (variables, work space, buffers, etc.)</a:t>
            </a:r>
          </a:p>
          <a:p>
            <a:pPr algn="l" fontAlgn="base">
              <a:buFont typeface="Arial" panose="020B0604020202020204" pitchFamily="34" charset="0"/>
              <a:buChar char="•"/>
            </a:pPr>
            <a:r>
              <a:rPr lang="en-US" sz="2800" b="0" i="0" dirty="0">
                <a:effectLst/>
                <a:latin typeface="var(--font-din)"/>
              </a:rPr>
              <a:t>The execution context of the program (State of process)</a:t>
            </a:r>
          </a:p>
          <a:p>
            <a:pPr algn="l" fontAlgn="base"/>
            <a:endParaRPr lang="en-US" sz="2800" b="0" i="0" dirty="0">
              <a:effectLst/>
              <a:latin typeface="var(--font-din)"/>
            </a:endParaRPr>
          </a:p>
          <a:p>
            <a:pPr algn="l" fontAlgn="base"/>
            <a:r>
              <a:rPr lang="en-US" sz="2800" b="0" i="0" dirty="0">
                <a:effectLst/>
                <a:latin typeface="var(--font-din)"/>
              </a:rPr>
              <a:t>A </a:t>
            </a:r>
            <a:r>
              <a:rPr lang="en-US" sz="2800" b="1" i="0" dirty="0">
                <a:effectLst/>
                <a:latin typeface="var(--font-din)"/>
              </a:rPr>
              <a:t>thread</a:t>
            </a:r>
            <a:r>
              <a:rPr lang="en-US" sz="2800" b="0" i="0" dirty="0">
                <a:effectLst/>
                <a:latin typeface="var(--font-din)"/>
              </a:rPr>
              <a:t> is an entity within a process that can be scheduled for execution. Also, it is the smallest unit of processing that can be performed in an OS (Operating System).</a:t>
            </a:r>
          </a:p>
          <a:p>
            <a:pPr algn="l" fontAlgn="base"/>
            <a:r>
              <a:rPr lang="en-US" sz="2800" b="0" i="0" dirty="0">
                <a:effectLst/>
                <a:latin typeface="urw-din"/>
              </a:rPr>
              <a:t>In simple words, a </a:t>
            </a:r>
            <a:r>
              <a:rPr lang="en-US" sz="2800" b="1" i="0" dirty="0">
                <a:effectLst/>
                <a:latin typeface="urw-din"/>
              </a:rPr>
              <a:t>thread</a:t>
            </a:r>
            <a:r>
              <a:rPr lang="en-US" sz="2800" b="0" i="0" dirty="0">
                <a:effectLst/>
                <a:latin typeface="urw-din"/>
              </a:rPr>
              <a:t> is a sequence of such instructions within a program that can be executed independently of other code. For simplicity, you can assume that a thread is simply a subset of a process!</a:t>
            </a:r>
            <a:endParaRPr lang="en-US" sz="2800" b="0" i="0" dirty="0">
              <a:effectLst/>
              <a:latin typeface="var(--font-din)"/>
            </a:endParaRPr>
          </a:p>
        </p:txBody>
      </p:sp>
      <p:sp>
        <p:nvSpPr>
          <p:cNvPr id="3" name="Заголовок 2">
            <a:extLst>
              <a:ext uri="{FF2B5EF4-FFF2-40B4-BE49-F238E27FC236}">
                <a16:creationId xmlns:a16="http://schemas.microsoft.com/office/drawing/2014/main" id="{5354BF23-9BBF-43BE-8E04-20FEE7450273}"/>
              </a:ext>
            </a:extLst>
          </p:cNvPr>
          <p:cNvSpPr>
            <a:spLocks noGrp="1"/>
          </p:cNvSpPr>
          <p:nvPr>
            <p:ph type="title"/>
          </p:nvPr>
        </p:nvSpPr>
        <p:spPr>
          <a:xfrm>
            <a:off x="0" y="200177"/>
            <a:ext cx="12192000" cy="775778"/>
          </a:xfrm>
        </p:spPr>
        <p:txBody>
          <a:bodyPr/>
          <a:lstStyle/>
          <a:p>
            <a:pPr algn="ctr"/>
            <a:r>
              <a:rPr lang="en-US" sz="4400" b="1" i="0" dirty="0">
                <a:effectLst/>
                <a:latin typeface="var(--font-din)"/>
              </a:rPr>
              <a:t>Thread</a:t>
            </a:r>
            <a:endParaRPr lang="en-US" b="1" dirty="0"/>
          </a:p>
        </p:txBody>
      </p:sp>
      <p:sp>
        <p:nvSpPr>
          <p:cNvPr id="2" name="Номер слайда 1">
            <a:extLst>
              <a:ext uri="{FF2B5EF4-FFF2-40B4-BE49-F238E27FC236}">
                <a16:creationId xmlns:a16="http://schemas.microsoft.com/office/drawing/2014/main" id="{06660019-E917-465B-A6E8-DA0FBD5F6F73}"/>
              </a:ext>
            </a:extLst>
          </p:cNvPr>
          <p:cNvSpPr>
            <a:spLocks noGrp="1"/>
          </p:cNvSpPr>
          <p:nvPr>
            <p:ph type="sldNum" sz="quarter" idx="12"/>
          </p:nvPr>
        </p:nvSpPr>
        <p:spPr/>
        <p:txBody>
          <a:bodyPr/>
          <a:lstStyle/>
          <a:p>
            <a:fld id="{5808E213-EF23-4ADC-BC6B-623A47320E7C}" type="slidenum">
              <a:rPr lang="en-US" smtClean="0"/>
              <a:t>5</a:t>
            </a:fld>
            <a:endParaRPr lang="en-US"/>
          </a:p>
        </p:txBody>
      </p:sp>
    </p:spTree>
    <p:extLst>
      <p:ext uri="{BB962C8B-B14F-4D97-AF65-F5344CB8AC3E}">
        <p14:creationId xmlns:p14="http://schemas.microsoft.com/office/powerpoint/2010/main" val="11513142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72189" y="0"/>
            <a:ext cx="12192000" cy="775778"/>
          </a:xfrm>
        </p:spPr>
        <p:txBody>
          <a:bodyPr/>
          <a:lstStyle/>
          <a:p>
            <a:r>
              <a:rPr lang="en-US" b="0" dirty="0"/>
              <a:t>Ordered HTML List</a:t>
            </a:r>
          </a:p>
        </p:txBody>
      </p:sp>
      <p:sp>
        <p:nvSpPr>
          <p:cNvPr id="5" name="Rectangle 2"/>
          <p:cNvSpPr>
            <a:spLocks noChangeArrowheads="1"/>
          </p:cNvSpPr>
          <p:nvPr/>
        </p:nvSpPr>
        <p:spPr bwMode="auto">
          <a:xfrm>
            <a:off x="72189" y="775778"/>
            <a:ext cx="12119811" cy="6001643"/>
          </a:xfrm>
          <a:prstGeom prst="rect">
            <a:avLst/>
          </a:prstGeom>
        </p:spPr>
        <p:txBody>
          <a:bodyPr wrap="square">
            <a:spAutoFit/>
          </a:bodyPr>
          <a:lstStyle/>
          <a:p>
            <a:r>
              <a:rPr lang="en-US" altLang="en-US" sz="3200" dirty="0"/>
              <a:t>An ordered list starts with the </a:t>
            </a:r>
            <a:r>
              <a:rPr lang="en-US" altLang="en-US" sz="3200" b="1" dirty="0"/>
              <a:t>&lt;</a:t>
            </a:r>
            <a:r>
              <a:rPr lang="en-US" altLang="en-US" sz="3200" b="1" dirty="0" err="1"/>
              <a:t>ol</a:t>
            </a:r>
            <a:r>
              <a:rPr lang="en-US" altLang="en-US" sz="3200" b="1" dirty="0"/>
              <a:t>&gt; </a:t>
            </a:r>
            <a:r>
              <a:rPr lang="en-US" altLang="en-US" sz="3200" dirty="0"/>
              <a:t>tag. </a:t>
            </a:r>
          </a:p>
          <a:p>
            <a:r>
              <a:rPr lang="en-US" altLang="en-US" sz="3200" dirty="0"/>
              <a:t>Each list item starts with the </a:t>
            </a:r>
            <a:r>
              <a:rPr lang="en-US" altLang="en-US" sz="3200" b="1" dirty="0"/>
              <a:t>&lt;li&gt;</a:t>
            </a:r>
            <a:r>
              <a:rPr lang="en-US" altLang="en-US" sz="3200" dirty="0"/>
              <a:t> tag.</a:t>
            </a:r>
          </a:p>
          <a:p>
            <a:endParaRPr lang="en-US" altLang="en-US" sz="3200" dirty="0"/>
          </a:p>
          <a:p>
            <a:r>
              <a:rPr lang="en-US" altLang="en-US" sz="3200" dirty="0"/>
              <a:t>The list items will be marked with numbers by default:</a:t>
            </a:r>
          </a:p>
          <a:p>
            <a:endParaRPr lang="en-US" altLang="en-US" sz="3200" dirty="0"/>
          </a:p>
          <a:p>
            <a:r>
              <a:rPr lang="it-IT" sz="3200" dirty="0"/>
              <a:t>Example</a:t>
            </a:r>
          </a:p>
          <a:p>
            <a:r>
              <a:rPr lang="it-IT" sz="3200" dirty="0">
                <a:solidFill>
                  <a:schemeClr val="accent2">
                    <a:lumMod val="75000"/>
                  </a:schemeClr>
                </a:solidFill>
              </a:rPr>
              <a:t>&lt;ol&gt;</a:t>
            </a:r>
            <a:br>
              <a:rPr lang="it-IT" sz="3200" dirty="0">
                <a:solidFill>
                  <a:schemeClr val="accent2">
                    <a:lumMod val="75000"/>
                  </a:schemeClr>
                </a:solidFill>
              </a:rPr>
            </a:br>
            <a:r>
              <a:rPr lang="it-IT" sz="3200" dirty="0">
                <a:solidFill>
                  <a:schemeClr val="accent2">
                    <a:lumMod val="75000"/>
                  </a:schemeClr>
                </a:solidFill>
              </a:rPr>
              <a:t>  &lt;li&gt;Coffee&lt;/li&gt;</a:t>
            </a:r>
            <a:br>
              <a:rPr lang="it-IT" sz="3200" dirty="0">
                <a:solidFill>
                  <a:schemeClr val="accent2">
                    <a:lumMod val="75000"/>
                  </a:schemeClr>
                </a:solidFill>
              </a:rPr>
            </a:br>
            <a:r>
              <a:rPr lang="it-IT" sz="3200" dirty="0">
                <a:solidFill>
                  <a:schemeClr val="accent2">
                    <a:lumMod val="75000"/>
                  </a:schemeClr>
                </a:solidFill>
              </a:rPr>
              <a:t>  &lt;li&gt;Tea&lt;/li&gt;</a:t>
            </a:r>
            <a:br>
              <a:rPr lang="it-IT" sz="3200" dirty="0">
                <a:solidFill>
                  <a:schemeClr val="accent2">
                    <a:lumMod val="75000"/>
                  </a:schemeClr>
                </a:solidFill>
              </a:rPr>
            </a:br>
            <a:r>
              <a:rPr lang="it-IT" sz="3200" dirty="0">
                <a:solidFill>
                  <a:schemeClr val="accent2">
                    <a:lumMod val="75000"/>
                  </a:schemeClr>
                </a:solidFill>
              </a:rPr>
              <a:t>  &lt;li&gt;Milk&lt;/li&gt;</a:t>
            </a:r>
            <a:br>
              <a:rPr lang="it-IT" sz="3200" dirty="0">
                <a:solidFill>
                  <a:schemeClr val="accent2">
                    <a:lumMod val="75000"/>
                  </a:schemeClr>
                </a:solidFill>
              </a:rPr>
            </a:br>
            <a:r>
              <a:rPr lang="it-IT" sz="3200" dirty="0">
                <a:solidFill>
                  <a:schemeClr val="accent2">
                    <a:lumMod val="75000"/>
                  </a:schemeClr>
                </a:solidFill>
              </a:rPr>
              <a:t>&lt;/ol&gt;</a:t>
            </a:r>
          </a:p>
          <a:p>
            <a:endParaRPr lang="en-US" altLang="en-US" sz="3200" dirty="0"/>
          </a:p>
        </p:txBody>
      </p:sp>
    </p:spTree>
    <p:extLst>
      <p:ext uri="{BB962C8B-B14F-4D97-AF65-F5344CB8AC3E}">
        <p14:creationId xmlns:p14="http://schemas.microsoft.com/office/powerpoint/2010/main" val="32899713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72189" y="0"/>
            <a:ext cx="12192000" cy="775778"/>
          </a:xfrm>
        </p:spPr>
        <p:txBody>
          <a:bodyPr/>
          <a:lstStyle/>
          <a:p>
            <a:r>
              <a:rPr lang="en-US" b="0" dirty="0"/>
              <a:t>HTML Description Lists</a:t>
            </a:r>
          </a:p>
        </p:txBody>
      </p:sp>
      <p:sp>
        <p:nvSpPr>
          <p:cNvPr id="2" name="Rectangle 1"/>
          <p:cNvSpPr>
            <a:spLocks noChangeArrowheads="1"/>
          </p:cNvSpPr>
          <p:nvPr/>
        </p:nvSpPr>
        <p:spPr bwMode="auto">
          <a:xfrm>
            <a:off x="0" y="775778"/>
            <a:ext cx="12192000" cy="6063198"/>
          </a:xfrm>
          <a:prstGeom prst="rect">
            <a:avLst/>
          </a:prstGeom>
        </p:spPr>
        <p:txBody>
          <a:bodyPr wrap="square">
            <a:spAutoFit/>
          </a:bodyPr>
          <a:lstStyle/>
          <a:p>
            <a:r>
              <a:rPr lang="en-US" altLang="en-US" sz="3200" dirty="0"/>
              <a:t>HTML also supports </a:t>
            </a:r>
            <a:r>
              <a:rPr lang="en-US" altLang="en-US" sz="3200" i="1" dirty="0"/>
              <a:t>description lists</a:t>
            </a:r>
            <a:r>
              <a:rPr lang="en-US" altLang="en-US" sz="3200" dirty="0"/>
              <a:t>.</a:t>
            </a:r>
          </a:p>
          <a:p>
            <a:r>
              <a:rPr lang="en-US" altLang="en-US" sz="3200" dirty="0"/>
              <a:t>A description list is a list of terms, with a description of each term.</a:t>
            </a:r>
            <a:endParaRPr lang="ru-RU" altLang="en-US" sz="3200" dirty="0"/>
          </a:p>
          <a:p>
            <a:r>
              <a:rPr lang="en-US" altLang="en-US" sz="3200" dirty="0"/>
              <a:t>The </a:t>
            </a:r>
            <a:r>
              <a:rPr lang="en-US" altLang="en-US" sz="3200" b="1" dirty="0"/>
              <a:t>&lt;dl&gt;</a:t>
            </a:r>
            <a:r>
              <a:rPr lang="en-US" altLang="en-US" sz="3200" dirty="0"/>
              <a:t> tag defines the description list, the </a:t>
            </a:r>
            <a:r>
              <a:rPr lang="en-US" altLang="en-US" sz="3200" b="1" dirty="0"/>
              <a:t>&lt;</a:t>
            </a:r>
            <a:r>
              <a:rPr lang="en-US" altLang="en-US" sz="3200" b="1" dirty="0" err="1"/>
              <a:t>dt</a:t>
            </a:r>
            <a:r>
              <a:rPr lang="en-US" altLang="en-US" sz="3200" b="1" dirty="0"/>
              <a:t>&gt;</a:t>
            </a:r>
            <a:r>
              <a:rPr lang="en-US" altLang="en-US" sz="3200" dirty="0"/>
              <a:t> tag defines the term (name), and the </a:t>
            </a:r>
            <a:r>
              <a:rPr lang="en-US" altLang="en-US" sz="3200" b="1" dirty="0"/>
              <a:t>&lt;</a:t>
            </a:r>
            <a:r>
              <a:rPr lang="en-US" altLang="en-US" sz="3200" b="1" dirty="0" err="1"/>
              <a:t>dd</a:t>
            </a:r>
            <a:r>
              <a:rPr lang="en-US" altLang="en-US" sz="3200" b="1" dirty="0"/>
              <a:t>&gt;</a:t>
            </a:r>
            <a:r>
              <a:rPr lang="en-US" altLang="en-US" sz="3200" dirty="0"/>
              <a:t> tag describes each term:</a:t>
            </a:r>
            <a:endParaRPr lang="ru-RU" altLang="en-US" sz="3200" dirty="0"/>
          </a:p>
          <a:p>
            <a:endParaRPr lang="ru-RU" altLang="en-US" sz="3200" dirty="0"/>
          </a:p>
          <a:p>
            <a:r>
              <a:rPr lang="en-US" sz="2800" dirty="0"/>
              <a:t>Example</a:t>
            </a:r>
          </a:p>
          <a:p>
            <a:r>
              <a:rPr lang="en-US" sz="2800" dirty="0">
                <a:solidFill>
                  <a:schemeClr val="accent2">
                    <a:lumMod val="75000"/>
                  </a:schemeClr>
                </a:solidFill>
              </a:rPr>
              <a:t>&lt;dl&gt;</a:t>
            </a:r>
            <a:br>
              <a:rPr lang="en-US" sz="2800" dirty="0">
                <a:solidFill>
                  <a:schemeClr val="accent2">
                    <a:lumMod val="75000"/>
                  </a:schemeClr>
                </a:solidFill>
              </a:rPr>
            </a:br>
            <a:r>
              <a:rPr lang="en-US" sz="2800" dirty="0">
                <a:solidFill>
                  <a:schemeClr val="accent2">
                    <a:lumMod val="75000"/>
                  </a:schemeClr>
                </a:solidFill>
              </a:rPr>
              <a:t>  &lt;</a:t>
            </a:r>
            <a:r>
              <a:rPr lang="en-US" sz="2800" dirty="0" err="1">
                <a:solidFill>
                  <a:schemeClr val="accent2">
                    <a:lumMod val="75000"/>
                  </a:schemeClr>
                </a:solidFill>
              </a:rPr>
              <a:t>dt</a:t>
            </a:r>
            <a:r>
              <a:rPr lang="en-US" sz="2800" dirty="0">
                <a:solidFill>
                  <a:schemeClr val="accent2">
                    <a:lumMod val="75000"/>
                  </a:schemeClr>
                </a:solidFill>
              </a:rPr>
              <a:t>&gt;Coffee&lt;/</a:t>
            </a:r>
            <a:r>
              <a:rPr lang="en-US" sz="2800" dirty="0" err="1">
                <a:solidFill>
                  <a:schemeClr val="accent2">
                    <a:lumMod val="75000"/>
                  </a:schemeClr>
                </a:solidFill>
              </a:rPr>
              <a:t>dt</a:t>
            </a:r>
            <a:r>
              <a:rPr lang="en-US" sz="2800" dirty="0">
                <a:solidFill>
                  <a:schemeClr val="accent2">
                    <a:lumMod val="75000"/>
                  </a:schemeClr>
                </a:solidFill>
              </a:rPr>
              <a:t>&gt;</a:t>
            </a:r>
            <a:br>
              <a:rPr lang="en-US" sz="2800" dirty="0">
                <a:solidFill>
                  <a:schemeClr val="accent2">
                    <a:lumMod val="75000"/>
                  </a:schemeClr>
                </a:solidFill>
              </a:rPr>
            </a:br>
            <a:r>
              <a:rPr lang="en-US" sz="2800" dirty="0">
                <a:solidFill>
                  <a:schemeClr val="accent2">
                    <a:lumMod val="75000"/>
                  </a:schemeClr>
                </a:solidFill>
              </a:rPr>
              <a:t>  &lt;</a:t>
            </a:r>
            <a:r>
              <a:rPr lang="en-US" sz="2800" dirty="0" err="1">
                <a:solidFill>
                  <a:schemeClr val="accent2">
                    <a:lumMod val="75000"/>
                  </a:schemeClr>
                </a:solidFill>
              </a:rPr>
              <a:t>dd</a:t>
            </a:r>
            <a:r>
              <a:rPr lang="en-US" sz="2800" dirty="0">
                <a:solidFill>
                  <a:schemeClr val="accent2">
                    <a:lumMod val="75000"/>
                  </a:schemeClr>
                </a:solidFill>
              </a:rPr>
              <a:t>&gt;- black hot drink&lt;/</a:t>
            </a:r>
            <a:r>
              <a:rPr lang="en-US" sz="2800" dirty="0" err="1">
                <a:solidFill>
                  <a:schemeClr val="accent2">
                    <a:lumMod val="75000"/>
                  </a:schemeClr>
                </a:solidFill>
              </a:rPr>
              <a:t>dd</a:t>
            </a:r>
            <a:r>
              <a:rPr lang="en-US" sz="2800" dirty="0">
                <a:solidFill>
                  <a:schemeClr val="accent2">
                    <a:lumMod val="75000"/>
                  </a:schemeClr>
                </a:solidFill>
              </a:rPr>
              <a:t>&gt;</a:t>
            </a:r>
            <a:br>
              <a:rPr lang="en-US" sz="2800" dirty="0">
                <a:solidFill>
                  <a:schemeClr val="accent2">
                    <a:lumMod val="75000"/>
                  </a:schemeClr>
                </a:solidFill>
              </a:rPr>
            </a:br>
            <a:r>
              <a:rPr lang="en-US" sz="2800" dirty="0">
                <a:solidFill>
                  <a:schemeClr val="accent2">
                    <a:lumMod val="75000"/>
                  </a:schemeClr>
                </a:solidFill>
              </a:rPr>
              <a:t>  &lt;</a:t>
            </a:r>
            <a:r>
              <a:rPr lang="en-US" sz="2800" dirty="0" err="1">
                <a:solidFill>
                  <a:schemeClr val="accent2">
                    <a:lumMod val="75000"/>
                  </a:schemeClr>
                </a:solidFill>
              </a:rPr>
              <a:t>dt</a:t>
            </a:r>
            <a:r>
              <a:rPr lang="en-US" sz="2800" dirty="0">
                <a:solidFill>
                  <a:schemeClr val="accent2">
                    <a:lumMod val="75000"/>
                  </a:schemeClr>
                </a:solidFill>
              </a:rPr>
              <a:t>&gt;Milk&lt;/</a:t>
            </a:r>
            <a:r>
              <a:rPr lang="en-US" sz="2800" dirty="0" err="1">
                <a:solidFill>
                  <a:schemeClr val="accent2">
                    <a:lumMod val="75000"/>
                  </a:schemeClr>
                </a:solidFill>
              </a:rPr>
              <a:t>dt</a:t>
            </a:r>
            <a:r>
              <a:rPr lang="en-US" sz="2800" dirty="0">
                <a:solidFill>
                  <a:schemeClr val="accent2">
                    <a:lumMod val="75000"/>
                  </a:schemeClr>
                </a:solidFill>
              </a:rPr>
              <a:t>&gt;</a:t>
            </a:r>
            <a:br>
              <a:rPr lang="en-US" sz="2800" dirty="0">
                <a:solidFill>
                  <a:schemeClr val="accent2">
                    <a:lumMod val="75000"/>
                  </a:schemeClr>
                </a:solidFill>
              </a:rPr>
            </a:br>
            <a:r>
              <a:rPr lang="en-US" sz="2800" dirty="0">
                <a:solidFill>
                  <a:schemeClr val="accent2">
                    <a:lumMod val="75000"/>
                  </a:schemeClr>
                </a:solidFill>
              </a:rPr>
              <a:t>  &lt;</a:t>
            </a:r>
            <a:r>
              <a:rPr lang="en-US" sz="2800" dirty="0" err="1">
                <a:solidFill>
                  <a:schemeClr val="accent2">
                    <a:lumMod val="75000"/>
                  </a:schemeClr>
                </a:solidFill>
              </a:rPr>
              <a:t>dd</a:t>
            </a:r>
            <a:r>
              <a:rPr lang="en-US" sz="2800" dirty="0">
                <a:solidFill>
                  <a:schemeClr val="accent2">
                    <a:lumMod val="75000"/>
                  </a:schemeClr>
                </a:solidFill>
              </a:rPr>
              <a:t>&gt;- white cold drink&lt;/</a:t>
            </a:r>
            <a:r>
              <a:rPr lang="en-US" sz="2800" dirty="0" err="1">
                <a:solidFill>
                  <a:schemeClr val="accent2">
                    <a:lumMod val="75000"/>
                  </a:schemeClr>
                </a:solidFill>
              </a:rPr>
              <a:t>dd</a:t>
            </a:r>
            <a:r>
              <a:rPr lang="en-US" sz="2800" dirty="0">
                <a:solidFill>
                  <a:schemeClr val="accent2">
                    <a:lumMod val="75000"/>
                  </a:schemeClr>
                </a:solidFill>
              </a:rPr>
              <a:t>&gt;</a:t>
            </a:r>
            <a:br>
              <a:rPr lang="en-US" sz="2800" dirty="0">
                <a:solidFill>
                  <a:schemeClr val="accent2">
                    <a:lumMod val="75000"/>
                  </a:schemeClr>
                </a:solidFill>
              </a:rPr>
            </a:br>
            <a:r>
              <a:rPr lang="en-US" sz="2800" dirty="0">
                <a:solidFill>
                  <a:schemeClr val="accent2">
                    <a:lumMod val="75000"/>
                  </a:schemeClr>
                </a:solidFill>
              </a:rPr>
              <a:t>&lt;/dl&gt;</a:t>
            </a:r>
          </a:p>
          <a:p>
            <a:endParaRPr lang="en-US" altLang="en-US" sz="3200" dirty="0"/>
          </a:p>
        </p:txBody>
      </p:sp>
      <p:pic>
        <p:nvPicPr>
          <p:cNvPr id="4" name="Рисунок 3"/>
          <p:cNvPicPr>
            <a:picLocks noChangeAspect="1"/>
          </p:cNvPicPr>
          <p:nvPr/>
        </p:nvPicPr>
        <p:blipFill>
          <a:blip r:embed="rId2"/>
          <a:stretch>
            <a:fillRect/>
          </a:stretch>
        </p:blipFill>
        <p:spPr>
          <a:xfrm>
            <a:off x="8612853" y="4070400"/>
            <a:ext cx="2410161" cy="1181265"/>
          </a:xfrm>
          <a:prstGeom prst="rect">
            <a:avLst/>
          </a:prstGeom>
        </p:spPr>
      </p:pic>
      <p:cxnSp>
        <p:nvCxnSpPr>
          <p:cNvPr id="7" name="Прямая со стрелкой 6"/>
          <p:cNvCxnSpPr/>
          <p:nvPr/>
        </p:nvCxnSpPr>
        <p:spPr>
          <a:xfrm flipV="1">
            <a:off x="5573027" y="4754880"/>
            <a:ext cx="2136809" cy="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266046" y="4424049"/>
            <a:ext cx="762516" cy="369332"/>
          </a:xfrm>
          <a:prstGeom prst="rect">
            <a:avLst/>
          </a:prstGeom>
          <a:noFill/>
        </p:spPr>
        <p:txBody>
          <a:bodyPr wrap="none" rtlCol="0">
            <a:spAutoFit/>
          </a:bodyPr>
          <a:lstStyle/>
          <a:p>
            <a:r>
              <a:rPr lang="en-US" dirty="0"/>
              <a:t>Result</a:t>
            </a:r>
          </a:p>
        </p:txBody>
      </p:sp>
    </p:spTree>
    <p:extLst>
      <p:ext uri="{BB962C8B-B14F-4D97-AF65-F5344CB8AC3E}">
        <p14:creationId xmlns:p14="http://schemas.microsoft.com/office/powerpoint/2010/main" val="16809728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72189" y="0"/>
            <a:ext cx="12192000" cy="775778"/>
          </a:xfrm>
        </p:spPr>
        <p:txBody>
          <a:bodyPr/>
          <a:lstStyle/>
          <a:p>
            <a:r>
              <a:rPr lang="en-US" b="0" dirty="0"/>
              <a:t>HTML Tables</a:t>
            </a:r>
          </a:p>
        </p:txBody>
      </p:sp>
      <p:sp>
        <p:nvSpPr>
          <p:cNvPr id="4" name="Прямоугольник 3"/>
          <p:cNvSpPr/>
          <p:nvPr/>
        </p:nvSpPr>
        <p:spPr>
          <a:xfrm>
            <a:off x="72188" y="775778"/>
            <a:ext cx="12119811" cy="5509200"/>
          </a:xfrm>
          <a:prstGeom prst="rect">
            <a:avLst/>
          </a:prstGeom>
        </p:spPr>
        <p:txBody>
          <a:bodyPr wrap="square">
            <a:spAutoFit/>
          </a:bodyPr>
          <a:lstStyle/>
          <a:p>
            <a:r>
              <a:rPr lang="en-US" sz="3200" dirty="0"/>
              <a:t>HTML tables allow web developers to arrange data into rows and columns.</a:t>
            </a:r>
          </a:p>
          <a:p>
            <a:endParaRPr lang="en-US" sz="3200" dirty="0"/>
          </a:p>
          <a:p>
            <a:pPr lvl="0" eaLnBrk="0" fontAlgn="base" hangingPunct="0">
              <a:spcBef>
                <a:spcPct val="0"/>
              </a:spcBef>
              <a:spcAft>
                <a:spcPct val="0"/>
              </a:spcAft>
            </a:pPr>
            <a:r>
              <a:rPr lang="en-US" altLang="en-US" sz="3200" dirty="0"/>
              <a:t>The </a:t>
            </a:r>
            <a:r>
              <a:rPr lang="en-US" altLang="en-US" sz="3200" b="1" dirty="0"/>
              <a:t>&lt;table&gt;</a:t>
            </a:r>
            <a:r>
              <a:rPr lang="en-US" altLang="en-US" sz="3200" dirty="0"/>
              <a:t> tag defines an HTML table.</a:t>
            </a:r>
          </a:p>
          <a:p>
            <a:pPr lvl="0" eaLnBrk="0" fontAlgn="base" hangingPunct="0">
              <a:spcBef>
                <a:spcPct val="0"/>
              </a:spcBef>
              <a:spcAft>
                <a:spcPct val="0"/>
              </a:spcAft>
            </a:pPr>
            <a:r>
              <a:rPr lang="en-US" altLang="en-US" sz="3200" dirty="0"/>
              <a:t>Each table row is defined with a </a:t>
            </a:r>
            <a:r>
              <a:rPr lang="en-US" altLang="en-US" sz="3200" b="1" dirty="0"/>
              <a:t>&lt;</a:t>
            </a:r>
            <a:r>
              <a:rPr lang="en-US" altLang="en-US" sz="3200" b="1" dirty="0" err="1"/>
              <a:t>tr</a:t>
            </a:r>
            <a:r>
              <a:rPr lang="en-US" altLang="en-US" sz="3200" b="1" dirty="0"/>
              <a:t>&gt;</a:t>
            </a:r>
            <a:r>
              <a:rPr lang="en-US" altLang="en-US" sz="3200" dirty="0"/>
              <a:t> tag. </a:t>
            </a:r>
          </a:p>
          <a:p>
            <a:pPr lvl="0" eaLnBrk="0" fontAlgn="base" hangingPunct="0">
              <a:spcBef>
                <a:spcPct val="0"/>
              </a:spcBef>
              <a:spcAft>
                <a:spcPct val="0"/>
              </a:spcAft>
            </a:pPr>
            <a:r>
              <a:rPr lang="en-US" altLang="en-US" sz="3200" dirty="0"/>
              <a:t>Each table header is defined with a </a:t>
            </a:r>
            <a:r>
              <a:rPr lang="en-US" altLang="en-US" sz="3200" b="1" dirty="0"/>
              <a:t>&lt;</a:t>
            </a:r>
            <a:r>
              <a:rPr lang="en-US" altLang="en-US" sz="3200" b="1" dirty="0" err="1"/>
              <a:t>th</a:t>
            </a:r>
            <a:r>
              <a:rPr lang="en-US" altLang="en-US" sz="3200" b="1" dirty="0"/>
              <a:t>&gt;</a:t>
            </a:r>
            <a:r>
              <a:rPr lang="en-US" altLang="en-US" sz="3200" dirty="0"/>
              <a:t> tag. </a:t>
            </a:r>
          </a:p>
          <a:p>
            <a:pPr lvl="0" eaLnBrk="0" fontAlgn="base" hangingPunct="0">
              <a:spcBef>
                <a:spcPct val="0"/>
              </a:spcBef>
              <a:spcAft>
                <a:spcPct val="0"/>
              </a:spcAft>
            </a:pPr>
            <a:r>
              <a:rPr lang="en-US" altLang="en-US" sz="3200" dirty="0"/>
              <a:t>Each table data/cell is defined with a </a:t>
            </a:r>
            <a:r>
              <a:rPr lang="en-US" altLang="en-US" sz="3200" b="1" dirty="0"/>
              <a:t>&lt;td&gt;</a:t>
            </a:r>
            <a:r>
              <a:rPr lang="en-US" altLang="en-US" sz="3200" dirty="0"/>
              <a:t> tag.</a:t>
            </a:r>
          </a:p>
          <a:p>
            <a:pPr lvl="0" eaLnBrk="0" fontAlgn="base" hangingPunct="0">
              <a:spcBef>
                <a:spcPct val="0"/>
              </a:spcBef>
              <a:spcAft>
                <a:spcPct val="0"/>
              </a:spcAft>
            </a:pPr>
            <a:endParaRPr lang="en-US" altLang="en-US" sz="3200" dirty="0"/>
          </a:p>
          <a:p>
            <a:pPr lvl="0" eaLnBrk="0" fontAlgn="base" hangingPunct="0">
              <a:spcBef>
                <a:spcPct val="0"/>
              </a:spcBef>
              <a:spcAft>
                <a:spcPct val="0"/>
              </a:spcAft>
            </a:pPr>
            <a:r>
              <a:rPr lang="en-US" altLang="en-US" sz="3200" dirty="0"/>
              <a:t>By default, the text in </a:t>
            </a:r>
            <a:r>
              <a:rPr lang="en-US" altLang="en-US" sz="3200" b="1" dirty="0"/>
              <a:t>&lt;</a:t>
            </a:r>
            <a:r>
              <a:rPr lang="en-US" altLang="en-US" sz="3200" b="1" dirty="0" err="1"/>
              <a:t>th</a:t>
            </a:r>
            <a:r>
              <a:rPr lang="en-US" altLang="en-US" sz="3200" b="1" dirty="0"/>
              <a:t>&gt;</a:t>
            </a:r>
            <a:r>
              <a:rPr lang="en-US" altLang="en-US" sz="3200" dirty="0"/>
              <a:t> elements are bold and centered.</a:t>
            </a:r>
          </a:p>
          <a:p>
            <a:pPr lvl="0" eaLnBrk="0" fontAlgn="base" hangingPunct="0">
              <a:spcBef>
                <a:spcPct val="0"/>
              </a:spcBef>
              <a:spcAft>
                <a:spcPct val="0"/>
              </a:spcAft>
            </a:pPr>
            <a:r>
              <a:rPr lang="en-US" altLang="en-US" sz="3200" dirty="0"/>
              <a:t>By default, the text in </a:t>
            </a:r>
            <a:r>
              <a:rPr lang="en-US" altLang="en-US" sz="3200" b="1" dirty="0"/>
              <a:t>&lt;td&gt;</a:t>
            </a:r>
            <a:r>
              <a:rPr lang="en-US" altLang="en-US" sz="3200" dirty="0"/>
              <a:t> elements are regular and left-aligned.</a:t>
            </a:r>
          </a:p>
          <a:p>
            <a:endParaRPr lang="en-US" sz="3200" dirty="0"/>
          </a:p>
        </p:txBody>
      </p:sp>
    </p:spTree>
    <p:extLst>
      <p:ext uri="{BB962C8B-B14F-4D97-AF65-F5344CB8AC3E}">
        <p14:creationId xmlns:p14="http://schemas.microsoft.com/office/powerpoint/2010/main" val="14590462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72189" y="0"/>
            <a:ext cx="12192000" cy="775778"/>
          </a:xfrm>
        </p:spPr>
        <p:txBody>
          <a:bodyPr/>
          <a:lstStyle/>
          <a:p>
            <a:r>
              <a:rPr lang="en-US" b="0" dirty="0"/>
              <a:t>HTML Tables - Example</a:t>
            </a:r>
          </a:p>
        </p:txBody>
      </p:sp>
      <p:sp>
        <p:nvSpPr>
          <p:cNvPr id="4" name="Прямоугольник 3"/>
          <p:cNvSpPr/>
          <p:nvPr/>
        </p:nvSpPr>
        <p:spPr>
          <a:xfrm>
            <a:off x="72188" y="775778"/>
            <a:ext cx="3864545" cy="5324535"/>
          </a:xfrm>
          <a:prstGeom prst="rect">
            <a:avLst/>
          </a:prstGeom>
        </p:spPr>
        <p:txBody>
          <a:bodyPr wrap="square">
            <a:spAutoFit/>
          </a:bodyPr>
          <a:lstStyle/>
          <a:p>
            <a:r>
              <a:rPr lang="en-US" sz="2000" dirty="0">
                <a:solidFill>
                  <a:schemeClr val="accent2">
                    <a:lumMod val="75000"/>
                  </a:schemeClr>
                </a:solidFill>
              </a:rPr>
              <a:t>&lt;table width=100%&gt;</a:t>
            </a:r>
            <a:br>
              <a:rPr lang="en-US" sz="2000" dirty="0">
                <a:solidFill>
                  <a:schemeClr val="accent2">
                    <a:lumMod val="75000"/>
                  </a:schemeClr>
                </a:solidFill>
              </a:rPr>
            </a:br>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br>
              <a:rPr lang="en-US" sz="2000" dirty="0">
                <a:solidFill>
                  <a:schemeClr val="accent2">
                    <a:lumMod val="75000"/>
                  </a:schemeClr>
                </a:solidFill>
              </a:rPr>
            </a:br>
            <a:r>
              <a:rPr lang="en-US" sz="2000" dirty="0">
                <a:solidFill>
                  <a:schemeClr val="accent2">
                    <a:lumMod val="75000"/>
                  </a:schemeClr>
                </a:solidFill>
              </a:rPr>
              <a:t>    &lt;</a:t>
            </a:r>
            <a:r>
              <a:rPr lang="en-US" sz="2000" dirty="0" err="1">
                <a:solidFill>
                  <a:schemeClr val="accent2">
                    <a:lumMod val="75000"/>
                  </a:schemeClr>
                </a:solidFill>
              </a:rPr>
              <a:t>th</a:t>
            </a:r>
            <a:r>
              <a:rPr lang="en-US" sz="2000" dirty="0">
                <a:solidFill>
                  <a:schemeClr val="accent2">
                    <a:lumMod val="75000"/>
                  </a:schemeClr>
                </a:solidFill>
              </a:rPr>
              <a:t>&gt;</a:t>
            </a:r>
            <a:r>
              <a:rPr lang="en-US" sz="2000" dirty="0" err="1">
                <a:solidFill>
                  <a:schemeClr val="accent2">
                    <a:lumMod val="75000"/>
                  </a:schemeClr>
                </a:solidFill>
              </a:rPr>
              <a:t>Firstname</a:t>
            </a:r>
            <a:r>
              <a:rPr lang="en-US" sz="2000" dirty="0">
                <a:solidFill>
                  <a:schemeClr val="accent2">
                    <a:lumMod val="75000"/>
                  </a:schemeClr>
                </a:solidFill>
              </a:rPr>
              <a:t>&lt;/</a:t>
            </a:r>
            <a:r>
              <a:rPr lang="en-US" sz="2000" dirty="0" err="1">
                <a:solidFill>
                  <a:schemeClr val="accent2">
                    <a:lumMod val="75000"/>
                  </a:schemeClr>
                </a:solidFill>
              </a:rPr>
              <a:t>th</a:t>
            </a:r>
            <a:r>
              <a:rPr lang="en-US" sz="2000" dirty="0">
                <a:solidFill>
                  <a:schemeClr val="accent2">
                    <a:lumMod val="75000"/>
                  </a:schemeClr>
                </a:solidFill>
              </a:rPr>
              <a:t>&gt;</a:t>
            </a:r>
            <a:br>
              <a:rPr lang="en-US" sz="2000" dirty="0">
                <a:solidFill>
                  <a:schemeClr val="accent2">
                    <a:lumMod val="75000"/>
                  </a:schemeClr>
                </a:solidFill>
              </a:rPr>
            </a:br>
            <a:r>
              <a:rPr lang="en-US" sz="2000" dirty="0">
                <a:solidFill>
                  <a:schemeClr val="accent2">
                    <a:lumMod val="75000"/>
                  </a:schemeClr>
                </a:solidFill>
              </a:rPr>
              <a:t>    &lt;</a:t>
            </a:r>
            <a:r>
              <a:rPr lang="en-US" sz="2000" dirty="0" err="1">
                <a:solidFill>
                  <a:schemeClr val="accent2">
                    <a:lumMod val="75000"/>
                  </a:schemeClr>
                </a:solidFill>
              </a:rPr>
              <a:t>th</a:t>
            </a:r>
            <a:r>
              <a:rPr lang="en-US" sz="2000" dirty="0">
                <a:solidFill>
                  <a:schemeClr val="accent2">
                    <a:lumMod val="75000"/>
                  </a:schemeClr>
                </a:solidFill>
              </a:rPr>
              <a:t>&gt;</a:t>
            </a:r>
            <a:r>
              <a:rPr lang="en-US" sz="2000" dirty="0" err="1">
                <a:solidFill>
                  <a:schemeClr val="accent2">
                    <a:lumMod val="75000"/>
                  </a:schemeClr>
                </a:solidFill>
              </a:rPr>
              <a:t>Lastname</a:t>
            </a:r>
            <a:r>
              <a:rPr lang="en-US" sz="2000" dirty="0">
                <a:solidFill>
                  <a:schemeClr val="accent2">
                    <a:lumMod val="75000"/>
                  </a:schemeClr>
                </a:solidFill>
              </a:rPr>
              <a:t>&lt;/</a:t>
            </a:r>
            <a:r>
              <a:rPr lang="en-US" sz="2000" dirty="0" err="1">
                <a:solidFill>
                  <a:schemeClr val="accent2">
                    <a:lumMod val="75000"/>
                  </a:schemeClr>
                </a:solidFill>
              </a:rPr>
              <a:t>th</a:t>
            </a:r>
            <a:r>
              <a:rPr lang="en-US" sz="2000" dirty="0">
                <a:solidFill>
                  <a:schemeClr val="accent2">
                    <a:lumMod val="75000"/>
                  </a:schemeClr>
                </a:solidFill>
              </a:rPr>
              <a:t>&gt;</a:t>
            </a:r>
            <a:br>
              <a:rPr lang="en-US" sz="2000" dirty="0">
                <a:solidFill>
                  <a:schemeClr val="accent2">
                    <a:lumMod val="75000"/>
                  </a:schemeClr>
                </a:solidFill>
              </a:rPr>
            </a:br>
            <a:r>
              <a:rPr lang="en-US" sz="2000" dirty="0">
                <a:solidFill>
                  <a:schemeClr val="accent2">
                    <a:lumMod val="75000"/>
                  </a:schemeClr>
                </a:solidFill>
              </a:rPr>
              <a:t>    &lt;</a:t>
            </a:r>
            <a:r>
              <a:rPr lang="en-US" sz="2000" dirty="0" err="1">
                <a:solidFill>
                  <a:schemeClr val="accent2">
                    <a:lumMod val="75000"/>
                  </a:schemeClr>
                </a:solidFill>
              </a:rPr>
              <a:t>th</a:t>
            </a:r>
            <a:r>
              <a:rPr lang="en-US" sz="2000" dirty="0">
                <a:solidFill>
                  <a:schemeClr val="accent2">
                    <a:lumMod val="75000"/>
                  </a:schemeClr>
                </a:solidFill>
              </a:rPr>
              <a:t>&gt;Age&lt;/</a:t>
            </a:r>
            <a:r>
              <a:rPr lang="en-US" sz="2000" dirty="0" err="1">
                <a:solidFill>
                  <a:schemeClr val="accent2">
                    <a:lumMod val="75000"/>
                  </a:schemeClr>
                </a:solidFill>
              </a:rPr>
              <a:t>th</a:t>
            </a:r>
            <a:r>
              <a:rPr lang="en-US" sz="2000" dirty="0">
                <a:solidFill>
                  <a:schemeClr val="accent2">
                    <a:lumMod val="75000"/>
                  </a:schemeClr>
                </a:solidFill>
              </a:rPr>
              <a:t>&gt;</a:t>
            </a:r>
            <a:br>
              <a:rPr lang="en-US" sz="2000" dirty="0">
                <a:solidFill>
                  <a:schemeClr val="accent2">
                    <a:lumMod val="75000"/>
                  </a:schemeClr>
                </a:solidFill>
              </a:rPr>
            </a:br>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br>
              <a:rPr lang="en-US" sz="2000" dirty="0">
                <a:solidFill>
                  <a:schemeClr val="accent2">
                    <a:lumMod val="75000"/>
                  </a:schemeClr>
                </a:solidFill>
              </a:rPr>
            </a:br>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br>
              <a:rPr lang="en-US" sz="2000" dirty="0">
                <a:solidFill>
                  <a:schemeClr val="accent2">
                    <a:lumMod val="75000"/>
                  </a:schemeClr>
                </a:solidFill>
              </a:rPr>
            </a:br>
            <a:r>
              <a:rPr lang="en-US" sz="2000" dirty="0">
                <a:solidFill>
                  <a:schemeClr val="accent2">
                    <a:lumMod val="75000"/>
                  </a:schemeClr>
                </a:solidFill>
              </a:rPr>
              <a:t>    &lt;td&gt;Jill&lt;/td&gt;</a:t>
            </a:r>
            <a:br>
              <a:rPr lang="en-US" sz="2000" dirty="0">
                <a:solidFill>
                  <a:schemeClr val="accent2">
                    <a:lumMod val="75000"/>
                  </a:schemeClr>
                </a:solidFill>
              </a:rPr>
            </a:br>
            <a:r>
              <a:rPr lang="en-US" sz="2000" dirty="0">
                <a:solidFill>
                  <a:schemeClr val="accent2">
                    <a:lumMod val="75000"/>
                  </a:schemeClr>
                </a:solidFill>
              </a:rPr>
              <a:t>    &lt;td&gt;Smith&lt;/td&gt;</a:t>
            </a:r>
            <a:br>
              <a:rPr lang="en-US" sz="2000" dirty="0">
                <a:solidFill>
                  <a:schemeClr val="accent2">
                    <a:lumMod val="75000"/>
                  </a:schemeClr>
                </a:solidFill>
              </a:rPr>
            </a:br>
            <a:r>
              <a:rPr lang="en-US" sz="2000" dirty="0">
                <a:solidFill>
                  <a:schemeClr val="accent2">
                    <a:lumMod val="75000"/>
                  </a:schemeClr>
                </a:solidFill>
              </a:rPr>
              <a:t>    &lt;td&gt;50&lt;/td&gt;</a:t>
            </a:r>
            <a:br>
              <a:rPr lang="en-US" sz="2000" dirty="0">
                <a:solidFill>
                  <a:schemeClr val="accent2">
                    <a:lumMod val="75000"/>
                  </a:schemeClr>
                </a:solidFill>
              </a:rPr>
            </a:br>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br>
              <a:rPr lang="en-US" sz="2000" dirty="0">
                <a:solidFill>
                  <a:schemeClr val="accent2">
                    <a:lumMod val="75000"/>
                  </a:schemeClr>
                </a:solidFill>
              </a:rPr>
            </a:br>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br>
              <a:rPr lang="en-US" sz="2000" dirty="0">
                <a:solidFill>
                  <a:schemeClr val="accent2">
                    <a:lumMod val="75000"/>
                  </a:schemeClr>
                </a:solidFill>
              </a:rPr>
            </a:br>
            <a:r>
              <a:rPr lang="en-US" sz="2000" dirty="0">
                <a:solidFill>
                  <a:schemeClr val="accent2">
                    <a:lumMod val="75000"/>
                  </a:schemeClr>
                </a:solidFill>
              </a:rPr>
              <a:t>    &lt;td&gt;Eve&lt;/td&gt;</a:t>
            </a:r>
            <a:br>
              <a:rPr lang="en-US" sz="2000" dirty="0">
                <a:solidFill>
                  <a:schemeClr val="accent2">
                    <a:lumMod val="75000"/>
                  </a:schemeClr>
                </a:solidFill>
              </a:rPr>
            </a:br>
            <a:r>
              <a:rPr lang="en-US" sz="2000" dirty="0">
                <a:solidFill>
                  <a:schemeClr val="accent2">
                    <a:lumMod val="75000"/>
                  </a:schemeClr>
                </a:solidFill>
              </a:rPr>
              <a:t>    &lt;td&gt;Jackson&lt;/td&gt;</a:t>
            </a:r>
            <a:br>
              <a:rPr lang="en-US" sz="2000" dirty="0">
                <a:solidFill>
                  <a:schemeClr val="accent2">
                    <a:lumMod val="75000"/>
                  </a:schemeClr>
                </a:solidFill>
              </a:rPr>
            </a:br>
            <a:r>
              <a:rPr lang="en-US" sz="2000" dirty="0">
                <a:solidFill>
                  <a:schemeClr val="accent2">
                    <a:lumMod val="75000"/>
                  </a:schemeClr>
                </a:solidFill>
              </a:rPr>
              <a:t>    &lt;td&gt;94&lt;/td&gt;</a:t>
            </a:r>
            <a:br>
              <a:rPr lang="en-US" sz="2000" dirty="0">
                <a:solidFill>
                  <a:schemeClr val="accent2">
                    <a:lumMod val="75000"/>
                  </a:schemeClr>
                </a:solidFill>
              </a:rPr>
            </a:br>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br>
              <a:rPr lang="en-US" sz="2000" dirty="0">
                <a:solidFill>
                  <a:schemeClr val="accent2">
                    <a:lumMod val="75000"/>
                  </a:schemeClr>
                </a:solidFill>
              </a:rPr>
            </a:br>
            <a:r>
              <a:rPr lang="en-US" sz="2000" dirty="0">
                <a:solidFill>
                  <a:schemeClr val="accent2">
                    <a:lumMod val="75000"/>
                  </a:schemeClr>
                </a:solidFill>
              </a:rPr>
              <a:t>&lt;/table&gt;</a:t>
            </a:r>
          </a:p>
        </p:txBody>
      </p:sp>
      <p:pic>
        <p:nvPicPr>
          <p:cNvPr id="5" name="Рисунок 4"/>
          <p:cNvPicPr>
            <a:picLocks noChangeAspect="1"/>
          </p:cNvPicPr>
          <p:nvPr/>
        </p:nvPicPr>
        <p:blipFill>
          <a:blip r:embed="rId2"/>
          <a:stretch>
            <a:fillRect/>
          </a:stretch>
        </p:blipFill>
        <p:spPr>
          <a:xfrm>
            <a:off x="3574732" y="1551556"/>
            <a:ext cx="8334375" cy="4257675"/>
          </a:xfrm>
          <a:prstGeom prst="rect">
            <a:avLst/>
          </a:prstGeom>
        </p:spPr>
      </p:pic>
    </p:spTree>
    <p:extLst>
      <p:ext uri="{BB962C8B-B14F-4D97-AF65-F5344CB8AC3E}">
        <p14:creationId xmlns:p14="http://schemas.microsoft.com/office/powerpoint/2010/main" val="4670849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72189" y="0"/>
            <a:ext cx="12192000" cy="775778"/>
          </a:xfrm>
        </p:spPr>
        <p:txBody>
          <a:bodyPr/>
          <a:lstStyle/>
          <a:p>
            <a:r>
              <a:rPr lang="en-US" dirty="0"/>
              <a:t>HTML Tables – Adding borders</a:t>
            </a:r>
          </a:p>
        </p:txBody>
      </p:sp>
      <p:sp>
        <p:nvSpPr>
          <p:cNvPr id="7" name="Прямоугольник 6"/>
          <p:cNvSpPr/>
          <p:nvPr/>
        </p:nvSpPr>
        <p:spPr>
          <a:xfrm>
            <a:off x="72188" y="775778"/>
            <a:ext cx="3864545" cy="5324535"/>
          </a:xfrm>
          <a:prstGeom prst="rect">
            <a:avLst/>
          </a:prstGeom>
        </p:spPr>
        <p:txBody>
          <a:bodyPr wrap="square">
            <a:spAutoFit/>
          </a:bodyPr>
          <a:lstStyle/>
          <a:p>
            <a:r>
              <a:rPr lang="en-US" sz="2000" dirty="0">
                <a:solidFill>
                  <a:schemeClr val="accent2">
                    <a:lumMod val="75000"/>
                  </a:schemeClr>
                </a:solidFill>
              </a:rPr>
              <a:t>&lt;table width=100% </a:t>
            </a:r>
            <a:r>
              <a:rPr lang="en-US" sz="2000" b="1" dirty="0">
                <a:solidFill>
                  <a:schemeClr val="accent2">
                    <a:lumMod val="75000"/>
                  </a:schemeClr>
                </a:solidFill>
              </a:rPr>
              <a:t>border=1</a:t>
            </a:r>
            <a:r>
              <a:rPr lang="en-US" sz="2000" dirty="0">
                <a:solidFill>
                  <a:schemeClr val="accent2">
                    <a:lumMod val="75000"/>
                  </a:schemeClr>
                </a:solidFill>
              </a:rPr>
              <a:t>&gt;</a:t>
            </a:r>
            <a:br>
              <a:rPr lang="en-US" sz="2000" dirty="0">
                <a:solidFill>
                  <a:schemeClr val="accent2">
                    <a:lumMod val="75000"/>
                  </a:schemeClr>
                </a:solidFill>
              </a:rPr>
            </a:br>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br>
              <a:rPr lang="en-US" sz="2000" dirty="0">
                <a:solidFill>
                  <a:schemeClr val="accent2">
                    <a:lumMod val="75000"/>
                  </a:schemeClr>
                </a:solidFill>
              </a:rPr>
            </a:br>
            <a:r>
              <a:rPr lang="en-US" sz="2000" dirty="0">
                <a:solidFill>
                  <a:schemeClr val="accent2">
                    <a:lumMod val="75000"/>
                  </a:schemeClr>
                </a:solidFill>
              </a:rPr>
              <a:t>    &lt;</a:t>
            </a:r>
            <a:r>
              <a:rPr lang="en-US" sz="2000" dirty="0" err="1">
                <a:solidFill>
                  <a:schemeClr val="accent2">
                    <a:lumMod val="75000"/>
                  </a:schemeClr>
                </a:solidFill>
              </a:rPr>
              <a:t>th</a:t>
            </a:r>
            <a:r>
              <a:rPr lang="en-US" sz="2000" dirty="0">
                <a:solidFill>
                  <a:schemeClr val="accent2">
                    <a:lumMod val="75000"/>
                  </a:schemeClr>
                </a:solidFill>
              </a:rPr>
              <a:t>&gt;</a:t>
            </a:r>
            <a:r>
              <a:rPr lang="en-US" sz="2000" dirty="0" err="1">
                <a:solidFill>
                  <a:schemeClr val="accent2">
                    <a:lumMod val="75000"/>
                  </a:schemeClr>
                </a:solidFill>
              </a:rPr>
              <a:t>Firstname</a:t>
            </a:r>
            <a:r>
              <a:rPr lang="en-US" sz="2000" dirty="0">
                <a:solidFill>
                  <a:schemeClr val="accent2">
                    <a:lumMod val="75000"/>
                  </a:schemeClr>
                </a:solidFill>
              </a:rPr>
              <a:t>&lt;/</a:t>
            </a:r>
            <a:r>
              <a:rPr lang="en-US" sz="2000" dirty="0" err="1">
                <a:solidFill>
                  <a:schemeClr val="accent2">
                    <a:lumMod val="75000"/>
                  </a:schemeClr>
                </a:solidFill>
              </a:rPr>
              <a:t>th</a:t>
            </a:r>
            <a:r>
              <a:rPr lang="en-US" sz="2000" dirty="0">
                <a:solidFill>
                  <a:schemeClr val="accent2">
                    <a:lumMod val="75000"/>
                  </a:schemeClr>
                </a:solidFill>
              </a:rPr>
              <a:t>&gt;</a:t>
            </a:r>
            <a:br>
              <a:rPr lang="en-US" sz="2000" dirty="0">
                <a:solidFill>
                  <a:schemeClr val="accent2">
                    <a:lumMod val="75000"/>
                  </a:schemeClr>
                </a:solidFill>
              </a:rPr>
            </a:br>
            <a:r>
              <a:rPr lang="en-US" sz="2000" dirty="0">
                <a:solidFill>
                  <a:schemeClr val="accent2">
                    <a:lumMod val="75000"/>
                  </a:schemeClr>
                </a:solidFill>
              </a:rPr>
              <a:t>    &lt;</a:t>
            </a:r>
            <a:r>
              <a:rPr lang="en-US" sz="2000" dirty="0" err="1">
                <a:solidFill>
                  <a:schemeClr val="accent2">
                    <a:lumMod val="75000"/>
                  </a:schemeClr>
                </a:solidFill>
              </a:rPr>
              <a:t>th</a:t>
            </a:r>
            <a:r>
              <a:rPr lang="en-US" sz="2000" dirty="0">
                <a:solidFill>
                  <a:schemeClr val="accent2">
                    <a:lumMod val="75000"/>
                  </a:schemeClr>
                </a:solidFill>
              </a:rPr>
              <a:t>&gt;</a:t>
            </a:r>
            <a:r>
              <a:rPr lang="en-US" sz="2000" dirty="0" err="1">
                <a:solidFill>
                  <a:schemeClr val="accent2">
                    <a:lumMod val="75000"/>
                  </a:schemeClr>
                </a:solidFill>
              </a:rPr>
              <a:t>Lastname</a:t>
            </a:r>
            <a:r>
              <a:rPr lang="en-US" sz="2000" dirty="0">
                <a:solidFill>
                  <a:schemeClr val="accent2">
                    <a:lumMod val="75000"/>
                  </a:schemeClr>
                </a:solidFill>
              </a:rPr>
              <a:t>&lt;/</a:t>
            </a:r>
            <a:r>
              <a:rPr lang="en-US" sz="2000" dirty="0" err="1">
                <a:solidFill>
                  <a:schemeClr val="accent2">
                    <a:lumMod val="75000"/>
                  </a:schemeClr>
                </a:solidFill>
              </a:rPr>
              <a:t>th</a:t>
            </a:r>
            <a:r>
              <a:rPr lang="en-US" sz="2000" dirty="0">
                <a:solidFill>
                  <a:schemeClr val="accent2">
                    <a:lumMod val="75000"/>
                  </a:schemeClr>
                </a:solidFill>
              </a:rPr>
              <a:t>&gt;</a:t>
            </a:r>
            <a:br>
              <a:rPr lang="en-US" sz="2000" dirty="0">
                <a:solidFill>
                  <a:schemeClr val="accent2">
                    <a:lumMod val="75000"/>
                  </a:schemeClr>
                </a:solidFill>
              </a:rPr>
            </a:br>
            <a:r>
              <a:rPr lang="en-US" sz="2000" dirty="0">
                <a:solidFill>
                  <a:schemeClr val="accent2">
                    <a:lumMod val="75000"/>
                  </a:schemeClr>
                </a:solidFill>
              </a:rPr>
              <a:t>    &lt;</a:t>
            </a:r>
            <a:r>
              <a:rPr lang="en-US" sz="2000" dirty="0" err="1">
                <a:solidFill>
                  <a:schemeClr val="accent2">
                    <a:lumMod val="75000"/>
                  </a:schemeClr>
                </a:solidFill>
              </a:rPr>
              <a:t>th</a:t>
            </a:r>
            <a:r>
              <a:rPr lang="en-US" sz="2000" dirty="0">
                <a:solidFill>
                  <a:schemeClr val="accent2">
                    <a:lumMod val="75000"/>
                  </a:schemeClr>
                </a:solidFill>
              </a:rPr>
              <a:t>&gt;Age&lt;/</a:t>
            </a:r>
            <a:r>
              <a:rPr lang="en-US" sz="2000" dirty="0" err="1">
                <a:solidFill>
                  <a:schemeClr val="accent2">
                    <a:lumMod val="75000"/>
                  </a:schemeClr>
                </a:solidFill>
              </a:rPr>
              <a:t>th</a:t>
            </a:r>
            <a:r>
              <a:rPr lang="en-US" sz="2000" dirty="0">
                <a:solidFill>
                  <a:schemeClr val="accent2">
                    <a:lumMod val="75000"/>
                  </a:schemeClr>
                </a:solidFill>
              </a:rPr>
              <a:t>&gt;</a:t>
            </a:r>
            <a:br>
              <a:rPr lang="en-US" sz="2000" dirty="0">
                <a:solidFill>
                  <a:schemeClr val="accent2">
                    <a:lumMod val="75000"/>
                  </a:schemeClr>
                </a:solidFill>
              </a:rPr>
            </a:br>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br>
              <a:rPr lang="en-US" sz="2000" dirty="0">
                <a:solidFill>
                  <a:schemeClr val="accent2">
                    <a:lumMod val="75000"/>
                  </a:schemeClr>
                </a:solidFill>
              </a:rPr>
            </a:br>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br>
              <a:rPr lang="en-US" sz="2000" dirty="0">
                <a:solidFill>
                  <a:schemeClr val="accent2">
                    <a:lumMod val="75000"/>
                  </a:schemeClr>
                </a:solidFill>
              </a:rPr>
            </a:br>
            <a:r>
              <a:rPr lang="en-US" sz="2000" dirty="0">
                <a:solidFill>
                  <a:schemeClr val="accent2">
                    <a:lumMod val="75000"/>
                  </a:schemeClr>
                </a:solidFill>
              </a:rPr>
              <a:t>    &lt;td&gt;Jill&lt;/td&gt;</a:t>
            </a:r>
            <a:br>
              <a:rPr lang="en-US" sz="2000" dirty="0">
                <a:solidFill>
                  <a:schemeClr val="accent2">
                    <a:lumMod val="75000"/>
                  </a:schemeClr>
                </a:solidFill>
              </a:rPr>
            </a:br>
            <a:r>
              <a:rPr lang="en-US" sz="2000" dirty="0">
                <a:solidFill>
                  <a:schemeClr val="accent2">
                    <a:lumMod val="75000"/>
                  </a:schemeClr>
                </a:solidFill>
              </a:rPr>
              <a:t>    &lt;td&gt;Smith&lt;/td&gt;</a:t>
            </a:r>
            <a:br>
              <a:rPr lang="en-US" sz="2000" dirty="0">
                <a:solidFill>
                  <a:schemeClr val="accent2">
                    <a:lumMod val="75000"/>
                  </a:schemeClr>
                </a:solidFill>
              </a:rPr>
            </a:br>
            <a:r>
              <a:rPr lang="en-US" sz="2000" dirty="0">
                <a:solidFill>
                  <a:schemeClr val="accent2">
                    <a:lumMod val="75000"/>
                  </a:schemeClr>
                </a:solidFill>
              </a:rPr>
              <a:t>    &lt;td&gt;50&lt;/td&gt;</a:t>
            </a:r>
            <a:br>
              <a:rPr lang="en-US" sz="2000" dirty="0">
                <a:solidFill>
                  <a:schemeClr val="accent2">
                    <a:lumMod val="75000"/>
                  </a:schemeClr>
                </a:solidFill>
              </a:rPr>
            </a:br>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br>
              <a:rPr lang="en-US" sz="2000" dirty="0">
                <a:solidFill>
                  <a:schemeClr val="accent2">
                    <a:lumMod val="75000"/>
                  </a:schemeClr>
                </a:solidFill>
              </a:rPr>
            </a:br>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br>
              <a:rPr lang="en-US" sz="2000" dirty="0">
                <a:solidFill>
                  <a:schemeClr val="accent2">
                    <a:lumMod val="75000"/>
                  </a:schemeClr>
                </a:solidFill>
              </a:rPr>
            </a:br>
            <a:r>
              <a:rPr lang="en-US" sz="2000" dirty="0">
                <a:solidFill>
                  <a:schemeClr val="accent2">
                    <a:lumMod val="75000"/>
                  </a:schemeClr>
                </a:solidFill>
              </a:rPr>
              <a:t>    &lt;td&gt;Eve&lt;/td&gt;</a:t>
            </a:r>
            <a:br>
              <a:rPr lang="en-US" sz="2000" dirty="0">
                <a:solidFill>
                  <a:schemeClr val="accent2">
                    <a:lumMod val="75000"/>
                  </a:schemeClr>
                </a:solidFill>
              </a:rPr>
            </a:br>
            <a:r>
              <a:rPr lang="en-US" sz="2000" dirty="0">
                <a:solidFill>
                  <a:schemeClr val="accent2">
                    <a:lumMod val="75000"/>
                  </a:schemeClr>
                </a:solidFill>
              </a:rPr>
              <a:t>    &lt;td&gt;Jackson&lt;/td&gt;</a:t>
            </a:r>
            <a:br>
              <a:rPr lang="en-US" sz="2000" dirty="0">
                <a:solidFill>
                  <a:schemeClr val="accent2">
                    <a:lumMod val="75000"/>
                  </a:schemeClr>
                </a:solidFill>
              </a:rPr>
            </a:br>
            <a:r>
              <a:rPr lang="en-US" sz="2000" dirty="0">
                <a:solidFill>
                  <a:schemeClr val="accent2">
                    <a:lumMod val="75000"/>
                  </a:schemeClr>
                </a:solidFill>
              </a:rPr>
              <a:t>    &lt;td&gt;94&lt;/td&gt;</a:t>
            </a:r>
            <a:br>
              <a:rPr lang="en-US" sz="2000" dirty="0">
                <a:solidFill>
                  <a:schemeClr val="accent2">
                    <a:lumMod val="75000"/>
                  </a:schemeClr>
                </a:solidFill>
              </a:rPr>
            </a:br>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br>
              <a:rPr lang="en-US" sz="2000" dirty="0">
                <a:solidFill>
                  <a:schemeClr val="accent2">
                    <a:lumMod val="75000"/>
                  </a:schemeClr>
                </a:solidFill>
              </a:rPr>
            </a:br>
            <a:r>
              <a:rPr lang="en-US" sz="2000" dirty="0">
                <a:solidFill>
                  <a:schemeClr val="accent2">
                    <a:lumMod val="75000"/>
                  </a:schemeClr>
                </a:solidFill>
              </a:rPr>
              <a:t>&lt;/table&gt;</a:t>
            </a:r>
          </a:p>
        </p:txBody>
      </p:sp>
      <p:pic>
        <p:nvPicPr>
          <p:cNvPr id="4" name="Рисунок 3"/>
          <p:cNvPicPr>
            <a:picLocks noChangeAspect="1"/>
          </p:cNvPicPr>
          <p:nvPr/>
        </p:nvPicPr>
        <p:blipFill>
          <a:blip r:embed="rId2"/>
          <a:stretch>
            <a:fillRect/>
          </a:stretch>
        </p:blipFill>
        <p:spPr>
          <a:xfrm>
            <a:off x="3613233" y="1406040"/>
            <a:ext cx="8334375" cy="4257675"/>
          </a:xfrm>
          <a:prstGeom prst="rect">
            <a:avLst/>
          </a:prstGeom>
        </p:spPr>
      </p:pic>
    </p:spTree>
    <p:extLst>
      <p:ext uri="{BB962C8B-B14F-4D97-AF65-F5344CB8AC3E}">
        <p14:creationId xmlns:p14="http://schemas.microsoft.com/office/powerpoint/2010/main" val="9288716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72189" y="0"/>
            <a:ext cx="12192000" cy="775778"/>
          </a:xfrm>
        </p:spPr>
        <p:txBody>
          <a:bodyPr>
            <a:normAutofit/>
          </a:bodyPr>
          <a:lstStyle/>
          <a:p>
            <a:r>
              <a:rPr lang="en-US" dirty="0"/>
              <a:t>HTML Tables – </a:t>
            </a:r>
            <a:r>
              <a:rPr lang="en-US" b="0" dirty="0"/>
              <a:t>Cell that Span Many Columns</a:t>
            </a:r>
            <a:endParaRPr lang="en-US" dirty="0"/>
          </a:p>
        </p:txBody>
      </p:sp>
      <p:sp>
        <p:nvSpPr>
          <p:cNvPr id="7" name="Прямоугольник 6"/>
          <p:cNvSpPr/>
          <p:nvPr/>
        </p:nvSpPr>
        <p:spPr>
          <a:xfrm>
            <a:off x="72188" y="1613177"/>
            <a:ext cx="3864545" cy="3785652"/>
          </a:xfrm>
          <a:prstGeom prst="rect">
            <a:avLst/>
          </a:prstGeom>
        </p:spPr>
        <p:txBody>
          <a:bodyPr wrap="square">
            <a:spAutoFit/>
          </a:bodyPr>
          <a:lstStyle/>
          <a:p>
            <a:r>
              <a:rPr lang="en-US" sz="2000" dirty="0">
                <a:solidFill>
                  <a:schemeClr val="accent2">
                    <a:lumMod val="75000"/>
                  </a:schemeClr>
                </a:solidFill>
              </a:rPr>
              <a:t>&lt;table style="width:100%" border=1&gt;</a:t>
            </a:r>
          </a:p>
          <a:p>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p>
          <a:p>
            <a:r>
              <a:rPr lang="en-US" sz="2000" dirty="0">
                <a:solidFill>
                  <a:schemeClr val="accent2">
                    <a:lumMod val="75000"/>
                  </a:schemeClr>
                </a:solidFill>
              </a:rPr>
              <a:t>    &lt;</a:t>
            </a:r>
            <a:r>
              <a:rPr lang="en-US" sz="2000" dirty="0" err="1">
                <a:solidFill>
                  <a:schemeClr val="accent2">
                    <a:lumMod val="75000"/>
                  </a:schemeClr>
                </a:solidFill>
              </a:rPr>
              <a:t>th</a:t>
            </a:r>
            <a:r>
              <a:rPr lang="en-US" sz="2000" dirty="0">
                <a:solidFill>
                  <a:schemeClr val="accent2">
                    <a:lumMod val="75000"/>
                  </a:schemeClr>
                </a:solidFill>
              </a:rPr>
              <a:t>&gt;Name&lt;/</a:t>
            </a:r>
            <a:r>
              <a:rPr lang="en-US" sz="2000" dirty="0" err="1">
                <a:solidFill>
                  <a:schemeClr val="accent2">
                    <a:lumMod val="75000"/>
                  </a:schemeClr>
                </a:solidFill>
              </a:rPr>
              <a:t>th</a:t>
            </a:r>
            <a:r>
              <a:rPr lang="en-US" sz="2000" dirty="0">
                <a:solidFill>
                  <a:schemeClr val="accent2">
                    <a:lumMod val="75000"/>
                  </a:schemeClr>
                </a:solidFill>
              </a:rPr>
              <a:t>&gt;</a:t>
            </a:r>
          </a:p>
          <a:p>
            <a:r>
              <a:rPr lang="en-US" sz="2000" dirty="0">
                <a:solidFill>
                  <a:schemeClr val="accent2">
                    <a:lumMod val="75000"/>
                  </a:schemeClr>
                </a:solidFill>
              </a:rPr>
              <a:t>    &lt;</a:t>
            </a:r>
            <a:r>
              <a:rPr lang="en-US" sz="2000" dirty="0" err="1">
                <a:solidFill>
                  <a:schemeClr val="accent2">
                    <a:lumMod val="75000"/>
                  </a:schemeClr>
                </a:solidFill>
              </a:rPr>
              <a:t>th</a:t>
            </a:r>
            <a:r>
              <a:rPr lang="en-US" sz="2000" dirty="0">
                <a:solidFill>
                  <a:schemeClr val="accent2">
                    <a:lumMod val="75000"/>
                  </a:schemeClr>
                </a:solidFill>
              </a:rPr>
              <a:t> </a:t>
            </a:r>
            <a:r>
              <a:rPr lang="en-US" sz="2000" b="1" dirty="0" err="1">
                <a:solidFill>
                  <a:schemeClr val="accent2">
                    <a:lumMod val="75000"/>
                  </a:schemeClr>
                </a:solidFill>
              </a:rPr>
              <a:t>colspan</a:t>
            </a:r>
            <a:r>
              <a:rPr lang="en-US" sz="2000" dirty="0">
                <a:solidFill>
                  <a:schemeClr val="accent2">
                    <a:lumMod val="75000"/>
                  </a:schemeClr>
                </a:solidFill>
              </a:rPr>
              <a:t>="2"&gt;Telephone&lt;/</a:t>
            </a:r>
            <a:r>
              <a:rPr lang="en-US" sz="2000" dirty="0" err="1">
                <a:solidFill>
                  <a:schemeClr val="accent2">
                    <a:lumMod val="75000"/>
                  </a:schemeClr>
                </a:solidFill>
              </a:rPr>
              <a:t>th</a:t>
            </a:r>
            <a:r>
              <a:rPr lang="en-US" sz="2000" dirty="0">
                <a:solidFill>
                  <a:schemeClr val="accent2">
                    <a:lumMod val="75000"/>
                  </a:schemeClr>
                </a:solidFill>
              </a:rPr>
              <a:t>&gt;</a:t>
            </a:r>
          </a:p>
          <a:p>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p>
          <a:p>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p>
          <a:p>
            <a:r>
              <a:rPr lang="en-US" sz="2000" dirty="0">
                <a:solidFill>
                  <a:schemeClr val="accent2">
                    <a:lumMod val="75000"/>
                  </a:schemeClr>
                </a:solidFill>
              </a:rPr>
              <a:t>    &lt;td&gt;Bill Gates&lt;/td&gt;</a:t>
            </a:r>
          </a:p>
          <a:p>
            <a:r>
              <a:rPr lang="en-US" sz="2000" dirty="0">
                <a:solidFill>
                  <a:schemeClr val="accent2">
                    <a:lumMod val="75000"/>
                  </a:schemeClr>
                </a:solidFill>
              </a:rPr>
              <a:t>    &lt;td&gt;55577854&lt;/td&gt;</a:t>
            </a:r>
          </a:p>
          <a:p>
            <a:r>
              <a:rPr lang="en-US" sz="2000" dirty="0">
                <a:solidFill>
                  <a:schemeClr val="accent2">
                    <a:lumMod val="75000"/>
                  </a:schemeClr>
                </a:solidFill>
              </a:rPr>
              <a:t>    &lt;td&gt;55577855&lt;/td&gt;</a:t>
            </a:r>
          </a:p>
          <a:p>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p>
          <a:p>
            <a:r>
              <a:rPr lang="en-US" sz="2000" dirty="0">
                <a:solidFill>
                  <a:schemeClr val="accent2">
                    <a:lumMod val="75000"/>
                  </a:schemeClr>
                </a:solidFill>
              </a:rPr>
              <a:t>&lt;/table&gt;</a:t>
            </a:r>
          </a:p>
        </p:txBody>
      </p:sp>
      <p:pic>
        <p:nvPicPr>
          <p:cNvPr id="2" name="Рисунок 1"/>
          <p:cNvPicPr>
            <a:picLocks noChangeAspect="1"/>
          </p:cNvPicPr>
          <p:nvPr/>
        </p:nvPicPr>
        <p:blipFill>
          <a:blip r:embed="rId2"/>
          <a:stretch>
            <a:fillRect/>
          </a:stretch>
        </p:blipFill>
        <p:spPr>
          <a:xfrm>
            <a:off x="3857625" y="1280912"/>
            <a:ext cx="8334375" cy="4257675"/>
          </a:xfrm>
          <a:prstGeom prst="rect">
            <a:avLst/>
          </a:prstGeom>
        </p:spPr>
      </p:pic>
    </p:spTree>
    <p:extLst>
      <p:ext uri="{BB962C8B-B14F-4D97-AF65-F5344CB8AC3E}">
        <p14:creationId xmlns:p14="http://schemas.microsoft.com/office/powerpoint/2010/main" val="7332092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72189" y="0"/>
            <a:ext cx="12192000" cy="775778"/>
          </a:xfrm>
        </p:spPr>
        <p:txBody>
          <a:bodyPr>
            <a:normAutofit/>
          </a:bodyPr>
          <a:lstStyle/>
          <a:p>
            <a:r>
              <a:rPr lang="en-US" dirty="0"/>
              <a:t>HTML Tables – </a:t>
            </a:r>
            <a:r>
              <a:rPr lang="en-US" b="0" dirty="0"/>
              <a:t>Cell that Span Many Rows</a:t>
            </a:r>
          </a:p>
        </p:txBody>
      </p:sp>
      <p:sp>
        <p:nvSpPr>
          <p:cNvPr id="7" name="Прямоугольник 6"/>
          <p:cNvSpPr/>
          <p:nvPr/>
        </p:nvSpPr>
        <p:spPr>
          <a:xfrm>
            <a:off x="72188" y="1613177"/>
            <a:ext cx="4326557" cy="3785652"/>
          </a:xfrm>
          <a:prstGeom prst="rect">
            <a:avLst/>
          </a:prstGeom>
        </p:spPr>
        <p:txBody>
          <a:bodyPr wrap="square">
            <a:spAutoFit/>
          </a:bodyPr>
          <a:lstStyle/>
          <a:p>
            <a:r>
              <a:rPr lang="en-US" sz="2000" dirty="0">
                <a:solidFill>
                  <a:schemeClr val="accent2">
                    <a:lumMod val="75000"/>
                  </a:schemeClr>
                </a:solidFill>
              </a:rPr>
              <a:t>&lt;table style="width:100%" border=1&gt;</a:t>
            </a:r>
          </a:p>
          <a:p>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p>
          <a:p>
            <a:r>
              <a:rPr lang="en-US" sz="2000" dirty="0">
                <a:solidFill>
                  <a:schemeClr val="accent2">
                    <a:lumMod val="75000"/>
                  </a:schemeClr>
                </a:solidFill>
              </a:rPr>
              <a:t>    &lt;</a:t>
            </a:r>
            <a:r>
              <a:rPr lang="en-US" sz="2000" dirty="0" err="1">
                <a:solidFill>
                  <a:schemeClr val="accent2">
                    <a:lumMod val="75000"/>
                  </a:schemeClr>
                </a:solidFill>
              </a:rPr>
              <a:t>th</a:t>
            </a:r>
            <a:r>
              <a:rPr lang="en-US" sz="2000" dirty="0">
                <a:solidFill>
                  <a:schemeClr val="accent2">
                    <a:lumMod val="75000"/>
                  </a:schemeClr>
                </a:solidFill>
              </a:rPr>
              <a:t>&gt;Name:&lt;/</a:t>
            </a:r>
            <a:r>
              <a:rPr lang="en-US" sz="2000" dirty="0" err="1">
                <a:solidFill>
                  <a:schemeClr val="accent2">
                    <a:lumMod val="75000"/>
                  </a:schemeClr>
                </a:solidFill>
              </a:rPr>
              <a:t>th</a:t>
            </a:r>
            <a:r>
              <a:rPr lang="en-US" sz="2000" dirty="0">
                <a:solidFill>
                  <a:schemeClr val="accent2">
                    <a:lumMod val="75000"/>
                  </a:schemeClr>
                </a:solidFill>
              </a:rPr>
              <a:t>&gt;</a:t>
            </a:r>
          </a:p>
          <a:p>
            <a:r>
              <a:rPr lang="en-US" sz="2000" dirty="0">
                <a:solidFill>
                  <a:schemeClr val="accent2">
                    <a:lumMod val="75000"/>
                  </a:schemeClr>
                </a:solidFill>
              </a:rPr>
              <a:t>    &lt;td&gt;Bill Gates&lt;/td&gt;</a:t>
            </a:r>
          </a:p>
          <a:p>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p>
          <a:p>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p>
          <a:p>
            <a:r>
              <a:rPr lang="en-US" sz="2000" dirty="0">
                <a:solidFill>
                  <a:schemeClr val="accent2">
                    <a:lumMod val="75000"/>
                  </a:schemeClr>
                </a:solidFill>
              </a:rPr>
              <a:t>    &lt;</a:t>
            </a:r>
            <a:r>
              <a:rPr lang="en-US" sz="2000" dirty="0" err="1">
                <a:solidFill>
                  <a:schemeClr val="accent2">
                    <a:lumMod val="75000"/>
                  </a:schemeClr>
                </a:solidFill>
              </a:rPr>
              <a:t>th</a:t>
            </a:r>
            <a:r>
              <a:rPr lang="en-US" sz="2000" dirty="0">
                <a:solidFill>
                  <a:schemeClr val="accent2">
                    <a:lumMod val="75000"/>
                  </a:schemeClr>
                </a:solidFill>
              </a:rPr>
              <a:t> </a:t>
            </a:r>
            <a:r>
              <a:rPr lang="en-US" sz="2000" b="1" dirty="0" err="1">
                <a:solidFill>
                  <a:schemeClr val="accent2">
                    <a:lumMod val="75000"/>
                  </a:schemeClr>
                </a:solidFill>
              </a:rPr>
              <a:t>rowspan</a:t>
            </a:r>
            <a:r>
              <a:rPr lang="en-US" sz="2000" dirty="0">
                <a:solidFill>
                  <a:schemeClr val="accent2">
                    <a:lumMod val="75000"/>
                  </a:schemeClr>
                </a:solidFill>
              </a:rPr>
              <a:t>="2"&gt;Telephone:&lt;/</a:t>
            </a:r>
            <a:r>
              <a:rPr lang="en-US" sz="2000" dirty="0" err="1">
                <a:solidFill>
                  <a:schemeClr val="accent2">
                    <a:lumMod val="75000"/>
                  </a:schemeClr>
                </a:solidFill>
              </a:rPr>
              <a:t>th</a:t>
            </a:r>
            <a:r>
              <a:rPr lang="en-US" sz="2000" dirty="0">
                <a:solidFill>
                  <a:schemeClr val="accent2">
                    <a:lumMod val="75000"/>
                  </a:schemeClr>
                </a:solidFill>
              </a:rPr>
              <a:t>&gt;</a:t>
            </a:r>
          </a:p>
          <a:p>
            <a:r>
              <a:rPr lang="en-US" sz="2000" dirty="0">
                <a:solidFill>
                  <a:schemeClr val="accent2">
                    <a:lumMod val="75000"/>
                  </a:schemeClr>
                </a:solidFill>
              </a:rPr>
              <a:t>    &lt;td&gt;55577854&lt;/td&gt;</a:t>
            </a:r>
          </a:p>
          <a:p>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p>
          <a:p>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p>
          <a:p>
            <a:r>
              <a:rPr lang="en-US" sz="2000" dirty="0">
                <a:solidFill>
                  <a:schemeClr val="accent2">
                    <a:lumMod val="75000"/>
                  </a:schemeClr>
                </a:solidFill>
              </a:rPr>
              <a:t>    &lt;td&gt;55577855&lt;/td&gt;</a:t>
            </a:r>
          </a:p>
          <a:p>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p>
        </p:txBody>
      </p:sp>
      <p:pic>
        <p:nvPicPr>
          <p:cNvPr id="4" name="Рисунок 3"/>
          <p:cNvPicPr>
            <a:picLocks noChangeAspect="1"/>
          </p:cNvPicPr>
          <p:nvPr/>
        </p:nvPicPr>
        <p:blipFill>
          <a:blip r:embed="rId2"/>
          <a:stretch>
            <a:fillRect/>
          </a:stretch>
        </p:blipFill>
        <p:spPr>
          <a:xfrm>
            <a:off x="4398745" y="1377165"/>
            <a:ext cx="7793255" cy="4257675"/>
          </a:xfrm>
          <a:prstGeom prst="rect">
            <a:avLst/>
          </a:prstGeom>
        </p:spPr>
      </p:pic>
    </p:spTree>
    <p:extLst>
      <p:ext uri="{BB962C8B-B14F-4D97-AF65-F5344CB8AC3E}">
        <p14:creationId xmlns:p14="http://schemas.microsoft.com/office/powerpoint/2010/main" val="33127648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72189" y="0"/>
            <a:ext cx="12192000" cy="775778"/>
          </a:xfrm>
        </p:spPr>
        <p:txBody>
          <a:bodyPr>
            <a:normAutofit/>
          </a:bodyPr>
          <a:lstStyle/>
          <a:p>
            <a:r>
              <a:rPr lang="en-US" dirty="0"/>
              <a:t>HTML Tables – </a:t>
            </a:r>
            <a:r>
              <a:rPr lang="en-US" b="0" dirty="0"/>
              <a:t>Add a caption</a:t>
            </a:r>
          </a:p>
        </p:txBody>
      </p:sp>
      <p:sp>
        <p:nvSpPr>
          <p:cNvPr id="7" name="Прямоугольник 6"/>
          <p:cNvSpPr/>
          <p:nvPr/>
        </p:nvSpPr>
        <p:spPr>
          <a:xfrm>
            <a:off x="72189" y="1208916"/>
            <a:ext cx="4326557" cy="4708981"/>
          </a:xfrm>
          <a:prstGeom prst="rect">
            <a:avLst/>
          </a:prstGeom>
        </p:spPr>
        <p:txBody>
          <a:bodyPr wrap="square">
            <a:spAutoFit/>
          </a:bodyPr>
          <a:lstStyle/>
          <a:p>
            <a:r>
              <a:rPr lang="en-US" sz="2000" dirty="0">
                <a:solidFill>
                  <a:schemeClr val="accent2">
                    <a:lumMod val="75000"/>
                  </a:schemeClr>
                </a:solidFill>
              </a:rPr>
              <a:t>&lt;table style="width:100%" border=1&gt;</a:t>
            </a:r>
          </a:p>
          <a:p>
            <a:r>
              <a:rPr lang="en-US" sz="2000" dirty="0">
                <a:solidFill>
                  <a:schemeClr val="accent2">
                    <a:lumMod val="75000"/>
                  </a:schemeClr>
                </a:solidFill>
              </a:rPr>
              <a:t>  </a:t>
            </a:r>
            <a:r>
              <a:rPr lang="en-US" sz="2000" b="1" dirty="0">
                <a:solidFill>
                  <a:schemeClr val="accent2">
                    <a:lumMod val="75000"/>
                  </a:schemeClr>
                </a:solidFill>
              </a:rPr>
              <a:t>&lt;caption&gt;</a:t>
            </a:r>
            <a:r>
              <a:rPr lang="en-US" sz="2000" dirty="0">
                <a:solidFill>
                  <a:schemeClr val="accent2">
                    <a:lumMod val="75000"/>
                  </a:schemeClr>
                </a:solidFill>
              </a:rPr>
              <a:t>Monthly savings</a:t>
            </a:r>
            <a:r>
              <a:rPr lang="en-US" sz="2000" b="1" dirty="0">
                <a:solidFill>
                  <a:schemeClr val="accent2">
                    <a:lumMod val="75000"/>
                  </a:schemeClr>
                </a:solidFill>
              </a:rPr>
              <a:t>&lt;/caption&gt;</a:t>
            </a:r>
          </a:p>
          <a:p>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p>
          <a:p>
            <a:r>
              <a:rPr lang="en-US" sz="2000" dirty="0">
                <a:solidFill>
                  <a:schemeClr val="accent2">
                    <a:lumMod val="75000"/>
                  </a:schemeClr>
                </a:solidFill>
              </a:rPr>
              <a:t>    &lt;</a:t>
            </a:r>
            <a:r>
              <a:rPr lang="en-US" sz="2000" dirty="0" err="1">
                <a:solidFill>
                  <a:schemeClr val="accent2">
                    <a:lumMod val="75000"/>
                  </a:schemeClr>
                </a:solidFill>
              </a:rPr>
              <a:t>th</a:t>
            </a:r>
            <a:r>
              <a:rPr lang="en-US" sz="2000" dirty="0">
                <a:solidFill>
                  <a:schemeClr val="accent2">
                    <a:lumMod val="75000"/>
                  </a:schemeClr>
                </a:solidFill>
              </a:rPr>
              <a:t>&gt;Month&lt;/</a:t>
            </a:r>
            <a:r>
              <a:rPr lang="en-US" sz="2000" dirty="0" err="1">
                <a:solidFill>
                  <a:schemeClr val="accent2">
                    <a:lumMod val="75000"/>
                  </a:schemeClr>
                </a:solidFill>
              </a:rPr>
              <a:t>th</a:t>
            </a:r>
            <a:r>
              <a:rPr lang="en-US" sz="2000" dirty="0">
                <a:solidFill>
                  <a:schemeClr val="accent2">
                    <a:lumMod val="75000"/>
                  </a:schemeClr>
                </a:solidFill>
              </a:rPr>
              <a:t>&gt;</a:t>
            </a:r>
          </a:p>
          <a:p>
            <a:r>
              <a:rPr lang="en-US" sz="2000" dirty="0">
                <a:solidFill>
                  <a:schemeClr val="accent2">
                    <a:lumMod val="75000"/>
                  </a:schemeClr>
                </a:solidFill>
              </a:rPr>
              <a:t>    &lt;</a:t>
            </a:r>
            <a:r>
              <a:rPr lang="en-US" sz="2000" dirty="0" err="1">
                <a:solidFill>
                  <a:schemeClr val="accent2">
                    <a:lumMod val="75000"/>
                  </a:schemeClr>
                </a:solidFill>
              </a:rPr>
              <a:t>th</a:t>
            </a:r>
            <a:r>
              <a:rPr lang="en-US" sz="2000" dirty="0">
                <a:solidFill>
                  <a:schemeClr val="accent2">
                    <a:lumMod val="75000"/>
                  </a:schemeClr>
                </a:solidFill>
              </a:rPr>
              <a:t>&gt;Savings&lt;/</a:t>
            </a:r>
            <a:r>
              <a:rPr lang="en-US" sz="2000" dirty="0" err="1">
                <a:solidFill>
                  <a:schemeClr val="accent2">
                    <a:lumMod val="75000"/>
                  </a:schemeClr>
                </a:solidFill>
              </a:rPr>
              <a:t>th</a:t>
            </a:r>
            <a:r>
              <a:rPr lang="en-US" sz="2000" dirty="0">
                <a:solidFill>
                  <a:schemeClr val="accent2">
                    <a:lumMod val="75000"/>
                  </a:schemeClr>
                </a:solidFill>
              </a:rPr>
              <a:t>&gt;</a:t>
            </a:r>
          </a:p>
          <a:p>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p>
          <a:p>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p>
          <a:p>
            <a:r>
              <a:rPr lang="en-US" sz="2000" dirty="0">
                <a:solidFill>
                  <a:schemeClr val="accent2">
                    <a:lumMod val="75000"/>
                  </a:schemeClr>
                </a:solidFill>
              </a:rPr>
              <a:t>    &lt;td&gt;January&lt;/td&gt;</a:t>
            </a:r>
          </a:p>
          <a:p>
            <a:r>
              <a:rPr lang="en-US" sz="2000" dirty="0">
                <a:solidFill>
                  <a:schemeClr val="accent2">
                    <a:lumMod val="75000"/>
                  </a:schemeClr>
                </a:solidFill>
              </a:rPr>
              <a:t>    &lt;td&gt;$100&lt;/td&gt;</a:t>
            </a:r>
          </a:p>
          <a:p>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p>
          <a:p>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p>
          <a:p>
            <a:r>
              <a:rPr lang="en-US" sz="2000" dirty="0">
                <a:solidFill>
                  <a:schemeClr val="accent2">
                    <a:lumMod val="75000"/>
                  </a:schemeClr>
                </a:solidFill>
              </a:rPr>
              <a:t>    &lt;td&gt;February&lt;/td&gt;</a:t>
            </a:r>
          </a:p>
          <a:p>
            <a:r>
              <a:rPr lang="en-US" sz="2000" dirty="0">
                <a:solidFill>
                  <a:schemeClr val="accent2">
                    <a:lumMod val="75000"/>
                  </a:schemeClr>
                </a:solidFill>
              </a:rPr>
              <a:t>    &lt;td&gt;$50&lt;/td&gt;</a:t>
            </a:r>
          </a:p>
          <a:p>
            <a:r>
              <a:rPr lang="en-US" sz="2000" dirty="0">
                <a:solidFill>
                  <a:schemeClr val="accent2">
                    <a:lumMod val="75000"/>
                  </a:schemeClr>
                </a:solidFill>
              </a:rPr>
              <a:t>  &lt;/</a:t>
            </a:r>
            <a:r>
              <a:rPr lang="en-US" sz="2000" dirty="0" err="1">
                <a:solidFill>
                  <a:schemeClr val="accent2">
                    <a:lumMod val="75000"/>
                  </a:schemeClr>
                </a:solidFill>
              </a:rPr>
              <a:t>tr</a:t>
            </a:r>
            <a:r>
              <a:rPr lang="en-US" sz="2000" dirty="0">
                <a:solidFill>
                  <a:schemeClr val="accent2">
                    <a:lumMod val="75000"/>
                  </a:schemeClr>
                </a:solidFill>
              </a:rPr>
              <a:t>&gt;</a:t>
            </a:r>
          </a:p>
          <a:p>
            <a:r>
              <a:rPr lang="en-US" sz="2000" dirty="0">
                <a:solidFill>
                  <a:schemeClr val="accent2">
                    <a:lumMod val="75000"/>
                  </a:schemeClr>
                </a:solidFill>
              </a:rPr>
              <a:t>&lt;/table&gt;</a:t>
            </a:r>
          </a:p>
        </p:txBody>
      </p:sp>
      <p:pic>
        <p:nvPicPr>
          <p:cNvPr id="2" name="Рисунок 1"/>
          <p:cNvPicPr>
            <a:picLocks noChangeAspect="1"/>
          </p:cNvPicPr>
          <p:nvPr/>
        </p:nvPicPr>
        <p:blipFill>
          <a:blip r:embed="rId2"/>
          <a:stretch>
            <a:fillRect/>
          </a:stretch>
        </p:blipFill>
        <p:spPr>
          <a:xfrm>
            <a:off x="3786488" y="2093360"/>
            <a:ext cx="8334375" cy="4257675"/>
          </a:xfrm>
          <a:prstGeom prst="rect">
            <a:avLst/>
          </a:prstGeom>
        </p:spPr>
      </p:pic>
    </p:spTree>
    <p:extLst>
      <p:ext uri="{BB962C8B-B14F-4D97-AF65-F5344CB8AC3E}">
        <p14:creationId xmlns:p14="http://schemas.microsoft.com/office/powerpoint/2010/main" val="3318012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en-US" b="0" dirty="0"/>
              <a:t>HTML Forms</a:t>
            </a:r>
          </a:p>
        </p:txBody>
      </p:sp>
      <p:sp>
        <p:nvSpPr>
          <p:cNvPr id="5" name="Rectangle 2"/>
          <p:cNvSpPr>
            <a:spLocks noChangeArrowheads="1"/>
          </p:cNvSpPr>
          <p:nvPr/>
        </p:nvSpPr>
        <p:spPr bwMode="auto">
          <a:xfrm>
            <a:off x="82827" y="1152319"/>
            <a:ext cx="1202634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dirty="0"/>
              <a:t>What are forms?</a:t>
            </a:r>
          </a:p>
          <a:p>
            <a:endParaRPr lang="en-US" altLang="en-US" sz="3200" dirty="0"/>
          </a:p>
          <a:p>
            <a:pPr lvl="1">
              <a:buFont typeface="Times" panose="02020603050405020304" pitchFamily="18" charset="0"/>
              <a:buChar char="•"/>
            </a:pPr>
            <a:r>
              <a:rPr lang="en-US" altLang="en-US" sz="3200" dirty="0"/>
              <a:t>An HTML form is an area of the document that allows users to enter information into fields.</a:t>
            </a:r>
          </a:p>
          <a:p>
            <a:pPr lvl="1"/>
            <a:endParaRPr lang="en-US" altLang="en-US" sz="3200" dirty="0"/>
          </a:p>
          <a:p>
            <a:pPr lvl="1">
              <a:buFont typeface="Times" panose="02020603050405020304" pitchFamily="18" charset="0"/>
              <a:buChar char="•"/>
            </a:pPr>
            <a:r>
              <a:rPr lang="en-US" altLang="en-US" sz="3200" dirty="0"/>
              <a:t>A form may be used to collect personal information, opinions in polls, user preferences and other kinds of information.</a:t>
            </a:r>
          </a:p>
        </p:txBody>
      </p:sp>
    </p:spTree>
    <p:extLst>
      <p:ext uri="{BB962C8B-B14F-4D97-AF65-F5344CB8AC3E}">
        <p14:creationId xmlns:p14="http://schemas.microsoft.com/office/powerpoint/2010/main" val="39696997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026"/>
          <p:cNvSpPr>
            <a:spLocks noGrp="1" noChangeArrowheads="1"/>
          </p:cNvSpPr>
          <p:nvPr>
            <p:ph type="title"/>
          </p:nvPr>
        </p:nvSpPr>
        <p:spPr/>
        <p:txBody>
          <a:bodyPr/>
          <a:lstStyle/>
          <a:p>
            <a:r>
              <a:rPr lang="en-US" altLang="en-US"/>
              <a:t>Example: Form </a:t>
            </a:r>
          </a:p>
        </p:txBody>
      </p:sp>
      <p:pic>
        <p:nvPicPr>
          <p:cNvPr id="111621"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905000"/>
            <a:ext cx="4114800"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1624" name="Line 1032"/>
          <p:cNvSpPr>
            <a:spLocks noChangeShapeType="1"/>
          </p:cNvSpPr>
          <p:nvPr/>
        </p:nvSpPr>
        <p:spPr bwMode="auto">
          <a:xfrm flipH="1">
            <a:off x="4267200" y="21336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5" name="Text Box 1033"/>
          <p:cNvSpPr txBox="1">
            <a:spLocks noChangeArrowheads="1"/>
          </p:cNvSpPr>
          <p:nvPr/>
        </p:nvSpPr>
        <p:spPr bwMode="auto">
          <a:xfrm>
            <a:off x="5851525" y="1889125"/>
            <a:ext cx="9600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Text Box</a:t>
            </a:r>
          </a:p>
        </p:txBody>
      </p:sp>
      <p:sp>
        <p:nvSpPr>
          <p:cNvPr id="111627" name="Line 1035"/>
          <p:cNvSpPr>
            <a:spLocks noChangeShapeType="1"/>
          </p:cNvSpPr>
          <p:nvPr/>
        </p:nvSpPr>
        <p:spPr bwMode="auto">
          <a:xfrm flipH="1">
            <a:off x="4572000" y="2895600"/>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8" name="Text Box 1036"/>
          <p:cNvSpPr txBox="1">
            <a:spLocks noChangeArrowheads="1"/>
          </p:cNvSpPr>
          <p:nvPr/>
        </p:nvSpPr>
        <p:spPr bwMode="auto">
          <a:xfrm>
            <a:off x="6308725" y="2651125"/>
            <a:ext cx="18567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Drop-down Menu</a:t>
            </a:r>
          </a:p>
        </p:txBody>
      </p:sp>
      <p:sp>
        <p:nvSpPr>
          <p:cNvPr id="111630" name="Line 1038"/>
          <p:cNvSpPr>
            <a:spLocks noChangeShapeType="1"/>
          </p:cNvSpPr>
          <p:nvPr/>
        </p:nvSpPr>
        <p:spPr bwMode="auto">
          <a:xfrm flipH="1">
            <a:off x="4495800" y="3276600"/>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1" name="Text Box 1039"/>
          <p:cNvSpPr txBox="1">
            <a:spLocks noChangeArrowheads="1"/>
          </p:cNvSpPr>
          <p:nvPr/>
        </p:nvSpPr>
        <p:spPr bwMode="auto">
          <a:xfrm>
            <a:off x="6537325" y="3032125"/>
            <a:ext cx="14984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Radio Buttons</a:t>
            </a:r>
          </a:p>
        </p:txBody>
      </p:sp>
      <p:sp>
        <p:nvSpPr>
          <p:cNvPr id="111632" name="Line 1040"/>
          <p:cNvSpPr>
            <a:spLocks noChangeShapeType="1"/>
          </p:cNvSpPr>
          <p:nvPr/>
        </p:nvSpPr>
        <p:spPr bwMode="auto">
          <a:xfrm flipH="1" flipV="1">
            <a:off x="4343400" y="3657600"/>
            <a:ext cx="2209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3" name="Text Box 1041"/>
          <p:cNvSpPr txBox="1">
            <a:spLocks noChangeArrowheads="1"/>
          </p:cNvSpPr>
          <p:nvPr/>
        </p:nvSpPr>
        <p:spPr bwMode="auto">
          <a:xfrm>
            <a:off x="6629401" y="3429000"/>
            <a:ext cx="16732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Checkboxes</a:t>
            </a:r>
          </a:p>
        </p:txBody>
      </p:sp>
      <p:sp>
        <p:nvSpPr>
          <p:cNvPr id="111634" name="Line 1042"/>
          <p:cNvSpPr>
            <a:spLocks noChangeShapeType="1"/>
          </p:cNvSpPr>
          <p:nvPr/>
        </p:nvSpPr>
        <p:spPr bwMode="auto">
          <a:xfrm flipH="1">
            <a:off x="5181600" y="4800600"/>
            <a:ext cx="1905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5" name="Text Box 1043"/>
          <p:cNvSpPr txBox="1">
            <a:spLocks noChangeArrowheads="1"/>
          </p:cNvSpPr>
          <p:nvPr/>
        </p:nvSpPr>
        <p:spPr bwMode="auto">
          <a:xfrm>
            <a:off x="7146925" y="4556125"/>
            <a:ext cx="10544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Text Area</a:t>
            </a:r>
          </a:p>
        </p:txBody>
      </p:sp>
      <p:sp>
        <p:nvSpPr>
          <p:cNvPr id="111636" name="Line 1044"/>
          <p:cNvSpPr>
            <a:spLocks noChangeShapeType="1"/>
          </p:cNvSpPr>
          <p:nvPr/>
        </p:nvSpPr>
        <p:spPr bwMode="auto">
          <a:xfrm flipV="1">
            <a:off x="2590800" y="6248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7" name="Line 1045"/>
          <p:cNvSpPr>
            <a:spLocks noChangeShapeType="1"/>
          </p:cNvSpPr>
          <p:nvPr/>
        </p:nvSpPr>
        <p:spPr bwMode="auto">
          <a:xfrm>
            <a:off x="2590800" y="6553200"/>
            <a:ext cx="426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9" name="Text Box 1047"/>
          <p:cNvSpPr txBox="1">
            <a:spLocks noChangeArrowheads="1"/>
          </p:cNvSpPr>
          <p:nvPr/>
        </p:nvSpPr>
        <p:spPr bwMode="auto">
          <a:xfrm>
            <a:off x="7543800" y="6324600"/>
            <a:ext cx="1968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Submit Button</a:t>
            </a:r>
          </a:p>
        </p:txBody>
      </p:sp>
      <p:sp>
        <p:nvSpPr>
          <p:cNvPr id="111640" name="Line 1048"/>
          <p:cNvSpPr>
            <a:spLocks noChangeShapeType="1"/>
          </p:cNvSpPr>
          <p:nvPr/>
        </p:nvSpPr>
        <p:spPr bwMode="auto">
          <a:xfrm flipV="1">
            <a:off x="3124200" y="61722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41" name="Line 1049"/>
          <p:cNvSpPr>
            <a:spLocks noChangeShapeType="1"/>
          </p:cNvSpPr>
          <p:nvPr/>
        </p:nvSpPr>
        <p:spPr bwMode="auto">
          <a:xfrm>
            <a:off x="3124200" y="64008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42" name="Text Box 1050"/>
          <p:cNvSpPr txBox="1">
            <a:spLocks noChangeArrowheads="1"/>
          </p:cNvSpPr>
          <p:nvPr/>
        </p:nvSpPr>
        <p:spPr bwMode="auto">
          <a:xfrm>
            <a:off x="5470526" y="6003925"/>
            <a:ext cx="13937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Reset Button</a:t>
            </a:r>
          </a:p>
        </p:txBody>
      </p:sp>
      <p:sp>
        <p:nvSpPr>
          <p:cNvPr id="111643" name="Line 1051"/>
          <p:cNvSpPr>
            <a:spLocks noChangeShapeType="1"/>
          </p:cNvSpPr>
          <p:nvPr/>
        </p:nvSpPr>
        <p:spPr bwMode="auto">
          <a:xfrm>
            <a:off x="6858000" y="65532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Номер слайда 1">
            <a:extLst>
              <a:ext uri="{FF2B5EF4-FFF2-40B4-BE49-F238E27FC236}">
                <a16:creationId xmlns:a16="http://schemas.microsoft.com/office/drawing/2014/main" id="{EF0D9100-325F-48AC-BA49-1DBE79034E8F}"/>
              </a:ext>
            </a:extLst>
          </p:cNvPr>
          <p:cNvSpPr>
            <a:spLocks noGrp="1"/>
          </p:cNvSpPr>
          <p:nvPr>
            <p:ph type="sldNum" sz="quarter" idx="12"/>
          </p:nvPr>
        </p:nvSpPr>
        <p:spPr/>
        <p:txBody>
          <a:bodyPr/>
          <a:lstStyle/>
          <a:p>
            <a:fld id="{5808E213-EF23-4ADC-BC6B-623A47320E7C}" type="slidenum">
              <a:rPr lang="en-US" smtClean="0"/>
              <a:t>59</a:t>
            </a:fld>
            <a:endParaRPr lang="en-US"/>
          </a:p>
        </p:txBody>
      </p:sp>
    </p:spTree>
    <p:extLst>
      <p:ext uri="{BB962C8B-B14F-4D97-AF65-F5344CB8AC3E}">
        <p14:creationId xmlns:p14="http://schemas.microsoft.com/office/powerpoint/2010/main" val="93888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323975"/>
            <a:ext cx="11962150" cy="4832092"/>
          </a:xfrm>
          <a:prstGeom prst="rect">
            <a:avLst/>
          </a:prstGeom>
        </p:spPr>
        <p:txBody>
          <a:bodyPr wrap="square">
            <a:spAutoFit/>
          </a:bodyPr>
          <a:lstStyle/>
          <a:p>
            <a:pPr algn="l" fontAlgn="base"/>
            <a:r>
              <a:rPr lang="en-US" sz="2800" b="0" i="0" dirty="0">
                <a:effectLst/>
                <a:latin typeface="var(--font-din)"/>
              </a:rPr>
              <a:t>A thread contains all this information in a </a:t>
            </a:r>
            <a:r>
              <a:rPr lang="en-US" sz="2800" b="1" i="0" dirty="0">
                <a:effectLst/>
                <a:latin typeface="var(--font-din)"/>
              </a:rPr>
              <a:t>Thread Control Block (TCB)</a:t>
            </a:r>
            <a:r>
              <a:rPr lang="en-US" sz="2800" b="0" i="0" dirty="0">
                <a:effectLst/>
                <a:latin typeface="var(--font-din)"/>
              </a:rPr>
              <a:t>:</a:t>
            </a:r>
          </a:p>
          <a:p>
            <a:pPr algn="l" fontAlgn="base"/>
            <a:endParaRPr lang="en-US" sz="2800" b="0" i="0" dirty="0">
              <a:effectLst/>
              <a:latin typeface="var(--font-din)"/>
            </a:endParaRPr>
          </a:p>
          <a:p>
            <a:pPr algn="l" fontAlgn="base">
              <a:buFont typeface="Arial" panose="020B0604020202020204" pitchFamily="34" charset="0"/>
              <a:buChar char="•"/>
            </a:pPr>
            <a:r>
              <a:rPr lang="en-US" sz="2800" b="1" i="0" dirty="0">
                <a:effectLst/>
                <a:latin typeface="var(--font-din)"/>
              </a:rPr>
              <a:t>Thread Identifier:</a:t>
            </a:r>
            <a:r>
              <a:rPr lang="en-US" sz="2800" b="0" i="0" dirty="0">
                <a:effectLst/>
                <a:latin typeface="var(--font-din)"/>
              </a:rPr>
              <a:t> Unique id (TID) is assigned to every new thread</a:t>
            </a:r>
          </a:p>
          <a:p>
            <a:pPr algn="l" fontAlgn="base">
              <a:buFont typeface="Arial" panose="020B0604020202020204" pitchFamily="34" charset="0"/>
              <a:buChar char="•"/>
            </a:pPr>
            <a:r>
              <a:rPr lang="en-US" sz="2800" b="1" i="0" dirty="0">
                <a:effectLst/>
                <a:latin typeface="var(--font-din)"/>
              </a:rPr>
              <a:t>Stack pointer:</a:t>
            </a:r>
            <a:r>
              <a:rPr lang="en-US" sz="2800" b="0" i="0" dirty="0">
                <a:effectLst/>
                <a:latin typeface="var(--font-din)"/>
              </a:rPr>
              <a:t> Points to thread’s stack in the process. Stack contains the local variables under thread’s scope.</a:t>
            </a:r>
          </a:p>
          <a:p>
            <a:pPr algn="l" fontAlgn="base">
              <a:buFont typeface="Arial" panose="020B0604020202020204" pitchFamily="34" charset="0"/>
              <a:buChar char="•"/>
            </a:pPr>
            <a:r>
              <a:rPr lang="en-US" sz="2800" b="1" i="0" dirty="0">
                <a:effectLst/>
                <a:latin typeface="var(--font-din)"/>
              </a:rPr>
              <a:t>Program counter:</a:t>
            </a:r>
            <a:r>
              <a:rPr lang="en-US" sz="2800" b="0" i="0" dirty="0">
                <a:effectLst/>
                <a:latin typeface="var(--font-din)"/>
              </a:rPr>
              <a:t> a register which stores the address of the instruction currently being executed by thread.</a:t>
            </a:r>
          </a:p>
          <a:p>
            <a:pPr algn="l" fontAlgn="base">
              <a:buFont typeface="Arial" panose="020B0604020202020204" pitchFamily="34" charset="0"/>
              <a:buChar char="•"/>
            </a:pPr>
            <a:r>
              <a:rPr lang="en-US" sz="2800" b="1" i="0" dirty="0">
                <a:effectLst/>
                <a:latin typeface="var(--font-din)"/>
              </a:rPr>
              <a:t>Thread state:</a:t>
            </a:r>
            <a:r>
              <a:rPr lang="en-US" sz="2800" b="0" i="0" dirty="0">
                <a:effectLst/>
                <a:latin typeface="var(--font-din)"/>
              </a:rPr>
              <a:t> can be running, ready, waiting, start or done.</a:t>
            </a:r>
          </a:p>
          <a:p>
            <a:pPr algn="l" fontAlgn="base">
              <a:buFont typeface="Arial" panose="020B0604020202020204" pitchFamily="34" charset="0"/>
              <a:buChar char="•"/>
            </a:pPr>
            <a:r>
              <a:rPr lang="en-US" sz="2800" b="1" i="0" dirty="0">
                <a:effectLst/>
                <a:latin typeface="var(--font-din)"/>
              </a:rPr>
              <a:t>Thread’s register set:</a:t>
            </a:r>
            <a:r>
              <a:rPr lang="en-US" sz="2800" b="0" i="0" dirty="0">
                <a:effectLst/>
                <a:latin typeface="var(--font-din)"/>
              </a:rPr>
              <a:t> registers assigned to thread for computations.</a:t>
            </a:r>
          </a:p>
          <a:p>
            <a:pPr algn="l" fontAlgn="base">
              <a:buFont typeface="Arial" panose="020B0604020202020204" pitchFamily="34" charset="0"/>
              <a:buChar char="•"/>
            </a:pPr>
            <a:r>
              <a:rPr lang="en-US" sz="2800" b="1" i="0" dirty="0">
                <a:effectLst/>
                <a:latin typeface="var(--font-din)"/>
              </a:rPr>
              <a:t>Parent process Pointer:</a:t>
            </a:r>
            <a:r>
              <a:rPr lang="en-US" sz="2800" b="0" i="0" dirty="0">
                <a:effectLst/>
                <a:latin typeface="var(--font-din)"/>
              </a:rPr>
              <a:t> A pointer to the Process control block (PCB) of the process that the thread lives on.</a:t>
            </a:r>
          </a:p>
        </p:txBody>
      </p:sp>
      <p:sp>
        <p:nvSpPr>
          <p:cNvPr id="3" name="Заголовок 2">
            <a:extLst>
              <a:ext uri="{FF2B5EF4-FFF2-40B4-BE49-F238E27FC236}">
                <a16:creationId xmlns:a16="http://schemas.microsoft.com/office/drawing/2014/main" id="{5354BF23-9BBF-43BE-8E04-20FEE7450273}"/>
              </a:ext>
            </a:extLst>
          </p:cNvPr>
          <p:cNvSpPr>
            <a:spLocks noGrp="1"/>
          </p:cNvSpPr>
          <p:nvPr>
            <p:ph type="title"/>
          </p:nvPr>
        </p:nvSpPr>
        <p:spPr>
          <a:xfrm>
            <a:off x="0" y="200177"/>
            <a:ext cx="12192000" cy="775778"/>
          </a:xfrm>
        </p:spPr>
        <p:txBody>
          <a:bodyPr/>
          <a:lstStyle/>
          <a:p>
            <a:pPr algn="ctr"/>
            <a:r>
              <a:rPr lang="en-US" sz="4400" b="1" i="0" dirty="0">
                <a:effectLst/>
                <a:latin typeface="var(--font-din)"/>
              </a:rPr>
              <a:t>Thread</a:t>
            </a:r>
            <a:endParaRPr lang="en-US" b="1" dirty="0"/>
          </a:p>
        </p:txBody>
      </p:sp>
      <p:sp>
        <p:nvSpPr>
          <p:cNvPr id="2" name="Номер слайда 1">
            <a:extLst>
              <a:ext uri="{FF2B5EF4-FFF2-40B4-BE49-F238E27FC236}">
                <a16:creationId xmlns:a16="http://schemas.microsoft.com/office/drawing/2014/main" id="{2ADB4412-605B-44AC-B82C-4893EB6FB1EF}"/>
              </a:ext>
            </a:extLst>
          </p:cNvPr>
          <p:cNvSpPr>
            <a:spLocks noGrp="1"/>
          </p:cNvSpPr>
          <p:nvPr>
            <p:ph type="sldNum" sz="quarter" idx="12"/>
          </p:nvPr>
        </p:nvSpPr>
        <p:spPr/>
        <p:txBody>
          <a:bodyPr/>
          <a:lstStyle/>
          <a:p>
            <a:fld id="{5808E213-EF23-4ADC-BC6B-623A47320E7C}" type="slidenum">
              <a:rPr lang="en-US" smtClean="0"/>
              <a:t>6</a:t>
            </a:fld>
            <a:endParaRPr lang="en-US"/>
          </a:p>
        </p:txBody>
      </p:sp>
    </p:spTree>
    <p:extLst>
      <p:ext uri="{BB962C8B-B14F-4D97-AF65-F5344CB8AC3E}">
        <p14:creationId xmlns:p14="http://schemas.microsoft.com/office/powerpoint/2010/main" val="10816453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en-US" b="0" dirty="0"/>
              <a:t>HTML Forms</a:t>
            </a:r>
          </a:p>
        </p:txBody>
      </p:sp>
      <p:sp>
        <p:nvSpPr>
          <p:cNvPr id="5" name="Rectangle 2"/>
          <p:cNvSpPr>
            <a:spLocks noChangeArrowheads="1"/>
          </p:cNvSpPr>
          <p:nvPr/>
        </p:nvSpPr>
        <p:spPr bwMode="auto">
          <a:xfrm>
            <a:off x="82827" y="1566442"/>
            <a:ext cx="12026345"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dirty="0"/>
              <a:t>The &lt;</a:t>
            </a:r>
            <a:r>
              <a:rPr lang="en-US" altLang="en-US" sz="3200" b="1" dirty="0"/>
              <a:t>form</a:t>
            </a:r>
            <a:r>
              <a:rPr lang="en-US" altLang="en-US" sz="3200" dirty="0"/>
              <a:t>&gt; Element</a:t>
            </a:r>
          </a:p>
          <a:p>
            <a:endParaRPr lang="en-US" altLang="en-US" sz="3200" dirty="0"/>
          </a:p>
          <a:p>
            <a:r>
              <a:rPr lang="en-US" altLang="en-US" sz="3200" dirty="0">
                <a:solidFill>
                  <a:srgbClr val="000000"/>
                </a:solidFill>
                <a:latin typeface="Verdana" panose="020B0604030504040204" pitchFamily="34" charset="0"/>
              </a:rPr>
              <a:t>The HTML </a:t>
            </a:r>
            <a:r>
              <a:rPr lang="en-US" altLang="en-US" sz="3200" dirty="0">
                <a:solidFill>
                  <a:srgbClr val="DC143C"/>
                </a:solidFill>
                <a:latin typeface="Consolas" panose="020B0609020204030204" pitchFamily="49" charset="0"/>
              </a:rPr>
              <a:t>&lt;form&gt;</a:t>
            </a:r>
            <a:r>
              <a:rPr lang="en-US" altLang="en-US" sz="3200" dirty="0">
                <a:solidFill>
                  <a:srgbClr val="000000"/>
                </a:solidFill>
                <a:latin typeface="Verdana" panose="020B0604030504040204" pitchFamily="34" charset="0"/>
              </a:rPr>
              <a:t> element is used to create an HTML form for user input:</a:t>
            </a:r>
            <a:r>
              <a:rPr lang="en-US" altLang="en-US" sz="3200" dirty="0"/>
              <a:t> </a:t>
            </a:r>
          </a:p>
          <a:p>
            <a:endParaRPr lang="en-US" altLang="en-US" sz="3200" dirty="0"/>
          </a:p>
          <a:p>
            <a:pPr lvl="2"/>
            <a:r>
              <a:rPr lang="en-US" sz="2800" dirty="0">
                <a:solidFill>
                  <a:schemeClr val="accent2">
                    <a:lumMod val="75000"/>
                  </a:schemeClr>
                </a:solidFill>
              </a:rPr>
              <a:t>&lt;form&gt;</a:t>
            </a:r>
            <a:br>
              <a:rPr lang="en-US" sz="2800" dirty="0">
                <a:solidFill>
                  <a:schemeClr val="accent2">
                    <a:lumMod val="75000"/>
                  </a:schemeClr>
                </a:solidFill>
              </a:rPr>
            </a:br>
            <a:r>
              <a:rPr lang="en-US" sz="2800" dirty="0">
                <a:solidFill>
                  <a:schemeClr val="accent2">
                    <a:lumMod val="75000"/>
                  </a:schemeClr>
                </a:solidFill>
              </a:rPr>
              <a:t>…</a:t>
            </a:r>
            <a:br>
              <a:rPr lang="en-US" sz="2800" dirty="0">
                <a:solidFill>
                  <a:schemeClr val="accent2">
                    <a:lumMod val="75000"/>
                  </a:schemeClr>
                </a:solidFill>
              </a:rPr>
            </a:br>
            <a:r>
              <a:rPr lang="en-US" sz="2800" i="1" dirty="0">
                <a:solidFill>
                  <a:schemeClr val="accent2">
                    <a:lumMod val="75000"/>
                  </a:schemeClr>
                </a:solidFill>
              </a:rPr>
              <a:t>form elements</a:t>
            </a:r>
            <a:br>
              <a:rPr lang="en-US" sz="2800" dirty="0">
                <a:solidFill>
                  <a:schemeClr val="accent2">
                    <a:lumMod val="75000"/>
                  </a:schemeClr>
                </a:solidFill>
              </a:rPr>
            </a:br>
            <a:r>
              <a:rPr lang="en-US" sz="2800" dirty="0">
                <a:solidFill>
                  <a:schemeClr val="accent2">
                    <a:lumMod val="75000"/>
                  </a:schemeClr>
                </a:solidFill>
              </a:rPr>
              <a:t>…</a:t>
            </a:r>
            <a:br>
              <a:rPr lang="en-US" sz="2800" dirty="0">
                <a:solidFill>
                  <a:schemeClr val="accent2">
                    <a:lumMod val="75000"/>
                  </a:schemeClr>
                </a:solidFill>
              </a:rPr>
            </a:br>
            <a:r>
              <a:rPr lang="en-US" sz="2800" dirty="0">
                <a:solidFill>
                  <a:schemeClr val="accent2">
                    <a:lumMod val="75000"/>
                  </a:schemeClr>
                </a:solidFill>
              </a:rPr>
              <a:t>&lt;/form&gt;</a:t>
            </a:r>
            <a:endParaRPr lang="en-US" altLang="en-US" sz="3200" dirty="0"/>
          </a:p>
        </p:txBody>
      </p:sp>
      <p:sp>
        <p:nvSpPr>
          <p:cNvPr id="4" name="Номер слайда 3">
            <a:extLst>
              <a:ext uri="{FF2B5EF4-FFF2-40B4-BE49-F238E27FC236}">
                <a16:creationId xmlns:a16="http://schemas.microsoft.com/office/drawing/2014/main" id="{9C7D3517-3766-4FF7-A321-F2FA5B3E7CB0}"/>
              </a:ext>
            </a:extLst>
          </p:cNvPr>
          <p:cNvSpPr>
            <a:spLocks noGrp="1"/>
          </p:cNvSpPr>
          <p:nvPr>
            <p:ph type="sldNum" sz="quarter" idx="12"/>
          </p:nvPr>
        </p:nvSpPr>
        <p:spPr/>
        <p:txBody>
          <a:bodyPr/>
          <a:lstStyle/>
          <a:p>
            <a:fld id="{5808E213-EF23-4ADC-BC6B-623A47320E7C}" type="slidenum">
              <a:rPr lang="en-US" smtClean="0"/>
              <a:t>60</a:t>
            </a:fld>
            <a:endParaRPr lang="en-US"/>
          </a:p>
        </p:txBody>
      </p:sp>
    </p:spTree>
    <p:extLst>
      <p:ext uri="{BB962C8B-B14F-4D97-AF65-F5344CB8AC3E}">
        <p14:creationId xmlns:p14="http://schemas.microsoft.com/office/powerpoint/2010/main" val="19333643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en-US" b="0" dirty="0"/>
              <a:t>HTML Forms</a:t>
            </a:r>
            <a:r>
              <a:rPr lang="ru-RU" b="0" dirty="0"/>
              <a:t> – </a:t>
            </a:r>
            <a:r>
              <a:rPr lang="en-US" b="0" dirty="0"/>
              <a:t>Input Type Element</a:t>
            </a:r>
          </a:p>
        </p:txBody>
      </p:sp>
      <p:sp>
        <p:nvSpPr>
          <p:cNvPr id="5" name="Rectangle 2"/>
          <p:cNvSpPr>
            <a:spLocks noChangeArrowheads="1"/>
          </p:cNvSpPr>
          <p:nvPr/>
        </p:nvSpPr>
        <p:spPr bwMode="auto">
          <a:xfrm>
            <a:off x="165655" y="1544266"/>
            <a:ext cx="12026345"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3200" dirty="0">
                <a:solidFill>
                  <a:srgbClr val="000000"/>
                </a:solidFill>
                <a:latin typeface="Segoe UI" panose="020B0502040204020203" pitchFamily="34" charset="0"/>
                <a:cs typeface="Segoe UI" panose="020B0502040204020203" pitchFamily="34" charset="0"/>
              </a:rPr>
              <a:t>The </a:t>
            </a:r>
            <a:r>
              <a:rPr lang="en-US" altLang="en-US" sz="3200" b="1" dirty="0">
                <a:solidFill>
                  <a:srgbClr val="000000"/>
                </a:solidFill>
                <a:latin typeface="Segoe UI" panose="020B0502040204020203" pitchFamily="34" charset="0"/>
                <a:cs typeface="Segoe UI" panose="020B0502040204020203" pitchFamily="34" charset="0"/>
              </a:rPr>
              <a:t>&lt;input&gt; </a:t>
            </a:r>
            <a:r>
              <a:rPr lang="en-US" altLang="en-US" sz="3200" dirty="0">
                <a:solidFill>
                  <a:srgbClr val="000000"/>
                </a:solidFill>
                <a:latin typeface="Segoe UI" panose="020B0502040204020203" pitchFamily="34" charset="0"/>
                <a:cs typeface="Segoe UI" panose="020B0502040204020203" pitchFamily="34" charset="0"/>
              </a:rPr>
              <a:t>Element</a:t>
            </a:r>
          </a:p>
          <a:p>
            <a:pPr lvl="0"/>
            <a:endParaRPr lang="en-US" altLang="en-US" sz="3200" dirty="0">
              <a:solidFill>
                <a:srgbClr val="000000"/>
              </a:solidFill>
              <a:latin typeface="Segoe UI" panose="020B0502040204020203" pitchFamily="34" charset="0"/>
              <a:cs typeface="Segoe UI" panose="020B0502040204020203" pitchFamily="34" charset="0"/>
            </a:endParaRPr>
          </a:p>
          <a:p>
            <a:pPr lvl="0"/>
            <a:r>
              <a:rPr lang="en-US" altLang="en-US" sz="3200" dirty="0">
                <a:solidFill>
                  <a:srgbClr val="000000"/>
                </a:solidFill>
                <a:latin typeface="Segoe UI" panose="020B0502040204020203" pitchFamily="34" charset="0"/>
                <a:cs typeface="Segoe UI" panose="020B0502040204020203" pitchFamily="34" charset="0"/>
              </a:rPr>
              <a:t>The HTML </a:t>
            </a:r>
            <a:r>
              <a:rPr lang="en-US" altLang="en-US" sz="3200" b="1" dirty="0">
                <a:solidFill>
                  <a:srgbClr val="000000"/>
                </a:solidFill>
                <a:latin typeface="Segoe UI" panose="020B0502040204020203" pitchFamily="34" charset="0"/>
                <a:cs typeface="Segoe UI" panose="020B0502040204020203" pitchFamily="34" charset="0"/>
              </a:rPr>
              <a:t>&lt;input&gt;</a:t>
            </a:r>
            <a:r>
              <a:rPr lang="en-US" altLang="en-US" sz="3200" dirty="0">
                <a:solidFill>
                  <a:srgbClr val="000000"/>
                </a:solidFill>
                <a:latin typeface="Segoe UI" panose="020B0502040204020203" pitchFamily="34" charset="0"/>
                <a:cs typeface="Segoe UI" panose="020B0502040204020203" pitchFamily="34" charset="0"/>
              </a:rPr>
              <a:t> element is the most used form element.</a:t>
            </a:r>
          </a:p>
          <a:p>
            <a:pPr lvl="0"/>
            <a:r>
              <a:rPr lang="en-US" altLang="en-US" sz="3200" dirty="0">
                <a:solidFill>
                  <a:srgbClr val="000000"/>
                </a:solidFill>
                <a:latin typeface="Segoe UI" panose="020B0502040204020203" pitchFamily="34" charset="0"/>
                <a:cs typeface="Segoe UI" panose="020B0502040204020203" pitchFamily="34" charset="0"/>
              </a:rPr>
              <a:t>An </a:t>
            </a:r>
            <a:r>
              <a:rPr lang="en-US" altLang="en-US" sz="3200" b="1" dirty="0">
                <a:solidFill>
                  <a:srgbClr val="000000"/>
                </a:solidFill>
                <a:latin typeface="Segoe UI" panose="020B0502040204020203" pitchFamily="34" charset="0"/>
                <a:cs typeface="Segoe UI" panose="020B0502040204020203" pitchFamily="34" charset="0"/>
              </a:rPr>
              <a:t>&lt;input&gt;</a:t>
            </a:r>
            <a:r>
              <a:rPr lang="en-US" altLang="en-US" sz="3200" dirty="0">
                <a:solidFill>
                  <a:srgbClr val="000000"/>
                </a:solidFill>
                <a:latin typeface="Segoe UI" panose="020B0502040204020203" pitchFamily="34" charset="0"/>
                <a:cs typeface="Segoe UI" panose="020B0502040204020203" pitchFamily="34" charset="0"/>
              </a:rPr>
              <a:t> element can be displayed in many ways, depending on the type attribute.</a:t>
            </a:r>
          </a:p>
        </p:txBody>
      </p:sp>
      <p:graphicFrame>
        <p:nvGraphicFramePr>
          <p:cNvPr id="2" name="Таблица 1"/>
          <p:cNvGraphicFramePr>
            <a:graphicFrameLocks noGrp="1"/>
          </p:cNvGraphicFramePr>
          <p:nvPr>
            <p:extLst>
              <p:ext uri="{D42A27DB-BD31-4B8C-83A1-F6EECF244321}">
                <p14:modId xmlns:p14="http://schemas.microsoft.com/office/powerpoint/2010/main" val="3177943495"/>
              </p:ext>
            </p:extLst>
          </p:nvPr>
        </p:nvGraphicFramePr>
        <p:xfrm>
          <a:off x="442661" y="4237355"/>
          <a:ext cx="11165306" cy="2255520"/>
        </p:xfrm>
        <a:graphic>
          <a:graphicData uri="http://schemas.openxmlformats.org/drawingml/2006/table">
            <a:tbl>
              <a:tblPr/>
              <a:tblGrid>
                <a:gridCol w="3426595">
                  <a:extLst>
                    <a:ext uri="{9D8B030D-6E8A-4147-A177-3AD203B41FA5}">
                      <a16:colId xmlns:a16="http://schemas.microsoft.com/office/drawing/2014/main" val="20000"/>
                    </a:ext>
                  </a:extLst>
                </a:gridCol>
                <a:gridCol w="7738711">
                  <a:extLst>
                    <a:ext uri="{9D8B030D-6E8A-4147-A177-3AD203B41FA5}">
                      <a16:colId xmlns:a16="http://schemas.microsoft.com/office/drawing/2014/main" val="20001"/>
                    </a:ext>
                  </a:extLst>
                </a:gridCol>
              </a:tblGrid>
              <a:tr h="0">
                <a:tc>
                  <a:txBody>
                    <a:bodyPr/>
                    <a:lstStyle/>
                    <a:p>
                      <a:pPr algn="l" fontAlgn="t"/>
                      <a:r>
                        <a:rPr lang="en-US" b="1" dirty="0">
                          <a:effectLst/>
                        </a:rPr>
                        <a:t>Type</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b="1" dirty="0">
                          <a:effectLst/>
                        </a:rPr>
                        <a:t>Description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fontAlgn="t"/>
                      <a:r>
                        <a:rPr lang="en-US">
                          <a:effectLst/>
                        </a:rPr>
                        <a:t>&lt;input type="text"&gt;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Displays a single-line text input field</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0">
                <a:tc>
                  <a:txBody>
                    <a:bodyPr/>
                    <a:lstStyle/>
                    <a:p>
                      <a:pPr algn="l" fontAlgn="t"/>
                      <a:r>
                        <a:rPr lang="en-US">
                          <a:effectLst/>
                        </a:rPr>
                        <a:t>&lt;input type="radio"&gt;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Displays a radio button (for selecting one of many choices)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l" fontAlgn="t"/>
                      <a:r>
                        <a:rPr lang="en-US">
                          <a:effectLst/>
                        </a:rPr>
                        <a:t>&lt;input type="checkbox"&gt;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a:effectLst/>
                        </a:rPr>
                        <a:t>Displays a checkbox (for selecting zero or more of many choices)</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0">
                <a:tc>
                  <a:txBody>
                    <a:bodyPr/>
                    <a:lstStyle/>
                    <a:p>
                      <a:pPr algn="l" fontAlgn="t"/>
                      <a:r>
                        <a:rPr lang="en-US">
                          <a:effectLst/>
                        </a:rPr>
                        <a:t>&lt;input type="submit"&gt;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Displays a submit button (for submitting the form)</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algn="l" fontAlgn="t"/>
                      <a:r>
                        <a:rPr lang="en-US" dirty="0">
                          <a:effectLst/>
                        </a:rPr>
                        <a:t>&lt;input type="button"&gt;</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dirty="0">
                          <a:effectLst/>
                        </a:rPr>
                        <a:t>Displays a clickable button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bl>
          </a:graphicData>
        </a:graphic>
      </p:graphicFrame>
      <p:sp>
        <p:nvSpPr>
          <p:cNvPr id="4" name="Rectangle 1"/>
          <p:cNvSpPr>
            <a:spLocks noChangeArrowheads="1"/>
          </p:cNvSpPr>
          <p:nvPr/>
        </p:nvSpPr>
        <p:spPr bwMode="auto">
          <a:xfrm>
            <a:off x="3543300" y="2077050"/>
            <a:ext cx="65" cy="4051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Номер слайда 6">
            <a:extLst>
              <a:ext uri="{FF2B5EF4-FFF2-40B4-BE49-F238E27FC236}">
                <a16:creationId xmlns:a16="http://schemas.microsoft.com/office/drawing/2014/main" id="{2E6E680F-E1DA-48C9-8445-E4C17A7DA01C}"/>
              </a:ext>
            </a:extLst>
          </p:cNvPr>
          <p:cNvSpPr>
            <a:spLocks noGrp="1"/>
          </p:cNvSpPr>
          <p:nvPr>
            <p:ph type="sldNum" sz="quarter" idx="12"/>
          </p:nvPr>
        </p:nvSpPr>
        <p:spPr/>
        <p:txBody>
          <a:bodyPr/>
          <a:lstStyle/>
          <a:p>
            <a:fld id="{5808E213-EF23-4ADC-BC6B-623A47320E7C}" type="slidenum">
              <a:rPr lang="en-US" smtClean="0"/>
              <a:t>61</a:t>
            </a:fld>
            <a:endParaRPr lang="en-US"/>
          </a:p>
        </p:txBody>
      </p:sp>
    </p:spTree>
    <p:extLst>
      <p:ext uri="{BB962C8B-B14F-4D97-AF65-F5344CB8AC3E}">
        <p14:creationId xmlns:p14="http://schemas.microsoft.com/office/powerpoint/2010/main" val="25726741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38200" y="-5815"/>
            <a:ext cx="10515600" cy="1325563"/>
          </a:xfrm>
        </p:spPr>
        <p:txBody>
          <a:bodyPr>
            <a:normAutofit/>
          </a:bodyPr>
          <a:lstStyle/>
          <a:p>
            <a:r>
              <a:rPr lang="en-US" b="0" dirty="0"/>
              <a:t>HTML Forms - Input Type Element</a:t>
            </a:r>
          </a:p>
        </p:txBody>
      </p:sp>
      <p:sp>
        <p:nvSpPr>
          <p:cNvPr id="5" name="Rectangle 2"/>
          <p:cNvSpPr>
            <a:spLocks noChangeArrowheads="1"/>
          </p:cNvSpPr>
          <p:nvPr/>
        </p:nvSpPr>
        <p:spPr bwMode="auto">
          <a:xfrm>
            <a:off x="0" y="1174720"/>
            <a:ext cx="12026345" cy="40010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3200" b="1" dirty="0"/>
              <a:t>Text Fields</a:t>
            </a:r>
          </a:p>
          <a:p>
            <a:pPr lvl="0"/>
            <a:endParaRPr lang="en-US" altLang="en-US" sz="3200" dirty="0">
              <a:solidFill>
                <a:srgbClr val="000000"/>
              </a:solidFill>
              <a:latin typeface="Segoe UI" panose="020B0502040204020203" pitchFamily="34" charset="0"/>
              <a:cs typeface="Segoe UI" panose="020B0502040204020203" pitchFamily="34" charset="0"/>
            </a:endParaRPr>
          </a:p>
          <a:p>
            <a:pPr lvl="0"/>
            <a:r>
              <a:rPr lang="en-US" altLang="en-US" sz="3200" dirty="0">
                <a:solidFill>
                  <a:srgbClr val="000000"/>
                </a:solidFill>
                <a:latin typeface="Verdana" panose="020B0604030504040204" pitchFamily="34" charset="0"/>
              </a:rPr>
              <a:t>The &lt;input type="</a:t>
            </a:r>
            <a:r>
              <a:rPr lang="en-US" altLang="en-US" sz="3200" b="1" dirty="0">
                <a:solidFill>
                  <a:srgbClr val="000000"/>
                </a:solidFill>
                <a:latin typeface="Verdana" panose="020B0604030504040204" pitchFamily="34" charset="0"/>
              </a:rPr>
              <a:t>text</a:t>
            </a:r>
            <a:r>
              <a:rPr lang="en-US" altLang="en-US" sz="3200" dirty="0">
                <a:solidFill>
                  <a:srgbClr val="000000"/>
                </a:solidFill>
                <a:latin typeface="Verdana" panose="020B0604030504040204" pitchFamily="34" charset="0"/>
              </a:rPr>
              <a:t>"&gt; defines a single-line input field for text input.</a:t>
            </a:r>
            <a:r>
              <a:rPr lang="en-US" altLang="en-US" sz="3200" dirty="0"/>
              <a:t> </a:t>
            </a:r>
          </a:p>
          <a:p>
            <a:pPr lvl="0"/>
            <a:endParaRPr lang="en-US" altLang="en-US" dirty="0"/>
          </a:p>
          <a:p>
            <a:pPr lvl="0"/>
            <a:r>
              <a:rPr lang="en-US" dirty="0">
                <a:solidFill>
                  <a:schemeClr val="accent2">
                    <a:lumMod val="75000"/>
                  </a:schemeClr>
                </a:solidFill>
              </a:rPr>
              <a:t>&lt;form&gt;</a:t>
            </a:r>
            <a:br>
              <a:rPr lang="en-US" dirty="0">
                <a:solidFill>
                  <a:schemeClr val="accent2">
                    <a:lumMod val="75000"/>
                  </a:schemeClr>
                </a:solidFill>
              </a:rPr>
            </a:br>
            <a:r>
              <a:rPr lang="en-US" dirty="0">
                <a:solidFill>
                  <a:schemeClr val="accent2">
                    <a:lumMod val="75000"/>
                  </a:schemeClr>
                </a:solidFill>
              </a:rPr>
              <a:t>  &lt;label for="</a:t>
            </a:r>
            <a:r>
              <a:rPr lang="en-US" dirty="0" err="1">
                <a:solidFill>
                  <a:schemeClr val="accent2">
                    <a:lumMod val="75000"/>
                  </a:schemeClr>
                </a:solidFill>
              </a:rPr>
              <a:t>fname</a:t>
            </a:r>
            <a:r>
              <a:rPr lang="en-US" dirty="0">
                <a:solidFill>
                  <a:schemeClr val="accent2">
                    <a:lumMod val="75000"/>
                  </a:schemeClr>
                </a:solidFill>
              </a:rPr>
              <a:t>"&gt;First name:&lt;/label&gt;&lt;</a:t>
            </a:r>
            <a:r>
              <a:rPr lang="en-US" dirty="0" err="1">
                <a:solidFill>
                  <a:schemeClr val="accent2">
                    <a:lumMod val="75000"/>
                  </a:schemeClr>
                </a:solidFill>
              </a:rPr>
              <a:t>br</a:t>
            </a:r>
            <a:r>
              <a:rPr lang="en-US" dirty="0">
                <a:solidFill>
                  <a:schemeClr val="accent2">
                    <a:lumMod val="75000"/>
                  </a:schemeClr>
                </a:solidFill>
              </a:rPr>
              <a:t>&gt;</a:t>
            </a:r>
            <a:br>
              <a:rPr lang="en-US" dirty="0">
                <a:solidFill>
                  <a:schemeClr val="accent2">
                    <a:lumMod val="75000"/>
                  </a:schemeClr>
                </a:solidFill>
              </a:rPr>
            </a:br>
            <a:r>
              <a:rPr lang="en-US" dirty="0">
                <a:solidFill>
                  <a:schemeClr val="accent2">
                    <a:lumMod val="75000"/>
                  </a:schemeClr>
                </a:solidFill>
              </a:rPr>
              <a:t>  &lt;input type="text" id="</a:t>
            </a:r>
            <a:r>
              <a:rPr lang="en-US" dirty="0" err="1">
                <a:solidFill>
                  <a:schemeClr val="accent2">
                    <a:lumMod val="75000"/>
                  </a:schemeClr>
                </a:solidFill>
              </a:rPr>
              <a:t>fname</a:t>
            </a:r>
            <a:r>
              <a:rPr lang="en-US" dirty="0">
                <a:solidFill>
                  <a:schemeClr val="accent2">
                    <a:lumMod val="75000"/>
                  </a:schemeClr>
                </a:solidFill>
              </a:rPr>
              <a:t>" name="</a:t>
            </a:r>
            <a:r>
              <a:rPr lang="en-US" dirty="0" err="1">
                <a:solidFill>
                  <a:schemeClr val="accent2">
                    <a:lumMod val="75000"/>
                  </a:schemeClr>
                </a:solidFill>
              </a:rPr>
              <a:t>fname</a:t>
            </a:r>
            <a:r>
              <a:rPr lang="en-US" dirty="0">
                <a:solidFill>
                  <a:schemeClr val="accent2">
                    <a:lumMod val="75000"/>
                  </a:schemeClr>
                </a:solidFill>
              </a:rPr>
              <a:t>"&gt;&lt;</a:t>
            </a:r>
            <a:r>
              <a:rPr lang="en-US" dirty="0" err="1">
                <a:solidFill>
                  <a:schemeClr val="accent2">
                    <a:lumMod val="75000"/>
                  </a:schemeClr>
                </a:solidFill>
              </a:rPr>
              <a:t>br</a:t>
            </a:r>
            <a:r>
              <a:rPr lang="en-US" dirty="0">
                <a:solidFill>
                  <a:schemeClr val="accent2">
                    <a:lumMod val="75000"/>
                  </a:schemeClr>
                </a:solidFill>
              </a:rPr>
              <a:t>&gt;</a:t>
            </a:r>
            <a:br>
              <a:rPr lang="en-US" dirty="0">
                <a:solidFill>
                  <a:schemeClr val="accent2">
                    <a:lumMod val="75000"/>
                  </a:schemeClr>
                </a:solidFill>
              </a:rPr>
            </a:br>
            <a:r>
              <a:rPr lang="en-US" dirty="0">
                <a:solidFill>
                  <a:schemeClr val="accent2">
                    <a:lumMod val="75000"/>
                  </a:schemeClr>
                </a:solidFill>
              </a:rPr>
              <a:t>  &lt;label for="</a:t>
            </a:r>
            <a:r>
              <a:rPr lang="en-US" dirty="0" err="1">
                <a:solidFill>
                  <a:schemeClr val="accent2">
                    <a:lumMod val="75000"/>
                  </a:schemeClr>
                </a:solidFill>
              </a:rPr>
              <a:t>lname</a:t>
            </a:r>
            <a:r>
              <a:rPr lang="en-US" dirty="0">
                <a:solidFill>
                  <a:schemeClr val="accent2">
                    <a:lumMod val="75000"/>
                  </a:schemeClr>
                </a:solidFill>
              </a:rPr>
              <a:t>"&gt;Last name:&lt;/label&gt;&lt;</a:t>
            </a:r>
            <a:r>
              <a:rPr lang="en-US" dirty="0" err="1">
                <a:solidFill>
                  <a:schemeClr val="accent2">
                    <a:lumMod val="75000"/>
                  </a:schemeClr>
                </a:solidFill>
              </a:rPr>
              <a:t>br</a:t>
            </a:r>
            <a:r>
              <a:rPr lang="en-US" dirty="0">
                <a:solidFill>
                  <a:schemeClr val="accent2">
                    <a:lumMod val="75000"/>
                  </a:schemeClr>
                </a:solidFill>
              </a:rPr>
              <a:t>&gt;</a:t>
            </a:r>
            <a:br>
              <a:rPr lang="en-US" dirty="0">
                <a:solidFill>
                  <a:schemeClr val="accent2">
                    <a:lumMod val="75000"/>
                  </a:schemeClr>
                </a:solidFill>
              </a:rPr>
            </a:br>
            <a:r>
              <a:rPr lang="en-US" dirty="0">
                <a:solidFill>
                  <a:schemeClr val="accent2">
                    <a:lumMod val="75000"/>
                  </a:schemeClr>
                </a:solidFill>
              </a:rPr>
              <a:t>  &lt;input type="text" id="</a:t>
            </a:r>
            <a:r>
              <a:rPr lang="en-US" dirty="0" err="1">
                <a:solidFill>
                  <a:schemeClr val="accent2">
                    <a:lumMod val="75000"/>
                  </a:schemeClr>
                </a:solidFill>
              </a:rPr>
              <a:t>lname</a:t>
            </a:r>
            <a:r>
              <a:rPr lang="en-US" dirty="0">
                <a:solidFill>
                  <a:schemeClr val="accent2">
                    <a:lumMod val="75000"/>
                  </a:schemeClr>
                </a:solidFill>
              </a:rPr>
              <a:t>" name="</a:t>
            </a:r>
            <a:r>
              <a:rPr lang="en-US" dirty="0" err="1">
                <a:solidFill>
                  <a:schemeClr val="accent2">
                    <a:lumMod val="75000"/>
                  </a:schemeClr>
                </a:solidFill>
              </a:rPr>
              <a:t>lname</a:t>
            </a:r>
            <a:r>
              <a:rPr lang="en-US" dirty="0">
                <a:solidFill>
                  <a:schemeClr val="accent2">
                    <a:lumMod val="75000"/>
                  </a:schemeClr>
                </a:solidFill>
              </a:rPr>
              <a:t>"&gt;</a:t>
            </a:r>
            <a:br>
              <a:rPr lang="en-US" dirty="0">
                <a:solidFill>
                  <a:schemeClr val="accent2">
                    <a:lumMod val="75000"/>
                  </a:schemeClr>
                </a:solidFill>
              </a:rPr>
            </a:br>
            <a:r>
              <a:rPr lang="en-US" dirty="0">
                <a:solidFill>
                  <a:schemeClr val="accent2">
                    <a:lumMod val="75000"/>
                  </a:schemeClr>
                </a:solidFill>
              </a:rPr>
              <a:t>&lt;/form&gt;</a:t>
            </a:r>
            <a:endParaRPr lang="en-US" altLang="en-US" dirty="0">
              <a:solidFill>
                <a:schemeClr val="accent2">
                  <a:lumMod val="75000"/>
                </a:schemeClr>
              </a:solidFill>
            </a:endParaRPr>
          </a:p>
        </p:txBody>
      </p:sp>
      <p:sp>
        <p:nvSpPr>
          <p:cNvPr id="4" name="Rectangle 1"/>
          <p:cNvSpPr>
            <a:spLocks noChangeArrowheads="1"/>
          </p:cNvSpPr>
          <p:nvPr/>
        </p:nvSpPr>
        <p:spPr bwMode="auto">
          <a:xfrm>
            <a:off x="3543300" y="2077050"/>
            <a:ext cx="65" cy="4051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Рисунок 6"/>
          <p:cNvPicPr>
            <a:picLocks noChangeAspect="1"/>
          </p:cNvPicPr>
          <p:nvPr/>
        </p:nvPicPr>
        <p:blipFill>
          <a:blip r:embed="rId2"/>
          <a:stretch>
            <a:fillRect/>
          </a:stretch>
        </p:blipFill>
        <p:spPr>
          <a:xfrm>
            <a:off x="6364705" y="3667225"/>
            <a:ext cx="4583380" cy="2212456"/>
          </a:xfrm>
          <a:prstGeom prst="rect">
            <a:avLst/>
          </a:prstGeom>
        </p:spPr>
      </p:pic>
      <p:sp>
        <p:nvSpPr>
          <p:cNvPr id="6" name="Номер слайда 5">
            <a:extLst>
              <a:ext uri="{FF2B5EF4-FFF2-40B4-BE49-F238E27FC236}">
                <a16:creationId xmlns:a16="http://schemas.microsoft.com/office/drawing/2014/main" id="{0E5067F7-F6C9-4618-8498-9C750B07C7D5}"/>
              </a:ext>
            </a:extLst>
          </p:cNvPr>
          <p:cNvSpPr>
            <a:spLocks noGrp="1"/>
          </p:cNvSpPr>
          <p:nvPr>
            <p:ph type="sldNum" sz="quarter" idx="12"/>
          </p:nvPr>
        </p:nvSpPr>
        <p:spPr/>
        <p:txBody>
          <a:bodyPr/>
          <a:lstStyle/>
          <a:p>
            <a:fld id="{5808E213-EF23-4ADC-BC6B-623A47320E7C}" type="slidenum">
              <a:rPr lang="en-US" smtClean="0"/>
              <a:t>62</a:t>
            </a:fld>
            <a:endParaRPr lang="en-US"/>
          </a:p>
        </p:txBody>
      </p:sp>
    </p:spTree>
    <p:extLst>
      <p:ext uri="{BB962C8B-B14F-4D97-AF65-F5344CB8AC3E}">
        <p14:creationId xmlns:p14="http://schemas.microsoft.com/office/powerpoint/2010/main" val="23158175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5354BF23-9BBF-43BE-8E04-20FEE7450273}"/>
              </a:ext>
            </a:extLst>
          </p:cNvPr>
          <p:cNvSpPr>
            <a:spLocks noGrp="1"/>
          </p:cNvSpPr>
          <p:nvPr>
            <p:ph type="title"/>
          </p:nvPr>
        </p:nvSpPr>
        <p:spPr>
          <a:xfrm>
            <a:off x="0" y="2495702"/>
            <a:ext cx="12192000" cy="775778"/>
          </a:xfrm>
        </p:spPr>
        <p:txBody>
          <a:bodyPr>
            <a:normAutofit fontScale="90000"/>
          </a:bodyPr>
          <a:lstStyle/>
          <a:p>
            <a:pPr algn="ctr"/>
            <a:r>
              <a:rPr lang="en-US" sz="5400" b="1" dirty="0">
                <a:solidFill>
                  <a:schemeClr val="accent1">
                    <a:lumMod val="75000"/>
                  </a:schemeClr>
                </a:solidFill>
                <a:latin typeface="var(--font-din)"/>
              </a:rPr>
              <a:t>Creating HTML with Python</a:t>
            </a:r>
            <a:endParaRPr lang="en-US" sz="5400" b="1" dirty="0">
              <a:solidFill>
                <a:schemeClr val="accent1">
                  <a:lumMod val="75000"/>
                </a:schemeClr>
              </a:solidFill>
            </a:endParaRPr>
          </a:p>
        </p:txBody>
      </p:sp>
      <p:sp>
        <p:nvSpPr>
          <p:cNvPr id="2" name="Номер слайда 1">
            <a:extLst>
              <a:ext uri="{FF2B5EF4-FFF2-40B4-BE49-F238E27FC236}">
                <a16:creationId xmlns:a16="http://schemas.microsoft.com/office/drawing/2014/main" id="{4B572AF6-A15A-4A36-822C-6D020C41A3EE}"/>
              </a:ext>
            </a:extLst>
          </p:cNvPr>
          <p:cNvSpPr>
            <a:spLocks noGrp="1"/>
          </p:cNvSpPr>
          <p:nvPr>
            <p:ph type="sldNum" sz="quarter" idx="12"/>
          </p:nvPr>
        </p:nvSpPr>
        <p:spPr/>
        <p:txBody>
          <a:bodyPr/>
          <a:lstStyle/>
          <a:p>
            <a:fld id="{5808E213-EF23-4ADC-BC6B-623A47320E7C}" type="slidenum">
              <a:rPr lang="en-US" smtClean="0"/>
              <a:t>63</a:t>
            </a:fld>
            <a:endParaRPr lang="en-US"/>
          </a:p>
        </p:txBody>
      </p:sp>
    </p:spTree>
    <p:extLst>
      <p:ext uri="{BB962C8B-B14F-4D97-AF65-F5344CB8AC3E}">
        <p14:creationId xmlns:p14="http://schemas.microsoft.com/office/powerpoint/2010/main" val="38553804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38200" y="-5815"/>
            <a:ext cx="10515600" cy="1325563"/>
          </a:xfrm>
        </p:spPr>
        <p:txBody>
          <a:bodyPr>
            <a:normAutofit/>
          </a:bodyPr>
          <a:lstStyle/>
          <a:p>
            <a:r>
              <a:rPr lang="en-US" b="0" dirty="0"/>
              <a:t>Creating HTML page using Python</a:t>
            </a:r>
          </a:p>
        </p:txBody>
      </p:sp>
      <p:sp>
        <p:nvSpPr>
          <p:cNvPr id="4" name="Rectangle 1"/>
          <p:cNvSpPr>
            <a:spLocks noChangeArrowheads="1"/>
          </p:cNvSpPr>
          <p:nvPr/>
        </p:nvSpPr>
        <p:spPr bwMode="auto">
          <a:xfrm>
            <a:off x="3543300" y="2077050"/>
            <a:ext cx="65" cy="4051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Номер слайда 5">
            <a:extLst>
              <a:ext uri="{FF2B5EF4-FFF2-40B4-BE49-F238E27FC236}">
                <a16:creationId xmlns:a16="http://schemas.microsoft.com/office/drawing/2014/main" id="{0E5067F7-F6C9-4618-8498-9C750B07C7D5}"/>
              </a:ext>
            </a:extLst>
          </p:cNvPr>
          <p:cNvSpPr>
            <a:spLocks noGrp="1"/>
          </p:cNvSpPr>
          <p:nvPr>
            <p:ph type="sldNum" sz="quarter" idx="12"/>
          </p:nvPr>
        </p:nvSpPr>
        <p:spPr/>
        <p:txBody>
          <a:bodyPr/>
          <a:lstStyle/>
          <a:p>
            <a:fld id="{5808E213-EF23-4ADC-BC6B-623A47320E7C}" type="slidenum">
              <a:rPr lang="en-US" smtClean="0"/>
              <a:t>64</a:t>
            </a:fld>
            <a:endParaRPr lang="en-US"/>
          </a:p>
        </p:txBody>
      </p:sp>
      <p:sp>
        <p:nvSpPr>
          <p:cNvPr id="2" name="Rectangle 1">
            <a:extLst>
              <a:ext uri="{FF2B5EF4-FFF2-40B4-BE49-F238E27FC236}">
                <a16:creationId xmlns:a16="http://schemas.microsoft.com/office/drawing/2014/main" id="{61B2A84C-7635-4CCE-924C-963F7D64C8AF}"/>
              </a:ext>
            </a:extLst>
          </p:cNvPr>
          <p:cNvSpPr>
            <a:spLocks noChangeArrowheads="1"/>
          </p:cNvSpPr>
          <p:nvPr/>
        </p:nvSpPr>
        <p:spPr bwMode="auto">
          <a:xfrm>
            <a:off x="123029" y="1569544"/>
            <a:ext cx="11707022" cy="3539430"/>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B2C"/>
                </a:solidFill>
                <a:effectLst/>
                <a:latin typeface="-apple-system"/>
              </a:rPr>
              <a:t>One of the more powerful ideas in computer science is that a file that seems to contain code from one perspective can be seen as data from another. In other words, to write programs that manipulate other programs.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B2C"/>
                </a:solidFill>
                <a:effectLst/>
                <a:latin typeface="-apple-system"/>
              </a:rPr>
              <a:t>To create an HTML file that says “Hello World!” using Python, it </a:t>
            </a:r>
            <a:r>
              <a:rPr lang="en-US" altLang="en-US" sz="3200" dirty="0">
                <a:solidFill>
                  <a:srgbClr val="292B2C"/>
                </a:solidFill>
                <a:latin typeface="-apple-system"/>
              </a:rPr>
              <a:t>need to </a:t>
            </a:r>
            <a:r>
              <a:rPr kumimoji="0" lang="en-US" altLang="en-US" sz="3200" b="0" i="0" u="none" strike="noStrike" cap="none" normalizeH="0" baseline="0" dirty="0">
                <a:ln>
                  <a:noFill/>
                </a:ln>
                <a:solidFill>
                  <a:srgbClr val="292B2C"/>
                </a:solidFill>
                <a:effectLst/>
                <a:latin typeface="-apple-system"/>
              </a:rPr>
              <a:t>store HTML </a:t>
            </a:r>
            <a:r>
              <a:rPr kumimoji="0" lang="en-US" altLang="en-US" sz="3200" b="0" i="1" u="none" strike="noStrike" cap="none" normalizeH="0" baseline="0" dirty="0">
                <a:ln>
                  <a:noFill/>
                </a:ln>
                <a:solidFill>
                  <a:srgbClr val="292B2C"/>
                </a:solidFill>
                <a:effectLst/>
                <a:latin typeface="-apple-system"/>
              </a:rPr>
              <a:t>tags</a:t>
            </a:r>
            <a:r>
              <a:rPr kumimoji="0" lang="en-US" altLang="en-US" sz="3200" b="0" i="0" u="none" strike="noStrike" cap="none" normalizeH="0" baseline="0" dirty="0">
                <a:ln>
                  <a:noFill/>
                </a:ln>
                <a:solidFill>
                  <a:srgbClr val="292B2C"/>
                </a:solidFill>
                <a:effectLst/>
                <a:latin typeface="-apple-system"/>
              </a:rPr>
              <a:t> in a multiline Python </a:t>
            </a:r>
            <a:r>
              <a:rPr kumimoji="0" lang="en-US" altLang="en-US" sz="3200" b="0" i="1" u="none" strike="noStrike" cap="none" normalizeH="0" baseline="0" dirty="0">
                <a:ln>
                  <a:noFill/>
                </a:ln>
                <a:solidFill>
                  <a:srgbClr val="292B2C"/>
                </a:solidFill>
                <a:effectLst/>
                <a:latin typeface="-apple-system"/>
              </a:rPr>
              <a:t>string</a:t>
            </a:r>
            <a:r>
              <a:rPr kumimoji="0" lang="en-US" altLang="en-US" sz="3200" b="0" i="0" u="none" strike="noStrike" cap="none" normalizeH="0" baseline="0" dirty="0">
                <a:ln>
                  <a:noFill/>
                </a:ln>
                <a:solidFill>
                  <a:srgbClr val="292B2C"/>
                </a:solidFill>
                <a:effectLst/>
                <a:latin typeface="-apple-system"/>
              </a:rPr>
              <a:t> and saving the contents to a new file. This file will be saved with an </a:t>
            </a:r>
            <a:r>
              <a:rPr kumimoji="0" lang="en-US" altLang="en-US" sz="2000" b="0" i="0" u="none" strike="noStrike" cap="none" normalizeH="0" baseline="0" dirty="0">
                <a:ln>
                  <a:noFill/>
                </a:ln>
                <a:solidFill>
                  <a:srgbClr val="BD4147"/>
                </a:solidFill>
                <a:effectLst/>
                <a:latin typeface="Menlo"/>
              </a:rPr>
              <a:t>.html</a:t>
            </a:r>
            <a:r>
              <a:rPr kumimoji="0" lang="en-US" altLang="en-US" sz="3200" b="0" i="0" u="none" strike="noStrike" cap="none" normalizeH="0" baseline="0" dirty="0">
                <a:ln>
                  <a:noFill/>
                </a:ln>
                <a:solidFill>
                  <a:srgbClr val="292B2C"/>
                </a:solidFill>
                <a:effectLst/>
                <a:latin typeface="-apple-system"/>
              </a:rPr>
              <a:t> extension.</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10258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38200" y="-5815"/>
            <a:ext cx="10515600" cy="1325563"/>
          </a:xfrm>
        </p:spPr>
        <p:txBody>
          <a:bodyPr>
            <a:normAutofit/>
          </a:bodyPr>
          <a:lstStyle/>
          <a:p>
            <a:r>
              <a:rPr lang="en-US" b="0" dirty="0"/>
              <a:t>Creating HTML page using Python</a:t>
            </a:r>
          </a:p>
        </p:txBody>
      </p:sp>
      <p:sp>
        <p:nvSpPr>
          <p:cNvPr id="4" name="Rectangle 1"/>
          <p:cNvSpPr>
            <a:spLocks noChangeArrowheads="1"/>
          </p:cNvSpPr>
          <p:nvPr/>
        </p:nvSpPr>
        <p:spPr bwMode="auto">
          <a:xfrm>
            <a:off x="3543300" y="2077050"/>
            <a:ext cx="65" cy="4051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Номер слайда 5">
            <a:extLst>
              <a:ext uri="{FF2B5EF4-FFF2-40B4-BE49-F238E27FC236}">
                <a16:creationId xmlns:a16="http://schemas.microsoft.com/office/drawing/2014/main" id="{0E5067F7-F6C9-4618-8498-9C750B07C7D5}"/>
              </a:ext>
            </a:extLst>
          </p:cNvPr>
          <p:cNvSpPr>
            <a:spLocks noGrp="1"/>
          </p:cNvSpPr>
          <p:nvPr>
            <p:ph type="sldNum" sz="quarter" idx="12"/>
          </p:nvPr>
        </p:nvSpPr>
        <p:spPr/>
        <p:txBody>
          <a:bodyPr/>
          <a:lstStyle/>
          <a:p>
            <a:fld id="{5808E213-EF23-4ADC-BC6B-623A47320E7C}" type="slidenum">
              <a:rPr lang="en-US" smtClean="0"/>
              <a:t>65</a:t>
            </a:fld>
            <a:endParaRPr lang="en-US"/>
          </a:p>
        </p:txBody>
      </p:sp>
      <p:sp>
        <p:nvSpPr>
          <p:cNvPr id="2" name="Rectangle 1">
            <a:extLst>
              <a:ext uri="{FF2B5EF4-FFF2-40B4-BE49-F238E27FC236}">
                <a16:creationId xmlns:a16="http://schemas.microsoft.com/office/drawing/2014/main" id="{61B2A84C-7635-4CCE-924C-963F7D64C8AF}"/>
              </a:ext>
            </a:extLst>
          </p:cNvPr>
          <p:cNvSpPr>
            <a:spLocks noChangeArrowheads="1"/>
          </p:cNvSpPr>
          <p:nvPr/>
        </p:nvSpPr>
        <p:spPr bwMode="auto">
          <a:xfrm>
            <a:off x="123029" y="1908097"/>
            <a:ext cx="11707022" cy="2862322"/>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f = </a:t>
            </a:r>
            <a:r>
              <a:rPr kumimoji="0" lang="en-US" altLang="en-US" sz="2000" b="0" i="0" u="none" strike="noStrike" cap="none" normalizeH="0" baseline="0" dirty="0">
                <a:ln>
                  <a:noFill/>
                </a:ln>
                <a:solidFill>
                  <a:schemeClr val="accent6">
                    <a:lumMod val="75000"/>
                  </a:schemeClr>
                </a:solidFill>
                <a:effectLst/>
                <a:latin typeface="+mn-lt"/>
              </a:rPr>
              <a:t>open</a:t>
            </a:r>
            <a:r>
              <a:rPr kumimoji="0" lang="en-US" altLang="en-US" sz="2000" b="0" i="0" u="none" strike="noStrike" cap="none" normalizeH="0" baseline="0" dirty="0">
                <a:ln>
                  <a:noFill/>
                </a:ln>
                <a:solidFill>
                  <a:schemeClr val="tx1"/>
                </a:solidFill>
                <a:effectLst/>
                <a:latin typeface="+mn-lt"/>
              </a:rPr>
              <a:t>(</a:t>
            </a:r>
            <a:r>
              <a:rPr kumimoji="0" lang="en-US" altLang="en-US" sz="2000" b="0" i="0" u="none" strike="noStrike" cap="none" normalizeH="0" baseline="0" dirty="0">
                <a:ln>
                  <a:noFill/>
                </a:ln>
                <a:solidFill>
                  <a:schemeClr val="accent2">
                    <a:lumMod val="75000"/>
                  </a:schemeClr>
                </a:solidFill>
                <a:effectLst/>
                <a:latin typeface="+mn-lt"/>
              </a:rPr>
              <a:t>'</a:t>
            </a:r>
            <a:r>
              <a:rPr kumimoji="0" lang="en-US" altLang="en-US" sz="2000" b="0" i="0" u="none" strike="noStrike" cap="none" normalizeH="0" baseline="0" dirty="0" err="1">
                <a:ln>
                  <a:noFill/>
                </a:ln>
                <a:solidFill>
                  <a:schemeClr val="accent2">
                    <a:lumMod val="75000"/>
                  </a:schemeClr>
                </a:solidFill>
                <a:effectLst/>
                <a:latin typeface="+mn-lt"/>
              </a:rPr>
              <a:t>helloworld.html','w</a:t>
            </a:r>
            <a:r>
              <a:rPr kumimoji="0" lang="en-US" altLang="en-US" sz="2000" b="0" i="0" u="none" strike="noStrike" cap="none" normalizeH="0" baseline="0" dirty="0">
                <a:ln>
                  <a:noFill/>
                </a:ln>
                <a:solidFill>
                  <a:schemeClr val="accent2">
                    <a:lumMod val="75000"/>
                  </a:schemeClr>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rPr>
              <a:t>message = </a:t>
            </a:r>
            <a:r>
              <a:rPr kumimoji="0" lang="en-US" altLang="en-US" sz="2000" b="0" i="0" u="none" strike="noStrike" cap="none" normalizeH="0" baseline="0" dirty="0">
                <a:ln>
                  <a:noFill/>
                </a:ln>
                <a:solidFill>
                  <a:schemeClr val="accent2">
                    <a:lumMod val="75000"/>
                  </a:schemeClr>
                </a:solidFill>
                <a:effectLst/>
                <a:latin typeface="+mn-lt"/>
              </a:rPr>
              <a:t>"""&lt;html&gt;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75000"/>
                  </a:schemeClr>
                </a:solidFill>
                <a:effectLst/>
                <a:latin typeface="+mn-lt"/>
              </a:rPr>
              <a:t>&lt;head&gt;&lt;/head&gt;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75000"/>
                  </a:schemeClr>
                </a:solidFill>
                <a:effectLst/>
                <a:latin typeface="+mn-lt"/>
              </a:rPr>
              <a:t>&lt;body&gt;&lt;p&gt;Hello World!&lt;/p&gt;&lt;/body&gt;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75000"/>
                  </a:schemeClr>
                </a:solidFill>
                <a:effectLst/>
                <a:latin typeface="+mn-lt"/>
              </a:rPr>
              <a:t>&lt;/html&gt;"""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mn-lt"/>
              </a:rPr>
              <a:t>f.write</a:t>
            </a:r>
            <a:r>
              <a:rPr kumimoji="0" lang="en-US" altLang="en-US" sz="2000" b="0" i="0" u="none" strike="noStrike" cap="none" normalizeH="0" baseline="0" dirty="0">
                <a:ln>
                  <a:noFill/>
                </a:ln>
                <a:solidFill>
                  <a:schemeClr val="tx1"/>
                </a:solidFill>
                <a:effectLst/>
                <a:latin typeface="+mn-lt"/>
              </a:rPr>
              <a:t>(message)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mn-lt"/>
              </a:rPr>
              <a:t>f.close</a:t>
            </a:r>
            <a:r>
              <a:rPr kumimoji="0" lang="en-US" altLang="en-US" sz="2000" b="0" i="0" u="none" strike="noStrike" cap="none" normalizeH="0" baseline="0" dirty="0">
                <a:ln>
                  <a:noFill/>
                </a:ln>
                <a:solidFill>
                  <a:schemeClr val="tx1"/>
                </a:solidFill>
                <a:effectLst/>
                <a:latin typeface="+mn-lt"/>
              </a:rPr>
              <a:t>()</a:t>
            </a:r>
          </a:p>
        </p:txBody>
      </p:sp>
    </p:spTree>
    <p:extLst>
      <p:ext uri="{BB962C8B-B14F-4D97-AF65-F5344CB8AC3E}">
        <p14:creationId xmlns:p14="http://schemas.microsoft.com/office/powerpoint/2010/main" val="2949943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38200" y="-5815"/>
            <a:ext cx="10515600" cy="1325563"/>
          </a:xfrm>
        </p:spPr>
        <p:txBody>
          <a:bodyPr>
            <a:normAutofit/>
          </a:bodyPr>
          <a:lstStyle/>
          <a:p>
            <a:pPr algn="l"/>
            <a:r>
              <a:rPr lang="en-US" b="0" i="0" dirty="0">
                <a:solidFill>
                  <a:srgbClr val="292B2C"/>
                </a:solidFill>
                <a:effectLst/>
                <a:latin typeface="-apple-system"/>
              </a:rPr>
              <a:t>Using Python to Control Browser</a:t>
            </a:r>
          </a:p>
        </p:txBody>
      </p:sp>
      <p:sp>
        <p:nvSpPr>
          <p:cNvPr id="4" name="Rectangle 1"/>
          <p:cNvSpPr>
            <a:spLocks noChangeArrowheads="1"/>
          </p:cNvSpPr>
          <p:nvPr/>
        </p:nvSpPr>
        <p:spPr bwMode="auto">
          <a:xfrm>
            <a:off x="3543300" y="2077050"/>
            <a:ext cx="65" cy="4051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Номер слайда 5">
            <a:extLst>
              <a:ext uri="{FF2B5EF4-FFF2-40B4-BE49-F238E27FC236}">
                <a16:creationId xmlns:a16="http://schemas.microsoft.com/office/drawing/2014/main" id="{0E5067F7-F6C9-4618-8498-9C750B07C7D5}"/>
              </a:ext>
            </a:extLst>
          </p:cNvPr>
          <p:cNvSpPr>
            <a:spLocks noGrp="1"/>
          </p:cNvSpPr>
          <p:nvPr>
            <p:ph type="sldNum" sz="quarter" idx="12"/>
          </p:nvPr>
        </p:nvSpPr>
        <p:spPr/>
        <p:txBody>
          <a:bodyPr/>
          <a:lstStyle/>
          <a:p>
            <a:fld id="{5808E213-EF23-4ADC-BC6B-623A47320E7C}" type="slidenum">
              <a:rPr lang="en-US" smtClean="0"/>
              <a:t>66</a:t>
            </a:fld>
            <a:endParaRPr lang="en-US"/>
          </a:p>
        </p:txBody>
      </p:sp>
      <p:sp>
        <p:nvSpPr>
          <p:cNvPr id="2" name="Rectangle 1">
            <a:extLst>
              <a:ext uri="{FF2B5EF4-FFF2-40B4-BE49-F238E27FC236}">
                <a16:creationId xmlns:a16="http://schemas.microsoft.com/office/drawing/2014/main" id="{61B2A84C-7635-4CCE-924C-963F7D64C8AF}"/>
              </a:ext>
            </a:extLst>
          </p:cNvPr>
          <p:cNvSpPr>
            <a:spLocks noChangeArrowheads="1"/>
          </p:cNvSpPr>
          <p:nvPr/>
        </p:nvSpPr>
        <p:spPr bwMode="auto">
          <a:xfrm>
            <a:off x="1414064" y="2320271"/>
            <a:ext cx="6453586" cy="4031873"/>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B050"/>
                </a:solidFill>
                <a:effectLst/>
                <a:latin typeface="+mn-lt"/>
              </a:rPr>
              <a:t>import</a:t>
            </a:r>
            <a:r>
              <a:rPr kumimoji="0" lang="en-US" altLang="en-US" sz="1600" b="0" i="0" u="none" strike="noStrike" cap="none" normalizeH="0" baseline="0" dirty="0">
                <a:ln>
                  <a:noFill/>
                </a:ln>
                <a:solidFill>
                  <a:schemeClr val="tx1"/>
                </a:solidFill>
                <a:effectLst/>
                <a:latin typeface="+mn-lt"/>
              </a:rPr>
              <a:t> </a:t>
            </a:r>
            <a:r>
              <a:rPr kumimoji="0" lang="en-US" altLang="en-US" sz="1600" b="0" i="0" u="none" strike="noStrike" cap="none" normalizeH="0" baseline="0" dirty="0" err="1">
                <a:ln>
                  <a:noFill/>
                </a:ln>
                <a:solidFill>
                  <a:schemeClr val="tx1"/>
                </a:solidFill>
                <a:effectLst/>
                <a:latin typeface="+mn-lt"/>
              </a:rPr>
              <a:t>webbrowser</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f </a:t>
            </a:r>
            <a:r>
              <a:rPr kumimoji="0" lang="en-US" altLang="en-US" sz="1600" b="0" i="0" u="none" strike="noStrike" cap="none" normalizeH="0" baseline="0" dirty="0">
                <a:ln>
                  <a:noFill/>
                </a:ln>
                <a:solidFill>
                  <a:srgbClr val="7030A0"/>
                </a:solidFill>
                <a:effectLst/>
                <a:latin typeface="+mn-lt"/>
              </a:rPr>
              <a:t>=</a:t>
            </a:r>
            <a:r>
              <a:rPr kumimoji="0" lang="en-US" altLang="en-US" sz="1600" b="0"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rgbClr val="00B050"/>
                </a:solidFill>
                <a:effectLst/>
                <a:latin typeface="+mn-lt"/>
              </a:rPr>
              <a:t>open</a:t>
            </a:r>
            <a:r>
              <a:rPr kumimoji="0" lang="en-US" altLang="en-US" sz="1600" b="0"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accent2">
                    <a:lumMod val="75000"/>
                  </a:schemeClr>
                </a:solidFill>
                <a:effectLst/>
                <a:latin typeface="+mn-lt"/>
              </a:rPr>
              <a:t>'</a:t>
            </a:r>
            <a:r>
              <a:rPr kumimoji="0" lang="en-US" altLang="en-US" sz="1600" b="0" i="0" u="none" strike="noStrike" cap="none" normalizeH="0" baseline="0" dirty="0" err="1">
                <a:ln>
                  <a:noFill/>
                </a:ln>
                <a:solidFill>
                  <a:schemeClr val="accent2">
                    <a:lumMod val="75000"/>
                  </a:schemeClr>
                </a:solidFill>
                <a:effectLst/>
                <a:latin typeface="+mn-lt"/>
              </a:rPr>
              <a:t>helloworld.html','w</a:t>
            </a:r>
            <a:r>
              <a:rPr kumimoji="0" lang="en-US" altLang="en-US" sz="1600" b="0" i="0" u="none" strike="noStrike" cap="none" normalizeH="0" baseline="0" dirty="0">
                <a:ln>
                  <a:noFill/>
                </a:ln>
                <a:solidFill>
                  <a:schemeClr val="accent2">
                    <a:lumMod val="75000"/>
                  </a:schemeClr>
                </a:solidFill>
                <a:effectLst/>
                <a:latin typeface="+mn-lt"/>
              </a:rPr>
              <a:t>’</a:t>
            </a:r>
            <a:r>
              <a:rPr kumimoji="0" lang="en-US" altLang="en-US" sz="1600" b="0" i="0" u="none" strike="noStrike" cap="none" normalizeH="0" baseline="0" dirty="0">
                <a:ln>
                  <a:noFill/>
                </a:ln>
                <a:solidFill>
                  <a:schemeClr val="tx1"/>
                </a:solidFill>
                <a:effectLst/>
                <a:latin typeface="+mn-lt"/>
              </a:rPr>
              <a:t>)</a:t>
            </a:r>
            <a:endParaRPr kumimoji="0" lang="ru-RU"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message </a:t>
            </a:r>
            <a:r>
              <a:rPr kumimoji="0" lang="en-US" altLang="en-US" sz="1600" b="0" i="0" u="none" strike="noStrike" cap="none" normalizeH="0" baseline="0" dirty="0">
                <a:ln>
                  <a:noFill/>
                </a:ln>
                <a:solidFill>
                  <a:srgbClr val="7030A0"/>
                </a:solidFill>
                <a:effectLst/>
                <a:latin typeface="+mn-lt"/>
              </a:rPr>
              <a:t>= </a:t>
            </a:r>
            <a:r>
              <a:rPr kumimoji="0" lang="en-US" altLang="en-US" sz="1600" b="0" i="0" u="none" strike="noStrike" cap="none" normalizeH="0" baseline="0" dirty="0">
                <a:ln>
                  <a:noFill/>
                </a:ln>
                <a:solidFill>
                  <a:schemeClr val="accent2">
                    <a:lumMod val="75000"/>
                  </a:schemeClr>
                </a:solidFill>
                <a:effectLst/>
                <a:latin typeface="+mn-lt"/>
              </a:rPr>
              <a:t>"""&lt;!DOCTYPE&gt;&lt;html&gt;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2">
                    <a:lumMod val="75000"/>
                  </a:schemeClr>
                </a:solidFill>
                <a:effectLst/>
                <a:latin typeface="+mn-lt"/>
              </a:rPr>
              <a:t>&lt;head&gt;&lt;/head&gt;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2">
                    <a:lumMod val="75000"/>
                  </a:schemeClr>
                </a:solidFill>
                <a:effectLst/>
                <a:latin typeface="+mn-lt"/>
              </a:rPr>
              <a:t>&lt;body&gt;&lt;p&gt;Hello </a:t>
            </a:r>
            <a:r>
              <a:rPr kumimoji="0" lang="en-US" altLang="en-US" sz="1600" b="0" i="0" u="none" strike="noStrike" cap="none" normalizeH="0" baseline="0" dirty="0" err="1">
                <a:ln>
                  <a:noFill/>
                </a:ln>
                <a:solidFill>
                  <a:schemeClr val="accent2">
                    <a:lumMod val="75000"/>
                  </a:schemeClr>
                </a:solidFill>
                <a:effectLst/>
                <a:latin typeface="+mn-lt"/>
              </a:rPr>
              <a:t>World!bb</a:t>
            </a:r>
            <a:r>
              <a:rPr kumimoji="0" lang="en-US" altLang="en-US" sz="1600" b="0" i="0" u="none" strike="noStrike" cap="none" normalizeH="0" baseline="0" dirty="0">
                <a:ln>
                  <a:noFill/>
                </a:ln>
                <a:solidFill>
                  <a:schemeClr val="accent2">
                    <a:lumMod val="75000"/>
                  </a:schemeClr>
                </a:solidFill>
                <a:effectLst/>
                <a:latin typeface="+mn-lt"/>
              </a:rPr>
              <a:t>&lt;/p&gt;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2">
                    <a:lumMod val="75000"/>
                  </a:schemeClr>
                </a:solidFill>
                <a:effectLst/>
                <a:latin typeface="+mn-lt"/>
              </a:rPr>
              <a:t>&lt;/body&gt;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2">
                    <a:lumMod val="75000"/>
                  </a:schemeClr>
                </a:solidFill>
                <a:effectLst/>
                <a:latin typeface="+mn-lt"/>
              </a:rPr>
              <a:t>&lt;/html&gt;""«</a:t>
            </a:r>
            <a:endParaRPr kumimoji="0" lang="ru-RU" altLang="en-US" sz="1600" b="0" i="0" u="none" strike="noStrike" cap="none" normalizeH="0" baseline="0" dirty="0">
              <a:ln>
                <a:noFill/>
              </a:ln>
              <a:solidFill>
                <a:schemeClr val="accent2">
                  <a:lumMod val="7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accent2">
                  <a:lumMod val="7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mn-lt"/>
              </a:rPr>
              <a:t>f.write</a:t>
            </a:r>
            <a:r>
              <a:rPr kumimoji="0" lang="en-US" altLang="en-US" sz="1600" b="0" i="0" u="none" strike="noStrike" cap="none" normalizeH="0" baseline="0" dirty="0">
                <a:ln>
                  <a:noFill/>
                </a:ln>
                <a:solidFill>
                  <a:schemeClr val="tx1"/>
                </a:solidFill>
                <a:effectLst/>
                <a:latin typeface="+mn-lt"/>
              </a:rPr>
              <a:t>(message)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mn-lt"/>
              </a:rPr>
              <a:t>f.close</a:t>
            </a:r>
            <a:r>
              <a:rPr kumimoji="0" lang="en-US" altLang="en-US" sz="1600" b="0" i="0" u="none" strike="noStrike" cap="none" normalizeH="0" baseline="0" dirty="0">
                <a:ln>
                  <a:noFill/>
                </a:ln>
                <a:solidFill>
                  <a:schemeClr val="tx1"/>
                </a:solidFill>
                <a:effectLst/>
                <a:latin typeface="+mn-lt"/>
              </a:rPr>
              <a:t>()</a:t>
            </a:r>
            <a:endParaRPr kumimoji="0" lang="ru-RU"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006699"/>
                </a:solidFill>
                <a:effectLst/>
                <a:latin typeface="+mn-lt"/>
              </a:rPr>
              <a:t>#Change path to reflect file location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filename = </a:t>
            </a:r>
            <a:r>
              <a:rPr kumimoji="0" lang="en-US" altLang="en-US" sz="1600" b="0" i="0" u="none" strike="noStrike" cap="none" normalizeH="0" baseline="0" dirty="0">
                <a:ln>
                  <a:noFill/>
                </a:ln>
                <a:solidFill>
                  <a:schemeClr val="accent2">
                    <a:lumMod val="75000"/>
                  </a:schemeClr>
                </a:solidFill>
                <a:effectLst/>
                <a:latin typeface="+mn-lt"/>
              </a:rPr>
              <a:t>'http://localhost:8888/view/helloworld.html</a:t>
            </a:r>
            <a:r>
              <a:rPr kumimoji="0" lang="en-US" altLang="en-US" sz="16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mn-lt"/>
              </a:rPr>
              <a:t>webbrowser.open_new_tab</a:t>
            </a:r>
            <a:r>
              <a:rPr kumimoji="0" lang="en-US" altLang="en-US" sz="1600" b="0" i="0" u="none" strike="noStrike" cap="none" normalizeH="0" baseline="0" dirty="0">
                <a:ln>
                  <a:noFill/>
                </a:ln>
                <a:solidFill>
                  <a:schemeClr val="tx1"/>
                </a:solidFill>
                <a:effectLst/>
                <a:latin typeface="+mn-lt"/>
              </a:rPr>
              <a:t>(filename)</a:t>
            </a:r>
          </a:p>
        </p:txBody>
      </p:sp>
      <p:sp>
        <p:nvSpPr>
          <p:cNvPr id="5" name="Rectangle 1">
            <a:extLst>
              <a:ext uri="{FF2B5EF4-FFF2-40B4-BE49-F238E27FC236}">
                <a16:creationId xmlns:a16="http://schemas.microsoft.com/office/drawing/2014/main" id="{0367C4E2-E757-40D1-9F74-9DE099F65983}"/>
              </a:ext>
            </a:extLst>
          </p:cNvPr>
          <p:cNvSpPr>
            <a:spLocks noChangeArrowheads="1"/>
          </p:cNvSpPr>
          <p:nvPr/>
        </p:nvSpPr>
        <p:spPr bwMode="auto">
          <a:xfrm>
            <a:off x="0" y="1005457"/>
            <a:ext cx="11707022" cy="923330"/>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92B2C"/>
                </a:solidFill>
                <a:effectLst/>
                <a:latin typeface="-apple-system"/>
              </a:rPr>
              <a:t>We automatically created an HTML file, but then we had to leave our editor and go to Browser to open the file in a new tab. Wouldn’t it be better to have our Python program include that final step?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92B2C"/>
                </a:solidFill>
                <a:effectLst/>
                <a:latin typeface="-apple-system"/>
              </a:rPr>
              <a:t>When we execute code below, it should create HTML file and then automatically open it in a new tab in Browser.</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8432491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1503540" y="1811375"/>
            <a:ext cx="9016872" cy="334776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800" b="1" kern="1200">
                <a:solidFill>
                  <a:schemeClr val="tx1">
                    <a:lumMod val="65000"/>
                    <a:lumOff val="35000"/>
                  </a:schemeClr>
                </a:solidFill>
                <a:latin typeface="+mj-lt"/>
                <a:ea typeface="+mj-ea"/>
                <a:cs typeface="+mj-cs"/>
              </a:defRPr>
            </a:lvl1pPr>
          </a:lstStyle>
          <a:p>
            <a:r>
              <a:rPr lang="en-US" sz="6600" dirty="0">
                <a:solidFill>
                  <a:schemeClr val="accent1">
                    <a:lumMod val="50000"/>
                  </a:schemeClr>
                </a:solidFill>
              </a:rPr>
              <a:t>Thank you!</a:t>
            </a:r>
            <a:endParaRPr lang="en-US" sz="6600" dirty="0"/>
          </a:p>
          <a:p>
            <a:pPr algn="l"/>
            <a:endParaRPr lang="en-US" sz="2800" dirty="0"/>
          </a:p>
          <a:p>
            <a:pPr algn="l"/>
            <a:endParaRPr lang="en-US" sz="2800" dirty="0"/>
          </a:p>
        </p:txBody>
      </p:sp>
    </p:spTree>
    <p:extLst>
      <p:ext uri="{BB962C8B-B14F-4D97-AF65-F5344CB8AC3E}">
        <p14:creationId xmlns:p14="http://schemas.microsoft.com/office/powerpoint/2010/main" val="4271747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70">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6" name="Freeform: Shape 72">
            <a:extLst>
              <a:ext uri="{FF2B5EF4-FFF2-40B4-BE49-F238E27FC236}">
                <a16:creationId xmlns:a16="http://schemas.microsoft.com/office/drawing/2014/main" id="{0A1E0707-4985-454B-ACE0-4855BB558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Заголовок 2">
            <a:extLst>
              <a:ext uri="{FF2B5EF4-FFF2-40B4-BE49-F238E27FC236}">
                <a16:creationId xmlns:a16="http://schemas.microsoft.com/office/drawing/2014/main" id="{5354BF23-9BBF-43BE-8E04-20FEE7450273}"/>
              </a:ext>
            </a:extLst>
          </p:cNvPr>
          <p:cNvSpPr>
            <a:spLocks noGrp="1"/>
          </p:cNvSpPr>
          <p:nvPr>
            <p:ph type="title"/>
          </p:nvPr>
        </p:nvSpPr>
        <p:spPr>
          <a:xfrm>
            <a:off x="733427" y="609599"/>
            <a:ext cx="3686174" cy="1322888"/>
          </a:xfrm>
        </p:spPr>
        <p:txBody>
          <a:bodyPr vert="horz" lIns="91440" tIns="45720" rIns="91440" bIns="45720" rtlCol="0" anchor="ctr">
            <a:normAutofit/>
          </a:bodyPr>
          <a:lstStyle/>
          <a:p>
            <a:r>
              <a:rPr lang="en-US" b="1" i="0">
                <a:effectLst/>
              </a:rPr>
              <a:t>Thread</a:t>
            </a:r>
            <a:endParaRPr lang="en-US" b="1"/>
          </a:p>
        </p:txBody>
      </p:sp>
      <p:sp>
        <p:nvSpPr>
          <p:cNvPr id="4" name="Прямоугольник 3"/>
          <p:cNvSpPr/>
          <p:nvPr/>
        </p:nvSpPr>
        <p:spPr>
          <a:xfrm>
            <a:off x="733427" y="2194101"/>
            <a:ext cx="3543298" cy="3973337"/>
          </a:xfrm>
          <a:prstGeom prst="rect">
            <a:avLst/>
          </a:prstGeom>
        </p:spPr>
        <p:txBody>
          <a:bodyPr vert="horz" lIns="91440" tIns="45720" rIns="91440" bIns="45720" rtlCol="0">
            <a:normAutofit/>
          </a:bodyPr>
          <a:lstStyle/>
          <a:p>
            <a:pPr fontAlgn="base">
              <a:lnSpc>
                <a:spcPct val="90000"/>
              </a:lnSpc>
              <a:spcAft>
                <a:spcPts val="600"/>
              </a:spcAft>
            </a:pPr>
            <a:r>
              <a:rPr lang="en-US" sz="2000" b="0" i="0" dirty="0">
                <a:effectLst/>
              </a:rPr>
              <a:t>Consider the diagram to understand the relation between process and its thread:</a:t>
            </a:r>
          </a:p>
        </p:txBody>
      </p:sp>
      <p:pic>
        <p:nvPicPr>
          <p:cNvPr id="4098" name="Picture 2" descr="Глава 3. Работа с потоками в Python - Полное руководство параллельного  программирования на Python">
            <a:extLst>
              <a:ext uri="{FF2B5EF4-FFF2-40B4-BE49-F238E27FC236}">
                <a16:creationId xmlns:a16="http://schemas.microsoft.com/office/drawing/2014/main" id="{9A56022F-4D90-4814-80D3-23473CEE79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86865" y="1128168"/>
            <a:ext cx="3966810" cy="3777092"/>
          </a:xfrm>
          <a:prstGeom prst="rect">
            <a:avLst/>
          </a:prstGeom>
          <a:noFill/>
          <a:extLst>
            <a:ext uri="{909E8E84-426E-40DD-AFC4-6F175D3DCCD1}">
              <a14:hiddenFill xmlns:a14="http://schemas.microsoft.com/office/drawing/2010/main">
                <a:solidFill>
                  <a:srgbClr val="FFFFFF"/>
                </a:solidFill>
              </a14:hiddenFill>
            </a:ext>
          </a:extLst>
        </p:spPr>
      </p:pic>
      <p:sp>
        <p:nvSpPr>
          <p:cNvPr id="5" name="Номер слайда 4">
            <a:extLst>
              <a:ext uri="{FF2B5EF4-FFF2-40B4-BE49-F238E27FC236}">
                <a16:creationId xmlns:a16="http://schemas.microsoft.com/office/drawing/2014/main" id="{F44F7589-38C8-40B7-8EDA-B286C50FE5C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808E213-EF23-4ADC-BC6B-623A47320E7C}" type="slidenum">
              <a:rPr lang="en-US" sz="1000"/>
              <a:pPr>
                <a:spcAft>
                  <a:spcPts val="600"/>
                </a:spcAft>
              </a:pPr>
              <a:t>7</a:t>
            </a:fld>
            <a:endParaRPr lang="en-US" sz="1000"/>
          </a:p>
        </p:txBody>
      </p:sp>
    </p:spTree>
    <p:extLst>
      <p:ext uri="{BB962C8B-B14F-4D97-AF65-F5344CB8AC3E}">
        <p14:creationId xmlns:p14="http://schemas.microsoft.com/office/powerpoint/2010/main" val="4138739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876425"/>
            <a:ext cx="11962150" cy="3046988"/>
          </a:xfrm>
          <a:prstGeom prst="rect">
            <a:avLst/>
          </a:prstGeom>
        </p:spPr>
        <p:txBody>
          <a:bodyPr wrap="square">
            <a:spAutoFit/>
          </a:bodyPr>
          <a:lstStyle/>
          <a:p>
            <a:pPr algn="l" fontAlgn="base"/>
            <a:r>
              <a:rPr lang="en-US" sz="3200" b="0" i="0" dirty="0">
                <a:effectLst/>
                <a:latin typeface="var(--font-din)"/>
              </a:rPr>
              <a:t>Multiple threads can exist within one process where:</a:t>
            </a:r>
          </a:p>
          <a:p>
            <a:pPr algn="l" fontAlgn="base"/>
            <a:endParaRPr lang="en-US" sz="3200" b="0" i="0" dirty="0">
              <a:effectLst/>
              <a:latin typeface="var(--font-din)"/>
            </a:endParaRPr>
          </a:p>
          <a:p>
            <a:pPr algn="l" fontAlgn="base">
              <a:buFont typeface="Arial" panose="020B0604020202020204" pitchFamily="34" charset="0"/>
              <a:buChar char="•"/>
            </a:pPr>
            <a:r>
              <a:rPr lang="en-US" sz="3200" b="0" i="0" dirty="0">
                <a:effectLst/>
                <a:latin typeface="var(--font-din)"/>
              </a:rPr>
              <a:t>Each thread contains its own </a:t>
            </a:r>
            <a:r>
              <a:rPr lang="en-US" sz="3200" b="1" i="0" dirty="0">
                <a:effectLst/>
                <a:latin typeface="var(--font-din)"/>
              </a:rPr>
              <a:t>register set</a:t>
            </a:r>
            <a:r>
              <a:rPr lang="en-US" sz="3200" b="0" i="0" dirty="0">
                <a:effectLst/>
                <a:latin typeface="var(--font-din)"/>
              </a:rPr>
              <a:t> and </a:t>
            </a:r>
            <a:r>
              <a:rPr lang="en-US" sz="3200" b="1" i="0" dirty="0">
                <a:effectLst/>
                <a:latin typeface="var(--font-din)"/>
              </a:rPr>
              <a:t>local variables (stored in stack)</a:t>
            </a:r>
            <a:r>
              <a:rPr lang="en-US" sz="3200" b="0" i="0" dirty="0">
                <a:effectLst/>
                <a:latin typeface="var(--font-din)"/>
              </a:rPr>
              <a:t>.</a:t>
            </a:r>
          </a:p>
          <a:p>
            <a:pPr algn="l" fontAlgn="base">
              <a:buFont typeface="Arial" panose="020B0604020202020204" pitchFamily="34" charset="0"/>
              <a:buChar char="•"/>
            </a:pPr>
            <a:r>
              <a:rPr lang="en-US" sz="3200" b="0" i="0" dirty="0">
                <a:effectLst/>
                <a:latin typeface="var(--font-din)"/>
              </a:rPr>
              <a:t>All thread of a process share </a:t>
            </a:r>
            <a:r>
              <a:rPr lang="en-US" sz="3200" b="1" i="0" dirty="0">
                <a:effectLst/>
                <a:latin typeface="var(--font-din)"/>
              </a:rPr>
              <a:t>global variables (stored in heap)</a:t>
            </a:r>
            <a:r>
              <a:rPr lang="en-US" sz="3200" b="0" i="0" dirty="0">
                <a:effectLst/>
                <a:latin typeface="var(--font-din)"/>
              </a:rPr>
              <a:t> and the </a:t>
            </a:r>
            <a:r>
              <a:rPr lang="en-US" sz="3200" b="1" i="0" dirty="0">
                <a:effectLst/>
                <a:latin typeface="var(--font-din)"/>
              </a:rPr>
              <a:t>program code</a:t>
            </a:r>
            <a:r>
              <a:rPr lang="en-US" sz="3200" b="0" i="0" dirty="0">
                <a:effectLst/>
                <a:latin typeface="var(--font-din)"/>
              </a:rPr>
              <a:t>.</a:t>
            </a:r>
          </a:p>
        </p:txBody>
      </p:sp>
      <p:sp>
        <p:nvSpPr>
          <p:cNvPr id="3" name="Заголовок 2">
            <a:extLst>
              <a:ext uri="{FF2B5EF4-FFF2-40B4-BE49-F238E27FC236}">
                <a16:creationId xmlns:a16="http://schemas.microsoft.com/office/drawing/2014/main" id="{5354BF23-9BBF-43BE-8E04-20FEE7450273}"/>
              </a:ext>
            </a:extLst>
          </p:cNvPr>
          <p:cNvSpPr>
            <a:spLocks noGrp="1"/>
          </p:cNvSpPr>
          <p:nvPr>
            <p:ph type="title"/>
          </p:nvPr>
        </p:nvSpPr>
        <p:spPr>
          <a:xfrm>
            <a:off x="0" y="200177"/>
            <a:ext cx="12192000" cy="775778"/>
          </a:xfrm>
        </p:spPr>
        <p:txBody>
          <a:bodyPr/>
          <a:lstStyle/>
          <a:p>
            <a:pPr algn="ctr"/>
            <a:r>
              <a:rPr lang="en-US" b="1" i="0" dirty="0">
                <a:effectLst/>
                <a:latin typeface="urw-din"/>
              </a:rPr>
              <a:t>Multithreading</a:t>
            </a:r>
            <a:endParaRPr lang="en-US" b="1" dirty="0"/>
          </a:p>
        </p:txBody>
      </p:sp>
      <p:sp>
        <p:nvSpPr>
          <p:cNvPr id="2" name="Номер слайда 1">
            <a:extLst>
              <a:ext uri="{FF2B5EF4-FFF2-40B4-BE49-F238E27FC236}">
                <a16:creationId xmlns:a16="http://schemas.microsoft.com/office/drawing/2014/main" id="{2F66D3B8-8564-470E-8F72-CB4AA94201DA}"/>
              </a:ext>
            </a:extLst>
          </p:cNvPr>
          <p:cNvSpPr>
            <a:spLocks noGrp="1"/>
          </p:cNvSpPr>
          <p:nvPr>
            <p:ph type="sldNum" sz="quarter" idx="12"/>
          </p:nvPr>
        </p:nvSpPr>
        <p:spPr/>
        <p:txBody>
          <a:bodyPr/>
          <a:lstStyle/>
          <a:p>
            <a:fld id="{5808E213-EF23-4ADC-BC6B-623A47320E7C}" type="slidenum">
              <a:rPr lang="en-US" smtClean="0"/>
              <a:t>8</a:t>
            </a:fld>
            <a:endParaRPr lang="en-US"/>
          </a:p>
        </p:txBody>
      </p:sp>
    </p:spTree>
    <p:extLst>
      <p:ext uri="{BB962C8B-B14F-4D97-AF65-F5344CB8AC3E}">
        <p14:creationId xmlns:p14="http://schemas.microsoft.com/office/powerpoint/2010/main" val="1410799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876300"/>
            <a:ext cx="11962150" cy="954107"/>
          </a:xfrm>
          <a:prstGeom prst="rect">
            <a:avLst/>
          </a:prstGeom>
        </p:spPr>
        <p:txBody>
          <a:bodyPr wrap="square">
            <a:spAutoFit/>
          </a:bodyPr>
          <a:lstStyle/>
          <a:p>
            <a:pPr algn="l" fontAlgn="base"/>
            <a:r>
              <a:rPr lang="en-US" sz="2800" b="0" i="0" dirty="0">
                <a:effectLst/>
                <a:latin typeface="urw-din"/>
              </a:rPr>
              <a:t>Consider the diagram below to understand how multiple threads exist in memory:</a:t>
            </a:r>
            <a:endParaRPr lang="en-US" sz="2800" b="0" i="0" dirty="0">
              <a:effectLst/>
              <a:latin typeface="var(--font-din)"/>
            </a:endParaRPr>
          </a:p>
        </p:txBody>
      </p:sp>
      <p:sp>
        <p:nvSpPr>
          <p:cNvPr id="3" name="Заголовок 2">
            <a:extLst>
              <a:ext uri="{FF2B5EF4-FFF2-40B4-BE49-F238E27FC236}">
                <a16:creationId xmlns:a16="http://schemas.microsoft.com/office/drawing/2014/main" id="{5354BF23-9BBF-43BE-8E04-20FEE7450273}"/>
              </a:ext>
            </a:extLst>
          </p:cNvPr>
          <p:cNvSpPr>
            <a:spLocks noGrp="1"/>
          </p:cNvSpPr>
          <p:nvPr>
            <p:ph type="title"/>
          </p:nvPr>
        </p:nvSpPr>
        <p:spPr>
          <a:xfrm>
            <a:off x="0" y="200177"/>
            <a:ext cx="12192000" cy="775778"/>
          </a:xfrm>
        </p:spPr>
        <p:txBody>
          <a:bodyPr/>
          <a:lstStyle/>
          <a:p>
            <a:pPr algn="ctr"/>
            <a:r>
              <a:rPr lang="en-US" b="1" i="0" dirty="0">
                <a:effectLst/>
                <a:latin typeface="urw-din"/>
              </a:rPr>
              <a:t>Multithreading</a:t>
            </a:r>
            <a:endParaRPr lang="en-US" b="1" dirty="0"/>
          </a:p>
        </p:txBody>
      </p:sp>
      <p:pic>
        <p:nvPicPr>
          <p:cNvPr id="2" name="Рисунок 1">
            <a:extLst>
              <a:ext uri="{FF2B5EF4-FFF2-40B4-BE49-F238E27FC236}">
                <a16:creationId xmlns:a16="http://schemas.microsoft.com/office/drawing/2014/main" id="{5F4EF2CF-D6B8-4ABB-9EDD-F1C6E793A093}"/>
              </a:ext>
            </a:extLst>
          </p:cNvPr>
          <p:cNvPicPr>
            <a:picLocks noChangeAspect="1"/>
          </p:cNvPicPr>
          <p:nvPr/>
        </p:nvPicPr>
        <p:blipFill>
          <a:blip r:embed="rId2"/>
          <a:stretch>
            <a:fillRect/>
          </a:stretch>
        </p:blipFill>
        <p:spPr>
          <a:xfrm>
            <a:off x="1709112" y="1652078"/>
            <a:ext cx="8130213" cy="4648166"/>
          </a:xfrm>
          <a:prstGeom prst="rect">
            <a:avLst/>
          </a:prstGeom>
        </p:spPr>
      </p:pic>
      <p:sp>
        <p:nvSpPr>
          <p:cNvPr id="5" name="Номер слайда 4">
            <a:extLst>
              <a:ext uri="{FF2B5EF4-FFF2-40B4-BE49-F238E27FC236}">
                <a16:creationId xmlns:a16="http://schemas.microsoft.com/office/drawing/2014/main" id="{842D2DFE-1129-4F40-82DB-9307B0CCEE12}"/>
              </a:ext>
            </a:extLst>
          </p:cNvPr>
          <p:cNvSpPr>
            <a:spLocks noGrp="1"/>
          </p:cNvSpPr>
          <p:nvPr>
            <p:ph type="sldNum" sz="quarter" idx="12"/>
          </p:nvPr>
        </p:nvSpPr>
        <p:spPr/>
        <p:txBody>
          <a:bodyPr/>
          <a:lstStyle/>
          <a:p>
            <a:fld id="{5808E213-EF23-4ADC-BC6B-623A47320E7C}" type="slidenum">
              <a:rPr lang="en-US" smtClean="0"/>
              <a:t>9</a:t>
            </a:fld>
            <a:endParaRPr lang="en-US"/>
          </a:p>
        </p:txBody>
      </p:sp>
    </p:spTree>
    <p:extLst>
      <p:ext uri="{BB962C8B-B14F-4D97-AF65-F5344CB8AC3E}">
        <p14:creationId xmlns:p14="http://schemas.microsoft.com/office/powerpoint/2010/main" val="8065774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1.0&quot;&gt;&lt;object type=&quot;1&quot; unique_id=&quot;10001&quot;&gt;&lt;object type=&quot;2&quot; unique_id=&quot;10336&quot;&gt;&lt;object type=&quot;3&quot; unique_id=&quot;26163&quot;&gt;&lt;property id=&quot;20148&quot; value=&quot;5&quot;/&gt;&lt;property id=&quot;20300&quot; value=&quot;Slide 2 - &amp;quot;Content&amp;quot;&quot;/&gt;&lt;property id=&quot;20307&quot; value=&quot;266&quot;/&gt;&lt;/object&gt;&lt;object type=&quot;3&quot; unique_id=&quot;26165&quot;&gt;&lt;property id=&quot;20148&quot; value=&quot;5&quot;/&gt;&lt;property id=&quot;20300&quot; value=&quot;Slide 21 - &amp;quot;Web application architecture&amp;quot;&quot;/&gt;&lt;property id=&quot;20307&quot; value=&quot;269&quot;/&gt;&lt;/object&gt;&lt;object type=&quot;3&quot; unique_id=&quot;26166&quot;&gt;&lt;property id=&quot;20148&quot; value=&quot;5&quot;/&gt;&lt;property id=&quot;20300&quot; value=&quot;Slide 22 - &amp;quot;Web technologies&amp;quot;&quot;/&gt;&lt;property id=&quot;20307&quot; value=&quot;273&quot;/&gt;&lt;/object&gt;&lt;object type=&quot;3&quot; unique_id=&quot;26167&quot;&gt;&lt;property id=&quot;20148&quot; value=&quot;5&quot;/&gt;&lt;property id=&quot;20300&quot; value=&quot;Slide 23 - &amp;quot;What is HTML?&amp;quot;&quot;/&gt;&lt;property id=&quot;20307&quot; value=&quot;268&quot;/&gt;&lt;/object&gt;&lt;object type=&quot;3&quot; unique_id=&quot;26168&quot;&gt;&lt;property id=&quot;20148&quot; value=&quot;5&quot;/&gt;&lt;property id=&quot;20300&quot; value=&quot;Slide 24 - &amp;quot;What is HTML?&amp;quot;&quot;/&gt;&lt;property id=&quot;20307&quot; value=&quot;285&quot;/&gt;&lt;/object&gt;&lt;object type=&quot;3&quot; unique_id=&quot;26169&quot;&gt;&lt;property id=&quot;20148&quot; value=&quot;5&quot;/&gt;&lt;property id=&quot;20300&quot; value=&quot;Slide 25 - &amp;quot;What is HTML?&amp;quot;&quot;/&gt;&lt;property id=&quot;20307&quot; value=&quot;270&quot;/&gt;&lt;/object&gt;&lt;object type=&quot;3&quot; unique_id=&quot;26170&quot;&gt;&lt;property id=&quot;20148&quot; value=&quot;5&quot;/&gt;&lt;property id=&quot;20300&quot; value=&quot;Slide 26 - &amp;quot;What is HTML?&amp;quot;&quot;/&gt;&lt;property id=&quot;20307&quot; value=&quot;271&quot;/&gt;&lt;/object&gt;&lt;object type=&quot;3&quot; unique_id=&quot;26171&quot;&gt;&lt;property id=&quot;20148&quot; value=&quot;5&quot;/&gt;&lt;property id=&quot;20300&quot; value=&quot;Slide 27 - &amp;quot;What is HTML?&amp;quot;&quot;/&gt;&lt;property id=&quot;20307&quot; value=&quot;272&quot;/&gt;&lt;/object&gt;&lt;object type=&quot;3&quot; unique_id=&quot;26172&quot;&gt;&lt;property id=&quot;20148&quot; value=&quot;5&quot;/&gt;&lt;property id=&quot;20300&quot; value=&quot;Slide 28 - &amp;quot;How we got to HTML5&amp;quot;&quot;/&gt;&lt;property id=&quot;20307&quot; value=&quot;275&quot;/&gt;&lt;/object&gt;&lt;object type=&quot;3&quot; unique_id=&quot;26173&quot;&gt;&lt;property id=&quot;20148&quot; value=&quot;5&quot;/&gt;&lt;property id=&quot;20300&quot; value=&quot;Slide 29 - &amp;quot;History of HTML&amp;quot;&quot;/&gt;&lt;property id=&quot;20307&quot; value=&quot;274&quot;/&gt;&lt;/object&gt;&lt;object type=&quot;3&quot; unique_id=&quot;26174&quot;&gt;&lt;property id=&quot;20148&quot; value=&quot;5&quot;/&gt;&lt;property id=&quot;20300&quot; value=&quot;Slide 30 - &amp;quot;Anatomy of an HTML tag&amp;quot;&quot;/&gt;&lt;property id=&quot;20307&quot; value=&quot;276&quot;/&gt;&lt;/object&gt;&lt;object type=&quot;3&quot; unique_id=&quot;26175&quot;&gt;&lt;property id=&quot;20148&quot; value=&quot;5&quot;/&gt;&lt;property id=&quot;20300&quot; value=&quot;Slide 31 - &amp;quot;Anatomy of an HTML tag&amp;quot;&quot;/&gt;&lt;property id=&quot;20307&quot; value=&quot;277&quot;/&gt;&lt;/object&gt;&lt;object type=&quot;3&quot; unique_id=&quot;26176&quot;&gt;&lt;property id=&quot;20148&quot; value=&quot;5&quot;/&gt;&lt;property id=&quot;20300&quot; value=&quot;Slide 32 - &amp;quot;Anatomy of an HTML tag&amp;quot;&quot;/&gt;&lt;property id=&quot;20307&quot; value=&quot;278&quot;/&gt;&lt;/object&gt;&lt;object type=&quot;3&quot; unique_id=&quot;26177&quot;&gt;&lt;property id=&quot;20148&quot; value=&quot;5&quot;/&gt;&lt;property id=&quot;20300&quot; value=&quot;Slide 33 - &amp;quot;Anatomy of an HTML tag&amp;quot;&quot;/&gt;&lt;property id=&quot;20307&quot; value=&quot;279&quot;/&gt;&lt;/object&gt;&lt;object type=&quot;3&quot; unique_id=&quot;26178&quot;&gt;&lt;property id=&quot;20148&quot; value=&quot;5&quot;/&gt;&lt;property id=&quot;20300&quot; value=&quot;Slide 34 - &amp;quot;Anatomy of an HTML tag&amp;quot;&quot;/&gt;&lt;property id=&quot;20307&quot; value=&quot;280&quot;/&gt;&lt;/object&gt;&lt;object type=&quot;3&quot; unique_id=&quot;26179&quot;&gt;&lt;property id=&quot;20148&quot; value=&quot;5&quot;/&gt;&lt;property id=&quot;20300&quot; value=&quot;Slide 35 - &amp;quot;Anatomy of an HTML tag&amp;quot;&quot;/&gt;&lt;property id=&quot;20307&quot; value=&quot;281&quot;/&gt;&lt;/object&gt;&lt;object type=&quot;3&quot; unique_id=&quot;26180&quot;&gt;&lt;property id=&quot;20148&quot; value=&quot;5&quot;/&gt;&lt;property id=&quot;20300&quot; value=&quot;Slide 36 - &amp;quot;Structure of an HTML page&amp;quot;&quot;/&gt;&lt;property id=&quot;20307&quot; value=&quot;287&quot;/&gt;&lt;/object&gt;&lt;object type=&quot;3&quot; unique_id=&quot;26181&quot;&gt;&lt;property id=&quot;20148&quot; value=&quot;5&quot;/&gt;&lt;property id=&quot;20300&quot; value=&quot;Slide 37 - &amp;quot;Page Structure Elements &amp;quot;&quot;/&gt;&lt;property id=&quot;20307&quot; value=&quot;291&quot;/&gt;&lt;/object&gt;&lt;object type=&quot;3&quot; unique_id=&quot;26182&quot;&gt;&lt;property id=&quot;20148&quot; value=&quot;5&quot;/&gt;&lt;property id=&quot;20300&quot; value=&quot;Slide 38&quot;/&gt;&lt;property id=&quot;20307&quot; value=&quot;293&quot;/&gt;&lt;/object&gt;&lt;object type=&quot;3&quot; unique_id=&quot;26183&quot;&gt;&lt;property id=&quot;20148&quot; value=&quot;5&quot;/&gt;&lt;property id=&quot;20300&quot; value=&quot;Slide 39 - &amp;quot;Key Structural Elements &amp;quot;&quot;/&gt;&lt;property id=&quot;20307&quot; value=&quot;292&quot;/&gt;&lt;/object&gt;&lt;object type=&quot;3&quot; unique_id=&quot;26184&quot;&gt;&lt;property id=&quot;20148&quot; value=&quot;5&quot;/&gt;&lt;property id=&quot;20300&quot; value=&quot;Slide 40 - &amp;quot;Headings: &amp;lt;h1&amp;gt;, &amp;lt;h2&amp;gt;, ..., &amp;lt;h6&amp;gt;&amp;quot;&quot;/&gt;&lt;property id=&quot;20307&quot; value=&quot;290&quot;/&gt;&lt;/object&gt;&lt;object type=&quot;3&quot; unique_id=&quot;26185&quot;&gt;&lt;property id=&quot;20148&quot; value=&quot;5&quot;/&gt;&lt;property id=&quot;20300&quot; value=&quot;Slide 41 - &amp;quot;Need to handle markup characters in content&amp;quot;&quot;/&gt;&lt;property id=&quot;20307&quot; value=&quot;294&quot;/&gt;&lt;/object&gt;&lt;object type=&quot;3&quot; unique_id=&quot;26187&quot;&gt;&lt;property id=&quot;20148&quot; value=&quot;5&quot;/&gt;&lt;property id=&quot;20300&quot; value=&quot;Slide 67&quot;/&gt;&lt;property id=&quot;20307&quot; value=&quot;284&quot;/&gt;&lt;/object&gt;&lt;object type=&quot;3&quot; unique_id=&quot;26695&quot;&gt;&lt;property id=&quot;20148&quot; value=&quot;5&quot;/&gt;&lt;property id=&quot;20300&quot; value=&quot;Slide 1&quot;/&gt;&lt;property id=&quot;20307&quot; value=&quot;295&quot;/&gt;&lt;/object&gt;&lt;object type=&quot;3&quot; unique_id=&quot;26696&quot;&gt;&lt;property id=&quot;20148&quot; value=&quot;5&quot;/&gt;&lt;property id=&quot;20300&quot; value=&quot;Slide 4 - &amp;quot;Multithreading in Python&amp;quot;&quot;/&gt;&lt;property id=&quot;20307&quot; value=&quot;296&quot;/&gt;&lt;/object&gt;&lt;object type=&quot;3&quot; unique_id=&quot;26697&quot;&gt;&lt;property id=&quot;20148&quot; value=&quot;5&quot;/&gt;&lt;property id=&quot;20300&quot; value=&quot;Slide 5 - &amp;quot;Thread&amp;quot;&quot;/&gt;&lt;property id=&quot;20307&quot; value=&quot;297&quot;/&gt;&lt;/object&gt;&lt;object type=&quot;3&quot; unique_id=&quot;26698&quot;&gt;&lt;property id=&quot;20148&quot; value=&quot;5&quot;/&gt;&lt;property id=&quot;20300&quot; value=&quot;Slide 6 - &amp;quot;Thread&amp;quot;&quot;/&gt;&lt;property id=&quot;20307&quot; value=&quot;298&quot;/&gt;&lt;/object&gt;&lt;object type=&quot;3&quot; unique_id=&quot;26699&quot;&gt;&lt;property id=&quot;20148&quot; value=&quot;5&quot;/&gt;&lt;property id=&quot;20300&quot; value=&quot;Slide 7 - &amp;quot;Thread&amp;quot;&quot;/&gt;&lt;property id=&quot;20307&quot; value=&quot;299&quot;/&gt;&lt;/object&gt;&lt;object type=&quot;3&quot; unique_id=&quot;26700&quot;&gt;&lt;property id=&quot;20148&quot; value=&quot;5&quot;/&gt;&lt;property id=&quot;20300&quot; value=&quot;Slide 8 - &amp;quot;Multithreading&amp;quot;&quot;/&gt;&lt;property id=&quot;20307&quot; value=&quot;300&quot;/&gt;&lt;/object&gt;&lt;object type=&quot;3&quot; unique_id=&quot;26701&quot;&gt;&lt;property id=&quot;20148&quot; value=&quot;5&quot;/&gt;&lt;property id=&quot;20300&quot; value=&quot;Slide 9 - &amp;quot;Multithreading&amp;quot;&quot;/&gt;&lt;property id=&quot;20307&quot; value=&quot;301&quot;/&gt;&lt;/object&gt;&lt;object type=&quot;3&quot; unique_id=&quot;26840&quot;&gt;&lt;property id=&quot;20148&quot; value=&quot;5&quot;/&gt;&lt;property id=&quot;20300&quot; value=&quot;Slide 10 - &amp;quot;Multithreading in Python&amp;quot;&quot;/&gt;&lt;property id=&quot;20307&quot; value=&quot;302&quot;/&gt;&lt;/object&gt;&lt;object type=&quot;3&quot; unique_id=&quot;26841&quot;&gt;&lt;property id=&quot;20148&quot; value=&quot;5&quot;/&gt;&lt;property id=&quot;20300&quot; value=&quot;Slide 11 - &amp;quot;Multithreading in Python &amp;quot;&quot;/&gt;&lt;property id=&quot;20307&quot; value=&quot;303&quot;/&gt;&lt;/object&gt;&lt;object type=&quot;3&quot; unique_id=&quot;30821&quot;&gt;&lt;property id=&quot;20148&quot; value=&quot;5&quot;/&gt;&lt;property id=&quot;20300&quot; value=&quot;Slide 15 - &amp;quot;Client-Server Programming &amp;quot;&quot;/&gt;&lt;property id=&quot;20307&quot; value=&quot;304&quot;/&gt;&lt;/object&gt;&lt;object type=&quot;3&quot; unique_id=&quot;30822&quot;&gt;&lt;property id=&quot;20148&quot; value=&quot;5&quot;/&gt;&lt;property id=&quot;20300&quot; value=&quot;Slide 16 - &amp;quot;Client-Server Programming &amp;quot;&quot;/&gt;&lt;property id=&quot;20307&quot; value=&quot;307&quot;/&gt;&lt;/object&gt;&lt;object type=&quot;3&quot; unique_id=&quot;30823&quot;&gt;&lt;property id=&quot;20148&quot; value=&quot;5&quot;/&gt;&lt;property id=&quot;20300&quot; value=&quot;Slide 17 - &amp;quot;Client-side programming (scripting)&amp;quot;&quot;/&gt;&lt;property id=&quot;20307&quot; value=&quot;306&quot;/&gt;&lt;/object&gt;&lt;object type=&quot;3&quot; unique_id=&quot;30824&quot;&gt;&lt;property id=&quot;20148&quot; value=&quot;5&quot;/&gt;&lt;property id=&quot;20300&quot; value=&quot;Slide 19 - &amp;quot;Client-Side and Server-Side programming benefits&amp;quot;&quot;/&gt;&lt;property id=&quot;20307&quot; value=&quot;286&quot;/&gt;&lt;/object&gt;&lt;object type=&quot;3&quot; unique_id=&quot;31023&quot;&gt;&lt;property id=&quot;20148&quot; value=&quot;5&quot;/&gt;&lt;property id=&quot;20300&quot; value=&quot;Slide 18 - &amp;quot;Server-Side web programming&amp;quot;&quot;/&gt;&lt;property id=&quot;20307&quot; value=&quot;308&quot;/&gt;&lt;/object&gt;&lt;object type=&quot;3&quot; unique_id=&quot;31528&quot;&gt;&lt;property id=&quot;20148&quot; value=&quot;5&quot;/&gt;&lt;property id=&quot;20300&quot; value=&quot;Slide 3 - &amp;quot;Multithreading&amp;quot;&quot;/&gt;&lt;property id=&quot;20307&quot; value=&quot;309&quot;/&gt;&lt;/object&gt;&lt;object type=&quot;3&quot; unique_id=&quot;31529&quot;&gt;&lt;property id=&quot;20148&quot; value=&quot;5&quot;/&gt;&lt;property id=&quot;20300&quot; value=&quot;Slide 14 - &amp;quot;Client/Server Programming&amp;quot;&quot;/&gt;&lt;property id=&quot;20307&quot; value=&quot;310&quot;/&gt;&lt;/object&gt;&lt;object type=&quot;3&quot; unique_id=&quot;31530&quot;&gt;&lt;property id=&quot;20148&quot; value=&quot;5&quot;/&gt;&lt;property id=&quot;20300&quot; value=&quot;Slide 20 - &amp;quot;HTML&amp;quot;&quot;/&gt;&lt;property id=&quot;20307&quot; value=&quot;311&quot;/&gt;&lt;/object&gt;&lt;object type=&quot;3&quot; unique_id=&quot;32324&quot;&gt;&lt;property id=&quot;20148&quot; value=&quot;5&quot;/&gt;&lt;property id=&quot;20300&quot; value=&quot;Slide 42 - &amp;quot;HTML Links&amp;quot;&quot;/&gt;&lt;property id=&quot;20307&quot; value=&quot;352&quot;/&gt;&lt;/object&gt;&lt;object type=&quot;3&quot; unique_id=&quot;32325&quot;&gt;&lt;property id=&quot;20148&quot; value=&quot;5&quot;/&gt;&lt;property id=&quot;20300&quot; value=&quot;Slide 43 - &amp;quot;HTML Links- The target Attribute&amp;quot;&quot;/&gt;&lt;property id=&quot;20307&quot; value=&quot;353&quot;/&gt;&lt;/object&gt;&lt;object type=&quot;3&quot; unique_id=&quot;32326&quot;&gt;&lt;property id=&quot;20148&quot; value=&quot;5&quot;/&gt;&lt;property id=&quot;20300&quot; value=&quot;Slide 44 - &amp;quot;Absolute and Relative references&amp;quot;&quot;/&gt;&lt;property id=&quot;20307&quot; value=&quot;354&quot;/&gt;&lt;/object&gt;&lt;object type=&quot;3&quot; unique_id=&quot;32327&quot;&gt;&lt;property id=&quot;20148&quot; value=&quot;5&quot;/&gt;&lt;property id=&quot;20300&quot; value=&quot;Slide 45 - &amp;quot;An Image as Link and Link to Email Address&amp;quot;&quot;/&gt;&lt;property id=&quot;20307&quot; value=&quot;355&quot;/&gt;&lt;/object&gt;&lt;object type=&quot;3&quot; unique_id=&quot;32328&quot;&gt;&lt;property id=&quot;20148&quot; value=&quot;5&quot;/&gt;&lt;property id=&quot;20300&quot; value=&quot;Slide 46 - &amp;quot;Text Formatting&amp;quot;&quot;/&gt;&lt;property id=&quot;20307&quot; value=&quot;351&quot;/&gt;&lt;/object&gt;&lt;object type=&quot;3&quot; unique_id=&quot;32329&quot;&gt;&lt;property id=&quot;20148&quot; value=&quot;5&quot;/&gt;&lt;property id=&quot;20300&quot; value=&quot;Slide 47 - &amp;quot;HTML Lists&amp;quot;&quot;/&gt;&lt;property id=&quot;20307&quot; value=&quot;356&quot;/&gt;&lt;/object&gt;&lt;object type=&quot;3&quot; unique_id=&quot;32330&quot;&gt;&lt;property id=&quot;20148&quot; value=&quot;5&quot;/&gt;&lt;property id=&quot;20300&quot; value=&quot;Slide 48 - &amp;quot;Unordered HTML List&amp;quot;&quot;/&gt;&lt;property id=&quot;20307&quot; value=&quot;357&quot;/&gt;&lt;/object&gt;&lt;object type=&quot;3&quot; unique_id=&quot;32331&quot;&gt;&lt;property id=&quot;20148&quot; value=&quot;5&quot;/&gt;&lt;property id=&quot;20300&quot; value=&quot;Slide 49 - &amp;quot;More Unordered Lists...&amp;quot;&quot;/&gt;&lt;property id=&quot;20307&quot; value=&quot;314&quot;/&gt;&lt;/object&gt;&lt;object type=&quot;3&quot; unique_id=&quot;32332&quot;&gt;&lt;property id=&quot;20148&quot; value=&quot;5&quot;/&gt;&lt;property id=&quot;20300&quot; value=&quot;Slide 50 - &amp;quot;Ordered HTML List&amp;quot;&quot;/&gt;&lt;property id=&quot;20307&quot; value=&quot;358&quot;/&gt;&lt;/object&gt;&lt;object type=&quot;3&quot; unique_id=&quot;32333&quot;&gt;&lt;property id=&quot;20148&quot; value=&quot;5&quot;/&gt;&lt;property id=&quot;20300&quot; value=&quot;Slide 51 - &amp;quot;HTML Description Lists&amp;quot;&quot;/&gt;&lt;property id=&quot;20307&quot; value=&quot;359&quot;/&gt;&lt;/object&gt;&lt;object type=&quot;3&quot; unique_id=&quot;32334&quot;&gt;&lt;property id=&quot;20148&quot; value=&quot;5&quot;/&gt;&lt;property id=&quot;20300&quot; value=&quot;Slide 52 - &amp;quot;HTML Tables&amp;quot;&quot;/&gt;&lt;property id=&quot;20307&quot; value=&quot;360&quot;/&gt;&lt;/object&gt;&lt;object type=&quot;3&quot; unique_id=&quot;32335&quot;&gt;&lt;property id=&quot;20148&quot; value=&quot;5&quot;/&gt;&lt;property id=&quot;20300&quot; value=&quot;Slide 53 - &amp;quot;HTML Tables - Example&amp;quot;&quot;/&gt;&lt;property id=&quot;20307&quot; value=&quot;361&quot;/&gt;&lt;/object&gt;&lt;object type=&quot;3&quot; unique_id=&quot;32336&quot;&gt;&lt;property id=&quot;20148&quot; value=&quot;5&quot;/&gt;&lt;property id=&quot;20300&quot; value=&quot;Slide 54 - &amp;quot;HTML Tables – Adding borders&amp;quot;&quot;/&gt;&lt;property id=&quot;20307&quot; value=&quot;362&quot;/&gt;&lt;/object&gt;&lt;object type=&quot;3&quot; unique_id=&quot;32337&quot;&gt;&lt;property id=&quot;20148&quot; value=&quot;5&quot;/&gt;&lt;property id=&quot;20300&quot; value=&quot;Slide 55 - &amp;quot;HTML Tables – Cell that Span Many Columns&amp;quot;&quot;/&gt;&lt;property id=&quot;20307&quot; value=&quot;363&quot;/&gt;&lt;/object&gt;&lt;object type=&quot;3&quot; unique_id=&quot;32338&quot;&gt;&lt;property id=&quot;20148&quot; value=&quot;5&quot;/&gt;&lt;property id=&quot;20300&quot; value=&quot;Slide 56 - &amp;quot;HTML Tables – Cell that Span Many Rows&amp;quot;&quot;/&gt;&lt;property id=&quot;20307&quot; value=&quot;364&quot;/&gt;&lt;/object&gt;&lt;object type=&quot;3&quot; unique_id=&quot;32339&quot;&gt;&lt;property id=&quot;20148&quot; value=&quot;5&quot;/&gt;&lt;property id=&quot;20300&quot; value=&quot;Slide 57 - &amp;quot;HTML Tables – Add a caption&amp;quot;&quot;/&gt;&lt;property id=&quot;20307&quot; value=&quot;365&quot;/&gt;&lt;/object&gt;&lt;object type=&quot;3&quot; unique_id=&quot;32754&quot;&gt;&lt;property id=&quot;20148&quot; value=&quot;5&quot;/&gt;&lt;property id=&quot;20300&quot; value=&quot;Slide 58 - &amp;quot;HTML Forms&amp;quot;&quot;/&gt;&lt;property id=&quot;20307&quot; value=&quot;366&quot;/&gt;&lt;/object&gt;&lt;object type=&quot;3&quot; unique_id=&quot;32755&quot;&gt;&lt;property id=&quot;20148&quot; value=&quot;5&quot;/&gt;&lt;property id=&quot;20300&quot; value=&quot;Slide 59 - &amp;quot;Example: Form &amp;quot;&quot;/&gt;&lt;property id=&quot;20307&quot; value=&quot;317&quot;/&gt;&lt;/object&gt;&lt;object type=&quot;3&quot; unique_id=&quot;32756&quot;&gt;&lt;property id=&quot;20148&quot; value=&quot;5&quot;/&gt;&lt;property id=&quot;20300&quot; value=&quot;Slide 60 - &amp;quot;HTML Forms&amp;quot;&quot;/&gt;&lt;property id=&quot;20307&quot; value=&quot;367&quot;/&gt;&lt;/object&gt;&lt;object type=&quot;3&quot; unique_id=&quot;32757&quot;&gt;&lt;property id=&quot;20148&quot; value=&quot;5&quot;/&gt;&lt;property id=&quot;20300&quot; value=&quot;Slide 61 - &amp;quot;HTML Forms – Input Type Element&amp;quot;&quot;/&gt;&lt;property id=&quot;20307&quot; value=&quot;368&quot;/&gt;&lt;/object&gt;&lt;object type=&quot;3&quot; unique_id=&quot;32758&quot;&gt;&lt;property id=&quot;20148&quot; value=&quot;5&quot;/&gt;&lt;property id=&quot;20300&quot; value=&quot;Slide 62 - &amp;quot;HTML Forms - Input Type Element&amp;quot;&quot;/&gt;&lt;property id=&quot;20307&quot; value=&quot;369&quot;/&gt;&lt;/object&gt;&lt;object type=&quot;3&quot; unique_id=&quot;33184&quot;&gt;&lt;property id=&quot;20148&quot; value=&quot;5&quot;/&gt;&lt;property id=&quot;20300&quot; value=&quot;Slide 63 - &amp;quot;Creating HTML with Python&amp;quot;&quot;/&gt;&lt;property id=&quot;20307&quot; value=&quot;371&quot;/&gt;&lt;/object&gt;&lt;object type=&quot;3&quot; unique_id=&quot;33185&quot;&gt;&lt;property id=&quot;20148&quot; value=&quot;5&quot;/&gt;&lt;property id=&quot;20300&quot; value=&quot;Slide 64 - &amp;quot;Creating HTML page using Python&amp;quot;&quot;/&gt;&lt;property id=&quot;20307&quot; value=&quot;370&quot;/&gt;&lt;/object&gt;&lt;object type=&quot;3&quot; unique_id=&quot;33186&quot;&gt;&lt;property id=&quot;20148&quot; value=&quot;5&quot;/&gt;&lt;property id=&quot;20300&quot; value=&quot;Slide 65 - &amp;quot;Creating HTML page using Python&amp;quot;&quot;/&gt;&lt;property id=&quot;20307&quot; value=&quot;372&quot;/&gt;&lt;/object&gt;&lt;object type=&quot;3&quot; unique_id=&quot;33187&quot;&gt;&lt;property id=&quot;20148&quot; value=&quot;5&quot;/&gt;&lt;property id=&quot;20300&quot; value=&quot;Slide 66 - &amp;quot;Using Python to Control Browser&amp;quot;&quot;/&gt;&lt;property id=&quot;20307&quot; value=&quot;373&quot;/&gt;&lt;/object&gt;&lt;object type=&quot;3&quot; unique_id=&quot;33858&quot;&gt;&lt;property id=&quot;20148&quot; value=&quot;5&quot;/&gt;&lt;property id=&quot;20300&quot; value=&quot;Slide 12 - &amp;quot;Multithreading in Python&amp;quot;&quot;/&gt;&lt;property id=&quot;20307&quot; value=&quot;374&quot;/&gt;&lt;/object&gt;&lt;object type=&quot;3&quot; unique_id=&quot;33859&quot;&gt;&lt;property id=&quot;20148&quot; value=&quot;5&quot;/&gt;&lt;property id=&quot;20300&quot; value=&quot;Slide 13 - &amp;quot;Multithreading in Python&amp;quot;&quot;/&gt;&lt;property id=&quot;20307&quot; value=&quot;375&quot;/&gt;&lt;/object&gt;&lt;/object&gt;&lt;object type=&quot;8&quot; unique_id=&quot;10350&quot;&gt;&lt;/object&gt;&lt;/object&gt;&lt;/database&gt;"/>
  <p:tag name="SECTOMILLISECCONVERTED" val="1"/>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0CA7EA6C9C1E874F95C7C2F57596412B" ma:contentTypeVersion="4" ma:contentTypeDescription="Создание документа." ma:contentTypeScope="" ma:versionID="670686ec06addbf862e6db37a05f0175">
  <xsd:schema xmlns:xsd="http://www.w3.org/2001/XMLSchema" xmlns:xs="http://www.w3.org/2001/XMLSchema" xmlns:p="http://schemas.microsoft.com/office/2006/metadata/properties" xmlns:ns2="8d632433-768a-41fb-8899-f407ef78b44b" targetNamespace="http://schemas.microsoft.com/office/2006/metadata/properties" ma:root="true" ma:fieldsID="264ef4a002b0f04cd4703856bb97c061" ns2:_="">
    <xsd:import namespace="8d632433-768a-41fb-8899-f407ef78b44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632433-768a-41fb-8899-f407ef78b4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AB6FB3-9E12-45EA-9C75-13F0F511A02C}"/>
</file>

<file path=customXml/itemProps2.xml><?xml version="1.0" encoding="utf-8"?>
<ds:datastoreItem xmlns:ds="http://schemas.openxmlformats.org/officeDocument/2006/customXml" ds:itemID="{1D67C676-A9E8-47A0-A663-A3E7DD17E798}"/>
</file>

<file path=customXml/itemProps3.xml><?xml version="1.0" encoding="utf-8"?>
<ds:datastoreItem xmlns:ds="http://schemas.openxmlformats.org/officeDocument/2006/customXml" ds:itemID="{ED01D605-49E5-42FE-AAFC-B4E651525C7C}"/>
</file>

<file path=docProps/app.xml><?xml version="1.0" encoding="utf-8"?>
<Properties xmlns="http://schemas.openxmlformats.org/officeDocument/2006/extended-properties" xmlns:vt="http://schemas.openxmlformats.org/officeDocument/2006/docPropsVTypes">
  <TotalTime>13081</TotalTime>
  <Words>3960</Words>
  <Application>Microsoft Office PowerPoint</Application>
  <PresentationFormat>Широкоэкранный</PresentationFormat>
  <Paragraphs>508</Paragraphs>
  <Slides>67</Slides>
  <Notes>0</Notes>
  <HiddenSlides>0</HiddenSlides>
  <MMClips>0</MMClips>
  <ScaleCrop>false</ScaleCrop>
  <HeadingPairs>
    <vt:vector size="6" baseType="variant">
      <vt:variant>
        <vt:lpstr>Использованные шрифты</vt:lpstr>
      </vt:variant>
      <vt:variant>
        <vt:i4>15</vt:i4>
      </vt:variant>
      <vt:variant>
        <vt:lpstr>Тема</vt:lpstr>
      </vt:variant>
      <vt:variant>
        <vt:i4>1</vt:i4>
      </vt:variant>
      <vt:variant>
        <vt:lpstr>Заголовки слайдов</vt:lpstr>
      </vt:variant>
      <vt:variant>
        <vt:i4>67</vt:i4>
      </vt:variant>
    </vt:vector>
  </HeadingPairs>
  <TitlesOfParts>
    <vt:vector size="83" baseType="lpstr">
      <vt:lpstr>Arial Unicode MS</vt:lpstr>
      <vt:lpstr>-apple-system</vt:lpstr>
      <vt:lpstr>Arial</vt:lpstr>
      <vt:lpstr>Calibri</vt:lpstr>
      <vt:lpstr>Calibri Light</vt:lpstr>
      <vt:lpstr>Consolas</vt:lpstr>
      <vt:lpstr>Courier New</vt:lpstr>
      <vt:lpstr>Helvetica</vt:lpstr>
      <vt:lpstr>Menlo</vt:lpstr>
      <vt:lpstr>Segoe UI</vt:lpstr>
      <vt:lpstr>Times</vt:lpstr>
      <vt:lpstr>Times New Roman</vt:lpstr>
      <vt:lpstr>urw-din</vt:lpstr>
      <vt:lpstr>var(--font-din)</vt:lpstr>
      <vt:lpstr>Verdana</vt:lpstr>
      <vt:lpstr>Тема Office</vt:lpstr>
      <vt:lpstr>Презентация PowerPoint</vt:lpstr>
      <vt:lpstr>Content</vt:lpstr>
      <vt:lpstr>Multithreading</vt:lpstr>
      <vt:lpstr>Multithreading in Python</vt:lpstr>
      <vt:lpstr>Thread</vt:lpstr>
      <vt:lpstr>Thread</vt:lpstr>
      <vt:lpstr>Thread</vt:lpstr>
      <vt:lpstr>Multithreading</vt:lpstr>
      <vt:lpstr>Multithreading</vt:lpstr>
      <vt:lpstr>Multithreading in Python</vt:lpstr>
      <vt:lpstr>Multithreading in Python </vt:lpstr>
      <vt:lpstr>Multithreading in Python</vt:lpstr>
      <vt:lpstr>Multithreading in Python</vt:lpstr>
      <vt:lpstr>Client/Server Programming</vt:lpstr>
      <vt:lpstr>Client-Server Programming </vt:lpstr>
      <vt:lpstr>Client-Server Programming </vt:lpstr>
      <vt:lpstr>Client-side programming (scripting)</vt:lpstr>
      <vt:lpstr>Server-Side web programming</vt:lpstr>
      <vt:lpstr>Client-Side and Server-Side programming benefits</vt:lpstr>
      <vt:lpstr>HTML</vt:lpstr>
      <vt:lpstr>Web application architecture</vt:lpstr>
      <vt:lpstr>Web technologies</vt:lpstr>
      <vt:lpstr>What is HTML?</vt:lpstr>
      <vt:lpstr>What is HTML?</vt:lpstr>
      <vt:lpstr>What is HTML?</vt:lpstr>
      <vt:lpstr>What is HTML?</vt:lpstr>
      <vt:lpstr>What is HTML?</vt:lpstr>
      <vt:lpstr>How we got to HTML5</vt:lpstr>
      <vt:lpstr>History of HTML</vt:lpstr>
      <vt:lpstr>Anatomy of an HTML tag</vt:lpstr>
      <vt:lpstr>Anatomy of an HTML tag</vt:lpstr>
      <vt:lpstr>Anatomy of an HTML tag</vt:lpstr>
      <vt:lpstr>Anatomy of an HTML tag</vt:lpstr>
      <vt:lpstr>Anatomy of an HTML tag</vt:lpstr>
      <vt:lpstr>Anatomy of an HTML tag</vt:lpstr>
      <vt:lpstr>Structure of an HTML page</vt:lpstr>
      <vt:lpstr>Page Structure Elements </vt:lpstr>
      <vt:lpstr>Презентация PowerPoint</vt:lpstr>
      <vt:lpstr>Key Structural Elements </vt:lpstr>
      <vt:lpstr>Headings: &lt;h1&gt;, &lt;h2&gt;, ..., &lt;h6&gt;</vt:lpstr>
      <vt:lpstr>Need to handle markup characters in content</vt:lpstr>
      <vt:lpstr>HTML Links</vt:lpstr>
      <vt:lpstr>HTML Links- The target Attribute</vt:lpstr>
      <vt:lpstr>Absolute and Relative references</vt:lpstr>
      <vt:lpstr>An Image as Link and Link to Email Address</vt:lpstr>
      <vt:lpstr>Text Formatting</vt:lpstr>
      <vt:lpstr>HTML Lists</vt:lpstr>
      <vt:lpstr>Unordered HTML List</vt:lpstr>
      <vt:lpstr>More Unordered Lists...</vt:lpstr>
      <vt:lpstr>Ordered HTML List</vt:lpstr>
      <vt:lpstr>HTML Description Lists</vt:lpstr>
      <vt:lpstr>HTML Tables</vt:lpstr>
      <vt:lpstr>HTML Tables - Example</vt:lpstr>
      <vt:lpstr>HTML Tables – Adding borders</vt:lpstr>
      <vt:lpstr>HTML Tables – Cell that Span Many Columns</vt:lpstr>
      <vt:lpstr>HTML Tables – Cell that Span Many Rows</vt:lpstr>
      <vt:lpstr>HTML Tables – Add a caption</vt:lpstr>
      <vt:lpstr>HTML Forms</vt:lpstr>
      <vt:lpstr>Example: Form </vt:lpstr>
      <vt:lpstr>HTML Forms</vt:lpstr>
      <vt:lpstr>HTML Forms – Input Type Element</vt:lpstr>
      <vt:lpstr>HTML Forms - Input Type Element</vt:lpstr>
      <vt:lpstr>Creating HTML with Python</vt:lpstr>
      <vt:lpstr>Creating HTML page using Python</vt:lpstr>
      <vt:lpstr>Creating HTML page using Python</vt:lpstr>
      <vt:lpstr>Using Python to Control Browser</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Aizhan</dc:creator>
  <cp:lastModifiedBy>Aizhan Altaibek</cp:lastModifiedBy>
  <cp:revision>142</cp:revision>
  <dcterms:created xsi:type="dcterms:W3CDTF">2020-08-08T06:50:14Z</dcterms:created>
  <dcterms:modified xsi:type="dcterms:W3CDTF">2021-04-05T03:59:44Z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0x0101000CA7EA6C9C1E874F95C7C2F57596412B</vt:lpwstr>
  </property>
</Properties>
</file>