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5" r:id="rId2"/>
    <p:sldId id="266" r:id="rId3"/>
    <p:sldId id="306" r:id="rId4"/>
    <p:sldId id="307" r:id="rId5"/>
    <p:sldId id="287" r:id="rId6"/>
    <p:sldId id="288" r:id="rId7"/>
    <p:sldId id="290" r:id="rId8"/>
    <p:sldId id="291" r:id="rId9"/>
    <p:sldId id="292" r:id="rId10"/>
    <p:sldId id="293" r:id="rId11"/>
    <p:sldId id="308" r:id="rId12"/>
    <p:sldId id="295" r:id="rId13"/>
    <p:sldId id="309" r:id="rId14"/>
    <p:sldId id="294" r:id="rId15"/>
    <p:sldId id="296" r:id="rId16"/>
    <p:sldId id="297" r:id="rId17"/>
    <p:sldId id="298" r:id="rId18"/>
    <p:sldId id="299" r:id="rId19"/>
    <p:sldId id="300" r:id="rId20"/>
    <p:sldId id="344" r:id="rId21"/>
    <p:sldId id="349" r:id="rId22"/>
    <p:sldId id="350" r:id="rId23"/>
    <p:sldId id="358" r:id="rId24"/>
    <p:sldId id="347" r:id="rId25"/>
    <p:sldId id="353" r:id="rId26"/>
    <p:sldId id="354" r:id="rId27"/>
    <p:sldId id="359" r:id="rId28"/>
    <p:sldId id="360" r:id="rId29"/>
    <p:sldId id="301" r:id="rId30"/>
    <p:sldId id="302" r:id="rId31"/>
    <p:sldId id="303" r:id="rId32"/>
    <p:sldId id="304" r:id="rId33"/>
    <p:sldId id="284"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67" d="100"/>
          <a:sy n="67" d="100"/>
        </p:scale>
        <p:origin x="4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A909F-4610-47E5-9CF1-8FEE53E4E2C0}" type="datetimeFigureOut">
              <a:rPr lang="en-US" smtClean="0"/>
              <a:t>4/12/2021</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24B67-472A-4F2D-B037-394ED0A08431}" type="slidenum">
              <a:rPr lang="en-US" smtClean="0"/>
              <a:t>‹#›</a:t>
            </a:fld>
            <a:endParaRPr lang="en-US"/>
          </a:p>
        </p:txBody>
      </p:sp>
    </p:spTree>
    <p:extLst>
      <p:ext uri="{BB962C8B-B14F-4D97-AF65-F5344CB8AC3E}">
        <p14:creationId xmlns:p14="http://schemas.microsoft.com/office/powerpoint/2010/main" val="2375177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D6FFE205-2EAB-4BC3-9257-8F142BC2DAF5}" type="datetime1">
              <a:rPr lang="en-US" smtClean="0"/>
              <a:t>4/12/2021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339398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2470A464-093B-4B2D-889E-6F81838DA721}" type="datetime1">
              <a:rPr lang="en-US" smtClean="0"/>
              <a:t>4/12/2021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159774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9680F160-4BC2-4929-96FF-665153F7E397}" type="datetime1">
              <a:rPr lang="en-US" smtClean="0"/>
              <a:t>4/12/2021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3728536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2"/>
            <a:ext cx="12192000" cy="419380"/>
          </a:xfrm>
          <a:prstGeom prst="rect">
            <a:avLst/>
          </a:prstGeom>
        </p:spPr>
        <p:txBody>
          <a:bodyPr anchor="ctr"/>
          <a:lstStyle>
            <a:lvl1pPr marL="0" marR="0" indent="0" algn="ctr" defTabSz="914377"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377"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2825324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36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90434"/>
            <a:ext cx="12192000" cy="249276"/>
          </a:xfrm>
          <a:prstGeom prst="rect">
            <a:avLst/>
          </a:prstGeom>
        </p:spPr>
        <p:txBody>
          <a:bodyPr anchor="ctr"/>
          <a:lstStyle>
            <a:lvl1pPr marL="0" marR="0" indent="0" algn="ctr" defTabSz="685793" rtl="0" eaLnBrk="1" fontAlgn="auto" latinLnBrk="1" hangingPunct="1">
              <a:lnSpc>
                <a:spcPct val="90000"/>
              </a:lnSpc>
              <a:spcBef>
                <a:spcPts val="750"/>
              </a:spcBef>
              <a:spcAft>
                <a:spcPts val="0"/>
              </a:spcAft>
              <a:buClrTx/>
              <a:buSzTx/>
              <a:buFontTx/>
              <a:buNone/>
              <a:tabLst/>
              <a:defRPr sz="1800" b="0">
                <a:solidFill>
                  <a:schemeClr val="tx1">
                    <a:lumMod val="65000"/>
                    <a:lumOff val="35000"/>
                  </a:schemeClr>
                </a:solidFill>
              </a:defRPr>
            </a:lvl1pPr>
          </a:lstStyle>
          <a:p>
            <a:pPr marL="0" marR="0" lvl="0" indent="0" algn="ctr" defTabSz="685793" rtl="0" eaLnBrk="1" fontAlgn="auto" latinLnBrk="1" hangingPunct="1">
              <a:lnSpc>
                <a:spcPct val="90000"/>
              </a:lnSpc>
              <a:spcBef>
                <a:spcPts val="75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71875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5788265B-6B62-4D73-A10B-F5AC821B0853}" type="datetime1">
              <a:rPr lang="en-US" smtClean="0"/>
              <a:t>4/12/2021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310503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81E6DC1-3AC4-4255-A6F8-E71F838414EF}" type="datetime1">
              <a:rPr lang="en-US" smtClean="0"/>
              <a:t>4/12/2021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397804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328CE59F-C310-4A77-A3DE-EF0A3AA82352}" type="datetime1">
              <a:rPr lang="en-US" smtClean="0"/>
              <a:t>4/12/2021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107262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381B317D-9BA4-4914-AFEB-19AEA5E26F26}" type="datetime1">
              <a:rPr lang="en-US" smtClean="0"/>
              <a:t>4/12/2021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2623525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EDED46F4-67CD-4127-99CB-851263DFE023}" type="datetime1">
              <a:rPr lang="en-US" smtClean="0"/>
              <a:t>4/12/2021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123212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5530F7E-1076-4BA3-BC48-F2C66CBCC63C}" type="datetime1">
              <a:rPr lang="en-US" smtClean="0"/>
              <a:t>4/12/2021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154746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19D5046-8E6D-469E-B982-2EE07504034E}" type="datetime1">
              <a:rPr lang="en-US" smtClean="0"/>
              <a:t>4/12/2021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231369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D3070E5-75BA-440F-AF04-4C93B6A952E5}" type="datetime1">
              <a:rPr lang="en-US" smtClean="0"/>
              <a:t>4/12/2021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59379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13AE4-B66C-4D39-ABA5-7393370FAA83}" type="datetime1">
              <a:rPr lang="en-US" smtClean="0"/>
              <a:t>4/12/2021</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8E213-EF23-4ADC-BC6B-623A47320E7C}" type="slidenum">
              <a:rPr lang="en-US" smtClean="0"/>
              <a:t>‹#›</a:t>
            </a:fld>
            <a:endParaRPr lang="en-US"/>
          </a:p>
        </p:txBody>
      </p:sp>
    </p:spTree>
    <p:extLst>
      <p:ext uri="{BB962C8B-B14F-4D97-AF65-F5344CB8AC3E}">
        <p14:creationId xmlns:p14="http://schemas.microsoft.com/office/powerpoint/2010/main" val="1323457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3"/>
          <p:cNvSpPr txBox="1">
            <a:spLocks/>
          </p:cNvSpPr>
          <p:nvPr/>
        </p:nvSpPr>
        <p:spPr>
          <a:xfrm>
            <a:off x="1524001" y="1709087"/>
            <a:ext cx="9144000" cy="783524"/>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r>
              <a:rPr lang="en-US" sz="3300" dirty="0"/>
              <a:t>Lecture 1</a:t>
            </a:r>
            <a:r>
              <a:rPr lang="ru-RU" sz="3300" dirty="0"/>
              <a:t>2</a:t>
            </a:r>
            <a:endParaRPr lang="en-US" sz="3300" dirty="0"/>
          </a:p>
        </p:txBody>
      </p:sp>
      <p:sp>
        <p:nvSpPr>
          <p:cNvPr id="42" name="Title 3"/>
          <p:cNvSpPr txBox="1">
            <a:spLocks/>
          </p:cNvSpPr>
          <p:nvPr/>
        </p:nvSpPr>
        <p:spPr>
          <a:xfrm>
            <a:off x="2514496" y="4503856"/>
            <a:ext cx="3046396" cy="783524"/>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pPr algn="l"/>
            <a:r>
              <a:rPr lang="en-US" sz="2100" b="0" dirty="0"/>
              <a:t>Complied by</a:t>
            </a:r>
          </a:p>
          <a:p>
            <a:pPr algn="l"/>
            <a:r>
              <a:rPr lang="en-US" sz="2100" b="0" dirty="0"/>
              <a:t>Aizhan Altaibek</a:t>
            </a:r>
          </a:p>
        </p:txBody>
      </p:sp>
      <p:sp>
        <p:nvSpPr>
          <p:cNvPr id="43" name="Title 3"/>
          <p:cNvSpPr txBox="1">
            <a:spLocks/>
          </p:cNvSpPr>
          <p:nvPr/>
        </p:nvSpPr>
        <p:spPr>
          <a:xfrm>
            <a:off x="1524002" y="862074"/>
            <a:ext cx="9143999" cy="507723"/>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r>
              <a:rPr lang="en-US" sz="1800" spc="-5" dirty="0">
                <a:latin typeface="Times New Roman" panose="02020603050405020304" pitchFamily="18" charset="0"/>
                <a:ea typeface="Times New Roman" panose="02020603050405020304" pitchFamily="18" charset="0"/>
              </a:rPr>
              <a:t>Programming on Python</a:t>
            </a:r>
            <a:r>
              <a:rPr lang="en-US" sz="1800" dirty="0">
                <a:latin typeface="Times New Roman" panose="02020603050405020304" pitchFamily="18" charset="0"/>
                <a:ea typeface="Times New Roman" panose="02020603050405020304" pitchFamily="18" charset="0"/>
              </a:rPr>
              <a:t> </a:t>
            </a:r>
            <a:endParaRPr lang="en-US" sz="2100" dirty="0"/>
          </a:p>
        </p:txBody>
      </p:sp>
      <p:pic>
        <p:nvPicPr>
          <p:cNvPr id="5" name="Рисунок 4">
            <a:extLst>
              <a:ext uri="{FF2B5EF4-FFF2-40B4-BE49-F238E27FC236}">
                <a16:creationId xmlns:a16="http://schemas.microsoft.com/office/drawing/2014/main" id="{261DA672-2758-495C-879D-9522B7799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504" y="4296966"/>
            <a:ext cx="1964531" cy="1307306"/>
          </a:xfrm>
          <a:prstGeom prst="rect">
            <a:avLst/>
          </a:prstGeom>
        </p:spPr>
      </p:pic>
      <p:sp>
        <p:nvSpPr>
          <p:cNvPr id="6" name="object 12">
            <a:extLst>
              <a:ext uri="{FF2B5EF4-FFF2-40B4-BE49-F238E27FC236}">
                <a16:creationId xmlns:a16="http://schemas.microsoft.com/office/drawing/2014/main" id="{50A62BE4-584B-445E-874B-7B32370491AB}"/>
              </a:ext>
            </a:extLst>
          </p:cNvPr>
          <p:cNvSpPr txBox="1"/>
          <p:nvPr/>
        </p:nvSpPr>
        <p:spPr>
          <a:xfrm>
            <a:off x="687834" y="2815434"/>
            <a:ext cx="10816332" cy="984885"/>
          </a:xfrm>
          <a:prstGeom prst="rect">
            <a:avLst/>
          </a:prstGeom>
        </p:spPr>
        <p:txBody>
          <a:bodyPr vert="horz" wrap="square" lIns="0" tIns="0" rIns="0" bIns="0" rtlCol="0">
            <a:spAutoFit/>
          </a:bodyPr>
          <a:lstStyle/>
          <a:p>
            <a:pPr algn="ctr"/>
            <a:r>
              <a:rPr lang="en-US" sz="3200" dirty="0">
                <a:solidFill>
                  <a:schemeClr val="accent1">
                    <a:lumMod val="50000"/>
                  </a:schemeClr>
                </a:solidFill>
              </a:rPr>
              <a:t>CSS for styling. Basic CSS. CSS properties. </a:t>
            </a:r>
            <a:br>
              <a:rPr lang="ru-RU" sz="3200" dirty="0">
                <a:solidFill>
                  <a:schemeClr val="accent1">
                    <a:lumMod val="50000"/>
                  </a:schemeClr>
                </a:solidFill>
              </a:rPr>
            </a:br>
            <a:r>
              <a:rPr lang="en-US" sz="3200" dirty="0">
                <a:solidFill>
                  <a:schemeClr val="accent1">
                    <a:lumMod val="50000"/>
                  </a:schemeClr>
                </a:solidFill>
              </a:rPr>
              <a:t>More CSS syntax.</a:t>
            </a:r>
            <a:endParaRPr lang="en-US" sz="291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826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br>
              <a:rPr lang="en-US" b="1" dirty="0"/>
            </a:br>
            <a:endParaRPr lang="ru-RU" dirty="0"/>
          </a:p>
        </p:txBody>
      </p:sp>
      <p:sp>
        <p:nvSpPr>
          <p:cNvPr id="3" name="Содержимое 2"/>
          <p:cNvSpPr>
            <a:spLocks noGrp="1"/>
          </p:cNvSpPr>
          <p:nvPr>
            <p:ph idx="1"/>
          </p:nvPr>
        </p:nvSpPr>
        <p:spPr>
          <a:xfrm>
            <a:off x="1981200" y="1142984"/>
            <a:ext cx="8229600" cy="5431552"/>
          </a:xfrm>
        </p:spPr>
        <p:txBody>
          <a:bodyPr>
            <a:normAutofit/>
          </a:bodyPr>
          <a:lstStyle/>
          <a:p>
            <a:pPr marL="0" indent="0" algn="just">
              <a:buNone/>
            </a:pPr>
            <a:r>
              <a:rPr lang="en-US" sz="2400" dirty="0"/>
              <a:t>CSS overcomes the problem of mixed </a:t>
            </a:r>
            <a:r>
              <a:rPr lang="en-US" sz="2400" i="1" dirty="0">
                <a:solidFill>
                  <a:srgbClr val="7030A0"/>
                </a:solidFill>
              </a:rPr>
              <a:t>data</a:t>
            </a:r>
            <a:r>
              <a:rPr lang="en-US" sz="2400" dirty="0"/>
              <a:t> and </a:t>
            </a:r>
            <a:r>
              <a:rPr lang="en-US" sz="2400" i="1" dirty="0">
                <a:solidFill>
                  <a:srgbClr val="7030A0"/>
                </a:solidFill>
              </a:rPr>
              <a:t>presentation</a:t>
            </a:r>
            <a:r>
              <a:rPr lang="en-US" sz="2400" dirty="0"/>
              <a:t> by allowing you to define all formatting information in </a:t>
            </a:r>
            <a:r>
              <a:rPr lang="en-US" sz="2400" u="sng" dirty="0"/>
              <a:t>external files</a:t>
            </a:r>
            <a:r>
              <a:rPr lang="en-US" sz="2400" dirty="0"/>
              <a:t>. </a:t>
            </a:r>
          </a:p>
          <a:p>
            <a:pPr marL="0" indent="0" algn="just">
              <a:buNone/>
            </a:pPr>
            <a:r>
              <a:rPr lang="en-US" sz="2400" dirty="0"/>
              <a:t>Your HTML pages can then reference these files and the browser will apply the correct styles for you. </a:t>
            </a:r>
          </a:p>
          <a:p>
            <a:pPr marL="0" indent="0" algn="just">
              <a:buNone/>
            </a:pPr>
            <a:r>
              <a:rPr lang="en-US" sz="2400" dirty="0"/>
              <a:t>With this separation, </a:t>
            </a:r>
          </a:p>
          <a:p>
            <a:pPr algn="just">
              <a:buFontTx/>
              <a:buChar char="-"/>
            </a:pPr>
            <a:r>
              <a:rPr lang="en-US" sz="2400" dirty="0"/>
              <a:t>the </a:t>
            </a:r>
            <a:r>
              <a:rPr lang="en-US" sz="2400" dirty="0">
                <a:solidFill>
                  <a:schemeClr val="accent2">
                    <a:lumMod val="75000"/>
                  </a:schemeClr>
                </a:solidFill>
              </a:rPr>
              <a:t>HTML</a:t>
            </a:r>
            <a:r>
              <a:rPr lang="en-US" sz="2400" dirty="0"/>
              <a:t> document contains </a:t>
            </a:r>
            <a:r>
              <a:rPr lang="en-US" sz="2400" i="1" dirty="0">
                <a:solidFill>
                  <a:schemeClr val="accent2">
                    <a:lumMod val="75000"/>
                  </a:schemeClr>
                </a:solidFill>
              </a:rPr>
              <a:t>what you want to display</a:t>
            </a:r>
            <a:r>
              <a:rPr lang="en-US" sz="2400" i="1" dirty="0"/>
              <a:t>, </a:t>
            </a:r>
          </a:p>
          <a:p>
            <a:pPr algn="just">
              <a:buFontTx/>
              <a:buChar char="-"/>
            </a:pPr>
            <a:r>
              <a:rPr lang="en-US" sz="2400" dirty="0"/>
              <a:t>while the </a:t>
            </a:r>
            <a:r>
              <a:rPr lang="en-US" sz="2400" dirty="0">
                <a:solidFill>
                  <a:schemeClr val="accent2">
                    <a:lumMod val="75000"/>
                  </a:schemeClr>
                </a:solidFill>
              </a:rPr>
              <a:t>CSS</a:t>
            </a:r>
            <a:r>
              <a:rPr lang="en-US" sz="2400" dirty="0"/>
              <a:t> file defines </a:t>
            </a:r>
            <a:r>
              <a:rPr lang="en-US" sz="2400" i="1" dirty="0">
                <a:solidFill>
                  <a:schemeClr val="accent2">
                    <a:lumMod val="75000"/>
                  </a:schemeClr>
                </a:solidFill>
              </a:rPr>
              <a:t>how you want to display it</a:t>
            </a:r>
            <a:r>
              <a:rPr lang="en-US" sz="2400" i="1" dirty="0"/>
              <a:t>, </a:t>
            </a:r>
            <a:endParaRPr lang="ru-RU" sz="2400" i="1" dirty="0"/>
          </a:p>
          <a:p>
            <a:pPr marL="0" indent="0" algn="just">
              <a:buNone/>
            </a:pPr>
            <a:r>
              <a:rPr lang="en-US" sz="2400" dirty="0"/>
              <a:t>enabling you to change or switch one of the two documents, leaving the other unmodified.</a:t>
            </a:r>
            <a:endParaRPr lang="ru-RU" sz="2400" dirty="0"/>
          </a:p>
        </p:txBody>
      </p:sp>
      <p:sp>
        <p:nvSpPr>
          <p:cNvPr id="4" name="Номер слайда 3">
            <a:extLst>
              <a:ext uri="{FF2B5EF4-FFF2-40B4-BE49-F238E27FC236}">
                <a16:creationId xmlns:a16="http://schemas.microsoft.com/office/drawing/2014/main" id="{38854E49-B342-4C8F-9BA3-0F086728E625}"/>
              </a:ext>
            </a:extLst>
          </p:cNvPr>
          <p:cNvSpPr>
            <a:spLocks noGrp="1"/>
          </p:cNvSpPr>
          <p:nvPr>
            <p:ph type="sldNum" sz="quarter" idx="12"/>
          </p:nvPr>
        </p:nvSpPr>
        <p:spPr/>
        <p:txBody>
          <a:bodyPr/>
          <a:lstStyle/>
          <a:p>
            <a:fld id="{5808E213-EF23-4ADC-BC6B-623A47320E7C}" type="slidenum">
              <a:rPr lang="en-US" smtClean="0"/>
              <a:t>10</a:t>
            </a:fld>
            <a:endParaRPr lang="en-US"/>
          </a:p>
        </p:txBody>
      </p:sp>
    </p:spTree>
    <p:extLst>
      <p:ext uri="{BB962C8B-B14F-4D97-AF65-F5344CB8AC3E}">
        <p14:creationId xmlns:p14="http://schemas.microsoft.com/office/powerpoint/2010/main" val="271406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55758" y="0"/>
            <a:ext cx="10515600" cy="1325563"/>
          </a:xfrm>
        </p:spPr>
        <p:txBody>
          <a:bodyPr/>
          <a:lstStyle/>
          <a:p>
            <a:r>
              <a:rPr lang="en-US" dirty="0"/>
              <a:t>Advantages of CSS</a:t>
            </a:r>
          </a:p>
        </p:txBody>
      </p:sp>
      <p:sp>
        <p:nvSpPr>
          <p:cNvPr id="3" name="Объект 2"/>
          <p:cNvSpPr>
            <a:spLocks noGrp="1"/>
          </p:cNvSpPr>
          <p:nvPr>
            <p:ph idx="1"/>
          </p:nvPr>
        </p:nvSpPr>
        <p:spPr>
          <a:xfrm>
            <a:off x="462815" y="862916"/>
            <a:ext cx="10515600" cy="4351338"/>
          </a:xfrm>
        </p:spPr>
        <p:txBody>
          <a:bodyPr>
            <a:noAutofit/>
          </a:bodyPr>
          <a:lstStyle/>
          <a:p>
            <a:r>
              <a:rPr lang="en-US" sz="2200" b="1" dirty="0"/>
              <a:t>CSS saves time </a:t>
            </a:r>
            <a:r>
              <a:rPr lang="en-US" sz="2200" dirty="0"/>
              <a:t>- You can write CSS once and then reuse the same sheet in multiple HTML pages. You can define a style for each HTML element and apply it to as many web pages as you want. </a:t>
            </a:r>
          </a:p>
          <a:p>
            <a:r>
              <a:rPr lang="en-US" sz="2200" b="1" dirty="0"/>
              <a:t>Pages load faster </a:t>
            </a:r>
            <a:r>
              <a:rPr lang="en-US" sz="2200" dirty="0"/>
              <a:t>- If you are using CSS, you do not need to write HTML tag attributes every time. Just write one CSS rule of a tag and apply it to all the occurrences of that tag. So, less code means faster download times. </a:t>
            </a:r>
          </a:p>
          <a:p>
            <a:r>
              <a:rPr lang="en-US" sz="2200" b="1" dirty="0"/>
              <a:t>Easy maintenance </a:t>
            </a:r>
            <a:r>
              <a:rPr lang="en-US" sz="2200" dirty="0"/>
              <a:t>- To make a global change, simply change the style, and all the elements in all the web pages will be updated automatically. </a:t>
            </a:r>
          </a:p>
          <a:p>
            <a:r>
              <a:rPr lang="en-US" sz="2200" b="1" dirty="0"/>
              <a:t>Superior styles to HTML </a:t>
            </a:r>
            <a:r>
              <a:rPr lang="en-US" sz="2200" dirty="0"/>
              <a:t>- CSS has a much wider array of attributes than HTML, so you can give a far better look to your HTML page in comparison to HTML attributes. </a:t>
            </a:r>
          </a:p>
          <a:p>
            <a:r>
              <a:rPr lang="en-US" sz="2200" b="1" dirty="0"/>
              <a:t>Multiple Device Compatibility </a:t>
            </a:r>
            <a:r>
              <a:rPr lang="en-US" sz="2200" dirty="0"/>
              <a:t>- Style sheets allow content to be optimized for more than one type of device. By using the same HTML document, different versions of a website can be presented for handheld devices such as PDAs and cellphones or for printing. </a:t>
            </a:r>
          </a:p>
          <a:p>
            <a:r>
              <a:rPr lang="en-US" sz="2200" b="1" dirty="0"/>
              <a:t>Global web standards </a:t>
            </a:r>
            <a:r>
              <a:rPr lang="en-US" sz="2200" dirty="0"/>
              <a:t>– Today HTML attributes are being deprecated and it is being recommended to use CSS. So it’s a good idea to start using CSS in all the HTML pages to make them compatible with future browsers. </a:t>
            </a:r>
          </a:p>
        </p:txBody>
      </p:sp>
      <p:sp>
        <p:nvSpPr>
          <p:cNvPr id="4" name="Номер слайда 3">
            <a:extLst>
              <a:ext uri="{FF2B5EF4-FFF2-40B4-BE49-F238E27FC236}">
                <a16:creationId xmlns:a16="http://schemas.microsoft.com/office/drawing/2014/main" id="{719D36E0-59D7-445A-B446-419712232986}"/>
              </a:ext>
            </a:extLst>
          </p:cNvPr>
          <p:cNvSpPr>
            <a:spLocks noGrp="1"/>
          </p:cNvSpPr>
          <p:nvPr>
            <p:ph type="sldNum" sz="quarter" idx="12"/>
          </p:nvPr>
        </p:nvSpPr>
        <p:spPr/>
        <p:txBody>
          <a:bodyPr/>
          <a:lstStyle/>
          <a:p>
            <a:fld id="{5808E213-EF23-4ADC-BC6B-623A47320E7C}" type="slidenum">
              <a:rPr lang="en-US" smtClean="0"/>
              <a:t>11</a:t>
            </a:fld>
            <a:endParaRPr lang="en-US"/>
          </a:p>
        </p:txBody>
      </p:sp>
    </p:spTree>
    <p:extLst>
      <p:ext uri="{BB962C8B-B14F-4D97-AF65-F5344CB8AC3E}">
        <p14:creationId xmlns:p14="http://schemas.microsoft.com/office/powerpoint/2010/main" val="3276131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en-US" b="1" dirty="0"/>
              <a:t>CSS - Syntax</a:t>
            </a:r>
            <a:br>
              <a:rPr lang="en-US" sz="1800" b="1" dirty="0"/>
            </a:br>
            <a:br>
              <a:rPr lang="en-US" sz="1800" b="1" dirty="0"/>
            </a:br>
            <a:endParaRPr lang="ru-RU" sz="1800" dirty="0"/>
          </a:p>
        </p:txBody>
      </p:sp>
      <p:sp>
        <p:nvSpPr>
          <p:cNvPr id="3" name="Объект 2"/>
          <p:cNvSpPr>
            <a:spLocks noGrp="1"/>
          </p:cNvSpPr>
          <p:nvPr>
            <p:ph idx="1"/>
          </p:nvPr>
        </p:nvSpPr>
        <p:spPr>
          <a:xfrm>
            <a:off x="838200" y="1828800"/>
            <a:ext cx="10515600" cy="2858703"/>
          </a:xfrm>
        </p:spPr>
        <p:txBody>
          <a:bodyPr/>
          <a:lstStyle/>
          <a:p>
            <a:pPr marL="0" indent="0">
              <a:buNone/>
            </a:pPr>
            <a:r>
              <a:rPr lang="en-US" dirty="0"/>
              <a:t>A CSS comprises of style rules. A style rule is made of three parts −</a:t>
            </a:r>
          </a:p>
          <a:p>
            <a:pPr marL="0" indent="0">
              <a:buNone/>
            </a:pPr>
            <a:endParaRPr lang="en-US" dirty="0"/>
          </a:p>
          <a:p>
            <a:r>
              <a:rPr lang="en-US" b="1" dirty="0"/>
              <a:t>Selector</a:t>
            </a:r>
            <a:r>
              <a:rPr lang="en-US" dirty="0"/>
              <a:t> − A selector is an HTML tag at which a style will be applied.</a:t>
            </a:r>
          </a:p>
          <a:p>
            <a:r>
              <a:rPr lang="en-US" b="1" dirty="0"/>
              <a:t>Property</a:t>
            </a:r>
            <a:r>
              <a:rPr lang="en-US" dirty="0"/>
              <a:t> − A property is a type of attribute of HTML tag. </a:t>
            </a:r>
          </a:p>
          <a:p>
            <a:r>
              <a:rPr lang="en-US" b="1" dirty="0"/>
              <a:t>Value</a:t>
            </a:r>
            <a:r>
              <a:rPr lang="en-US" dirty="0"/>
              <a:t> − Values are assigned to properties. </a:t>
            </a:r>
          </a:p>
          <a:p>
            <a:endParaRPr lang="en-US" dirty="0"/>
          </a:p>
          <a:p>
            <a:endParaRPr lang="en-US" dirty="0"/>
          </a:p>
        </p:txBody>
      </p:sp>
      <p:sp>
        <p:nvSpPr>
          <p:cNvPr id="4" name="Rectangle 1"/>
          <p:cNvSpPr>
            <a:spLocks noChangeArrowheads="1"/>
          </p:cNvSpPr>
          <p:nvPr/>
        </p:nvSpPr>
        <p:spPr bwMode="auto">
          <a:xfrm>
            <a:off x="1039529" y="4900946"/>
            <a:ext cx="7998593" cy="6463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a:ln>
                  <a:noFill/>
                </a:ln>
                <a:solidFill>
                  <a:schemeClr val="tx1"/>
                </a:solidFill>
                <a:effectLst/>
                <a:latin typeface="Courier New" panose="02070309020205020404" pitchFamily="49" charset="0"/>
              </a:rPr>
              <a:t>selector { property: value }</a:t>
            </a:r>
            <a:r>
              <a:rPr kumimoji="0" lang="en-US" altLang="en-US" sz="3600" b="0" i="0" u="none" strike="noStrike" cap="none" normalizeH="0" baseline="0">
                <a:ln>
                  <a:noFill/>
                </a:ln>
                <a:solidFill>
                  <a:schemeClr val="tx1"/>
                </a:solidFill>
                <a:effectLst/>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5" name="Номер слайда 4">
            <a:extLst>
              <a:ext uri="{FF2B5EF4-FFF2-40B4-BE49-F238E27FC236}">
                <a16:creationId xmlns:a16="http://schemas.microsoft.com/office/drawing/2014/main" id="{8C3B082C-5619-4ABD-B5AE-AE7962800E03}"/>
              </a:ext>
            </a:extLst>
          </p:cNvPr>
          <p:cNvSpPr>
            <a:spLocks noGrp="1"/>
          </p:cNvSpPr>
          <p:nvPr>
            <p:ph type="sldNum" sz="quarter" idx="12"/>
          </p:nvPr>
        </p:nvSpPr>
        <p:spPr/>
        <p:txBody>
          <a:bodyPr/>
          <a:lstStyle/>
          <a:p>
            <a:fld id="{5808E213-EF23-4ADC-BC6B-623A47320E7C}" type="slidenum">
              <a:rPr lang="en-US" smtClean="0"/>
              <a:t>12</a:t>
            </a:fld>
            <a:endParaRPr lang="en-US"/>
          </a:p>
        </p:txBody>
      </p:sp>
    </p:spTree>
    <p:extLst>
      <p:ext uri="{BB962C8B-B14F-4D97-AF65-F5344CB8AC3E}">
        <p14:creationId xmlns:p14="http://schemas.microsoft.com/office/powerpoint/2010/main" val="3686871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en-US" b="1" dirty="0"/>
              <a:t>CSS - Syntax</a:t>
            </a:r>
            <a:br>
              <a:rPr lang="en-US" sz="1800" b="1" dirty="0"/>
            </a:br>
            <a:br>
              <a:rPr lang="en-US" sz="1800" b="1" dirty="0"/>
            </a:br>
            <a:endParaRPr lang="ru-RU" sz="18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024034" y="1714488"/>
            <a:ext cx="8229600" cy="3935258"/>
          </a:xfrm>
          <a:prstGeom prst="rect">
            <a:avLst/>
          </a:prstGeom>
          <a:noFill/>
          <a:ln w="9525">
            <a:noFill/>
            <a:miter lim="800000"/>
            <a:headEnd/>
            <a:tailEnd/>
          </a:ln>
          <a:effectLst/>
        </p:spPr>
      </p:pic>
      <p:sp>
        <p:nvSpPr>
          <p:cNvPr id="3" name="Номер слайда 2">
            <a:extLst>
              <a:ext uri="{FF2B5EF4-FFF2-40B4-BE49-F238E27FC236}">
                <a16:creationId xmlns:a16="http://schemas.microsoft.com/office/drawing/2014/main" id="{EEBEFC76-94D5-44E3-986C-508A68EFF1B8}"/>
              </a:ext>
            </a:extLst>
          </p:cNvPr>
          <p:cNvSpPr>
            <a:spLocks noGrp="1"/>
          </p:cNvSpPr>
          <p:nvPr>
            <p:ph type="sldNum" sz="quarter" idx="12"/>
          </p:nvPr>
        </p:nvSpPr>
        <p:spPr/>
        <p:txBody>
          <a:bodyPr/>
          <a:lstStyle/>
          <a:p>
            <a:fld id="{5808E213-EF23-4ADC-BC6B-623A47320E7C}" type="slidenum">
              <a:rPr lang="en-US" smtClean="0"/>
              <a:t>13</a:t>
            </a:fld>
            <a:endParaRPr lang="en-US"/>
          </a:p>
        </p:txBody>
      </p:sp>
    </p:spTree>
    <p:extLst>
      <p:ext uri="{BB962C8B-B14F-4D97-AF65-F5344CB8AC3E}">
        <p14:creationId xmlns:p14="http://schemas.microsoft.com/office/powerpoint/2010/main" val="2160146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Example</a:t>
            </a:r>
            <a:br>
              <a:rPr lang="en-US" b="1" dirty="0"/>
            </a:br>
            <a:endParaRPr lang="ru-RU" dirty="0"/>
          </a:p>
        </p:txBody>
      </p:sp>
      <p:sp>
        <p:nvSpPr>
          <p:cNvPr id="3" name="Содержимое 2"/>
          <p:cNvSpPr>
            <a:spLocks noGrp="1"/>
          </p:cNvSpPr>
          <p:nvPr>
            <p:ph idx="1"/>
          </p:nvPr>
        </p:nvSpPr>
        <p:spPr/>
        <p:txBody>
          <a:bodyPr>
            <a:normAutofit/>
          </a:bodyPr>
          <a:lstStyle/>
          <a:p>
            <a:pPr>
              <a:buNone/>
            </a:pPr>
            <a:r>
              <a:rPr lang="en-US" dirty="0"/>
              <a:t>&lt;style type=”text/</a:t>
            </a:r>
            <a:r>
              <a:rPr lang="en-US" dirty="0" err="1"/>
              <a:t>css</a:t>
            </a:r>
            <a:r>
              <a:rPr lang="en-US" dirty="0"/>
              <a:t>”&gt;</a:t>
            </a:r>
          </a:p>
          <a:p>
            <a:pPr>
              <a:buNone/>
            </a:pPr>
            <a:r>
              <a:rPr lang="en-US" dirty="0"/>
              <a:t>h1</a:t>
            </a:r>
          </a:p>
          <a:p>
            <a:pPr>
              <a:buNone/>
            </a:pPr>
            <a:r>
              <a:rPr lang="ru-RU" dirty="0"/>
              <a:t>{</a:t>
            </a:r>
          </a:p>
          <a:p>
            <a:pPr>
              <a:buNone/>
            </a:pPr>
            <a:r>
              <a:rPr lang="en-US" dirty="0"/>
              <a:t>font-size: 20px;</a:t>
            </a:r>
          </a:p>
          <a:p>
            <a:pPr>
              <a:buNone/>
            </a:pPr>
            <a:r>
              <a:rPr lang="en-US" dirty="0"/>
              <a:t>color: Green;</a:t>
            </a:r>
          </a:p>
          <a:p>
            <a:pPr>
              <a:buNone/>
            </a:pPr>
            <a:r>
              <a:rPr lang="ru-RU" dirty="0"/>
              <a:t>}</a:t>
            </a:r>
          </a:p>
          <a:p>
            <a:pPr>
              <a:buNone/>
            </a:pPr>
            <a:r>
              <a:rPr lang="ru-RU" dirty="0"/>
              <a:t>...</a:t>
            </a:r>
          </a:p>
          <a:p>
            <a:pPr>
              <a:buNone/>
            </a:pPr>
            <a:r>
              <a:rPr lang="en-US" dirty="0"/>
              <a:t>&lt;/style&gt;</a:t>
            </a:r>
            <a:endParaRPr lang="ru-RU" dirty="0"/>
          </a:p>
        </p:txBody>
      </p:sp>
      <p:sp>
        <p:nvSpPr>
          <p:cNvPr id="4" name="Номер слайда 3">
            <a:extLst>
              <a:ext uri="{FF2B5EF4-FFF2-40B4-BE49-F238E27FC236}">
                <a16:creationId xmlns:a16="http://schemas.microsoft.com/office/drawing/2014/main" id="{E9544E40-DC27-45E6-B127-9E00AA8B2468}"/>
              </a:ext>
            </a:extLst>
          </p:cNvPr>
          <p:cNvSpPr>
            <a:spLocks noGrp="1"/>
          </p:cNvSpPr>
          <p:nvPr>
            <p:ph type="sldNum" sz="quarter" idx="12"/>
          </p:nvPr>
        </p:nvSpPr>
        <p:spPr/>
        <p:txBody>
          <a:bodyPr/>
          <a:lstStyle/>
          <a:p>
            <a:fld id="{5808E213-EF23-4ADC-BC6B-623A47320E7C}" type="slidenum">
              <a:rPr lang="en-US" smtClean="0"/>
              <a:t>14</a:t>
            </a:fld>
            <a:endParaRPr lang="en-US"/>
          </a:p>
        </p:txBody>
      </p:sp>
    </p:spTree>
    <p:extLst>
      <p:ext uri="{BB962C8B-B14F-4D97-AF65-F5344CB8AC3E}">
        <p14:creationId xmlns:p14="http://schemas.microsoft.com/office/powerpoint/2010/main" val="2807091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04775" y="928670"/>
            <a:ext cx="9306025" cy="5645866"/>
          </a:xfrm>
        </p:spPr>
        <p:txBody>
          <a:bodyPr>
            <a:noAutofit/>
          </a:bodyPr>
          <a:lstStyle/>
          <a:p>
            <a:pPr algn="just"/>
            <a:r>
              <a:rPr lang="en-US" sz="2400" dirty="0"/>
              <a:t>The </a:t>
            </a:r>
            <a:r>
              <a:rPr lang="en-US" sz="2400" b="1" dirty="0"/>
              <a:t>&lt;style&gt; </a:t>
            </a:r>
            <a:r>
              <a:rPr lang="en-US" sz="2400" dirty="0"/>
              <a:t>tag is used to wrap a style sheet that is embedded in the page with its type attribute set to </a:t>
            </a:r>
            <a:r>
              <a:rPr lang="en-US" sz="2400" b="1" dirty="0"/>
              <a:t>text/</a:t>
            </a:r>
            <a:r>
              <a:rPr lang="en-US" sz="2400" b="1" dirty="0" err="1"/>
              <a:t>css</a:t>
            </a:r>
            <a:r>
              <a:rPr lang="en-US" sz="2400" dirty="0"/>
              <a:t>. </a:t>
            </a:r>
          </a:p>
          <a:p>
            <a:pPr algn="just"/>
            <a:r>
              <a:rPr lang="en-US" sz="2400" dirty="0"/>
              <a:t>The code block from h1 until the closing curly brace (}) between the &lt;style&gt; tags is called </a:t>
            </a:r>
            <a:r>
              <a:rPr lang="en-US" sz="2400" b="1" dirty="0"/>
              <a:t>a rule set </a:t>
            </a:r>
            <a:r>
              <a:rPr lang="en-US" sz="2400" dirty="0"/>
              <a:t>or simply a rule. The rule in this code snippet defines the appearance for all &lt;h1&gt; elements in your page.</a:t>
            </a:r>
          </a:p>
          <a:p>
            <a:pPr algn="just"/>
            <a:r>
              <a:rPr lang="en-US" sz="2400" dirty="0"/>
              <a:t> The h1 at the top of the code block is called a </a:t>
            </a:r>
            <a:r>
              <a:rPr lang="en-US" sz="2400" b="1" dirty="0"/>
              <a:t>selector</a:t>
            </a:r>
            <a:r>
              <a:rPr lang="en-US" sz="2400" dirty="0"/>
              <a:t> and is used to indicate to what element the formatting should be applied. </a:t>
            </a:r>
          </a:p>
          <a:p>
            <a:pPr algn="just"/>
            <a:r>
              <a:rPr lang="en-US" sz="2400" dirty="0"/>
              <a:t>Between the curly braces you see the style information that should be applied to the heading. </a:t>
            </a:r>
          </a:p>
          <a:p>
            <a:pPr algn="just"/>
            <a:r>
              <a:rPr lang="en-US" sz="2400" dirty="0"/>
              <a:t>Each line between the curly braces is called a </a:t>
            </a:r>
            <a:r>
              <a:rPr lang="en-US" sz="2400" b="1" dirty="0"/>
              <a:t>declaration</a:t>
            </a:r>
            <a:r>
              <a:rPr lang="en-US" sz="2400" dirty="0"/>
              <a:t>. A declaration consists of a </a:t>
            </a:r>
            <a:r>
              <a:rPr lang="en-US" sz="2400" b="1" dirty="0"/>
              <a:t>property</a:t>
            </a:r>
            <a:r>
              <a:rPr lang="en-US" sz="2400" dirty="0"/>
              <a:t>, followed by a colon and then followed by a </a:t>
            </a:r>
            <a:r>
              <a:rPr lang="en-US" sz="2400" b="1" dirty="0"/>
              <a:t>value</a:t>
            </a:r>
            <a:r>
              <a:rPr lang="en-US" sz="2400" dirty="0"/>
              <a:t>.</a:t>
            </a:r>
            <a:endParaRPr lang="ru-RU" sz="2400" dirty="0">
              <a:solidFill>
                <a:schemeClr val="accent1">
                  <a:lumMod val="75000"/>
                </a:schemeClr>
              </a:solidFill>
            </a:endParaRPr>
          </a:p>
        </p:txBody>
      </p:sp>
      <p:sp>
        <p:nvSpPr>
          <p:cNvPr id="2" name="Номер слайда 1">
            <a:extLst>
              <a:ext uri="{FF2B5EF4-FFF2-40B4-BE49-F238E27FC236}">
                <a16:creationId xmlns:a16="http://schemas.microsoft.com/office/drawing/2014/main" id="{8A70EE9C-A0D1-469E-827D-8369CAA90494}"/>
              </a:ext>
            </a:extLst>
          </p:cNvPr>
          <p:cNvSpPr>
            <a:spLocks noGrp="1"/>
          </p:cNvSpPr>
          <p:nvPr>
            <p:ph type="sldNum" sz="quarter" idx="12"/>
          </p:nvPr>
        </p:nvSpPr>
        <p:spPr/>
        <p:txBody>
          <a:bodyPr/>
          <a:lstStyle/>
          <a:p>
            <a:fld id="{5808E213-EF23-4ADC-BC6B-623A47320E7C}" type="slidenum">
              <a:rPr lang="en-US" smtClean="0"/>
              <a:t>15</a:t>
            </a:fld>
            <a:endParaRPr lang="en-US"/>
          </a:p>
        </p:txBody>
      </p:sp>
    </p:spTree>
    <p:extLst>
      <p:ext uri="{BB962C8B-B14F-4D97-AF65-F5344CB8AC3E}">
        <p14:creationId xmlns:p14="http://schemas.microsoft.com/office/powerpoint/2010/main" val="410648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1143000"/>
            <a:ext cx="8229600" cy="1643058"/>
          </a:xfrm>
        </p:spPr>
        <p:txBody>
          <a:bodyPr>
            <a:normAutofit/>
          </a:bodyPr>
          <a:lstStyle/>
          <a:p>
            <a:r>
              <a:rPr lang="en-US" sz="2800" dirty="0"/>
              <a:t>To be able to style an element on a page, </a:t>
            </a:r>
            <a:br>
              <a:rPr lang="en-US" sz="2800" dirty="0"/>
            </a:br>
            <a:r>
              <a:rPr lang="en-US" sz="2800" dirty="0"/>
              <a:t>a browser has to know three things:</a:t>
            </a:r>
            <a:endParaRPr lang="ru-RU" sz="28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809720" y="2643182"/>
            <a:ext cx="8229600" cy="3071834"/>
          </a:xfrm>
          <a:prstGeom prst="rect">
            <a:avLst/>
          </a:prstGeom>
          <a:noFill/>
          <a:ln w="9525">
            <a:noFill/>
            <a:miter lim="800000"/>
            <a:headEnd/>
            <a:tailEnd/>
          </a:ln>
          <a:effectLst/>
        </p:spPr>
      </p:pic>
      <p:sp>
        <p:nvSpPr>
          <p:cNvPr id="3" name="Номер слайда 2">
            <a:extLst>
              <a:ext uri="{FF2B5EF4-FFF2-40B4-BE49-F238E27FC236}">
                <a16:creationId xmlns:a16="http://schemas.microsoft.com/office/drawing/2014/main" id="{9DB42D5D-985F-48A2-AF69-A6BEABB6FC4C}"/>
              </a:ext>
            </a:extLst>
          </p:cNvPr>
          <p:cNvSpPr>
            <a:spLocks noGrp="1"/>
          </p:cNvSpPr>
          <p:nvPr>
            <p:ph type="sldNum" sz="quarter" idx="12"/>
          </p:nvPr>
        </p:nvSpPr>
        <p:spPr/>
        <p:txBody>
          <a:bodyPr/>
          <a:lstStyle/>
          <a:p>
            <a:fld id="{5808E213-EF23-4ADC-BC6B-623A47320E7C}" type="slidenum">
              <a:rPr lang="en-US" smtClean="0"/>
              <a:t>16</a:t>
            </a:fld>
            <a:endParaRPr lang="en-US"/>
          </a:p>
        </p:txBody>
      </p:sp>
    </p:spTree>
    <p:extLst>
      <p:ext uri="{BB962C8B-B14F-4D97-AF65-F5344CB8AC3E}">
        <p14:creationId xmlns:p14="http://schemas.microsoft.com/office/powerpoint/2010/main" val="737497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1457" y="507733"/>
            <a:ext cx="9344457" cy="1066800"/>
          </a:xfrm>
        </p:spPr>
        <p:txBody>
          <a:bodyPr>
            <a:normAutofit fontScale="90000"/>
          </a:bodyPr>
          <a:lstStyle/>
          <a:p>
            <a:pPr algn="ctr"/>
            <a:r>
              <a:rPr lang="en-US" dirty="0"/>
              <a:t>The four most important types of selectors</a:t>
            </a:r>
            <a:endParaRPr lang="ru-RU" dirty="0"/>
          </a:p>
        </p:txBody>
      </p:sp>
      <p:pic>
        <p:nvPicPr>
          <p:cNvPr id="3076" name="Picture 4"/>
          <p:cNvPicPr>
            <a:picLocks noGrp="1" noChangeAspect="1" noChangeArrowheads="1"/>
          </p:cNvPicPr>
          <p:nvPr>
            <p:ph idx="1"/>
          </p:nvPr>
        </p:nvPicPr>
        <p:blipFill>
          <a:blip r:embed="rId2" cstate="print"/>
          <a:srcRect/>
          <a:stretch>
            <a:fillRect/>
          </a:stretch>
        </p:blipFill>
        <p:spPr bwMode="auto">
          <a:xfrm>
            <a:off x="2070657" y="1847292"/>
            <a:ext cx="8229600" cy="4174327"/>
          </a:xfrm>
          <a:prstGeom prst="rect">
            <a:avLst/>
          </a:prstGeom>
          <a:noFill/>
          <a:ln w="9525">
            <a:noFill/>
            <a:miter lim="800000"/>
            <a:headEnd/>
            <a:tailEnd/>
          </a:ln>
          <a:effectLst/>
        </p:spPr>
      </p:pic>
      <p:sp>
        <p:nvSpPr>
          <p:cNvPr id="3" name="Номер слайда 2">
            <a:extLst>
              <a:ext uri="{FF2B5EF4-FFF2-40B4-BE49-F238E27FC236}">
                <a16:creationId xmlns:a16="http://schemas.microsoft.com/office/drawing/2014/main" id="{3FEE67B9-DB33-4AF1-9383-6EED24CEB638}"/>
              </a:ext>
            </a:extLst>
          </p:cNvPr>
          <p:cNvSpPr>
            <a:spLocks noGrp="1"/>
          </p:cNvSpPr>
          <p:nvPr>
            <p:ph type="sldNum" sz="quarter" idx="12"/>
          </p:nvPr>
        </p:nvSpPr>
        <p:spPr/>
        <p:txBody>
          <a:bodyPr/>
          <a:lstStyle/>
          <a:p>
            <a:fld id="{5808E213-EF23-4ADC-BC6B-623A47320E7C}" type="slidenum">
              <a:rPr lang="en-US" smtClean="0"/>
              <a:t>17</a:t>
            </a:fld>
            <a:endParaRPr lang="en-US"/>
          </a:p>
        </p:txBody>
      </p:sp>
    </p:spTree>
    <p:extLst>
      <p:ext uri="{BB962C8B-B14F-4D97-AF65-F5344CB8AC3E}">
        <p14:creationId xmlns:p14="http://schemas.microsoft.com/office/powerpoint/2010/main" val="113167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1575" y="709863"/>
            <a:ext cx="8229600" cy="1857372"/>
          </a:xfrm>
        </p:spPr>
        <p:txBody>
          <a:bodyPr>
            <a:normAutofit fontScale="90000"/>
          </a:bodyPr>
          <a:lstStyle/>
          <a:p>
            <a:pPr algn="just"/>
            <a:r>
              <a:rPr lang="en-US" b="1" dirty="0"/>
              <a:t>Properties</a:t>
            </a:r>
            <a:br>
              <a:rPr lang="en-US" b="1" dirty="0"/>
            </a:br>
            <a:br>
              <a:rPr lang="en-US" b="1" dirty="0"/>
            </a:br>
            <a:r>
              <a:rPr lang="en-US" sz="2700" dirty="0"/>
              <a:t>The following table lists some of the most common CSS properties and describes where they are used.</a:t>
            </a:r>
            <a:endParaRPr lang="ru-RU" sz="2700"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105097" y="3039929"/>
            <a:ext cx="8229600" cy="2271852"/>
          </a:xfrm>
          <a:prstGeom prst="rect">
            <a:avLst/>
          </a:prstGeom>
          <a:noFill/>
          <a:ln w="9525">
            <a:noFill/>
            <a:miter lim="800000"/>
            <a:headEnd/>
            <a:tailEnd/>
          </a:ln>
          <a:effectLst/>
        </p:spPr>
      </p:pic>
      <p:sp>
        <p:nvSpPr>
          <p:cNvPr id="3" name="Номер слайда 2">
            <a:extLst>
              <a:ext uri="{FF2B5EF4-FFF2-40B4-BE49-F238E27FC236}">
                <a16:creationId xmlns:a16="http://schemas.microsoft.com/office/drawing/2014/main" id="{8B7F37D4-3996-4782-A20D-037FA8E056AF}"/>
              </a:ext>
            </a:extLst>
          </p:cNvPr>
          <p:cNvSpPr>
            <a:spLocks noGrp="1"/>
          </p:cNvSpPr>
          <p:nvPr>
            <p:ph type="sldNum" sz="quarter" idx="12"/>
          </p:nvPr>
        </p:nvSpPr>
        <p:spPr/>
        <p:txBody>
          <a:bodyPr/>
          <a:lstStyle/>
          <a:p>
            <a:fld id="{5808E213-EF23-4ADC-BC6B-623A47320E7C}" type="slidenum">
              <a:rPr lang="en-US" smtClean="0"/>
              <a:t>18</a:t>
            </a:fld>
            <a:endParaRPr lang="en-US"/>
          </a:p>
        </p:txBody>
      </p:sp>
    </p:spTree>
    <p:extLst>
      <p:ext uri="{BB962C8B-B14F-4D97-AF65-F5344CB8AC3E}">
        <p14:creationId xmlns:p14="http://schemas.microsoft.com/office/powerpoint/2010/main" val="2370832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endParaRPr lang="ru-RU"/>
          </a:p>
        </p:txBody>
      </p:sp>
      <p:pic>
        <p:nvPicPr>
          <p:cNvPr id="5123" name="Picture 3"/>
          <p:cNvPicPr>
            <a:picLocks noGrp="1" noChangeAspect="1" noChangeArrowheads="1"/>
          </p:cNvPicPr>
          <p:nvPr>
            <p:ph idx="1"/>
          </p:nvPr>
        </p:nvPicPr>
        <p:blipFill>
          <a:blip r:embed="rId2" cstate="print"/>
          <a:srcRect/>
          <a:stretch>
            <a:fillRect/>
          </a:stretch>
        </p:blipFill>
        <p:spPr bwMode="auto">
          <a:xfrm>
            <a:off x="1924050" y="621975"/>
            <a:ext cx="8343900" cy="5667375"/>
          </a:xfrm>
          <a:prstGeom prst="rect">
            <a:avLst/>
          </a:prstGeom>
          <a:noFill/>
          <a:ln w="9525">
            <a:noFill/>
            <a:miter lim="800000"/>
            <a:headEnd/>
            <a:tailEnd/>
          </a:ln>
          <a:effectLst/>
        </p:spPr>
      </p:pic>
      <p:sp>
        <p:nvSpPr>
          <p:cNvPr id="2" name="Номер слайда 1">
            <a:extLst>
              <a:ext uri="{FF2B5EF4-FFF2-40B4-BE49-F238E27FC236}">
                <a16:creationId xmlns:a16="http://schemas.microsoft.com/office/drawing/2014/main" id="{8877FE1C-C49B-4E84-A829-A1B59BDDCF91}"/>
              </a:ext>
            </a:extLst>
          </p:cNvPr>
          <p:cNvSpPr>
            <a:spLocks noGrp="1"/>
          </p:cNvSpPr>
          <p:nvPr>
            <p:ph type="sldNum" sz="quarter" idx="12"/>
          </p:nvPr>
        </p:nvSpPr>
        <p:spPr/>
        <p:txBody>
          <a:bodyPr/>
          <a:lstStyle/>
          <a:p>
            <a:fld id="{5808E213-EF23-4ADC-BC6B-623A47320E7C}" type="slidenum">
              <a:rPr lang="en-US" smtClean="0"/>
              <a:t>19</a:t>
            </a:fld>
            <a:endParaRPr lang="en-US"/>
          </a:p>
        </p:txBody>
      </p:sp>
    </p:spTree>
    <p:extLst>
      <p:ext uri="{BB962C8B-B14F-4D97-AF65-F5344CB8AC3E}">
        <p14:creationId xmlns:p14="http://schemas.microsoft.com/office/powerpoint/2010/main" val="3085891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3"/>
          <p:cNvSpPr txBox="1">
            <a:spLocks/>
          </p:cNvSpPr>
          <p:nvPr/>
        </p:nvSpPr>
        <p:spPr>
          <a:xfrm>
            <a:off x="1328286" y="2030933"/>
            <a:ext cx="10863714" cy="31474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pPr marL="571500" indent="-571500" algn="l">
              <a:buFontTx/>
              <a:buChar char="-"/>
            </a:pPr>
            <a:r>
              <a:rPr lang="en-US" sz="4400" dirty="0"/>
              <a:t>What is CSS?</a:t>
            </a:r>
          </a:p>
          <a:p>
            <a:pPr marL="571500" indent="-571500" algn="l">
              <a:buFontTx/>
              <a:buChar char="-"/>
            </a:pPr>
            <a:r>
              <a:rPr lang="en-US" sz="4400" dirty="0"/>
              <a:t>Power of CSS</a:t>
            </a:r>
            <a:endParaRPr lang="kk-KZ" sz="4400" dirty="0"/>
          </a:p>
          <a:p>
            <a:pPr marL="571500" indent="-571500" algn="l">
              <a:buFontTx/>
              <a:buChar char="-"/>
            </a:pPr>
            <a:r>
              <a:rPr lang="en-US" sz="4400" dirty="0"/>
              <a:t>Advantages of CSS</a:t>
            </a:r>
          </a:p>
          <a:p>
            <a:pPr marL="571500" indent="-571500" algn="l">
              <a:buFontTx/>
              <a:buChar char="-"/>
            </a:pPr>
            <a:r>
              <a:rPr lang="en-US" sz="4400" dirty="0"/>
              <a:t>Syntax of CSS</a:t>
            </a:r>
          </a:p>
          <a:p>
            <a:pPr marL="571500" indent="-571500" algn="l">
              <a:buFontTx/>
              <a:buChar char="-"/>
            </a:pPr>
            <a:r>
              <a:rPr lang="en-US" sz="4400" dirty="0"/>
              <a:t>Adding CSS to Web Page</a:t>
            </a:r>
          </a:p>
          <a:p>
            <a:pPr marL="571500" indent="-571500" algn="l">
              <a:buFontTx/>
              <a:buChar char="-"/>
            </a:pPr>
            <a:endParaRPr lang="en-US" sz="4400" dirty="0"/>
          </a:p>
          <a:p>
            <a:pPr marL="571500" indent="-571500" algn="l">
              <a:buFontTx/>
              <a:buChar char="-"/>
            </a:pPr>
            <a:endParaRPr lang="en-US" sz="4400" dirty="0"/>
          </a:p>
          <a:p>
            <a:pPr marL="571500" indent="-571500" algn="l">
              <a:buFontTx/>
              <a:buChar char="-"/>
            </a:pPr>
            <a:endParaRPr lang="en-US" sz="4400" dirty="0"/>
          </a:p>
          <a:p>
            <a:pPr marL="571500" indent="-571500" algn="l">
              <a:buFontTx/>
              <a:buChar char="-"/>
            </a:pPr>
            <a:endParaRPr lang="en-US" sz="4400" dirty="0"/>
          </a:p>
        </p:txBody>
      </p:sp>
      <p:sp>
        <p:nvSpPr>
          <p:cNvPr id="3" name="Заголовок 2"/>
          <p:cNvSpPr>
            <a:spLocks noGrp="1"/>
          </p:cNvSpPr>
          <p:nvPr>
            <p:ph type="title"/>
          </p:nvPr>
        </p:nvSpPr>
        <p:spPr/>
        <p:txBody>
          <a:bodyPr/>
          <a:lstStyle/>
          <a:p>
            <a:r>
              <a:rPr lang="en-US" dirty="0"/>
              <a:t>Content</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911" y="3974481"/>
            <a:ext cx="2143125" cy="2143125"/>
          </a:xfrm>
          <a:prstGeom prst="rect">
            <a:avLst/>
          </a:prstGeom>
        </p:spPr>
      </p:pic>
    </p:spTree>
    <p:extLst>
      <p:ext uri="{BB962C8B-B14F-4D97-AF65-F5344CB8AC3E}">
        <p14:creationId xmlns:p14="http://schemas.microsoft.com/office/powerpoint/2010/main" val="1085500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dirty="0">
                <a:effectLst/>
                <a:latin typeface="Montserrat"/>
              </a:rPr>
              <a:t>Padding</a:t>
            </a:r>
          </a:p>
        </p:txBody>
      </p:sp>
      <p:sp>
        <p:nvSpPr>
          <p:cNvPr id="10" name="TextBox 9">
            <a:extLst>
              <a:ext uri="{FF2B5EF4-FFF2-40B4-BE49-F238E27FC236}">
                <a16:creationId xmlns:a16="http://schemas.microsoft.com/office/drawing/2014/main" id="{8220CEEC-D218-4FFC-BBEC-34A4628F24C8}"/>
              </a:ext>
            </a:extLst>
          </p:cNvPr>
          <p:cNvSpPr txBox="1"/>
          <p:nvPr/>
        </p:nvSpPr>
        <p:spPr>
          <a:xfrm>
            <a:off x="733424" y="1494562"/>
            <a:ext cx="10887075" cy="1815882"/>
          </a:xfrm>
          <a:prstGeom prst="rect">
            <a:avLst/>
          </a:prstGeom>
          <a:noFill/>
        </p:spPr>
        <p:txBody>
          <a:bodyPr wrap="square">
            <a:spAutoFit/>
          </a:bodyPr>
          <a:lstStyle/>
          <a:p>
            <a:pPr algn="l"/>
            <a:r>
              <a:rPr lang="en-US" sz="2800" b="1" i="0" dirty="0">
                <a:effectLst/>
                <a:latin typeface="Montserrat"/>
              </a:rPr>
              <a:t>Padding</a:t>
            </a:r>
            <a:r>
              <a:rPr lang="en-US" sz="2800" b="0" i="0" dirty="0">
                <a:effectLst/>
                <a:latin typeface="Montserrat"/>
              </a:rPr>
              <a:t> is the space between an element's contents and border. It is still within the element itself, not around it.</a:t>
            </a:r>
          </a:p>
          <a:p>
            <a:pPr algn="l"/>
            <a:r>
              <a:rPr lang="en-US" sz="2800" b="0" i="0" dirty="0">
                <a:effectLst/>
                <a:latin typeface="Montserrat"/>
              </a:rPr>
              <a:t>Unlike many other CSS properties, padding is not inherited from </a:t>
            </a:r>
            <a:r>
              <a:rPr lang="en-US" sz="2800" b="1" i="0" dirty="0">
                <a:effectLst/>
                <a:latin typeface="Montserrat"/>
              </a:rPr>
              <a:t>parent elements</a:t>
            </a:r>
            <a:r>
              <a:rPr lang="en-US" sz="2800" b="0" i="0" dirty="0">
                <a:effectLst/>
                <a:latin typeface="Montserrat"/>
              </a:rPr>
              <a:t>. You must explicitly set it on the elements where you want it.</a:t>
            </a:r>
          </a:p>
        </p:txBody>
      </p:sp>
      <p:pic>
        <p:nvPicPr>
          <p:cNvPr id="4" name="Рисунок 3">
            <a:extLst>
              <a:ext uri="{FF2B5EF4-FFF2-40B4-BE49-F238E27FC236}">
                <a16:creationId xmlns:a16="http://schemas.microsoft.com/office/drawing/2014/main" id="{4F021EF0-CCB7-41C1-9001-4375A08FBDC3}"/>
              </a:ext>
            </a:extLst>
          </p:cNvPr>
          <p:cNvPicPr>
            <a:picLocks noChangeAspect="1"/>
          </p:cNvPicPr>
          <p:nvPr/>
        </p:nvPicPr>
        <p:blipFill>
          <a:blip r:embed="rId2"/>
          <a:stretch>
            <a:fillRect/>
          </a:stretch>
        </p:blipFill>
        <p:spPr>
          <a:xfrm>
            <a:off x="2238375" y="3429000"/>
            <a:ext cx="6921224" cy="3253294"/>
          </a:xfrm>
          <a:prstGeom prst="rect">
            <a:avLst/>
          </a:prstGeom>
        </p:spPr>
      </p:pic>
    </p:spTree>
    <p:extLst>
      <p:ext uri="{BB962C8B-B14F-4D97-AF65-F5344CB8AC3E}">
        <p14:creationId xmlns:p14="http://schemas.microsoft.com/office/powerpoint/2010/main" val="411303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ontserrat"/>
              </a:rPr>
              <a:t>Setting padding</a:t>
            </a:r>
            <a:endParaRPr lang="en-US" i="0" dirty="0">
              <a:effectLst/>
              <a:latin typeface="Montserrat"/>
            </a:endParaRPr>
          </a:p>
        </p:txBody>
      </p:sp>
      <p:pic>
        <p:nvPicPr>
          <p:cNvPr id="3" name="Рисунок 2">
            <a:extLst>
              <a:ext uri="{FF2B5EF4-FFF2-40B4-BE49-F238E27FC236}">
                <a16:creationId xmlns:a16="http://schemas.microsoft.com/office/drawing/2014/main" id="{9CF5E62B-5460-4EC8-A753-477ABC171A1E}"/>
              </a:ext>
            </a:extLst>
          </p:cNvPr>
          <p:cNvPicPr>
            <a:picLocks noChangeAspect="1"/>
          </p:cNvPicPr>
          <p:nvPr/>
        </p:nvPicPr>
        <p:blipFill>
          <a:blip r:embed="rId2"/>
          <a:stretch>
            <a:fillRect/>
          </a:stretch>
        </p:blipFill>
        <p:spPr>
          <a:xfrm>
            <a:off x="1833562" y="1776412"/>
            <a:ext cx="8239125" cy="4867275"/>
          </a:xfrm>
          <a:prstGeom prst="rect">
            <a:avLst/>
          </a:prstGeom>
        </p:spPr>
      </p:pic>
    </p:spTree>
    <p:extLst>
      <p:ext uri="{BB962C8B-B14F-4D97-AF65-F5344CB8AC3E}">
        <p14:creationId xmlns:p14="http://schemas.microsoft.com/office/powerpoint/2010/main" val="417066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C0906A03-8F8A-4E63-A06D-ACBFFD76685F}"/>
              </a:ext>
            </a:extLst>
          </p:cNvPr>
          <p:cNvPicPr>
            <a:picLocks noChangeAspect="1"/>
          </p:cNvPicPr>
          <p:nvPr/>
        </p:nvPicPr>
        <p:blipFill>
          <a:blip r:embed="rId2"/>
          <a:stretch>
            <a:fillRect/>
          </a:stretch>
        </p:blipFill>
        <p:spPr>
          <a:xfrm>
            <a:off x="1654360" y="787400"/>
            <a:ext cx="8277225" cy="5705475"/>
          </a:xfrm>
          <a:prstGeom prst="rect">
            <a:avLst/>
          </a:prstGeom>
        </p:spPr>
      </p:pic>
    </p:spTree>
    <p:extLst>
      <p:ext uri="{BB962C8B-B14F-4D97-AF65-F5344CB8AC3E}">
        <p14:creationId xmlns:p14="http://schemas.microsoft.com/office/powerpoint/2010/main" val="178772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dirty="0">
                <a:effectLst/>
                <a:latin typeface="Montserrat"/>
              </a:rPr>
              <a:t>Setting padding: compare</a:t>
            </a:r>
          </a:p>
        </p:txBody>
      </p:sp>
      <p:pic>
        <p:nvPicPr>
          <p:cNvPr id="3" name="Рисунок 2">
            <a:extLst>
              <a:ext uri="{FF2B5EF4-FFF2-40B4-BE49-F238E27FC236}">
                <a16:creationId xmlns:a16="http://schemas.microsoft.com/office/drawing/2014/main" id="{03B32F76-FC8B-49E5-B984-641AA266FD51}"/>
              </a:ext>
            </a:extLst>
          </p:cNvPr>
          <p:cNvPicPr>
            <a:picLocks noChangeAspect="1"/>
          </p:cNvPicPr>
          <p:nvPr/>
        </p:nvPicPr>
        <p:blipFill>
          <a:blip r:embed="rId2"/>
          <a:stretch>
            <a:fillRect/>
          </a:stretch>
        </p:blipFill>
        <p:spPr>
          <a:xfrm>
            <a:off x="6633894" y="1859880"/>
            <a:ext cx="5220019" cy="3175000"/>
          </a:xfrm>
          <a:prstGeom prst="rect">
            <a:avLst/>
          </a:prstGeom>
        </p:spPr>
      </p:pic>
      <p:pic>
        <p:nvPicPr>
          <p:cNvPr id="5" name="Рисунок 4">
            <a:extLst>
              <a:ext uri="{FF2B5EF4-FFF2-40B4-BE49-F238E27FC236}">
                <a16:creationId xmlns:a16="http://schemas.microsoft.com/office/drawing/2014/main" id="{E0A5D6A3-4088-4F73-A40A-611C37001185}"/>
              </a:ext>
            </a:extLst>
          </p:cNvPr>
          <p:cNvPicPr>
            <a:picLocks noChangeAspect="1"/>
          </p:cNvPicPr>
          <p:nvPr/>
        </p:nvPicPr>
        <p:blipFill>
          <a:blip r:embed="rId3"/>
          <a:stretch>
            <a:fillRect/>
          </a:stretch>
        </p:blipFill>
        <p:spPr>
          <a:xfrm>
            <a:off x="180432" y="1859880"/>
            <a:ext cx="6060361" cy="3580167"/>
          </a:xfrm>
          <a:prstGeom prst="rect">
            <a:avLst/>
          </a:prstGeom>
        </p:spPr>
      </p:pic>
    </p:spTree>
    <p:extLst>
      <p:ext uri="{BB962C8B-B14F-4D97-AF65-F5344CB8AC3E}">
        <p14:creationId xmlns:p14="http://schemas.microsoft.com/office/powerpoint/2010/main" val="3318148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AF1E563A-A4C1-458F-9888-83001F648CE0}"/>
              </a:ext>
            </a:extLst>
          </p:cNvPr>
          <p:cNvPicPr>
            <a:picLocks noChangeAspect="1"/>
          </p:cNvPicPr>
          <p:nvPr/>
        </p:nvPicPr>
        <p:blipFill>
          <a:blip r:embed="rId2"/>
          <a:stretch>
            <a:fillRect/>
          </a:stretch>
        </p:blipFill>
        <p:spPr>
          <a:xfrm>
            <a:off x="2320470" y="84083"/>
            <a:ext cx="7298811" cy="6858000"/>
          </a:xfrm>
          <a:prstGeom prst="rect">
            <a:avLst/>
          </a:prstGeom>
        </p:spPr>
      </p:pic>
    </p:spTree>
    <p:extLst>
      <p:ext uri="{BB962C8B-B14F-4D97-AF65-F5344CB8AC3E}">
        <p14:creationId xmlns:p14="http://schemas.microsoft.com/office/powerpoint/2010/main" val="1080138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dirty="0">
                <a:effectLst/>
                <a:latin typeface="Montserrat"/>
              </a:rPr>
              <a:t>Margin</a:t>
            </a:r>
          </a:p>
        </p:txBody>
      </p:sp>
      <p:sp>
        <p:nvSpPr>
          <p:cNvPr id="5" name="TextBox 4">
            <a:extLst>
              <a:ext uri="{FF2B5EF4-FFF2-40B4-BE49-F238E27FC236}">
                <a16:creationId xmlns:a16="http://schemas.microsoft.com/office/drawing/2014/main" id="{88A1B9F8-289A-40E5-A2C6-BDC64DFB503E}"/>
              </a:ext>
            </a:extLst>
          </p:cNvPr>
          <p:cNvSpPr txBox="1"/>
          <p:nvPr/>
        </p:nvSpPr>
        <p:spPr>
          <a:xfrm>
            <a:off x="838199" y="1690688"/>
            <a:ext cx="10601325" cy="830997"/>
          </a:xfrm>
          <a:prstGeom prst="rect">
            <a:avLst/>
          </a:prstGeom>
          <a:noFill/>
        </p:spPr>
        <p:txBody>
          <a:bodyPr wrap="square">
            <a:spAutoFit/>
          </a:bodyPr>
          <a:lstStyle/>
          <a:p>
            <a:r>
              <a:rPr lang="en-US" sz="2400" b="1" i="0" dirty="0">
                <a:effectLst/>
                <a:latin typeface="Montserrat"/>
              </a:rPr>
              <a:t>Margin</a:t>
            </a:r>
            <a:r>
              <a:rPr lang="en-US" sz="2400" b="0" i="0" dirty="0">
                <a:effectLst/>
                <a:latin typeface="Montserrat"/>
              </a:rPr>
              <a:t> is the CSS property that controls spacing between elements. In this picture, see how it relates to the other layout elements you've seen so far:</a:t>
            </a:r>
            <a:endParaRPr lang="en-US" sz="2400" dirty="0"/>
          </a:p>
        </p:txBody>
      </p:sp>
      <p:pic>
        <p:nvPicPr>
          <p:cNvPr id="6" name="Рисунок 5">
            <a:extLst>
              <a:ext uri="{FF2B5EF4-FFF2-40B4-BE49-F238E27FC236}">
                <a16:creationId xmlns:a16="http://schemas.microsoft.com/office/drawing/2014/main" id="{CD78A30A-9B5A-4477-A412-ED02AC36C2C4}"/>
              </a:ext>
            </a:extLst>
          </p:cNvPr>
          <p:cNvPicPr>
            <a:picLocks noChangeAspect="1"/>
          </p:cNvPicPr>
          <p:nvPr/>
        </p:nvPicPr>
        <p:blipFill>
          <a:blip r:embed="rId2"/>
          <a:stretch>
            <a:fillRect/>
          </a:stretch>
        </p:blipFill>
        <p:spPr>
          <a:xfrm>
            <a:off x="1938337" y="2400300"/>
            <a:ext cx="8315325" cy="4457700"/>
          </a:xfrm>
          <a:prstGeom prst="rect">
            <a:avLst/>
          </a:prstGeom>
        </p:spPr>
      </p:pic>
    </p:spTree>
    <p:extLst>
      <p:ext uri="{BB962C8B-B14F-4D97-AF65-F5344CB8AC3E}">
        <p14:creationId xmlns:p14="http://schemas.microsoft.com/office/powerpoint/2010/main" val="2250443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dirty="0">
                <a:effectLst/>
                <a:latin typeface="Montserrat"/>
              </a:rPr>
              <a:t>Setting margin</a:t>
            </a:r>
          </a:p>
        </p:txBody>
      </p:sp>
      <p:pic>
        <p:nvPicPr>
          <p:cNvPr id="5" name="Рисунок 4">
            <a:extLst>
              <a:ext uri="{FF2B5EF4-FFF2-40B4-BE49-F238E27FC236}">
                <a16:creationId xmlns:a16="http://schemas.microsoft.com/office/drawing/2014/main" id="{220CF426-049B-4E6D-A17E-C91C6AC140CA}"/>
              </a:ext>
            </a:extLst>
          </p:cNvPr>
          <p:cNvPicPr>
            <a:picLocks noChangeAspect="1"/>
          </p:cNvPicPr>
          <p:nvPr/>
        </p:nvPicPr>
        <p:blipFill>
          <a:blip r:embed="rId2"/>
          <a:stretch>
            <a:fillRect/>
          </a:stretch>
        </p:blipFill>
        <p:spPr>
          <a:xfrm>
            <a:off x="1738312" y="2202712"/>
            <a:ext cx="8258175" cy="2867025"/>
          </a:xfrm>
          <a:prstGeom prst="rect">
            <a:avLst/>
          </a:prstGeom>
        </p:spPr>
      </p:pic>
    </p:spTree>
    <p:extLst>
      <p:ext uri="{BB962C8B-B14F-4D97-AF65-F5344CB8AC3E}">
        <p14:creationId xmlns:p14="http://schemas.microsoft.com/office/powerpoint/2010/main" val="3799701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dirty="0">
                <a:effectLst/>
                <a:latin typeface="Montserrat"/>
              </a:rPr>
              <a:t>Setting margin</a:t>
            </a:r>
          </a:p>
        </p:txBody>
      </p:sp>
      <p:pic>
        <p:nvPicPr>
          <p:cNvPr id="4" name="Рисунок 3">
            <a:extLst>
              <a:ext uri="{FF2B5EF4-FFF2-40B4-BE49-F238E27FC236}">
                <a16:creationId xmlns:a16="http://schemas.microsoft.com/office/drawing/2014/main" id="{F56D5E4C-1952-4054-A6BF-0BB681657F83}"/>
              </a:ext>
            </a:extLst>
          </p:cNvPr>
          <p:cNvPicPr>
            <a:picLocks noChangeAspect="1"/>
          </p:cNvPicPr>
          <p:nvPr/>
        </p:nvPicPr>
        <p:blipFill>
          <a:blip r:embed="rId2"/>
          <a:stretch>
            <a:fillRect/>
          </a:stretch>
        </p:blipFill>
        <p:spPr>
          <a:xfrm>
            <a:off x="1757362" y="1614487"/>
            <a:ext cx="8353425" cy="4600575"/>
          </a:xfrm>
          <a:prstGeom prst="rect">
            <a:avLst/>
          </a:prstGeom>
        </p:spPr>
      </p:pic>
    </p:spTree>
    <p:extLst>
      <p:ext uri="{BB962C8B-B14F-4D97-AF65-F5344CB8AC3E}">
        <p14:creationId xmlns:p14="http://schemas.microsoft.com/office/powerpoint/2010/main" val="8569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dirty="0">
                <a:effectLst/>
                <a:latin typeface="Montserrat"/>
              </a:rPr>
              <a:t>Setting margin</a:t>
            </a:r>
          </a:p>
        </p:txBody>
      </p:sp>
      <p:pic>
        <p:nvPicPr>
          <p:cNvPr id="4" name="Рисунок 3">
            <a:extLst>
              <a:ext uri="{FF2B5EF4-FFF2-40B4-BE49-F238E27FC236}">
                <a16:creationId xmlns:a16="http://schemas.microsoft.com/office/drawing/2014/main" id="{AE11482C-ECE8-48B0-A684-A26C7444C195}"/>
              </a:ext>
            </a:extLst>
          </p:cNvPr>
          <p:cNvPicPr>
            <a:picLocks noChangeAspect="1"/>
          </p:cNvPicPr>
          <p:nvPr/>
        </p:nvPicPr>
        <p:blipFill>
          <a:blip r:embed="rId2"/>
          <a:stretch>
            <a:fillRect/>
          </a:stretch>
        </p:blipFill>
        <p:spPr>
          <a:xfrm>
            <a:off x="1747837" y="1690688"/>
            <a:ext cx="8315325" cy="4181475"/>
          </a:xfrm>
          <a:prstGeom prst="rect">
            <a:avLst/>
          </a:prstGeom>
        </p:spPr>
      </p:pic>
    </p:spTree>
    <p:extLst>
      <p:ext uri="{BB962C8B-B14F-4D97-AF65-F5344CB8AC3E}">
        <p14:creationId xmlns:p14="http://schemas.microsoft.com/office/powerpoint/2010/main" val="282095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Adding CSS to Web Pages</a:t>
            </a:r>
            <a:endParaRPr lang="ru-RU" dirty="0"/>
          </a:p>
        </p:txBody>
      </p:sp>
      <p:sp>
        <p:nvSpPr>
          <p:cNvPr id="3" name="Содержимое 2"/>
          <p:cNvSpPr>
            <a:spLocks noGrp="1"/>
          </p:cNvSpPr>
          <p:nvPr>
            <p:ph idx="1"/>
          </p:nvPr>
        </p:nvSpPr>
        <p:spPr>
          <a:xfrm>
            <a:off x="1981200" y="2571744"/>
            <a:ext cx="8229600" cy="4002792"/>
          </a:xfrm>
        </p:spPr>
        <p:txBody>
          <a:bodyPr>
            <a:normAutofit/>
          </a:bodyPr>
          <a:lstStyle/>
          <a:p>
            <a:r>
              <a:rPr lang="en-US" dirty="0"/>
              <a:t>There are three methods of using CSS in HTML file:</a:t>
            </a:r>
          </a:p>
          <a:p>
            <a:endParaRPr lang="en-US" dirty="0"/>
          </a:p>
          <a:p>
            <a:r>
              <a:rPr lang="en-US" b="1" dirty="0"/>
              <a:t>In-line </a:t>
            </a:r>
            <a:r>
              <a:rPr lang="en-US" dirty="0"/>
              <a:t>– using by style attribute in Web page;</a:t>
            </a:r>
          </a:p>
          <a:p>
            <a:r>
              <a:rPr lang="en-US" b="1" dirty="0"/>
              <a:t>Internal </a:t>
            </a:r>
            <a:r>
              <a:rPr lang="en-US" dirty="0"/>
              <a:t>– using by HTML tag;</a:t>
            </a:r>
          </a:p>
          <a:p>
            <a:r>
              <a:rPr lang="en-US" b="1" dirty="0"/>
              <a:t>External</a:t>
            </a:r>
            <a:r>
              <a:rPr lang="en-US" dirty="0"/>
              <a:t> – separated file.</a:t>
            </a:r>
            <a:endParaRPr lang="ru-RU" dirty="0"/>
          </a:p>
        </p:txBody>
      </p:sp>
      <p:sp>
        <p:nvSpPr>
          <p:cNvPr id="4" name="Номер слайда 3">
            <a:extLst>
              <a:ext uri="{FF2B5EF4-FFF2-40B4-BE49-F238E27FC236}">
                <a16:creationId xmlns:a16="http://schemas.microsoft.com/office/drawing/2014/main" id="{BBA2C1EF-D815-436B-B860-7CC8DFE1477A}"/>
              </a:ext>
            </a:extLst>
          </p:cNvPr>
          <p:cNvSpPr>
            <a:spLocks noGrp="1"/>
          </p:cNvSpPr>
          <p:nvPr>
            <p:ph type="sldNum" sz="quarter" idx="12"/>
          </p:nvPr>
        </p:nvSpPr>
        <p:spPr/>
        <p:txBody>
          <a:bodyPr/>
          <a:lstStyle/>
          <a:p>
            <a:fld id="{5808E213-EF23-4ADC-BC6B-623A47320E7C}" type="slidenum">
              <a:rPr lang="en-US" smtClean="0"/>
              <a:t>29</a:t>
            </a:fld>
            <a:endParaRPr lang="en-US"/>
          </a:p>
        </p:txBody>
      </p:sp>
    </p:spTree>
    <p:extLst>
      <p:ext uri="{BB962C8B-B14F-4D97-AF65-F5344CB8AC3E}">
        <p14:creationId xmlns:p14="http://schemas.microsoft.com/office/powerpoint/2010/main" val="185260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3"/>
          <p:cNvSpPr txBox="1">
            <a:spLocks/>
          </p:cNvSpPr>
          <p:nvPr/>
        </p:nvSpPr>
        <p:spPr>
          <a:xfrm>
            <a:off x="1386037" y="1636297"/>
            <a:ext cx="9066998" cy="4071484"/>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pPr algn="just"/>
            <a:r>
              <a:rPr lang="en-US" sz="3800" b="0" dirty="0">
                <a:solidFill>
                  <a:schemeClr val="tx1">
                    <a:lumMod val="75000"/>
                    <a:lumOff val="25000"/>
                  </a:schemeClr>
                </a:solidFill>
                <a:latin typeface="+mn-lt"/>
              </a:rPr>
              <a:t>	To spruce up your pages, you need a way to change their presentation in the browser. The most common way to do this is by using the </a:t>
            </a:r>
            <a:r>
              <a:rPr lang="en-US" sz="3800" i="1" dirty="0">
                <a:solidFill>
                  <a:schemeClr val="tx1">
                    <a:lumMod val="75000"/>
                    <a:lumOff val="25000"/>
                  </a:schemeClr>
                </a:solidFill>
                <a:latin typeface="+mn-lt"/>
              </a:rPr>
              <a:t>Cascading Style Sheets (CSS) </a:t>
            </a:r>
            <a:r>
              <a:rPr lang="en-US" sz="3800" b="0" i="1" dirty="0">
                <a:solidFill>
                  <a:schemeClr val="tx1">
                    <a:lumMod val="75000"/>
                    <a:lumOff val="25000"/>
                  </a:schemeClr>
                </a:solidFill>
                <a:latin typeface="+mn-lt"/>
              </a:rPr>
              <a:t>language. </a:t>
            </a:r>
          </a:p>
          <a:p>
            <a:pPr algn="just"/>
            <a:endParaRPr lang="en-US" sz="3800" b="0" i="1" dirty="0">
              <a:solidFill>
                <a:schemeClr val="tx1">
                  <a:lumMod val="75000"/>
                  <a:lumOff val="25000"/>
                </a:schemeClr>
              </a:solidFill>
              <a:latin typeface="+mn-lt"/>
            </a:endParaRPr>
          </a:p>
          <a:p>
            <a:pPr algn="just"/>
            <a:r>
              <a:rPr lang="en-US" sz="3800" b="0" i="1" dirty="0">
                <a:solidFill>
                  <a:schemeClr val="tx1">
                    <a:lumMod val="75000"/>
                    <a:lumOff val="25000"/>
                  </a:schemeClr>
                </a:solidFill>
                <a:latin typeface="+mn-lt"/>
              </a:rPr>
              <a:t>	CSS is the language </a:t>
            </a:r>
            <a:r>
              <a:rPr lang="en-US" sz="3800" b="0" dirty="0">
                <a:solidFill>
                  <a:schemeClr val="tx1">
                    <a:lumMod val="75000"/>
                    <a:lumOff val="25000"/>
                  </a:schemeClr>
                </a:solidFill>
                <a:latin typeface="+mn-lt"/>
              </a:rPr>
              <a:t>for formatting and designing information on the Web, including HTML, PHP, ASP.NET and other web pages.</a:t>
            </a:r>
            <a:endParaRPr lang="ru-RU" sz="3800" b="0" dirty="0">
              <a:solidFill>
                <a:schemeClr val="tx1">
                  <a:lumMod val="75000"/>
                  <a:lumOff val="25000"/>
                </a:schemeClr>
              </a:solidFill>
              <a:latin typeface="+mn-lt"/>
            </a:endParaRPr>
          </a:p>
          <a:p>
            <a:pPr marL="571500" indent="-571500" algn="l">
              <a:buFontTx/>
              <a:buChar char="-"/>
            </a:pPr>
            <a:endParaRPr lang="en-US" sz="3800" b="0" dirty="0">
              <a:solidFill>
                <a:schemeClr val="tx1">
                  <a:lumMod val="75000"/>
                  <a:lumOff val="25000"/>
                </a:schemeClr>
              </a:solidFill>
              <a:latin typeface="+mn-lt"/>
            </a:endParaRPr>
          </a:p>
          <a:p>
            <a:pPr algn="just"/>
            <a:r>
              <a:rPr lang="en-US" sz="3800" dirty="0">
                <a:solidFill>
                  <a:schemeClr val="tx1">
                    <a:lumMod val="75000"/>
                    <a:lumOff val="25000"/>
                  </a:schemeClr>
                </a:solidFill>
                <a:latin typeface="+mn-lt"/>
              </a:rPr>
              <a:t>	C</a:t>
            </a:r>
            <a:r>
              <a:rPr lang="en-US" sz="3800" b="0" dirty="0">
                <a:solidFill>
                  <a:schemeClr val="tx1">
                    <a:lumMod val="75000"/>
                    <a:lumOff val="25000"/>
                  </a:schemeClr>
                </a:solidFill>
                <a:latin typeface="+mn-lt"/>
              </a:rPr>
              <a:t>ascading </a:t>
            </a:r>
            <a:r>
              <a:rPr lang="en-US" sz="3800" dirty="0">
                <a:solidFill>
                  <a:schemeClr val="tx1">
                    <a:lumMod val="75000"/>
                    <a:lumOff val="25000"/>
                  </a:schemeClr>
                </a:solidFill>
                <a:latin typeface="+mn-lt"/>
              </a:rPr>
              <a:t>S</a:t>
            </a:r>
            <a:r>
              <a:rPr lang="en-US" sz="3800" b="0" dirty="0">
                <a:solidFill>
                  <a:schemeClr val="tx1">
                    <a:lumMod val="75000"/>
                    <a:lumOff val="25000"/>
                  </a:schemeClr>
                </a:solidFill>
                <a:latin typeface="+mn-lt"/>
              </a:rPr>
              <a:t>tyle </a:t>
            </a:r>
            <a:r>
              <a:rPr lang="en-US" sz="3800" dirty="0">
                <a:solidFill>
                  <a:schemeClr val="tx1">
                    <a:lumMod val="75000"/>
                    <a:lumOff val="25000"/>
                  </a:schemeClr>
                </a:solidFill>
                <a:latin typeface="+mn-lt"/>
              </a:rPr>
              <a:t>S</a:t>
            </a:r>
            <a:r>
              <a:rPr lang="en-US" sz="3800" b="0" dirty="0">
                <a:solidFill>
                  <a:schemeClr val="tx1">
                    <a:lumMod val="75000"/>
                    <a:lumOff val="25000"/>
                  </a:schemeClr>
                </a:solidFill>
                <a:latin typeface="+mn-lt"/>
              </a:rPr>
              <a:t>heets, fondly referred to as </a:t>
            </a:r>
            <a:r>
              <a:rPr lang="en-US" sz="3800" dirty="0">
                <a:solidFill>
                  <a:schemeClr val="tx1">
                    <a:lumMod val="75000"/>
                    <a:lumOff val="25000"/>
                  </a:schemeClr>
                </a:solidFill>
                <a:latin typeface="+mn-lt"/>
              </a:rPr>
              <a:t>CSS</a:t>
            </a:r>
            <a:r>
              <a:rPr lang="en-US" sz="3800" b="0" dirty="0">
                <a:solidFill>
                  <a:schemeClr val="tx1">
                    <a:lumMod val="75000"/>
                    <a:lumOff val="25000"/>
                  </a:schemeClr>
                </a:solidFill>
                <a:latin typeface="+mn-lt"/>
              </a:rPr>
              <a:t>, is a simple design language intended to simplify the process of making web pages presentable. </a:t>
            </a:r>
          </a:p>
          <a:p>
            <a:pPr marL="571500" indent="-571500" algn="l">
              <a:buFontTx/>
              <a:buChar char="-"/>
            </a:pPr>
            <a:endParaRPr lang="en-US" sz="4400" dirty="0">
              <a:solidFill>
                <a:schemeClr val="tx1">
                  <a:lumMod val="75000"/>
                  <a:lumOff val="25000"/>
                </a:schemeClr>
              </a:solidFill>
            </a:endParaRPr>
          </a:p>
          <a:p>
            <a:pPr marL="571500" indent="-571500" algn="l">
              <a:buFontTx/>
              <a:buChar char="-"/>
            </a:pPr>
            <a:endParaRPr lang="en-US" sz="4400" dirty="0">
              <a:solidFill>
                <a:schemeClr val="tx1">
                  <a:lumMod val="75000"/>
                  <a:lumOff val="25000"/>
                </a:schemeClr>
              </a:solidFill>
            </a:endParaRPr>
          </a:p>
          <a:p>
            <a:pPr marL="571500" indent="-571500" algn="l">
              <a:buFontTx/>
              <a:buChar char="-"/>
            </a:pPr>
            <a:endParaRPr lang="en-US" sz="4400" dirty="0">
              <a:solidFill>
                <a:schemeClr val="tx1">
                  <a:lumMod val="75000"/>
                  <a:lumOff val="25000"/>
                </a:schemeClr>
              </a:solidFill>
            </a:endParaRPr>
          </a:p>
        </p:txBody>
      </p:sp>
      <p:sp>
        <p:nvSpPr>
          <p:cNvPr id="3" name="Заголовок 2"/>
          <p:cNvSpPr>
            <a:spLocks noGrp="1"/>
          </p:cNvSpPr>
          <p:nvPr>
            <p:ph type="title"/>
          </p:nvPr>
        </p:nvSpPr>
        <p:spPr/>
        <p:txBody>
          <a:bodyPr/>
          <a:lstStyle/>
          <a:p>
            <a:r>
              <a:rPr lang="en-US" dirty="0"/>
              <a:t>What is CSS?</a:t>
            </a:r>
          </a:p>
        </p:txBody>
      </p:sp>
    </p:spTree>
    <p:extLst>
      <p:ext uri="{BB962C8B-B14F-4D97-AF65-F5344CB8AC3E}">
        <p14:creationId xmlns:p14="http://schemas.microsoft.com/office/powerpoint/2010/main" val="3580245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In-line (style attribute)</a:t>
            </a:r>
            <a:br>
              <a:rPr lang="en-US" dirty="0"/>
            </a:br>
            <a:endParaRPr lang="ru-RU"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095472" y="2000241"/>
            <a:ext cx="4362450" cy="4143375"/>
          </a:xfrm>
          <a:prstGeom prst="rect">
            <a:avLst/>
          </a:prstGeom>
          <a:noFill/>
          <a:ln w="9525">
            <a:noFill/>
            <a:miter lim="800000"/>
            <a:headEnd/>
            <a:tailEnd/>
          </a:ln>
          <a:effectLst/>
        </p:spPr>
      </p:pic>
      <p:sp>
        <p:nvSpPr>
          <p:cNvPr id="3" name="Номер слайда 2">
            <a:extLst>
              <a:ext uri="{FF2B5EF4-FFF2-40B4-BE49-F238E27FC236}">
                <a16:creationId xmlns:a16="http://schemas.microsoft.com/office/drawing/2014/main" id="{77EC7046-A0B7-4050-B178-3E211FF0B631}"/>
              </a:ext>
            </a:extLst>
          </p:cNvPr>
          <p:cNvSpPr>
            <a:spLocks noGrp="1"/>
          </p:cNvSpPr>
          <p:nvPr>
            <p:ph type="sldNum" sz="quarter" idx="12"/>
          </p:nvPr>
        </p:nvSpPr>
        <p:spPr/>
        <p:txBody>
          <a:bodyPr/>
          <a:lstStyle/>
          <a:p>
            <a:fld id="{5808E213-EF23-4ADC-BC6B-623A47320E7C}" type="slidenum">
              <a:rPr lang="en-US" smtClean="0"/>
              <a:t>30</a:t>
            </a:fld>
            <a:endParaRPr lang="en-US"/>
          </a:p>
        </p:txBody>
      </p:sp>
    </p:spTree>
    <p:extLst>
      <p:ext uri="{BB962C8B-B14F-4D97-AF65-F5344CB8AC3E}">
        <p14:creationId xmlns:p14="http://schemas.microsoft.com/office/powerpoint/2010/main" val="3229050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Internal (style tag)</a:t>
            </a:r>
            <a:br>
              <a:rPr lang="en-US" dirty="0"/>
            </a:br>
            <a:endParaRPr lang="ru-RU" dirty="0"/>
          </a:p>
        </p:txBody>
      </p:sp>
      <p:pic>
        <p:nvPicPr>
          <p:cNvPr id="7170" name="Picture 2"/>
          <p:cNvPicPr>
            <a:picLocks noChangeAspect="1" noChangeArrowheads="1"/>
          </p:cNvPicPr>
          <p:nvPr/>
        </p:nvPicPr>
        <p:blipFill>
          <a:blip r:embed="rId2" cstate="print"/>
          <a:srcRect/>
          <a:stretch>
            <a:fillRect/>
          </a:stretch>
        </p:blipFill>
        <p:spPr bwMode="auto">
          <a:xfrm>
            <a:off x="1696775" y="1583797"/>
            <a:ext cx="5048250" cy="4829175"/>
          </a:xfrm>
          <a:prstGeom prst="rect">
            <a:avLst/>
          </a:prstGeom>
          <a:noFill/>
          <a:ln w="9525">
            <a:noFill/>
            <a:miter lim="800000"/>
            <a:headEnd/>
            <a:tailEnd/>
          </a:ln>
          <a:effectLst/>
        </p:spPr>
      </p:pic>
      <p:sp>
        <p:nvSpPr>
          <p:cNvPr id="3" name="Номер слайда 2">
            <a:extLst>
              <a:ext uri="{FF2B5EF4-FFF2-40B4-BE49-F238E27FC236}">
                <a16:creationId xmlns:a16="http://schemas.microsoft.com/office/drawing/2014/main" id="{365C518D-5DE0-4940-A3F8-2A664FE36E4C}"/>
              </a:ext>
            </a:extLst>
          </p:cNvPr>
          <p:cNvSpPr>
            <a:spLocks noGrp="1"/>
          </p:cNvSpPr>
          <p:nvPr>
            <p:ph type="sldNum" sz="quarter" idx="12"/>
          </p:nvPr>
        </p:nvSpPr>
        <p:spPr/>
        <p:txBody>
          <a:bodyPr/>
          <a:lstStyle/>
          <a:p>
            <a:fld id="{5808E213-EF23-4ADC-BC6B-623A47320E7C}" type="slidenum">
              <a:rPr lang="en-US" smtClean="0"/>
              <a:t>31</a:t>
            </a:fld>
            <a:endParaRPr lang="en-US"/>
          </a:p>
        </p:txBody>
      </p:sp>
    </p:spTree>
    <p:extLst>
      <p:ext uri="{BB962C8B-B14F-4D97-AF65-F5344CB8AC3E}">
        <p14:creationId xmlns:p14="http://schemas.microsoft.com/office/powerpoint/2010/main" val="1185586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External (separated file)</a:t>
            </a:r>
            <a:br>
              <a:rPr lang="en-US" dirty="0"/>
            </a:br>
            <a:endParaRPr lang="ru-RU" dirty="0"/>
          </a:p>
        </p:txBody>
      </p:sp>
      <p:pic>
        <p:nvPicPr>
          <p:cNvPr id="8195" name="Picture 3"/>
          <p:cNvPicPr>
            <a:picLocks noGrp="1" noChangeAspect="1" noChangeArrowheads="1"/>
          </p:cNvPicPr>
          <p:nvPr>
            <p:ph idx="1"/>
          </p:nvPr>
        </p:nvPicPr>
        <p:blipFill>
          <a:blip r:embed="rId2" cstate="print"/>
          <a:srcRect/>
          <a:stretch>
            <a:fillRect/>
          </a:stretch>
        </p:blipFill>
        <p:spPr bwMode="auto">
          <a:xfrm>
            <a:off x="2024034" y="2143117"/>
            <a:ext cx="7467600" cy="4295775"/>
          </a:xfrm>
          <a:prstGeom prst="rect">
            <a:avLst/>
          </a:prstGeom>
          <a:noFill/>
          <a:ln w="9525">
            <a:noFill/>
            <a:miter lim="800000"/>
            <a:headEnd/>
            <a:tailEnd/>
          </a:ln>
          <a:effectLst/>
        </p:spPr>
      </p:pic>
      <p:sp>
        <p:nvSpPr>
          <p:cNvPr id="3" name="Номер слайда 2">
            <a:extLst>
              <a:ext uri="{FF2B5EF4-FFF2-40B4-BE49-F238E27FC236}">
                <a16:creationId xmlns:a16="http://schemas.microsoft.com/office/drawing/2014/main" id="{7AEDD156-B744-4716-BBE2-DF9B7C3B6C5F}"/>
              </a:ext>
            </a:extLst>
          </p:cNvPr>
          <p:cNvSpPr>
            <a:spLocks noGrp="1"/>
          </p:cNvSpPr>
          <p:nvPr>
            <p:ph type="sldNum" sz="quarter" idx="12"/>
          </p:nvPr>
        </p:nvSpPr>
        <p:spPr/>
        <p:txBody>
          <a:bodyPr/>
          <a:lstStyle/>
          <a:p>
            <a:fld id="{5808E213-EF23-4ADC-BC6B-623A47320E7C}" type="slidenum">
              <a:rPr lang="en-US" smtClean="0"/>
              <a:t>32</a:t>
            </a:fld>
            <a:endParaRPr lang="en-US"/>
          </a:p>
        </p:txBody>
      </p:sp>
    </p:spTree>
    <p:extLst>
      <p:ext uri="{BB962C8B-B14F-4D97-AF65-F5344CB8AC3E}">
        <p14:creationId xmlns:p14="http://schemas.microsoft.com/office/powerpoint/2010/main" val="2379630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503540" y="1811375"/>
            <a:ext cx="9016872" cy="334776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r>
              <a:rPr lang="en-US" sz="6600" dirty="0">
                <a:solidFill>
                  <a:schemeClr val="accent1">
                    <a:lumMod val="50000"/>
                  </a:schemeClr>
                </a:solidFill>
              </a:rPr>
              <a:t>Thank you!</a:t>
            </a:r>
            <a:endParaRPr lang="en-US" sz="6600" dirty="0"/>
          </a:p>
          <a:p>
            <a:pPr algn="l"/>
            <a:endParaRPr lang="en-US" sz="2800" dirty="0"/>
          </a:p>
          <a:p>
            <a:pPr algn="l"/>
            <a:endParaRPr lang="en-US" sz="2800" dirty="0"/>
          </a:p>
        </p:txBody>
      </p:sp>
    </p:spTree>
    <p:extLst>
      <p:ext uri="{BB962C8B-B14F-4D97-AF65-F5344CB8AC3E}">
        <p14:creationId xmlns:p14="http://schemas.microsoft.com/office/powerpoint/2010/main" val="4271747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3"/>
          <p:cNvSpPr txBox="1">
            <a:spLocks/>
          </p:cNvSpPr>
          <p:nvPr/>
        </p:nvSpPr>
        <p:spPr>
          <a:xfrm>
            <a:off x="1155032" y="1087657"/>
            <a:ext cx="9654139" cy="4071484"/>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pPr algn="just"/>
            <a:r>
              <a:rPr lang="en-US" sz="4000" b="0" dirty="0">
                <a:solidFill>
                  <a:schemeClr val="tx1">
                    <a:lumMod val="75000"/>
                    <a:lumOff val="25000"/>
                  </a:schemeClr>
                </a:solidFill>
                <a:latin typeface="+mn-lt"/>
              </a:rPr>
              <a:t>In the early days of the Internet, web pages consisted mostly of text and images. </a:t>
            </a:r>
          </a:p>
          <a:p>
            <a:pPr algn="just"/>
            <a:endParaRPr lang="en-US" sz="4000" b="0" dirty="0">
              <a:solidFill>
                <a:schemeClr val="tx1">
                  <a:lumMod val="75000"/>
                  <a:lumOff val="25000"/>
                </a:schemeClr>
              </a:solidFill>
              <a:latin typeface="+mn-lt"/>
            </a:endParaRPr>
          </a:p>
          <a:p>
            <a:pPr algn="just"/>
            <a:r>
              <a:rPr lang="en-US" sz="4000" b="0" dirty="0">
                <a:solidFill>
                  <a:schemeClr val="tx1">
                    <a:lumMod val="75000"/>
                    <a:lumOff val="25000"/>
                  </a:schemeClr>
                </a:solidFill>
                <a:latin typeface="+mn-lt"/>
              </a:rPr>
              <a:t>The text was formatted using plain HTML, using tags like </a:t>
            </a:r>
          </a:p>
          <a:p>
            <a:pPr algn="just"/>
            <a:r>
              <a:rPr lang="en-US" sz="4000" dirty="0">
                <a:solidFill>
                  <a:schemeClr val="tx1">
                    <a:lumMod val="75000"/>
                    <a:lumOff val="25000"/>
                  </a:schemeClr>
                </a:solidFill>
                <a:latin typeface="+mn-lt"/>
              </a:rPr>
              <a:t>&lt;b&gt; </a:t>
            </a:r>
            <a:r>
              <a:rPr lang="en-US" sz="4000" b="0" dirty="0">
                <a:solidFill>
                  <a:schemeClr val="tx1">
                    <a:lumMod val="75000"/>
                    <a:lumOff val="25000"/>
                  </a:schemeClr>
                </a:solidFill>
                <a:latin typeface="+mn-lt"/>
              </a:rPr>
              <a:t>to make the text bold, and </a:t>
            </a:r>
          </a:p>
          <a:p>
            <a:pPr algn="just"/>
            <a:r>
              <a:rPr lang="en-US" sz="4000" dirty="0">
                <a:solidFill>
                  <a:schemeClr val="tx1">
                    <a:lumMod val="75000"/>
                    <a:lumOff val="25000"/>
                  </a:schemeClr>
                </a:solidFill>
                <a:latin typeface="+mn-lt"/>
              </a:rPr>
              <a:t>&lt;font&gt; </a:t>
            </a:r>
            <a:r>
              <a:rPr lang="en-US" sz="4000" b="0" dirty="0">
                <a:solidFill>
                  <a:schemeClr val="tx1">
                    <a:lumMod val="75000"/>
                    <a:lumOff val="25000"/>
                  </a:schemeClr>
                </a:solidFill>
                <a:latin typeface="+mn-lt"/>
              </a:rPr>
              <a:t>tag to influence the font family, size, and color.</a:t>
            </a:r>
          </a:p>
          <a:p>
            <a:pPr algn="just"/>
            <a:endParaRPr lang="en-US" sz="4000" b="0" dirty="0">
              <a:solidFill>
                <a:schemeClr val="tx1">
                  <a:lumMod val="75000"/>
                  <a:lumOff val="25000"/>
                </a:schemeClr>
              </a:solidFill>
              <a:latin typeface="+mn-lt"/>
            </a:endParaRPr>
          </a:p>
          <a:p>
            <a:pPr algn="just"/>
            <a:r>
              <a:rPr lang="en-US" sz="4000" b="0" dirty="0">
                <a:solidFill>
                  <a:schemeClr val="tx1">
                    <a:lumMod val="75000"/>
                    <a:lumOff val="25000"/>
                  </a:schemeClr>
                </a:solidFill>
                <a:latin typeface="+mn-lt"/>
              </a:rPr>
              <a:t>Web developers soon realized that they needed more power to format their pages, so CSS was created to address some of HTML’s styling shortcomings.</a:t>
            </a:r>
            <a:endParaRPr lang="ru-RU" sz="4000" b="0" dirty="0">
              <a:solidFill>
                <a:schemeClr val="tx1">
                  <a:lumMod val="75000"/>
                  <a:lumOff val="25000"/>
                </a:schemeClr>
              </a:solidFill>
              <a:latin typeface="+mn-lt"/>
            </a:endParaRPr>
          </a:p>
        </p:txBody>
      </p:sp>
      <p:sp>
        <p:nvSpPr>
          <p:cNvPr id="3" name="Заголовок 2"/>
          <p:cNvSpPr>
            <a:spLocks noGrp="1"/>
          </p:cNvSpPr>
          <p:nvPr>
            <p:ph type="title"/>
          </p:nvPr>
        </p:nvSpPr>
        <p:spPr/>
        <p:txBody>
          <a:bodyPr/>
          <a:lstStyle/>
          <a:p>
            <a:r>
              <a:rPr lang="en-US" dirty="0"/>
              <a:t>Power of CSS</a:t>
            </a:r>
          </a:p>
        </p:txBody>
      </p:sp>
    </p:spTree>
    <p:extLst>
      <p:ext uri="{BB962C8B-B14F-4D97-AF65-F5344CB8AC3E}">
        <p14:creationId xmlns:p14="http://schemas.microsoft.com/office/powerpoint/2010/main" val="337017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Problems of HTML Formatting</a:t>
            </a:r>
            <a:br>
              <a:rPr lang="en-US" b="1" dirty="0"/>
            </a:br>
            <a:endParaRPr lang="ru-RU" dirty="0"/>
          </a:p>
        </p:txBody>
      </p:sp>
      <p:sp>
        <p:nvSpPr>
          <p:cNvPr id="3" name="Содержимое 2"/>
          <p:cNvSpPr>
            <a:spLocks noGrp="1"/>
          </p:cNvSpPr>
          <p:nvPr>
            <p:ph idx="1"/>
          </p:nvPr>
        </p:nvSpPr>
        <p:spPr>
          <a:xfrm>
            <a:off x="1750194" y="1501229"/>
            <a:ext cx="8229600" cy="4717172"/>
          </a:xfrm>
        </p:spPr>
        <p:txBody>
          <a:bodyPr>
            <a:normAutofit fontScale="85000" lnSpcReduction="20000"/>
          </a:bodyPr>
          <a:lstStyle/>
          <a:p>
            <a:pPr algn="just"/>
            <a:r>
              <a:rPr lang="en-US" i="1" u="sng" dirty="0">
                <a:solidFill>
                  <a:schemeClr val="bg2">
                    <a:lumMod val="25000"/>
                  </a:schemeClr>
                </a:solidFill>
              </a:rPr>
              <a:t>One of the problems </a:t>
            </a:r>
            <a:r>
              <a:rPr lang="en-US" dirty="0"/>
              <a:t>with using HTML for formatting is that it only offers </a:t>
            </a:r>
            <a:r>
              <a:rPr lang="en-US" dirty="0">
                <a:solidFill>
                  <a:srgbClr val="C00000"/>
                </a:solidFill>
              </a:rPr>
              <a:t>a limited set of options </a:t>
            </a:r>
            <a:r>
              <a:rPr lang="en-US" dirty="0"/>
              <a:t>to style your pages. </a:t>
            </a:r>
          </a:p>
          <a:p>
            <a:pPr algn="just"/>
            <a:endParaRPr lang="en-US" dirty="0"/>
          </a:p>
          <a:p>
            <a:pPr marL="0" indent="0" algn="just">
              <a:buNone/>
            </a:pPr>
            <a:r>
              <a:rPr lang="en-US" dirty="0"/>
              <a:t>You can use tags like </a:t>
            </a:r>
            <a:r>
              <a:rPr lang="en-US" i="1" dirty="0"/>
              <a:t>&lt;</a:t>
            </a:r>
            <a:r>
              <a:rPr lang="en-US" i="1" dirty="0" err="1"/>
              <a:t>i</a:t>
            </a:r>
            <a:r>
              <a:rPr lang="en-US" i="1" dirty="0"/>
              <a:t>&gt;, &lt;b&gt;, and &lt;font&gt; </a:t>
            </a:r>
            <a:r>
              <a:rPr lang="en-US" dirty="0"/>
              <a:t>to change the appearance of text and use attributes like </a:t>
            </a:r>
            <a:r>
              <a:rPr lang="en-US" i="1" dirty="0" err="1"/>
              <a:t>bgcolor</a:t>
            </a:r>
            <a:r>
              <a:rPr lang="en-US" dirty="0"/>
              <a:t> to change the background color of HTML elements. </a:t>
            </a:r>
          </a:p>
          <a:p>
            <a:pPr algn="just"/>
            <a:endParaRPr lang="en-US" dirty="0"/>
          </a:p>
          <a:p>
            <a:pPr marL="0" indent="0" algn="just">
              <a:buNone/>
            </a:pPr>
            <a:r>
              <a:rPr lang="en-US" dirty="0"/>
              <a:t>You also have a number of attributes at your disposal for changing the way links appear in your page.</a:t>
            </a:r>
          </a:p>
          <a:p>
            <a:pPr algn="just"/>
            <a:endParaRPr lang="en-US" dirty="0"/>
          </a:p>
          <a:p>
            <a:pPr algn="just"/>
            <a:r>
              <a:rPr lang="en-US" i="1" u="sng" dirty="0">
                <a:solidFill>
                  <a:schemeClr val="bg2">
                    <a:lumMod val="10000"/>
                  </a:schemeClr>
                </a:solidFill>
              </a:rPr>
              <a:t>Another problem </a:t>
            </a:r>
            <a:r>
              <a:rPr lang="en-US" dirty="0"/>
              <a:t>of HTML with a lot more impact on how you build your web pages is the way the styling information is applied to the page. By design, HTML forces you to embed your formatting in your HTML document, </a:t>
            </a:r>
            <a:r>
              <a:rPr lang="en-US" dirty="0">
                <a:solidFill>
                  <a:srgbClr val="C00000"/>
                </a:solidFill>
              </a:rPr>
              <a:t>making it harder to reuse or change the design later</a:t>
            </a:r>
            <a:r>
              <a:rPr lang="en-US" dirty="0"/>
              <a:t>.</a:t>
            </a:r>
            <a:endParaRPr lang="ru-RU" dirty="0"/>
          </a:p>
        </p:txBody>
      </p:sp>
      <p:sp>
        <p:nvSpPr>
          <p:cNvPr id="4" name="Номер слайда 3">
            <a:extLst>
              <a:ext uri="{FF2B5EF4-FFF2-40B4-BE49-F238E27FC236}">
                <a16:creationId xmlns:a16="http://schemas.microsoft.com/office/drawing/2014/main" id="{9380614D-1B9D-4573-AD5E-A110D22D1BE4}"/>
              </a:ext>
            </a:extLst>
          </p:cNvPr>
          <p:cNvSpPr>
            <a:spLocks noGrp="1"/>
          </p:cNvSpPr>
          <p:nvPr>
            <p:ph type="sldNum" sz="quarter" idx="12"/>
          </p:nvPr>
        </p:nvSpPr>
        <p:spPr/>
        <p:txBody>
          <a:bodyPr/>
          <a:lstStyle/>
          <a:p>
            <a:fld id="{5808E213-EF23-4ADC-BC6B-623A47320E7C}" type="slidenum">
              <a:rPr lang="en-US" smtClean="0"/>
              <a:t>5</a:t>
            </a:fld>
            <a:endParaRPr lang="en-US"/>
          </a:p>
        </p:txBody>
      </p:sp>
    </p:spTree>
    <p:extLst>
      <p:ext uri="{BB962C8B-B14F-4D97-AF65-F5344CB8AC3E}">
        <p14:creationId xmlns:p14="http://schemas.microsoft.com/office/powerpoint/2010/main" val="82348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Consider the following example:</a:t>
            </a:r>
            <a:br>
              <a:rPr lang="en-US" b="1" dirty="0"/>
            </a:br>
            <a:endParaRPr lang="ru-RU" dirty="0"/>
          </a:p>
        </p:txBody>
      </p:sp>
      <p:sp>
        <p:nvSpPr>
          <p:cNvPr id="3" name="Содержимое 2"/>
          <p:cNvSpPr>
            <a:spLocks noGrp="1"/>
          </p:cNvSpPr>
          <p:nvPr>
            <p:ph idx="1"/>
          </p:nvPr>
        </p:nvSpPr>
        <p:spPr>
          <a:xfrm>
            <a:off x="1981200" y="1857364"/>
            <a:ext cx="8229600" cy="4717172"/>
          </a:xfrm>
        </p:spPr>
        <p:txBody>
          <a:bodyPr>
            <a:normAutofit fontScale="77500" lnSpcReduction="20000"/>
          </a:bodyPr>
          <a:lstStyle/>
          <a:p>
            <a:pPr>
              <a:buNone/>
            </a:pPr>
            <a:r>
              <a:rPr lang="en-US" dirty="0">
                <a:latin typeface="Arial Narrow" pitchFamily="34" charset="0"/>
              </a:rPr>
              <a:t> &lt;p&gt;</a:t>
            </a:r>
          </a:p>
          <a:p>
            <a:pPr>
              <a:buNone/>
            </a:pPr>
            <a:r>
              <a:rPr lang="en-US" dirty="0">
                <a:latin typeface="Arial Narrow" pitchFamily="34" charset="0"/>
              </a:rPr>
              <a:t> &lt;font face=”Arial” color=”red” size=”1”&gt;</a:t>
            </a:r>
          </a:p>
          <a:p>
            <a:pPr>
              <a:buNone/>
            </a:pPr>
            <a:r>
              <a:rPr lang="en-US" dirty="0">
                <a:latin typeface="Arial Narrow" pitchFamily="34" charset="0"/>
              </a:rPr>
              <a:t>This is red text, in an Arial type face and slightly larger than the default text</a:t>
            </a:r>
          </a:p>
          <a:p>
            <a:pPr>
              <a:buNone/>
            </a:pPr>
            <a:r>
              <a:rPr lang="en-US" dirty="0">
                <a:latin typeface="Arial Narrow" pitchFamily="34" charset="0"/>
              </a:rPr>
              <a:t>&lt;/font&gt;</a:t>
            </a:r>
          </a:p>
          <a:p>
            <a:pPr>
              <a:buNone/>
            </a:pPr>
            <a:r>
              <a:rPr lang="en-US" dirty="0">
                <a:latin typeface="Arial Narrow" pitchFamily="34" charset="0"/>
              </a:rPr>
              <a:t>&lt;/p&gt;</a:t>
            </a:r>
          </a:p>
          <a:p>
            <a:endParaRPr lang="en-US" dirty="0"/>
          </a:p>
          <a:p>
            <a:pPr algn="just">
              <a:buNone/>
            </a:pPr>
            <a:r>
              <a:rPr lang="en-US" dirty="0">
                <a:solidFill>
                  <a:schemeClr val="bg2">
                    <a:lumMod val="50000"/>
                  </a:schemeClr>
                </a:solidFill>
              </a:rPr>
              <a:t>The problem </a:t>
            </a:r>
            <a:r>
              <a:rPr lang="en-US" dirty="0"/>
              <a:t>with this code snippet is that the actual</a:t>
            </a:r>
          </a:p>
          <a:p>
            <a:pPr algn="just">
              <a:buNone/>
            </a:pPr>
            <a:r>
              <a:rPr lang="en-US" i="1" dirty="0">
                <a:solidFill>
                  <a:srgbClr val="FF0000"/>
                </a:solidFill>
              </a:rPr>
              <a:t>data</a:t>
            </a:r>
            <a:r>
              <a:rPr lang="en-US" i="1" dirty="0"/>
              <a:t> (</a:t>
            </a:r>
            <a:r>
              <a:rPr lang="en-US" dirty="0"/>
              <a:t>the text in the &lt;p&gt; element) </a:t>
            </a:r>
            <a:r>
              <a:rPr lang="en-US" i="1" dirty="0">
                <a:solidFill>
                  <a:srgbClr val="C00000"/>
                </a:solidFill>
              </a:rPr>
              <a:t>is mixed with the</a:t>
            </a:r>
          </a:p>
          <a:p>
            <a:pPr algn="just">
              <a:buNone/>
            </a:pPr>
            <a:r>
              <a:rPr lang="en-US" i="1" dirty="0">
                <a:solidFill>
                  <a:srgbClr val="FF0000"/>
                </a:solidFill>
              </a:rPr>
              <a:t>presentation</a:t>
            </a:r>
            <a:r>
              <a:rPr lang="en-US" i="1" dirty="0"/>
              <a:t> (</a:t>
            </a:r>
            <a:r>
              <a:rPr lang="en-US" dirty="0"/>
              <a:t>the formatting of the text with the</a:t>
            </a:r>
          </a:p>
          <a:p>
            <a:pPr algn="just">
              <a:buNone/>
            </a:pPr>
            <a:r>
              <a:rPr lang="en-US" dirty="0"/>
              <a:t>&lt;font&gt; tag in this example</a:t>
            </a:r>
            <a:r>
              <a:rPr lang="en-US" i="1" dirty="0"/>
              <a:t>). </a:t>
            </a:r>
            <a:r>
              <a:rPr lang="en-US" dirty="0"/>
              <a:t>Ideally, the two should be</a:t>
            </a:r>
          </a:p>
          <a:p>
            <a:pPr algn="just">
              <a:buNone/>
            </a:pPr>
            <a:r>
              <a:rPr lang="en-US" dirty="0"/>
              <a:t>separated, so each of them is easier to change without</a:t>
            </a:r>
          </a:p>
          <a:p>
            <a:pPr algn="just">
              <a:buNone/>
            </a:pPr>
            <a:r>
              <a:rPr lang="en-US" dirty="0"/>
              <a:t>affecting the other.</a:t>
            </a:r>
            <a:endParaRPr lang="ru-RU" dirty="0"/>
          </a:p>
        </p:txBody>
      </p:sp>
      <p:sp>
        <p:nvSpPr>
          <p:cNvPr id="4" name="Номер слайда 3">
            <a:extLst>
              <a:ext uri="{FF2B5EF4-FFF2-40B4-BE49-F238E27FC236}">
                <a16:creationId xmlns:a16="http://schemas.microsoft.com/office/drawing/2014/main" id="{058014AC-CFB0-407E-ABFA-63A2DAAE0A48}"/>
              </a:ext>
            </a:extLst>
          </p:cNvPr>
          <p:cNvSpPr>
            <a:spLocks noGrp="1"/>
          </p:cNvSpPr>
          <p:nvPr>
            <p:ph type="sldNum" sz="quarter" idx="12"/>
          </p:nvPr>
        </p:nvSpPr>
        <p:spPr/>
        <p:txBody>
          <a:bodyPr/>
          <a:lstStyle/>
          <a:p>
            <a:fld id="{5808E213-EF23-4ADC-BC6B-623A47320E7C}" type="slidenum">
              <a:rPr lang="en-US" smtClean="0"/>
              <a:t>6</a:t>
            </a:fld>
            <a:endParaRPr lang="en-US"/>
          </a:p>
        </p:txBody>
      </p:sp>
    </p:spTree>
    <p:extLst>
      <p:ext uri="{BB962C8B-B14F-4D97-AF65-F5344CB8AC3E}">
        <p14:creationId xmlns:p14="http://schemas.microsoft.com/office/powerpoint/2010/main" val="38164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895149" y="1295933"/>
            <a:ext cx="9721516" cy="5788742"/>
          </a:xfrm>
        </p:spPr>
        <p:txBody>
          <a:bodyPr>
            <a:normAutofit/>
          </a:bodyPr>
          <a:lstStyle/>
          <a:p>
            <a:pPr algn="just"/>
            <a:r>
              <a:rPr lang="en-US" i="1" u="sng" dirty="0"/>
              <a:t>Another problem </a:t>
            </a:r>
            <a:r>
              <a:rPr lang="en-US" dirty="0"/>
              <a:t>with HTML formatting is the fact that you can’t easily change the</a:t>
            </a:r>
            <a:r>
              <a:rPr lang="kk-KZ" dirty="0"/>
              <a:t> </a:t>
            </a:r>
            <a:r>
              <a:rPr lang="en-US" dirty="0"/>
              <a:t>formatting at runtime, in the user’s browser. </a:t>
            </a:r>
          </a:p>
          <a:p>
            <a:pPr marL="0" indent="0" algn="just">
              <a:buNone/>
            </a:pPr>
            <a:endParaRPr lang="en-US" dirty="0"/>
          </a:p>
          <a:p>
            <a:pPr algn="just"/>
            <a:r>
              <a:rPr lang="en-US" i="1" u="sng" dirty="0"/>
              <a:t>The final problem </a:t>
            </a:r>
            <a:r>
              <a:rPr lang="en-US" dirty="0"/>
              <a:t>with HTML formatting is that all the additional markup in your page adds considerably</a:t>
            </a:r>
            <a:r>
              <a:rPr lang="kk-KZ" dirty="0"/>
              <a:t> </a:t>
            </a:r>
            <a:r>
              <a:rPr lang="en-US" dirty="0"/>
              <a:t>to the size of the page. This makes it slower to download and display as the information needs to be downloaded</a:t>
            </a:r>
            <a:r>
              <a:rPr lang="kk-KZ" dirty="0"/>
              <a:t> </a:t>
            </a:r>
            <a:r>
              <a:rPr lang="en-US" dirty="0"/>
              <a:t>with each page in your web site. </a:t>
            </a:r>
          </a:p>
        </p:txBody>
      </p:sp>
      <p:sp>
        <p:nvSpPr>
          <p:cNvPr id="2" name="Номер слайда 1">
            <a:extLst>
              <a:ext uri="{FF2B5EF4-FFF2-40B4-BE49-F238E27FC236}">
                <a16:creationId xmlns:a16="http://schemas.microsoft.com/office/drawing/2014/main" id="{2A678C9E-0FF7-4B6E-961E-43268CF78887}"/>
              </a:ext>
            </a:extLst>
          </p:cNvPr>
          <p:cNvSpPr>
            <a:spLocks noGrp="1"/>
          </p:cNvSpPr>
          <p:nvPr>
            <p:ph type="sldNum" sz="quarter" idx="12"/>
          </p:nvPr>
        </p:nvSpPr>
        <p:spPr/>
        <p:txBody>
          <a:bodyPr/>
          <a:lstStyle/>
          <a:p>
            <a:fld id="{5808E213-EF23-4ADC-BC6B-623A47320E7C}" type="slidenum">
              <a:rPr lang="en-US" smtClean="0"/>
              <a:t>7</a:t>
            </a:fld>
            <a:endParaRPr lang="en-US"/>
          </a:p>
        </p:txBody>
      </p:sp>
    </p:spTree>
    <p:extLst>
      <p:ext uri="{BB962C8B-B14F-4D97-AF65-F5344CB8AC3E}">
        <p14:creationId xmlns:p14="http://schemas.microsoft.com/office/powerpoint/2010/main" val="73803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br>
              <a:rPr lang="en-US" b="1" dirty="0"/>
            </a:br>
            <a:endParaRPr lang="ru-RU" dirty="0"/>
          </a:p>
        </p:txBody>
      </p:sp>
      <p:sp>
        <p:nvSpPr>
          <p:cNvPr id="3" name="Содержимое 2"/>
          <p:cNvSpPr>
            <a:spLocks noGrp="1"/>
          </p:cNvSpPr>
          <p:nvPr>
            <p:ph idx="1"/>
          </p:nvPr>
        </p:nvSpPr>
        <p:spPr>
          <a:xfrm>
            <a:off x="1171253" y="1214422"/>
            <a:ext cx="9729627" cy="5360114"/>
          </a:xfrm>
        </p:spPr>
        <p:txBody>
          <a:bodyPr>
            <a:normAutofit/>
          </a:bodyPr>
          <a:lstStyle/>
          <a:p>
            <a:pPr algn="just">
              <a:buNone/>
            </a:pPr>
            <a:r>
              <a:rPr lang="en-US" dirty="0"/>
              <a:t>   To summarize, formatting with HTML suffers from the following problems:</a:t>
            </a:r>
          </a:p>
          <a:p>
            <a:pPr algn="just"/>
            <a:endParaRPr lang="en-US" dirty="0"/>
          </a:p>
          <a:p>
            <a:pPr algn="just">
              <a:buNone/>
            </a:pPr>
            <a:r>
              <a:rPr lang="en-US" sz="2200" dirty="0"/>
              <a:t>    ❑ Its feature set severely limits the formatting possibilities that your pages require.</a:t>
            </a:r>
          </a:p>
          <a:p>
            <a:pPr algn="just">
              <a:buNone/>
            </a:pPr>
            <a:r>
              <a:rPr lang="en-US" sz="2200" dirty="0"/>
              <a:t>    ❑ Data and presentation are mixed within the same file.</a:t>
            </a:r>
          </a:p>
          <a:p>
            <a:pPr algn="just">
              <a:buNone/>
            </a:pPr>
            <a:r>
              <a:rPr lang="en-US" sz="2200" dirty="0"/>
              <a:t>    ❑ HTML doesn’t allow you to easily switch formatting at runtime in the browser.</a:t>
            </a:r>
          </a:p>
          <a:p>
            <a:pPr algn="just">
              <a:buNone/>
            </a:pPr>
            <a:r>
              <a:rPr lang="en-US" sz="2200" dirty="0"/>
              <a:t>    ❑ The required formatting tags and attributes make your pages larger and thus slower to load and display.</a:t>
            </a:r>
          </a:p>
          <a:p>
            <a:pPr algn="just"/>
            <a:endParaRPr lang="en-US" sz="2200" dirty="0"/>
          </a:p>
          <a:p>
            <a:pPr algn="just">
              <a:buNone/>
            </a:pPr>
            <a:r>
              <a:rPr lang="en-US" dirty="0"/>
              <a:t>   Fortunately, CSS allows you to overcome all of these problems.</a:t>
            </a:r>
            <a:endParaRPr lang="ru-RU" dirty="0"/>
          </a:p>
        </p:txBody>
      </p:sp>
      <p:sp>
        <p:nvSpPr>
          <p:cNvPr id="4" name="Номер слайда 3">
            <a:extLst>
              <a:ext uri="{FF2B5EF4-FFF2-40B4-BE49-F238E27FC236}">
                <a16:creationId xmlns:a16="http://schemas.microsoft.com/office/drawing/2014/main" id="{D3F1F3A3-7980-48DE-9688-101EAA68A69A}"/>
              </a:ext>
            </a:extLst>
          </p:cNvPr>
          <p:cNvSpPr>
            <a:spLocks noGrp="1"/>
          </p:cNvSpPr>
          <p:nvPr>
            <p:ph type="sldNum" sz="quarter" idx="12"/>
          </p:nvPr>
        </p:nvSpPr>
        <p:spPr/>
        <p:txBody>
          <a:bodyPr/>
          <a:lstStyle/>
          <a:p>
            <a:fld id="{5808E213-EF23-4ADC-BC6B-623A47320E7C}" type="slidenum">
              <a:rPr lang="en-US" smtClean="0"/>
              <a:t>8</a:t>
            </a:fld>
            <a:endParaRPr lang="en-US"/>
          </a:p>
        </p:txBody>
      </p:sp>
    </p:spTree>
    <p:extLst>
      <p:ext uri="{BB962C8B-B14F-4D97-AF65-F5344CB8AC3E}">
        <p14:creationId xmlns:p14="http://schemas.microsoft.com/office/powerpoint/2010/main" val="7111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857232"/>
            <a:ext cx="8229600" cy="1352568"/>
          </a:xfrm>
        </p:spPr>
        <p:txBody>
          <a:bodyPr>
            <a:normAutofit/>
          </a:bodyPr>
          <a:lstStyle/>
          <a:p>
            <a:r>
              <a:rPr lang="en-US" b="1" dirty="0"/>
              <a:t>How CSS Fixes Formatting Problems</a:t>
            </a:r>
            <a:endParaRPr lang="ru-RU" dirty="0"/>
          </a:p>
        </p:txBody>
      </p:sp>
      <p:sp>
        <p:nvSpPr>
          <p:cNvPr id="3" name="Содержимое 2"/>
          <p:cNvSpPr>
            <a:spLocks noGrp="1"/>
          </p:cNvSpPr>
          <p:nvPr>
            <p:ph idx="1"/>
          </p:nvPr>
        </p:nvSpPr>
        <p:spPr>
          <a:xfrm>
            <a:off x="751572" y="2209800"/>
            <a:ext cx="10515600" cy="4351338"/>
          </a:xfrm>
        </p:spPr>
        <p:txBody>
          <a:bodyPr>
            <a:normAutofit/>
          </a:bodyPr>
          <a:lstStyle/>
          <a:p>
            <a:pPr marL="0" indent="0" algn="just">
              <a:buNone/>
            </a:pPr>
            <a:r>
              <a:rPr lang="en-US" dirty="0"/>
              <a:t>CSS is designed to format your web pages in almost every possible way. It offers a rich set of options to change every little aspect of your web page, including fonts (size, color, family, and so on), colors and background colors, borders around HTML elements, positioning of elements in your page, and much more. </a:t>
            </a:r>
            <a:endParaRPr lang="kk-KZ" dirty="0"/>
          </a:p>
          <a:p>
            <a:pPr marL="0" indent="0" algn="just">
              <a:buNone/>
            </a:pPr>
            <a:r>
              <a:rPr lang="en-US" dirty="0"/>
              <a:t>CSS is widely understood by all major browsers today, so it’s </a:t>
            </a:r>
            <a:r>
              <a:rPr lang="en-US" i="1" dirty="0"/>
              <a:t>the language for visual presentation </a:t>
            </a:r>
            <a:r>
              <a:rPr lang="en-US" dirty="0"/>
              <a:t>of web pages and very popular among web developers.</a:t>
            </a:r>
            <a:endParaRPr lang="ru-RU" dirty="0"/>
          </a:p>
        </p:txBody>
      </p:sp>
      <p:sp>
        <p:nvSpPr>
          <p:cNvPr id="4" name="Номер слайда 3">
            <a:extLst>
              <a:ext uri="{FF2B5EF4-FFF2-40B4-BE49-F238E27FC236}">
                <a16:creationId xmlns:a16="http://schemas.microsoft.com/office/drawing/2014/main" id="{293888AC-FE69-4E7E-AB29-34EFBAF80362}"/>
              </a:ext>
            </a:extLst>
          </p:cNvPr>
          <p:cNvSpPr>
            <a:spLocks noGrp="1"/>
          </p:cNvSpPr>
          <p:nvPr>
            <p:ph type="sldNum" sz="quarter" idx="12"/>
          </p:nvPr>
        </p:nvSpPr>
        <p:spPr/>
        <p:txBody>
          <a:bodyPr/>
          <a:lstStyle/>
          <a:p>
            <a:fld id="{5808E213-EF23-4ADC-BC6B-623A47320E7C}" type="slidenum">
              <a:rPr lang="en-US" smtClean="0"/>
              <a:t>9</a:t>
            </a:fld>
            <a:endParaRPr lang="en-US"/>
          </a:p>
        </p:txBody>
      </p:sp>
    </p:spTree>
    <p:extLst>
      <p:ext uri="{BB962C8B-B14F-4D97-AF65-F5344CB8AC3E}">
        <p14:creationId xmlns:p14="http://schemas.microsoft.com/office/powerpoint/2010/main" val="3235847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1.0&quot;&gt;&lt;object type=&quot;1&quot; unique_id=&quot;10001&quot;&gt;&lt;object type=&quot;2&quot; unique_id=&quot;10336&quot;&gt;&lt;object type=&quot;3&quot; unique_id=&quot;18870&quot;&gt;&lt;property id=&quot;20148&quot; value=&quot;5&quot;/&gt;&lt;property id=&quot;20300&quot; value=&quot;Slide 2 - &amp;quot;Content&amp;quot;&quot;/&gt;&lt;property id=&quot;20307&quot; value=&quot;266&quot;/&gt;&lt;/object&gt;&lt;object type=&quot;3&quot; unique_id=&quot;18871&quot;&gt;&lt;property id=&quot;20148&quot; value=&quot;5&quot;/&gt;&lt;property id=&quot;20300&quot; value=&quot;Slide 3 - &amp;quot;What is CSS?&amp;quot;&quot;/&gt;&lt;property id=&quot;20307&quot; value=&quot;306&quot;/&gt;&lt;/object&gt;&lt;object type=&quot;3&quot; unique_id=&quot;18872&quot;&gt;&lt;property id=&quot;20148&quot; value=&quot;5&quot;/&gt;&lt;property id=&quot;20300&quot; value=&quot;Slide 4 - &amp;quot;Power of CSS&amp;quot;&quot;/&gt;&lt;property id=&quot;20307&quot; value=&quot;307&quot;/&gt;&lt;/object&gt;&lt;object type=&quot;3&quot; unique_id=&quot;18873&quot;&gt;&lt;property id=&quot;20148&quot; value=&quot;5&quot;/&gt;&lt;property id=&quot;20300&quot; value=&quot;Slide 5 - &amp;quot;Problems of HTML Formatting &amp;quot;&quot;/&gt;&lt;property id=&quot;20307&quot; value=&quot;287&quot;/&gt;&lt;/object&gt;&lt;object type=&quot;3&quot; unique_id=&quot;18874&quot;&gt;&lt;property id=&quot;20148&quot; value=&quot;5&quot;/&gt;&lt;property id=&quot;20300&quot; value=&quot;Slide 6 - &amp;quot;Consider the following example: &amp;quot;&quot;/&gt;&lt;property id=&quot;20307&quot; value=&quot;288&quot;/&gt;&lt;/object&gt;&lt;object type=&quot;3&quot; unique_id=&quot;18875&quot;&gt;&lt;property id=&quot;20148&quot; value=&quot;5&quot;/&gt;&lt;property id=&quot;20300&quot; value=&quot;Slide 7&quot;/&gt;&lt;property id=&quot;20307&quot; value=&quot;290&quot;/&gt;&lt;/object&gt;&lt;object type=&quot;3&quot; unique_id=&quot;18876&quot;&gt;&lt;property id=&quot;20148&quot; value=&quot;5&quot;/&gt;&lt;property id=&quot;20300&quot; value=&quot;Slide 8 - &amp;quot; &amp;quot;&quot;/&gt;&lt;property id=&quot;20307&quot; value=&quot;291&quot;/&gt;&lt;/object&gt;&lt;object type=&quot;3&quot; unique_id=&quot;18877&quot;&gt;&lt;property id=&quot;20148&quot; value=&quot;5&quot;/&gt;&lt;property id=&quot;20300&quot; value=&quot;Slide 9 - &amp;quot;How CSS Fixes Formatting Problems&amp;quot;&quot;/&gt;&lt;property id=&quot;20307&quot; value=&quot;292&quot;/&gt;&lt;/object&gt;&lt;object type=&quot;3&quot; unique_id=&quot;18878&quot;&gt;&lt;property id=&quot;20148&quot; value=&quot;5&quot;/&gt;&lt;property id=&quot;20300&quot; value=&quot;Slide 10 - &amp;quot; &amp;quot;&quot;/&gt;&lt;property id=&quot;20307&quot; value=&quot;293&quot;/&gt;&lt;/object&gt;&lt;object type=&quot;3&quot; unique_id=&quot;18879&quot;&gt;&lt;property id=&quot;20148&quot; value=&quot;5&quot;/&gt;&lt;property id=&quot;20300&quot; value=&quot;Slide 11 - &amp;quot;Advantages of CSS&amp;quot;&quot;/&gt;&lt;property id=&quot;20307&quot; value=&quot;308&quot;/&gt;&lt;/object&gt;&lt;object type=&quot;3&quot; unique_id=&quot;18880&quot;&gt;&lt;property id=&quot;20148&quot; value=&quot;5&quot;/&gt;&lt;property id=&quot;20300&quot; value=&quot;Slide 12 - &amp;quot;CSS - Syntax  &amp;quot;&quot;/&gt;&lt;property id=&quot;20307&quot; value=&quot;295&quot;/&gt;&lt;/object&gt;&lt;object type=&quot;3&quot; unique_id=&quot;18881&quot;&gt;&lt;property id=&quot;20148&quot; value=&quot;5&quot;/&gt;&lt;property id=&quot;20300&quot; value=&quot;Slide 13 - &amp;quot;CSS - Syntax  &amp;quot;&quot;/&gt;&lt;property id=&quot;20307&quot; value=&quot;309&quot;/&gt;&lt;/object&gt;&lt;object type=&quot;3&quot; unique_id=&quot;18882&quot;&gt;&lt;property id=&quot;20148&quot; value=&quot;5&quot;/&gt;&lt;property id=&quot;20300&quot; value=&quot;Slide 14 - &amp;quot;Example &amp;quot;&quot;/&gt;&lt;property id=&quot;20307&quot; value=&quot;294&quot;/&gt;&lt;/object&gt;&lt;object type=&quot;3&quot; unique_id=&quot;18883&quot;&gt;&lt;property id=&quot;20148&quot; value=&quot;5&quot;/&gt;&lt;property id=&quot;20300&quot; value=&quot;Slide 15&quot;/&gt;&lt;property id=&quot;20307&quot; value=&quot;296&quot;/&gt;&lt;/object&gt;&lt;object type=&quot;3&quot; unique_id=&quot;18884&quot;&gt;&lt;property id=&quot;20148&quot; value=&quot;5&quot;/&gt;&lt;property id=&quot;20300&quot; value=&quot;Slide 16 - &amp;quot;To be able to style an element on a page,  a browser has to know three things:&amp;quot;&quot;/&gt;&lt;property id=&quot;20307&quot; value=&quot;297&quot;/&gt;&lt;/object&gt;&lt;object type=&quot;3&quot; unique_id=&quot;18885&quot;&gt;&lt;property id=&quot;20148&quot; value=&quot;5&quot;/&gt;&lt;property id=&quot;20300&quot; value=&quot;Slide 17 - &amp;quot;The four most important types of selectors&amp;quot;&quot;/&gt;&lt;property id=&quot;20307&quot; value=&quot;298&quot;/&gt;&lt;/object&gt;&lt;object type=&quot;3&quot; unique_id=&quot;18886&quot;&gt;&lt;property id=&quot;20148&quot; value=&quot;5&quot;/&gt;&lt;property id=&quot;20300&quot; value=&quot;Slide 18 - &amp;quot;Properties  The following table lists some of the most common CSS properties and describes where they are used.&amp;quot;&quot;/&gt;&lt;property id=&quot;20307&quot; value=&quot;299&quot;/&gt;&lt;/object&gt;&lt;object type=&quot;3&quot; unique_id=&quot;18887&quot;&gt;&lt;property id=&quot;20148&quot; value=&quot;5&quot;/&gt;&lt;property id=&quot;20300&quot; value=&quot;Slide 19&quot;/&gt;&lt;property id=&quot;20307&quot; value=&quot;300&quot;/&gt;&lt;/object&gt;&lt;object type=&quot;3&quot; unique_id=&quot;18888&quot;&gt;&lt;property id=&quot;20148&quot; value=&quot;5&quot;/&gt;&lt;property id=&quot;20300&quot; value=&quot;Slide 29 - &amp;quot;Adding CSS to Web Pages&amp;quot;&quot;/&gt;&lt;property id=&quot;20307&quot; value=&quot;301&quot;/&gt;&lt;/object&gt;&lt;object type=&quot;3&quot; unique_id=&quot;18889&quot;&gt;&lt;property id=&quot;20148&quot; value=&quot;5&quot;/&gt;&lt;property id=&quot;20300&quot; value=&quot;Slide 30 - &amp;quot;In-line (style attribute) &amp;quot;&quot;/&gt;&lt;property id=&quot;20307&quot; value=&quot;302&quot;/&gt;&lt;/object&gt;&lt;object type=&quot;3&quot; unique_id=&quot;18890&quot;&gt;&lt;property id=&quot;20148&quot; value=&quot;5&quot;/&gt;&lt;property id=&quot;20300&quot; value=&quot;Slide 31 - &amp;quot;Internal (style tag) &amp;quot;&quot;/&gt;&lt;property id=&quot;20307&quot; value=&quot;303&quot;/&gt;&lt;/object&gt;&lt;object type=&quot;3&quot; unique_id=&quot;18891&quot;&gt;&lt;property id=&quot;20148&quot; value=&quot;5&quot;/&gt;&lt;property id=&quot;20300&quot; value=&quot;Slide 32 - &amp;quot;External (separated file) &amp;quot;&quot;/&gt;&lt;property id=&quot;20307&quot; value=&quot;304&quot;/&gt;&lt;/object&gt;&lt;object type=&quot;3&quot; unique_id=&quot;18893&quot;&gt;&lt;property id=&quot;20148&quot; value=&quot;5&quot;/&gt;&lt;property id=&quot;20300&quot; value=&quot;Slide 33&quot;/&gt;&lt;property id=&quot;20307&quot; value=&quot;284&quot;/&gt;&lt;/object&gt;&lt;object type=&quot;3&quot; unique_id=&quot;27003&quot;&gt;&lt;property id=&quot;20148&quot; value=&quot;5&quot;/&gt;&lt;property id=&quot;20300&quot; value=&quot;Slide 1&quot;/&gt;&lt;property id=&quot;20307&quot; value=&quot;285&quot;/&gt;&lt;/object&gt;&lt;object type=&quot;3&quot; unique_id=&quot;37267&quot;&gt;&lt;property id=&quot;20148&quot; value=&quot;5&quot;/&gt;&lt;property id=&quot;20300&quot; value=&quot;Slide 20 - &amp;quot;Padding&amp;quot;&quot;/&gt;&lt;property id=&quot;20307&quot; value=&quot;344&quot;/&gt;&lt;/object&gt;&lt;object type=&quot;3&quot; unique_id=&quot;37268&quot;&gt;&lt;property id=&quot;20148&quot; value=&quot;5&quot;/&gt;&lt;property id=&quot;20300&quot; value=&quot;Slide 21 - &amp;quot;Setting padding&amp;quot;&quot;/&gt;&lt;property id=&quot;20307&quot; value=&quot;349&quot;/&gt;&lt;/object&gt;&lt;object type=&quot;3&quot; unique_id=&quot;37269&quot;&gt;&lt;property id=&quot;20148&quot; value=&quot;5&quot;/&gt;&lt;property id=&quot;20300&quot; value=&quot;Slide 22&quot;/&gt;&lt;property id=&quot;20307&quot; value=&quot;350&quot;/&gt;&lt;/object&gt;&lt;object type=&quot;3&quot; unique_id=&quot;37270&quot;&gt;&lt;property id=&quot;20148&quot; value=&quot;5&quot;/&gt;&lt;property id=&quot;20300&quot; value=&quot;Slide 23 - &amp;quot;Setting padding: compare&amp;quot;&quot;/&gt;&lt;property id=&quot;20307&quot; value=&quot;358&quot;/&gt;&lt;/object&gt;&lt;object type=&quot;3&quot; unique_id=&quot;37271&quot;&gt;&lt;property id=&quot;20148&quot; value=&quot;5&quot;/&gt;&lt;property id=&quot;20300&quot; value=&quot;Slide 24&quot;/&gt;&lt;property id=&quot;20307&quot; value=&quot;347&quot;/&gt;&lt;/object&gt;&lt;object type=&quot;3&quot; unique_id=&quot;37272&quot;&gt;&lt;property id=&quot;20148&quot; value=&quot;5&quot;/&gt;&lt;property id=&quot;20300&quot; value=&quot;Slide 25 - &amp;quot;Margin&amp;quot;&quot;/&gt;&lt;property id=&quot;20307&quot; value=&quot;353&quot;/&gt;&lt;/object&gt;&lt;object type=&quot;3&quot; unique_id=&quot;37273&quot;&gt;&lt;property id=&quot;20148&quot; value=&quot;5&quot;/&gt;&lt;property id=&quot;20300&quot; value=&quot;Slide 26 - &amp;quot;Setting margin&amp;quot;&quot;/&gt;&lt;property id=&quot;20307&quot; value=&quot;354&quot;/&gt;&lt;/object&gt;&lt;object type=&quot;3&quot; unique_id=&quot;37274&quot;&gt;&lt;property id=&quot;20148&quot; value=&quot;5&quot;/&gt;&lt;property id=&quot;20300&quot; value=&quot;Slide 27 - &amp;quot;Setting margin&amp;quot;&quot;/&gt;&lt;property id=&quot;20307&quot; value=&quot;359&quot;/&gt;&lt;/object&gt;&lt;object type=&quot;3&quot; unique_id=&quot;37275&quot;&gt;&lt;property id=&quot;20148&quot; value=&quot;5&quot;/&gt;&lt;property id=&quot;20300&quot; value=&quot;Slide 28 - &amp;quot;Setting margin&amp;quot;&quot;/&gt;&lt;property id=&quot;20307&quot; value=&quot;360&quot;/&gt;&lt;/object&gt;&lt;/object&gt;&lt;object type=&quot;8&quot; unique_id=&quot;10350&quot;&gt;&lt;/object&gt;&lt;/object&gt;&lt;/database&gt;"/>
  <p:tag name="SECTOMILLISECCONVERTED" val="1"/>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0CA7EA6C9C1E874F95C7C2F57596412B" ma:contentTypeVersion="4" ma:contentTypeDescription="Создание документа." ma:contentTypeScope="" ma:versionID="670686ec06addbf862e6db37a05f0175">
  <xsd:schema xmlns:xsd="http://www.w3.org/2001/XMLSchema" xmlns:xs="http://www.w3.org/2001/XMLSchema" xmlns:p="http://schemas.microsoft.com/office/2006/metadata/properties" xmlns:ns2="8d632433-768a-41fb-8899-f407ef78b44b" targetNamespace="http://schemas.microsoft.com/office/2006/metadata/properties" ma:root="true" ma:fieldsID="264ef4a002b0f04cd4703856bb97c061" ns2:_="">
    <xsd:import namespace="8d632433-768a-41fb-8899-f407ef78b44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632433-768a-41fb-8899-f407ef78b4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EDF9A6-517B-480B-B37A-C839964331BF}"/>
</file>

<file path=customXml/itemProps2.xml><?xml version="1.0" encoding="utf-8"?>
<ds:datastoreItem xmlns:ds="http://schemas.openxmlformats.org/officeDocument/2006/customXml" ds:itemID="{31DA1F66-19C5-41D5-8861-030E26DBDB50}"/>
</file>

<file path=customXml/itemProps3.xml><?xml version="1.0" encoding="utf-8"?>
<ds:datastoreItem xmlns:ds="http://schemas.openxmlformats.org/officeDocument/2006/customXml" ds:itemID="{C0601FD7-600B-472C-B9C2-FEF76615436A}"/>
</file>

<file path=docProps/app.xml><?xml version="1.0" encoding="utf-8"?>
<Properties xmlns="http://schemas.openxmlformats.org/officeDocument/2006/extended-properties" xmlns:vt="http://schemas.openxmlformats.org/officeDocument/2006/docPropsVTypes">
  <TotalTime>14088</TotalTime>
  <Words>1516</Words>
  <Application>Microsoft Office PowerPoint</Application>
  <PresentationFormat>Широкоэкранный</PresentationFormat>
  <Paragraphs>142</Paragraphs>
  <Slides>33</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33</vt:i4>
      </vt:variant>
    </vt:vector>
  </HeadingPairs>
  <TitlesOfParts>
    <vt:vector size="41" baseType="lpstr">
      <vt:lpstr>Arial</vt:lpstr>
      <vt:lpstr>Arial Narrow</vt:lpstr>
      <vt:lpstr>Calibri</vt:lpstr>
      <vt:lpstr>Calibri Light</vt:lpstr>
      <vt:lpstr>Courier New</vt:lpstr>
      <vt:lpstr>Montserrat</vt:lpstr>
      <vt:lpstr>Times New Roman</vt:lpstr>
      <vt:lpstr>Тема Office</vt:lpstr>
      <vt:lpstr>Презентация PowerPoint</vt:lpstr>
      <vt:lpstr>Content</vt:lpstr>
      <vt:lpstr>What is CSS?</vt:lpstr>
      <vt:lpstr>Power of CSS</vt:lpstr>
      <vt:lpstr>Problems of HTML Formatting </vt:lpstr>
      <vt:lpstr>Consider the following example: </vt:lpstr>
      <vt:lpstr>Презентация PowerPoint</vt:lpstr>
      <vt:lpstr> </vt:lpstr>
      <vt:lpstr>How CSS Fixes Formatting Problems</vt:lpstr>
      <vt:lpstr> </vt:lpstr>
      <vt:lpstr>Advantages of CSS</vt:lpstr>
      <vt:lpstr>CSS - Syntax  </vt:lpstr>
      <vt:lpstr>CSS - Syntax  </vt:lpstr>
      <vt:lpstr>Example </vt:lpstr>
      <vt:lpstr>Презентация PowerPoint</vt:lpstr>
      <vt:lpstr>To be able to style an element on a page,  a browser has to know three things:</vt:lpstr>
      <vt:lpstr>The four most important types of selectors</vt:lpstr>
      <vt:lpstr>Properties  The following table lists some of the most common CSS properties and describes where they are used.</vt:lpstr>
      <vt:lpstr>Презентация PowerPoint</vt:lpstr>
      <vt:lpstr>Padding</vt:lpstr>
      <vt:lpstr>Setting padding</vt:lpstr>
      <vt:lpstr>Презентация PowerPoint</vt:lpstr>
      <vt:lpstr>Setting padding: compare</vt:lpstr>
      <vt:lpstr>Презентация PowerPoint</vt:lpstr>
      <vt:lpstr>Margin</vt:lpstr>
      <vt:lpstr>Setting margin</vt:lpstr>
      <vt:lpstr>Setting margin</vt:lpstr>
      <vt:lpstr>Setting margin</vt:lpstr>
      <vt:lpstr>Adding CSS to Web Pages</vt:lpstr>
      <vt:lpstr>In-line (style attribute) </vt:lpstr>
      <vt:lpstr>Internal (style tag) </vt:lpstr>
      <vt:lpstr>External (separated file) </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Aizhan</dc:creator>
  <cp:lastModifiedBy>Aizhan Altaibek</cp:lastModifiedBy>
  <cp:revision>115</cp:revision>
  <dcterms:created xsi:type="dcterms:W3CDTF">2020-08-08T06:50:14Z</dcterms:created>
  <dcterms:modified xsi:type="dcterms:W3CDTF">2021-04-12T03:59:08Z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0x0101000CA7EA6C9C1E874F95C7C2F57596412B</vt:lpwstr>
  </property>
</Properties>
</file>