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4"/>
  </p:sldMasterIdLst>
  <p:notesMasterIdLst>
    <p:notesMasterId r:id="rId58"/>
  </p:notesMasterIdLst>
  <p:sldIdLst>
    <p:sldId id="285" r:id="rId5"/>
    <p:sldId id="257" r:id="rId6"/>
    <p:sldId id="340" r:id="rId7"/>
    <p:sldId id="296" r:id="rId8"/>
    <p:sldId id="295" r:id="rId9"/>
    <p:sldId id="297" r:id="rId10"/>
    <p:sldId id="298" r:id="rId11"/>
    <p:sldId id="302" r:id="rId12"/>
    <p:sldId id="299" r:id="rId13"/>
    <p:sldId id="300" r:id="rId14"/>
    <p:sldId id="301" r:id="rId15"/>
    <p:sldId id="303" r:id="rId16"/>
    <p:sldId id="304" r:id="rId17"/>
    <p:sldId id="305" r:id="rId18"/>
    <p:sldId id="306" r:id="rId19"/>
    <p:sldId id="311" r:id="rId20"/>
    <p:sldId id="307" r:id="rId21"/>
    <p:sldId id="312" r:id="rId22"/>
    <p:sldId id="308" r:id="rId23"/>
    <p:sldId id="309" r:id="rId24"/>
    <p:sldId id="310" r:id="rId25"/>
    <p:sldId id="313" r:id="rId26"/>
    <p:sldId id="314" r:id="rId27"/>
    <p:sldId id="315" r:id="rId28"/>
    <p:sldId id="316" r:id="rId29"/>
    <p:sldId id="317" r:id="rId30"/>
    <p:sldId id="318" r:id="rId31"/>
    <p:sldId id="319" r:id="rId32"/>
    <p:sldId id="326" r:id="rId33"/>
    <p:sldId id="321" r:id="rId34"/>
    <p:sldId id="327" r:id="rId35"/>
    <p:sldId id="322" r:id="rId36"/>
    <p:sldId id="323" r:id="rId37"/>
    <p:sldId id="258" r:id="rId38"/>
    <p:sldId id="324" r:id="rId39"/>
    <p:sldId id="325" r:id="rId40"/>
    <p:sldId id="328" r:id="rId41"/>
    <p:sldId id="329" r:id="rId42"/>
    <p:sldId id="330" r:id="rId43"/>
    <p:sldId id="331" r:id="rId44"/>
    <p:sldId id="332" r:id="rId45"/>
    <p:sldId id="333" r:id="rId46"/>
    <p:sldId id="335" r:id="rId47"/>
    <p:sldId id="334" r:id="rId48"/>
    <p:sldId id="336" r:id="rId49"/>
    <p:sldId id="338" r:id="rId50"/>
    <p:sldId id="337" r:id="rId51"/>
    <p:sldId id="345" r:id="rId52"/>
    <p:sldId id="344" r:id="rId53"/>
    <p:sldId id="342" r:id="rId54"/>
    <p:sldId id="341" r:id="rId55"/>
    <p:sldId id="343" r:id="rId56"/>
    <p:sldId id="292" r:id="rId57"/>
  </p:sldIdLst>
  <p:sldSz cx="20104100" cy="11309350"/>
  <p:notesSz cx="20104100" cy="11309350"/>
  <p:custDataLst>
    <p:tags r:id="rId5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EFA655-1519-4FFB-8FD2-398B5B5F9057}" v="3" dt="2021-05-22T14:10:34.85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702" autoAdjust="0"/>
  </p:normalViewPr>
  <p:slideViewPr>
    <p:cSldViewPr>
      <p:cViewPr varScale="1">
        <p:scale>
          <a:sx n="42" d="100"/>
          <a:sy n="42" d="100"/>
        </p:scale>
        <p:origin x="1190"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gs" Target="tags/tag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Маратулы" userId="db5001f1dc0e8ccd" providerId="LiveId" clId="{96EFA655-1519-4FFB-8FD2-398B5B5F9057}"/>
    <pc:docChg chg="modSld">
      <pc:chgData name="Маратулы" userId="db5001f1dc0e8ccd" providerId="LiveId" clId="{96EFA655-1519-4FFB-8FD2-398B5B5F9057}" dt="2021-05-22T14:10:34.857" v="2" actId="1036"/>
      <pc:docMkLst>
        <pc:docMk/>
      </pc:docMkLst>
      <pc:sldChg chg="modSp">
        <pc:chgData name="Маратулы" userId="db5001f1dc0e8ccd" providerId="LiveId" clId="{96EFA655-1519-4FFB-8FD2-398B5B5F9057}" dt="2021-05-22T14:10:34.857" v="2" actId="1036"/>
        <pc:sldMkLst>
          <pc:docMk/>
          <pc:sldMk cId="3998890198" sldId="324"/>
        </pc:sldMkLst>
        <pc:picChg chg="mod">
          <ac:chgData name="Маратулы" userId="db5001f1dc0e8ccd" providerId="LiveId" clId="{96EFA655-1519-4FFB-8FD2-398B5B5F9057}" dt="2021-05-22T14:10:34.857" v="2" actId="1036"/>
          <ac:picMkLst>
            <pc:docMk/>
            <pc:sldMk cId="3998890198" sldId="324"/>
            <ac:picMk id="27650" creationId="{593477EF-8D7F-4672-93B8-9BCFF7AB789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0923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s://stackabuse.com/search-algorithms-in-python/#exponentialsearch" TargetMode="External"/><Relationship Id="rId13" Type="http://schemas.openxmlformats.org/officeDocument/2006/relationships/hyperlink" Target="http://ithare.com/wp-content/uploads/part101_infographics_v08.png" TargetMode="External"/><Relationship Id="rId3" Type="http://schemas.openxmlformats.org/officeDocument/2006/relationships/hyperlink" Target="https://stackabuse.com/search-algorithms-in-python/#membershipoperators" TargetMode="External"/><Relationship Id="rId7" Type="http://schemas.openxmlformats.org/officeDocument/2006/relationships/hyperlink" Target="https://stackabuse.com/search-algorithms-in-python/#fibonaccisearch" TargetMode="External"/><Relationship Id="rId12" Type="http://schemas.openxmlformats.org/officeDocument/2006/relationships/hyperlink" Target="https://stackoverflow.com/questions/2651112/is-recursion-ever-faster-than-looping/2651200#2651200"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s://stackabuse.com/search-algorithms-in-python/#jumpsearch" TargetMode="External"/><Relationship Id="rId11" Type="http://schemas.openxmlformats.org/officeDocument/2006/relationships/hyperlink" Target="https://en.wikipedia.org/wiki/Divide_and_conquer_algorithm" TargetMode="External"/><Relationship Id="rId5" Type="http://schemas.openxmlformats.org/officeDocument/2006/relationships/hyperlink" Target="https://stackabuse.com/search-algorithms-in-python/#binarysearch" TargetMode="External"/><Relationship Id="rId15" Type="http://schemas.openxmlformats.org/officeDocument/2006/relationships/hyperlink" Target="https://docs.python.org/3/library/exceptions.html#IndexError" TargetMode="External"/><Relationship Id="rId10" Type="http://schemas.openxmlformats.org/officeDocument/2006/relationships/hyperlink" Target="https://docs.python.org/3/reference/expressions.html#membership-test-operations" TargetMode="External"/><Relationship Id="rId4" Type="http://schemas.openxmlformats.org/officeDocument/2006/relationships/hyperlink" Target="https://stackabuse.com/search-algorithms-in-python/#linearsearch" TargetMode="External"/><Relationship Id="rId9" Type="http://schemas.openxmlformats.org/officeDocument/2006/relationships/hyperlink" Target="https://stackabuse.com/search-algorithms-in-python/#interpolationsearch" TargetMode="External"/><Relationship Id="rId14" Type="http://schemas.openxmlformats.org/officeDocument/2006/relationships/hyperlink" Target="https://en.wikipedia.org/wiki/Fibonacci_number"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909397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598171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dirty="0"/>
          </a:p>
        </p:txBody>
      </p:sp>
    </p:spTree>
    <p:extLst>
      <p:ext uri="{BB962C8B-B14F-4D97-AF65-F5344CB8AC3E}">
        <p14:creationId xmlns:p14="http://schemas.microsoft.com/office/powerpoint/2010/main" val="3065013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773323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5F5F6F"/>
                </a:solidFill>
                <a:effectLst/>
                <a:latin typeface="Nunito"/>
              </a:rPr>
              <a:t>If </a:t>
            </a:r>
            <a:r>
              <a:rPr kumimoji="0" lang="en-US" altLang="en-US" sz="1200" b="0" i="0" u="none" strike="noStrike" cap="none" normalizeH="0" baseline="0" dirty="0">
                <a:ln>
                  <a:noFill/>
                </a:ln>
                <a:solidFill>
                  <a:srgbClr val="C7254E"/>
                </a:solidFill>
                <a:effectLst/>
                <a:latin typeface="Menlo"/>
              </a:rPr>
              <a:t>mid</a:t>
            </a:r>
            <a:r>
              <a:rPr kumimoji="0" lang="en-US" altLang="en-US" sz="1200" b="0" i="0" u="none" strike="noStrike" cap="none" normalizeH="0" baseline="0" dirty="0">
                <a:ln>
                  <a:noFill/>
                </a:ln>
                <a:solidFill>
                  <a:srgbClr val="5F5F6F"/>
                </a:solidFill>
                <a:effectLst/>
                <a:latin typeface="Nunito"/>
              </a:rPr>
              <a:t> is the element we are looking for (best case), we return its index.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5F5F6F"/>
                </a:solidFill>
                <a:effectLst/>
                <a:latin typeface="Nunito"/>
              </a:rPr>
              <a:t>If not, we identify which side of </a:t>
            </a:r>
            <a:r>
              <a:rPr kumimoji="0" lang="en-US" altLang="en-US" sz="1200" b="0" i="0" u="none" strike="noStrike" cap="none" normalizeH="0" baseline="0" dirty="0">
                <a:ln>
                  <a:noFill/>
                </a:ln>
                <a:solidFill>
                  <a:srgbClr val="C7254E"/>
                </a:solidFill>
                <a:effectLst/>
                <a:latin typeface="Menlo"/>
              </a:rPr>
              <a:t>mid</a:t>
            </a:r>
            <a:r>
              <a:rPr kumimoji="0" lang="en-US" altLang="en-US" sz="1200" b="0" i="0" u="none" strike="noStrike" cap="none" normalizeH="0" baseline="0" dirty="0">
                <a:ln>
                  <a:noFill/>
                </a:ln>
                <a:solidFill>
                  <a:srgbClr val="5F5F6F"/>
                </a:solidFill>
                <a:effectLst/>
                <a:latin typeface="Nunito"/>
              </a:rPr>
              <a:t> </a:t>
            </a:r>
            <a:r>
              <a:rPr kumimoji="0" lang="en-US" altLang="en-US" sz="1200" b="0" i="0" u="none" strike="noStrike" cap="none" normalizeH="0" baseline="0" dirty="0" err="1">
                <a:ln>
                  <a:noFill/>
                </a:ln>
                <a:solidFill>
                  <a:srgbClr val="C7254E"/>
                </a:solidFill>
                <a:effectLst/>
                <a:latin typeface="Menlo"/>
              </a:rPr>
              <a:t>val</a:t>
            </a:r>
            <a:r>
              <a:rPr kumimoji="0" lang="en-US" altLang="en-US" sz="1200" b="0" i="0" u="none" strike="noStrike" cap="none" normalizeH="0" baseline="0" dirty="0">
                <a:ln>
                  <a:noFill/>
                </a:ln>
                <a:solidFill>
                  <a:srgbClr val="5F5F6F"/>
                </a:solidFill>
                <a:effectLst/>
                <a:latin typeface="Nunito"/>
              </a:rPr>
              <a:t> is more likely to be on based on whether </a:t>
            </a:r>
            <a:r>
              <a:rPr kumimoji="0" lang="en-US" altLang="en-US" sz="1200" b="0" i="0" u="none" strike="noStrike" cap="none" normalizeH="0" baseline="0" dirty="0" err="1">
                <a:ln>
                  <a:noFill/>
                </a:ln>
                <a:solidFill>
                  <a:srgbClr val="C7254E"/>
                </a:solidFill>
                <a:effectLst/>
                <a:latin typeface="Menlo"/>
              </a:rPr>
              <a:t>val</a:t>
            </a:r>
            <a:r>
              <a:rPr kumimoji="0" lang="en-US" altLang="en-US" sz="1200" b="0" i="0" u="none" strike="noStrike" cap="none" normalizeH="0" baseline="0" dirty="0">
                <a:ln>
                  <a:noFill/>
                </a:ln>
                <a:solidFill>
                  <a:srgbClr val="5F5F6F"/>
                </a:solidFill>
                <a:effectLst/>
                <a:latin typeface="Nunito"/>
              </a:rPr>
              <a:t> is smaller or greater than </a:t>
            </a:r>
            <a:r>
              <a:rPr kumimoji="0" lang="en-US" altLang="en-US" sz="1200" b="0" i="0" u="none" strike="noStrike" cap="none" normalizeH="0" baseline="0" dirty="0">
                <a:ln>
                  <a:noFill/>
                </a:ln>
                <a:solidFill>
                  <a:srgbClr val="C7254E"/>
                </a:solidFill>
                <a:effectLst/>
                <a:latin typeface="Menlo"/>
              </a:rPr>
              <a:t>mid</a:t>
            </a:r>
            <a:r>
              <a:rPr kumimoji="0" lang="en-US" altLang="en-US" sz="1200" b="0" i="0" u="none" strike="noStrike" cap="none" normalizeH="0" baseline="0" dirty="0">
                <a:ln>
                  <a:noFill/>
                </a:ln>
                <a:solidFill>
                  <a:srgbClr val="5F5F6F"/>
                </a:solidFill>
                <a:effectLst/>
                <a:latin typeface="Nunito"/>
              </a:rPr>
              <a:t>, and discard the other side of the array.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5F5F6F"/>
                </a:solidFill>
                <a:effectLst/>
                <a:latin typeface="Nunito"/>
              </a:rPr>
              <a:t>We then recursively or iteratively follow the same steps, choosing a new value for </a:t>
            </a:r>
            <a:r>
              <a:rPr kumimoji="0" lang="en-US" altLang="en-US" sz="1200" b="0" i="0" u="none" strike="noStrike" cap="none" normalizeH="0" baseline="0" dirty="0">
                <a:ln>
                  <a:noFill/>
                </a:ln>
                <a:solidFill>
                  <a:srgbClr val="C7254E"/>
                </a:solidFill>
                <a:effectLst/>
                <a:latin typeface="Menlo"/>
              </a:rPr>
              <a:t>mid</a:t>
            </a:r>
            <a:r>
              <a:rPr kumimoji="0" lang="en-US" altLang="en-US" sz="1200" b="0" i="0" u="none" strike="noStrike" cap="none" normalizeH="0" baseline="0" dirty="0">
                <a:ln>
                  <a:noFill/>
                </a:ln>
                <a:solidFill>
                  <a:srgbClr val="5F5F6F"/>
                </a:solidFill>
                <a:effectLst/>
                <a:latin typeface="Nunito"/>
              </a:rPr>
              <a:t>, comparing it with </a:t>
            </a:r>
            <a:r>
              <a:rPr kumimoji="0" lang="en-US" altLang="en-US" sz="1200" b="0" i="0" u="none" strike="noStrike" cap="none" normalizeH="0" baseline="0" dirty="0" err="1">
                <a:ln>
                  <a:noFill/>
                </a:ln>
                <a:solidFill>
                  <a:srgbClr val="C7254E"/>
                </a:solidFill>
                <a:effectLst/>
                <a:latin typeface="Menlo"/>
              </a:rPr>
              <a:t>val</a:t>
            </a:r>
            <a:r>
              <a:rPr kumimoji="0" lang="en-US" altLang="en-US" sz="1200" b="0" i="0" u="none" strike="noStrike" cap="none" normalizeH="0" baseline="0" dirty="0">
                <a:ln>
                  <a:noFill/>
                </a:ln>
                <a:solidFill>
                  <a:srgbClr val="5F5F6F"/>
                </a:solidFill>
                <a:effectLst/>
                <a:latin typeface="Nunito"/>
              </a:rPr>
              <a:t> and discarding half of the possible matches in each iteration of the algorithm.</a:t>
            </a:r>
          </a:p>
          <a:p>
            <a:endParaRPr dirty="0"/>
          </a:p>
        </p:txBody>
      </p:sp>
    </p:spTree>
    <p:extLst>
      <p:ext uri="{BB962C8B-B14F-4D97-AF65-F5344CB8AC3E}">
        <p14:creationId xmlns:p14="http://schemas.microsoft.com/office/powerpoint/2010/main" val="1592591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702425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516248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281208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4478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64607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60722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516533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435633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127272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pPr algn="l">
              <a:buFont typeface="Arial" panose="020B0604020202020204" pitchFamily="34" charset="0"/>
              <a:buChar char="•"/>
            </a:pPr>
            <a:r>
              <a:rPr lang="en-US" b="0" i="0" dirty="0">
                <a:solidFill>
                  <a:srgbClr val="5F5F6F"/>
                </a:solidFill>
                <a:effectLst/>
                <a:latin typeface="Nunito"/>
              </a:rPr>
              <a:t>Jump search would first determine the jump size by computing </a:t>
            </a:r>
            <a:r>
              <a:rPr lang="en-US" b="0" i="0" dirty="0" err="1">
                <a:solidFill>
                  <a:srgbClr val="5F5F6F"/>
                </a:solidFill>
                <a:effectLst/>
                <a:latin typeface="Nunito"/>
              </a:rPr>
              <a:t>math.sqrt</a:t>
            </a:r>
            <a:r>
              <a:rPr lang="en-US" b="0" i="0" dirty="0">
                <a:solidFill>
                  <a:srgbClr val="5F5F6F"/>
                </a:solidFill>
                <a:effectLst/>
                <a:latin typeface="Nunito"/>
              </a:rPr>
              <a:t>(</a:t>
            </a:r>
            <a:r>
              <a:rPr lang="en-US" b="0" i="0" dirty="0" err="1">
                <a:solidFill>
                  <a:srgbClr val="5F5F6F"/>
                </a:solidFill>
                <a:effectLst/>
                <a:latin typeface="Nunito"/>
              </a:rPr>
              <a:t>len</a:t>
            </a:r>
            <a:r>
              <a:rPr lang="en-US" b="0" i="0" dirty="0">
                <a:solidFill>
                  <a:srgbClr val="5F5F6F"/>
                </a:solidFill>
                <a:effectLst/>
                <a:latin typeface="Nunito"/>
              </a:rPr>
              <a:t>(</a:t>
            </a:r>
            <a:r>
              <a:rPr lang="en-US" b="0" i="0" dirty="0" err="1">
                <a:solidFill>
                  <a:srgbClr val="5F5F6F"/>
                </a:solidFill>
                <a:effectLst/>
                <a:latin typeface="Nunito"/>
              </a:rPr>
              <a:t>myList</a:t>
            </a:r>
            <a:r>
              <a:rPr lang="en-US" b="0" i="0" dirty="0">
                <a:solidFill>
                  <a:srgbClr val="5F5F6F"/>
                </a:solidFill>
                <a:effectLst/>
                <a:latin typeface="Nunito"/>
              </a:rPr>
              <a:t>)). Since we have 9 elements, the jump size would be √9 = 3.</a:t>
            </a:r>
          </a:p>
          <a:p>
            <a:pPr algn="l">
              <a:buFont typeface="Arial" panose="020B0604020202020204" pitchFamily="34" charset="0"/>
              <a:buChar char="•"/>
            </a:pPr>
            <a:r>
              <a:rPr lang="en-US" b="0" i="0" dirty="0">
                <a:solidFill>
                  <a:srgbClr val="5F5F6F"/>
                </a:solidFill>
                <a:effectLst/>
                <a:latin typeface="Nunito"/>
              </a:rPr>
              <a:t>Next, we compute the value of the right variable, which is the minimum of the length of the array minus 1, or the value of </a:t>
            </a:r>
            <a:r>
              <a:rPr lang="en-US" b="0" i="0" dirty="0" err="1">
                <a:solidFill>
                  <a:srgbClr val="5F5F6F"/>
                </a:solidFill>
                <a:effectLst/>
                <a:latin typeface="Nunito"/>
              </a:rPr>
              <a:t>left+jump</a:t>
            </a:r>
            <a:r>
              <a:rPr lang="en-US" b="0" i="0" dirty="0">
                <a:solidFill>
                  <a:srgbClr val="5F5F6F"/>
                </a:solidFill>
                <a:effectLst/>
                <a:latin typeface="Nunito"/>
              </a:rPr>
              <a:t>, which in our case would be 0+3= 3. Since 3 is smaller than 8 we use 3 as the value of right.</a:t>
            </a:r>
          </a:p>
          <a:p>
            <a:pPr algn="l">
              <a:buFont typeface="Arial" panose="020B0604020202020204" pitchFamily="34" charset="0"/>
              <a:buChar char="•"/>
            </a:pPr>
            <a:r>
              <a:rPr lang="en-US" b="0" i="0" dirty="0">
                <a:solidFill>
                  <a:srgbClr val="5F5F6F"/>
                </a:solidFill>
                <a:effectLst/>
                <a:latin typeface="Nunito"/>
              </a:rPr>
              <a:t>Now we check whether our search element, 5, is between </a:t>
            </a:r>
            <a:r>
              <a:rPr lang="en-US" b="0" i="0" dirty="0" err="1">
                <a:solidFill>
                  <a:srgbClr val="5F5F6F"/>
                </a:solidFill>
                <a:effectLst/>
                <a:latin typeface="Nunito"/>
              </a:rPr>
              <a:t>myList</a:t>
            </a:r>
            <a:r>
              <a:rPr lang="en-US" b="0" i="0" dirty="0">
                <a:solidFill>
                  <a:srgbClr val="5F5F6F"/>
                </a:solidFill>
                <a:effectLst/>
                <a:latin typeface="Nunito"/>
              </a:rPr>
              <a:t>[0] and </a:t>
            </a:r>
            <a:r>
              <a:rPr lang="en-US" b="0" i="0" dirty="0" err="1">
                <a:solidFill>
                  <a:srgbClr val="5F5F6F"/>
                </a:solidFill>
                <a:effectLst/>
                <a:latin typeface="Nunito"/>
              </a:rPr>
              <a:t>myList</a:t>
            </a:r>
            <a:r>
              <a:rPr lang="en-US" b="0" i="0" dirty="0">
                <a:solidFill>
                  <a:srgbClr val="5F5F6F"/>
                </a:solidFill>
                <a:effectLst/>
                <a:latin typeface="Nunito"/>
              </a:rPr>
              <a:t>[3]. Since 5 is not between 1 and 4, we move on.</a:t>
            </a:r>
          </a:p>
          <a:p>
            <a:pPr algn="l">
              <a:buFont typeface="Arial" panose="020B0604020202020204" pitchFamily="34" charset="0"/>
              <a:buChar char="•"/>
            </a:pPr>
            <a:r>
              <a:rPr lang="en-US" b="0" i="0" dirty="0">
                <a:solidFill>
                  <a:srgbClr val="5F5F6F"/>
                </a:solidFill>
                <a:effectLst/>
                <a:latin typeface="Nunito"/>
              </a:rPr>
              <a:t>Next, we do the calculations again and check whether our search element is between </a:t>
            </a:r>
            <a:r>
              <a:rPr lang="en-US" b="0" i="0" dirty="0" err="1">
                <a:solidFill>
                  <a:srgbClr val="5F5F6F"/>
                </a:solidFill>
                <a:effectLst/>
                <a:latin typeface="Nunito"/>
              </a:rPr>
              <a:t>myList</a:t>
            </a:r>
            <a:r>
              <a:rPr lang="en-US" b="0" i="0" dirty="0">
                <a:solidFill>
                  <a:srgbClr val="5F5F6F"/>
                </a:solidFill>
                <a:effectLst/>
                <a:latin typeface="Nunito"/>
              </a:rPr>
              <a:t>[3] and </a:t>
            </a:r>
            <a:r>
              <a:rPr lang="en-US" b="0" i="0" dirty="0" err="1">
                <a:solidFill>
                  <a:srgbClr val="5F5F6F"/>
                </a:solidFill>
                <a:effectLst/>
                <a:latin typeface="Nunito"/>
              </a:rPr>
              <a:t>myList</a:t>
            </a:r>
            <a:r>
              <a:rPr lang="en-US" b="0" i="0" dirty="0">
                <a:solidFill>
                  <a:srgbClr val="5F5F6F"/>
                </a:solidFill>
                <a:effectLst/>
                <a:latin typeface="Nunito"/>
              </a:rPr>
              <a:t>[6], where 6 is 3+jump. Since 5 is between 4 and 7, we do a linear search on the elements between </a:t>
            </a:r>
            <a:r>
              <a:rPr lang="en-US" b="0" i="0" dirty="0" err="1">
                <a:solidFill>
                  <a:srgbClr val="5F5F6F"/>
                </a:solidFill>
                <a:effectLst/>
                <a:latin typeface="Nunito"/>
              </a:rPr>
              <a:t>myList</a:t>
            </a:r>
            <a:r>
              <a:rPr lang="en-US" b="0" i="0" dirty="0">
                <a:solidFill>
                  <a:srgbClr val="5F5F6F"/>
                </a:solidFill>
                <a:effectLst/>
                <a:latin typeface="Nunito"/>
              </a:rPr>
              <a:t>[3] and </a:t>
            </a:r>
            <a:r>
              <a:rPr lang="en-US" b="0" i="0" dirty="0" err="1">
                <a:solidFill>
                  <a:srgbClr val="5F5F6F"/>
                </a:solidFill>
                <a:effectLst/>
                <a:latin typeface="Nunito"/>
              </a:rPr>
              <a:t>myList</a:t>
            </a:r>
            <a:r>
              <a:rPr lang="en-US" b="0" i="0" dirty="0">
                <a:solidFill>
                  <a:srgbClr val="5F5F6F"/>
                </a:solidFill>
                <a:effectLst/>
                <a:latin typeface="Nunito"/>
              </a:rPr>
              <a:t>[6] and return the index of our element as: 4</a:t>
            </a:r>
          </a:p>
          <a:p>
            <a:endParaRPr dirty="0"/>
          </a:p>
        </p:txBody>
      </p:sp>
    </p:spTree>
    <p:extLst>
      <p:ext uri="{BB962C8B-B14F-4D97-AF65-F5344CB8AC3E}">
        <p14:creationId xmlns:p14="http://schemas.microsoft.com/office/powerpoint/2010/main" val="1453454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dirty="0"/>
          </a:p>
        </p:txBody>
      </p:sp>
    </p:spTree>
    <p:extLst>
      <p:ext uri="{BB962C8B-B14F-4D97-AF65-F5344CB8AC3E}">
        <p14:creationId xmlns:p14="http://schemas.microsoft.com/office/powerpoint/2010/main" val="2898755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dirty="0"/>
          </a:p>
        </p:txBody>
      </p:sp>
    </p:spTree>
    <p:extLst>
      <p:ext uri="{BB962C8B-B14F-4D97-AF65-F5344CB8AC3E}">
        <p14:creationId xmlns:p14="http://schemas.microsoft.com/office/powerpoint/2010/main" val="2714971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pPr algn="l"/>
            <a:r>
              <a:rPr lang="en-US" b="0" i="0" dirty="0">
                <a:solidFill>
                  <a:srgbClr val="5F5F6F"/>
                </a:solidFill>
                <a:effectLst/>
                <a:latin typeface="Nunito"/>
              </a:rPr>
              <a:t>Then we choose the smallest number of the Fibonacci sequence that is greater than or equal to the number of elements in our search array </a:t>
            </a:r>
            <a:r>
              <a:rPr lang="en-US" b="0" i="0" dirty="0" err="1">
                <a:solidFill>
                  <a:srgbClr val="5F5F6F"/>
                </a:solidFill>
                <a:effectLst/>
                <a:latin typeface="Nunito"/>
              </a:rPr>
              <a:t>myList</a:t>
            </a:r>
            <a:r>
              <a:rPr lang="en-US" b="0" i="0" dirty="0">
                <a:solidFill>
                  <a:srgbClr val="5F5F6F"/>
                </a:solidFill>
                <a:effectLst/>
                <a:latin typeface="Nunito"/>
              </a:rPr>
              <a:t>, as the value of </a:t>
            </a:r>
            <a:r>
              <a:rPr lang="en-US" b="0" i="0" dirty="0" err="1">
                <a:solidFill>
                  <a:srgbClr val="5F5F6F"/>
                </a:solidFill>
                <a:effectLst/>
                <a:latin typeface="Nunito"/>
              </a:rPr>
              <a:t>fibM</a:t>
            </a:r>
            <a:r>
              <a:rPr lang="en-US" b="0" i="0" dirty="0">
                <a:solidFill>
                  <a:srgbClr val="5F5F6F"/>
                </a:solidFill>
                <a:effectLst/>
                <a:latin typeface="Nunito"/>
              </a:rPr>
              <a:t>, and the two Fibonacci numbers immediately before it as the values of fibM_minus_1 and fibM_minus_2. While the array has elements remaining and the value of </a:t>
            </a:r>
            <a:r>
              <a:rPr lang="en-US" b="0" i="0" dirty="0" err="1">
                <a:solidFill>
                  <a:srgbClr val="5F5F6F"/>
                </a:solidFill>
                <a:effectLst/>
                <a:latin typeface="Nunito"/>
              </a:rPr>
              <a:t>fibM</a:t>
            </a:r>
            <a:r>
              <a:rPr lang="en-US" b="0" i="0" dirty="0">
                <a:solidFill>
                  <a:srgbClr val="5F5F6F"/>
                </a:solidFill>
                <a:effectLst/>
                <a:latin typeface="Nunito"/>
              </a:rPr>
              <a:t> is greater than one, we:</a:t>
            </a:r>
          </a:p>
          <a:p>
            <a:pPr algn="l">
              <a:buFont typeface="Arial" panose="020B0604020202020204" pitchFamily="34" charset="0"/>
              <a:buChar char="•"/>
            </a:pPr>
            <a:r>
              <a:rPr lang="en-US" b="0" i="0" dirty="0">
                <a:solidFill>
                  <a:srgbClr val="5F5F6F"/>
                </a:solidFill>
                <a:effectLst/>
                <a:latin typeface="Nunito"/>
              </a:rPr>
              <a:t>Compare </a:t>
            </a:r>
            <a:r>
              <a:rPr lang="en-US" b="0" i="0" dirty="0" err="1">
                <a:solidFill>
                  <a:srgbClr val="5F5F6F"/>
                </a:solidFill>
                <a:effectLst/>
                <a:latin typeface="Nunito"/>
              </a:rPr>
              <a:t>val</a:t>
            </a:r>
            <a:r>
              <a:rPr lang="en-US" b="0" i="0" dirty="0">
                <a:solidFill>
                  <a:srgbClr val="5F5F6F"/>
                </a:solidFill>
                <a:effectLst/>
                <a:latin typeface="Nunito"/>
              </a:rPr>
              <a:t> with the value of the block in the range up to fibM_minus_2, and return the index of the element if it matches.</a:t>
            </a:r>
          </a:p>
          <a:p>
            <a:pPr algn="l">
              <a:buFont typeface="Arial" panose="020B0604020202020204" pitchFamily="34" charset="0"/>
              <a:buChar char="•"/>
            </a:pPr>
            <a:r>
              <a:rPr lang="en-US" b="0" i="0" dirty="0">
                <a:solidFill>
                  <a:srgbClr val="5F5F6F"/>
                </a:solidFill>
                <a:effectLst/>
                <a:latin typeface="Nunito"/>
              </a:rPr>
              <a:t>If the value is greater than the element we are currently looking at, we move the values of </a:t>
            </a:r>
            <a:r>
              <a:rPr lang="en-US" b="0" i="0" dirty="0" err="1">
                <a:solidFill>
                  <a:srgbClr val="5F5F6F"/>
                </a:solidFill>
                <a:effectLst/>
                <a:latin typeface="Nunito"/>
              </a:rPr>
              <a:t>fibM</a:t>
            </a:r>
            <a:r>
              <a:rPr lang="en-US" b="0" i="0" dirty="0">
                <a:solidFill>
                  <a:srgbClr val="5F5F6F"/>
                </a:solidFill>
                <a:effectLst/>
                <a:latin typeface="Nunito"/>
              </a:rPr>
              <a:t>, fibM_minus_1 and fibM_minus_2 two steps down in the Fibonacci sequence, and reset the index to the index of the element.</a:t>
            </a:r>
          </a:p>
          <a:p>
            <a:pPr algn="l">
              <a:buFont typeface="Arial" panose="020B0604020202020204" pitchFamily="34" charset="0"/>
              <a:buChar char="•"/>
            </a:pPr>
            <a:r>
              <a:rPr lang="en-US" b="0" i="0" dirty="0">
                <a:solidFill>
                  <a:srgbClr val="5F5F6F"/>
                </a:solidFill>
                <a:effectLst/>
                <a:latin typeface="Nunito"/>
              </a:rPr>
              <a:t>If the value is less than the element we are currently looking at, we move the values of </a:t>
            </a:r>
            <a:r>
              <a:rPr lang="en-US" b="0" i="0" dirty="0" err="1">
                <a:solidFill>
                  <a:srgbClr val="5F5F6F"/>
                </a:solidFill>
                <a:effectLst/>
                <a:latin typeface="Nunito"/>
              </a:rPr>
              <a:t>fibM</a:t>
            </a:r>
            <a:r>
              <a:rPr lang="en-US" b="0" i="0" dirty="0">
                <a:solidFill>
                  <a:srgbClr val="5F5F6F"/>
                </a:solidFill>
                <a:effectLst/>
                <a:latin typeface="Nunito"/>
              </a:rPr>
              <a:t>, fibM_minus_1 and fibM_minus_2 one step down in the Fibonacci sequence.</a:t>
            </a:r>
          </a:p>
          <a:p>
            <a:pPr algn="l"/>
            <a:r>
              <a:rPr lang="en-US" b="1" i="0" dirty="0">
                <a:solidFill>
                  <a:srgbClr val="303030"/>
                </a:solidFill>
                <a:effectLst/>
                <a:latin typeface="Nunito"/>
              </a:rPr>
              <a:t>Introduction</a:t>
            </a:r>
          </a:p>
          <a:p>
            <a:pPr algn="l"/>
            <a:r>
              <a:rPr lang="en-US" b="0" i="0" dirty="0">
                <a:solidFill>
                  <a:srgbClr val="5F5F6F"/>
                </a:solidFill>
                <a:effectLst/>
                <a:latin typeface="Nunito"/>
              </a:rPr>
              <a:t>Searching for data stored in different data structures is a crucial part of pretty much every single application.</a:t>
            </a:r>
          </a:p>
          <a:p>
            <a:pPr algn="l"/>
            <a:r>
              <a:rPr lang="en-US" b="0" i="0" dirty="0">
                <a:solidFill>
                  <a:srgbClr val="5F5F6F"/>
                </a:solidFill>
                <a:effectLst/>
                <a:latin typeface="Nunito"/>
              </a:rPr>
              <a:t>There are many different algorithms available to utilize when searching, and each have different implementations and rely on different data structures to get the job done.</a:t>
            </a:r>
          </a:p>
          <a:p>
            <a:pPr algn="l"/>
            <a:r>
              <a:rPr lang="en-US" b="0" i="0" dirty="0">
                <a:solidFill>
                  <a:srgbClr val="5F5F6F"/>
                </a:solidFill>
                <a:effectLst/>
                <a:latin typeface="Nunito"/>
              </a:rPr>
              <a:t>Being able to choose a specific algorithm for a given task is a key skill for developers and can mean the difference between a fast, reliable and stable application and an application that crumbles from a simple request.</a:t>
            </a:r>
          </a:p>
          <a:p>
            <a:pPr algn="l">
              <a:buFont typeface="Arial" panose="020B0604020202020204" pitchFamily="34" charset="0"/>
              <a:buChar char="•"/>
            </a:pPr>
            <a:r>
              <a:rPr lang="en-US" b="0" i="0" u="none" strike="noStrike" dirty="0">
                <a:solidFill>
                  <a:srgbClr val="F16334"/>
                </a:solidFill>
                <a:effectLst/>
                <a:latin typeface="Nunito"/>
                <a:hlinkClick r:id="rId3"/>
              </a:rPr>
              <a:t>Membership Operators</a:t>
            </a:r>
            <a:endParaRPr lang="en-US" b="0" i="0" dirty="0">
              <a:solidFill>
                <a:srgbClr val="5F5F6F"/>
              </a:solidFill>
              <a:effectLst/>
              <a:latin typeface="Nunito"/>
            </a:endParaRPr>
          </a:p>
          <a:p>
            <a:pPr algn="l">
              <a:buFont typeface="Arial" panose="020B0604020202020204" pitchFamily="34" charset="0"/>
              <a:buChar char="•"/>
            </a:pPr>
            <a:r>
              <a:rPr lang="en-US" b="0" i="0" u="none" strike="noStrike" dirty="0">
                <a:solidFill>
                  <a:srgbClr val="F16334"/>
                </a:solidFill>
                <a:effectLst/>
                <a:latin typeface="Nunito"/>
                <a:hlinkClick r:id="rId4"/>
              </a:rPr>
              <a:t>Linear Search</a:t>
            </a:r>
            <a:endParaRPr lang="en-US" b="0" i="0" dirty="0">
              <a:solidFill>
                <a:srgbClr val="5F5F6F"/>
              </a:solidFill>
              <a:effectLst/>
              <a:latin typeface="Nunito"/>
            </a:endParaRPr>
          </a:p>
          <a:p>
            <a:pPr algn="l">
              <a:buFont typeface="Arial" panose="020B0604020202020204" pitchFamily="34" charset="0"/>
              <a:buChar char="•"/>
            </a:pPr>
            <a:r>
              <a:rPr lang="en-US" b="0" i="0" u="none" strike="noStrike" dirty="0">
                <a:solidFill>
                  <a:srgbClr val="F16334"/>
                </a:solidFill>
                <a:effectLst/>
                <a:latin typeface="Nunito"/>
                <a:hlinkClick r:id="rId5"/>
              </a:rPr>
              <a:t>Binary Search</a:t>
            </a:r>
            <a:endParaRPr lang="en-US" b="0" i="0" dirty="0">
              <a:solidFill>
                <a:srgbClr val="5F5F6F"/>
              </a:solidFill>
              <a:effectLst/>
              <a:latin typeface="Nunito"/>
            </a:endParaRPr>
          </a:p>
          <a:p>
            <a:pPr algn="l">
              <a:buFont typeface="Arial" panose="020B0604020202020204" pitchFamily="34" charset="0"/>
              <a:buChar char="•"/>
            </a:pPr>
            <a:r>
              <a:rPr lang="en-US" b="0" i="0" u="none" strike="noStrike" dirty="0">
                <a:solidFill>
                  <a:srgbClr val="F16334"/>
                </a:solidFill>
                <a:effectLst/>
                <a:latin typeface="Nunito"/>
                <a:hlinkClick r:id="rId6"/>
              </a:rPr>
              <a:t>Jump Search</a:t>
            </a:r>
            <a:endParaRPr lang="en-US" b="0" i="0" dirty="0">
              <a:solidFill>
                <a:srgbClr val="5F5F6F"/>
              </a:solidFill>
              <a:effectLst/>
              <a:latin typeface="Nunito"/>
            </a:endParaRPr>
          </a:p>
          <a:p>
            <a:pPr algn="l">
              <a:buFont typeface="Arial" panose="020B0604020202020204" pitchFamily="34" charset="0"/>
              <a:buChar char="•"/>
            </a:pPr>
            <a:r>
              <a:rPr lang="en-US" b="0" i="0" u="none" strike="noStrike" dirty="0">
                <a:solidFill>
                  <a:srgbClr val="F16334"/>
                </a:solidFill>
                <a:effectLst/>
                <a:latin typeface="Nunito"/>
                <a:hlinkClick r:id="rId7"/>
              </a:rPr>
              <a:t>Fibonacci Search</a:t>
            </a:r>
            <a:endParaRPr lang="en-US" b="0" i="0" dirty="0">
              <a:solidFill>
                <a:srgbClr val="5F5F6F"/>
              </a:solidFill>
              <a:effectLst/>
              <a:latin typeface="Nunito"/>
            </a:endParaRPr>
          </a:p>
          <a:p>
            <a:pPr algn="l">
              <a:buFont typeface="Arial" panose="020B0604020202020204" pitchFamily="34" charset="0"/>
              <a:buChar char="•"/>
            </a:pPr>
            <a:r>
              <a:rPr lang="en-US" b="0" i="0" u="none" strike="noStrike" dirty="0">
                <a:solidFill>
                  <a:srgbClr val="F16334"/>
                </a:solidFill>
                <a:effectLst/>
                <a:latin typeface="Nunito"/>
                <a:hlinkClick r:id="rId8"/>
              </a:rPr>
              <a:t>Exponential Search</a:t>
            </a:r>
            <a:endParaRPr lang="en-US" b="0" i="0" dirty="0">
              <a:solidFill>
                <a:srgbClr val="5F5F6F"/>
              </a:solidFill>
              <a:effectLst/>
              <a:latin typeface="Nunito"/>
            </a:endParaRPr>
          </a:p>
          <a:p>
            <a:pPr algn="l">
              <a:buFont typeface="Arial" panose="020B0604020202020204" pitchFamily="34" charset="0"/>
              <a:buChar char="•"/>
            </a:pPr>
            <a:r>
              <a:rPr lang="en-US" b="0" i="0" u="none" strike="noStrike" dirty="0">
                <a:solidFill>
                  <a:srgbClr val="F16334"/>
                </a:solidFill>
                <a:effectLst/>
                <a:latin typeface="Nunito"/>
                <a:hlinkClick r:id="rId9"/>
              </a:rPr>
              <a:t>Interpolation Search</a:t>
            </a:r>
            <a:endParaRPr lang="en-US" b="0" i="0" dirty="0">
              <a:solidFill>
                <a:srgbClr val="5F5F6F"/>
              </a:solidFill>
              <a:effectLst/>
              <a:latin typeface="Nunito"/>
            </a:endParaRPr>
          </a:p>
          <a:p>
            <a:pPr algn="l"/>
            <a:r>
              <a:rPr lang="en-US" b="1" i="0" dirty="0">
                <a:solidFill>
                  <a:srgbClr val="303030"/>
                </a:solidFill>
                <a:effectLst/>
                <a:latin typeface="Nunito"/>
              </a:rPr>
              <a:t>Membership Operators</a:t>
            </a:r>
          </a:p>
          <a:p>
            <a:pPr algn="l"/>
            <a:r>
              <a:rPr lang="en-US" b="0" i="0" dirty="0">
                <a:solidFill>
                  <a:srgbClr val="5F5F6F"/>
                </a:solidFill>
                <a:effectLst/>
                <a:latin typeface="Nunito"/>
              </a:rPr>
              <a:t>Algorithms develop and become optimized over time as a result of constant evolution and the need to find the most efficient solutions for underlying problems in different domains.</a:t>
            </a:r>
          </a:p>
          <a:p>
            <a:pPr algn="l"/>
            <a:r>
              <a:rPr lang="en-US" b="0" i="0" dirty="0">
                <a:solidFill>
                  <a:srgbClr val="5F5F6F"/>
                </a:solidFill>
                <a:effectLst/>
                <a:latin typeface="Nunito"/>
              </a:rPr>
              <a:t>One of the most common problems in the domain of Computer Science is searching through a collection and determining whether a given object is present in the collection or not.</a:t>
            </a:r>
          </a:p>
          <a:p>
            <a:pPr algn="l"/>
            <a:r>
              <a:rPr lang="en-US" b="0" i="0" dirty="0">
                <a:solidFill>
                  <a:srgbClr val="5F5F6F"/>
                </a:solidFill>
                <a:effectLst/>
                <a:latin typeface="Nunito"/>
              </a:rPr>
              <a:t>Almost every programming language has its own implementation of a basic search algorithm, usually as a function which returns a Boolean value of True or False when an item is found in a given collection of items.</a:t>
            </a:r>
          </a:p>
          <a:p>
            <a:pPr algn="l"/>
            <a:r>
              <a:rPr lang="en-US" b="0" i="0" dirty="0">
                <a:solidFill>
                  <a:srgbClr val="5F5F6F"/>
                </a:solidFill>
                <a:effectLst/>
                <a:latin typeface="Nunito"/>
              </a:rPr>
              <a:t>In Python, the easiest way to search for an object is to use </a:t>
            </a:r>
            <a:r>
              <a:rPr lang="en-US" b="0" i="0" u="none" strike="noStrike" dirty="0">
                <a:solidFill>
                  <a:srgbClr val="F16334"/>
                </a:solidFill>
                <a:effectLst/>
                <a:latin typeface="Nunito"/>
                <a:hlinkClick r:id="rId10"/>
              </a:rPr>
              <a:t>Membership Operators</a:t>
            </a:r>
            <a:r>
              <a:rPr lang="en-US" b="0" i="0" dirty="0">
                <a:solidFill>
                  <a:srgbClr val="5F5F6F"/>
                </a:solidFill>
                <a:effectLst/>
                <a:latin typeface="Nunito"/>
              </a:rPr>
              <a:t> - named that way because they allow us to determine whether a given object is a member in a collection.</a:t>
            </a:r>
          </a:p>
          <a:p>
            <a:pPr algn="l"/>
            <a:r>
              <a:rPr lang="en-US" b="0" i="0" dirty="0">
                <a:solidFill>
                  <a:srgbClr val="5F5F6F"/>
                </a:solidFill>
                <a:effectLst/>
                <a:latin typeface="Nunito"/>
              </a:rPr>
              <a:t>These operators can be used with any </a:t>
            </a:r>
            <a:r>
              <a:rPr lang="en-US" b="0" i="0" dirty="0" err="1">
                <a:solidFill>
                  <a:srgbClr val="5F5F6F"/>
                </a:solidFill>
                <a:effectLst/>
                <a:latin typeface="Nunito"/>
              </a:rPr>
              <a:t>iterable</a:t>
            </a:r>
            <a:r>
              <a:rPr lang="en-US" b="0" i="0" dirty="0">
                <a:solidFill>
                  <a:srgbClr val="5F5F6F"/>
                </a:solidFill>
                <a:effectLst/>
                <a:latin typeface="Nunito"/>
              </a:rPr>
              <a:t> data structure in Python, including Strings, Lists, and Tuples.</a:t>
            </a:r>
          </a:p>
          <a:p>
            <a:pPr algn="l">
              <a:buFont typeface="Arial" panose="020B0604020202020204" pitchFamily="34" charset="0"/>
              <a:buChar char="•"/>
            </a:pPr>
            <a:r>
              <a:rPr lang="en-US" b="0" i="0" dirty="0">
                <a:solidFill>
                  <a:srgbClr val="5F5F6F"/>
                </a:solidFill>
                <a:effectLst/>
                <a:latin typeface="Nunito"/>
              </a:rPr>
              <a:t>in - Returns True if the given element is a part of the structure.</a:t>
            </a:r>
          </a:p>
          <a:p>
            <a:pPr algn="l">
              <a:buFont typeface="Arial" panose="020B0604020202020204" pitchFamily="34" charset="0"/>
              <a:buChar char="•"/>
            </a:pPr>
            <a:r>
              <a:rPr lang="en-US" b="0" i="0" dirty="0">
                <a:solidFill>
                  <a:srgbClr val="5F5F6F"/>
                </a:solidFill>
                <a:effectLst/>
                <a:latin typeface="Nunito"/>
              </a:rPr>
              <a:t>not in - Returns True if the given element is not a part of the structure.</a:t>
            </a:r>
          </a:p>
          <a:p>
            <a:pPr algn="l"/>
            <a:r>
              <a:rPr lang="en-US" dirty="0">
                <a:solidFill>
                  <a:srgbClr val="61AEEE"/>
                </a:solidFill>
                <a:effectLst/>
              </a:rPr>
              <a:t>&gt;&gt;&gt; </a:t>
            </a:r>
            <a:r>
              <a:rPr lang="en-US" dirty="0">
                <a:solidFill>
                  <a:srgbClr val="98C379"/>
                </a:solidFill>
                <a:effectLst/>
              </a:rPr>
              <a:t>'apple'</a:t>
            </a:r>
            <a:r>
              <a:rPr lang="en-US" dirty="0"/>
              <a:t> </a:t>
            </a:r>
            <a:r>
              <a:rPr lang="en-US" dirty="0">
                <a:solidFill>
                  <a:srgbClr val="C678DD"/>
                </a:solidFill>
                <a:effectLst/>
              </a:rPr>
              <a:t>in</a:t>
            </a:r>
            <a:r>
              <a:rPr lang="en-US" dirty="0"/>
              <a:t> [</a:t>
            </a:r>
            <a:r>
              <a:rPr lang="en-US" dirty="0">
                <a:solidFill>
                  <a:srgbClr val="98C379"/>
                </a:solidFill>
                <a:effectLst/>
              </a:rPr>
              <a:t>'orange'</a:t>
            </a:r>
            <a:r>
              <a:rPr lang="en-US" dirty="0"/>
              <a:t>, </a:t>
            </a:r>
            <a:r>
              <a:rPr lang="en-US" dirty="0">
                <a:solidFill>
                  <a:srgbClr val="98C379"/>
                </a:solidFill>
                <a:effectLst/>
              </a:rPr>
              <a:t>'apple'</a:t>
            </a:r>
            <a:r>
              <a:rPr lang="en-US" dirty="0"/>
              <a:t>, </a:t>
            </a:r>
            <a:r>
              <a:rPr lang="en-US" dirty="0">
                <a:solidFill>
                  <a:srgbClr val="98C379"/>
                </a:solidFill>
                <a:effectLst/>
              </a:rPr>
              <a:t>'grape'</a:t>
            </a:r>
            <a:r>
              <a:rPr lang="en-US" dirty="0"/>
              <a:t>] </a:t>
            </a:r>
            <a:r>
              <a:rPr lang="en-US" dirty="0">
                <a:solidFill>
                  <a:srgbClr val="56B6C2"/>
                </a:solidFill>
                <a:effectLst/>
              </a:rPr>
              <a:t>True</a:t>
            </a:r>
            <a:r>
              <a:rPr lang="en-US" dirty="0"/>
              <a:t> </a:t>
            </a:r>
            <a:r>
              <a:rPr lang="en-US" dirty="0">
                <a:solidFill>
                  <a:srgbClr val="61AEEE"/>
                </a:solidFill>
                <a:effectLst/>
              </a:rPr>
              <a:t>&gt;&gt;&gt; </a:t>
            </a:r>
            <a:r>
              <a:rPr lang="en-US" dirty="0">
                <a:solidFill>
                  <a:srgbClr val="98C379"/>
                </a:solidFill>
                <a:effectLst/>
              </a:rPr>
              <a:t>'t'</a:t>
            </a:r>
            <a:r>
              <a:rPr lang="en-US" dirty="0"/>
              <a:t> </a:t>
            </a:r>
            <a:r>
              <a:rPr lang="en-US" dirty="0">
                <a:solidFill>
                  <a:srgbClr val="C678DD"/>
                </a:solidFill>
                <a:effectLst/>
              </a:rPr>
              <a:t>in</a:t>
            </a:r>
            <a:r>
              <a:rPr lang="en-US" dirty="0"/>
              <a:t> </a:t>
            </a:r>
            <a:r>
              <a:rPr lang="en-US" dirty="0">
                <a:solidFill>
                  <a:srgbClr val="98C379"/>
                </a:solidFill>
                <a:effectLst/>
              </a:rPr>
              <a:t>'</a:t>
            </a:r>
            <a:r>
              <a:rPr lang="en-US" dirty="0" err="1">
                <a:solidFill>
                  <a:srgbClr val="98C379"/>
                </a:solidFill>
                <a:effectLst/>
              </a:rPr>
              <a:t>stackabuse</a:t>
            </a:r>
            <a:r>
              <a:rPr lang="en-US" dirty="0">
                <a:solidFill>
                  <a:srgbClr val="98C379"/>
                </a:solidFill>
                <a:effectLst/>
              </a:rPr>
              <a:t>'</a:t>
            </a:r>
            <a:r>
              <a:rPr lang="en-US" dirty="0"/>
              <a:t> </a:t>
            </a:r>
            <a:r>
              <a:rPr lang="en-US" dirty="0">
                <a:solidFill>
                  <a:srgbClr val="56B6C2"/>
                </a:solidFill>
                <a:effectLst/>
              </a:rPr>
              <a:t>True</a:t>
            </a:r>
            <a:r>
              <a:rPr lang="en-US" dirty="0"/>
              <a:t> </a:t>
            </a:r>
            <a:r>
              <a:rPr lang="en-US" dirty="0">
                <a:solidFill>
                  <a:srgbClr val="61AEEE"/>
                </a:solidFill>
                <a:effectLst/>
              </a:rPr>
              <a:t>&gt;&gt;&gt; </a:t>
            </a:r>
            <a:r>
              <a:rPr lang="en-US" dirty="0">
                <a:solidFill>
                  <a:srgbClr val="98C379"/>
                </a:solidFill>
                <a:effectLst/>
              </a:rPr>
              <a:t>'q'</a:t>
            </a:r>
            <a:r>
              <a:rPr lang="en-US" dirty="0"/>
              <a:t> </a:t>
            </a:r>
            <a:r>
              <a:rPr lang="en-US" dirty="0">
                <a:solidFill>
                  <a:srgbClr val="C678DD"/>
                </a:solidFill>
                <a:effectLst/>
              </a:rPr>
              <a:t>in</a:t>
            </a:r>
            <a:r>
              <a:rPr lang="en-US" dirty="0"/>
              <a:t> </a:t>
            </a:r>
            <a:r>
              <a:rPr lang="en-US" dirty="0">
                <a:solidFill>
                  <a:srgbClr val="98C379"/>
                </a:solidFill>
                <a:effectLst/>
              </a:rPr>
              <a:t>'</a:t>
            </a:r>
            <a:r>
              <a:rPr lang="en-US" dirty="0" err="1">
                <a:solidFill>
                  <a:srgbClr val="98C379"/>
                </a:solidFill>
                <a:effectLst/>
              </a:rPr>
              <a:t>stackabuse</a:t>
            </a:r>
            <a:r>
              <a:rPr lang="en-US" dirty="0">
                <a:solidFill>
                  <a:srgbClr val="98C379"/>
                </a:solidFill>
                <a:effectLst/>
              </a:rPr>
              <a:t>'</a:t>
            </a:r>
            <a:r>
              <a:rPr lang="en-US" dirty="0"/>
              <a:t> </a:t>
            </a:r>
            <a:r>
              <a:rPr lang="en-US" dirty="0">
                <a:solidFill>
                  <a:srgbClr val="56B6C2"/>
                </a:solidFill>
                <a:effectLst/>
              </a:rPr>
              <a:t>False</a:t>
            </a:r>
            <a:r>
              <a:rPr lang="en-US" dirty="0"/>
              <a:t> </a:t>
            </a:r>
            <a:r>
              <a:rPr lang="en-US" dirty="0">
                <a:solidFill>
                  <a:srgbClr val="61AEEE"/>
                </a:solidFill>
                <a:effectLst/>
              </a:rPr>
              <a:t>&gt;&gt;&gt; </a:t>
            </a:r>
            <a:r>
              <a:rPr lang="en-US" dirty="0">
                <a:solidFill>
                  <a:srgbClr val="98C379"/>
                </a:solidFill>
                <a:effectLst/>
              </a:rPr>
              <a:t>'q'</a:t>
            </a:r>
            <a:r>
              <a:rPr lang="en-US" dirty="0"/>
              <a:t> </a:t>
            </a:r>
            <a:r>
              <a:rPr lang="en-US" dirty="0">
                <a:solidFill>
                  <a:srgbClr val="C678DD"/>
                </a:solidFill>
                <a:effectLst/>
              </a:rPr>
              <a:t>not</a:t>
            </a:r>
            <a:r>
              <a:rPr lang="en-US" dirty="0"/>
              <a:t> </a:t>
            </a:r>
            <a:r>
              <a:rPr lang="en-US" dirty="0">
                <a:solidFill>
                  <a:srgbClr val="C678DD"/>
                </a:solidFill>
                <a:effectLst/>
              </a:rPr>
              <a:t>in</a:t>
            </a:r>
            <a:r>
              <a:rPr lang="en-US" dirty="0"/>
              <a:t> </a:t>
            </a:r>
            <a:r>
              <a:rPr lang="en-US" dirty="0">
                <a:solidFill>
                  <a:srgbClr val="98C379"/>
                </a:solidFill>
                <a:effectLst/>
              </a:rPr>
              <a:t>'</a:t>
            </a:r>
            <a:r>
              <a:rPr lang="en-US" dirty="0" err="1">
                <a:solidFill>
                  <a:srgbClr val="98C379"/>
                </a:solidFill>
                <a:effectLst/>
              </a:rPr>
              <a:t>stackabuse</a:t>
            </a:r>
            <a:r>
              <a:rPr lang="en-US" dirty="0">
                <a:solidFill>
                  <a:srgbClr val="98C379"/>
                </a:solidFill>
                <a:effectLst/>
              </a:rPr>
              <a:t>'</a:t>
            </a:r>
            <a:r>
              <a:rPr lang="en-US" dirty="0"/>
              <a:t> </a:t>
            </a:r>
            <a:r>
              <a:rPr lang="en-US" dirty="0">
                <a:solidFill>
                  <a:srgbClr val="56B6C2"/>
                </a:solidFill>
                <a:effectLst/>
              </a:rPr>
              <a:t>True</a:t>
            </a:r>
            <a:r>
              <a:rPr lang="en-US" dirty="0"/>
              <a:t> </a:t>
            </a:r>
            <a:r>
              <a:rPr lang="en-US" b="0" i="0" dirty="0">
                <a:solidFill>
                  <a:srgbClr val="5F5F6F"/>
                </a:solidFill>
                <a:effectLst/>
                <a:latin typeface="Nunito"/>
              </a:rPr>
              <a:t>Membership operators suffice when all we need to do is find whether a substring exists within a given string, or determine whether two Strings, Lists, or Tuples intersect in terms of the objects they hold.</a:t>
            </a:r>
          </a:p>
          <a:p>
            <a:pPr algn="l"/>
            <a:r>
              <a:rPr lang="en-US" b="0" i="0" dirty="0">
                <a:solidFill>
                  <a:srgbClr val="5F5F6F"/>
                </a:solidFill>
                <a:effectLst/>
                <a:latin typeface="Nunito"/>
              </a:rPr>
              <a:t>In most cases we need the position of the item in the sequence, in addition to determining whether or not it exists; membership operators do not meet this requirement.</a:t>
            </a:r>
          </a:p>
          <a:p>
            <a:pPr algn="l"/>
            <a:r>
              <a:rPr lang="en-US" b="0" i="0" dirty="0">
                <a:solidFill>
                  <a:srgbClr val="5F5F6F"/>
                </a:solidFill>
                <a:effectLst/>
                <a:latin typeface="Nunito"/>
              </a:rPr>
              <a:t>There are many search algorithms that don't depend on built-in operators and can be used to search for values faster and/or more efficiently. In addition, they can yield more information, such as the position of the element in the collection, rather than just being able to determine its existence.</a:t>
            </a:r>
          </a:p>
          <a:p>
            <a:pPr algn="l"/>
            <a:r>
              <a:rPr lang="en-US" b="1" i="0" dirty="0">
                <a:solidFill>
                  <a:srgbClr val="303030"/>
                </a:solidFill>
                <a:effectLst/>
                <a:latin typeface="Nunito"/>
              </a:rPr>
              <a:t>Linear Search</a:t>
            </a:r>
          </a:p>
          <a:p>
            <a:pPr algn="l"/>
            <a:r>
              <a:rPr lang="en-US" b="0" i="1" dirty="0">
                <a:solidFill>
                  <a:srgbClr val="5F5F6F"/>
                </a:solidFill>
                <a:effectLst/>
                <a:latin typeface="Nunito"/>
              </a:rPr>
              <a:t>Linear search</a:t>
            </a:r>
            <a:r>
              <a:rPr lang="en-US" b="0" i="0" dirty="0">
                <a:solidFill>
                  <a:srgbClr val="5F5F6F"/>
                </a:solidFill>
                <a:effectLst/>
                <a:latin typeface="Nunito"/>
              </a:rPr>
              <a:t> is one of the simplest searching algorithms, and the easiest to understand. We can think of it as a ramped-up version of our own implementation of Python's in operator.</a:t>
            </a:r>
          </a:p>
          <a:p>
            <a:pPr algn="l"/>
            <a:r>
              <a:rPr lang="en-US" b="0" i="0" dirty="0">
                <a:solidFill>
                  <a:srgbClr val="5F5F6F"/>
                </a:solidFill>
                <a:effectLst/>
                <a:latin typeface="Nunito"/>
              </a:rPr>
              <a:t>The algorithm consists of iterating over an array and returning the index of the first occurrence of an item once it is found:</a:t>
            </a:r>
          </a:p>
          <a:p>
            <a:pPr algn="l"/>
            <a:r>
              <a:rPr lang="en-US" dirty="0">
                <a:solidFill>
                  <a:srgbClr val="C678DD"/>
                </a:solidFill>
                <a:effectLst/>
              </a:rPr>
              <a:t>def</a:t>
            </a:r>
            <a:r>
              <a:rPr lang="en-US" dirty="0">
                <a:effectLst/>
              </a:rPr>
              <a:t> </a:t>
            </a:r>
            <a:r>
              <a:rPr lang="en-US" dirty="0" err="1">
                <a:solidFill>
                  <a:srgbClr val="61AEEE"/>
                </a:solidFill>
                <a:effectLst/>
              </a:rPr>
              <a:t>LinearSearch</a:t>
            </a:r>
            <a:r>
              <a:rPr lang="en-US" dirty="0">
                <a:effectLst/>
              </a:rPr>
              <a:t>(</a:t>
            </a:r>
            <a:r>
              <a:rPr lang="en-US" dirty="0" err="1">
                <a:effectLst/>
              </a:rPr>
              <a:t>myList</a:t>
            </a:r>
            <a:r>
              <a:rPr lang="en-US" dirty="0">
                <a:effectLst/>
              </a:rPr>
              <a:t>, element):</a:t>
            </a:r>
            <a:r>
              <a:rPr lang="en-US" dirty="0"/>
              <a:t> </a:t>
            </a:r>
            <a:r>
              <a:rPr lang="en-US" dirty="0">
                <a:solidFill>
                  <a:srgbClr val="C678DD"/>
                </a:solidFill>
                <a:effectLst/>
              </a:rPr>
              <a:t>for</a:t>
            </a:r>
            <a:r>
              <a:rPr lang="en-US" dirty="0"/>
              <a:t> </a:t>
            </a:r>
            <a:r>
              <a:rPr lang="en-US" dirty="0" err="1"/>
              <a:t>i</a:t>
            </a:r>
            <a:r>
              <a:rPr lang="en-US" dirty="0"/>
              <a:t> </a:t>
            </a:r>
            <a:r>
              <a:rPr lang="en-US" dirty="0">
                <a:solidFill>
                  <a:srgbClr val="C678DD"/>
                </a:solidFill>
                <a:effectLst/>
              </a:rPr>
              <a:t>in</a:t>
            </a:r>
            <a:r>
              <a:rPr lang="en-US" dirty="0"/>
              <a:t> range (</a:t>
            </a:r>
            <a:r>
              <a:rPr lang="en-US" dirty="0" err="1"/>
              <a:t>len</a:t>
            </a:r>
            <a:r>
              <a:rPr lang="en-US" dirty="0"/>
              <a:t>(</a:t>
            </a:r>
            <a:r>
              <a:rPr lang="en-US" dirty="0" err="1"/>
              <a:t>myList</a:t>
            </a:r>
            <a:r>
              <a:rPr lang="en-US" dirty="0"/>
              <a:t>)): </a:t>
            </a:r>
            <a:r>
              <a:rPr lang="en-US" dirty="0">
                <a:solidFill>
                  <a:srgbClr val="C678DD"/>
                </a:solidFill>
                <a:effectLst/>
              </a:rPr>
              <a:t>if</a:t>
            </a:r>
            <a:r>
              <a:rPr lang="en-US" dirty="0"/>
              <a:t> </a:t>
            </a:r>
            <a:r>
              <a:rPr lang="en-US" dirty="0" err="1"/>
              <a:t>myList</a:t>
            </a:r>
            <a:r>
              <a:rPr lang="en-US" dirty="0"/>
              <a:t>[</a:t>
            </a:r>
            <a:r>
              <a:rPr lang="en-US" dirty="0" err="1"/>
              <a:t>i</a:t>
            </a:r>
            <a:r>
              <a:rPr lang="en-US" dirty="0"/>
              <a:t>] == element: </a:t>
            </a:r>
            <a:r>
              <a:rPr lang="en-US" dirty="0">
                <a:solidFill>
                  <a:srgbClr val="C678DD"/>
                </a:solidFill>
                <a:effectLst/>
              </a:rPr>
              <a:t>return</a:t>
            </a:r>
            <a:r>
              <a:rPr lang="en-US" dirty="0"/>
              <a:t> </a:t>
            </a:r>
            <a:r>
              <a:rPr lang="en-US" dirty="0" err="1"/>
              <a:t>i</a:t>
            </a:r>
            <a:r>
              <a:rPr lang="en-US" dirty="0"/>
              <a:t> </a:t>
            </a:r>
            <a:r>
              <a:rPr lang="en-US" dirty="0">
                <a:solidFill>
                  <a:srgbClr val="C678DD"/>
                </a:solidFill>
                <a:effectLst/>
              </a:rPr>
              <a:t>return</a:t>
            </a:r>
            <a:r>
              <a:rPr lang="en-US" dirty="0"/>
              <a:t> </a:t>
            </a:r>
            <a:r>
              <a:rPr lang="en-US" dirty="0">
                <a:solidFill>
                  <a:srgbClr val="D19A66"/>
                </a:solidFill>
                <a:effectLst/>
              </a:rPr>
              <a:t>-1</a:t>
            </a:r>
            <a:r>
              <a:rPr lang="en-US" dirty="0"/>
              <a:t> </a:t>
            </a:r>
            <a:r>
              <a:rPr lang="en-US" b="0" i="0" dirty="0">
                <a:solidFill>
                  <a:srgbClr val="5F5F6F"/>
                </a:solidFill>
                <a:effectLst/>
                <a:latin typeface="Nunito"/>
              </a:rPr>
              <a:t>So if we use the function to compute:</a:t>
            </a:r>
          </a:p>
          <a:p>
            <a:pPr algn="l"/>
            <a:r>
              <a:rPr lang="en-US" dirty="0">
                <a:solidFill>
                  <a:srgbClr val="61AEEE"/>
                </a:solidFill>
                <a:effectLst/>
              </a:rPr>
              <a:t>&gt;&gt;&gt; </a:t>
            </a:r>
            <a:r>
              <a:rPr lang="en-US" dirty="0"/>
              <a:t>print(</a:t>
            </a:r>
            <a:r>
              <a:rPr lang="en-US" dirty="0" err="1"/>
              <a:t>LinearSearch</a:t>
            </a:r>
            <a:r>
              <a:rPr lang="en-US" dirty="0"/>
              <a:t>([</a:t>
            </a:r>
            <a:r>
              <a:rPr lang="en-US" dirty="0">
                <a:solidFill>
                  <a:srgbClr val="D19A66"/>
                </a:solidFill>
                <a:effectLst/>
              </a:rPr>
              <a:t>1</a:t>
            </a:r>
            <a:r>
              <a:rPr lang="en-US" dirty="0"/>
              <a:t>,</a:t>
            </a:r>
            <a:r>
              <a:rPr lang="en-US" dirty="0">
                <a:solidFill>
                  <a:srgbClr val="D19A66"/>
                </a:solidFill>
                <a:effectLst/>
              </a:rPr>
              <a:t>2</a:t>
            </a:r>
            <a:r>
              <a:rPr lang="en-US" dirty="0"/>
              <a:t>,</a:t>
            </a:r>
            <a:r>
              <a:rPr lang="en-US" dirty="0">
                <a:solidFill>
                  <a:srgbClr val="D19A66"/>
                </a:solidFill>
                <a:effectLst/>
              </a:rPr>
              <a:t>3</a:t>
            </a:r>
            <a:r>
              <a:rPr lang="en-US" dirty="0"/>
              <a:t>,</a:t>
            </a:r>
            <a:r>
              <a:rPr lang="en-US" dirty="0">
                <a:solidFill>
                  <a:srgbClr val="D19A66"/>
                </a:solidFill>
                <a:effectLst/>
              </a:rPr>
              <a:t>4</a:t>
            </a:r>
            <a:r>
              <a:rPr lang="en-US" dirty="0"/>
              <a:t>,</a:t>
            </a:r>
            <a:r>
              <a:rPr lang="en-US" dirty="0">
                <a:solidFill>
                  <a:srgbClr val="D19A66"/>
                </a:solidFill>
                <a:effectLst/>
              </a:rPr>
              <a:t>5</a:t>
            </a:r>
            <a:r>
              <a:rPr lang="en-US" dirty="0"/>
              <a:t>,</a:t>
            </a:r>
            <a:r>
              <a:rPr lang="en-US" dirty="0">
                <a:solidFill>
                  <a:srgbClr val="D19A66"/>
                </a:solidFill>
                <a:effectLst/>
              </a:rPr>
              <a:t>2</a:t>
            </a:r>
            <a:r>
              <a:rPr lang="en-US" dirty="0"/>
              <a:t>,</a:t>
            </a:r>
            <a:r>
              <a:rPr lang="en-US" dirty="0">
                <a:solidFill>
                  <a:srgbClr val="D19A66"/>
                </a:solidFill>
                <a:effectLst/>
              </a:rPr>
              <a:t>1</a:t>
            </a:r>
            <a:r>
              <a:rPr lang="en-US" dirty="0"/>
              <a:t>], </a:t>
            </a:r>
            <a:r>
              <a:rPr lang="en-US" dirty="0">
                <a:solidFill>
                  <a:srgbClr val="D19A66"/>
                </a:solidFill>
                <a:effectLst/>
              </a:rPr>
              <a:t>2</a:t>
            </a:r>
            <a:r>
              <a:rPr lang="en-US" dirty="0"/>
              <a:t>)) </a:t>
            </a:r>
            <a:r>
              <a:rPr lang="en-US" b="0" i="0" dirty="0">
                <a:solidFill>
                  <a:srgbClr val="5F5F6F"/>
                </a:solidFill>
                <a:effectLst/>
                <a:latin typeface="Nunito"/>
              </a:rPr>
              <a:t>Upon executing the code, we're greeted with:</a:t>
            </a:r>
          </a:p>
          <a:p>
            <a:pPr algn="l"/>
            <a:r>
              <a:rPr lang="en-US" dirty="0"/>
              <a:t>1 </a:t>
            </a:r>
            <a:r>
              <a:rPr lang="en-US" b="0" i="0" dirty="0">
                <a:solidFill>
                  <a:srgbClr val="5F5F6F"/>
                </a:solidFill>
                <a:effectLst/>
                <a:latin typeface="Nunito"/>
              </a:rPr>
              <a:t>This is the index of the first occurrence of the item we are searching for - keeping in mind that Python indexes are 0-based.</a:t>
            </a:r>
          </a:p>
          <a:p>
            <a:pPr algn="l"/>
            <a:r>
              <a:rPr lang="en-US" b="0" i="0" dirty="0">
                <a:solidFill>
                  <a:srgbClr val="5F5F6F"/>
                </a:solidFill>
                <a:effectLst/>
                <a:latin typeface="Nunito"/>
              </a:rPr>
              <a:t>The time complexity of linear search is </a:t>
            </a:r>
            <a:r>
              <a:rPr lang="en-US" b="0" i="1" dirty="0">
                <a:solidFill>
                  <a:srgbClr val="5F5F6F"/>
                </a:solidFill>
                <a:effectLst/>
                <a:latin typeface="Nunito"/>
              </a:rPr>
              <a:t>O(n)</a:t>
            </a:r>
            <a:r>
              <a:rPr lang="en-US" b="0" i="0" dirty="0">
                <a:solidFill>
                  <a:srgbClr val="5F5F6F"/>
                </a:solidFill>
                <a:effectLst/>
                <a:latin typeface="Nunito"/>
              </a:rPr>
              <a:t>, meaning that the time taken to execute increases with the number of items in our input list </a:t>
            </a:r>
            <a:r>
              <a:rPr lang="en-US" b="0" i="0" dirty="0" err="1">
                <a:solidFill>
                  <a:srgbClr val="5F5F6F"/>
                </a:solidFill>
                <a:effectLst/>
                <a:latin typeface="Nunito"/>
              </a:rPr>
              <a:t>myList</a:t>
            </a:r>
            <a:r>
              <a:rPr lang="en-US" b="0" i="0" dirty="0">
                <a:solidFill>
                  <a:srgbClr val="5F5F6F"/>
                </a:solidFill>
                <a:effectLst/>
                <a:latin typeface="Nunito"/>
              </a:rPr>
              <a:t>.</a:t>
            </a:r>
          </a:p>
          <a:p>
            <a:pPr algn="ctr"/>
            <a:r>
              <a:rPr lang="en-US" b="0" i="0" dirty="0">
                <a:solidFill>
                  <a:srgbClr val="5F5F6F"/>
                </a:solidFill>
                <a:effectLst/>
                <a:latin typeface="Nunito"/>
              </a:rPr>
              <a:t>Linear search is not often used in practice, because the same efficiency can be achieved by using inbuilt methods or existing operators, and it is not as fast or efficient as other search algorithms.</a:t>
            </a:r>
          </a:p>
          <a:p>
            <a:pPr algn="l"/>
            <a:r>
              <a:rPr lang="en-US" b="0" i="0" dirty="0">
                <a:solidFill>
                  <a:srgbClr val="5F5F6F"/>
                </a:solidFill>
                <a:effectLst/>
                <a:latin typeface="Nunito"/>
              </a:rPr>
              <a:t>Linear search is a good fit for when we need to find the first occurrence of an item in an unsorted collection because unlike most other search algorithms, it does not require that a collection be sorted before searching begins.</a:t>
            </a:r>
          </a:p>
          <a:p>
            <a:pPr algn="l"/>
            <a:r>
              <a:rPr lang="en-US" b="1" i="0" dirty="0">
                <a:solidFill>
                  <a:srgbClr val="303030"/>
                </a:solidFill>
                <a:effectLst/>
                <a:latin typeface="Nunito"/>
              </a:rPr>
              <a:t>Binary Search</a:t>
            </a:r>
          </a:p>
          <a:p>
            <a:pPr algn="l"/>
            <a:r>
              <a:rPr lang="en-US" b="0" i="1" dirty="0">
                <a:solidFill>
                  <a:srgbClr val="5F5F6F"/>
                </a:solidFill>
                <a:effectLst/>
                <a:latin typeface="Nunito"/>
              </a:rPr>
              <a:t>Binary search</a:t>
            </a:r>
            <a:r>
              <a:rPr lang="en-US" b="0" i="0" dirty="0">
                <a:solidFill>
                  <a:srgbClr val="5F5F6F"/>
                </a:solidFill>
                <a:effectLst/>
                <a:latin typeface="Nunito"/>
              </a:rPr>
              <a:t> follows a </a:t>
            </a:r>
            <a:r>
              <a:rPr lang="en-US" b="0" i="0" u="none" strike="noStrike" dirty="0">
                <a:solidFill>
                  <a:srgbClr val="F16334"/>
                </a:solidFill>
                <a:effectLst/>
                <a:latin typeface="Nunito"/>
                <a:hlinkClick r:id="rId11"/>
              </a:rPr>
              <a:t>divide and conquer</a:t>
            </a:r>
            <a:r>
              <a:rPr lang="en-US" b="0" i="0" dirty="0">
                <a:solidFill>
                  <a:srgbClr val="5F5F6F"/>
                </a:solidFill>
                <a:effectLst/>
                <a:latin typeface="Nunito"/>
              </a:rPr>
              <a:t> methodology. It is faster than linear search but requires that the array be sorted before the algorithm is executed.</a:t>
            </a:r>
          </a:p>
          <a:p>
            <a:pPr algn="l"/>
            <a:r>
              <a:rPr lang="en-US" b="0" i="0" dirty="0">
                <a:solidFill>
                  <a:srgbClr val="5F5F6F"/>
                </a:solidFill>
                <a:effectLst/>
                <a:latin typeface="Nunito"/>
              </a:rPr>
              <a:t>Assuming that we're searching for a value </a:t>
            </a:r>
            <a:r>
              <a:rPr lang="en-US" b="0" i="0" dirty="0" err="1">
                <a:solidFill>
                  <a:srgbClr val="5F5F6F"/>
                </a:solidFill>
                <a:effectLst/>
                <a:latin typeface="Nunito"/>
              </a:rPr>
              <a:t>val</a:t>
            </a:r>
            <a:r>
              <a:rPr lang="en-US" b="0" i="0" dirty="0">
                <a:solidFill>
                  <a:srgbClr val="5F5F6F"/>
                </a:solidFill>
                <a:effectLst/>
                <a:latin typeface="Nunito"/>
              </a:rPr>
              <a:t> in a sorted array, the algorithm compares </a:t>
            </a:r>
            <a:r>
              <a:rPr lang="en-US" b="0" i="0" dirty="0" err="1">
                <a:solidFill>
                  <a:srgbClr val="5F5F6F"/>
                </a:solidFill>
                <a:effectLst/>
                <a:latin typeface="Nunito"/>
              </a:rPr>
              <a:t>val</a:t>
            </a:r>
            <a:r>
              <a:rPr lang="en-US" b="0" i="0" dirty="0">
                <a:solidFill>
                  <a:srgbClr val="5F5F6F"/>
                </a:solidFill>
                <a:effectLst/>
                <a:latin typeface="Nunito"/>
              </a:rPr>
              <a:t> to the value of the middle element of the array, which we'll call mid.</a:t>
            </a:r>
          </a:p>
          <a:p>
            <a:pPr algn="l">
              <a:buFont typeface="Arial" panose="020B0604020202020204" pitchFamily="34" charset="0"/>
              <a:buChar char="•"/>
            </a:pPr>
            <a:r>
              <a:rPr lang="en-US" b="0" i="0" dirty="0">
                <a:solidFill>
                  <a:srgbClr val="5F5F6F"/>
                </a:solidFill>
                <a:effectLst/>
                <a:latin typeface="Nunito"/>
              </a:rPr>
              <a:t>If mid is the element we are looking for (best case), we return its index.</a:t>
            </a:r>
          </a:p>
          <a:p>
            <a:pPr algn="l">
              <a:buFont typeface="Arial" panose="020B0604020202020204" pitchFamily="34" charset="0"/>
              <a:buChar char="•"/>
            </a:pPr>
            <a:r>
              <a:rPr lang="en-US" b="0" i="0" dirty="0">
                <a:solidFill>
                  <a:srgbClr val="5F5F6F"/>
                </a:solidFill>
                <a:effectLst/>
                <a:latin typeface="Nunito"/>
              </a:rPr>
              <a:t>If not, we identify which side of mid </a:t>
            </a:r>
            <a:r>
              <a:rPr lang="en-US" b="0" i="0" dirty="0" err="1">
                <a:solidFill>
                  <a:srgbClr val="5F5F6F"/>
                </a:solidFill>
                <a:effectLst/>
                <a:latin typeface="Nunito"/>
              </a:rPr>
              <a:t>val</a:t>
            </a:r>
            <a:r>
              <a:rPr lang="en-US" b="0" i="0" dirty="0">
                <a:solidFill>
                  <a:srgbClr val="5F5F6F"/>
                </a:solidFill>
                <a:effectLst/>
                <a:latin typeface="Nunito"/>
              </a:rPr>
              <a:t> is more likely to be on based on whether </a:t>
            </a:r>
            <a:r>
              <a:rPr lang="en-US" b="0" i="0" dirty="0" err="1">
                <a:solidFill>
                  <a:srgbClr val="5F5F6F"/>
                </a:solidFill>
                <a:effectLst/>
                <a:latin typeface="Nunito"/>
              </a:rPr>
              <a:t>val</a:t>
            </a:r>
            <a:r>
              <a:rPr lang="en-US" b="0" i="0" dirty="0">
                <a:solidFill>
                  <a:srgbClr val="5F5F6F"/>
                </a:solidFill>
                <a:effectLst/>
                <a:latin typeface="Nunito"/>
              </a:rPr>
              <a:t> is smaller or greater than mid, and discard the other side of the array.</a:t>
            </a:r>
          </a:p>
          <a:p>
            <a:pPr algn="l">
              <a:buFont typeface="Arial" panose="020B0604020202020204" pitchFamily="34" charset="0"/>
              <a:buChar char="•"/>
            </a:pPr>
            <a:r>
              <a:rPr lang="en-US" b="0" i="0" dirty="0">
                <a:solidFill>
                  <a:srgbClr val="5F5F6F"/>
                </a:solidFill>
                <a:effectLst/>
                <a:latin typeface="Nunito"/>
              </a:rPr>
              <a:t>We then recursively or iteratively follow the same steps, choosing a new value for mid, comparing it with </a:t>
            </a:r>
            <a:r>
              <a:rPr lang="en-US" b="0" i="0" dirty="0" err="1">
                <a:solidFill>
                  <a:srgbClr val="5F5F6F"/>
                </a:solidFill>
                <a:effectLst/>
                <a:latin typeface="Nunito"/>
              </a:rPr>
              <a:t>val</a:t>
            </a:r>
            <a:r>
              <a:rPr lang="en-US" b="0" i="0" dirty="0">
                <a:solidFill>
                  <a:srgbClr val="5F5F6F"/>
                </a:solidFill>
                <a:effectLst/>
                <a:latin typeface="Nunito"/>
              </a:rPr>
              <a:t> and discarding half of the possible matches in each iteration of the algorithm.</a:t>
            </a:r>
          </a:p>
          <a:p>
            <a:pPr algn="l"/>
            <a:r>
              <a:rPr lang="en-US" b="0" i="0" dirty="0">
                <a:solidFill>
                  <a:srgbClr val="5F5F6F"/>
                </a:solidFill>
                <a:effectLst/>
                <a:latin typeface="Nunito"/>
              </a:rPr>
              <a:t>The binary search algorithm can be written either recursively or iteratively. </a:t>
            </a:r>
            <a:r>
              <a:rPr lang="en-US" b="0" i="0" u="none" strike="noStrike" dirty="0">
                <a:solidFill>
                  <a:srgbClr val="F16334"/>
                </a:solidFill>
                <a:effectLst/>
                <a:latin typeface="Nunito"/>
                <a:hlinkClick r:id="rId12"/>
              </a:rPr>
              <a:t>Recursion is generally slower in Python</a:t>
            </a:r>
            <a:r>
              <a:rPr lang="en-US" b="0" i="0" dirty="0">
                <a:solidFill>
                  <a:srgbClr val="5F5F6F"/>
                </a:solidFill>
                <a:effectLst/>
                <a:latin typeface="Nunito"/>
              </a:rPr>
              <a:t> because it requires the allocation of new stack frames.</a:t>
            </a:r>
          </a:p>
          <a:p>
            <a:pPr algn="l"/>
            <a:r>
              <a:rPr lang="en-US" b="0" i="0" dirty="0">
                <a:solidFill>
                  <a:srgbClr val="5F5F6F"/>
                </a:solidFill>
                <a:effectLst/>
                <a:latin typeface="Nunito"/>
              </a:rPr>
              <a:t>Since a good search algorithm should be as fast and accurate as possible, let's consider the iterative implementation of binary search:</a:t>
            </a:r>
          </a:p>
          <a:p>
            <a:pPr algn="l"/>
            <a:r>
              <a:rPr lang="en-US" dirty="0">
                <a:solidFill>
                  <a:srgbClr val="C678DD"/>
                </a:solidFill>
                <a:effectLst/>
              </a:rPr>
              <a:t>def</a:t>
            </a:r>
            <a:r>
              <a:rPr lang="en-US" dirty="0">
                <a:effectLst/>
              </a:rPr>
              <a:t> </a:t>
            </a:r>
            <a:r>
              <a:rPr lang="en-US" dirty="0" err="1">
                <a:solidFill>
                  <a:srgbClr val="61AEEE"/>
                </a:solidFill>
                <a:effectLst/>
              </a:rPr>
              <a:t>BinarySearch</a:t>
            </a:r>
            <a:r>
              <a:rPr lang="en-US" dirty="0">
                <a:effectLst/>
              </a:rPr>
              <a:t>(</a:t>
            </a:r>
            <a:r>
              <a:rPr lang="en-US" dirty="0" err="1">
                <a:effectLst/>
              </a:rPr>
              <a:t>myList</a:t>
            </a:r>
            <a:r>
              <a:rPr lang="en-US" dirty="0">
                <a:effectLst/>
              </a:rPr>
              <a:t>, </a:t>
            </a:r>
            <a:r>
              <a:rPr lang="en-US" dirty="0" err="1">
                <a:effectLst/>
              </a:rPr>
              <a:t>val</a:t>
            </a:r>
            <a:r>
              <a:rPr lang="en-US" dirty="0">
                <a:effectLst/>
              </a:rPr>
              <a:t>):</a:t>
            </a:r>
            <a:r>
              <a:rPr lang="en-US" dirty="0"/>
              <a:t> first = </a:t>
            </a:r>
            <a:r>
              <a:rPr lang="en-US" dirty="0">
                <a:solidFill>
                  <a:srgbClr val="D19A66"/>
                </a:solidFill>
                <a:effectLst/>
              </a:rPr>
              <a:t>0</a:t>
            </a:r>
            <a:r>
              <a:rPr lang="en-US" dirty="0"/>
              <a:t> last = </a:t>
            </a:r>
            <a:r>
              <a:rPr lang="en-US" dirty="0" err="1"/>
              <a:t>len</a:t>
            </a:r>
            <a:r>
              <a:rPr lang="en-US" dirty="0"/>
              <a:t>(</a:t>
            </a:r>
            <a:r>
              <a:rPr lang="en-US" dirty="0" err="1"/>
              <a:t>myList</a:t>
            </a:r>
            <a:r>
              <a:rPr lang="en-US" dirty="0"/>
              <a:t>)</a:t>
            </a:r>
            <a:r>
              <a:rPr lang="en-US" dirty="0">
                <a:solidFill>
                  <a:srgbClr val="D19A66"/>
                </a:solidFill>
                <a:effectLst/>
              </a:rPr>
              <a:t>-1</a:t>
            </a:r>
            <a:r>
              <a:rPr lang="en-US" dirty="0"/>
              <a:t> index = </a:t>
            </a:r>
            <a:r>
              <a:rPr lang="en-US" dirty="0">
                <a:solidFill>
                  <a:srgbClr val="D19A66"/>
                </a:solidFill>
                <a:effectLst/>
              </a:rPr>
              <a:t>-1</a:t>
            </a:r>
            <a:r>
              <a:rPr lang="en-US" dirty="0"/>
              <a:t> </a:t>
            </a:r>
            <a:r>
              <a:rPr lang="en-US" dirty="0">
                <a:solidFill>
                  <a:srgbClr val="C678DD"/>
                </a:solidFill>
                <a:effectLst/>
              </a:rPr>
              <a:t>while</a:t>
            </a:r>
            <a:r>
              <a:rPr lang="en-US" dirty="0"/>
              <a:t> (first &lt;= last) </a:t>
            </a:r>
            <a:r>
              <a:rPr lang="en-US" dirty="0">
                <a:solidFill>
                  <a:srgbClr val="C678DD"/>
                </a:solidFill>
                <a:effectLst/>
              </a:rPr>
              <a:t>and</a:t>
            </a:r>
            <a:r>
              <a:rPr lang="en-US" dirty="0"/>
              <a:t> (index == </a:t>
            </a:r>
            <a:r>
              <a:rPr lang="en-US" dirty="0">
                <a:solidFill>
                  <a:srgbClr val="D19A66"/>
                </a:solidFill>
                <a:effectLst/>
              </a:rPr>
              <a:t>-1</a:t>
            </a:r>
            <a:r>
              <a:rPr lang="en-US" dirty="0"/>
              <a:t>): mid = (</a:t>
            </a:r>
            <a:r>
              <a:rPr lang="en-US" dirty="0" err="1"/>
              <a:t>first+last</a:t>
            </a:r>
            <a:r>
              <a:rPr lang="en-US" dirty="0"/>
              <a:t>)//</a:t>
            </a:r>
            <a:r>
              <a:rPr lang="en-US" dirty="0">
                <a:solidFill>
                  <a:srgbClr val="D19A66"/>
                </a:solidFill>
                <a:effectLst/>
              </a:rPr>
              <a:t>2</a:t>
            </a:r>
            <a:r>
              <a:rPr lang="en-US" dirty="0"/>
              <a:t> </a:t>
            </a:r>
            <a:r>
              <a:rPr lang="en-US" dirty="0">
                <a:solidFill>
                  <a:srgbClr val="C678DD"/>
                </a:solidFill>
                <a:effectLst/>
              </a:rPr>
              <a:t>if</a:t>
            </a:r>
            <a:r>
              <a:rPr lang="en-US" dirty="0"/>
              <a:t> </a:t>
            </a:r>
            <a:r>
              <a:rPr lang="en-US" dirty="0" err="1"/>
              <a:t>myList</a:t>
            </a:r>
            <a:r>
              <a:rPr lang="en-US" dirty="0"/>
              <a:t>[mid] == </a:t>
            </a:r>
            <a:r>
              <a:rPr lang="en-US" dirty="0" err="1"/>
              <a:t>val</a:t>
            </a:r>
            <a:r>
              <a:rPr lang="en-US" dirty="0"/>
              <a:t>: index = mid </a:t>
            </a:r>
            <a:r>
              <a:rPr lang="en-US" dirty="0">
                <a:solidFill>
                  <a:srgbClr val="C678DD"/>
                </a:solidFill>
                <a:effectLst/>
              </a:rPr>
              <a:t>else</a:t>
            </a:r>
            <a:r>
              <a:rPr lang="en-US" dirty="0"/>
              <a:t>: </a:t>
            </a:r>
            <a:r>
              <a:rPr lang="en-US" dirty="0">
                <a:solidFill>
                  <a:srgbClr val="C678DD"/>
                </a:solidFill>
                <a:effectLst/>
              </a:rPr>
              <a:t>if</a:t>
            </a:r>
            <a:r>
              <a:rPr lang="en-US" dirty="0"/>
              <a:t> </a:t>
            </a:r>
            <a:r>
              <a:rPr lang="en-US" dirty="0" err="1"/>
              <a:t>val</a:t>
            </a:r>
            <a:r>
              <a:rPr lang="en-US" dirty="0"/>
              <a:t>&lt;</a:t>
            </a:r>
            <a:r>
              <a:rPr lang="en-US" dirty="0" err="1"/>
              <a:t>myList</a:t>
            </a:r>
            <a:r>
              <a:rPr lang="en-US" dirty="0"/>
              <a:t>[mid]: last = mid </a:t>
            </a:r>
            <a:r>
              <a:rPr lang="en-US" dirty="0">
                <a:solidFill>
                  <a:srgbClr val="D19A66"/>
                </a:solidFill>
                <a:effectLst/>
              </a:rPr>
              <a:t>-1</a:t>
            </a:r>
            <a:r>
              <a:rPr lang="en-US" dirty="0"/>
              <a:t> </a:t>
            </a:r>
            <a:r>
              <a:rPr lang="en-US" dirty="0">
                <a:solidFill>
                  <a:srgbClr val="C678DD"/>
                </a:solidFill>
                <a:effectLst/>
              </a:rPr>
              <a:t>else</a:t>
            </a:r>
            <a:r>
              <a:rPr lang="en-US" dirty="0"/>
              <a:t>: first = mid +</a:t>
            </a:r>
            <a:r>
              <a:rPr lang="en-US" dirty="0">
                <a:solidFill>
                  <a:srgbClr val="D19A66"/>
                </a:solidFill>
                <a:effectLst/>
              </a:rPr>
              <a:t>1</a:t>
            </a:r>
            <a:r>
              <a:rPr lang="en-US" dirty="0"/>
              <a:t> </a:t>
            </a:r>
            <a:r>
              <a:rPr lang="en-US" dirty="0">
                <a:solidFill>
                  <a:srgbClr val="C678DD"/>
                </a:solidFill>
                <a:effectLst/>
              </a:rPr>
              <a:t>return</a:t>
            </a:r>
            <a:r>
              <a:rPr lang="en-US" dirty="0"/>
              <a:t> index </a:t>
            </a:r>
            <a:r>
              <a:rPr lang="en-US" b="0" i="0" dirty="0">
                <a:solidFill>
                  <a:srgbClr val="5F5F6F"/>
                </a:solidFill>
                <a:effectLst/>
                <a:latin typeface="Nunito"/>
              </a:rPr>
              <a:t>If we use the function to compute:</a:t>
            </a:r>
          </a:p>
          <a:p>
            <a:pPr algn="l"/>
            <a:r>
              <a:rPr lang="en-US" dirty="0">
                <a:solidFill>
                  <a:srgbClr val="61AEEE"/>
                </a:solidFill>
                <a:effectLst/>
              </a:rPr>
              <a:t>&gt;&gt;&gt; </a:t>
            </a:r>
            <a:r>
              <a:rPr lang="en-US" dirty="0" err="1"/>
              <a:t>BinarySearch</a:t>
            </a:r>
            <a:r>
              <a:rPr lang="en-US" dirty="0"/>
              <a:t>([</a:t>
            </a:r>
            <a:r>
              <a:rPr lang="en-US" dirty="0">
                <a:solidFill>
                  <a:srgbClr val="D19A66"/>
                </a:solidFill>
                <a:effectLst/>
              </a:rPr>
              <a:t>10</a:t>
            </a:r>
            <a:r>
              <a:rPr lang="en-US" dirty="0"/>
              <a:t>,</a:t>
            </a:r>
            <a:r>
              <a:rPr lang="en-US" dirty="0">
                <a:solidFill>
                  <a:srgbClr val="D19A66"/>
                </a:solidFill>
                <a:effectLst/>
              </a:rPr>
              <a:t>20</a:t>
            </a:r>
            <a:r>
              <a:rPr lang="en-US" dirty="0"/>
              <a:t>,</a:t>
            </a:r>
            <a:r>
              <a:rPr lang="en-US" dirty="0">
                <a:solidFill>
                  <a:srgbClr val="D19A66"/>
                </a:solidFill>
                <a:effectLst/>
              </a:rPr>
              <a:t>30</a:t>
            </a:r>
            <a:r>
              <a:rPr lang="en-US" dirty="0"/>
              <a:t>,</a:t>
            </a:r>
            <a:r>
              <a:rPr lang="en-US" dirty="0">
                <a:solidFill>
                  <a:srgbClr val="D19A66"/>
                </a:solidFill>
                <a:effectLst/>
              </a:rPr>
              <a:t>40</a:t>
            </a:r>
            <a:r>
              <a:rPr lang="en-US" dirty="0"/>
              <a:t>,</a:t>
            </a:r>
            <a:r>
              <a:rPr lang="en-US" dirty="0">
                <a:solidFill>
                  <a:srgbClr val="D19A66"/>
                </a:solidFill>
                <a:effectLst/>
              </a:rPr>
              <a:t>50</a:t>
            </a:r>
            <a:r>
              <a:rPr lang="en-US" dirty="0"/>
              <a:t>], </a:t>
            </a:r>
            <a:r>
              <a:rPr lang="en-US" dirty="0">
                <a:solidFill>
                  <a:srgbClr val="D19A66"/>
                </a:solidFill>
                <a:effectLst/>
              </a:rPr>
              <a:t>20</a:t>
            </a:r>
            <a:r>
              <a:rPr lang="en-US" dirty="0"/>
              <a:t>) </a:t>
            </a:r>
            <a:r>
              <a:rPr lang="en-US" b="0" i="0" dirty="0">
                <a:solidFill>
                  <a:srgbClr val="5F5F6F"/>
                </a:solidFill>
                <a:effectLst/>
                <a:latin typeface="Nunito"/>
              </a:rPr>
              <a:t>We get the result:</a:t>
            </a:r>
          </a:p>
          <a:p>
            <a:pPr algn="l"/>
            <a:r>
              <a:rPr lang="en-US" dirty="0"/>
              <a:t>1 </a:t>
            </a:r>
            <a:r>
              <a:rPr lang="en-US" b="0" i="0" dirty="0">
                <a:solidFill>
                  <a:srgbClr val="5F5F6F"/>
                </a:solidFill>
                <a:effectLst/>
                <a:latin typeface="Nunito"/>
              </a:rPr>
              <a:t>Which is the index of the value that we are searching for.</a:t>
            </a:r>
          </a:p>
          <a:p>
            <a:pPr algn="l"/>
            <a:r>
              <a:rPr lang="en-US" b="0" i="0" dirty="0">
                <a:solidFill>
                  <a:srgbClr val="5F5F6F"/>
                </a:solidFill>
                <a:effectLst/>
                <a:latin typeface="Nunito"/>
              </a:rPr>
              <a:t>The action that the algorithm performs next in each iteration is one of several possibilities:</a:t>
            </a:r>
          </a:p>
          <a:p>
            <a:pPr algn="l">
              <a:buFont typeface="Arial" panose="020B0604020202020204" pitchFamily="34" charset="0"/>
              <a:buChar char="•"/>
            </a:pPr>
            <a:r>
              <a:rPr lang="en-US" b="0" i="0" dirty="0">
                <a:solidFill>
                  <a:srgbClr val="5F5F6F"/>
                </a:solidFill>
                <a:effectLst/>
                <a:latin typeface="Nunito"/>
              </a:rPr>
              <a:t>Returning the index of the current element</a:t>
            </a:r>
          </a:p>
          <a:p>
            <a:pPr algn="l">
              <a:buFont typeface="Arial" panose="020B0604020202020204" pitchFamily="34" charset="0"/>
              <a:buChar char="•"/>
            </a:pPr>
            <a:r>
              <a:rPr lang="en-US" b="0" i="0" dirty="0">
                <a:solidFill>
                  <a:srgbClr val="5F5F6F"/>
                </a:solidFill>
                <a:effectLst/>
                <a:latin typeface="Nunito"/>
              </a:rPr>
              <a:t>Searching through the left half of the array</a:t>
            </a:r>
          </a:p>
          <a:p>
            <a:pPr algn="l">
              <a:buFont typeface="Arial" panose="020B0604020202020204" pitchFamily="34" charset="0"/>
              <a:buChar char="•"/>
            </a:pPr>
            <a:r>
              <a:rPr lang="en-US" b="0" i="0" dirty="0">
                <a:solidFill>
                  <a:srgbClr val="5F5F6F"/>
                </a:solidFill>
                <a:effectLst/>
                <a:latin typeface="Nunito"/>
              </a:rPr>
              <a:t>Searching through the right half of the array</a:t>
            </a:r>
          </a:p>
          <a:p>
            <a:pPr algn="l"/>
            <a:r>
              <a:rPr lang="en-US" b="0" i="0" dirty="0">
                <a:solidFill>
                  <a:srgbClr val="5F5F6F"/>
                </a:solidFill>
                <a:effectLst/>
                <a:latin typeface="Nunito"/>
              </a:rPr>
              <a:t>We can only pick one possibility per iteration, and our pool of possible matches gets divided by two in each iteration. This makes the time complexity of binary search </a:t>
            </a:r>
            <a:r>
              <a:rPr lang="en-US" b="0" i="1" dirty="0">
                <a:solidFill>
                  <a:srgbClr val="5F5F6F"/>
                </a:solidFill>
                <a:effectLst/>
                <a:latin typeface="Nunito"/>
              </a:rPr>
              <a:t>O(log n)</a:t>
            </a:r>
            <a:r>
              <a:rPr lang="en-US" b="0" i="0" dirty="0">
                <a:solidFill>
                  <a:srgbClr val="5F5F6F"/>
                </a:solidFill>
                <a:effectLst/>
                <a:latin typeface="Nunito"/>
              </a:rPr>
              <a:t>.</a:t>
            </a:r>
          </a:p>
          <a:p>
            <a:pPr algn="l"/>
            <a:r>
              <a:rPr lang="en-US" b="0" i="0" dirty="0">
                <a:solidFill>
                  <a:srgbClr val="5F5F6F"/>
                </a:solidFill>
                <a:effectLst/>
                <a:latin typeface="Nunito"/>
              </a:rPr>
              <a:t>One drawback of binary search is that if there are multiple occurrences of an element in the array, it does not return the index of the first element, but rather the index of the element closest to the middle:</a:t>
            </a:r>
          </a:p>
          <a:p>
            <a:pPr algn="ctr"/>
            <a:r>
              <a:rPr lang="en-US" dirty="0">
                <a:solidFill>
                  <a:srgbClr val="61AEEE"/>
                </a:solidFill>
                <a:effectLst/>
              </a:rPr>
              <a:t>&gt;&gt;&gt; </a:t>
            </a:r>
            <a:r>
              <a:rPr lang="en-US" dirty="0"/>
              <a:t>print(</a:t>
            </a:r>
            <a:r>
              <a:rPr lang="en-US" dirty="0" err="1"/>
              <a:t>BinarySearch</a:t>
            </a:r>
            <a:r>
              <a:rPr lang="en-US" dirty="0"/>
              <a:t>([</a:t>
            </a:r>
            <a:r>
              <a:rPr lang="en-US" dirty="0">
                <a:solidFill>
                  <a:srgbClr val="D19A66"/>
                </a:solidFill>
                <a:effectLst/>
              </a:rPr>
              <a:t>4</a:t>
            </a:r>
            <a:r>
              <a:rPr lang="en-US" dirty="0"/>
              <a:t>,</a:t>
            </a:r>
            <a:r>
              <a:rPr lang="en-US" dirty="0">
                <a:solidFill>
                  <a:srgbClr val="D19A66"/>
                </a:solidFill>
                <a:effectLst/>
              </a:rPr>
              <a:t>4</a:t>
            </a:r>
            <a:r>
              <a:rPr lang="en-US" dirty="0"/>
              <a:t>,</a:t>
            </a:r>
            <a:r>
              <a:rPr lang="en-US" dirty="0">
                <a:solidFill>
                  <a:srgbClr val="D19A66"/>
                </a:solidFill>
                <a:effectLst/>
              </a:rPr>
              <a:t>4</a:t>
            </a:r>
            <a:r>
              <a:rPr lang="en-US" dirty="0"/>
              <a:t>,</a:t>
            </a:r>
            <a:r>
              <a:rPr lang="en-US" dirty="0">
                <a:solidFill>
                  <a:srgbClr val="D19A66"/>
                </a:solidFill>
                <a:effectLst/>
              </a:rPr>
              <a:t>4</a:t>
            </a:r>
            <a:r>
              <a:rPr lang="en-US" dirty="0"/>
              <a:t>,</a:t>
            </a:r>
            <a:r>
              <a:rPr lang="en-US" dirty="0">
                <a:solidFill>
                  <a:srgbClr val="D19A66"/>
                </a:solidFill>
                <a:effectLst/>
              </a:rPr>
              <a:t>4</a:t>
            </a:r>
            <a:r>
              <a:rPr lang="en-US" dirty="0"/>
              <a:t>], </a:t>
            </a:r>
            <a:r>
              <a:rPr lang="en-US" dirty="0">
                <a:solidFill>
                  <a:srgbClr val="D19A66"/>
                </a:solidFill>
                <a:effectLst/>
              </a:rPr>
              <a:t>4</a:t>
            </a:r>
            <a:r>
              <a:rPr lang="en-US" dirty="0"/>
              <a:t>)) </a:t>
            </a:r>
            <a:r>
              <a:rPr lang="en-US" b="0" i="0" dirty="0">
                <a:solidFill>
                  <a:srgbClr val="5F5F6F"/>
                </a:solidFill>
                <a:effectLst/>
                <a:latin typeface="Nunito"/>
              </a:rPr>
              <a:t>Running this piece of code will result in the index of the middle element:</a:t>
            </a:r>
          </a:p>
          <a:p>
            <a:pPr algn="l"/>
            <a:r>
              <a:rPr lang="en-US" dirty="0"/>
              <a:t>1 </a:t>
            </a:r>
            <a:r>
              <a:rPr lang="en-US" b="0" i="0" dirty="0">
                <a:solidFill>
                  <a:srgbClr val="5F5F6F"/>
                </a:solidFill>
                <a:effectLst/>
                <a:latin typeface="Nunito"/>
              </a:rPr>
              <a:t>For comparison performing a linear search on the same array would return:</a:t>
            </a:r>
          </a:p>
          <a:p>
            <a:pPr algn="l"/>
            <a:r>
              <a:rPr lang="en-US" dirty="0"/>
              <a:t>0 </a:t>
            </a:r>
            <a:r>
              <a:rPr lang="en-US" b="0" i="0" dirty="0">
                <a:solidFill>
                  <a:srgbClr val="5F5F6F"/>
                </a:solidFill>
                <a:effectLst/>
                <a:latin typeface="Nunito"/>
              </a:rPr>
              <a:t>Which is the index of the </a:t>
            </a:r>
            <a:r>
              <a:rPr lang="en-US" b="0" i="1" dirty="0">
                <a:solidFill>
                  <a:srgbClr val="5F5F6F"/>
                </a:solidFill>
                <a:effectLst/>
                <a:latin typeface="Nunito"/>
              </a:rPr>
              <a:t>first</a:t>
            </a:r>
            <a:r>
              <a:rPr lang="en-US" b="0" i="0" dirty="0">
                <a:solidFill>
                  <a:srgbClr val="5F5F6F"/>
                </a:solidFill>
                <a:effectLst/>
                <a:latin typeface="Nunito"/>
              </a:rPr>
              <a:t> element. However, we cannot categorically say that binary search does not work if an array contains the same element twice - it can work just like linear search and return the first occurrence of the element in some cases.</a:t>
            </a:r>
          </a:p>
          <a:p>
            <a:pPr algn="l"/>
            <a:r>
              <a:rPr lang="en-US" b="0" i="0" dirty="0">
                <a:solidFill>
                  <a:srgbClr val="5F5F6F"/>
                </a:solidFill>
                <a:effectLst/>
                <a:latin typeface="Nunito"/>
              </a:rPr>
              <a:t>If we perform binary search on the array [1,2,3,4,4,5] for instance, and search for 4, we would get 3 as the result.</a:t>
            </a:r>
          </a:p>
          <a:p>
            <a:pPr algn="l"/>
            <a:r>
              <a:rPr lang="en-US" b="0" i="0" dirty="0">
                <a:solidFill>
                  <a:srgbClr val="5F5F6F"/>
                </a:solidFill>
                <a:effectLst/>
                <a:latin typeface="Nunito"/>
              </a:rPr>
              <a:t>Binary search is quite commonly used in practice because it is efficient and fast when compared to linear search. However, it does have some shortcomings, such as its reliance on the // operator. There are many other </a:t>
            </a:r>
            <a:r>
              <a:rPr lang="en-US" b="0" i="1" dirty="0">
                <a:solidFill>
                  <a:srgbClr val="5F5F6F"/>
                </a:solidFill>
                <a:effectLst/>
                <a:latin typeface="Nunito"/>
              </a:rPr>
              <a:t>divide and conquer</a:t>
            </a:r>
            <a:r>
              <a:rPr lang="en-US" b="0" i="0" dirty="0">
                <a:solidFill>
                  <a:srgbClr val="5F5F6F"/>
                </a:solidFill>
                <a:effectLst/>
                <a:latin typeface="Nunito"/>
              </a:rPr>
              <a:t> search algorithms that are derived from binary search, let's examine a few of those next.</a:t>
            </a:r>
          </a:p>
          <a:p>
            <a:pPr algn="l"/>
            <a:r>
              <a:rPr lang="en-US" b="1" i="0" dirty="0">
                <a:solidFill>
                  <a:srgbClr val="303030"/>
                </a:solidFill>
                <a:effectLst/>
                <a:latin typeface="Nunito"/>
              </a:rPr>
              <a:t>Jump Search</a:t>
            </a:r>
          </a:p>
          <a:p>
            <a:pPr algn="l"/>
            <a:r>
              <a:rPr lang="en-US" b="0" i="1" dirty="0">
                <a:solidFill>
                  <a:srgbClr val="5F5F6F"/>
                </a:solidFill>
                <a:effectLst/>
                <a:latin typeface="Nunito"/>
              </a:rPr>
              <a:t>Jump Search</a:t>
            </a:r>
            <a:r>
              <a:rPr lang="en-US" b="0" i="0" dirty="0">
                <a:solidFill>
                  <a:srgbClr val="5F5F6F"/>
                </a:solidFill>
                <a:effectLst/>
                <a:latin typeface="Nunito"/>
              </a:rPr>
              <a:t> is similar to binary search in that it works on a sorted array, and uses a similar </a:t>
            </a:r>
            <a:r>
              <a:rPr lang="en-US" b="0" i="1" dirty="0">
                <a:solidFill>
                  <a:srgbClr val="5F5F6F"/>
                </a:solidFill>
                <a:effectLst/>
                <a:latin typeface="Nunito"/>
              </a:rPr>
              <a:t>divide and conquer</a:t>
            </a:r>
            <a:r>
              <a:rPr lang="en-US" b="0" i="0" dirty="0">
                <a:solidFill>
                  <a:srgbClr val="5F5F6F"/>
                </a:solidFill>
                <a:effectLst/>
                <a:latin typeface="Nunito"/>
              </a:rPr>
              <a:t> approach to search through it.</a:t>
            </a:r>
          </a:p>
          <a:p>
            <a:pPr algn="l"/>
            <a:r>
              <a:rPr lang="en-US" b="0" i="0" dirty="0">
                <a:solidFill>
                  <a:srgbClr val="5F5F6F"/>
                </a:solidFill>
                <a:effectLst/>
                <a:latin typeface="Nunito"/>
              </a:rPr>
              <a:t>It can be classified as an improvement of the linear search algorithm since it depends on linear search to perform the actual comparison when searching for a value.</a:t>
            </a:r>
          </a:p>
          <a:p>
            <a:pPr algn="l"/>
            <a:r>
              <a:rPr lang="en-US" b="0" i="0" dirty="0">
                <a:solidFill>
                  <a:srgbClr val="5F5F6F"/>
                </a:solidFill>
                <a:effectLst/>
                <a:latin typeface="Nunito"/>
              </a:rPr>
              <a:t>Given a sorted array, instead of searching through the array elements incrementally, we search in </a:t>
            </a:r>
            <a:r>
              <a:rPr lang="en-US" b="0" i="1" dirty="0">
                <a:solidFill>
                  <a:srgbClr val="5F5F6F"/>
                </a:solidFill>
                <a:effectLst/>
                <a:latin typeface="Nunito"/>
              </a:rPr>
              <a:t>jumps</a:t>
            </a:r>
            <a:r>
              <a:rPr lang="en-US" b="0" i="0" dirty="0">
                <a:solidFill>
                  <a:srgbClr val="5F5F6F"/>
                </a:solidFill>
                <a:effectLst/>
                <a:latin typeface="Nunito"/>
              </a:rPr>
              <a:t>. So in our input list </a:t>
            </a:r>
            <a:r>
              <a:rPr lang="en-US" b="0" i="0" dirty="0" err="1">
                <a:solidFill>
                  <a:srgbClr val="5F5F6F"/>
                </a:solidFill>
                <a:effectLst/>
                <a:latin typeface="Nunito"/>
              </a:rPr>
              <a:t>myList</a:t>
            </a:r>
            <a:r>
              <a:rPr lang="en-US" b="0" i="0" dirty="0">
                <a:solidFill>
                  <a:srgbClr val="5F5F6F"/>
                </a:solidFill>
                <a:effectLst/>
                <a:latin typeface="Nunito"/>
              </a:rPr>
              <a:t>, if we have a jump size of </a:t>
            </a:r>
            <a:r>
              <a:rPr lang="en-US" b="0" i="1" dirty="0">
                <a:solidFill>
                  <a:srgbClr val="5F5F6F"/>
                </a:solidFill>
                <a:effectLst/>
                <a:latin typeface="Nunito"/>
              </a:rPr>
              <a:t>jump</a:t>
            </a:r>
            <a:r>
              <a:rPr lang="en-US" b="0" i="0" dirty="0">
                <a:solidFill>
                  <a:srgbClr val="5F5F6F"/>
                </a:solidFill>
                <a:effectLst/>
                <a:latin typeface="Nunito"/>
              </a:rPr>
              <a:t> our algorithm will consider elements in the order </a:t>
            </a:r>
            <a:r>
              <a:rPr lang="en-US" b="0" i="0" dirty="0" err="1">
                <a:solidFill>
                  <a:srgbClr val="5F5F6F"/>
                </a:solidFill>
                <a:effectLst/>
                <a:latin typeface="Nunito"/>
              </a:rPr>
              <a:t>myList</a:t>
            </a:r>
            <a:r>
              <a:rPr lang="en-US" b="0" i="0" dirty="0">
                <a:solidFill>
                  <a:srgbClr val="5F5F6F"/>
                </a:solidFill>
                <a:effectLst/>
                <a:latin typeface="Nunito"/>
              </a:rPr>
              <a:t>[0], </a:t>
            </a:r>
            <a:r>
              <a:rPr lang="en-US" b="0" i="0" dirty="0" err="1">
                <a:solidFill>
                  <a:srgbClr val="5F5F6F"/>
                </a:solidFill>
                <a:effectLst/>
                <a:latin typeface="Nunito"/>
              </a:rPr>
              <a:t>myList</a:t>
            </a:r>
            <a:r>
              <a:rPr lang="en-US" b="0" i="0" dirty="0">
                <a:solidFill>
                  <a:srgbClr val="5F5F6F"/>
                </a:solidFill>
                <a:effectLst/>
                <a:latin typeface="Nunito"/>
              </a:rPr>
              <a:t>[0+jump], </a:t>
            </a:r>
            <a:r>
              <a:rPr lang="en-US" b="0" i="0" dirty="0" err="1">
                <a:solidFill>
                  <a:srgbClr val="5F5F6F"/>
                </a:solidFill>
                <a:effectLst/>
                <a:latin typeface="Nunito"/>
              </a:rPr>
              <a:t>myList</a:t>
            </a:r>
            <a:r>
              <a:rPr lang="en-US" b="0" i="0" dirty="0">
                <a:solidFill>
                  <a:srgbClr val="5F5F6F"/>
                </a:solidFill>
                <a:effectLst/>
                <a:latin typeface="Nunito"/>
              </a:rPr>
              <a:t>[0+2jump], </a:t>
            </a:r>
            <a:r>
              <a:rPr lang="en-US" b="0" i="0" dirty="0" err="1">
                <a:solidFill>
                  <a:srgbClr val="5F5F6F"/>
                </a:solidFill>
                <a:effectLst/>
                <a:latin typeface="Nunito"/>
              </a:rPr>
              <a:t>myList</a:t>
            </a:r>
            <a:r>
              <a:rPr lang="en-US" b="0" i="0" dirty="0">
                <a:solidFill>
                  <a:srgbClr val="5F5F6F"/>
                </a:solidFill>
                <a:effectLst/>
                <a:latin typeface="Nunito"/>
              </a:rPr>
              <a:t>[0+3jump] and so on.</a:t>
            </a:r>
          </a:p>
          <a:p>
            <a:pPr algn="ctr"/>
            <a:r>
              <a:rPr lang="en-US" b="0" i="0" dirty="0">
                <a:solidFill>
                  <a:srgbClr val="5F5F6F"/>
                </a:solidFill>
                <a:effectLst/>
                <a:latin typeface="Nunito"/>
              </a:rPr>
              <a:t>With each jump, we store the previous value we looked at and its index. When we find a set of values where </a:t>
            </a:r>
            <a:r>
              <a:rPr lang="en-US" b="0" i="0" dirty="0" err="1">
                <a:solidFill>
                  <a:srgbClr val="5F5F6F"/>
                </a:solidFill>
                <a:effectLst/>
                <a:latin typeface="Nunito"/>
              </a:rPr>
              <a:t>myList</a:t>
            </a:r>
            <a:r>
              <a:rPr lang="en-US" b="0" i="0" dirty="0">
                <a:solidFill>
                  <a:srgbClr val="5F5F6F"/>
                </a:solidFill>
                <a:effectLst/>
                <a:latin typeface="Nunito"/>
              </a:rPr>
              <a:t>[</a:t>
            </a:r>
            <a:r>
              <a:rPr lang="en-US" b="0" i="0" dirty="0" err="1">
                <a:solidFill>
                  <a:srgbClr val="5F5F6F"/>
                </a:solidFill>
                <a:effectLst/>
                <a:latin typeface="Nunito"/>
              </a:rPr>
              <a:t>i</a:t>
            </a:r>
            <a:r>
              <a:rPr lang="en-US" b="0" i="0" dirty="0">
                <a:solidFill>
                  <a:srgbClr val="5F5F6F"/>
                </a:solidFill>
                <a:effectLst/>
                <a:latin typeface="Nunito"/>
              </a:rPr>
              <a:t>]&lt;element&lt;</a:t>
            </a:r>
            <a:r>
              <a:rPr lang="en-US" b="0" i="0" dirty="0" err="1">
                <a:solidFill>
                  <a:srgbClr val="5F5F6F"/>
                </a:solidFill>
                <a:effectLst/>
                <a:latin typeface="Nunito"/>
              </a:rPr>
              <a:t>myList</a:t>
            </a:r>
            <a:r>
              <a:rPr lang="en-US" b="0" i="0" dirty="0">
                <a:solidFill>
                  <a:srgbClr val="5F5F6F"/>
                </a:solidFill>
                <a:effectLst/>
                <a:latin typeface="Nunito"/>
              </a:rPr>
              <a:t>[</a:t>
            </a:r>
            <a:r>
              <a:rPr lang="en-US" b="0" i="0" dirty="0" err="1">
                <a:solidFill>
                  <a:srgbClr val="5F5F6F"/>
                </a:solidFill>
                <a:effectLst/>
                <a:latin typeface="Nunito"/>
              </a:rPr>
              <a:t>i+jump</a:t>
            </a:r>
            <a:r>
              <a:rPr lang="en-US" b="0" i="0" dirty="0">
                <a:solidFill>
                  <a:srgbClr val="5F5F6F"/>
                </a:solidFill>
                <a:effectLst/>
                <a:latin typeface="Nunito"/>
              </a:rPr>
              <a:t>], we perform a linear search with </a:t>
            </a:r>
            <a:r>
              <a:rPr lang="en-US" b="0" i="0" dirty="0" err="1">
                <a:solidFill>
                  <a:srgbClr val="5F5F6F"/>
                </a:solidFill>
                <a:effectLst/>
                <a:latin typeface="Nunito"/>
              </a:rPr>
              <a:t>myList</a:t>
            </a:r>
            <a:r>
              <a:rPr lang="en-US" b="0" i="0" dirty="0">
                <a:solidFill>
                  <a:srgbClr val="5F5F6F"/>
                </a:solidFill>
                <a:effectLst/>
                <a:latin typeface="Nunito"/>
              </a:rPr>
              <a:t>[</a:t>
            </a:r>
            <a:r>
              <a:rPr lang="en-US" b="0" i="0" dirty="0" err="1">
                <a:solidFill>
                  <a:srgbClr val="5F5F6F"/>
                </a:solidFill>
                <a:effectLst/>
                <a:latin typeface="Nunito"/>
              </a:rPr>
              <a:t>i</a:t>
            </a:r>
            <a:r>
              <a:rPr lang="en-US" b="0" i="0" dirty="0">
                <a:solidFill>
                  <a:srgbClr val="5F5F6F"/>
                </a:solidFill>
                <a:effectLst/>
                <a:latin typeface="Nunito"/>
              </a:rPr>
              <a:t>] as the left-most element and </a:t>
            </a:r>
            <a:r>
              <a:rPr lang="en-US" b="0" i="0" dirty="0" err="1">
                <a:solidFill>
                  <a:srgbClr val="5F5F6F"/>
                </a:solidFill>
                <a:effectLst/>
                <a:latin typeface="Nunito"/>
              </a:rPr>
              <a:t>myList</a:t>
            </a:r>
            <a:r>
              <a:rPr lang="en-US" b="0" i="0" dirty="0">
                <a:solidFill>
                  <a:srgbClr val="5F5F6F"/>
                </a:solidFill>
                <a:effectLst/>
                <a:latin typeface="Nunito"/>
              </a:rPr>
              <a:t>[</a:t>
            </a:r>
            <a:r>
              <a:rPr lang="en-US" b="0" i="0" dirty="0" err="1">
                <a:solidFill>
                  <a:srgbClr val="5F5F6F"/>
                </a:solidFill>
                <a:effectLst/>
                <a:latin typeface="Nunito"/>
              </a:rPr>
              <a:t>i+jump</a:t>
            </a:r>
            <a:r>
              <a:rPr lang="en-US" b="0" i="0" dirty="0">
                <a:solidFill>
                  <a:srgbClr val="5F5F6F"/>
                </a:solidFill>
                <a:effectLst/>
                <a:latin typeface="Nunito"/>
              </a:rPr>
              <a:t>] as the right-most element in our search set:</a:t>
            </a:r>
          </a:p>
          <a:p>
            <a:pPr algn="l"/>
            <a:r>
              <a:rPr lang="en-US" dirty="0">
                <a:solidFill>
                  <a:srgbClr val="C678DD"/>
                </a:solidFill>
                <a:effectLst/>
              </a:rPr>
              <a:t>import</a:t>
            </a:r>
            <a:r>
              <a:rPr lang="en-US" dirty="0"/>
              <a:t> math </a:t>
            </a:r>
            <a:r>
              <a:rPr lang="en-US" dirty="0">
                <a:solidFill>
                  <a:srgbClr val="C678DD"/>
                </a:solidFill>
                <a:effectLst/>
              </a:rPr>
              <a:t>def</a:t>
            </a:r>
            <a:r>
              <a:rPr lang="en-US" dirty="0">
                <a:effectLst/>
              </a:rPr>
              <a:t> </a:t>
            </a:r>
            <a:r>
              <a:rPr lang="en-US" dirty="0" err="1">
                <a:solidFill>
                  <a:srgbClr val="61AEEE"/>
                </a:solidFill>
                <a:effectLst/>
              </a:rPr>
              <a:t>JumpSearch</a:t>
            </a:r>
            <a:r>
              <a:rPr lang="en-US" dirty="0">
                <a:effectLst/>
              </a:rPr>
              <a:t> (</a:t>
            </a:r>
            <a:r>
              <a:rPr lang="en-US" dirty="0" err="1">
                <a:effectLst/>
              </a:rPr>
              <a:t>myList</a:t>
            </a:r>
            <a:r>
              <a:rPr lang="en-US" dirty="0">
                <a:effectLst/>
              </a:rPr>
              <a:t>, </a:t>
            </a:r>
            <a:r>
              <a:rPr lang="en-US" dirty="0" err="1">
                <a:effectLst/>
              </a:rPr>
              <a:t>val</a:t>
            </a:r>
            <a:r>
              <a:rPr lang="en-US" dirty="0">
                <a:effectLst/>
              </a:rPr>
              <a:t>):</a:t>
            </a:r>
            <a:r>
              <a:rPr lang="en-US" dirty="0"/>
              <a:t> length = </a:t>
            </a:r>
            <a:r>
              <a:rPr lang="en-US" dirty="0" err="1"/>
              <a:t>len</a:t>
            </a:r>
            <a:r>
              <a:rPr lang="en-US" dirty="0"/>
              <a:t>(</a:t>
            </a:r>
            <a:r>
              <a:rPr lang="en-US" dirty="0" err="1"/>
              <a:t>myList</a:t>
            </a:r>
            <a:r>
              <a:rPr lang="en-US" dirty="0"/>
              <a:t>) jump = int(</a:t>
            </a:r>
            <a:r>
              <a:rPr lang="en-US" dirty="0" err="1"/>
              <a:t>math.sqrt</a:t>
            </a:r>
            <a:r>
              <a:rPr lang="en-US" dirty="0"/>
              <a:t>(length)) left, right = </a:t>
            </a:r>
            <a:r>
              <a:rPr lang="en-US" dirty="0">
                <a:solidFill>
                  <a:srgbClr val="D19A66"/>
                </a:solidFill>
                <a:effectLst/>
              </a:rPr>
              <a:t>0</a:t>
            </a:r>
            <a:r>
              <a:rPr lang="en-US" dirty="0"/>
              <a:t>, </a:t>
            </a:r>
            <a:r>
              <a:rPr lang="en-US" dirty="0">
                <a:solidFill>
                  <a:srgbClr val="D19A66"/>
                </a:solidFill>
                <a:effectLst/>
              </a:rPr>
              <a:t>0</a:t>
            </a:r>
            <a:r>
              <a:rPr lang="en-US" dirty="0"/>
              <a:t> </a:t>
            </a:r>
            <a:r>
              <a:rPr lang="en-US" dirty="0">
                <a:solidFill>
                  <a:srgbClr val="C678DD"/>
                </a:solidFill>
                <a:effectLst/>
              </a:rPr>
              <a:t>while</a:t>
            </a:r>
            <a:r>
              <a:rPr lang="en-US" dirty="0"/>
              <a:t> left &lt; length </a:t>
            </a:r>
            <a:r>
              <a:rPr lang="en-US" dirty="0">
                <a:solidFill>
                  <a:srgbClr val="C678DD"/>
                </a:solidFill>
                <a:effectLst/>
              </a:rPr>
              <a:t>and</a:t>
            </a:r>
            <a:r>
              <a:rPr lang="en-US" dirty="0"/>
              <a:t> </a:t>
            </a:r>
            <a:r>
              <a:rPr lang="en-US" dirty="0" err="1"/>
              <a:t>myList</a:t>
            </a:r>
            <a:r>
              <a:rPr lang="en-US" dirty="0"/>
              <a:t>[left] &lt;= </a:t>
            </a:r>
            <a:r>
              <a:rPr lang="en-US" dirty="0" err="1"/>
              <a:t>val</a:t>
            </a:r>
            <a:r>
              <a:rPr lang="en-US" dirty="0"/>
              <a:t>: right = min(length - </a:t>
            </a:r>
            <a:r>
              <a:rPr lang="en-US" dirty="0">
                <a:solidFill>
                  <a:srgbClr val="D19A66"/>
                </a:solidFill>
                <a:effectLst/>
              </a:rPr>
              <a:t>1</a:t>
            </a:r>
            <a:r>
              <a:rPr lang="en-US" dirty="0"/>
              <a:t>, left + jump) </a:t>
            </a:r>
            <a:r>
              <a:rPr lang="en-US" dirty="0">
                <a:solidFill>
                  <a:srgbClr val="C678DD"/>
                </a:solidFill>
                <a:effectLst/>
              </a:rPr>
              <a:t>if</a:t>
            </a:r>
            <a:r>
              <a:rPr lang="en-US" dirty="0"/>
              <a:t> </a:t>
            </a:r>
            <a:r>
              <a:rPr lang="en-US" dirty="0" err="1"/>
              <a:t>myList</a:t>
            </a:r>
            <a:r>
              <a:rPr lang="en-US" dirty="0"/>
              <a:t>[left] &lt;= </a:t>
            </a:r>
            <a:r>
              <a:rPr lang="en-US" dirty="0" err="1"/>
              <a:t>val</a:t>
            </a:r>
            <a:r>
              <a:rPr lang="en-US" dirty="0"/>
              <a:t> </a:t>
            </a:r>
            <a:r>
              <a:rPr lang="en-US" dirty="0">
                <a:solidFill>
                  <a:srgbClr val="C678DD"/>
                </a:solidFill>
                <a:effectLst/>
              </a:rPr>
              <a:t>and</a:t>
            </a:r>
            <a:r>
              <a:rPr lang="en-US" dirty="0"/>
              <a:t> </a:t>
            </a:r>
            <a:r>
              <a:rPr lang="en-US" dirty="0" err="1"/>
              <a:t>myList</a:t>
            </a:r>
            <a:r>
              <a:rPr lang="en-US" dirty="0"/>
              <a:t>[right] &gt;= </a:t>
            </a:r>
            <a:r>
              <a:rPr lang="en-US" dirty="0" err="1"/>
              <a:t>val</a:t>
            </a:r>
            <a:r>
              <a:rPr lang="en-US" dirty="0"/>
              <a:t>: </a:t>
            </a:r>
            <a:r>
              <a:rPr lang="en-US" dirty="0">
                <a:solidFill>
                  <a:srgbClr val="C678DD"/>
                </a:solidFill>
                <a:effectLst/>
              </a:rPr>
              <a:t>break</a:t>
            </a:r>
            <a:r>
              <a:rPr lang="en-US" dirty="0"/>
              <a:t> left += jump; </a:t>
            </a:r>
            <a:r>
              <a:rPr lang="en-US" dirty="0">
                <a:solidFill>
                  <a:srgbClr val="C678DD"/>
                </a:solidFill>
                <a:effectLst/>
              </a:rPr>
              <a:t>if</a:t>
            </a:r>
            <a:r>
              <a:rPr lang="en-US" dirty="0"/>
              <a:t> left &gt;= length </a:t>
            </a:r>
            <a:r>
              <a:rPr lang="en-US" dirty="0">
                <a:solidFill>
                  <a:srgbClr val="C678DD"/>
                </a:solidFill>
                <a:effectLst/>
              </a:rPr>
              <a:t>or</a:t>
            </a:r>
            <a:r>
              <a:rPr lang="en-US" dirty="0"/>
              <a:t> </a:t>
            </a:r>
            <a:r>
              <a:rPr lang="en-US" dirty="0" err="1"/>
              <a:t>myList</a:t>
            </a:r>
            <a:r>
              <a:rPr lang="en-US" dirty="0"/>
              <a:t>[left] &gt; </a:t>
            </a:r>
            <a:r>
              <a:rPr lang="en-US" dirty="0" err="1"/>
              <a:t>val</a:t>
            </a:r>
            <a:r>
              <a:rPr lang="en-US" dirty="0"/>
              <a:t>: </a:t>
            </a:r>
            <a:r>
              <a:rPr lang="en-US" dirty="0">
                <a:solidFill>
                  <a:srgbClr val="C678DD"/>
                </a:solidFill>
                <a:effectLst/>
              </a:rPr>
              <a:t>return</a:t>
            </a:r>
            <a:r>
              <a:rPr lang="en-US" dirty="0"/>
              <a:t> </a:t>
            </a:r>
            <a:r>
              <a:rPr lang="en-US" dirty="0">
                <a:solidFill>
                  <a:srgbClr val="D19A66"/>
                </a:solidFill>
                <a:effectLst/>
              </a:rPr>
              <a:t>-1</a:t>
            </a:r>
            <a:r>
              <a:rPr lang="en-US" dirty="0"/>
              <a:t> right = min(length - </a:t>
            </a:r>
            <a:r>
              <a:rPr lang="en-US" dirty="0">
                <a:solidFill>
                  <a:srgbClr val="D19A66"/>
                </a:solidFill>
                <a:effectLst/>
              </a:rPr>
              <a:t>1</a:t>
            </a:r>
            <a:r>
              <a:rPr lang="en-US" dirty="0"/>
              <a:t>, right) </a:t>
            </a:r>
            <a:r>
              <a:rPr lang="en-US" dirty="0" err="1"/>
              <a:t>i</a:t>
            </a:r>
            <a:r>
              <a:rPr lang="en-US" dirty="0"/>
              <a:t> = left </a:t>
            </a:r>
            <a:r>
              <a:rPr lang="en-US" dirty="0">
                <a:solidFill>
                  <a:srgbClr val="C678DD"/>
                </a:solidFill>
                <a:effectLst/>
              </a:rPr>
              <a:t>while</a:t>
            </a:r>
            <a:r>
              <a:rPr lang="en-US" dirty="0"/>
              <a:t> </a:t>
            </a:r>
            <a:r>
              <a:rPr lang="en-US" dirty="0" err="1"/>
              <a:t>i</a:t>
            </a:r>
            <a:r>
              <a:rPr lang="en-US" dirty="0"/>
              <a:t> &lt;= right </a:t>
            </a:r>
            <a:r>
              <a:rPr lang="en-US" dirty="0">
                <a:solidFill>
                  <a:srgbClr val="C678DD"/>
                </a:solidFill>
                <a:effectLst/>
              </a:rPr>
              <a:t>and</a:t>
            </a:r>
            <a:r>
              <a:rPr lang="en-US" dirty="0"/>
              <a:t> </a:t>
            </a:r>
            <a:r>
              <a:rPr lang="en-US" dirty="0" err="1"/>
              <a:t>myList</a:t>
            </a:r>
            <a:r>
              <a:rPr lang="en-US" dirty="0"/>
              <a:t>[</a:t>
            </a:r>
            <a:r>
              <a:rPr lang="en-US" dirty="0" err="1"/>
              <a:t>i</a:t>
            </a:r>
            <a:r>
              <a:rPr lang="en-US" dirty="0"/>
              <a:t>] &lt;= </a:t>
            </a:r>
            <a:r>
              <a:rPr lang="en-US" dirty="0" err="1"/>
              <a:t>val</a:t>
            </a:r>
            <a:r>
              <a:rPr lang="en-US" dirty="0"/>
              <a:t>: </a:t>
            </a:r>
            <a:r>
              <a:rPr lang="en-US" dirty="0">
                <a:solidFill>
                  <a:srgbClr val="C678DD"/>
                </a:solidFill>
                <a:effectLst/>
              </a:rPr>
              <a:t>if</a:t>
            </a:r>
            <a:r>
              <a:rPr lang="en-US" dirty="0"/>
              <a:t> </a:t>
            </a:r>
            <a:r>
              <a:rPr lang="en-US" dirty="0" err="1"/>
              <a:t>myList</a:t>
            </a:r>
            <a:r>
              <a:rPr lang="en-US" dirty="0"/>
              <a:t>[</a:t>
            </a:r>
            <a:r>
              <a:rPr lang="en-US" dirty="0" err="1"/>
              <a:t>i</a:t>
            </a:r>
            <a:r>
              <a:rPr lang="en-US" dirty="0"/>
              <a:t>] == </a:t>
            </a:r>
            <a:r>
              <a:rPr lang="en-US" dirty="0" err="1"/>
              <a:t>val</a:t>
            </a:r>
            <a:r>
              <a:rPr lang="en-US" dirty="0"/>
              <a:t>: </a:t>
            </a:r>
            <a:r>
              <a:rPr lang="en-US" dirty="0">
                <a:solidFill>
                  <a:srgbClr val="C678DD"/>
                </a:solidFill>
                <a:effectLst/>
              </a:rPr>
              <a:t>return</a:t>
            </a:r>
            <a:r>
              <a:rPr lang="en-US" dirty="0"/>
              <a:t> </a:t>
            </a:r>
            <a:r>
              <a:rPr lang="en-US" dirty="0" err="1"/>
              <a:t>i</a:t>
            </a:r>
            <a:r>
              <a:rPr lang="en-US" dirty="0"/>
              <a:t> </a:t>
            </a:r>
            <a:r>
              <a:rPr lang="en-US" dirty="0" err="1"/>
              <a:t>i</a:t>
            </a:r>
            <a:r>
              <a:rPr lang="en-US" dirty="0"/>
              <a:t> += </a:t>
            </a:r>
            <a:r>
              <a:rPr lang="en-US" dirty="0">
                <a:solidFill>
                  <a:srgbClr val="D19A66"/>
                </a:solidFill>
                <a:effectLst/>
              </a:rPr>
              <a:t>1</a:t>
            </a:r>
            <a:r>
              <a:rPr lang="en-US" dirty="0"/>
              <a:t> </a:t>
            </a:r>
            <a:r>
              <a:rPr lang="en-US" dirty="0">
                <a:solidFill>
                  <a:srgbClr val="C678DD"/>
                </a:solidFill>
                <a:effectLst/>
              </a:rPr>
              <a:t>return</a:t>
            </a:r>
            <a:r>
              <a:rPr lang="en-US" dirty="0"/>
              <a:t> </a:t>
            </a:r>
            <a:r>
              <a:rPr lang="en-US" dirty="0">
                <a:solidFill>
                  <a:srgbClr val="D19A66"/>
                </a:solidFill>
                <a:effectLst/>
              </a:rPr>
              <a:t>-1</a:t>
            </a:r>
            <a:r>
              <a:rPr lang="en-US" dirty="0"/>
              <a:t> </a:t>
            </a:r>
            <a:r>
              <a:rPr lang="en-US" b="0" i="0" dirty="0">
                <a:solidFill>
                  <a:srgbClr val="5F5F6F"/>
                </a:solidFill>
                <a:effectLst/>
                <a:latin typeface="Nunito"/>
              </a:rPr>
              <a:t>Since this is a complex algorithm, let's consider the step-by-step computation of jump search with this input:</a:t>
            </a:r>
          </a:p>
          <a:p>
            <a:pPr algn="l">
              <a:buFont typeface="Arial" panose="020B0604020202020204" pitchFamily="34" charset="0"/>
              <a:buChar char="•"/>
            </a:pPr>
            <a:r>
              <a:rPr lang="en-US" dirty="0">
                <a:solidFill>
                  <a:srgbClr val="61AEEE"/>
                </a:solidFill>
                <a:effectLst/>
              </a:rPr>
              <a:t>&gt;&gt;&gt; </a:t>
            </a:r>
            <a:r>
              <a:rPr lang="en-US" dirty="0"/>
              <a:t>print(</a:t>
            </a:r>
            <a:r>
              <a:rPr lang="en-US" dirty="0" err="1"/>
              <a:t>JumpSearch</a:t>
            </a:r>
            <a:r>
              <a:rPr lang="en-US" dirty="0"/>
              <a:t>([</a:t>
            </a:r>
            <a:r>
              <a:rPr lang="en-US" dirty="0">
                <a:solidFill>
                  <a:srgbClr val="D19A66"/>
                </a:solidFill>
                <a:effectLst/>
              </a:rPr>
              <a:t>1</a:t>
            </a:r>
            <a:r>
              <a:rPr lang="en-US" dirty="0"/>
              <a:t>,</a:t>
            </a:r>
            <a:r>
              <a:rPr lang="en-US" dirty="0">
                <a:solidFill>
                  <a:srgbClr val="D19A66"/>
                </a:solidFill>
                <a:effectLst/>
              </a:rPr>
              <a:t>2</a:t>
            </a:r>
            <a:r>
              <a:rPr lang="en-US" dirty="0"/>
              <a:t>,</a:t>
            </a:r>
            <a:r>
              <a:rPr lang="en-US" dirty="0">
                <a:solidFill>
                  <a:srgbClr val="D19A66"/>
                </a:solidFill>
                <a:effectLst/>
              </a:rPr>
              <a:t>3</a:t>
            </a:r>
            <a:r>
              <a:rPr lang="en-US" dirty="0"/>
              <a:t>,</a:t>
            </a:r>
            <a:r>
              <a:rPr lang="en-US" dirty="0">
                <a:solidFill>
                  <a:srgbClr val="D19A66"/>
                </a:solidFill>
                <a:effectLst/>
              </a:rPr>
              <a:t>4</a:t>
            </a:r>
            <a:r>
              <a:rPr lang="en-US" dirty="0"/>
              <a:t>,</a:t>
            </a:r>
            <a:r>
              <a:rPr lang="en-US" dirty="0">
                <a:solidFill>
                  <a:srgbClr val="D19A66"/>
                </a:solidFill>
                <a:effectLst/>
              </a:rPr>
              <a:t>5</a:t>
            </a:r>
            <a:r>
              <a:rPr lang="en-US" dirty="0"/>
              <a:t>,</a:t>
            </a:r>
            <a:r>
              <a:rPr lang="en-US" dirty="0">
                <a:solidFill>
                  <a:srgbClr val="D19A66"/>
                </a:solidFill>
                <a:effectLst/>
              </a:rPr>
              <a:t>6</a:t>
            </a:r>
            <a:r>
              <a:rPr lang="en-US" dirty="0"/>
              <a:t>,</a:t>
            </a:r>
            <a:r>
              <a:rPr lang="en-US" dirty="0">
                <a:solidFill>
                  <a:srgbClr val="D19A66"/>
                </a:solidFill>
                <a:effectLst/>
              </a:rPr>
              <a:t>7</a:t>
            </a:r>
            <a:r>
              <a:rPr lang="en-US" dirty="0"/>
              <a:t>,</a:t>
            </a:r>
            <a:r>
              <a:rPr lang="en-US" dirty="0">
                <a:solidFill>
                  <a:srgbClr val="D19A66"/>
                </a:solidFill>
                <a:effectLst/>
              </a:rPr>
              <a:t>8</a:t>
            </a:r>
            <a:r>
              <a:rPr lang="en-US" dirty="0"/>
              <a:t>,</a:t>
            </a:r>
            <a:r>
              <a:rPr lang="en-US" dirty="0">
                <a:solidFill>
                  <a:srgbClr val="D19A66"/>
                </a:solidFill>
                <a:effectLst/>
              </a:rPr>
              <a:t>9</a:t>
            </a:r>
            <a:r>
              <a:rPr lang="en-US" dirty="0"/>
              <a:t>], </a:t>
            </a:r>
            <a:r>
              <a:rPr lang="en-US" dirty="0">
                <a:solidFill>
                  <a:srgbClr val="D19A66"/>
                </a:solidFill>
                <a:effectLst/>
              </a:rPr>
              <a:t>5</a:t>
            </a:r>
            <a:r>
              <a:rPr lang="en-US" dirty="0"/>
              <a:t>)) </a:t>
            </a:r>
            <a:r>
              <a:rPr lang="en-US" b="0" i="0" dirty="0">
                <a:solidFill>
                  <a:srgbClr val="5F5F6F"/>
                </a:solidFill>
                <a:effectLst/>
                <a:latin typeface="Nunito"/>
              </a:rPr>
              <a:t>Jump search would first determine the jump size by computing </a:t>
            </a:r>
            <a:r>
              <a:rPr lang="en-US" b="0" i="0" dirty="0" err="1">
                <a:solidFill>
                  <a:srgbClr val="5F5F6F"/>
                </a:solidFill>
                <a:effectLst/>
                <a:latin typeface="Nunito"/>
              </a:rPr>
              <a:t>math.sqrt</a:t>
            </a:r>
            <a:r>
              <a:rPr lang="en-US" b="0" i="0" dirty="0">
                <a:solidFill>
                  <a:srgbClr val="5F5F6F"/>
                </a:solidFill>
                <a:effectLst/>
                <a:latin typeface="Nunito"/>
              </a:rPr>
              <a:t>(</a:t>
            </a:r>
            <a:r>
              <a:rPr lang="en-US" b="0" i="0" dirty="0" err="1">
                <a:solidFill>
                  <a:srgbClr val="5F5F6F"/>
                </a:solidFill>
                <a:effectLst/>
                <a:latin typeface="Nunito"/>
              </a:rPr>
              <a:t>len</a:t>
            </a:r>
            <a:r>
              <a:rPr lang="en-US" b="0" i="0" dirty="0">
                <a:solidFill>
                  <a:srgbClr val="5F5F6F"/>
                </a:solidFill>
                <a:effectLst/>
                <a:latin typeface="Nunito"/>
              </a:rPr>
              <a:t>(</a:t>
            </a:r>
            <a:r>
              <a:rPr lang="en-US" b="0" i="0" dirty="0" err="1">
                <a:solidFill>
                  <a:srgbClr val="5F5F6F"/>
                </a:solidFill>
                <a:effectLst/>
                <a:latin typeface="Nunito"/>
              </a:rPr>
              <a:t>myList</a:t>
            </a:r>
            <a:r>
              <a:rPr lang="en-US" b="0" i="0" dirty="0">
                <a:solidFill>
                  <a:srgbClr val="5F5F6F"/>
                </a:solidFill>
                <a:effectLst/>
                <a:latin typeface="Nunito"/>
              </a:rPr>
              <a:t>)). Since we have 9 elements, the jump size would be √9 = 3.</a:t>
            </a:r>
          </a:p>
          <a:p>
            <a:pPr algn="l">
              <a:buFont typeface="Arial" panose="020B0604020202020204" pitchFamily="34" charset="0"/>
              <a:buChar char="•"/>
            </a:pPr>
            <a:r>
              <a:rPr lang="en-US" b="0" i="0" dirty="0">
                <a:solidFill>
                  <a:srgbClr val="5F5F6F"/>
                </a:solidFill>
                <a:effectLst/>
                <a:latin typeface="Nunito"/>
              </a:rPr>
              <a:t>Next, we compute the value of the right variable, which is the minimum of the length of the array minus 1, or the value of </a:t>
            </a:r>
            <a:r>
              <a:rPr lang="en-US" b="0" i="0" dirty="0" err="1">
                <a:solidFill>
                  <a:srgbClr val="5F5F6F"/>
                </a:solidFill>
                <a:effectLst/>
                <a:latin typeface="Nunito"/>
              </a:rPr>
              <a:t>left+jump</a:t>
            </a:r>
            <a:r>
              <a:rPr lang="en-US" b="0" i="0" dirty="0">
                <a:solidFill>
                  <a:srgbClr val="5F5F6F"/>
                </a:solidFill>
                <a:effectLst/>
                <a:latin typeface="Nunito"/>
              </a:rPr>
              <a:t>, which in our case would be 0+3= 3. Since 3 is smaller than 8 we use 3 as the value of right.</a:t>
            </a:r>
          </a:p>
          <a:p>
            <a:pPr algn="l">
              <a:buFont typeface="Arial" panose="020B0604020202020204" pitchFamily="34" charset="0"/>
              <a:buChar char="•"/>
            </a:pPr>
            <a:r>
              <a:rPr lang="en-US" b="0" i="0" dirty="0">
                <a:solidFill>
                  <a:srgbClr val="5F5F6F"/>
                </a:solidFill>
                <a:effectLst/>
                <a:latin typeface="Nunito"/>
              </a:rPr>
              <a:t>Now we check whether our search element, 5, is between </a:t>
            </a:r>
            <a:r>
              <a:rPr lang="en-US" b="0" i="0" dirty="0" err="1">
                <a:solidFill>
                  <a:srgbClr val="5F5F6F"/>
                </a:solidFill>
                <a:effectLst/>
                <a:latin typeface="Nunito"/>
              </a:rPr>
              <a:t>myList</a:t>
            </a:r>
            <a:r>
              <a:rPr lang="en-US" b="0" i="0" dirty="0">
                <a:solidFill>
                  <a:srgbClr val="5F5F6F"/>
                </a:solidFill>
                <a:effectLst/>
                <a:latin typeface="Nunito"/>
              </a:rPr>
              <a:t>[0] and </a:t>
            </a:r>
            <a:r>
              <a:rPr lang="en-US" b="0" i="0" dirty="0" err="1">
                <a:solidFill>
                  <a:srgbClr val="5F5F6F"/>
                </a:solidFill>
                <a:effectLst/>
                <a:latin typeface="Nunito"/>
              </a:rPr>
              <a:t>myList</a:t>
            </a:r>
            <a:r>
              <a:rPr lang="en-US" b="0" i="0" dirty="0">
                <a:solidFill>
                  <a:srgbClr val="5F5F6F"/>
                </a:solidFill>
                <a:effectLst/>
                <a:latin typeface="Nunito"/>
              </a:rPr>
              <a:t>[3]. Since 5 is not between 1 and 4, we move on.</a:t>
            </a:r>
          </a:p>
          <a:p>
            <a:pPr algn="l">
              <a:buFont typeface="Arial" panose="020B0604020202020204" pitchFamily="34" charset="0"/>
              <a:buChar char="•"/>
            </a:pPr>
            <a:r>
              <a:rPr lang="en-US" b="0" i="0" dirty="0">
                <a:solidFill>
                  <a:srgbClr val="5F5F6F"/>
                </a:solidFill>
                <a:effectLst/>
                <a:latin typeface="Nunito"/>
              </a:rPr>
              <a:t>Next, we do the calculations again and check whether our search element is between </a:t>
            </a:r>
            <a:r>
              <a:rPr lang="en-US" b="0" i="0" dirty="0" err="1">
                <a:solidFill>
                  <a:srgbClr val="5F5F6F"/>
                </a:solidFill>
                <a:effectLst/>
                <a:latin typeface="Nunito"/>
              </a:rPr>
              <a:t>myList</a:t>
            </a:r>
            <a:r>
              <a:rPr lang="en-US" b="0" i="0" dirty="0">
                <a:solidFill>
                  <a:srgbClr val="5F5F6F"/>
                </a:solidFill>
                <a:effectLst/>
                <a:latin typeface="Nunito"/>
              </a:rPr>
              <a:t>[3] and </a:t>
            </a:r>
            <a:r>
              <a:rPr lang="en-US" b="0" i="0" dirty="0" err="1">
                <a:solidFill>
                  <a:srgbClr val="5F5F6F"/>
                </a:solidFill>
                <a:effectLst/>
                <a:latin typeface="Nunito"/>
              </a:rPr>
              <a:t>myList</a:t>
            </a:r>
            <a:r>
              <a:rPr lang="en-US" b="0" i="0" dirty="0">
                <a:solidFill>
                  <a:srgbClr val="5F5F6F"/>
                </a:solidFill>
                <a:effectLst/>
                <a:latin typeface="Nunito"/>
              </a:rPr>
              <a:t>[6], where 6 is 3+jump. Since 5 is between 4 and 7, we do a linear search on the elements between </a:t>
            </a:r>
            <a:r>
              <a:rPr lang="en-US" b="0" i="0" dirty="0" err="1">
                <a:solidFill>
                  <a:srgbClr val="5F5F6F"/>
                </a:solidFill>
                <a:effectLst/>
                <a:latin typeface="Nunito"/>
              </a:rPr>
              <a:t>myList</a:t>
            </a:r>
            <a:r>
              <a:rPr lang="en-US" b="0" i="0" dirty="0">
                <a:solidFill>
                  <a:srgbClr val="5F5F6F"/>
                </a:solidFill>
                <a:effectLst/>
                <a:latin typeface="Nunito"/>
              </a:rPr>
              <a:t>[3] and </a:t>
            </a:r>
            <a:r>
              <a:rPr lang="en-US" b="0" i="0" dirty="0" err="1">
                <a:solidFill>
                  <a:srgbClr val="5F5F6F"/>
                </a:solidFill>
                <a:effectLst/>
                <a:latin typeface="Nunito"/>
              </a:rPr>
              <a:t>myList</a:t>
            </a:r>
            <a:r>
              <a:rPr lang="en-US" b="0" i="0" dirty="0">
                <a:solidFill>
                  <a:srgbClr val="5F5F6F"/>
                </a:solidFill>
                <a:effectLst/>
                <a:latin typeface="Nunito"/>
              </a:rPr>
              <a:t>[6] and return the index of our element as:</a:t>
            </a:r>
          </a:p>
          <a:p>
            <a:pPr algn="l"/>
            <a:r>
              <a:rPr lang="en-US" dirty="0"/>
              <a:t>4 </a:t>
            </a:r>
            <a:r>
              <a:rPr lang="en-US" b="0" i="0" dirty="0">
                <a:solidFill>
                  <a:srgbClr val="5F5F6F"/>
                </a:solidFill>
                <a:effectLst/>
                <a:latin typeface="Nunito"/>
              </a:rPr>
              <a:t>The time complexity of jump search is </a:t>
            </a:r>
            <a:r>
              <a:rPr lang="en-US" b="0" i="1" dirty="0">
                <a:solidFill>
                  <a:srgbClr val="5F5F6F"/>
                </a:solidFill>
                <a:effectLst/>
                <a:latin typeface="Nunito"/>
              </a:rPr>
              <a:t>O(√n)</a:t>
            </a:r>
            <a:r>
              <a:rPr lang="en-US" b="0" i="0" dirty="0">
                <a:solidFill>
                  <a:srgbClr val="5F5F6F"/>
                </a:solidFill>
                <a:effectLst/>
                <a:latin typeface="Nunito"/>
              </a:rPr>
              <a:t>, where </a:t>
            </a:r>
            <a:r>
              <a:rPr lang="en-US" b="0" i="1" dirty="0">
                <a:solidFill>
                  <a:srgbClr val="5F5F6F"/>
                </a:solidFill>
                <a:effectLst/>
                <a:latin typeface="Nunito"/>
              </a:rPr>
              <a:t>√n</a:t>
            </a:r>
            <a:r>
              <a:rPr lang="en-US" b="0" i="0" dirty="0">
                <a:solidFill>
                  <a:srgbClr val="5F5F6F"/>
                </a:solidFill>
                <a:effectLst/>
                <a:latin typeface="Nunito"/>
              </a:rPr>
              <a:t> is the jump size, and </a:t>
            </a:r>
            <a:r>
              <a:rPr lang="en-US" b="0" i="1" dirty="0">
                <a:solidFill>
                  <a:srgbClr val="5F5F6F"/>
                </a:solidFill>
                <a:effectLst/>
                <a:latin typeface="Nunito"/>
              </a:rPr>
              <a:t>n</a:t>
            </a:r>
            <a:r>
              <a:rPr lang="en-US" b="0" i="0" dirty="0">
                <a:solidFill>
                  <a:srgbClr val="5F5F6F"/>
                </a:solidFill>
                <a:effectLst/>
                <a:latin typeface="Nunito"/>
              </a:rPr>
              <a:t> is the length of the list, placing jump search between the linear search and binary search algorithms in terms of efficiency.</a:t>
            </a:r>
          </a:p>
          <a:p>
            <a:pPr algn="l"/>
            <a:r>
              <a:rPr lang="en-US" b="0" i="0" dirty="0">
                <a:solidFill>
                  <a:srgbClr val="5F5F6F"/>
                </a:solidFill>
                <a:effectLst/>
                <a:latin typeface="Nunito"/>
              </a:rPr>
              <a:t>The single most important advantage of jump search when compared to binary search is that it does not rely on the division operator (/).</a:t>
            </a:r>
          </a:p>
          <a:p>
            <a:pPr algn="l"/>
            <a:r>
              <a:rPr lang="en-US" b="0" i="0" dirty="0">
                <a:solidFill>
                  <a:srgbClr val="5F5F6F"/>
                </a:solidFill>
                <a:effectLst/>
                <a:latin typeface="Nunito"/>
              </a:rPr>
              <a:t>In most CPUs, </a:t>
            </a:r>
            <a:r>
              <a:rPr lang="en-US" b="0" i="0" u="none" strike="noStrike" dirty="0">
                <a:solidFill>
                  <a:srgbClr val="F16334"/>
                </a:solidFill>
                <a:effectLst/>
                <a:latin typeface="Nunito"/>
                <a:hlinkClick r:id="rId13"/>
              </a:rPr>
              <a:t>using the division operator is costly when compared to other basic arithmetic operations</a:t>
            </a:r>
            <a:r>
              <a:rPr lang="en-US" b="0" i="0" dirty="0">
                <a:solidFill>
                  <a:srgbClr val="5F5F6F"/>
                </a:solidFill>
                <a:effectLst/>
                <a:latin typeface="Nunito"/>
              </a:rPr>
              <a:t> (addition, subtraction, and multiplication), because the implementation of the division algorithm is iterative.</a:t>
            </a:r>
          </a:p>
          <a:p>
            <a:pPr algn="l"/>
            <a:r>
              <a:rPr lang="en-US" b="0" i="0" dirty="0">
                <a:solidFill>
                  <a:srgbClr val="5F5F6F"/>
                </a:solidFill>
                <a:effectLst/>
                <a:latin typeface="Nunito"/>
              </a:rPr>
              <a:t>The cost by itself is very small, but when the number of elements to search through is very large, and the number of division operations that we need to perform increases, the cost can add up incrementally. Therefore jump search is better than binary search when there is a large number of elements in a system where even a small increase in speed matters.</a:t>
            </a:r>
          </a:p>
          <a:p>
            <a:pPr algn="ctr"/>
            <a:r>
              <a:rPr lang="en-US" b="1" i="0" dirty="0">
                <a:solidFill>
                  <a:srgbClr val="286D9A"/>
                </a:solidFill>
                <a:effectLst/>
                <a:latin typeface="Nunito"/>
              </a:rPr>
              <a:t>Subscribe to our Newsletter</a:t>
            </a:r>
          </a:p>
          <a:p>
            <a:pPr algn="ctr"/>
            <a:r>
              <a:rPr lang="en-US" b="0" i="0" dirty="0">
                <a:solidFill>
                  <a:srgbClr val="08436A"/>
                </a:solidFill>
                <a:effectLst/>
                <a:latin typeface="Nunito"/>
              </a:rPr>
              <a:t>Get </a:t>
            </a:r>
            <a:r>
              <a:rPr lang="en-US" b="0" i="0" dirty="0" err="1">
                <a:solidFill>
                  <a:srgbClr val="08436A"/>
                </a:solidFill>
                <a:effectLst/>
                <a:latin typeface="Nunito"/>
              </a:rPr>
              <a:t>occassional</a:t>
            </a:r>
            <a:r>
              <a:rPr lang="en-US" b="0" i="0" dirty="0">
                <a:solidFill>
                  <a:srgbClr val="08436A"/>
                </a:solidFill>
                <a:effectLst/>
                <a:latin typeface="Nunito"/>
              </a:rPr>
              <a:t> tutorials, guides, and jobs in your inbox. No spam ever. Unsubscribe at any time.</a:t>
            </a:r>
          </a:p>
          <a:p>
            <a:pPr algn="ctr"/>
            <a:r>
              <a:rPr lang="en-US" b="0" i="0" dirty="0">
                <a:solidFill>
                  <a:srgbClr val="5F5F6F"/>
                </a:solidFill>
                <a:effectLst/>
                <a:latin typeface="Nunito"/>
              </a:rPr>
              <a:t>Newsletter Signup</a:t>
            </a:r>
          </a:p>
          <a:p>
            <a:pPr algn="ctr"/>
            <a:r>
              <a:rPr lang="en-US" b="0" i="0" dirty="0">
                <a:solidFill>
                  <a:srgbClr val="5F5F6F"/>
                </a:solidFill>
                <a:effectLst/>
                <a:latin typeface="Nunito"/>
              </a:rPr>
              <a:t>Subscribe</a:t>
            </a:r>
          </a:p>
          <a:p>
            <a:pPr algn="l"/>
            <a:r>
              <a:rPr lang="en-US" b="0" i="0" dirty="0">
                <a:solidFill>
                  <a:srgbClr val="5F5F6F"/>
                </a:solidFill>
                <a:effectLst/>
                <a:latin typeface="Nunito"/>
              </a:rPr>
              <a:t>To make jump search faster, we could use binary search or another internal jump search to search through the blocks, instead of relying on the much slower linear search.</a:t>
            </a:r>
          </a:p>
          <a:p>
            <a:pPr algn="l"/>
            <a:r>
              <a:rPr lang="en-US" b="1" i="0" dirty="0">
                <a:solidFill>
                  <a:srgbClr val="303030"/>
                </a:solidFill>
                <a:effectLst/>
                <a:latin typeface="Nunito"/>
              </a:rPr>
              <a:t>Fibonacci Search</a:t>
            </a:r>
          </a:p>
          <a:p>
            <a:pPr algn="l"/>
            <a:r>
              <a:rPr lang="en-US" b="0" i="1" dirty="0">
                <a:solidFill>
                  <a:srgbClr val="5F5F6F"/>
                </a:solidFill>
                <a:effectLst/>
                <a:latin typeface="Nunito"/>
              </a:rPr>
              <a:t>Fibonacci search</a:t>
            </a:r>
            <a:r>
              <a:rPr lang="en-US" b="0" i="0" dirty="0">
                <a:solidFill>
                  <a:srgbClr val="5F5F6F"/>
                </a:solidFill>
                <a:effectLst/>
                <a:latin typeface="Nunito"/>
              </a:rPr>
              <a:t> is another divide and conquer algorithm which bears similarities to both binary search and jump search. It gets its name because it uses </a:t>
            </a:r>
            <a:r>
              <a:rPr lang="en-US" b="0" i="0" u="none" strike="noStrike" dirty="0">
                <a:solidFill>
                  <a:srgbClr val="F16334"/>
                </a:solidFill>
                <a:effectLst/>
                <a:latin typeface="Nunito"/>
                <a:hlinkClick r:id="rId14"/>
              </a:rPr>
              <a:t>Fibonacci numbers</a:t>
            </a:r>
            <a:r>
              <a:rPr lang="en-US" b="0" i="0" dirty="0">
                <a:solidFill>
                  <a:srgbClr val="5F5F6F"/>
                </a:solidFill>
                <a:effectLst/>
                <a:latin typeface="Nunito"/>
              </a:rPr>
              <a:t> to calculate the block size or search range in each step.</a:t>
            </a:r>
          </a:p>
          <a:p>
            <a:pPr algn="l"/>
            <a:r>
              <a:rPr lang="en-US" b="0" i="0" dirty="0">
                <a:solidFill>
                  <a:srgbClr val="5F5F6F"/>
                </a:solidFill>
                <a:effectLst/>
                <a:latin typeface="Nunito"/>
              </a:rPr>
              <a:t>Fibonacci numbers start with zero and follow the pattern </a:t>
            </a:r>
            <a:r>
              <a:rPr lang="en-US" b="0" i="1" dirty="0">
                <a:solidFill>
                  <a:srgbClr val="5F5F6F"/>
                </a:solidFill>
                <a:effectLst/>
                <a:latin typeface="Nunito"/>
              </a:rPr>
              <a:t>0, 1, 1, 2, 3, 5, 8, 13, 21...</a:t>
            </a:r>
            <a:r>
              <a:rPr lang="en-US" b="0" i="0" dirty="0">
                <a:solidFill>
                  <a:srgbClr val="5F5F6F"/>
                </a:solidFill>
                <a:effectLst/>
                <a:latin typeface="Nunito"/>
              </a:rPr>
              <a:t> where each element is the addition of the two numbers that immediately precede it.</a:t>
            </a:r>
          </a:p>
          <a:p>
            <a:pPr algn="l"/>
            <a:r>
              <a:rPr lang="en-US" b="0" i="0" dirty="0">
                <a:solidFill>
                  <a:srgbClr val="5F5F6F"/>
                </a:solidFill>
                <a:effectLst/>
                <a:latin typeface="Nunito"/>
              </a:rPr>
              <a:t>The algorithm works with three Fibonacci numbers at a time. Let's call the three numbers </a:t>
            </a:r>
            <a:r>
              <a:rPr lang="en-US" b="0" i="0" dirty="0" err="1">
                <a:solidFill>
                  <a:srgbClr val="5F5F6F"/>
                </a:solidFill>
                <a:effectLst/>
                <a:latin typeface="Nunito"/>
              </a:rPr>
              <a:t>fibM</a:t>
            </a:r>
            <a:r>
              <a:rPr lang="en-US" b="0" i="0" dirty="0">
                <a:solidFill>
                  <a:srgbClr val="5F5F6F"/>
                </a:solidFill>
                <a:effectLst/>
                <a:latin typeface="Nunito"/>
              </a:rPr>
              <a:t>, fibM_minus_1, and fibM_minus_2 where fibM_minus_1 and fibM_minus_2 are the two numbers immediately before </a:t>
            </a:r>
            <a:r>
              <a:rPr lang="en-US" b="0" i="0" dirty="0" err="1">
                <a:solidFill>
                  <a:srgbClr val="5F5F6F"/>
                </a:solidFill>
                <a:effectLst/>
                <a:latin typeface="Nunito"/>
              </a:rPr>
              <a:t>fibM</a:t>
            </a:r>
            <a:r>
              <a:rPr lang="en-US" b="0" i="0" dirty="0">
                <a:solidFill>
                  <a:srgbClr val="5F5F6F"/>
                </a:solidFill>
                <a:effectLst/>
                <a:latin typeface="Nunito"/>
              </a:rPr>
              <a:t> in the sequence:</a:t>
            </a:r>
          </a:p>
          <a:p>
            <a:pPr algn="ctr"/>
            <a:r>
              <a:rPr lang="en-US" dirty="0" err="1"/>
              <a:t>fibM</a:t>
            </a:r>
            <a:r>
              <a:rPr lang="en-US" dirty="0"/>
              <a:t> = fibM_minus_1 + fibM_minus_2 </a:t>
            </a:r>
            <a:r>
              <a:rPr lang="en-US" b="0" i="0" dirty="0">
                <a:solidFill>
                  <a:srgbClr val="5F5F6F"/>
                </a:solidFill>
                <a:effectLst/>
                <a:latin typeface="Nunito"/>
              </a:rPr>
              <a:t>We initialize the values to 0,1, and 1 or the first three numbers in the Fibonacci sequence to avoid getting an </a:t>
            </a:r>
            <a:r>
              <a:rPr lang="en-US" b="0" i="0" u="none" strike="noStrike" dirty="0">
                <a:solidFill>
                  <a:srgbClr val="F16334"/>
                </a:solidFill>
                <a:effectLst/>
                <a:latin typeface="Nunito"/>
                <a:hlinkClick r:id="rId15"/>
              </a:rPr>
              <a:t>index error</a:t>
            </a:r>
            <a:r>
              <a:rPr lang="en-US" b="0" i="0" dirty="0">
                <a:solidFill>
                  <a:srgbClr val="5F5F6F"/>
                </a:solidFill>
                <a:effectLst/>
                <a:latin typeface="Nunito"/>
              </a:rPr>
              <a:t> in the case where our search array </a:t>
            </a:r>
            <a:r>
              <a:rPr lang="en-US" b="0" i="0" dirty="0" err="1">
                <a:solidFill>
                  <a:srgbClr val="5F5F6F"/>
                </a:solidFill>
                <a:effectLst/>
                <a:latin typeface="Nunito"/>
              </a:rPr>
              <a:t>myList</a:t>
            </a:r>
            <a:r>
              <a:rPr lang="en-US" b="0" i="0" dirty="0">
                <a:solidFill>
                  <a:srgbClr val="5F5F6F"/>
                </a:solidFill>
                <a:effectLst/>
                <a:latin typeface="Nunito"/>
              </a:rPr>
              <a:t> contains a very small number of items.</a:t>
            </a:r>
          </a:p>
          <a:p>
            <a:pPr algn="l"/>
            <a:r>
              <a:rPr lang="en-US" b="0" i="0" dirty="0">
                <a:solidFill>
                  <a:srgbClr val="5F5F6F"/>
                </a:solidFill>
                <a:effectLst/>
                <a:latin typeface="Nunito"/>
              </a:rPr>
              <a:t>Then we choose the smallest number of the Fibonacci sequence that is greater than or equal to the number of elements in our search array </a:t>
            </a:r>
            <a:r>
              <a:rPr lang="en-US" b="0" i="0" dirty="0" err="1">
                <a:solidFill>
                  <a:srgbClr val="5F5F6F"/>
                </a:solidFill>
                <a:effectLst/>
                <a:latin typeface="Nunito"/>
              </a:rPr>
              <a:t>myList</a:t>
            </a:r>
            <a:r>
              <a:rPr lang="en-US" b="0" i="0" dirty="0">
                <a:solidFill>
                  <a:srgbClr val="5F5F6F"/>
                </a:solidFill>
                <a:effectLst/>
                <a:latin typeface="Nunito"/>
              </a:rPr>
              <a:t>, as the value of </a:t>
            </a:r>
            <a:r>
              <a:rPr lang="en-US" b="0" i="0" dirty="0" err="1">
                <a:solidFill>
                  <a:srgbClr val="5F5F6F"/>
                </a:solidFill>
                <a:effectLst/>
                <a:latin typeface="Nunito"/>
              </a:rPr>
              <a:t>fibM</a:t>
            </a:r>
            <a:r>
              <a:rPr lang="en-US" b="0" i="0" dirty="0">
                <a:solidFill>
                  <a:srgbClr val="5F5F6F"/>
                </a:solidFill>
                <a:effectLst/>
                <a:latin typeface="Nunito"/>
              </a:rPr>
              <a:t>, and the two Fibonacci numbers immediately before it as the values of fibM_minus_1 and fibM_minus_2. While the array has elements remaining and the value of </a:t>
            </a:r>
            <a:r>
              <a:rPr lang="en-US" b="0" i="0" dirty="0" err="1">
                <a:solidFill>
                  <a:srgbClr val="5F5F6F"/>
                </a:solidFill>
                <a:effectLst/>
                <a:latin typeface="Nunito"/>
              </a:rPr>
              <a:t>fibM</a:t>
            </a:r>
            <a:r>
              <a:rPr lang="en-US" b="0" i="0" dirty="0">
                <a:solidFill>
                  <a:srgbClr val="5F5F6F"/>
                </a:solidFill>
                <a:effectLst/>
                <a:latin typeface="Nunito"/>
              </a:rPr>
              <a:t> is greater than one, we:</a:t>
            </a:r>
          </a:p>
          <a:p>
            <a:pPr algn="l">
              <a:buFont typeface="Arial" panose="020B0604020202020204" pitchFamily="34" charset="0"/>
              <a:buChar char="•"/>
            </a:pPr>
            <a:r>
              <a:rPr lang="en-US" b="0" i="0" dirty="0">
                <a:solidFill>
                  <a:srgbClr val="5F5F6F"/>
                </a:solidFill>
                <a:effectLst/>
                <a:latin typeface="Nunito"/>
              </a:rPr>
              <a:t>Compare </a:t>
            </a:r>
            <a:r>
              <a:rPr lang="en-US" b="0" i="0" dirty="0" err="1">
                <a:solidFill>
                  <a:srgbClr val="5F5F6F"/>
                </a:solidFill>
                <a:effectLst/>
                <a:latin typeface="Nunito"/>
              </a:rPr>
              <a:t>val</a:t>
            </a:r>
            <a:r>
              <a:rPr lang="en-US" b="0" i="0" dirty="0">
                <a:solidFill>
                  <a:srgbClr val="5F5F6F"/>
                </a:solidFill>
                <a:effectLst/>
                <a:latin typeface="Nunito"/>
              </a:rPr>
              <a:t> with the value of the block in the range up to fibM_minus_2, and return the index of the element if it matches.</a:t>
            </a:r>
          </a:p>
          <a:p>
            <a:pPr algn="l">
              <a:buFont typeface="Arial" panose="020B0604020202020204" pitchFamily="34" charset="0"/>
              <a:buChar char="•"/>
            </a:pPr>
            <a:r>
              <a:rPr lang="en-US" b="0" i="0" dirty="0">
                <a:solidFill>
                  <a:srgbClr val="5F5F6F"/>
                </a:solidFill>
                <a:effectLst/>
                <a:latin typeface="Nunito"/>
              </a:rPr>
              <a:t>If the value is greater than the element we are currently looking at, we move the values of </a:t>
            </a:r>
            <a:r>
              <a:rPr lang="en-US" b="0" i="0" dirty="0" err="1">
                <a:solidFill>
                  <a:srgbClr val="5F5F6F"/>
                </a:solidFill>
                <a:effectLst/>
                <a:latin typeface="Nunito"/>
              </a:rPr>
              <a:t>fibM</a:t>
            </a:r>
            <a:r>
              <a:rPr lang="en-US" b="0" i="0" dirty="0">
                <a:solidFill>
                  <a:srgbClr val="5F5F6F"/>
                </a:solidFill>
                <a:effectLst/>
                <a:latin typeface="Nunito"/>
              </a:rPr>
              <a:t>, fibM_minus_1 and fibM_minus_2 two steps down in the Fibonacci sequence, and reset the index to the index of the element.</a:t>
            </a:r>
          </a:p>
          <a:p>
            <a:pPr algn="l">
              <a:buFont typeface="Arial" panose="020B0604020202020204" pitchFamily="34" charset="0"/>
              <a:buChar char="•"/>
            </a:pPr>
            <a:r>
              <a:rPr lang="en-US" b="0" i="0" dirty="0">
                <a:solidFill>
                  <a:srgbClr val="5F5F6F"/>
                </a:solidFill>
                <a:effectLst/>
                <a:latin typeface="Nunito"/>
              </a:rPr>
              <a:t>If the value is less than the element we are currently looking at, we move the values of </a:t>
            </a:r>
            <a:r>
              <a:rPr lang="en-US" b="0" i="0" dirty="0" err="1">
                <a:solidFill>
                  <a:srgbClr val="5F5F6F"/>
                </a:solidFill>
                <a:effectLst/>
                <a:latin typeface="Nunito"/>
              </a:rPr>
              <a:t>fibM</a:t>
            </a:r>
            <a:r>
              <a:rPr lang="en-US" b="0" i="0" dirty="0">
                <a:solidFill>
                  <a:srgbClr val="5F5F6F"/>
                </a:solidFill>
                <a:effectLst/>
                <a:latin typeface="Nunito"/>
              </a:rPr>
              <a:t>, fibM_minus_1 and fibM_minus_2 one step down in the Fibonacci sequence.</a:t>
            </a:r>
          </a:p>
          <a:p>
            <a:pPr algn="l"/>
            <a:r>
              <a:rPr lang="en-US" b="0" i="0" dirty="0">
                <a:solidFill>
                  <a:srgbClr val="5F5F6F"/>
                </a:solidFill>
                <a:effectLst/>
                <a:latin typeface="Nunito"/>
              </a:rPr>
              <a:t>Let's take a look at the Python implementation of this algorithm:</a:t>
            </a:r>
          </a:p>
          <a:p>
            <a:pPr algn="l"/>
            <a:r>
              <a:rPr lang="en-US" dirty="0">
                <a:solidFill>
                  <a:srgbClr val="C678DD"/>
                </a:solidFill>
                <a:effectLst/>
              </a:rPr>
              <a:t>def</a:t>
            </a:r>
            <a:r>
              <a:rPr lang="en-US" dirty="0">
                <a:effectLst/>
              </a:rPr>
              <a:t> </a:t>
            </a:r>
            <a:r>
              <a:rPr lang="en-US" dirty="0" err="1">
                <a:solidFill>
                  <a:srgbClr val="61AEEE"/>
                </a:solidFill>
                <a:effectLst/>
              </a:rPr>
              <a:t>FibonacciSearch</a:t>
            </a:r>
            <a:r>
              <a:rPr lang="en-US" dirty="0">
                <a:effectLst/>
              </a:rPr>
              <a:t>(</a:t>
            </a:r>
            <a:r>
              <a:rPr lang="en-US" dirty="0" err="1">
                <a:effectLst/>
              </a:rPr>
              <a:t>myList</a:t>
            </a:r>
            <a:r>
              <a:rPr lang="en-US" dirty="0">
                <a:effectLst/>
              </a:rPr>
              <a:t>, </a:t>
            </a:r>
            <a:r>
              <a:rPr lang="en-US" dirty="0" err="1">
                <a:effectLst/>
              </a:rPr>
              <a:t>val</a:t>
            </a:r>
            <a:r>
              <a:rPr lang="en-US" dirty="0">
                <a:effectLst/>
              </a:rPr>
              <a:t>):</a:t>
            </a:r>
            <a:r>
              <a:rPr lang="en-US" dirty="0"/>
              <a:t> fibM_minus_2 = </a:t>
            </a:r>
            <a:r>
              <a:rPr lang="en-US" dirty="0">
                <a:solidFill>
                  <a:srgbClr val="D19A66"/>
                </a:solidFill>
                <a:effectLst/>
              </a:rPr>
              <a:t>0</a:t>
            </a:r>
            <a:r>
              <a:rPr lang="en-US" dirty="0"/>
              <a:t> fibM_minus_1 = </a:t>
            </a:r>
            <a:r>
              <a:rPr lang="en-US" dirty="0">
                <a:solidFill>
                  <a:srgbClr val="D19A66"/>
                </a:solidFill>
                <a:effectLst/>
              </a:rPr>
              <a:t>1</a:t>
            </a:r>
            <a:r>
              <a:rPr lang="en-US" dirty="0"/>
              <a:t> </a:t>
            </a:r>
            <a:r>
              <a:rPr lang="en-US" dirty="0" err="1"/>
              <a:t>fibM</a:t>
            </a:r>
            <a:r>
              <a:rPr lang="en-US" dirty="0"/>
              <a:t> = fibM_minus_1 + fibM_minus_2 </a:t>
            </a:r>
            <a:r>
              <a:rPr lang="en-US" dirty="0">
                <a:solidFill>
                  <a:srgbClr val="C678DD"/>
                </a:solidFill>
                <a:effectLst/>
              </a:rPr>
              <a:t>while</a:t>
            </a:r>
            <a:r>
              <a:rPr lang="en-US" dirty="0"/>
              <a:t> (</a:t>
            </a:r>
            <a:r>
              <a:rPr lang="en-US" dirty="0" err="1"/>
              <a:t>fibM</a:t>
            </a:r>
            <a:r>
              <a:rPr lang="en-US" dirty="0"/>
              <a:t> &lt; </a:t>
            </a:r>
            <a:r>
              <a:rPr lang="en-US" dirty="0" err="1"/>
              <a:t>len</a:t>
            </a:r>
            <a:r>
              <a:rPr lang="en-US" dirty="0"/>
              <a:t>(</a:t>
            </a:r>
            <a:r>
              <a:rPr lang="en-US" dirty="0" err="1"/>
              <a:t>myList</a:t>
            </a:r>
            <a:r>
              <a:rPr lang="en-US" dirty="0"/>
              <a:t>)): fibM_minus_2 = fibM_minus_1 </a:t>
            </a:r>
            <a:r>
              <a:rPr lang="en-US" dirty="0" err="1"/>
              <a:t>fibM_minus_1</a:t>
            </a:r>
            <a:r>
              <a:rPr lang="en-US" dirty="0"/>
              <a:t> = </a:t>
            </a:r>
            <a:r>
              <a:rPr lang="en-US" dirty="0" err="1"/>
              <a:t>fibM</a:t>
            </a:r>
            <a:r>
              <a:rPr lang="en-US" dirty="0"/>
              <a:t> </a:t>
            </a:r>
            <a:r>
              <a:rPr lang="en-US" dirty="0" err="1"/>
              <a:t>fibM</a:t>
            </a:r>
            <a:r>
              <a:rPr lang="en-US" dirty="0"/>
              <a:t> = fibM_minus_1 + fibM_minus_2 index = </a:t>
            </a:r>
            <a:r>
              <a:rPr lang="en-US" dirty="0">
                <a:solidFill>
                  <a:srgbClr val="D19A66"/>
                </a:solidFill>
                <a:effectLst/>
              </a:rPr>
              <a:t>-1</a:t>
            </a:r>
            <a:r>
              <a:rPr lang="en-US" dirty="0"/>
              <a:t>; </a:t>
            </a:r>
            <a:r>
              <a:rPr lang="en-US" dirty="0">
                <a:solidFill>
                  <a:srgbClr val="C678DD"/>
                </a:solidFill>
                <a:effectLst/>
              </a:rPr>
              <a:t>while</a:t>
            </a:r>
            <a:r>
              <a:rPr lang="en-US" dirty="0"/>
              <a:t> (</a:t>
            </a:r>
            <a:r>
              <a:rPr lang="en-US" dirty="0" err="1"/>
              <a:t>fibM</a:t>
            </a:r>
            <a:r>
              <a:rPr lang="en-US" dirty="0"/>
              <a:t> &gt; </a:t>
            </a:r>
            <a:r>
              <a:rPr lang="en-US" dirty="0">
                <a:solidFill>
                  <a:srgbClr val="D19A66"/>
                </a:solidFill>
                <a:effectLst/>
              </a:rPr>
              <a:t>1</a:t>
            </a:r>
            <a:r>
              <a:rPr lang="en-US" dirty="0"/>
              <a:t>): </a:t>
            </a:r>
            <a:r>
              <a:rPr lang="en-US" dirty="0" err="1"/>
              <a:t>i</a:t>
            </a:r>
            <a:r>
              <a:rPr lang="en-US" dirty="0"/>
              <a:t> = min(index + fibM_minus_2, (</a:t>
            </a:r>
            <a:r>
              <a:rPr lang="en-US" dirty="0" err="1"/>
              <a:t>len</a:t>
            </a:r>
            <a:r>
              <a:rPr lang="en-US" dirty="0"/>
              <a:t>(</a:t>
            </a:r>
            <a:r>
              <a:rPr lang="en-US" dirty="0" err="1"/>
              <a:t>myList</a:t>
            </a:r>
            <a:r>
              <a:rPr lang="en-US" dirty="0"/>
              <a:t>)</a:t>
            </a:r>
            <a:r>
              <a:rPr lang="en-US" dirty="0">
                <a:solidFill>
                  <a:srgbClr val="D19A66"/>
                </a:solidFill>
                <a:effectLst/>
              </a:rPr>
              <a:t>-1</a:t>
            </a:r>
            <a:r>
              <a:rPr lang="en-US" dirty="0"/>
              <a:t>)) </a:t>
            </a:r>
            <a:r>
              <a:rPr lang="en-US" dirty="0">
                <a:solidFill>
                  <a:srgbClr val="C678DD"/>
                </a:solidFill>
                <a:effectLst/>
              </a:rPr>
              <a:t>if</a:t>
            </a:r>
            <a:r>
              <a:rPr lang="en-US" dirty="0"/>
              <a:t> (</a:t>
            </a:r>
            <a:r>
              <a:rPr lang="en-US" dirty="0" err="1"/>
              <a:t>myList</a:t>
            </a:r>
            <a:r>
              <a:rPr lang="en-US" dirty="0"/>
              <a:t>[</a:t>
            </a:r>
            <a:r>
              <a:rPr lang="en-US" dirty="0" err="1"/>
              <a:t>i</a:t>
            </a:r>
            <a:r>
              <a:rPr lang="en-US" dirty="0"/>
              <a:t>] &lt; </a:t>
            </a:r>
            <a:r>
              <a:rPr lang="en-US" dirty="0" err="1"/>
              <a:t>val</a:t>
            </a:r>
            <a:r>
              <a:rPr lang="en-US" dirty="0"/>
              <a:t>): </a:t>
            </a:r>
            <a:r>
              <a:rPr lang="en-US" dirty="0" err="1"/>
              <a:t>fibM</a:t>
            </a:r>
            <a:r>
              <a:rPr lang="en-US" dirty="0"/>
              <a:t> = fibM_minus_1 </a:t>
            </a:r>
            <a:r>
              <a:rPr lang="en-US" dirty="0" err="1"/>
              <a:t>fibM_minus_1</a:t>
            </a:r>
            <a:r>
              <a:rPr lang="en-US" dirty="0"/>
              <a:t> = fibM_minus_2 </a:t>
            </a:r>
            <a:r>
              <a:rPr lang="en-US" dirty="0" err="1"/>
              <a:t>fibM_minus_2</a:t>
            </a:r>
            <a:r>
              <a:rPr lang="en-US" dirty="0"/>
              <a:t> = </a:t>
            </a:r>
            <a:r>
              <a:rPr lang="en-US" dirty="0" err="1"/>
              <a:t>fibM</a:t>
            </a:r>
            <a:r>
              <a:rPr lang="en-US" dirty="0"/>
              <a:t> - fibM_minus_1 index = </a:t>
            </a:r>
            <a:r>
              <a:rPr lang="en-US" dirty="0" err="1"/>
              <a:t>i</a:t>
            </a:r>
            <a:r>
              <a:rPr lang="en-US" dirty="0"/>
              <a:t> </a:t>
            </a:r>
            <a:r>
              <a:rPr lang="en-US" dirty="0" err="1">
                <a:solidFill>
                  <a:srgbClr val="C678DD"/>
                </a:solidFill>
                <a:effectLst/>
              </a:rPr>
              <a:t>elif</a:t>
            </a:r>
            <a:r>
              <a:rPr lang="en-US" dirty="0"/>
              <a:t> (</a:t>
            </a:r>
            <a:r>
              <a:rPr lang="en-US" dirty="0" err="1"/>
              <a:t>myList</a:t>
            </a:r>
            <a:r>
              <a:rPr lang="en-US" dirty="0"/>
              <a:t>[</a:t>
            </a:r>
            <a:r>
              <a:rPr lang="en-US" dirty="0" err="1"/>
              <a:t>i</a:t>
            </a:r>
            <a:r>
              <a:rPr lang="en-US" dirty="0"/>
              <a:t>] &gt; </a:t>
            </a:r>
            <a:r>
              <a:rPr lang="en-US" dirty="0" err="1"/>
              <a:t>val</a:t>
            </a:r>
            <a:r>
              <a:rPr lang="en-US" dirty="0"/>
              <a:t>): </a:t>
            </a:r>
            <a:r>
              <a:rPr lang="en-US" dirty="0" err="1"/>
              <a:t>fibM</a:t>
            </a:r>
            <a:r>
              <a:rPr lang="en-US" dirty="0"/>
              <a:t> = fibM_minus_2 fibM_minus_1 = fibM_minus_1 - fibM_minus_2 </a:t>
            </a:r>
            <a:r>
              <a:rPr lang="en-US" dirty="0" err="1"/>
              <a:t>fibM_minus_2</a:t>
            </a:r>
            <a:r>
              <a:rPr lang="en-US" dirty="0"/>
              <a:t> = </a:t>
            </a:r>
            <a:r>
              <a:rPr lang="en-US" dirty="0" err="1"/>
              <a:t>fibM</a:t>
            </a:r>
            <a:r>
              <a:rPr lang="en-US" dirty="0"/>
              <a:t> - fibM_minus_1 </a:t>
            </a:r>
            <a:r>
              <a:rPr lang="en-US" dirty="0">
                <a:solidFill>
                  <a:srgbClr val="C678DD"/>
                </a:solidFill>
                <a:effectLst/>
              </a:rPr>
              <a:t>else</a:t>
            </a:r>
            <a:r>
              <a:rPr lang="en-US" dirty="0"/>
              <a:t> : </a:t>
            </a:r>
            <a:r>
              <a:rPr lang="en-US" dirty="0">
                <a:solidFill>
                  <a:srgbClr val="C678DD"/>
                </a:solidFill>
                <a:effectLst/>
              </a:rPr>
              <a:t>return</a:t>
            </a:r>
            <a:r>
              <a:rPr lang="en-US" dirty="0"/>
              <a:t> </a:t>
            </a:r>
            <a:r>
              <a:rPr lang="en-US" dirty="0" err="1"/>
              <a:t>i</a:t>
            </a:r>
            <a:r>
              <a:rPr lang="en-US" dirty="0"/>
              <a:t> </a:t>
            </a:r>
            <a:r>
              <a:rPr lang="en-US" dirty="0">
                <a:solidFill>
                  <a:srgbClr val="C678DD"/>
                </a:solidFill>
                <a:effectLst/>
              </a:rPr>
              <a:t>if</a:t>
            </a:r>
            <a:r>
              <a:rPr lang="en-US" dirty="0"/>
              <a:t>(fibM_minus_1 </a:t>
            </a:r>
            <a:r>
              <a:rPr lang="en-US" dirty="0">
                <a:solidFill>
                  <a:srgbClr val="C678DD"/>
                </a:solidFill>
                <a:effectLst/>
              </a:rPr>
              <a:t>and</a:t>
            </a:r>
            <a:r>
              <a:rPr lang="en-US" dirty="0"/>
              <a:t> index &lt; (</a:t>
            </a:r>
            <a:r>
              <a:rPr lang="en-US" dirty="0" err="1"/>
              <a:t>len</a:t>
            </a:r>
            <a:r>
              <a:rPr lang="en-US" dirty="0"/>
              <a:t>(</a:t>
            </a:r>
            <a:r>
              <a:rPr lang="en-US" dirty="0" err="1"/>
              <a:t>myList</a:t>
            </a:r>
            <a:r>
              <a:rPr lang="en-US" dirty="0"/>
              <a:t>)</a:t>
            </a:r>
            <a:r>
              <a:rPr lang="en-US" dirty="0">
                <a:solidFill>
                  <a:srgbClr val="D19A66"/>
                </a:solidFill>
                <a:effectLst/>
              </a:rPr>
              <a:t>-1</a:t>
            </a:r>
            <a:r>
              <a:rPr lang="en-US" dirty="0"/>
              <a:t>) </a:t>
            </a:r>
            <a:r>
              <a:rPr lang="en-US" dirty="0">
                <a:solidFill>
                  <a:srgbClr val="C678DD"/>
                </a:solidFill>
                <a:effectLst/>
              </a:rPr>
              <a:t>and</a:t>
            </a:r>
            <a:r>
              <a:rPr lang="en-US" dirty="0"/>
              <a:t> </a:t>
            </a:r>
            <a:r>
              <a:rPr lang="en-US" dirty="0" err="1"/>
              <a:t>myList</a:t>
            </a:r>
            <a:r>
              <a:rPr lang="en-US" dirty="0"/>
              <a:t>[index+</a:t>
            </a:r>
            <a:r>
              <a:rPr lang="en-US" dirty="0">
                <a:solidFill>
                  <a:srgbClr val="D19A66"/>
                </a:solidFill>
                <a:effectLst/>
              </a:rPr>
              <a:t>1</a:t>
            </a:r>
            <a:r>
              <a:rPr lang="en-US" dirty="0"/>
              <a:t>] == </a:t>
            </a:r>
            <a:r>
              <a:rPr lang="en-US" dirty="0" err="1"/>
              <a:t>val</a:t>
            </a:r>
            <a:r>
              <a:rPr lang="en-US" dirty="0"/>
              <a:t>): </a:t>
            </a:r>
            <a:r>
              <a:rPr lang="en-US" dirty="0">
                <a:solidFill>
                  <a:srgbClr val="C678DD"/>
                </a:solidFill>
                <a:effectLst/>
              </a:rPr>
              <a:t>return</a:t>
            </a:r>
            <a:r>
              <a:rPr lang="en-US" dirty="0"/>
              <a:t> index+</a:t>
            </a:r>
            <a:r>
              <a:rPr lang="en-US" dirty="0">
                <a:solidFill>
                  <a:srgbClr val="D19A66"/>
                </a:solidFill>
                <a:effectLst/>
              </a:rPr>
              <a:t>1</a:t>
            </a:r>
            <a:r>
              <a:rPr lang="en-US" dirty="0"/>
              <a:t>; </a:t>
            </a:r>
            <a:r>
              <a:rPr lang="en-US" dirty="0">
                <a:solidFill>
                  <a:srgbClr val="C678DD"/>
                </a:solidFill>
                <a:effectLst/>
              </a:rPr>
              <a:t>return</a:t>
            </a:r>
            <a:r>
              <a:rPr lang="en-US" dirty="0"/>
              <a:t> </a:t>
            </a:r>
            <a:r>
              <a:rPr lang="en-US" dirty="0">
                <a:solidFill>
                  <a:srgbClr val="D19A66"/>
                </a:solidFill>
                <a:effectLst/>
              </a:rPr>
              <a:t>-1</a:t>
            </a:r>
            <a:r>
              <a:rPr lang="en-US" dirty="0"/>
              <a:t> </a:t>
            </a:r>
            <a:r>
              <a:rPr lang="en-US" b="0" i="0" dirty="0">
                <a:solidFill>
                  <a:srgbClr val="5F5F6F"/>
                </a:solidFill>
                <a:effectLst/>
                <a:latin typeface="Nunito"/>
              </a:rPr>
              <a:t>If we use the </a:t>
            </a:r>
            <a:r>
              <a:rPr lang="en-US" b="0" i="0" dirty="0" err="1">
                <a:solidFill>
                  <a:srgbClr val="5F5F6F"/>
                </a:solidFill>
                <a:effectLst/>
                <a:latin typeface="Nunito"/>
              </a:rPr>
              <a:t>FibonacciSearch</a:t>
            </a:r>
            <a:r>
              <a:rPr lang="en-US" b="0" i="0" dirty="0">
                <a:solidFill>
                  <a:srgbClr val="5F5F6F"/>
                </a:solidFill>
                <a:effectLst/>
                <a:latin typeface="Nunito"/>
              </a:rPr>
              <a:t> function to compute:</a:t>
            </a:r>
          </a:p>
          <a:p>
            <a:pPr algn="l"/>
            <a:r>
              <a:rPr lang="en-US" dirty="0">
                <a:solidFill>
                  <a:srgbClr val="61AEEE"/>
                </a:solidFill>
                <a:effectLst/>
              </a:rPr>
              <a:t>&gt;&gt;&gt; </a:t>
            </a:r>
            <a:r>
              <a:rPr lang="en-US" dirty="0"/>
              <a:t>print(</a:t>
            </a:r>
            <a:r>
              <a:rPr lang="en-US" dirty="0" err="1"/>
              <a:t>FibonacciSearch</a:t>
            </a:r>
            <a:r>
              <a:rPr lang="en-US" dirty="0"/>
              <a:t>([</a:t>
            </a:r>
            <a:r>
              <a:rPr lang="en-US" dirty="0">
                <a:solidFill>
                  <a:srgbClr val="D19A66"/>
                </a:solidFill>
                <a:effectLst/>
              </a:rPr>
              <a:t>1</a:t>
            </a:r>
            <a:r>
              <a:rPr lang="en-US" dirty="0"/>
              <a:t>,</a:t>
            </a:r>
            <a:r>
              <a:rPr lang="en-US" dirty="0">
                <a:solidFill>
                  <a:srgbClr val="D19A66"/>
                </a:solidFill>
                <a:effectLst/>
              </a:rPr>
              <a:t>2</a:t>
            </a:r>
            <a:r>
              <a:rPr lang="en-US" dirty="0"/>
              <a:t>,</a:t>
            </a:r>
            <a:r>
              <a:rPr lang="en-US" dirty="0">
                <a:solidFill>
                  <a:srgbClr val="D19A66"/>
                </a:solidFill>
                <a:effectLst/>
              </a:rPr>
              <a:t>3</a:t>
            </a:r>
            <a:r>
              <a:rPr lang="en-US" dirty="0"/>
              <a:t>,</a:t>
            </a:r>
            <a:r>
              <a:rPr lang="en-US" dirty="0">
                <a:solidFill>
                  <a:srgbClr val="D19A66"/>
                </a:solidFill>
                <a:effectLst/>
              </a:rPr>
              <a:t>4</a:t>
            </a:r>
            <a:r>
              <a:rPr lang="en-US" dirty="0"/>
              <a:t>,</a:t>
            </a:r>
            <a:r>
              <a:rPr lang="en-US" dirty="0">
                <a:solidFill>
                  <a:srgbClr val="D19A66"/>
                </a:solidFill>
                <a:effectLst/>
              </a:rPr>
              <a:t>5</a:t>
            </a:r>
            <a:r>
              <a:rPr lang="en-US" dirty="0"/>
              <a:t>,</a:t>
            </a:r>
            <a:r>
              <a:rPr lang="en-US" dirty="0">
                <a:solidFill>
                  <a:srgbClr val="D19A66"/>
                </a:solidFill>
                <a:effectLst/>
              </a:rPr>
              <a:t>6</a:t>
            </a:r>
            <a:r>
              <a:rPr lang="en-US" dirty="0"/>
              <a:t>,</a:t>
            </a:r>
            <a:r>
              <a:rPr lang="en-US" dirty="0">
                <a:solidFill>
                  <a:srgbClr val="D19A66"/>
                </a:solidFill>
                <a:effectLst/>
              </a:rPr>
              <a:t>7</a:t>
            </a:r>
            <a:r>
              <a:rPr lang="en-US" dirty="0"/>
              <a:t>,</a:t>
            </a:r>
            <a:r>
              <a:rPr lang="en-US" dirty="0">
                <a:solidFill>
                  <a:srgbClr val="D19A66"/>
                </a:solidFill>
                <a:effectLst/>
              </a:rPr>
              <a:t>8</a:t>
            </a:r>
            <a:r>
              <a:rPr lang="en-US" dirty="0"/>
              <a:t>,</a:t>
            </a:r>
            <a:r>
              <a:rPr lang="en-US" dirty="0">
                <a:solidFill>
                  <a:srgbClr val="D19A66"/>
                </a:solidFill>
                <a:effectLst/>
              </a:rPr>
              <a:t>9</a:t>
            </a:r>
            <a:r>
              <a:rPr lang="en-US" dirty="0"/>
              <a:t>,</a:t>
            </a:r>
            <a:r>
              <a:rPr lang="en-US" dirty="0">
                <a:solidFill>
                  <a:srgbClr val="D19A66"/>
                </a:solidFill>
                <a:effectLst/>
              </a:rPr>
              <a:t>10</a:t>
            </a:r>
            <a:r>
              <a:rPr lang="en-US" dirty="0"/>
              <a:t>,</a:t>
            </a:r>
            <a:r>
              <a:rPr lang="en-US" dirty="0">
                <a:solidFill>
                  <a:srgbClr val="D19A66"/>
                </a:solidFill>
                <a:effectLst/>
              </a:rPr>
              <a:t>11</a:t>
            </a:r>
            <a:r>
              <a:rPr lang="en-US" dirty="0"/>
              <a:t>], </a:t>
            </a:r>
            <a:r>
              <a:rPr lang="en-US" dirty="0">
                <a:solidFill>
                  <a:srgbClr val="D19A66"/>
                </a:solidFill>
                <a:effectLst/>
              </a:rPr>
              <a:t>6</a:t>
            </a:r>
            <a:r>
              <a:rPr lang="en-US" dirty="0"/>
              <a:t>)) </a:t>
            </a:r>
            <a:r>
              <a:rPr lang="en-US" b="0" i="0" dirty="0">
                <a:solidFill>
                  <a:srgbClr val="5F5F6F"/>
                </a:solidFill>
                <a:effectLst/>
                <a:latin typeface="Nunito"/>
              </a:rPr>
              <a:t>Let's take a look at the step-by-step process of this search:</a:t>
            </a:r>
          </a:p>
          <a:p>
            <a:pPr algn="l">
              <a:buFont typeface="Arial" panose="020B0604020202020204" pitchFamily="34" charset="0"/>
              <a:buChar char="•"/>
            </a:pPr>
            <a:r>
              <a:rPr lang="en-US" b="0" i="0" dirty="0">
                <a:solidFill>
                  <a:srgbClr val="5F5F6F"/>
                </a:solidFill>
                <a:effectLst/>
                <a:latin typeface="Nunito"/>
              </a:rPr>
              <a:t>Determining the smallest Fibonacci number greater than or equal to the length of the list as </a:t>
            </a:r>
            <a:r>
              <a:rPr lang="en-US" b="0" i="0" dirty="0" err="1">
                <a:solidFill>
                  <a:srgbClr val="5F5F6F"/>
                </a:solidFill>
                <a:effectLst/>
                <a:latin typeface="Nunito"/>
              </a:rPr>
              <a:t>fibM</a:t>
            </a:r>
            <a:r>
              <a:rPr lang="en-US" b="0" i="0" dirty="0">
                <a:solidFill>
                  <a:srgbClr val="5F5F6F"/>
                </a:solidFill>
                <a:effectLst/>
                <a:latin typeface="Nunito"/>
              </a:rPr>
              <a:t>; in this case, the smallest Fibonacci number meeting our requirements is 13.</a:t>
            </a:r>
          </a:p>
          <a:p>
            <a:pPr algn="l">
              <a:buFont typeface="Arial" panose="020B0604020202020204" pitchFamily="34" charset="0"/>
              <a:buChar char="•"/>
            </a:pPr>
            <a:r>
              <a:rPr lang="en-US" b="0" i="0" dirty="0">
                <a:solidFill>
                  <a:srgbClr val="5F5F6F"/>
                </a:solidFill>
                <a:effectLst/>
                <a:latin typeface="Nunito"/>
              </a:rPr>
              <a:t>The values would be assigned as:</a:t>
            </a:r>
          </a:p>
          <a:p>
            <a:pPr marL="742950" lvl="1" indent="-285750" algn="l">
              <a:buFont typeface="Arial" panose="020B0604020202020204" pitchFamily="34" charset="0"/>
              <a:buChar char="•"/>
            </a:pPr>
            <a:r>
              <a:rPr lang="en-US" b="0" i="0" dirty="0" err="1">
                <a:solidFill>
                  <a:srgbClr val="5F5F6F"/>
                </a:solidFill>
                <a:effectLst/>
                <a:latin typeface="Nunito"/>
              </a:rPr>
              <a:t>fibM</a:t>
            </a:r>
            <a:r>
              <a:rPr lang="en-US" b="0" i="0" dirty="0">
                <a:solidFill>
                  <a:srgbClr val="5F5F6F"/>
                </a:solidFill>
                <a:effectLst/>
                <a:latin typeface="Nunito"/>
              </a:rPr>
              <a:t> = 13</a:t>
            </a:r>
          </a:p>
          <a:p>
            <a:pPr marL="742950" lvl="1" indent="-285750" algn="l">
              <a:buFont typeface="Arial" panose="020B0604020202020204" pitchFamily="34" charset="0"/>
              <a:buChar char="•"/>
            </a:pPr>
            <a:r>
              <a:rPr lang="en-US" b="0" i="0" dirty="0">
                <a:solidFill>
                  <a:srgbClr val="5F5F6F"/>
                </a:solidFill>
                <a:effectLst/>
                <a:latin typeface="Nunito"/>
              </a:rPr>
              <a:t>fibM_minus_1 = 8</a:t>
            </a:r>
          </a:p>
          <a:p>
            <a:pPr marL="742950" lvl="1" indent="-285750" algn="l">
              <a:buFont typeface="Arial" panose="020B0604020202020204" pitchFamily="34" charset="0"/>
              <a:buChar char="•"/>
            </a:pPr>
            <a:r>
              <a:rPr lang="en-US" b="0" i="0" dirty="0">
                <a:solidFill>
                  <a:srgbClr val="5F5F6F"/>
                </a:solidFill>
                <a:effectLst/>
                <a:latin typeface="Nunito"/>
              </a:rPr>
              <a:t>fibM_minus_2 = 5</a:t>
            </a:r>
          </a:p>
          <a:p>
            <a:pPr marL="742950" lvl="1" indent="-285750" algn="l">
              <a:buFont typeface="Arial" panose="020B0604020202020204" pitchFamily="34" charset="0"/>
              <a:buChar char="•"/>
            </a:pPr>
            <a:r>
              <a:rPr lang="en-US" b="0" i="0" dirty="0">
                <a:solidFill>
                  <a:srgbClr val="5F5F6F"/>
                </a:solidFill>
                <a:effectLst/>
                <a:latin typeface="Nunito"/>
              </a:rPr>
              <a:t>index = -1</a:t>
            </a:r>
          </a:p>
          <a:p>
            <a:pPr algn="l">
              <a:buFont typeface="Arial" panose="020B0604020202020204" pitchFamily="34" charset="0"/>
              <a:buChar char="•"/>
            </a:pPr>
            <a:r>
              <a:rPr lang="en-US" b="0" i="0" dirty="0">
                <a:solidFill>
                  <a:srgbClr val="5F5F6F"/>
                </a:solidFill>
                <a:effectLst/>
                <a:latin typeface="Nunito"/>
              </a:rPr>
              <a:t>Next, we check the element </a:t>
            </a:r>
            <a:r>
              <a:rPr lang="en-US" b="0" i="0" dirty="0" err="1">
                <a:solidFill>
                  <a:srgbClr val="5F5F6F"/>
                </a:solidFill>
                <a:effectLst/>
                <a:latin typeface="Nunito"/>
              </a:rPr>
              <a:t>myList</a:t>
            </a:r>
            <a:r>
              <a:rPr lang="en-US" b="0" i="0" dirty="0">
                <a:solidFill>
                  <a:srgbClr val="5F5F6F"/>
                </a:solidFill>
                <a:effectLst/>
                <a:latin typeface="Nunito"/>
              </a:rPr>
              <a:t>[4] where 4 is the minimum of -1+5 . Since the value of </a:t>
            </a:r>
            <a:r>
              <a:rPr lang="en-US" b="0" i="0" dirty="0" err="1">
                <a:solidFill>
                  <a:srgbClr val="5F5F6F"/>
                </a:solidFill>
                <a:effectLst/>
                <a:latin typeface="Nunito"/>
              </a:rPr>
              <a:t>myList</a:t>
            </a:r>
            <a:r>
              <a:rPr lang="en-US" b="0" i="0" dirty="0">
                <a:solidFill>
                  <a:srgbClr val="5F5F6F"/>
                </a:solidFill>
                <a:effectLst/>
                <a:latin typeface="Nunito"/>
              </a:rPr>
              <a:t>[4] is 5, which is smaller than the value we are searching for, we move the Fibonacci numbers </a:t>
            </a:r>
            <a:r>
              <a:rPr lang="en-US" b="0" i="1" dirty="0">
                <a:solidFill>
                  <a:srgbClr val="5F5F6F"/>
                </a:solidFill>
                <a:effectLst/>
                <a:latin typeface="Nunito"/>
              </a:rPr>
              <a:t>one</a:t>
            </a:r>
            <a:r>
              <a:rPr lang="en-US" b="0" i="0" dirty="0">
                <a:solidFill>
                  <a:srgbClr val="5F5F6F"/>
                </a:solidFill>
                <a:effectLst/>
                <a:latin typeface="Nunito"/>
              </a:rPr>
              <a:t> step down in the sequence, making the values:</a:t>
            </a:r>
          </a:p>
          <a:p>
            <a:pPr marL="742950" lvl="1" indent="-285750" algn="l">
              <a:buFont typeface="Arial" panose="020B0604020202020204" pitchFamily="34" charset="0"/>
              <a:buChar char="•"/>
            </a:pPr>
            <a:r>
              <a:rPr lang="en-US" b="0" i="0" dirty="0" err="1">
                <a:solidFill>
                  <a:srgbClr val="5F5F6F"/>
                </a:solidFill>
                <a:effectLst/>
                <a:latin typeface="Nunito"/>
              </a:rPr>
              <a:t>fibM</a:t>
            </a:r>
            <a:r>
              <a:rPr lang="en-US" b="0" i="0" dirty="0">
                <a:solidFill>
                  <a:srgbClr val="5F5F6F"/>
                </a:solidFill>
                <a:effectLst/>
                <a:latin typeface="Nunito"/>
              </a:rPr>
              <a:t> = 8</a:t>
            </a:r>
          </a:p>
          <a:p>
            <a:pPr marL="742950" lvl="1" indent="-285750" algn="l">
              <a:buFont typeface="Arial" panose="020B0604020202020204" pitchFamily="34" charset="0"/>
              <a:buChar char="•"/>
            </a:pPr>
            <a:r>
              <a:rPr lang="en-US" b="0" i="0" dirty="0">
                <a:solidFill>
                  <a:srgbClr val="5F5F6F"/>
                </a:solidFill>
                <a:effectLst/>
                <a:latin typeface="Nunito"/>
              </a:rPr>
              <a:t>fibM_minus_1 = 5</a:t>
            </a:r>
          </a:p>
          <a:p>
            <a:pPr marL="742950" lvl="1" indent="-285750" algn="l">
              <a:buFont typeface="Arial" panose="020B0604020202020204" pitchFamily="34" charset="0"/>
              <a:buChar char="•"/>
            </a:pPr>
            <a:r>
              <a:rPr lang="en-US" b="0" i="0" dirty="0">
                <a:solidFill>
                  <a:srgbClr val="5F5F6F"/>
                </a:solidFill>
                <a:effectLst/>
                <a:latin typeface="Nunito"/>
              </a:rPr>
              <a:t>fibM_minus_2 = 3</a:t>
            </a:r>
          </a:p>
          <a:p>
            <a:pPr marL="742950" lvl="1" indent="-285750" algn="l">
              <a:buFont typeface="Arial" panose="020B0604020202020204" pitchFamily="34" charset="0"/>
              <a:buChar char="•"/>
            </a:pPr>
            <a:r>
              <a:rPr lang="en-US" b="0" i="0" dirty="0">
                <a:solidFill>
                  <a:srgbClr val="5F5F6F"/>
                </a:solidFill>
                <a:effectLst/>
                <a:latin typeface="Nunito"/>
              </a:rPr>
              <a:t>index = 4</a:t>
            </a:r>
          </a:p>
          <a:p>
            <a:pPr algn="l">
              <a:buFont typeface="Arial" panose="020B0604020202020204" pitchFamily="34" charset="0"/>
              <a:buChar char="•"/>
            </a:pPr>
            <a:r>
              <a:rPr lang="en-US" b="0" i="0" dirty="0">
                <a:solidFill>
                  <a:srgbClr val="5F5F6F"/>
                </a:solidFill>
                <a:effectLst/>
                <a:latin typeface="Nunito"/>
              </a:rPr>
              <a:t>Next, we check the element </a:t>
            </a:r>
            <a:r>
              <a:rPr lang="en-US" b="0" i="0" dirty="0" err="1">
                <a:solidFill>
                  <a:srgbClr val="5F5F6F"/>
                </a:solidFill>
                <a:effectLst/>
                <a:latin typeface="Nunito"/>
              </a:rPr>
              <a:t>myList</a:t>
            </a:r>
            <a:r>
              <a:rPr lang="en-US" b="0" i="0" dirty="0">
                <a:solidFill>
                  <a:srgbClr val="5F5F6F"/>
                </a:solidFill>
                <a:effectLst/>
                <a:latin typeface="Nunito"/>
              </a:rPr>
              <a:t>[7] where 7 is the minimum of 4+3. Since the value of </a:t>
            </a:r>
            <a:r>
              <a:rPr lang="en-US" b="0" i="0" dirty="0" err="1">
                <a:solidFill>
                  <a:srgbClr val="5F5F6F"/>
                </a:solidFill>
                <a:effectLst/>
                <a:latin typeface="Nunito"/>
              </a:rPr>
              <a:t>myList</a:t>
            </a:r>
            <a:r>
              <a:rPr lang="en-US" b="0" i="0" dirty="0">
                <a:solidFill>
                  <a:srgbClr val="5F5F6F"/>
                </a:solidFill>
                <a:effectLst/>
                <a:latin typeface="Nunito"/>
              </a:rPr>
              <a:t>[7] is 8, which is greater than the value we are searching for, we move the Fibonacci numbers </a:t>
            </a:r>
            <a:r>
              <a:rPr lang="en-US" b="0" i="1" dirty="0">
                <a:solidFill>
                  <a:srgbClr val="5F5F6F"/>
                </a:solidFill>
                <a:effectLst/>
                <a:latin typeface="Nunito"/>
              </a:rPr>
              <a:t>two</a:t>
            </a:r>
            <a:r>
              <a:rPr lang="en-US" b="0" i="0" dirty="0">
                <a:solidFill>
                  <a:srgbClr val="5F5F6F"/>
                </a:solidFill>
                <a:effectLst/>
                <a:latin typeface="Nunito"/>
              </a:rPr>
              <a:t> steps down in the sequence.</a:t>
            </a:r>
          </a:p>
          <a:p>
            <a:pPr marL="742950" lvl="1" indent="-285750" algn="l">
              <a:buFont typeface="Arial" panose="020B0604020202020204" pitchFamily="34" charset="0"/>
              <a:buChar char="•"/>
            </a:pPr>
            <a:r>
              <a:rPr lang="en-US" b="0" i="0" dirty="0" err="1">
                <a:solidFill>
                  <a:srgbClr val="5F5F6F"/>
                </a:solidFill>
                <a:effectLst/>
                <a:latin typeface="Nunito"/>
              </a:rPr>
              <a:t>fibM</a:t>
            </a:r>
            <a:r>
              <a:rPr lang="en-US" b="0" i="0" dirty="0">
                <a:solidFill>
                  <a:srgbClr val="5F5F6F"/>
                </a:solidFill>
                <a:effectLst/>
                <a:latin typeface="Nunito"/>
              </a:rPr>
              <a:t> = 3</a:t>
            </a:r>
          </a:p>
          <a:p>
            <a:pPr marL="742950" lvl="1" indent="-285750" algn="l">
              <a:buFont typeface="Arial" panose="020B0604020202020204" pitchFamily="34" charset="0"/>
              <a:buChar char="•"/>
            </a:pPr>
            <a:r>
              <a:rPr lang="en-US" b="0" i="0" dirty="0">
                <a:solidFill>
                  <a:srgbClr val="5F5F6F"/>
                </a:solidFill>
                <a:effectLst/>
                <a:latin typeface="Nunito"/>
              </a:rPr>
              <a:t>fibM_minus_1 = 2</a:t>
            </a:r>
          </a:p>
          <a:p>
            <a:pPr marL="742950" lvl="1" indent="-285750" algn="l">
              <a:buFont typeface="Arial" panose="020B0604020202020204" pitchFamily="34" charset="0"/>
              <a:buChar char="•"/>
            </a:pPr>
            <a:r>
              <a:rPr lang="en-US" b="0" i="0" dirty="0">
                <a:solidFill>
                  <a:srgbClr val="5F5F6F"/>
                </a:solidFill>
                <a:effectLst/>
                <a:latin typeface="Nunito"/>
              </a:rPr>
              <a:t>fibM_minus_2 = 1</a:t>
            </a:r>
          </a:p>
          <a:p>
            <a:pPr marL="742950" lvl="1" indent="-285750" algn="l">
              <a:buFont typeface="Arial" panose="020B0604020202020204" pitchFamily="34" charset="0"/>
              <a:buChar char="•"/>
            </a:pPr>
            <a:r>
              <a:rPr lang="en-US" b="0" i="0" dirty="0">
                <a:solidFill>
                  <a:srgbClr val="5F5F6F"/>
                </a:solidFill>
                <a:effectLst/>
                <a:latin typeface="Nunito"/>
              </a:rPr>
              <a:t>index = 4</a:t>
            </a:r>
          </a:p>
          <a:p>
            <a:pPr algn="l">
              <a:buFont typeface="Arial" panose="020B0604020202020204" pitchFamily="34" charset="0"/>
              <a:buChar char="•"/>
            </a:pPr>
            <a:r>
              <a:rPr lang="en-US" b="0" i="0" dirty="0">
                <a:solidFill>
                  <a:srgbClr val="5F5F6F"/>
                </a:solidFill>
                <a:effectLst/>
                <a:latin typeface="Nunito"/>
              </a:rPr>
              <a:t>Now we check the element </a:t>
            </a:r>
            <a:r>
              <a:rPr lang="en-US" b="0" i="0" dirty="0" err="1">
                <a:solidFill>
                  <a:srgbClr val="5F5F6F"/>
                </a:solidFill>
                <a:effectLst/>
                <a:latin typeface="Nunito"/>
              </a:rPr>
              <a:t>myList</a:t>
            </a:r>
            <a:r>
              <a:rPr lang="en-US" b="0" i="0" dirty="0">
                <a:solidFill>
                  <a:srgbClr val="5F5F6F"/>
                </a:solidFill>
                <a:effectLst/>
                <a:latin typeface="Nunito"/>
              </a:rPr>
              <a:t>[5] where 5 is the minimum of 4+1 . The value of </a:t>
            </a:r>
            <a:r>
              <a:rPr lang="en-US" b="0" i="0" dirty="0" err="1">
                <a:solidFill>
                  <a:srgbClr val="5F5F6F"/>
                </a:solidFill>
                <a:effectLst/>
                <a:latin typeface="Nunito"/>
              </a:rPr>
              <a:t>myList</a:t>
            </a:r>
            <a:r>
              <a:rPr lang="en-US" b="0" i="0" dirty="0">
                <a:solidFill>
                  <a:srgbClr val="5F5F6F"/>
                </a:solidFill>
                <a:effectLst/>
                <a:latin typeface="Nunito"/>
              </a:rPr>
              <a:t>[5] is 6, which </a:t>
            </a:r>
            <a:r>
              <a:rPr lang="en-US" b="0" i="1" dirty="0">
                <a:solidFill>
                  <a:srgbClr val="5F5F6F"/>
                </a:solidFill>
                <a:effectLst/>
                <a:latin typeface="Nunito"/>
              </a:rPr>
              <a:t>is</a:t>
            </a:r>
            <a:r>
              <a:rPr lang="en-US" b="0" i="0" dirty="0">
                <a:solidFill>
                  <a:srgbClr val="5F5F6F"/>
                </a:solidFill>
                <a:effectLst/>
                <a:latin typeface="Nunito"/>
              </a:rPr>
              <a:t> the value we are searching for!</a:t>
            </a:r>
          </a:p>
          <a:p>
            <a:pPr algn="l">
              <a:buFont typeface="Arial" panose="020B0604020202020204" pitchFamily="34" charset="0"/>
              <a:buChar char="•"/>
            </a:pPr>
            <a:endParaRPr lang="en-US" b="0" i="0" dirty="0">
              <a:solidFill>
                <a:srgbClr val="5F5F6F"/>
              </a:solidFill>
              <a:effectLst/>
              <a:latin typeface="Nunito"/>
            </a:endParaRPr>
          </a:p>
          <a:p>
            <a:endParaRPr dirty="0"/>
          </a:p>
        </p:txBody>
      </p:sp>
    </p:spTree>
    <p:extLst>
      <p:ext uri="{BB962C8B-B14F-4D97-AF65-F5344CB8AC3E}">
        <p14:creationId xmlns:p14="http://schemas.microsoft.com/office/powerpoint/2010/main" val="21989757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dirty="0"/>
          </a:p>
        </p:txBody>
      </p:sp>
    </p:spTree>
    <p:extLst>
      <p:ext uri="{BB962C8B-B14F-4D97-AF65-F5344CB8AC3E}">
        <p14:creationId xmlns:p14="http://schemas.microsoft.com/office/powerpoint/2010/main" val="9162712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dirty="0"/>
          </a:p>
        </p:txBody>
      </p:sp>
    </p:spTree>
    <p:extLst>
      <p:ext uri="{BB962C8B-B14F-4D97-AF65-F5344CB8AC3E}">
        <p14:creationId xmlns:p14="http://schemas.microsoft.com/office/powerpoint/2010/main" val="23109360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dirty="0"/>
          </a:p>
        </p:txBody>
      </p:sp>
    </p:spTree>
    <p:extLst>
      <p:ext uri="{BB962C8B-B14F-4D97-AF65-F5344CB8AC3E}">
        <p14:creationId xmlns:p14="http://schemas.microsoft.com/office/powerpoint/2010/main" val="29736294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dirty="0"/>
          </a:p>
        </p:txBody>
      </p:sp>
    </p:spTree>
    <p:extLst>
      <p:ext uri="{BB962C8B-B14F-4D97-AF65-F5344CB8AC3E}">
        <p14:creationId xmlns:p14="http://schemas.microsoft.com/office/powerpoint/2010/main" val="1738578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0536467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dirty="0"/>
              <a:t>The algorithm searches by calculating the index value:</a:t>
            </a:r>
          </a:p>
          <a:p>
            <a:r>
              <a:rPr lang="en-US" dirty="0"/>
              <a:t>If a value is found (when </a:t>
            </a:r>
            <a:r>
              <a:rPr lang="en-US" dirty="0" err="1"/>
              <a:t>myList</a:t>
            </a:r>
            <a:r>
              <a:rPr lang="en-US" dirty="0"/>
              <a:t> [index] == </a:t>
            </a:r>
            <a:r>
              <a:rPr lang="en-US" dirty="0" err="1"/>
              <a:t>val</a:t>
            </a:r>
            <a:r>
              <a:rPr lang="en-US" dirty="0"/>
              <a:t>), the index is returned.</a:t>
            </a:r>
          </a:p>
          <a:p>
            <a:r>
              <a:rPr lang="en-US" dirty="0"/>
              <a:t>If </a:t>
            </a:r>
            <a:r>
              <a:rPr lang="en-US" dirty="0" err="1"/>
              <a:t>val</a:t>
            </a:r>
            <a:r>
              <a:rPr lang="en-US" dirty="0"/>
              <a:t> is less than </a:t>
            </a:r>
            <a:r>
              <a:rPr lang="en-US" dirty="0" err="1"/>
              <a:t>myList</a:t>
            </a:r>
            <a:r>
              <a:rPr lang="en-US" dirty="0"/>
              <a:t> [index], then the index value is recalculated using the formula for the left subarray.</a:t>
            </a:r>
          </a:p>
          <a:p>
            <a:r>
              <a:rPr lang="en-US" dirty="0"/>
              <a:t>If </a:t>
            </a:r>
            <a:r>
              <a:rPr lang="en-US" dirty="0" err="1"/>
              <a:t>val</a:t>
            </a:r>
            <a:r>
              <a:rPr lang="en-US" dirty="0"/>
              <a:t> is greater than </a:t>
            </a:r>
            <a:r>
              <a:rPr lang="en-US" dirty="0" err="1"/>
              <a:t>myList</a:t>
            </a:r>
            <a:r>
              <a:rPr lang="en-US" dirty="0"/>
              <a:t> [index], then the index value is recalculated using the formula for the right subarray.</a:t>
            </a:r>
            <a:endParaRPr dirty="0"/>
          </a:p>
        </p:txBody>
      </p:sp>
    </p:spTree>
    <p:extLst>
      <p:ext uri="{BB962C8B-B14F-4D97-AF65-F5344CB8AC3E}">
        <p14:creationId xmlns:p14="http://schemas.microsoft.com/office/powerpoint/2010/main" val="23507364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dirty="0"/>
              <a:t>https://stackabuse.com/search-algorithms-in-python/</a:t>
            </a:r>
          </a:p>
          <a:p>
            <a:endParaRPr lang="en-US" dirty="0"/>
          </a:p>
          <a:p>
            <a:r>
              <a:rPr lang="en-US" dirty="0"/>
              <a:t>https://techrocks.ru/2020/08/12/python-search-algorithms/</a:t>
            </a:r>
            <a:endParaRPr dirty="0"/>
          </a:p>
        </p:txBody>
      </p:sp>
    </p:spTree>
    <p:extLst>
      <p:ext uri="{BB962C8B-B14F-4D97-AF65-F5344CB8AC3E}">
        <p14:creationId xmlns:p14="http://schemas.microsoft.com/office/powerpoint/2010/main" val="26006931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2627790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4564802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708880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2009062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4364428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4778644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9632544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602399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3252659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0757869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833163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8376321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904150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a:t>https://pythonru.com/osnovy/top-5-algoritmov-sortirovki-na-python</a:t>
            </a:r>
            <a:endParaRPr dirty="0"/>
          </a:p>
        </p:txBody>
      </p:sp>
    </p:spTree>
    <p:extLst>
      <p:ext uri="{BB962C8B-B14F-4D97-AF65-F5344CB8AC3E}">
        <p14:creationId xmlns:p14="http://schemas.microsoft.com/office/powerpoint/2010/main" val="21326213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a:t>https://pythonru.com/osnovy/top-5-algoritmov-sortirovki-na-python</a:t>
            </a:r>
            <a:endParaRPr dirty="0"/>
          </a:p>
        </p:txBody>
      </p:sp>
    </p:spTree>
    <p:extLst>
      <p:ext uri="{BB962C8B-B14F-4D97-AF65-F5344CB8AC3E}">
        <p14:creationId xmlns:p14="http://schemas.microsoft.com/office/powerpoint/2010/main" val="1247954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dirty="0"/>
              <a:t>https://webdevblog.ru/algoritmy-sortirovki-v-python/</a:t>
            </a:r>
            <a:endParaRPr dirty="0"/>
          </a:p>
        </p:txBody>
      </p:sp>
    </p:spTree>
    <p:extLst>
      <p:ext uri="{BB962C8B-B14F-4D97-AF65-F5344CB8AC3E}">
        <p14:creationId xmlns:p14="http://schemas.microsoft.com/office/powerpoint/2010/main" val="20827913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7981858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dirty="0"/>
              <a:t>https://webdevblog.ru/algoritmy-sortirovki-v-python/</a:t>
            </a:r>
            <a:endParaRPr dirty="0"/>
          </a:p>
        </p:txBody>
      </p:sp>
    </p:spTree>
    <p:extLst>
      <p:ext uri="{BB962C8B-B14F-4D97-AF65-F5344CB8AC3E}">
        <p14:creationId xmlns:p14="http://schemas.microsoft.com/office/powerpoint/2010/main" val="16079135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dirty="0"/>
              <a:t>https://webdevblog.ru/algoritmy-sortirovki-v-python/</a:t>
            </a:r>
            <a:endParaRPr dirty="0"/>
          </a:p>
        </p:txBody>
      </p:sp>
    </p:spTree>
    <p:extLst>
      <p:ext uri="{BB962C8B-B14F-4D97-AF65-F5344CB8AC3E}">
        <p14:creationId xmlns:p14="http://schemas.microsoft.com/office/powerpoint/2010/main" val="1242333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3330308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dirty="0"/>
              <a:t>https://webdevblog.ru/algoritmy-sortirovki-v-python/</a:t>
            </a:r>
            <a:endParaRPr dirty="0"/>
          </a:p>
        </p:txBody>
      </p:sp>
    </p:spTree>
    <p:extLst>
      <p:ext uri="{BB962C8B-B14F-4D97-AF65-F5344CB8AC3E}">
        <p14:creationId xmlns:p14="http://schemas.microsoft.com/office/powerpoint/2010/main" val="11809466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dirty="0"/>
              <a:t>https://webdevblog.ru/algoritmy-sortirovki-v-python/</a:t>
            </a:r>
            <a:endParaRPr dirty="0"/>
          </a:p>
        </p:txBody>
      </p:sp>
    </p:spTree>
    <p:extLst>
      <p:ext uri="{BB962C8B-B14F-4D97-AF65-F5344CB8AC3E}">
        <p14:creationId xmlns:p14="http://schemas.microsoft.com/office/powerpoint/2010/main" val="3600068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444107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dirty="0"/>
              <a:t>How complex is this algorithm? You can say: "not complicated at all - just take the first element of the array." This is true, but it is more correct to describe complexity in terms of the number of operations performed to achieve the result, depending on the input (operations on input).In other words: how much will the number of operations increase with an increase in the number of input parameters.</a:t>
            </a:r>
          </a:p>
          <a:p>
            <a:endParaRPr lang="en-US" dirty="0"/>
          </a:p>
          <a:p>
            <a:r>
              <a:rPr lang="en-US" dirty="0"/>
              <a:t>In our example, there are 5 inputs, because there are 5 elements in the array. To get the result, you need to perform one operation (take the element by index). How many operations will it take if there are 100 elements of the array? Or 1000? Or 100,000? All the same, only one operation is needed.</a:t>
            </a:r>
            <a:endParaRPr dirty="0"/>
          </a:p>
        </p:txBody>
      </p:sp>
    </p:spTree>
    <p:extLst>
      <p:ext uri="{BB962C8B-B14F-4D97-AF65-F5344CB8AC3E}">
        <p14:creationId xmlns:p14="http://schemas.microsoft.com/office/powerpoint/2010/main" val="4065976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899036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792064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5236" y="10555393"/>
            <a:ext cx="20098865" cy="7539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5" y="10445756"/>
            <a:ext cx="20098865" cy="105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09369" y="1251568"/>
            <a:ext cx="16585883" cy="5880862"/>
          </a:xfrm>
        </p:spPr>
        <p:txBody>
          <a:bodyPr anchor="b">
            <a:normAutofit/>
          </a:bodyPr>
          <a:lstStyle>
            <a:lvl1pPr algn="l">
              <a:lnSpc>
                <a:spcPct val="85000"/>
              </a:lnSpc>
              <a:defRPr sz="13192" spc="-82" baseline="0">
                <a:solidFill>
                  <a:schemeClr val="tx1">
                    <a:lumMod val="85000"/>
                    <a:lumOff val="15000"/>
                  </a:schemeClr>
                </a:solidFill>
              </a:defRPr>
            </a:lvl1pPr>
          </a:lstStyle>
          <a:p>
            <a:r>
              <a:rPr lang="ru-RU"/>
              <a:t>Образец заголовка</a:t>
            </a:r>
            <a:endParaRPr lang="en-US" dirty="0"/>
          </a:p>
        </p:txBody>
      </p:sp>
      <p:sp>
        <p:nvSpPr>
          <p:cNvPr id="3" name="Subtitle 2"/>
          <p:cNvSpPr>
            <a:spLocks noGrp="1"/>
          </p:cNvSpPr>
          <p:nvPr>
            <p:ph type="subTitle" idx="1"/>
          </p:nvPr>
        </p:nvSpPr>
        <p:spPr>
          <a:xfrm>
            <a:off x="1813938" y="7347647"/>
            <a:ext cx="16585883" cy="1884892"/>
          </a:xfrm>
        </p:spPr>
        <p:txBody>
          <a:bodyPr lIns="91440" rIns="91440">
            <a:normAutofit/>
          </a:bodyPr>
          <a:lstStyle>
            <a:lvl1pPr marL="0" indent="0" algn="l">
              <a:buNone/>
              <a:defRPr sz="3958" cap="all" spc="330" baseline="0">
                <a:solidFill>
                  <a:schemeClr val="tx2"/>
                </a:solidFill>
                <a:latin typeface="+mj-lt"/>
              </a:defRPr>
            </a:lvl1pPr>
            <a:lvl2pPr marL="753923" indent="0" algn="ctr">
              <a:buNone/>
              <a:defRPr sz="3958"/>
            </a:lvl2pPr>
            <a:lvl3pPr marL="1507846" indent="0" algn="ctr">
              <a:buNone/>
              <a:defRPr sz="3958"/>
            </a:lvl3pPr>
            <a:lvl4pPr marL="2261768" indent="0" algn="ctr">
              <a:buNone/>
              <a:defRPr sz="3298"/>
            </a:lvl4pPr>
            <a:lvl5pPr marL="3015691" indent="0" algn="ctr">
              <a:buNone/>
              <a:defRPr sz="3298"/>
            </a:lvl5pPr>
            <a:lvl6pPr marL="3769614" indent="0" algn="ctr">
              <a:buNone/>
              <a:defRPr sz="3298"/>
            </a:lvl6pPr>
            <a:lvl7pPr marL="4523537" indent="0" algn="ctr">
              <a:buNone/>
              <a:defRPr sz="3298"/>
            </a:lvl7pPr>
            <a:lvl8pPr marL="5277460" indent="0" algn="ctr">
              <a:buNone/>
              <a:defRPr sz="3298"/>
            </a:lvl8pPr>
            <a:lvl9pPr marL="6031382" indent="0" algn="ctr">
              <a:buNone/>
              <a:defRPr sz="3298"/>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D502F4C5-14CD-404E-8A8B-000194920E18}" type="datetime1">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9" name="Straight Connector 8"/>
          <p:cNvCxnSpPr/>
          <p:nvPr/>
        </p:nvCxnSpPr>
        <p:spPr>
          <a:xfrm>
            <a:off x="1991378" y="7162588"/>
            <a:ext cx="16284321"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5960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65CE2C8-30DD-4D0A-ABF0-80034E3FD62D}" type="datetime1">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4145135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5236" y="10555393"/>
            <a:ext cx="20098865" cy="7539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5" y="10445756"/>
            <a:ext cx="20098865" cy="105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4386996" y="684000"/>
            <a:ext cx="4334947" cy="9494414"/>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382157" y="684000"/>
            <a:ext cx="12753538" cy="9494415"/>
          </a:xfrm>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65CE2C8-30DD-4D0A-ABF0-80034E3FD62D}" type="datetime1">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8293186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330107"/>
            <a:ext cx="20104100" cy="1279315"/>
          </a:xfrm>
          <a:prstGeom prst="rect">
            <a:avLst/>
          </a:prstGeom>
        </p:spPr>
        <p:txBody>
          <a:bodyPr vert="horz" lIns="91440" tIns="45720" rIns="91440" bIns="45720" rtlCol="0" anchor="ctr">
            <a:normAutofit/>
          </a:bodyPr>
          <a:lstStyle>
            <a:lvl1pPr algn="ctr">
              <a:defRPr sz="5937"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10879522"/>
            <a:ext cx="20104100" cy="42982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26"/>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798206"/>
            <a:ext cx="20104100" cy="411075"/>
          </a:xfrm>
          <a:prstGeom prst="rect">
            <a:avLst/>
          </a:prstGeom>
        </p:spPr>
        <p:txBody>
          <a:bodyPr anchor="ctr"/>
          <a:lstStyle>
            <a:lvl1pPr marL="0" marR="0" indent="0" algn="ctr" defTabSz="1130925" rtl="0" eaLnBrk="1" fontAlgn="auto" latinLnBrk="1" hangingPunct="1">
              <a:lnSpc>
                <a:spcPct val="90000"/>
              </a:lnSpc>
              <a:spcBef>
                <a:spcPts val="1237"/>
              </a:spcBef>
              <a:spcAft>
                <a:spcPts val="0"/>
              </a:spcAft>
              <a:buClrTx/>
              <a:buSzTx/>
              <a:buFontTx/>
              <a:buNone/>
              <a:tabLst/>
              <a:defRPr sz="2968" b="0">
                <a:solidFill>
                  <a:schemeClr val="tx1">
                    <a:lumMod val="65000"/>
                    <a:lumOff val="35000"/>
                  </a:schemeClr>
                </a:solidFill>
              </a:defRPr>
            </a:lvl1pPr>
          </a:lstStyle>
          <a:p>
            <a:pPr marL="0" marR="0" lvl="0" indent="0" algn="ctr" defTabSz="1130925" rtl="0" eaLnBrk="1" fontAlgn="auto" latinLnBrk="1" hangingPunct="1">
              <a:lnSpc>
                <a:spcPct val="90000"/>
              </a:lnSpc>
              <a:spcBef>
                <a:spcPts val="1237"/>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2261116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65CE2C8-30DD-4D0A-ABF0-80034E3FD62D}" type="datetime1">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8243009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5236" y="10555393"/>
            <a:ext cx="20098865" cy="7539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5" y="10445756"/>
            <a:ext cx="20098865" cy="105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809369" y="1251568"/>
            <a:ext cx="16585883" cy="5880862"/>
          </a:xfrm>
        </p:spPr>
        <p:txBody>
          <a:bodyPr anchor="b" anchorCtr="0">
            <a:normAutofit/>
          </a:bodyPr>
          <a:lstStyle>
            <a:lvl1pPr>
              <a:lnSpc>
                <a:spcPct val="85000"/>
              </a:lnSpc>
              <a:defRPr sz="13192" b="0">
                <a:solidFill>
                  <a:schemeClr val="tx1">
                    <a:lumMod val="85000"/>
                    <a:lumOff val="15000"/>
                  </a:schemeClr>
                </a:solidFill>
              </a:defRPr>
            </a:lvl1pPr>
          </a:lstStyle>
          <a:p>
            <a:r>
              <a:rPr lang="ru-RU"/>
              <a:t>Образец заголовка</a:t>
            </a:r>
            <a:endParaRPr lang="en-US" dirty="0"/>
          </a:p>
        </p:txBody>
      </p:sp>
      <p:sp>
        <p:nvSpPr>
          <p:cNvPr id="3" name="Text Placeholder 2"/>
          <p:cNvSpPr>
            <a:spLocks noGrp="1"/>
          </p:cNvSpPr>
          <p:nvPr>
            <p:ph type="body" idx="1"/>
          </p:nvPr>
        </p:nvSpPr>
        <p:spPr>
          <a:xfrm>
            <a:off x="1809369" y="7343538"/>
            <a:ext cx="16585883" cy="1884892"/>
          </a:xfrm>
        </p:spPr>
        <p:txBody>
          <a:bodyPr lIns="91440" rIns="91440" anchor="t" anchorCtr="0">
            <a:normAutofit/>
          </a:bodyPr>
          <a:lstStyle>
            <a:lvl1pPr marL="0" indent="0">
              <a:buNone/>
              <a:defRPr sz="3958" cap="all" spc="330" baseline="0">
                <a:solidFill>
                  <a:schemeClr val="tx2"/>
                </a:solidFill>
                <a:latin typeface="+mj-lt"/>
              </a:defRPr>
            </a:lvl1pPr>
            <a:lvl2pPr marL="753923" indent="0">
              <a:buNone/>
              <a:defRPr sz="2968">
                <a:solidFill>
                  <a:schemeClr val="tx1">
                    <a:tint val="75000"/>
                  </a:schemeClr>
                </a:solidFill>
              </a:defRPr>
            </a:lvl2pPr>
            <a:lvl3pPr marL="1507846" indent="0">
              <a:buNone/>
              <a:defRPr sz="2638">
                <a:solidFill>
                  <a:schemeClr val="tx1">
                    <a:tint val="75000"/>
                  </a:schemeClr>
                </a:solidFill>
              </a:defRPr>
            </a:lvl3pPr>
            <a:lvl4pPr marL="2261768" indent="0">
              <a:buNone/>
              <a:defRPr sz="2309">
                <a:solidFill>
                  <a:schemeClr val="tx1">
                    <a:tint val="75000"/>
                  </a:schemeClr>
                </a:solidFill>
              </a:defRPr>
            </a:lvl4pPr>
            <a:lvl5pPr marL="3015691" indent="0">
              <a:buNone/>
              <a:defRPr sz="2309">
                <a:solidFill>
                  <a:schemeClr val="tx1">
                    <a:tint val="75000"/>
                  </a:schemeClr>
                </a:solidFill>
              </a:defRPr>
            </a:lvl5pPr>
            <a:lvl6pPr marL="3769614" indent="0">
              <a:buNone/>
              <a:defRPr sz="2309">
                <a:solidFill>
                  <a:schemeClr val="tx1">
                    <a:tint val="75000"/>
                  </a:schemeClr>
                </a:solidFill>
              </a:defRPr>
            </a:lvl6pPr>
            <a:lvl7pPr marL="4523537" indent="0">
              <a:buNone/>
              <a:defRPr sz="2309">
                <a:solidFill>
                  <a:schemeClr val="tx1">
                    <a:tint val="75000"/>
                  </a:schemeClr>
                </a:solidFill>
              </a:defRPr>
            </a:lvl7pPr>
            <a:lvl8pPr marL="5277460" indent="0">
              <a:buNone/>
              <a:defRPr sz="2309">
                <a:solidFill>
                  <a:schemeClr val="tx1">
                    <a:tint val="75000"/>
                  </a:schemeClr>
                </a:solidFill>
              </a:defRPr>
            </a:lvl8pPr>
            <a:lvl9pPr marL="6031382" indent="0">
              <a:buNone/>
              <a:defRPr sz="2309">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0226BBE6-6655-4E81-B153-A96DB6946C89}" type="datetime1">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9" name="Straight Connector 8"/>
          <p:cNvCxnSpPr/>
          <p:nvPr/>
        </p:nvCxnSpPr>
        <p:spPr>
          <a:xfrm>
            <a:off x="1991378" y="7162588"/>
            <a:ext cx="16284321"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1825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809369" y="472630"/>
            <a:ext cx="16585883" cy="2392406"/>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809367" y="3043752"/>
            <a:ext cx="8142161" cy="663481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10253091" y="3043754"/>
            <a:ext cx="8142161" cy="663481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265CE2C8-30DD-4D0A-ABF0-80034E3FD62D}" type="datetime1">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6860901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809369" y="472630"/>
            <a:ext cx="16585883" cy="2392406"/>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809369" y="3044276"/>
            <a:ext cx="8142161" cy="1214184"/>
          </a:xfrm>
        </p:spPr>
        <p:txBody>
          <a:bodyPr lIns="91440" rIns="91440" anchor="ctr">
            <a:normAutofit/>
          </a:bodyPr>
          <a:lstStyle>
            <a:lvl1pPr marL="0" indent="0">
              <a:buNone/>
              <a:defRPr sz="3298" b="0" cap="all" baseline="0">
                <a:solidFill>
                  <a:schemeClr val="tx2"/>
                </a:solidFill>
              </a:defRPr>
            </a:lvl1pPr>
            <a:lvl2pPr marL="753923" indent="0">
              <a:buNone/>
              <a:defRPr sz="3298" b="1"/>
            </a:lvl2pPr>
            <a:lvl3pPr marL="1507846" indent="0">
              <a:buNone/>
              <a:defRPr sz="2968" b="1"/>
            </a:lvl3pPr>
            <a:lvl4pPr marL="2261768" indent="0">
              <a:buNone/>
              <a:defRPr sz="2638" b="1"/>
            </a:lvl4pPr>
            <a:lvl5pPr marL="3015691" indent="0">
              <a:buNone/>
              <a:defRPr sz="2638" b="1"/>
            </a:lvl5pPr>
            <a:lvl6pPr marL="3769614" indent="0">
              <a:buNone/>
              <a:defRPr sz="2638" b="1"/>
            </a:lvl6pPr>
            <a:lvl7pPr marL="4523537" indent="0">
              <a:buNone/>
              <a:defRPr sz="2638" b="1"/>
            </a:lvl7pPr>
            <a:lvl8pPr marL="5277460" indent="0">
              <a:buNone/>
              <a:defRPr sz="2638" b="1"/>
            </a:lvl8pPr>
            <a:lvl9pPr marL="6031382" indent="0">
              <a:buNone/>
              <a:defRPr sz="2638" b="1"/>
            </a:lvl9pPr>
          </a:lstStyle>
          <a:p>
            <a:pPr lvl="0"/>
            <a:r>
              <a:rPr lang="ru-RU"/>
              <a:t>Образец текста</a:t>
            </a:r>
          </a:p>
        </p:txBody>
      </p:sp>
      <p:sp>
        <p:nvSpPr>
          <p:cNvPr id="4" name="Content Placeholder 3"/>
          <p:cNvSpPr>
            <a:spLocks noGrp="1"/>
          </p:cNvSpPr>
          <p:nvPr>
            <p:ph sz="half" idx="2"/>
          </p:nvPr>
        </p:nvSpPr>
        <p:spPr>
          <a:xfrm>
            <a:off x="1809369" y="4258460"/>
            <a:ext cx="8142161" cy="557090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10253091" y="3044276"/>
            <a:ext cx="8142161" cy="1214184"/>
          </a:xfrm>
        </p:spPr>
        <p:txBody>
          <a:bodyPr lIns="91440" rIns="91440" anchor="ctr">
            <a:normAutofit/>
          </a:bodyPr>
          <a:lstStyle>
            <a:lvl1pPr marL="0" indent="0">
              <a:buNone/>
              <a:defRPr sz="3298" b="0" cap="all" baseline="0">
                <a:solidFill>
                  <a:schemeClr val="tx2"/>
                </a:solidFill>
              </a:defRPr>
            </a:lvl1pPr>
            <a:lvl2pPr marL="753923" indent="0">
              <a:buNone/>
              <a:defRPr sz="3298" b="1"/>
            </a:lvl2pPr>
            <a:lvl3pPr marL="1507846" indent="0">
              <a:buNone/>
              <a:defRPr sz="2968" b="1"/>
            </a:lvl3pPr>
            <a:lvl4pPr marL="2261768" indent="0">
              <a:buNone/>
              <a:defRPr sz="2638" b="1"/>
            </a:lvl4pPr>
            <a:lvl5pPr marL="3015691" indent="0">
              <a:buNone/>
              <a:defRPr sz="2638" b="1"/>
            </a:lvl5pPr>
            <a:lvl6pPr marL="3769614" indent="0">
              <a:buNone/>
              <a:defRPr sz="2638" b="1"/>
            </a:lvl6pPr>
            <a:lvl7pPr marL="4523537" indent="0">
              <a:buNone/>
              <a:defRPr sz="2638" b="1"/>
            </a:lvl7pPr>
            <a:lvl8pPr marL="5277460" indent="0">
              <a:buNone/>
              <a:defRPr sz="2638" b="1"/>
            </a:lvl8pPr>
            <a:lvl9pPr marL="6031382" indent="0">
              <a:buNone/>
              <a:defRPr sz="2638" b="1"/>
            </a:lvl9pPr>
          </a:lstStyle>
          <a:p>
            <a:pPr lvl="0"/>
            <a:r>
              <a:rPr lang="ru-RU"/>
              <a:t>Образец текста</a:t>
            </a:r>
          </a:p>
        </p:txBody>
      </p:sp>
      <p:sp>
        <p:nvSpPr>
          <p:cNvPr id="6" name="Content Placeholder 5"/>
          <p:cNvSpPr>
            <a:spLocks noGrp="1"/>
          </p:cNvSpPr>
          <p:nvPr>
            <p:ph sz="quarter" idx="4"/>
          </p:nvPr>
        </p:nvSpPr>
        <p:spPr>
          <a:xfrm>
            <a:off x="10253091" y="4258460"/>
            <a:ext cx="8142161" cy="557090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265CE2C8-30DD-4D0A-ABF0-80034E3FD62D}" type="datetime1">
              <a:rPr lang="en-US" smtClean="0"/>
              <a:t>5/22/2021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405558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99B824F-2C54-458A-BB96-818C9C96A7C8}" type="datetime1">
              <a:rPr lang="en-US" smtClean="0"/>
              <a:t>5/22/2021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89411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5236" y="10555393"/>
            <a:ext cx="20098865" cy="7539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5" y="10445756"/>
            <a:ext cx="20098865" cy="105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8759E5D-31E0-41A2-A1D6-C19B0CD314CC}" type="datetime1">
              <a:rPr lang="en-US" smtClean="0"/>
              <a:t>5/22/2021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2760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27" y="0"/>
            <a:ext cx="6679586" cy="113093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661909" y="0"/>
            <a:ext cx="105547" cy="11309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53904" y="980142"/>
            <a:ext cx="5277326" cy="3769783"/>
          </a:xfrm>
        </p:spPr>
        <p:txBody>
          <a:bodyPr anchor="b">
            <a:normAutofit/>
          </a:bodyPr>
          <a:lstStyle>
            <a:lvl1pPr>
              <a:defRPr sz="5936" b="0">
                <a:solidFill>
                  <a:srgbClr val="FFFFFF"/>
                </a:solidFill>
              </a:defRPr>
            </a:lvl1pPr>
          </a:lstStyle>
          <a:p>
            <a:r>
              <a:rPr lang="ru-RU"/>
              <a:t>Образец заголовка</a:t>
            </a:r>
            <a:endParaRPr lang="en-US" dirty="0"/>
          </a:p>
        </p:txBody>
      </p:sp>
      <p:sp>
        <p:nvSpPr>
          <p:cNvPr id="3" name="Content Placeholder 2"/>
          <p:cNvSpPr>
            <a:spLocks noGrp="1"/>
          </p:cNvSpPr>
          <p:nvPr>
            <p:ph idx="1"/>
          </p:nvPr>
        </p:nvSpPr>
        <p:spPr>
          <a:xfrm>
            <a:off x="7915990" y="1206331"/>
            <a:ext cx="10705433" cy="867050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753904" y="4825323"/>
            <a:ext cx="5277326" cy="5572426"/>
          </a:xfrm>
        </p:spPr>
        <p:txBody>
          <a:bodyPr lIns="91440" rIns="91440">
            <a:normAutofit/>
          </a:bodyPr>
          <a:lstStyle>
            <a:lvl1pPr marL="0" indent="0">
              <a:buNone/>
              <a:defRPr sz="2474">
                <a:solidFill>
                  <a:srgbClr val="FFFFFF"/>
                </a:solidFill>
              </a:defRPr>
            </a:lvl1pPr>
            <a:lvl2pPr marL="753923" indent="0">
              <a:buNone/>
              <a:defRPr sz="1979"/>
            </a:lvl2pPr>
            <a:lvl3pPr marL="1507846" indent="0">
              <a:buNone/>
              <a:defRPr sz="1649"/>
            </a:lvl3pPr>
            <a:lvl4pPr marL="2261768" indent="0">
              <a:buNone/>
              <a:defRPr sz="1484"/>
            </a:lvl4pPr>
            <a:lvl5pPr marL="3015691" indent="0">
              <a:buNone/>
              <a:defRPr sz="1484"/>
            </a:lvl5pPr>
            <a:lvl6pPr marL="3769614" indent="0">
              <a:buNone/>
              <a:defRPr sz="1484"/>
            </a:lvl6pPr>
            <a:lvl7pPr marL="4523537" indent="0">
              <a:buNone/>
              <a:defRPr sz="1484"/>
            </a:lvl7pPr>
            <a:lvl8pPr marL="5277460" indent="0">
              <a:buNone/>
              <a:defRPr sz="1484"/>
            </a:lvl8pPr>
            <a:lvl9pPr marL="6031382" indent="0">
              <a:buNone/>
              <a:defRPr sz="1484"/>
            </a:lvl9pPr>
          </a:lstStyle>
          <a:p>
            <a:pPr lvl="0"/>
            <a:r>
              <a:rPr lang="ru-RU"/>
              <a:t>Образец текста</a:t>
            </a:r>
          </a:p>
        </p:txBody>
      </p:sp>
      <p:sp>
        <p:nvSpPr>
          <p:cNvPr id="5" name="Date Placeholder 4"/>
          <p:cNvSpPr>
            <a:spLocks noGrp="1"/>
          </p:cNvSpPr>
          <p:nvPr>
            <p:ph type="dt" sz="half" idx="10"/>
          </p:nvPr>
        </p:nvSpPr>
        <p:spPr>
          <a:xfrm>
            <a:off x="767610" y="10652665"/>
            <a:ext cx="4317814" cy="602118"/>
          </a:xfrm>
        </p:spPr>
        <p:txBody>
          <a:bodyPr/>
          <a:lstStyle>
            <a:lvl1pPr algn="l">
              <a:defRPr/>
            </a:lvl1pPr>
          </a:lstStyle>
          <a:p>
            <a:fld id="{265CE2C8-30DD-4D0A-ABF0-80034E3FD62D}" type="datetime1">
              <a:rPr lang="en-US" smtClean="0"/>
              <a:t>5/22/2021</a:t>
            </a:fld>
            <a:endParaRPr lang="en-US"/>
          </a:p>
        </p:txBody>
      </p:sp>
      <p:sp>
        <p:nvSpPr>
          <p:cNvPr id="6" name="Footer Placeholder 5"/>
          <p:cNvSpPr>
            <a:spLocks noGrp="1"/>
          </p:cNvSpPr>
          <p:nvPr>
            <p:ph type="ftr" sz="quarter" idx="11"/>
          </p:nvPr>
        </p:nvSpPr>
        <p:spPr>
          <a:xfrm>
            <a:off x="7915989" y="10652665"/>
            <a:ext cx="7664688" cy="602118"/>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420884706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1" y="8167864"/>
            <a:ext cx="20098865" cy="31414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5" y="8105324"/>
            <a:ext cx="20098865" cy="105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809369" y="8368919"/>
            <a:ext cx="16676351" cy="1357122"/>
          </a:xfrm>
        </p:spPr>
        <p:txBody>
          <a:bodyPr lIns="91440" tIns="0" rIns="91440" bIns="0" anchor="b">
            <a:noAutofit/>
          </a:bodyPr>
          <a:lstStyle>
            <a:lvl1pPr>
              <a:defRPr sz="5936" b="0">
                <a:solidFill>
                  <a:srgbClr val="FFFFFF"/>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26" y="0"/>
            <a:ext cx="20104075" cy="8105324"/>
          </a:xfrm>
          <a:blipFill>
            <a:blip r:embed="rId2"/>
            <a:stretch>
              <a:fillRect/>
            </a:stretch>
          </a:blipFill>
        </p:spPr>
        <p:txBody>
          <a:bodyPr lIns="457200" tIns="457200" anchor="t"/>
          <a:lstStyle>
            <a:lvl1pPr marL="0" indent="0">
              <a:buNone/>
              <a:defRPr sz="5277">
                <a:solidFill>
                  <a:schemeClr val="bg1"/>
                </a:solidFill>
              </a:defRPr>
            </a:lvl1pPr>
            <a:lvl2pPr marL="753923" indent="0">
              <a:buNone/>
              <a:defRPr sz="4617"/>
            </a:lvl2pPr>
            <a:lvl3pPr marL="1507846" indent="0">
              <a:buNone/>
              <a:defRPr sz="3958"/>
            </a:lvl3pPr>
            <a:lvl4pPr marL="2261768" indent="0">
              <a:buNone/>
              <a:defRPr sz="3298"/>
            </a:lvl4pPr>
            <a:lvl5pPr marL="3015691" indent="0">
              <a:buNone/>
              <a:defRPr sz="3298"/>
            </a:lvl5pPr>
            <a:lvl6pPr marL="3769614" indent="0">
              <a:buNone/>
              <a:defRPr sz="3298"/>
            </a:lvl6pPr>
            <a:lvl7pPr marL="4523537" indent="0">
              <a:buNone/>
              <a:defRPr sz="3298"/>
            </a:lvl7pPr>
            <a:lvl8pPr marL="5277460" indent="0">
              <a:buNone/>
              <a:defRPr sz="3298"/>
            </a:lvl8pPr>
            <a:lvl9pPr marL="6031382" indent="0">
              <a:buNone/>
              <a:defRPr sz="3298"/>
            </a:lvl9pPr>
          </a:lstStyle>
          <a:p>
            <a:r>
              <a:rPr lang="ru-RU"/>
              <a:t>Вставка рисунка</a:t>
            </a:r>
            <a:endParaRPr lang="en-US" dirty="0"/>
          </a:p>
        </p:txBody>
      </p:sp>
      <p:sp>
        <p:nvSpPr>
          <p:cNvPr id="4" name="Text Placeholder 3"/>
          <p:cNvSpPr>
            <a:spLocks noGrp="1"/>
          </p:cNvSpPr>
          <p:nvPr>
            <p:ph type="body" sz="half" idx="2"/>
          </p:nvPr>
        </p:nvSpPr>
        <p:spPr>
          <a:xfrm>
            <a:off x="1809369" y="9741118"/>
            <a:ext cx="16676351" cy="980144"/>
          </a:xfrm>
        </p:spPr>
        <p:txBody>
          <a:bodyPr lIns="91440" tIns="0" rIns="91440" bIns="0">
            <a:normAutofit/>
          </a:bodyPr>
          <a:lstStyle>
            <a:lvl1pPr marL="0" indent="0">
              <a:spcBef>
                <a:spcPts val="0"/>
              </a:spcBef>
              <a:spcAft>
                <a:spcPts val="989"/>
              </a:spcAft>
              <a:buNone/>
              <a:defRPr sz="2474">
                <a:solidFill>
                  <a:srgbClr val="FFFFFF"/>
                </a:solidFill>
              </a:defRPr>
            </a:lvl1pPr>
            <a:lvl2pPr marL="753923" indent="0">
              <a:buNone/>
              <a:defRPr sz="1979"/>
            </a:lvl2pPr>
            <a:lvl3pPr marL="1507846" indent="0">
              <a:buNone/>
              <a:defRPr sz="1649"/>
            </a:lvl3pPr>
            <a:lvl4pPr marL="2261768" indent="0">
              <a:buNone/>
              <a:defRPr sz="1484"/>
            </a:lvl4pPr>
            <a:lvl5pPr marL="3015691" indent="0">
              <a:buNone/>
              <a:defRPr sz="1484"/>
            </a:lvl5pPr>
            <a:lvl6pPr marL="3769614" indent="0">
              <a:buNone/>
              <a:defRPr sz="1484"/>
            </a:lvl6pPr>
            <a:lvl7pPr marL="4523537" indent="0">
              <a:buNone/>
              <a:defRPr sz="1484"/>
            </a:lvl7pPr>
            <a:lvl8pPr marL="5277460" indent="0">
              <a:buNone/>
              <a:defRPr sz="1484"/>
            </a:lvl8pPr>
            <a:lvl9pPr marL="6031382" indent="0">
              <a:buNone/>
              <a:defRPr sz="1484"/>
            </a:lvl9pPr>
          </a:lstStyle>
          <a:p>
            <a:pPr lvl="0"/>
            <a:r>
              <a:rPr lang="ru-RU"/>
              <a:t>Образец текста</a:t>
            </a:r>
          </a:p>
        </p:txBody>
      </p:sp>
      <p:sp>
        <p:nvSpPr>
          <p:cNvPr id="5" name="Date Placeholder 4"/>
          <p:cNvSpPr>
            <a:spLocks noGrp="1"/>
          </p:cNvSpPr>
          <p:nvPr>
            <p:ph type="dt" sz="half" idx="10"/>
          </p:nvPr>
        </p:nvSpPr>
        <p:spPr/>
        <p:txBody>
          <a:bodyPr/>
          <a:lstStyle/>
          <a:p>
            <a:fld id="{E11DC330-2AB4-410B-84D6-BFBCC737C809}" type="datetime1">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55745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10555393"/>
            <a:ext cx="20104100" cy="7539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10445756"/>
            <a:ext cx="20104102" cy="1088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b="0" i="0" u="none"/>
          </a:p>
        </p:txBody>
      </p:sp>
      <p:sp>
        <p:nvSpPr>
          <p:cNvPr id="2" name="Title Placeholder 1"/>
          <p:cNvSpPr>
            <a:spLocks noGrp="1"/>
          </p:cNvSpPr>
          <p:nvPr>
            <p:ph type="title"/>
          </p:nvPr>
        </p:nvSpPr>
        <p:spPr>
          <a:xfrm>
            <a:off x="1809369" y="472630"/>
            <a:ext cx="16585883" cy="2392406"/>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809369" y="3043752"/>
            <a:ext cx="16585883" cy="6634819"/>
          </a:xfrm>
          <a:prstGeom prst="rect">
            <a:avLst/>
          </a:prstGeom>
        </p:spPr>
        <p:txBody>
          <a:bodyPr vert="horz" lIns="0" tIns="45720" rIns="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809370" y="10652665"/>
            <a:ext cx="4076672" cy="602118"/>
          </a:xfrm>
          <a:prstGeom prst="rect">
            <a:avLst/>
          </a:prstGeom>
        </p:spPr>
        <p:txBody>
          <a:bodyPr vert="horz" lIns="91440" tIns="45720" rIns="91440" bIns="45720" rtlCol="0" anchor="ctr"/>
          <a:lstStyle>
            <a:lvl1pPr algn="l">
              <a:defRPr sz="1484">
                <a:solidFill>
                  <a:srgbClr val="FFFFFF"/>
                </a:solidFill>
              </a:defRPr>
            </a:lvl1pPr>
          </a:lstStyle>
          <a:p>
            <a:fld id="{265CE2C8-30DD-4D0A-ABF0-80034E3FD62D}" type="datetime1">
              <a:rPr lang="en-US" smtClean="0"/>
              <a:t>5/22/2021</a:t>
            </a:fld>
            <a:endParaRPr lang="en-US"/>
          </a:p>
        </p:txBody>
      </p:sp>
      <p:sp>
        <p:nvSpPr>
          <p:cNvPr id="5" name="Footer Placeholder 4"/>
          <p:cNvSpPr>
            <a:spLocks noGrp="1"/>
          </p:cNvSpPr>
          <p:nvPr>
            <p:ph type="ftr" sz="quarter" idx="3"/>
          </p:nvPr>
        </p:nvSpPr>
        <p:spPr>
          <a:xfrm>
            <a:off x="6078365" y="10652665"/>
            <a:ext cx="7952603" cy="602118"/>
          </a:xfrm>
          <a:prstGeom prst="rect">
            <a:avLst/>
          </a:prstGeom>
        </p:spPr>
        <p:txBody>
          <a:bodyPr vert="horz" lIns="91440" tIns="45720" rIns="91440" bIns="45720" rtlCol="0" anchor="ctr"/>
          <a:lstStyle>
            <a:lvl1pPr algn="ctr">
              <a:defRPr sz="1484"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6325443" y="10652665"/>
            <a:ext cx="2163475" cy="602118"/>
          </a:xfrm>
          <a:prstGeom prst="rect">
            <a:avLst/>
          </a:prstGeom>
        </p:spPr>
        <p:txBody>
          <a:bodyPr vert="horz" lIns="91440" tIns="45720" rIns="91440" bIns="45720" rtlCol="0" anchor="ctr"/>
          <a:lstStyle>
            <a:lvl1pPr algn="r">
              <a:defRPr sz="1731">
                <a:solidFill>
                  <a:srgbClr val="FFFFFF"/>
                </a:solidFill>
              </a:defRPr>
            </a:lvl1pPr>
          </a:lstStyle>
          <a:p>
            <a:fld id="{B6F15528-21DE-4FAA-801E-634DDDAF4B2B}" type="slidenum">
              <a:rPr lang="en-US" smtClean="0"/>
              <a:t>‹#›</a:t>
            </a:fld>
            <a:endParaRPr lang="en-US"/>
          </a:p>
        </p:txBody>
      </p:sp>
      <p:cxnSp>
        <p:nvCxnSpPr>
          <p:cNvPr id="10" name="Straight Connector 9"/>
          <p:cNvCxnSpPr/>
          <p:nvPr/>
        </p:nvCxnSpPr>
        <p:spPr>
          <a:xfrm>
            <a:off x="1968084" y="2865835"/>
            <a:ext cx="1643510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23041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hdr="0" ftr="0" dt="0"/>
  <p:txStyles>
    <p:titleStyle>
      <a:lvl1pPr algn="l" defTabSz="1507846" rtl="0" eaLnBrk="1" latinLnBrk="0" hangingPunct="1">
        <a:lnSpc>
          <a:spcPct val="85000"/>
        </a:lnSpc>
        <a:spcBef>
          <a:spcPct val="0"/>
        </a:spcBef>
        <a:buNone/>
        <a:defRPr sz="7915" b="0" i="0" u="none" kern="1200" spc="-82" baseline="0">
          <a:solidFill>
            <a:schemeClr val="tx1">
              <a:lumMod val="75000"/>
              <a:lumOff val="25000"/>
            </a:schemeClr>
          </a:solidFill>
          <a:latin typeface="+mj-lt"/>
          <a:ea typeface="+mj-ea"/>
          <a:cs typeface="+mj-cs"/>
        </a:defRPr>
      </a:lvl1pPr>
    </p:titleStyle>
    <p:bodyStyle>
      <a:lvl1pPr marL="150785" indent="-150785" algn="l" defTabSz="1507846" rtl="0" eaLnBrk="1" latinLnBrk="0" hangingPunct="1">
        <a:lnSpc>
          <a:spcPct val="90000"/>
        </a:lnSpc>
        <a:spcBef>
          <a:spcPts val="1979"/>
        </a:spcBef>
        <a:spcAft>
          <a:spcPts val="330"/>
        </a:spcAft>
        <a:buClr>
          <a:schemeClr val="accent1"/>
        </a:buClr>
        <a:buSzPct val="100000"/>
        <a:buFont typeface="Calibri" panose="020F0502020204030204" pitchFamily="34" charset="0"/>
        <a:buChar char=" "/>
        <a:defRPr sz="3298" kern="1200">
          <a:solidFill>
            <a:schemeClr val="tx1">
              <a:lumMod val="75000"/>
              <a:lumOff val="25000"/>
            </a:schemeClr>
          </a:solidFill>
          <a:latin typeface="+mn-lt"/>
          <a:ea typeface="+mn-ea"/>
          <a:cs typeface="+mn-cs"/>
        </a:defRPr>
      </a:lvl1pPr>
      <a:lvl2pPr marL="633295" indent="-301569" algn="l" defTabSz="1507846" rtl="0" eaLnBrk="1" latinLnBrk="0" hangingPunct="1">
        <a:lnSpc>
          <a:spcPct val="90000"/>
        </a:lnSpc>
        <a:spcBef>
          <a:spcPts val="330"/>
        </a:spcBef>
        <a:spcAft>
          <a:spcPts val="660"/>
        </a:spcAft>
        <a:buClr>
          <a:schemeClr val="accent1"/>
        </a:buClr>
        <a:buFont typeface="Calibri" pitchFamily="34" charset="0"/>
        <a:buChar char="◦"/>
        <a:defRPr sz="2968" kern="1200">
          <a:solidFill>
            <a:schemeClr val="tx1">
              <a:lumMod val="75000"/>
              <a:lumOff val="25000"/>
            </a:schemeClr>
          </a:solidFill>
          <a:latin typeface="+mn-lt"/>
          <a:ea typeface="+mn-ea"/>
          <a:cs typeface="+mn-cs"/>
        </a:defRPr>
      </a:lvl2pPr>
      <a:lvl3pPr marL="934864" indent="-301569" algn="l" defTabSz="1507846"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3pPr>
      <a:lvl4pPr marL="1236433" indent="-301569" algn="l" defTabSz="1507846"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4pPr>
      <a:lvl5pPr marL="1538003" indent="-301569" algn="l" defTabSz="1507846"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5pPr>
      <a:lvl6pPr marL="1813900" indent="-376961" algn="l" defTabSz="1507846"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6pPr>
      <a:lvl7pPr marL="2143700" indent="-376961" algn="l" defTabSz="1507846"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7pPr>
      <a:lvl8pPr marL="2473500" indent="-376961" algn="l" defTabSz="1507846"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8pPr>
      <a:lvl9pPr marL="2803300" indent="-376961" algn="l" defTabSz="1507846"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9pPr>
    </p:bodyStyle>
    <p:otherStyle>
      <a:defPPr>
        <a:defRPr lang="en-US"/>
      </a:defPPr>
      <a:lvl1pPr marL="0" algn="l" defTabSz="1507846" rtl="0" eaLnBrk="1" latinLnBrk="0" hangingPunct="1">
        <a:defRPr sz="2968" kern="1200">
          <a:solidFill>
            <a:schemeClr val="tx1"/>
          </a:solidFill>
          <a:latin typeface="+mn-lt"/>
          <a:ea typeface="+mn-ea"/>
          <a:cs typeface="+mn-cs"/>
        </a:defRPr>
      </a:lvl1pPr>
      <a:lvl2pPr marL="753923" algn="l" defTabSz="1507846" rtl="0" eaLnBrk="1" latinLnBrk="0" hangingPunct="1">
        <a:defRPr sz="2968" kern="1200">
          <a:solidFill>
            <a:schemeClr val="tx1"/>
          </a:solidFill>
          <a:latin typeface="+mn-lt"/>
          <a:ea typeface="+mn-ea"/>
          <a:cs typeface="+mn-cs"/>
        </a:defRPr>
      </a:lvl2pPr>
      <a:lvl3pPr marL="1507846" algn="l" defTabSz="1507846" rtl="0" eaLnBrk="1" latinLnBrk="0" hangingPunct="1">
        <a:defRPr sz="2968" kern="1200">
          <a:solidFill>
            <a:schemeClr val="tx1"/>
          </a:solidFill>
          <a:latin typeface="+mn-lt"/>
          <a:ea typeface="+mn-ea"/>
          <a:cs typeface="+mn-cs"/>
        </a:defRPr>
      </a:lvl3pPr>
      <a:lvl4pPr marL="2261768" algn="l" defTabSz="1507846" rtl="0" eaLnBrk="1" latinLnBrk="0" hangingPunct="1">
        <a:defRPr sz="2968" kern="1200">
          <a:solidFill>
            <a:schemeClr val="tx1"/>
          </a:solidFill>
          <a:latin typeface="+mn-lt"/>
          <a:ea typeface="+mn-ea"/>
          <a:cs typeface="+mn-cs"/>
        </a:defRPr>
      </a:lvl4pPr>
      <a:lvl5pPr marL="3015691" algn="l" defTabSz="1507846" rtl="0" eaLnBrk="1" latinLnBrk="0" hangingPunct="1">
        <a:defRPr sz="2968" kern="1200">
          <a:solidFill>
            <a:schemeClr val="tx1"/>
          </a:solidFill>
          <a:latin typeface="+mn-lt"/>
          <a:ea typeface="+mn-ea"/>
          <a:cs typeface="+mn-cs"/>
        </a:defRPr>
      </a:lvl5pPr>
      <a:lvl6pPr marL="3769614" algn="l" defTabSz="1507846" rtl="0" eaLnBrk="1" latinLnBrk="0" hangingPunct="1">
        <a:defRPr sz="2968" kern="1200">
          <a:solidFill>
            <a:schemeClr val="tx1"/>
          </a:solidFill>
          <a:latin typeface="+mn-lt"/>
          <a:ea typeface="+mn-ea"/>
          <a:cs typeface="+mn-cs"/>
        </a:defRPr>
      </a:lvl6pPr>
      <a:lvl7pPr marL="4523537" algn="l" defTabSz="1507846" rtl="0" eaLnBrk="1" latinLnBrk="0" hangingPunct="1">
        <a:defRPr sz="2968" kern="1200">
          <a:solidFill>
            <a:schemeClr val="tx1"/>
          </a:solidFill>
          <a:latin typeface="+mn-lt"/>
          <a:ea typeface="+mn-ea"/>
          <a:cs typeface="+mn-cs"/>
        </a:defRPr>
      </a:lvl7pPr>
      <a:lvl8pPr marL="5277460" algn="l" defTabSz="1507846" rtl="0" eaLnBrk="1" latinLnBrk="0" hangingPunct="1">
        <a:defRPr sz="2968" kern="1200">
          <a:solidFill>
            <a:schemeClr val="tx1"/>
          </a:solidFill>
          <a:latin typeface="+mn-lt"/>
          <a:ea typeface="+mn-ea"/>
          <a:cs typeface="+mn-cs"/>
        </a:defRPr>
      </a:lvl8pPr>
      <a:lvl9pPr marL="6031382" algn="l" defTabSz="1507846" rtl="0" eaLnBrk="1" latinLnBrk="0" hangingPunct="1">
        <a:defRPr sz="29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itle 3"/>
          <p:cNvSpPr txBox="1">
            <a:spLocks/>
          </p:cNvSpPr>
          <p:nvPr/>
        </p:nvSpPr>
        <p:spPr>
          <a:xfrm>
            <a:off x="2512484" y="2818411"/>
            <a:ext cx="15079133" cy="1292089"/>
          </a:xfrm>
          <a:prstGeom prst="rect">
            <a:avLst/>
          </a:prstGeom>
        </p:spPr>
        <p:txBody>
          <a:bodyPr vert="horz" lIns="113094" tIns="56547" rIns="113094" bIns="56547" rtlCol="0" anchor="ctr">
            <a:normAutofit/>
          </a:bodyPr>
          <a:lstStyle>
            <a:lvl1pPr algn="ctr" defTabSz="914400" rtl="0" eaLnBrk="1" latinLnBrk="0" hangingPunct="1">
              <a:lnSpc>
                <a:spcPct val="90000"/>
              </a:lnSpc>
              <a:spcBef>
                <a:spcPct val="0"/>
              </a:spcBef>
              <a:buNone/>
              <a:defRPr sz="4800" b="1" kern="1200">
                <a:solidFill>
                  <a:schemeClr val="tx1">
                    <a:lumMod val="65000"/>
                    <a:lumOff val="35000"/>
                  </a:schemeClr>
                </a:solidFill>
                <a:latin typeface="+mj-lt"/>
                <a:ea typeface="+mj-ea"/>
                <a:cs typeface="+mj-cs"/>
              </a:defRPr>
            </a:lvl1pPr>
          </a:lstStyle>
          <a:p>
            <a:r>
              <a:rPr lang="en-US" sz="5442" dirty="0"/>
              <a:t>Lecture 14</a:t>
            </a:r>
          </a:p>
        </p:txBody>
      </p:sp>
      <p:sp>
        <p:nvSpPr>
          <p:cNvPr id="42" name="Title 3"/>
          <p:cNvSpPr txBox="1">
            <a:spLocks/>
          </p:cNvSpPr>
          <p:nvPr/>
        </p:nvSpPr>
        <p:spPr>
          <a:xfrm>
            <a:off x="4145884" y="7427192"/>
            <a:ext cx="5023733" cy="1292089"/>
          </a:xfrm>
          <a:prstGeom prst="rect">
            <a:avLst/>
          </a:prstGeom>
        </p:spPr>
        <p:txBody>
          <a:bodyPr vert="horz" lIns="113094" tIns="56547" rIns="113094" bIns="56547" rtlCol="0" anchor="ctr">
            <a:normAutofit/>
          </a:bodyPr>
          <a:lstStyle>
            <a:lvl1pPr algn="ctr" defTabSz="914400" rtl="0" eaLnBrk="1" latinLnBrk="0" hangingPunct="1">
              <a:lnSpc>
                <a:spcPct val="90000"/>
              </a:lnSpc>
              <a:spcBef>
                <a:spcPct val="0"/>
              </a:spcBef>
              <a:buNone/>
              <a:defRPr sz="4800" b="1" kern="1200">
                <a:solidFill>
                  <a:schemeClr val="tx1">
                    <a:lumMod val="65000"/>
                    <a:lumOff val="35000"/>
                  </a:schemeClr>
                </a:solidFill>
                <a:latin typeface="+mj-lt"/>
                <a:ea typeface="+mj-ea"/>
                <a:cs typeface="+mj-cs"/>
              </a:defRPr>
            </a:lvl1pPr>
          </a:lstStyle>
          <a:p>
            <a:pPr algn="l"/>
            <a:r>
              <a:rPr lang="en-US" sz="3463" b="0" dirty="0"/>
              <a:t>Complied by</a:t>
            </a:r>
          </a:p>
          <a:p>
            <a:pPr algn="l"/>
            <a:r>
              <a:rPr lang="en-US" sz="3463" b="0" dirty="0"/>
              <a:t>Aizhan Altaibek</a:t>
            </a:r>
          </a:p>
        </p:txBody>
      </p:sp>
      <p:sp>
        <p:nvSpPr>
          <p:cNvPr id="43" name="Title 3"/>
          <p:cNvSpPr txBox="1">
            <a:spLocks/>
          </p:cNvSpPr>
          <p:nvPr/>
        </p:nvSpPr>
        <p:spPr>
          <a:xfrm>
            <a:off x="2512486" y="1421623"/>
            <a:ext cx="15079132" cy="837273"/>
          </a:xfrm>
          <a:prstGeom prst="rect">
            <a:avLst/>
          </a:prstGeom>
        </p:spPr>
        <p:txBody>
          <a:bodyPr vert="horz" lIns="113094" tIns="56547" rIns="113094" bIns="56547" rtlCol="0" anchor="ctr">
            <a:normAutofit/>
          </a:bodyPr>
          <a:lstStyle>
            <a:lvl1pPr algn="ctr" defTabSz="914400" rtl="0" eaLnBrk="1" latinLnBrk="0" hangingPunct="1">
              <a:lnSpc>
                <a:spcPct val="90000"/>
              </a:lnSpc>
              <a:spcBef>
                <a:spcPct val="0"/>
              </a:spcBef>
              <a:buNone/>
              <a:defRPr sz="4800" b="1" kern="1200">
                <a:solidFill>
                  <a:schemeClr val="tx1">
                    <a:lumMod val="65000"/>
                    <a:lumOff val="35000"/>
                  </a:schemeClr>
                </a:solidFill>
                <a:latin typeface="+mj-lt"/>
                <a:ea typeface="+mj-ea"/>
                <a:cs typeface="+mj-cs"/>
              </a:defRPr>
            </a:lvl1pPr>
          </a:lstStyle>
          <a:p>
            <a:r>
              <a:rPr lang="en-US" sz="2968" spc="-8" dirty="0">
                <a:latin typeface="Times New Roman" panose="02020603050405020304" pitchFamily="18" charset="0"/>
                <a:ea typeface="Times New Roman" panose="02020603050405020304" pitchFamily="18" charset="0"/>
              </a:rPr>
              <a:t>Programming on Python</a:t>
            </a:r>
            <a:r>
              <a:rPr lang="en-US" sz="2968" dirty="0">
                <a:latin typeface="Times New Roman" panose="02020603050405020304" pitchFamily="18" charset="0"/>
                <a:ea typeface="Times New Roman" panose="02020603050405020304" pitchFamily="18" charset="0"/>
              </a:rPr>
              <a:t> </a:t>
            </a:r>
            <a:endParaRPr lang="en-US" sz="3463" dirty="0"/>
          </a:p>
        </p:txBody>
      </p:sp>
      <p:pic>
        <p:nvPicPr>
          <p:cNvPr id="5" name="Рисунок 4">
            <a:extLst>
              <a:ext uri="{FF2B5EF4-FFF2-40B4-BE49-F238E27FC236}">
                <a16:creationId xmlns:a16="http://schemas.microsoft.com/office/drawing/2014/main" id="{261DA672-2758-495C-879D-9522B7799D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0620" y="7086015"/>
            <a:ext cx="3239657" cy="2155844"/>
          </a:xfrm>
          <a:prstGeom prst="rect">
            <a:avLst/>
          </a:prstGeom>
        </p:spPr>
      </p:pic>
      <p:sp>
        <p:nvSpPr>
          <p:cNvPr id="6" name="object 12">
            <a:extLst>
              <a:ext uri="{FF2B5EF4-FFF2-40B4-BE49-F238E27FC236}">
                <a16:creationId xmlns:a16="http://schemas.microsoft.com/office/drawing/2014/main" id="{50A62BE4-584B-445E-874B-7B32370491AB}"/>
              </a:ext>
            </a:extLst>
          </p:cNvPr>
          <p:cNvSpPr txBox="1"/>
          <p:nvPr/>
        </p:nvSpPr>
        <p:spPr>
          <a:xfrm>
            <a:off x="1289050" y="4919838"/>
            <a:ext cx="17836933" cy="1015663"/>
          </a:xfrm>
          <a:prstGeom prst="rect">
            <a:avLst/>
          </a:prstGeom>
        </p:spPr>
        <p:txBody>
          <a:bodyPr vert="horz" wrap="square" lIns="0" tIns="0" rIns="0" bIns="0" rtlCol="0">
            <a:spAutoFit/>
          </a:bodyPr>
          <a:lstStyle/>
          <a:p>
            <a:pPr marL="0" marR="0" indent="0" algn="ctr">
              <a:spcBef>
                <a:spcPts val="0"/>
              </a:spcBef>
              <a:spcAft>
                <a:spcPts val="0"/>
              </a:spcAft>
            </a:pPr>
            <a:r>
              <a:rPr lang="en-US" sz="6600" dirty="0">
                <a:effectLst/>
                <a:latin typeface="Times New Roman" panose="02020603050405020304" pitchFamily="18" charset="0"/>
                <a:ea typeface="Times New Roman" panose="02020603050405020304" pitchFamily="18" charset="0"/>
              </a:rPr>
              <a:t>Searching, Sorting, and Complexity Analysis</a:t>
            </a:r>
          </a:p>
        </p:txBody>
      </p:sp>
    </p:spTree>
    <p:extLst>
      <p:ext uri="{BB962C8B-B14F-4D97-AF65-F5344CB8AC3E}">
        <p14:creationId xmlns:p14="http://schemas.microsoft.com/office/powerpoint/2010/main" val="20763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4250" y="632591"/>
            <a:ext cx="18669000" cy="2248231"/>
          </a:xfrm>
          <a:prstGeom prst="rect">
            <a:avLst/>
          </a:prstGeom>
        </p:spPr>
        <p:txBody>
          <a:bodyPr vert="horz" wrap="square" lIns="0" tIns="1020242" rIns="0" bIns="0" rtlCol="0" anchor="ctr">
            <a:spAutoFit/>
          </a:bodyPr>
          <a:lstStyle/>
          <a:p>
            <a:pPr marL="18480" algn="ctr">
              <a:lnSpc>
                <a:spcPct val="100000"/>
              </a:lnSpc>
            </a:pPr>
            <a:r>
              <a:rPr lang="en-US" spc="-124" dirty="0">
                <a:solidFill>
                  <a:schemeClr val="bg2">
                    <a:lumMod val="50000"/>
                  </a:schemeClr>
                </a:solidFill>
              </a:rPr>
              <a:t>Linear Search</a:t>
            </a:r>
            <a:endParaRPr lang="en-US" dirty="0">
              <a:solidFill>
                <a:schemeClr val="bg2">
                  <a:lumMod val="50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lang="en-US" spc="-15" smtClean="0"/>
              <a:pPr marL="134902"/>
              <a:t>10</a:t>
            </a:fld>
            <a:endParaRPr lang="en-US" spc="-15" dirty="0"/>
          </a:p>
        </p:txBody>
      </p:sp>
      <p:sp>
        <p:nvSpPr>
          <p:cNvPr id="5" name="Rectangle 1">
            <a:extLst>
              <a:ext uri="{FF2B5EF4-FFF2-40B4-BE49-F238E27FC236}">
                <a16:creationId xmlns:a16="http://schemas.microsoft.com/office/drawing/2014/main" id="{ACCE5EDD-BD86-4BFE-A210-15BF85ED1310}"/>
              </a:ext>
            </a:extLst>
          </p:cNvPr>
          <p:cNvSpPr>
            <a:spLocks noChangeArrowheads="1"/>
          </p:cNvSpPr>
          <p:nvPr/>
        </p:nvSpPr>
        <p:spPr bwMode="auto">
          <a:xfrm>
            <a:off x="2355850" y="3204473"/>
            <a:ext cx="16590268" cy="3799084"/>
          </a:xfrm>
          <a:prstGeom prst="rect">
            <a:avLst/>
          </a:prstGeom>
          <a:noFill/>
          <a:ln>
            <a:noFill/>
          </a:ln>
          <a:effectLst/>
        </p:spPr>
        <p:txBody>
          <a:bodyPr vert="horz" wrap="square" lIns="91440" tIns="0" rIns="91440" bIns="10474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4000" b="1" dirty="0">
                <a:solidFill>
                  <a:srgbClr val="5F5F6F"/>
                </a:solidFill>
                <a:latin typeface="Nunito"/>
              </a:rPr>
              <a:t>Linear search </a:t>
            </a:r>
            <a:r>
              <a:rPr lang="en-US" altLang="en-US" sz="4000" dirty="0">
                <a:solidFill>
                  <a:srgbClr val="5F5F6F"/>
                </a:solidFill>
                <a:latin typeface="Nunito"/>
              </a:rPr>
              <a:t>is one of the simplest and most understandable search algorithms.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4000" dirty="0">
                <a:solidFill>
                  <a:srgbClr val="5F5F6F"/>
                </a:solidFill>
                <a:latin typeface="Nunito"/>
              </a:rPr>
              <a:t>We can think of it as an extended version of our own implementation of the </a:t>
            </a:r>
            <a:r>
              <a:rPr lang="en-US" altLang="en-US" sz="4000" dirty="0">
                <a:solidFill>
                  <a:srgbClr val="FF0000"/>
                </a:solidFill>
                <a:latin typeface="Nunito"/>
              </a:rPr>
              <a:t>in</a:t>
            </a:r>
            <a:r>
              <a:rPr lang="en-US" altLang="en-US" sz="4000" dirty="0">
                <a:solidFill>
                  <a:srgbClr val="5F5F6F"/>
                </a:solidFill>
                <a:latin typeface="Nunito"/>
              </a:rPr>
              <a:t> operator</a:t>
            </a:r>
            <a:r>
              <a:rPr lang="en-US" altLang="en-US" sz="4000" dirty="0">
                <a:solidFill>
                  <a:schemeClr val="tx1">
                    <a:lumMod val="65000"/>
                    <a:lumOff val="35000"/>
                  </a:schemeClr>
                </a:solidFill>
                <a:latin typeface="Nunito"/>
              </a:rPr>
              <a:t> in </a:t>
            </a:r>
            <a:r>
              <a:rPr lang="en-US" altLang="en-US" sz="4000" dirty="0">
                <a:solidFill>
                  <a:srgbClr val="5F5F6F"/>
                </a:solidFill>
                <a:latin typeface="Nunito"/>
              </a:rPr>
              <a:t>Python.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4000" dirty="0">
                <a:solidFill>
                  <a:srgbClr val="5F5F6F"/>
                </a:solidFill>
                <a:latin typeface="Nunito"/>
              </a:rPr>
              <a:t>The essence of the algorithm is to iterate over the collection and return the </a:t>
            </a:r>
            <a:r>
              <a:rPr lang="en-US" altLang="en-US" sz="4000" b="1" dirty="0">
                <a:solidFill>
                  <a:srgbClr val="5F5F6F"/>
                </a:solidFill>
                <a:latin typeface="Nunito"/>
              </a:rPr>
              <a:t>index of the first occurrence</a:t>
            </a:r>
            <a:r>
              <a:rPr lang="en-US" altLang="en-US" sz="4000" dirty="0">
                <a:solidFill>
                  <a:srgbClr val="5F5F6F"/>
                </a:solidFill>
                <a:latin typeface="Nunito"/>
              </a:rPr>
              <a:t> of the element when it is found:</a:t>
            </a:r>
          </a:p>
        </p:txBody>
      </p:sp>
      <p:pic>
        <p:nvPicPr>
          <p:cNvPr id="9" name="Рисунок 8">
            <a:extLst>
              <a:ext uri="{FF2B5EF4-FFF2-40B4-BE49-F238E27FC236}">
                <a16:creationId xmlns:a16="http://schemas.microsoft.com/office/drawing/2014/main" id="{AAFF52AB-E630-4759-A911-71E1062EECCA}"/>
              </a:ext>
            </a:extLst>
          </p:cNvPr>
          <p:cNvPicPr>
            <a:picLocks noChangeAspect="1"/>
          </p:cNvPicPr>
          <p:nvPr/>
        </p:nvPicPr>
        <p:blipFill>
          <a:blip r:embed="rId3"/>
          <a:stretch>
            <a:fillRect/>
          </a:stretch>
        </p:blipFill>
        <p:spPr>
          <a:xfrm>
            <a:off x="4260850" y="7327208"/>
            <a:ext cx="10744200" cy="2612193"/>
          </a:xfrm>
          <a:prstGeom prst="rect">
            <a:avLst/>
          </a:prstGeom>
        </p:spPr>
      </p:pic>
    </p:spTree>
    <p:extLst>
      <p:ext uri="{BB962C8B-B14F-4D97-AF65-F5344CB8AC3E}">
        <p14:creationId xmlns:p14="http://schemas.microsoft.com/office/powerpoint/2010/main" val="598210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4250" y="632591"/>
            <a:ext cx="18669000" cy="2248231"/>
          </a:xfrm>
          <a:prstGeom prst="rect">
            <a:avLst/>
          </a:prstGeom>
        </p:spPr>
        <p:txBody>
          <a:bodyPr vert="horz" wrap="square" lIns="0" tIns="1020242" rIns="0" bIns="0" rtlCol="0" anchor="ctr">
            <a:spAutoFit/>
          </a:bodyPr>
          <a:lstStyle/>
          <a:p>
            <a:pPr marL="18480" algn="ctr">
              <a:lnSpc>
                <a:spcPct val="100000"/>
              </a:lnSpc>
            </a:pPr>
            <a:r>
              <a:rPr lang="en-US" spc="-124" dirty="0">
                <a:solidFill>
                  <a:schemeClr val="bg2">
                    <a:lumMod val="50000"/>
                  </a:schemeClr>
                </a:solidFill>
              </a:rPr>
              <a:t>Linear Search</a:t>
            </a:r>
            <a:endParaRPr lang="en-US" dirty="0">
              <a:solidFill>
                <a:schemeClr val="bg2">
                  <a:lumMod val="50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lang="en-US" spc="-15" smtClean="0"/>
              <a:pPr marL="134902"/>
              <a:t>11</a:t>
            </a:fld>
            <a:endParaRPr lang="en-US" spc="-15" dirty="0"/>
          </a:p>
        </p:txBody>
      </p:sp>
      <p:sp>
        <p:nvSpPr>
          <p:cNvPr id="5" name="Rectangle 1">
            <a:extLst>
              <a:ext uri="{FF2B5EF4-FFF2-40B4-BE49-F238E27FC236}">
                <a16:creationId xmlns:a16="http://schemas.microsoft.com/office/drawing/2014/main" id="{ACCE5EDD-BD86-4BFE-A210-15BF85ED1310}"/>
              </a:ext>
            </a:extLst>
          </p:cNvPr>
          <p:cNvSpPr>
            <a:spLocks noChangeArrowheads="1"/>
          </p:cNvSpPr>
          <p:nvPr/>
        </p:nvSpPr>
        <p:spPr bwMode="auto">
          <a:xfrm>
            <a:off x="1974850" y="3987434"/>
            <a:ext cx="6324600" cy="4414637"/>
          </a:xfrm>
          <a:prstGeom prst="rect">
            <a:avLst/>
          </a:prstGeom>
          <a:noFill/>
          <a:ln>
            <a:noFill/>
          </a:ln>
          <a:effectLst/>
        </p:spPr>
        <p:txBody>
          <a:bodyPr vert="horz" wrap="square" lIns="91440" tIns="0" rIns="91440" bIns="10474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4000" dirty="0">
                <a:solidFill>
                  <a:srgbClr val="5F5F6F"/>
                </a:solidFill>
                <a:latin typeface="Nunito"/>
              </a:rPr>
              <a:t>The time complexity of </a:t>
            </a:r>
            <a:r>
              <a:rPr lang="en-US" altLang="en-US" sz="4000" b="1" dirty="0">
                <a:solidFill>
                  <a:srgbClr val="5F5F6F"/>
                </a:solidFill>
                <a:latin typeface="Nunito"/>
              </a:rPr>
              <a:t>linear search </a:t>
            </a:r>
            <a:r>
              <a:rPr lang="en-US" altLang="en-US" sz="4000" dirty="0">
                <a:solidFill>
                  <a:srgbClr val="5F5F6F"/>
                </a:solidFill>
                <a:latin typeface="Nunito"/>
              </a:rPr>
              <a:t>is </a:t>
            </a:r>
            <a:r>
              <a:rPr lang="en-US" altLang="en-US" sz="4000" dirty="0">
                <a:solidFill>
                  <a:schemeClr val="accent2">
                    <a:lumMod val="75000"/>
                  </a:schemeClr>
                </a:solidFill>
                <a:latin typeface="Nunito"/>
              </a:rPr>
              <a:t>O(n)</a:t>
            </a:r>
            <a:r>
              <a:rPr lang="en-US" altLang="en-US" sz="4000" dirty="0">
                <a:solidFill>
                  <a:srgbClr val="5F5F6F"/>
                </a:solidFill>
                <a:latin typeface="Nunit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4000" dirty="0">
              <a:solidFill>
                <a:srgbClr val="5F5F6F"/>
              </a:solidFill>
              <a:latin typeface="Nunit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4000" dirty="0">
                <a:solidFill>
                  <a:srgbClr val="5F5F6F"/>
                </a:solidFill>
                <a:latin typeface="Nunito"/>
              </a:rPr>
              <a:t>This means that the time it takes to execute increases as the number of items in our input list </a:t>
            </a:r>
            <a:r>
              <a:rPr lang="en-US" altLang="en-US" sz="4000" i="1" dirty="0" err="1">
                <a:solidFill>
                  <a:srgbClr val="5F5F6F"/>
                </a:solidFill>
                <a:latin typeface="Nunito"/>
              </a:rPr>
              <a:t>myList</a:t>
            </a:r>
            <a:r>
              <a:rPr lang="en-US" altLang="en-US" sz="4000" dirty="0">
                <a:solidFill>
                  <a:srgbClr val="5F5F6F"/>
                </a:solidFill>
                <a:latin typeface="Nunito"/>
              </a:rPr>
              <a:t> increases.</a:t>
            </a:r>
          </a:p>
        </p:txBody>
      </p:sp>
      <p:pic>
        <p:nvPicPr>
          <p:cNvPr id="6" name="Рисунок 5">
            <a:extLst>
              <a:ext uri="{FF2B5EF4-FFF2-40B4-BE49-F238E27FC236}">
                <a16:creationId xmlns:a16="http://schemas.microsoft.com/office/drawing/2014/main" id="{63DC5276-FF42-4FED-8CD4-C5DEAFF8A17F}"/>
              </a:ext>
            </a:extLst>
          </p:cNvPr>
          <p:cNvPicPr>
            <a:picLocks noChangeAspect="1"/>
          </p:cNvPicPr>
          <p:nvPr/>
        </p:nvPicPr>
        <p:blipFill>
          <a:blip r:embed="rId3"/>
          <a:stretch>
            <a:fillRect/>
          </a:stretch>
        </p:blipFill>
        <p:spPr>
          <a:xfrm>
            <a:off x="8747414" y="3292475"/>
            <a:ext cx="9741504" cy="6277341"/>
          </a:xfrm>
          <a:prstGeom prst="rect">
            <a:avLst/>
          </a:prstGeom>
        </p:spPr>
      </p:pic>
    </p:spTree>
    <p:extLst>
      <p:ext uri="{BB962C8B-B14F-4D97-AF65-F5344CB8AC3E}">
        <p14:creationId xmlns:p14="http://schemas.microsoft.com/office/powerpoint/2010/main" val="1731827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4250" y="632591"/>
            <a:ext cx="18669000" cy="2248231"/>
          </a:xfrm>
          <a:prstGeom prst="rect">
            <a:avLst/>
          </a:prstGeom>
        </p:spPr>
        <p:txBody>
          <a:bodyPr vert="horz" wrap="square" lIns="0" tIns="1020242" rIns="0" bIns="0" rtlCol="0" anchor="ctr">
            <a:spAutoFit/>
          </a:bodyPr>
          <a:lstStyle/>
          <a:p>
            <a:pPr marL="18480" algn="ctr">
              <a:lnSpc>
                <a:spcPct val="100000"/>
              </a:lnSpc>
            </a:pPr>
            <a:r>
              <a:rPr lang="en-US" spc="-124" dirty="0">
                <a:solidFill>
                  <a:schemeClr val="accent2">
                    <a:lumMod val="75000"/>
                  </a:schemeClr>
                </a:solidFill>
              </a:rPr>
              <a:t>O(n) </a:t>
            </a:r>
            <a:r>
              <a:rPr lang="en-US" spc="-124" dirty="0">
                <a:solidFill>
                  <a:schemeClr val="bg2">
                    <a:lumMod val="50000"/>
                  </a:schemeClr>
                </a:solidFill>
              </a:rPr>
              <a:t>complexity</a:t>
            </a:r>
            <a:endParaRPr lang="en-US" dirty="0">
              <a:solidFill>
                <a:schemeClr val="bg2">
                  <a:lumMod val="50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lang="en-US" spc="-15" smtClean="0"/>
              <a:pPr marL="134902"/>
              <a:t>12</a:t>
            </a:fld>
            <a:endParaRPr lang="en-US" spc="-15" dirty="0"/>
          </a:p>
        </p:txBody>
      </p:sp>
      <p:sp>
        <p:nvSpPr>
          <p:cNvPr id="5" name="Rectangle 1">
            <a:extLst>
              <a:ext uri="{FF2B5EF4-FFF2-40B4-BE49-F238E27FC236}">
                <a16:creationId xmlns:a16="http://schemas.microsoft.com/office/drawing/2014/main" id="{ACCE5EDD-BD86-4BFE-A210-15BF85ED1310}"/>
              </a:ext>
            </a:extLst>
          </p:cNvPr>
          <p:cNvSpPr>
            <a:spLocks noChangeArrowheads="1"/>
          </p:cNvSpPr>
          <p:nvPr/>
        </p:nvSpPr>
        <p:spPr bwMode="auto">
          <a:xfrm>
            <a:off x="1902028" y="3163212"/>
            <a:ext cx="16840200" cy="782873"/>
          </a:xfrm>
          <a:prstGeom prst="rect">
            <a:avLst/>
          </a:prstGeom>
          <a:noFill/>
          <a:ln>
            <a:noFill/>
          </a:ln>
          <a:effectLst/>
        </p:spPr>
        <p:txBody>
          <a:bodyPr vert="horz" wrap="square" lIns="91440" tIns="0" rIns="91440" bIns="10474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4400" b="1" dirty="0">
                <a:solidFill>
                  <a:schemeClr val="accent2">
                    <a:lumMod val="75000"/>
                  </a:schemeClr>
                </a:solidFill>
                <a:latin typeface="Nunito"/>
              </a:rPr>
              <a:t>O(n) - complexity</a:t>
            </a:r>
          </a:p>
        </p:txBody>
      </p:sp>
      <p:sp>
        <p:nvSpPr>
          <p:cNvPr id="10" name="Rectangle 1">
            <a:extLst>
              <a:ext uri="{FF2B5EF4-FFF2-40B4-BE49-F238E27FC236}">
                <a16:creationId xmlns:a16="http://schemas.microsoft.com/office/drawing/2014/main" id="{7DD0C34E-2855-4053-AB2C-77052020702A}"/>
              </a:ext>
            </a:extLst>
          </p:cNvPr>
          <p:cNvSpPr>
            <a:spLocks noChangeArrowheads="1"/>
          </p:cNvSpPr>
          <p:nvPr/>
        </p:nvSpPr>
        <p:spPr bwMode="auto">
          <a:xfrm>
            <a:off x="11950700" y="3805597"/>
            <a:ext cx="7696200" cy="4045305"/>
          </a:xfrm>
          <a:prstGeom prst="rect">
            <a:avLst/>
          </a:prstGeom>
          <a:noFill/>
          <a:ln>
            <a:noFill/>
          </a:ln>
          <a:effectLst/>
        </p:spPr>
        <p:txBody>
          <a:bodyPr vert="horz" wrap="square" lIns="91440" tIns="0" rIns="91440" bIns="104742"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sz="3200" dirty="0">
                <a:solidFill>
                  <a:srgbClr val="5F5F6F"/>
                </a:solidFill>
                <a:latin typeface="Nunito"/>
              </a:rPr>
              <a:t>How many input operations do we need?</a:t>
            </a:r>
          </a:p>
          <a:p>
            <a:pPr marL="0" marR="0" lvl="0" indent="0" defTabSz="914400" rtl="0" eaLnBrk="0" fontAlgn="base" latinLnBrk="0" hangingPunct="0">
              <a:lnSpc>
                <a:spcPct val="100000"/>
              </a:lnSpc>
              <a:spcBef>
                <a:spcPct val="0"/>
              </a:spcBef>
              <a:spcAft>
                <a:spcPct val="0"/>
              </a:spcAft>
              <a:buClrTx/>
              <a:buSzTx/>
              <a:buFontTx/>
              <a:buNone/>
              <a:tabLst/>
            </a:pPr>
            <a:r>
              <a:rPr lang="en-US" altLang="en-US" sz="3200" dirty="0">
                <a:solidFill>
                  <a:srgbClr val="5F5F6F"/>
                </a:solidFill>
                <a:latin typeface="Nunito"/>
              </a:rPr>
              <a:t>Here we need to iterate over all the elements, i.e. operation for each element. The larger the collection, the more operations.</a:t>
            </a:r>
          </a:p>
          <a:p>
            <a:pPr marL="0" marR="0" lvl="0" indent="0" defTabSz="914400" rtl="0" eaLnBrk="0" fontAlgn="base" latinLnBrk="0" hangingPunct="0">
              <a:lnSpc>
                <a:spcPct val="100000"/>
              </a:lnSpc>
              <a:spcBef>
                <a:spcPct val="0"/>
              </a:spcBef>
              <a:spcAft>
                <a:spcPct val="0"/>
              </a:spcAft>
              <a:buClrTx/>
              <a:buSzTx/>
              <a:buFontTx/>
              <a:buNone/>
              <a:tabLst/>
            </a:pPr>
            <a:r>
              <a:rPr lang="en-US" altLang="en-US" sz="3200" dirty="0">
                <a:solidFill>
                  <a:srgbClr val="5F5F6F"/>
                </a:solidFill>
                <a:latin typeface="Nunito"/>
              </a:rPr>
              <a:t>In Big O notation, the worst case is always considered - the element we are looking for may be the very last one.</a:t>
            </a:r>
          </a:p>
        </p:txBody>
      </p:sp>
      <p:graphicFrame>
        <p:nvGraphicFramePr>
          <p:cNvPr id="11" name="Таблица 11">
            <a:extLst>
              <a:ext uri="{FF2B5EF4-FFF2-40B4-BE49-F238E27FC236}">
                <a16:creationId xmlns:a16="http://schemas.microsoft.com/office/drawing/2014/main" id="{D9EEC5ED-5E19-4702-B24A-025D16A1721C}"/>
              </a:ext>
            </a:extLst>
          </p:cNvPr>
          <p:cNvGraphicFramePr>
            <a:graphicFrameLocks noGrp="1"/>
          </p:cNvGraphicFramePr>
          <p:nvPr>
            <p:extLst>
              <p:ext uri="{D42A27DB-BD31-4B8C-83A1-F6EECF244321}">
                <p14:modId xmlns:p14="http://schemas.microsoft.com/office/powerpoint/2010/main" val="308745077"/>
              </p:ext>
            </p:extLst>
          </p:nvPr>
        </p:nvGraphicFramePr>
        <p:xfrm>
          <a:off x="1902028" y="6679745"/>
          <a:ext cx="4572000" cy="2718755"/>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3978653990"/>
                    </a:ext>
                  </a:extLst>
                </a:gridCol>
                <a:gridCol w="2286000">
                  <a:extLst>
                    <a:ext uri="{9D8B030D-6E8A-4147-A177-3AD203B41FA5}">
                      <a16:colId xmlns:a16="http://schemas.microsoft.com/office/drawing/2014/main" val="3801866521"/>
                    </a:ext>
                  </a:extLst>
                </a:gridCol>
              </a:tblGrid>
              <a:tr h="370840">
                <a:tc>
                  <a:txBody>
                    <a:bodyPr/>
                    <a:lstStyle/>
                    <a:p>
                      <a:r>
                        <a:rPr lang="en-US" dirty="0"/>
                        <a:t>Inputs</a:t>
                      </a:r>
                    </a:p>
                  </a:txBody>
                  <a:tcPr/>
                </a:tc>
                <a:tc>
                  <a:txBody>
                    <a:bodyPr/>
                    <a:lstStyle/>
                    <a:p>
                      <a:r>
                        <a:rPr lang="en-US" dirty="0"/>
                        <a:t>Operations</a:t>
                      </a:r>
                    </a:p>
                  </a:txBody>
                  <a:tcPr/>
                </a:tc>
                <a:extLst>
                  <a:ext uri="{0D108BD9-81ED-4DB2-BD59-A6C34878D82A}">
                    <a16:rowId xmlns:a16="http://schemas.microsoft.com/office/drawing/2014/main" val="1787843056"/>
                  </a:ext>
                </a:extLst>
              </a:tr>
              <a:tr h="370840">
                <a:tc>
                  <a:txBody>
                    <a:bodyPr/>
                    <a:lstStyle/>
                    <a:p>
                      <a:r>
                        <a:rPr lang="en-US" dirty="0"/>
                        <a:t>5</a:t>
                      </a:r>
                    </a:p>
                  </a:txBody>
                  <a:tcPr/>
                </a:tc>
                <a:tc>
                  <a:txBody>
                    <a:bodyPr/>
                    <a:lstStyle/>
                    <a:p>
                      <a:r>
                        <a:rPr lang="en-US" dirty="0"/>
                        <a:t>5</a:t>
                      </a:r>
                    </a:p>
                  </a:txBody>
                  <a:tcPr/>
                </a:tc>
                <a:extLst>
                  <a:ext uri="{0D108BD9-81ED-4DB2-BD59-A6C34878D82A}">
                    <a16:rowId xmlns:a16="http://schemas.microsoft.com/office/drawing/2014/main" val="2073683257"/>
                  </a:ext>
                </a:extLst>
              </a:tr>
              <a:tr h="370840">
                <a:tc>
                  <a:txBody>
                    <a:bodyPr/>
                    <a:lstStyle/>
                    <a:p>
                      <a:r>
                        <a:rPr lang="en-US" dirty="0"/>
                        <a:t>100</a:t>
                      </a:r>
                    </a:p>
                  </a:txBody>
                  <a:tcPr/>
                </a:tc>
                <a:tc>
                  <a:txBody>
                    <a:bodyPr/>
                    <a:lstStyle/>
                    <a:p>
                      <a:r>
                        <a:rPr lang="en-US" dirty="0"/>
                        <a:t>100</a:t>
                      </a:r>
                    </a:p>
                  </a:txBody>
                  <a:tcPr/>
                </a:tc>
                <a:extLst>
                  <a:ext uri="{0D108BD9-81ED-4DB2-BD59-A6C34878D82A}">
                    <a16:rowId xmlns:a16="http://schemas.microsoft.com/office/drawing/2014/main" val="1559695454"/>
                  </a:ext>
                </a:extLst>
              </a:tr>
              <a:tr h="370840">
                <a:tc>
                  <a:txBody>
                    <a:bodyPr/>
                    <a:lstStyle/>
                    <a:p>
                      <a:r>
                        <a:rPr lang="en-US" dirty="0"/>
                        <a:t>1 000 000</a:t>
                      </a:r>
                    </a:p>
                  </a:txBody>
                  <a:tcPr/>
                </a:tc>
                <a:tc>
                  <a:txBody>
                    <a:bodyPr/>
                    <a:lstStyle/>
                    <a:p>
                      <a:r>
                        <a:rPr lang="en-US" dirty="0"/>
                        <a:t>1 000 000</a:t>
                      </a:r>
                    </a:p>
                  </a:txBody>
                  <a:tcPr/>
                </a:tc>
                <a:extLst>
                  <a:ext uri="{0D108BD9-81ED-4DB2-BD59-A6C34878D82A}">
                    <a16:rowId xmlns:a16="http://schemas.microsoft.com/office/drawing/2014/main" val="2285359064"/>
                  </a:ext>
                </a:extLst>
              </a:tr>
              <a:tr h="370840">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314443151"/>
                  </a:ext>
                </a:extLst>
              </a:tr>
            </a:tbl>
          </a:graphicData>
        </a:graphic>
      </p:graphicFrame>
      <p:pic>
        <p:nvPicPr>
          <p:cNvPr id="8" name="Рисунок 7">
            <a:extLst>
              <a:ext uri="{FF2B5EF4-FFF2-40B4-BE49-F238E27FC236}">
                <a16:creationId xmlns:a16="http://schemas.microsoft.com/office/drawing/2014/main" id="{137B287C-8FC3-4DDE-AAA3-6473AF9B09BF}"/>
              </a:ext>
            </a:extLst>
          </p:cNvPr>
          <p:cNvPicPr>
            <a:picLocks noChangeAspect="1"/>
          </p:cNvPicPr>
          <p:nvPr/>
        </p:nvPicPr>
        <p:blipFill>
          <a:blip r:embed="rId3"/>
          <a:stretch>
            <a:fillRect/>
          </a:stretch>
        </p:blipFill>
        <p:spPr>
          <a:xfrm>
            <a:off x="1902028" y="4249130"/>
            <a:ext cx="4238900" cy="2213416"/>
          </a:xfrm>
          <a:prstGeom prst="rect">
            <a:avLst/>
          </a:prstGeom>
        </p:spPr>
      </p:pic>
      <p:sp>
        <p:nvSpPr>
          <p:cNvPr id="13" name="Rectangle 1">
            <a:extLst>
              <a:ext uri="{FF2B5EF4-FFF2-40B4-BE49-F238E27FC236}">
                <a16:creationId xmlns:a16="http://schemas.microsoft.com/office/drawing/2014/main" id="{4959BA7D-854C-4799-B88B-A73A260E6AD1}"/>
              </a:ext>
            </a:extLst>
          </p:cNvPr>
          <p:cNvSpPr>
            <a:spLocks noChangeArrowheads="1"/>
          </p:cNvSpPr>
          <p:nvPr/>
        </p:nvSpPr>
        <p:spPr bwMode="auto">
          <a:xfrm>
            <a:off x="7004050" y="7476293"/>
            <a:ext cx="5174846" cy="598207"/>
          </a:xfrm>
          <a:prstGeom prst="rect">
            <a:avLst/>
          </a:prstGeom>
          <a:noFill/>
          <a:ln>
            <a:noFill/>
          </a:ln>
          <a:effectLst/>
        </p:spPr>
        <p:txBody>
          <a:bodyPr vert="horz" wrap="square" lIns="91440" tIns="0" rIns="91440" bIns="104742"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3200" b="1" dirty="0">
                <a:solidFill>
                  <a:schemeClr val="accent2">
                    <a:lumMod val="75000"/>
                  </a:schemeClr>
                </a:solidFill>
                <a:latin typeface="Nunito"/>
              </a:rPr>
              <a:t>O(n) </a:t>
            </a:r>
            <a:r>
              <a:rPr lang="en-US" altLang="en-US" sz="3200" dirty="0">
                <a:solidFill>
                  <a:srgbClr val="5F5F6F"/>
                </a:solidFill>
                <a:latin typeface="Nunito"/>
              </a:rPr>
              <a:t>- </a:t>
            </a:r>
            <a:r>
              <a:rPr lang="en-US" altLang="en-US" sz="3200" b="1" dirty="0">
                <a:solidFill>
                  <a:srgbClr val="5F5F6F"/>
                </a:solidFill>
                <a:latin typeface="Nunito"/>
              </a:rPr>
              <a:t>order n complexity</a:t>
            </a:r>
            <a:r>
              <a:rPr lang="en-US" altLang="en-US" sz="3200" dirty="0">
                <a:solidFill>
                  <a:srgbClr val="5F5F6F"/>
                </a:solidFill>
                <a:latin typeface="Nunito"/>
              </a:rPr>
              <a:t>.</a:t>
            </a:r>
          </a:p>
        </p:txBody>
      </p:sp>
    </p:spTree>
    <p:extLst>
      <p:ext uri="{BB962C8B-B14F-4D97-AF65-F5344CB8AC3E}">
        <p14:creationId xmlns:p14="http://schemas.microsoft.com/office/powerpoint/2010/main" val="2200542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4250" y="632591"/>
            <a:ext cx="18669000" cy="2248231"/>
          </a:xfrm>
          <a:prstGeom prst="rect">
            <a:avLst/>
          </a:prstGeom>
        </p:spPr>
        <p:txBody>
          <a:bodyPr vert="horz" wrap="square" lIns="0" tIns="1020242" rIns="0" bIns="0" rtlCol="0" anchor="ctr">
            <a:spAutoFit/>
          </a:bodyPr>
          <a:lstStyle/>
          <a:p>
            <a:pPr marL="18480" algn="ctr">
              <a:lnSpc>
                <a:spcPct val="100000"/>
              </a:lnSpc>
            </a:pPr>
            <a:r>
              <a:rPr lang="en-US" spc="-124" dirty="0">
                <a:solidFill>
                  <a:schemeClr val="bg2">
                    <a:lumMod val="50000"/>
                  </a:schemeClr>
                </a:solidFill>
              </a:rPr>
              <a:t>Linear Search</a:t>
            </a:r>
            <a:endParaRPr lang="en-US" dirty="0">
              <a:solidFill>
                <a:schemeClr val="bg2">
                  <a:lumMod val="50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lang="en-US" spc="-15" smtClean="0"/>
              <a:pPr marL="134902"/>
              <a:t>13</a:t>
            </a:fld>
            <a:endParaRPr lang="en-US" spc="-15" dirty="0"/>
          </a:p>
        </p:txBody>
      </p:sp>
      <p:sp>
        <p:nvSpPr>
          <p:cNvPr id="5" name="Rectangle 1">
            <a:extLst>
              <a:ext uri="{FF2B5EF4-FFF2-40B4-BE49-F238E27FC236}">
                <a16:creationId xmlns:a16="http://schemas.microsoft.com/office/drawing/2014/main" id="{ACCE5EDD-BD86-4BFE-A210-15BF85ED1310}"/>
              </a:ext>
            </a:extLst>
          </p:cNvPr>
          <p:cNvSpPr>
            <a:spLocks noChangeArrowheads="1"/>
          </p:cNvSpPr>
          <p:nvPr/>
        </p:nvSpPr>
        <p:spPr bwMode="auto">
          <a:xfrm>
            <a:off x="1974850" y="3679657"/>
            <a:ext cx="16514068" cy="5030190"/>
          </a:xfrm>
          <a:prstGeom prst="rect">
            <a:avLst/>
          </a:prstGeom>
          <a:noFill/>
          <a:ln>
            <a:noFill/>
          </a:ln>
          <a:effectLst/>
        </p:spPr>
        <p:txBody>
          <a:bodyPr vert="horz" wrap="square" lIns="91440" tIns="0" rIns="91440" bIns="10474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4000" dirty="0">
                <a:solidFill>
                  <a:srgbClr val="5F5F6F"/>
                </a:solidFill>
                <a:latin typeface="Nunito"/>
              </a:rPr>
              <a:t>Linear search is not often used in practice because the </a:t>
            </a:r>
            <a:r>
              <a:rPr lang="en-US" altLang="en-US" sz="4000" b="1" dirty="0">
                <a:solidFill>
                  <a:srgbClr val="5F5F6F"/>
                </a:solidFill>
                <a:latin typeface="Nunito"/>
              </a:rPr>
              <a:t>same efficiency </a:t>
            </a:r>
            <a:r>
              <a:rPr lang="en-US" altLang="en-US" sz="4000" dirty="0">
                <a:solidFill>
                  <a:srgbClr val="5F5F6F"/>
                </a:solidFill>
                <a:latin typeface="Nunito"/>
              </a:rPr>
              <a:t>can be achieved using </a:t>
            </a:r>
            <a:r>
              <a:rPr lang="en-US" altLang="en-US" sz="4000" b="1" dirty="0">
                <a:solidFill>
                  <a:srgbClr val="5F5F6F"/>
                </a:solidFill>
                <a:latin typeface="Nunito"/>
              </a:rPr>
              <a:t>built-in methods </a:t>
            </a:r>
            <a:r>
              <a:rPr lang="en-US" altLang="en-US" sz="4000" dirty="0">
                <a:solidFill>
                  <a:srgbClr val="5F5F6F"/>
                </a:solidFill>
                <a:latin typeface="Nunito"/>
              </a:rPr>
              <a:t>or existing operators.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4000" dirty="0">
              <a:solidFill>
                <a:srgbClr val="5F5F6F"/>
              </a:solidFill>
              <a:latin typeface="Nunit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4000" dirty="0">
                <a:solidFill>
                  <a:srgbClr val="5F5F6F"/>
                </a:solidFill>
                <a:latin typeface="Nunito"/>
              </a:rPr>
              <a:t>In addition, it is not as fast and efficient as other search algorithms.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4000" dirty="0">
              <a:solidFill>
                <a:srgbClr val="5F5F6F"/>
              </a:solidFill>
              <a:latin typeface="Nunit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4000" dirty="0">
                <a:solidFill>
                  <a:srgbClr val="5F5F6F"/>
                </a:solidFill>
                <a:latin typeface="Nunito"/>
              </a:rPr>
              <a:t>Linear search is good for when we need to find the </a:t>
            </a:r>
            <a:r>
              <a:rPr lang="en-US" altLang="en-US" sz="4000" b="1" dirty="0">
                <a:solidFill>
                  <a:srgbClr val="5F5F6F"/>
                </a:solidFill>
                <a:latin typeface="Nunito"/>
              </a:rPr>
              <a:t>first occurrence </a:t>
            </a:r>
            <a:r>
              <a:rPr lang="en-US" altLang="en-US" sz="4000" dirty="0">
                <a:solidFill>
                  <a:srgbClr val="5F5F6F"/>
                </a:solidFill>
                <a:latin typeface="Nunito"/>
              </a:rPr>
              <a:t>of an element in an </a:t>
            </a:r>
            <a:r>
              <a:rPr lang="en-US" altLang="en-US" sz="4000" b="1" dirty="0">
                <a:solidFill>
                  <a:srgbClr val="5F5F6F"/>
                </a:solidFill>
                <a:latin typeface="Nunito"/>
              </a:rPr>
              <a:t>unsorted collection</a:t>
            </a:r>
            <a:r>
              <a:rPr lang="en-US" altLang="en-US" sz="4000" dirty="0">
                <a:solidFill>
                  <a:srgbClr val="5F5F6F"/>
                </a:solidFill>
                <a:latin typeface="Nunito"/>
              </a:rPr>
              <a:t>. This is because it does not require sorting the collection before searching (unlike most other search algorithms).</a:t>
            </a:r>
          </a:p>
        </p:txBody>
      </p:sp>
    </p:spTree>
    <p:extLst>
      <p:ext uri="{BB962C8B-B14F-4D97-AF65-F5344CB8AC3E}">
        <p14:creationId xmlns:p14="http://schemas.microsoft.com/office/powerpoint/2010/main" val="2847223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4250" y="632591"/>
            <a:ext cx="18669000" cy="2248231"/>
          </a:xfrm>
          <a:prstGeom prst="rect">
            <a:avLst/>
          </a:prstGeom>
        </p:spPr>
        <p:txBody>
          <a:bodyPr vert="horz" wrap="square" lIns="0" tIns="1020242" rIns="0" bIns="0" rtlCol="0" anchor="ctr">
            <a:spAutoFit/>
          </a:bodyPr>
          <a:lstStyle/>
          <a:p>
            <a:pPr marL="18480" algn="ctr">
              <a:lnSpc>
                <a:spcPct val="100000"/>
              </a:lnSpc>
            </a:pPr>
            <a:r>
              <a:rPr lang="en-US" spc="-124" dirty="0">
                <a:solidFill>
                  <a:schemeClr val="bg2">
                    <a:lumMod val="50000"/>
                  </a:schemeClr>
                </a:solidFill>
              </a:rPr>
              <a:t>Binary Search</a:t>
            </a:r>
            <a:endParaRPr lang="en-US" dirty="0">
              <a:solidFill>
                <a:schemeClr val="bg2">
                  <a:lumMod val="50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lang="en-US" spc="-15" smtClean="0"/>
              <a:pPr marL="134902"/>
              <a:t>14</a:t>
            </a:fld>
            <a:endParaRPr lang="en-US" spc="-15" dirty="0"/>
          </a:p>
        </p:txBody>
      </p:sp>
      <p:sp>
        <p:nvSpPr>
          <p:cNvPr id="6" name="Rectangle 2">
            <a:extLst>
              <a:ext uri="{FF2B5EF4-FFF2-40B4-BE49-F238E27FC236}">
                <a16:creationId xmlns:a16="http://schemas.microsoft.com/office/drawing/2014/main" id="{874A67B2-25FA-451F-9971-235EAC50A7FB}"/>
              </a:ext>
            </a:extLst>
          </p:cNvPr>
          <p:cNvSpPr>
            <a:spLocks noChangeArrowheads="1"/>
          </p:cNvSpPr>
          <p:nvPr/>
        </p:nvSpPr>
        <p:spPr bwMode="auto">
          <a:xfrm>
            <a:off x="1974850" y="3336784"/>
            <a:ext cx="17145000" cy="5091745"/>
          </a:xfrm>
          <a:prstGeom prst="rect">
            <a:avLst/>
          </a:prstGeom>
          <a:noFill/>
          <a:ln>
            <a:noFill/>
          </a:ln>
          <a:effectLst/>
        </p:spPr>
        <p:txBody>
          <a:bodyPr vert="horz" wrap="square" lIns="91440" tIns="0" rIns="91440" bIns="10474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u="none" strike="noStrike" cap="none" normalizeH="0" baseline="0" dirty="0">
                <a:ln>
                  <a:noFill/>
                </a:ln>
                <a:solidFill>
                  <a:srgbClr val="5F5F6F"/>
                </a:solidFill>
                <a:effectLst/>
                <a:latin typeface="Nunito"/>
              </a:rPr>
              <a:t>Binary search </a:t>
            </a:r>
            <a:r>
              <a:rPr kumimoji="0" lang="en-US" altLang="en-US" sz="4000" b="0" i="0" u="none" strike="noStrike" cap="none" normalizeH="0" baseline="0" dirty="0">
                <a:ln>
                  <a:noFill/>
                </a:ln>
                <a:solidFill>
                  <a:srgbClr val="5F5F6F"/>
                </a:solidFill>
                <a:effectLst/>
                <a:latin typeface="Nunito"/>
              </a:rPr>
              <a:t>follows a </a:t>
            </a:r>
            <a:r>
              <a:rPr kumimoji="0" lang="en-US" altLang="en-US" sz="4000" b="0" i="1" u="none" strike="noStrike" cap="none" normalizeH="0" baseline="0" dirty="0">
                <a:ln>
                  <a:noFill/>
                </a:ln>
                <a:solidFill>
                  <a:srgbClr val="5F5F6F"/>
                </a:solidFill>
                <a:effectLst/>
                <a:latin typeface="Nunito"/>
              </a:rPr>
              <a:t>divide and conquer </a:t>
            </a:r>
            <a:r>
              <a:rPr kumimoji="0" lang="en-US" altLang="en-US" sz="4000" b="0" i="0" u="none" strike="noStrike" cap="none" normalizeH="0" baseline="0" dirty="0">
                <a:ln>
                  <a:noFill/>
                </a:ln>
                <a:solidFill>
                  <a:srgbClr val="5F5F6F"/>
                </a:solidFill>
                <a:effectLst/>
                <a:latin typeface="Nunito"/>
              </a:rPr>
              <a:t>methodology. It is faster than linear search but </a:t>
            </a:r>
            <a:r>
              <a:rPr lang="en-US" altLang="en-US" sz="4000" dirty="0">
                <a:solidFill>
                  <a:srgbClr val="5F5F6F"/>
                </a:solidFill>
                <a:latin typeface="Nunito"/>
              </a:rPr>
              <a:t>requires</a:t>
            </a:r>
            <a:r>
              <a:rPr kumimoji="0" lang="en-US" altLang="en-US" sz="4000" b="0" i="0" u="none" strike="noStrike" cap="none" normalizeH="0" baseline="0" dirty="0">
                <a:ln>
                  <a:noFill/>
                </a:ln>
                <a:solidFill>
                  <a:srgbClr val="5F5F6F"/>
                </a:solidFill>
                <a:effectLst/>
                <a:latin typeface="Nunito"/>
              </a:rPr>
              <a:t> that the </a:t>
            </a:r>
            <a:r>
              <a:rPr kumimoji="0" lang="en-US" altLang="en-US" sz="4000" b="1" i="0" u="none" strike="noStrike" cap="none" normalizeH="0" baseline="0" dirty="0">
                <a:ln>
                  <a:noFill/>
                </a:ln>
                <a:solidFill>
                  <a:srgbClr val="5F5F6F"/>
                </a:solidFill>
                <a:effectLst/>
                <a:latin typeface="Nunito"/>
              </a:rPr>
              <a:t>collection be sorted </a:t>
            </a:r>
            <a:r>
              <a:rPr kumimoji="0" lang="en-US" altLang="en-US" sz="4000" b="0" i="0" u="none" strike="noStrike" cap="none" normalizeH="0" baseline="0" dirty="0">
                <a:ln>
                  <a:noFill/>
                </a:ln>
                <a:solidFill>
                  <a:srgbClr val="5F5F6F"/>
                </a:solidFill>
                <a:effectLst/>
                <a:latin typeface="Nunito"/>
              </a:rPr>
              <a:t>before the algorithm is executed.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5F5F6F"/>
                </a:solidFill>
                <a:effectLst/>
                <a:latin typeface="Nunito"/>
              </a:rPr>
              <a:t>Assuming that we're searching for a value </a:t>
            </a:r>
            <a:r>
              <a:rPr kumimoji="0" lang="en-US" altLang="en-US" sz="4000" b="0" i="0" u="none" strike="noStrike" cap="none" normalizeH="0" baseline="0" dirty="0" err="1">
                <a:ln>
                  <a:noFill/>
                </a:ln>
                <a:solidFill>
                  <a:srgbClr val="C7254E"/>
                </a:solidFill>
                <a:effectLst/>
                <a:latin typeface="Menlo"/>
              </a:rPr>
              <a:t>val</a:t>
            </a:r>
            <a:r>
              <a:rPr kumimoji="0" lang="en-US" altLang="en-US" sz="4000" b="0" i="0" u="none" strike="noStrike" cap="none" normalizeH="0" baseline="0" dirty="0">
                <a:ln>
                  <a:noFill/>
                </a:ln>
                <a:solidFill>
                  <a:srgbClr val="5F5F6F"/>
                </a:solidFill>
                <a:effectLst/>
                <a:latin typeface="Nunito"/>
              </a:rPr>
              <a:t> in a sorted collection, the algorithm compares </a:t>
            </a:r>
            <a:r>
              <a:rPr kumimoji="0" lang="en-US" altLang="en-US" sz="4000" b="0" i="0" u="none" strike="noStrike" cap="none" normalizeH="0" baseline="0" dirty="0" err="1">
                <a:ln>
                  <a:noFill/>
                </a:ln>
                <a:solidFill>
                  <a:srgbClr val="C7254E"/>
                </a:solidFill>
                <a:effectLst/>
                <a:latin typeface="Menlo"/>
              </a:rPr>
              <a:t>val</a:t>
            </a:r>
            <a:r>
              <a:rPr kumimoji="0" lang="en-US" altLang="en-US" sz="4000" b="0" i="0" u="none" strike="noStrike" cap="none" normalizeH="0" baseline="0" dirty="0">
                <a:ln>
                  <a:noFill/>
                </a:ln>
                <a:solidFill>
                  <a:srgbClr val="5F5F6F"/>
                </a:solidFill>
                <a:effectLst/>
                <a:latin typeface="Nunito"/>
              </a:rPr>
              <a:t> to the value of the middle element of the collection, which we'll call </a:t>
            </a:r>
            <a:r>
              <a:rPr kumimoji="0" lang="en-US" altLang="en-US" sz="4000" b="0" i="0" u="none" strike="noStrike" cap="none" normalizeH="0" baseline="0" dirty="0">
                <a:ln>
                  <a:noFill/>
                </a:ln>
                <a:solidFill>
                  <a:srgbClr val="C7254E"/>
                </a:solidFill>
                <a:effectLst/>
                <a:latin typeface="Menlo"/>
              </a:rPr>
              <a:t>mid</a:t>
            </a:r>
            <a:r>
              <a:rPr kumimoji="0" lang="en-US" altLang="en-US" sz="4000" b="0" i="0" u="none" strike="noStrike" cap="none" normalizeH="0" baseline="0" dirty="0">
                <a:ln>
                  <a:noFill/>
                </a:ln>
                <a:solidFill>
                  <a:srgbClr val="5F5F6F"/>
                </a:solidFill>
                <a:effectLst/>
                <a:latin typeface="Nunit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1C4544A8-5AA3-4CBD-A788-F16447CB8DA8}"/>
              </a:ext>
            </a:extLst>
          </p:cNvPr>
          <p:cNvSpPr txBox="1"/>
          <p:nvPr/>
        </p:nvSpPr>
        <p:spPr>
          <a:xfrm>
            <a:off x="987628" y="7594681"/>
            <a:ext cx="1546129" cy="707886"/>
          </a:xfrm>
          <a:prstGeom prst="rect">
            <a:avLst/>
          </a:prstGeom>
          <a:noFill/>
        </p:spPr>
        <p:txBody>
          <a:bodyPr wrap="none" rtlCol="0">
            <a:spAutoFit/>
          </a:bodyPr>
          <a:lstStyle/>
          <a:p>
            <a:r>
              <a:rPr lang="en-US" sz="4000" dirty="0" err="1">
                <a:solidFill>
                  <a:srgbClr val="C00000"/>
                </a:solidFill>
              </a:rPr>
              <a:t>val</a:t>
            </a:r>
            <a:r>
              <a:rPr lang="en-US" sz="4000" dirty="0"/>
              <a:t>=20</a:t>
            </a:r>
            <a:endParaRPr lang="en-US" dirty="0"/>
          </a:p>
        </p:txBody>
      </p:sp>
      <p:cxnSp>
        <p:nvCxnSpPr>
          <p:cNvPr id="11" name="Прямая со стрелкой 10">
            <a:extLst>
              <a:ext uri="{FF2B5EF4-FFF2-40B4-BE49-F238E27FC236}">
                <a16:creationId xmlns:a16="http://schemas.microsoft.com/office/drawing/2014/main" id="{DC701873-E527-441E-BC80-2232776213C7}"/>
              </a:ext>
            </a:extLst>
          </p:cNvPr>
          <p:cNvCxnSpPr/>
          <p:nvPr/>
        </p:nvCxnSpPr>
        <p:spPr>
          <a:xfrm>
            <a:off x="793750" y="8533762"/>
            <a:ext cx="2362200"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E8A8A30-0BA4-417B-AC9D-E93B36843105}"/>
              </a:ext>
            </a:extLst>
          </p:cNvPr>
          <p:cNvSpPr txBox="1"/>
          <p:nvPr/>
        </p:nvSpPr>
        <p:spPr>
          <a:xfrm>
            <a:off x="9669545" y="6784776"/>
            <a:ext cx="1755609" cy="707886"/>
          </a:xfrm>
          <a:prstGeom prst="rect">
            <a:avLst/>
          </a:prstGeom>
          <a:noFill/>
        </p:spPr>
        <p:txBody>
          <a:bodyPr wrap="none" rtlCol="0">
            <a:spAutoFit/>
          </a:bodyPr>
          <a:lstStyle/>
          <a:p>
            <a:r>
              <a:rPr lang="en-US" sz="4000" dirty="0">
                <a:solidFill>
                  <a:srgbClr val="C00000"/>
                </a:solidFill>
              </a:rPr>
              <a:t>mid</a:t>
            </a:r>
            <a:r>
              <a:rPr lang="en-US" sz="4000" dirty="0"/>
              <a:t>=30</a:t>
            </a:r>
            <a:endParaRPr lang="en-US" dirty="0"/>
          </a:p>
        </p:txBody>
      </p:sp>
      <p:cxnSp>
        <p:nvCxnSpPr>
          <p:cNvPr id="13" name="Прямая со стрелкой 12">
            <a:extLst>
              <a:ext uri="{FF2B5EF4-FFF2-40B4-BE49-F238E27FC236}">
                <a16:creationId xmlns:a16="http://schemas.microsoft.com/office/drawing/2014/main" id="{7BF34E35-3416-4A60-813F-D37FECB2E138}"/>
              </a:ext>
            </a:extLst>
          </p:cNvPr>
          <p:cNvCxnSpPr>
            <a:cxnSpLocks/>
          </p:cNvCxnSpPr>
          <p:nvPr/>
        </p:nvCxnSpPr>
        <p:spPr>
          <a:xfrm>
            <a:off x="17407180" y="8573541"/>
            <a:ext cx="1081738"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6FF75DB-2538-4566-ADC0-EC7684D780D2}"/>
              </a:ext>
            </a:extLst>
          </p:cNvPr>
          <p:cNvSpPr txBox="1"/>
          <p:nvPr/>
        </p:nvSpPr>
        <p:spPr>
          <a:xfrm>
            <a:off x="18647380" y="8244411"/>
            <a:ext cx="662969" cy="707886"/>
          </a:xfrm>
          <a:prstGeom prst="rect">
            <a:avLst/>
          </a:prstGeom>
          <a:noFill/>
        </p:spPr>
        <p:txBody>
          <a:bodyPr wrap="square" rtlCol="0">
            <a:spAutoFit/>
          </a:bodyPr>
          <a:lstStyle/>
          <a:p>
            <a:r>
              <a:rPr lang="en-US" sz="4000" dirty="0"/>
              <a:t>1</a:t>
            </a:r>
            <a:endParaRPr lang="en-US" dirty="0"/>
          </a:p>
        </p:txBody>
      </p:sp>
      <p:graphicFrame>
        <p:nvGraphicFramePr>
          <p:cNvPr id="16" name="Таблица 16">
            <a:extLst>
              <a:ext uri="{FF2B5EF4-FFF2-40B4-BE49-F238E27FC236}">
                <a16:creationId xmlns:a16="http://schemas.microsoft.com/office/drawing/2014/main" id="{91713ABF-D38A-40B0-85A0-6C49742CDC9C}"/>
              </a:ext>
            </a:extLst>
          </p:cNvPr>
          <p:cNvGraphicFramePr>
            <a:graphicFrameLocks noGrp="1"/>
          </p:cNvGraphicFramePr>
          <p:nvPr>
            <p:extLst>
              <p:ext uri="{D42A27DB-BD31-4B8C-83A1-F6EECF244321}">
                <p14:modId xmlns:p14="http://schemas.microsoft.com/office/powerpoint/2010/main" val="146174079"/>
              </p:ext>
            </p:extLst>
          </p:nvPr>
        </p:nvGraphicFramePr>
        <p:xfrm>
          <a:off x="3813946" y="7948624"/>
          <a:ext cx="13402735" cy="1183831"/>
        </p:xfrm>
        <a:graphic>
          <a:graphicData uri="http://schemas.openxmlformats.org/drawingml/2006/table">
            <a:tbl>
              <a:tblPr firstRow="1" bandRow="1">
                <a:tableStyleId>{5C22544A-7EE6-4342-B048-85BDC9FD1C3A}</a:tableStyleId>
              </a:tblPr>
              <a:tblGrid>
                <a:gridCol w="2680547">
                  <a:extLst>
                    <a:ext uri="{9D8B030D-6E8A-4147-A177-3AD203B41FA5}">
                      <a16:colId xmlns:a16="http://schemas.microsoft.com/office/drawing/2014/main" val="1141729925"/>
                    </a:ext>
                  </a:extLst>
                </a:gridCol>
                <a:gridCol w="2680547">
                  <a:extLst>
                    <a:ext uri="{9D8B030D-6E8A-4147-A177-3AD203B41FA5}">
                      <a16:colId xmlns:a16="http://schemas.microsoft.com/office/drawing/2014/main" val="4039851779"/>
                    </a:ext>
                  </a:extLst>
                </a:gridCol>
                <a:gridCol w="2680547">
                  <a:extLst>
                    <a:ext uri="{9D8B030D-6E8A-4147-A177-3AD203B41FA5}">
                      <a16:colId xmlns:a16="http://schemas.microsoft.com/office/drawing/2014/main" val="936479830"/>
                    </a:ext>
                  </a:extLst>
                </a:gridCol>
                <a:gridCol w="2680547">
                  <a:extLst>
                    <a:ext uri="{9D8B030D-6E8A-4147-A177-3AD203B41FA5}">
                      <a16:colId xmlns:a16="http://schemas.microsoft.com/office/drawing/2014/main" val="2486945565"/>
                    </a:ext>
                  </a:extLst>
                </a:gridCol>
                <a:gridCol w="2680547">
                  <a:extLst>
                    <a:ext uri="{9D8B030D-6E8A-4147-A177-3AD203B41FA5}">
                      <a16:colId xmlns:a16="http://schemas.microsoft.com/office/drawing/2014/main" val="393547230"/>
                    </a:ext>
                  </a:extLst>
                </a:gridCol>
              </a:tblGrid>
              <a:tr h="370840">
                <a:tc>
                  <a:txBody>
                    <a:bodyPr/>
                    <a:lstStyle/>
                    <a:p>
                      <a:pPr algn="ctr"/>
                      <a:r>
                        <a:rPr lang="en-US" sz="3600" dirty="0"/>
                        <a:t>10</a:t>
                      </a:r>
                    </a:p>
                  </a:txBody>
                  <a:tcPr/>
                </a:tc>
                <a:tc>
                  <a:txBody>
                    <a:bodyPr/>
                    <a:lstStyle/>
                    <a:p>
                      <a:pPr algn="ctr"/>
                      <a:r>
                        <a:rPr lang="en-US" sz="3600" dirty="0"/>
                        <a:t>20</a:t>
                      </a:r>
                    </a:p>
                  </a:txBody>
                  <a:tcPr/>
                </a:tc>
                <a:tc>
                  <a:txBody>
                    <a:bodyPr/>
                    <a:lstStyle/>
                    <a:p>
                      <a:pPr algn="ctr"/>
                      <a:r>
                        <a:rPr lang="en-US" sz="3600" dirty="0"/>
                        <a:t>30</a:t>
                      </a:r>
                    </a:p>
                  </a:txBody>
                  <a:tcPr/>
                </a:tc>
                <a:tc>
                  <a:txBody>
                    <a:bodyPr/>
                    <a:lstStyle/>
                    <a:p>
                      <a:pPr algn="ctr"/>
                      <a:r>
                        <a:rPr lang="en-US" sz="3600" dirty="0"/>
                        <a:t>40</a:t>
                      </a:r>
                    </a:p>
                  </a:txBody>
                  <a:tcPr/>
                </a:tc>
                <a:tc>
                  <a:txBody>
                    <a:bodyPr/>
                    <a:lstStyle/>
                    <a:p>
                      <a:pPr algn="ctr"/>
                      <a:r>
                        <a:rPr lang="en-US" sz="3600" dirty="0"/>
                        <a:t>50</a:t>
                      </a:r>
                    </a:p>
                  </a:txBody>
                  <a:tcPr/>
                </a:tc>
                <a:extLst>
                  <a:ext uri="{0D108BD9-81ED-4DB2-BD59-A6C34878D82A}">
                    <a16:rowId xmlns:a16="http://schemas.microsoft.com/office/drawing/2014/main" val="2045110854"/>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extLst>
                  <a:ext uri="{0D108BD9-81ED-4DB2-BD59-A6C34878D82A}">
                    <a16:rowId xmlns:a16="http://schemas.microsoft.com/office/drawing/2014/main" val="110765060"/>
                  </a:ext>
                </a:extLst>
              </a:tr>
            </a:tbl>
          </a:graphicData>
        </a:graphic>
      </p:graphicFrame>
      <p:cxnSp>
        <p:nvCxnSpPr>
          <p:cNvPr id="17" name="Прямая со стрелкой 16">
            <a:extLst>
              <a:ext uri="{FF2B5EF4-FFF2-40B4-BE49-F238E27FC236}">
                <a16:creationId xmlns:a16="http://schemas.microsoft.com/office/drawing/2014/main" id="{258B4AF3-9096-418D-9D51-14A826CA3035}"/>
              </a:ext>
            </a:extLst>
          </p:cNvPr>
          <p:cNvCxnSpPr>
            <a:cxnSpLocks/>
          </p:cNvCxnSpPr>
          <p:nvPr/>
        </p:nvCxnSpPr>
        <p:spPr>
          <a:xfrm>
            <a:off x="10509250" y="7483475"/>
            <a:ext cx="0" cy="446293"/>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9887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4250" y="632591"/>
            <a:ext cx="18669000" cy="2248231"/>
          </a:xfrm>
          <a:prstGeom prst="rect">
            <a:avLst/>
          </a:prstGeom>
        </p:spPr>
        <p:txBody>
          <a:bodyPr vert="horz" wrap="square" lIns="0" tIns="1020242" rIns="0" bIns="0" rtlCol="0" anchor="ctr">
            <a:spAutoFit/>
          </a:bodyPr>
          <a:lstStyle/>
          <a:p>
            <a:pPr marL="18480" algn="ctr">
              <a:lnSpc>
                <a:spcPct val="100000"/>
              </a:lnSpc>
            </a:pPr>
            <a:r>
              <a:rPr lang="en-US" spc="-124" dirty="0">
                <a:solidFill>
                  <a:schemeClr val="bg2">
                    <a:lumMod val="50000"/>
                  </a:schemeClr>
                </a:solidFill>
              </a:rPr>
              <a:t>Binary Search</a:t>
            </a:r>
            <a:endParaRPr lang="en-US" dirty="0">
              <a:solidFill>
                <a:schemeClr val="bg2">
                  <a:lumMod val="50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lang="en-US" spc="-15" smtClean="0"/>
              <a:pPr marL="134902"/>
              <a:t>15</a:t>
            </a:fld>
            <a:endParaRPr lang="en-US" spc="-15" dirty="0"/>
          </a:p>
        </p:txBody>
      </p:sp>
      <p:pic>
        <p:nvPicPr>
          <p:cNvPr id="8" name="Рисунок 7">
            <a:extLst>
              <a:ext uri="{FF2B5EF4-FFF2-40B4-BE49-F238E27FC236}">
                <a16:creationId xmlns:a16="http://schemas.microsoft.com/office/drawing/2014/main" id="{E8BBACD9-1BB8-4AE8-ACC9-AA79A6746AB4}"/>
              </a:ext>
            </a:extLst>
          </p:cNvPr>
          <p:cNvPicPr>
            <a:picLocks noChangeAspect="1"/>
          </p:cNvPicPr>
          <p:nvPr/>
        </p:nvPicPr>
        <p:blipFill>
          <a:blip r:embed="rId3"/>
          <a:stretch>
            <a:fillRect/>
          </a:stretch>
        </p:blipFill>
        <p:spPr>
          <a:xfrm>
            <a:off x="4608512" y="3521075"/>
            <a:ext cx="10887075" cy="5962650"/>
          </a:xfrm>
          <a:prstGeom prst="rect">
            <a:avLst/>
          </a:prstGeom>
        </p:spPr>
      </p:pic>
    </p:spTree>
    <p:extLst>
      <p:ext uri="{BB962C8B-B14F-4D97-AF65-F5344CB8AC3E}">
        <p14:creationId xmlns:p14="http://schemas.microsoft.com/office/powerpoint/2010/main" val="1633812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4250" y="632591"/>
            <a:ext cx="18669000" cy="2248231"/>
          </a:xfrm>
          <a:prstGeom prst="rect">
            <a:avLst/>
          </a:prstGeom>
        </p:spPr>
        <p:txBody>
          <a:bodyPr vert="horz" wrap="square" lIns="0" tIns="1020242" rIns="0" bIns="0" rtlCol="0" anchor="ctr">
            <a:spAutoFit/>
          </a:bodyPr>
          <a:lstStyle/>
          <a:p>
            <a:pPr marL="18480" algn="ctr">
              <a:lnSpc>
                <a:spcPct val="100000"/>
              </a:lnSpc>
            </a:pPr>
            <a:r>
              <a:rPr lang="en-US" spc="-124" dirty="0">
                <a:solidFill>
                  <a:schemeClr val="bg2">
                    <a:lumMod val="50000"/>
                  </a:schemeClr>
                </a:solidFill>
              </a:rPr>
              <a:t>Binary Search</a:t>
            </a:r>
            <a:endParaRPr lang="en-US" dirty="0">
              <a:solidFill>
                <a:schemeClr val="bg2">
                  <a:lumMod val="50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lang="en-US" spc="-15" smtClean="0"/>
              <a:pPr marL="134902"/>
              <a:t>16</a:t>
            </a:fld>
            <a:endParaRPr lang="en-US" spc="-15" dirty="0"/>
          </a:p>
        </p:txBody>
      </p:sp>
      <p:sp>
        <p:nvSpPr>
          <p:cNvPr id="6" name="Rectangle 2">
            <a:extLst>
              <a:ext uri="{FF2B5EF4-FFF2-40B4-BE49-F238E27FC236}">
                <a16:creationId xmlns:a16="http://schemas.microsoft.com/office/drawing/2014/main" id="{874A67B2-25FA-451F-9971-235EAC50A7FB}"/>
              </a:ext>
            </a:extLst>
          </p:cNvPr>
          <p:cNvSpPr>
            <a:spLocks noChangeArrowheads="1"/>
          </p:cNvSpPr>
          <p:nvPr/>
        </p:nvSpPr>
        <p:spPr bwMode="auto">
          <a:xfrm>
            <a:off x="1822450" y="3213299"/>
            <a:ext cx="9144000" cy="6261296"/>
          </a:xfrm>
          <a:prstGeom prst="rect">
            <a:avLst/>
          </a:prstGeom>
          <a:noFill/>
          <a:ln>
            <a:noFill/>
          </a:ln>
          <a:effectLst/>
        </p:spPr>
        <p:txBody>
          <a:bodyPr vert="horz" wrap="square" lIns="91440" tIns="0" rIns="91440" bIns="10474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4000" b="0" i="0" dirty="0">
                <a:solidFill>
                  <a:srgbClr val="5F5F6F"/>
                </a:solidFill>
                <a:effectLst/>
                <a:latin typeface="Nunito"/>
              </a:rPr>
              <a:t>The </a:t>
            </a:r>
            <a:r>
              <a:rPr lang="en-US" sz="4000" b="1" i="0" dirty="0">
                <a:solidFill>
                  <a:srgbClr val="5F5F6F"/>
                </a:solidFill>
                <a:effectLst/>
                <a:latin typeface="Nunito"/>
              </a:rPr>
              <a:t>binary search </a:t>
            </a:r>
            <a:r>
              <a:rPr lang="en-US" sz="4000" b="0" i="0" dirty="0">
                <a:solidFill>
                  <a:srgbClr val="5F5F6F"/>
                </a:solidFill>
                <a:effectLst/>
                <a:latin typeface="Nunito"/>
              </a:rPr>
              <a:t>algorithm can be written either recursively or iteratively. Recursion is generally slower in Python because it requires the allocation of new stack frames.</a:t>
            </a:r>
          </a:p>
          <a:p>
            <a:pPr algn="l"/>
            <a:endParaRPr lang="en-US" sz="4000" b="0" i="0" dirty="0">
              <a:solidFill>
                <a:srgbClr val="5F5F6F"/>
              </a:solidFill>
              <a:effectLst/>
              <a:latin typeface="Nunito"/>
            </a:endParaRPr>
          </a:p>
          <a:p>
            <a:pPr algn="l"/>
            <a:r>
              <a:rPr lang="en-US" sz="4000" b="0" i="0" dirty="0">
                <a:solidFill>
                  <a:srgbClr val="5F5F6F"/>
                </a:solidFill>
                <a:effectLst/>
                <a:latin typeface="Nunito"/>
              </a:rPr>
              <a:t>Since a good search algorithm should be as fast and accurate as possible, let's consider the iterative implementation of binary search:</a:t>
            </a:r>
          </a:p>
        </p:txBody>
      </p:sp>
      <p:pic>
        <p:nvPicPr>
          <p:cNvPr id="5" name="Рисунок 4">
            <a:extLst>
              <a:ext uri="{FF2B5EF4-FFF2-40B4-BE49-F238E27FC236}">
                <a16:creationId xmlns:a16="http://schemas.microsoft.com/office/drawing/2014/main" id="{B9C977D7-4288-4CF4-8F1C-63B499893EF2}"/>
              </a:ext>
            </a:extLst>
          </p:cNvPr>
          <p:cNvPicPr>
            <a:picLocks noChangeAspect="1"/>
          </p:cNvPicPr>
          <p:nvPr/>
        </p:nvPicPr>
        <p:blipFill>
          <a:blip r:embed="rId3"/>
          <a:stretch>
            <a:fillRect/>
          </a:stretch>
        </p:blipFill>
        <p:spPr>
          <a:xfrm>
            <a:off x="10966450" y="2922068"/>
            <a:ext cx="8686800" cy="7712425"/>
          </a:xfrm>
          <a:prstGeom prst="rect">
            <a:avLst/>
          </a:prstGeom>
        </p:spPr>
      </p:pic>
    </p:spTree>
    <p:extLst>
      <p:ext uri="{BB962C8B-B14F-4D97-AF65-F5344CB8AC3E}">
        <p14:creationId xmlns:p14="http://schemas.microsoft.com/office/powerpoint/2010/main" val="2009914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4250" y="632591"/>
            <a:ext cx="18669000" cy="2248231"/>
          </a:xfrm>
          <a:prstGeom prst="rect">
            <a:avLst/>
          </a:prstGeom>
        </p:spPr>
        <p:txBody>
          <a:bodyPr vert="horz" wrap="square" lIns="0" tIns="1020242" rIns="0" bIns="0" rtlCol="0" anchor="ctr">
            <a:spAutoFit/>
          </a:bodyPr>
          <a:lstStyle/>
          <a:p>
            <a:pPr marL="18480" algn="ctr">
              <a:lnSpc>
                <a:spcPct val="100000"/>
              </a:lnSpc>
            </a:pPr>
            <a:r>
              <a:rPr lang="en-US" spc="-124" dirty="0">
                <a:solidFill>
                  <a:schemeClr val="bg2">
                    <a:lumMod val="50000"/>
                  </a:schemeClr>
                </a:solidFill>
              </a:rPr>
              <a:t>Binary Search</a:t>
            </a:r>
            <a:endParaRPr lang="en-US" dirty="0">
              <a:solidFill>
                <a:schemeClr val="bg2">
                  <a:lumMod val="50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lang="en-US" spc="-15" smtClean="0"/>
              <a:pPr marL="134902"/>
              <a:t>17</a:t>
            </a:fld>
            <a:endParaRPr lang="en-US" spc="-15" dirty="0"/>
          </a:p>
        </p:txBody>
      </p:sp>
      <p:sp>
        <p:nvSpPr>
          <p:cNvPr id="6" name="Rectangle 2">
            <a:extLst>
              <a:ext uri="{FF2B5EF4-FFF2-40B4-BE49-F238E27FC236}">
                <a16:creationId xmlns:a16="http://schemas.microsoft.com/office/drawing/2014/main" id="{874A67B2-25FA-451F-9971-235EAC50A7FB}"/>
              </a:ext>
            </a:extLst>
          </p:cNvPr>
          <p:cNvSpPr>
            <a:spLocks noChangeArrowheads="1"/>
          </p:cNvSpPr>
          <p:nvPr/>
        </p:nvSpPr>
        <p:spPr bwMode="auto">
          <a:xfrm>
            <a:off x="1746250" y="3447852"/>
            <a:ext cx="17145000" cy="6261296"/>
          </a:xfrm>
          <a:prstGeom prst="rect">
            <a:avLst/>
          </a:prstGeom>
          <a:noFill/>
          <a:ln>
            <a:noFill/>
          </a:ln>
          <a:effectLst/>
        </p:spPr>
        <p:txBody>
          <a:bodyPr vert="horz" wrap="square" lIns="91440" tIns="0" rIns="91440" bIns="10474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4000" b="0" i="0" dirty="0">
                <a:solidFill>
                  <a:srgbClr val="5F5F6F"/>
                </a:solidFill>
                <a:effectLst/>
                <a:latin typeface="Nunito"/>
              </a:rPr>
              <a:t>The action that the algorithm performs next in each iteration is one of several possibilities:</a:t>
            </a:r>
          </a:p>
          <a:p>
            <a:pPr algn="l"/>
            <a:endParaRPr lang="en-US" sz="4000" b="0" i="0" dirty="0">
              <a:solidFill>
                <a:srgbClr val="5F5F6F"/>
              </a:solidFill>
              <a:effectLst/>
              <a:latin typeface="Nunito"/>
            </a:endParaRPr>
          </a:p>
          <a:p>
            <a:pPr algn="l">
              <a:buFont typeface="Arial" panose="020B0604020202020204" pitchFamily="34" charset="0"/>
              <a:buChar char="•"/>
            </a:pPr>
            <a:r>
              <a:rPr lang="en-US" sz="4000" b="0" i="0" dirty="0">
                <a:solidFill>
                  <a:srgbClr val="5F5F6F"/>
                </a:solidFill>
                <a:effectLst/>
                <a:latin typeface="Nunito"/>
              </a:rPr>
              <a:t>Returning the index of the current element</a:t>
            </a:r>
          </a:p>
          <a:p>
            <a:pPr algn="l">
              <a:buFont typeface="Arial" panose="020B0604020202020204" pitchFamily="34" charset="0"/>
              <a:buChar char="•"/>
            </a:pPr>
            <a:r>
              <a:rPr lang="en-US" sz="4000" b="0" i="0" dirty="0">
                <a:solidFill>
                  <a:srgbClr val="5F5F6F"/>
                </a:solidFill>
                <a:effectLst/>
                <a:latin typeface="Nunito"/>
              </a:rPr>
              <a:t>Searching through the left half of the collection</a:t>
            </a:r>
          </a:p>
          <a:p>
            <a:pPr algn="l">
              <a:buFont typeface="Arial" panose="020B0604020202020204" pitchFamily="34" charset="0"/>
              <a:buChar char="•"/>
            </a:pPr>
            <a:r>
              <a:rPr lang="en-US" sz="4000" b="0" i="0" dirty="0">
                <a:solidFill>
                  <a:srgbClr val="5F5F6F"/>
                </a:solidFill>
                <a:effectLst/>
                <a:latin typeface="Nunito"/>
              </a:rPr>
              <a:t>Searching through the right half of the collection</a:t>
            </a:r>
          </a:p>
          <a:p>
            <a:pPr algn="l">
              <a:buFont typeface="Arial" panose="020B0604020202020204" pitchFamily="34" charset="0"/>
              <a:buChar char="•"/>
            </a:pPr>
            <a:endParaRPr lang="en-US" sz="4000" b="0" i="0" dirty="0">
              <a:solidFill>
                <a:srgbClr val="5F5F6F"/>
              </a:solidFill>
              <a:effectLst/>
              <a:latin typeface="Nunito"/>
            </a:endParaRPr>
          </a:p>
          <a:p>
            <a:pPr algn="l"/>
            <a:r>
              <a:rPr lang="en-US" sz="4000" b="0" i="0" dirty="0">
                <a:solidFill>
                  <a:srgbClr val="5F5F6F"/>
                </a:solidFill>
                <a:effectLst/>
                <a:latin typeface="Nunito"/>
              </a:rPr>
              <a:t>We can only pick one possibility per iteration, and our pool of possible matches gets divided by two in each iteration. This makes the time complexity of binary search </a:t>
            </a:r>
            <a:r>
              <a:rPr lang="en-US" sz="4000" b="0" i="1" dirty="0">
                <a:solidFill>
                  <a:schemeClr val="accent2">
                    <a:lumMod val="75000"/>
                  </a:schemeClr>
                </a:solidFill>
                <a:effectLst/>
                <a:latin typeface="Nunito"/>
              </a:rPr>
              <a:t>O(log n)</a:t>
            </a:r>
            <a:r>
              <a:rPr lang="en-US" sz="4000" b="0" i="0" dirty="0">
                <a:solidFill>
                  <a:schemeClr val="accent2">
                    <a:lumMod val="75000"/>
                  </a:schemeClr>
                </a:solidFill>
                <a:effectLst/>
                <a:latin typeface="Nunito"/>
              </a:rPr>
              <a:t>.</a:t>
            </a:r>
          </a:p>
        </p:txBody>
      </p:sp>
    </p:spTree>
    <p:extLst>
      <p:ext uri="{BB962C8B-B14F-4D97-AF65-F5344CB8AC3E}">
        <p14:creationId xmlns:p14="http://schemas.microsoft.com/office/powerpoint/2010/main" val="3178128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4250" y="632591"/>
            <a:ext cx="18669000" cy="2248231"/>
          </a:xfrm>
          <a:prstGeom prst="rect">
            <a:avLst/>
          </a:prstGeom>
        </p:spPr>
        <p:txBody>
          <a:bodyPr vert="horz" wrap="square" lIns="0" tIns="1020242" rIns="0" bIns="0" rtlCol="0" anchor="ctr">
            <a:spAutoFit/>
          </a:bodyPr>
          <a:lstStyle/>
          <a:p>
            <a:pPr marL="18480" algn="ctr">
              <a:lnSpc>
                <a:spcPct val="100000"/>
              </a:lnSpc>
            </a:pPr>
            <a:r>
              <a:rPr lang="en-US" spc="-124" dirty="0">
                <a:solidFill>
                  <a:schemeClr val="accent2">
                    <a:lumMod val="75000"/>
                  </a:schemeClr>
                </a:solidFill>
              </a:rPr>
              <a:t>O(log n) </a:t>
            </a:r>
            <a:r>
              <a:rPr lang="en-US" spc="-124" dirty="0">
                <a:solidFill>
                  <a:schemeClr val="bg2">
                    <a:lumMod val="50000"/>
                  </a:schemeClr>
                </a:solidFill>
              </a:rPr>
              <a:t>complexity of Binary Search</a:t>
            </a:r>
            <a:endParaRPr lang="en-US" dirty="0">
              <a:solidFill>
                <a:schemeClr val="bg2">
                  <a:lumMod val="50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lang="en-US" spc="-15" smtClean="0"/>
              <a:pPr marL="134902"/>
              <a:t>18</a:t>
            </a:fld>
            <a:endParaRPr lang="en-US" spc="-15" dirty="0"/>
          </a:p>
        </p:txBody>
      </p:sp>
      <p:sp>
        <p:nvSpPr>
          <p:cNvPr id="6" name="Rectangle 2">
            <a:extLst>
              <a:ext uri="{FF2B5EF4-FFF2-40B4-BE49-F238E27FC236}">
                <a16:creationId xmlns:a16="http://schemas.microsoft.com/office/drawing/2014/main" id="{874A67B2-25FA-451F-9971-235EAC50A7FB}"/>
              </a:ext>
            </a:extLst>
          </p:cNvPr>
          <p:cNvSpPr>
            <a:spLocks noChangeArrowheads="1"/>
          </p:cNvSpPr>
          <p:nvPr/>
        </p:nvSpPr>
        <p:spPr bwMode="auto">
          <a:xfrm>
            <a:off x="1898650" y="3292475"/>
            <a:ext cx="17145000" cy="782873"/>
          </a:xfrm>
          <a:prstGeom prst="rect">
            <a:avLst/>
          </a:prstGeom>
          <a:noFill/>
          <a:ln>
            <a:noFill/>
          </a:ln>
          <a:effectLst/>
        </p:spPr>
        <p:txBody>
          <a:bodyPr vert="horz" wrap="square" lIns="91440" tIns="0" rIns="91440" bIns="10474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4400" i="1" dirty="0">
                <a:solidFill>
                  <a:schemeClr val="accent2">
                    <a:lumMod val="75000"/>
                  </a:schemeClr>
                </a:solidFill>
                <a:effectLst/>
                <a:latin typeface="Nunito"/>
              </a:rPr>
              <a:t>O(log n) - complexity.</a:t>
            </a:r>
          </a:p>
        </p:txBody>
      </p:sp>
      <p:pic>
        <p:nvPicPr>
          <p:cNvPr id="5" name="Рисунок 4">
            <a:extLst>
              <a:ext uri="{FF2B5EF4-FFF2-40B4-BE49-F238E27FC236}">
                <a16:creationId xmlns:a16="http://schemas.microsoft.com/office/drawing/2014/main" id="{6EC4396D-7E45-470B-9EF2-67CE2EF063C2}"/>
              </a:ext>
            </a:extLst>
          </p:cNvPr>
          <p:cNvPicPr>
            <a:picLocks noChangeAspect="1"/>
          </p:cNvPicPr>
          <p:nvPr/>
        </p:nvPicPr>
        <p:blipFill>
          <a:blip r:embed="rId3"/>
          <a:stretch>
            <a:fillRect/>
          </a:stretch>
        </p:blipFill>
        <p:spPr>
          <a:xfrm>
            <a:off x="984250" y="5111784"/>
            <a:ext cx="6553200" cy="3589067"/>
          </a:xfrm>
          <a:prstGeom prst="rect">
            <a:avLst/>
          </a:prstGeom>
        </p:spPr>
      </p:pic>
      <p:sp>
        <p:nvSpPr>
          <p:cNvPr id="7" name="TextBox 6">
            <a:extLst>
              <a:ext uri="{FF2B5EF4-FFF2-40B4-BE49-F238E27FC236}">
                <a16:creationId xmlns:a16="http://schemas.microsoft.com/office/drawing/2014/main" id="{6A691D56-C2E9-460C-8F2F-613AF817F647}"/>
              </a:ext>
            </a:extLst>
          </p:cNvPr>
          <p:cNvSpPr txBox="1"/>
          <p:nvPr/>
        </p:nvSpPr>
        <p:spPr>
          <a:xfrm>
            <a:off x="7949269" y="2880822"/>
            <a:ext cx="10552754" cy="3170099"/>
          </a:xfrm>
          <a:prstGeom prst="rect">
            <a:avLst/>
          </a:prstGeom>
          <a:noFill/>
        </p:spPr>
        <p:txBody>
          <a:bodyPr wrap="square">
            <a:spAutoFit/>
          </a:bodyPr>
          <a:lstStyle/>
          <a:p>
            <a:r>
              <a:rPr lang="en-US" sz="4000" dirty="0">
                <a:solidFill>
                  <a:schemeClr val="tx1">
                    <a:lumMod val="65000"/>
                    <a:lumOff val="35000"/>
                  </a:schemeClr>
                </a:solidFill>
              </a:rPr>
              <a:t>In the worst case, we do as many operations as we can </a:t>
            </a:r>
            <a:r>
              <a:rPr lang="en-US" sz="4000" b="1" dirty="0">
                <a:solidFill>
                  <a:schemeClr val="tx1">
                    <a:lumMod val="65000"/>
                    <a:lumOff val="35000"/>
                  </a:schemeClr>
                </a:solidFill>
              </a:rPr>
              <a:t>split the collection into two parts</a:t>
            </a:r>
            <a:r>
              <a:rPr lang="en-US" sz="4000" dirty="0">
                <a:solidFill>
                  <a:schemeClr val="tx1">
                    <a:lumMod val="65000"/>
                    <a:lumOff val="35000"/>
                  </a:schemeClr>
                </a:solidFill>
              </a:rPr>
              <a:t>. </a:t>
            </a:r>
          </a:p>
          <a:p>
            <a:r>
              <a:rPr lang="en-US" sz="4000" dirty="0">
                <a:solidFill>
                  <a:schemeClr val="tx1">
                    <a:lumMod val="65000"/>
                    <a:lumOff val="35000"/>
                  </a:schemeClr>
                </a:solidFill>
              </a:rPr>
              <a:t>For example, how many times can we halve a collection of 4 elements? 2 times. </a:t>
            </a:r>
          </a:p>
          <a:p>
            <a:r>
              <a:rPr lang="en-US" sz="4000" dirty="0">
                <a:solidFill>
                  <a:schemeClr val="tx1">
                    <a:lumMod val="65000"/>
                    <a:lumOff val="35000"/>
                  </a:schemeClr>
                </a:solidFill>
              </a:rPr>
              <a:t>What about an array of 8 elements? 3 times. </a:t>
            </a:r>
          </a:p>
        </p:txBody>
      </p:sp>
      <p:graphicFrame>
        <p:nvGraphicFramePr>
          <p:cNvPr id="8" name="Таблица 8">
            <a:extLst>
              <a:ext uri="{FF2B5EF4-FFF2-40B4-BE49-F238E27FC236}">
                <a16:creationId xmlns:a16="http://schemas.microsoft.com/office/drawing/2014/main" id="{AB5432B9-3245-4323-920D-5FE8740CF7D3}"/>
              </a:ext>
            </a:extLst>
          </p:cNvPr>
          <p:cNvGraphicFramePr>
            <a:graphicFrameLocks noGrp="1"/>
          </p:cNvGraphicFramePr>
          <p:nvPr>
            <p:extLst>
              <p:ext uri="{D42A27DB-BD31-4B8C-83A1-F6EECF244321}">
                <p14:modId xmlns:p14="http://schemas.microsoft.com/office/powerpoint/2010/main" val="2598630193"/>
              </p:ext>
            </p:extLst>
          </p:nvPr>
        </p:nvGraphicFramePr>
        <p:xfrm>
          <a:off x="8299450" y="6068791"/>
          <a:ext cx="7162800" cy="4566003"/>
        </p:xfrm>
        <a:graphic>
          <a:graphicData uri="http://schemas.openxmlformats.org/drawingml/2006/table">
            <a:tbl>
              <a:tblPr firstRow="1" bandRow="1">
                <a:tableStyleId>{69012ECD-51FC-41F1-AA8D-1B2483CD663E}</a:tableStyleId>
              </a:tblPr>
              <a:tblGrid>
                <a:gridCol w="1960938">
                  <a:extLst>
                    <a:ext uri="{9D8B030D-6E8A-4147-A177-3AD203B41FA5}">
                      <a16:colId xmlns:a16="http://schemas.microsoft.com/office/drawing/2014/main" val="714759800"/>
                    </a:ext>
                  </a:extLst>
                </a:gridCol>
                <a:gridCol w="1719102">
                  <a:extLst>
                    <a:ext uri="{9D8B030D-6E8A-4147-A177-3AD203B41FA5}">
                      <a16:colId xmlns:a16="http://schemas.microsoft.com/office/drawing/2014/main" val="2175628727"/>
                    </a:ext>
                  </a:extLst>
                </a:gridCol>
                <a:gridCol w="3482760">
                  <a:extLst>
                    <a:ext uri="{9D8B030D-6E8A-4147-A177-3AD203B41FA5}">
                      <a16:colId xmlns:a16="http://schemas.microsoft.com/office/drawing/2014/main" val="1300196981"/>
                    </a:ext>
                  </a:extLst>
                </a:gridCol>
              </a:tblGrid>
              <a:tr h="341203">
                <a:tc>
                  <a:txBody>
                    <a:bodyPr/>
                    <a:lstStyle/>
                    <a:p>
                      <a:r>
                        <a:rPr lang="en-US" dirty="0"/>
                        <a:t>Elements number (n)</a:t>
                      </a:r>
                    </a:p>
                  </a:txBody>
                  <a:tcPr/>
                </a:tc>
                <a:tc>
                  <a:txBody>
                    <a:bodyPr/>
                    <a:lstStyle/>
                    <a:p>
                      <a:r>
                        <a:rPr lang="en-US" dirty="0"/>
                        <a:t>Splitting times</a:t>
                      </a:r>
                    </a:p>
                  </a:txBody>
                  <a:tcPr/>
                </a:tc>
                <a:tc>
                  <a:txBody>
                    <a:bodyPr/>
                    <a:lstStyle/>
                    <a:p>
                      <a:r>
                        <a:rPr lang="en-US" dirty="0"/>
                        <a:t>log n</a:t>
                      </a:r>
                    </a:p>
                  </a:txBody>
                  <a:tcPr/>
                </a:tc>
                <a:extLst>
                  <a:ext uri="{0D108BD9-81ED-4DB2-BD59-A6C34878D82A}">
                    <a16:rowId xmlns:a16="http://schemas.microsoft.com/office/drawing/2014/main" val="3165853464"/>
                  </a:ext>
                </a:extLst>
              </a:tr>
              <a:tr h="779817">
                <a:tc>
                  <a:txBody>
                    <a:bodyPr/>
                    <a:lstStyle/>
                    <a:p>
                      <a:r>
                        <a:rPr lang="en-US" sz="3200" dirty="0"/>
                        <a:t>4</a:t>
                      </a:r>
                    </a:p>
                  </a:txBody>
                  <a:tcPr/>
                </a:tc>
                <a:tc>
                  <a:txBody>
                    <a:bodyPr/>
                    <a:lstStyle/>
                    <a:p>
                      <a:r>
                        <a:rPr lang="en-US" sz="3200" dirty="0"/>
                        <a:t>2</a:t>
                      </a:r>
                    </a:p>
                  </a:txBody>
                  <a:tcPr/>
                </a:tc>
                <a:tc>
                  <a:txBody>
                    <a:bodyPr/>
                    <a:lstStyle/>
                    <a:p>
                      <a:pPr marL="0" marR="0" lvl="0" indent="0" algn="l" defTabSz="1507846" rtl="0" eaLnBrk="1" fontAlgn="auto" latinLnBrk="0" hangingPunct="1">
                        <a:lnSpc>
                          <a:spcPct val="100000"/>
                        </a:lnSpc>
                        <a:spcBef>
                          <a:spcPts val="0"/>
                        </a:spcBef>
                        <a:spcAft>
                          <a:spcPts val="0"/>
                        </a:spcAft>
                        <a:buClrTx/>
                        <a:buSzTx/>
                        <a:buFontTx/>
                        <a:buNone/>
                        <a:tabLst/>
                        <a:defRPr/>
                      </a:pPr>
                      <a:r>
                        <a:rPr lang="en-US" sz="3200" dirty="0">
                          <a:solidFill>
                            <a:schemeClr val="tx1">
                              <a:lumMod val="65000"/>
                              <a:lumOff val="35000"/>
                            </a:schemeClr>
                          </a:solidFill>
                        </a:rPr>
                        <a:t>log</a:t>
                      </a:r>
                      <a:r>
                        <a:rPr lang="en-US" sz="3200" baseline="-25000" dirty="0">
                          <a:solidFill>
                            <a:schemeClr val="tx1">
                              <a:lumMod val="65000"/>
                              <a:lumOff val="35000"/>
                            </a:schemeClr>
                          </a:solidFill>
                        </a:rPr>
                        <a:t>2</a:t>
                      </a:r>
                      <a:r>
                        <a:rPr lang="en-US" sz="3200" dirty="0">
                          <a:solidFill>
                            <a:schemeClr val="tx1">
                              <a:lumMod val="65000"/>
                              <a:lumOff val="35000"/>
                            </a:schemeClr>
                          </a:solidFill>
                        </a:rPr>
                        <a:t>4=2</a:t>
                      </a:r>
                    </a:p>
                    <a:p>
                      <a:endParaRPr lang="en-US" sz="3200" dirty="0"/>
                    </a:p>
                  </a:txBody>
                  <a:tcPr/>
                </a:tc>
                <a:extLst>
                  <a:ext uri="{0D108BD9-81ED-4DB2-BD59-A6C34878D82A}">
                    <a16:rowId xmlns:a16="http://schemas.microsoft.com/office/drawing/2014/main" val="1419916157"/>
                  </a:ext>
                </a:extLst>
              </a:tr>
              <a:tr h="465349">
                <a:tc>
                  <a:txBody>
                    <a:bodyPr/>
                    <a:lstStyle/>
                    <a:p>
                      <a:r>
                        <a:rPr lang="en-US" sz="3200" dirty="0"/>
                        <a:t>8</a:t>
                      </a:r>
                    </a:p>
                  </a:txBody>
                  <a:tcPr/>
                </a:tc>
                <a:tc>
                  <a:txBody>
                    <a:bodyPr/>
                    <a:lstStyle/>
                    <a:p>
                      <a:r>
                        <a:rPr lang="en-US" sz="3200" dirty="0"/>
                        <a:t>3</a:t>
                      </a:r>
                    </a:p>
                  </a:txBody>
                  <a:tcPr/>
                </a:tc>
                <a:tc>
                  <a:txBody>
                    <a:bodyPr/>
                    <a:lstStyle/>
                    <a:p>
                      <a:pPr marL="0" marR="0" lvl="0" indent="0" algn="l" defTabSz="1507846" rtl="0" eaLnBrk="1" fontAlgn="auto" latinLnBrk="0" hangingPunct="1">
                        <a:lnSpc>
                          <a:spcPct val="100000"/>
                        </a:lnSpc>
                        <a:spcBef>
                          <a:spcPts val="0"/>
                        </a:spcBef>
                        <a:spcAft>
                          <a:spcPts val="0"/>
                        </a:spcAft>
                        <a:buClrTx/>
                        <a:buSzTx/>
                        <a:buFontTx/>
                        <a:buNone/>
                        <a:tabLst/>
                        <a:defRPr/>
                      </a:pPr>
                      <a:r>
                        <a:rPr lang="en-US" sz="3200" dirty="0">
                          <a:solidFill>
                            <a:schemeClr val="tx1">
                              <a:lumMod val="65000"/>
                              <a:lumOff val="35000"/>
                            </a:schemeClr>
                          </a:solidFill>
                        </a:rPr>
                        <a:t>log</a:t>
                      </a:r>
                      <a:r>
                        <a:rPr lang="en-US" sz="3200" baseline="-25000" dirty="0">
                          <a:solidFill>
                            <a:schemeClr val="tx1">
                              <a:lumMod val="65000"/>
                              <a:lumOff val="35000"/>
                            </a:schemeClr>
                          </a:solidFill>
                        </a:rPr>
                        <a:t>2</a:t>
                      </a:r>
                      <a:r>
                        <a:rPr lang="en-US" sz="3200" dirty="0">
                          <a:solidFill>
                            <a:schemeClr val="tx1">
                              <a:lumMod val="65000"/>
                              <a:lumOff val="35000"/>
                            </a:schemeClr>
                          </a:solidFill>
                        </a:rPr>
                        <a:t>8=3</a:t>
                      </a:r>
                    </a:p>
                  </a:txBody>
                  <a:tcPr/>
                </a:tc>
                <a:extLst>
                  <a:ext uri="{0D108BD9-81ED-4DB2-BD59-A6C34878D82A}">
                    <a16:rowId xmlns:a16="http://schemas.microsoft.com/office/drawing/2014/main" val="507209468"/>
                  </a:ext>
                </a:extLst>
              </a:tr>
              <a:tr h="779817">
                <a:tc>
                  <a:txBody>
                    <a:bodyPr/>
                    <a:lstStyle/>
                    <a:p>
                      <a:r>
                        <a:rPr lang="en-US" sz="3200" dirty="0"/>
                        <a:t>10</a:t>
                      </a:r>
                    </a:p>
                  </a:txBody>
                  <a:tcPr/>
                </a:tc>
                <a:tc>
                  <a:txBody>
                    <a:bodyPr/>
                    <a:lstStyle/>
                    <a:p>
                      <a:r>
                        <a:rPr lang="en-US" sz="3200" dirty="0"/>
                        <a:t>3.</a:t>
                      </a:r>
                      <a:r>
                        <a:rPr lang="ru-RU" sz="3200" dirty="0"/>
                        <a:t>322</a:t>
                      </a:r>
                      <a:r>
                        <a:rPr lang="en-US" sz="3200" dirty="0"/>
                        <a:t> </a:t>
                      </a:r>
                    </a:p>
                  </a:txBody>
                  <a:tcPr/>
                </a:tc>
                <a:tc>
                  <a:txBody>
                    <a:bodyPr/>
                    <a:lstStyle/>
                    <a:p>
                      <a:pPr marL="0" marR="0" lvl="0" indent="0" algn="l" defTabSz="1507846" rtl="0" eaLnBrk="1" fontAlgn="auto" latinLnBrk="0" hangingPunct="1">
                        <a:lnSpc>
                          <a:spcPct val="100000"/>
                        </a:lnSpc>
                        <a:spcBef>
                          <a:spcPts val="0"/>
                        </a:spcBef>
                        <a:spcAft>
                          <a:spcPts val="0"/>
                        </a:spcAft>
                        <a:buClrTx/>
                        <a:buSzTx/>
                        <a:buFontTx/>
                        <a:buNone/>
                        <a:tabLst/>
                        <a:defRPr/>
                      </a:pPr>
                      <a:r>
                        <a:rPr lang="en-US" sz="3200" dirty="0">
                          <a:solidFill>
                            <a:schemeClr val="tx1">
                              <a:lumMod val="65000"/>
                              <a:lumOff val="35000"/>
                            </a:schemeClr>
                          </a:solidFill>
                        </a:rPr>
                        <a:t>log</a:t>
                      </a:r>
                      <a:r>
                        <a:rPr lang="en-US" sz="3200" baseline="-25000" dirty="0">
                          <a:solidFill>
                            <a:schemeClr val="tx1">
                              <a:lumMod val="65000"/>
                              <a:lumOff val="35000"/>
                            </a:schemeClr>
                          </a:solidFill>
                        </a:rPr>
                        <a:t>2</a:t>
                      </a:r>
                      <a:r>
                        <a:rPr lang="en-US" sz="3200" dirty="0">
                          <a:solidFill>
                            <a:schemeClr val="tx1">
                              <a:lumMod val="65000"/>
                              <a:lumOff val="35000"/>
                            </a:schemeClr>
                          </a:solidFill>
                        </a:rPr>
                        <a:t>10=3.</a:t>
                      </a:r>
                      <a:r>
                        <a:rPr lang="ru-RU" sz="3200" dirty="0">
                          <a:solidFill>
                            <a:schemeClr val="tx1">
                              <a:lumMod val="65000"/>
                              <a:lumOff val="35000"/>
                            </a:schemeClr>
                          </a:solidFill>
                        </a:rPr>
                        <a:t>322</a:t>
                      </a:r>
                      <a:endParaRPr lang="en-US" sz="3200" dirty="0">
                        <a:solidFill>
                          <a:schemeClr val="tx1">
                            <a:lumMod val="65000"/>
                            <a:lumOff val="35000"/>
                          </a:schemeClr>
                        </a:solidFill>
                      </a:endParaRPr>
                    </a:p>
                    <a:p>
                      <a:endParaRPr lang="en-US" sz="3200" dirty="0"/>
                    </a:p>
                  </a:txBody>
                  <a:tcPr/>
                </a:tc>
                <a:extLst>
                  <a:ext uri="{0D108BD9-81ED-4DB2-BD59-A6C34878D82A}">
                    <a16:rowId xmlns:a16="http://schemas.microsoft.com/office/drawing/2014/main" val="1419489279"/>
                  </a:ext>
                </a:extLst>
              </a:tr>
              <a:tr h="857222">
                <a:tc>
                  <a:txBody>
                    <a:bodyPr/>
                    <a:lstStyle/>
                    <a:p>
                      <a:r>
                        <a:rPr lang="en-US" sz="3200" dirty="0"/>
                        <a:t>100</a:t>
                      </a:r>
                    </a:p>
                  </a:txBody>
                  <a:tcPr/>
                </a:tc>
                <a:tc>
                  <a:txBody>
                    <a:bodyPr/>
                    <a:lstStyle/>
                    <a:p>
                      <a:r>
                        <a:rPr lang="ru-RU" sz="3200" dirty="0"/>
                        <a:t>6.644</a:t>
                      </a:r>
                      <a:endParaRPr lang="en-US" sz="3200" dirty="0"/>
                    </a:p>
                  </a:txBody>
                  <a:tcPr/>
                </a:tc>
                <a:tc>
                  <a:txBody>
                    <a:bodyPr/>
                    <a:lstStyle/>
                    <a:p>
                      <a:r>
                        <a:rPr lang="en-US" sz="3200" dirty="0">
                          <a:solidFill>
                            <a:schemeClr val="tx1">
                              <a:lumMod val="65000"/>
                              <a:lumOff val="35000"/>
                            </a:schemeClr>
                          </a:solidFill>
                        </a:rPr>
                        <a:t>log</a:t>
                      </a:r>
                      <a:r>
                        <a:rPr lang="en-US" sz="3200" baseline="-25000" dirty="0">
                          <a:solidFill>
                            <a:schemeClr val="tx1">
                              <a:lumMod val="65000"/>
                              <a:lumOff val="35000"/>
                            </a:schemeClr>
                          </a:solidFill>
                        </a:rPr>
                        <a:t>2</a:t>
                      </a:r>
                      <a:r>
                        <a:rPr lang="en-US" sz="3200" dirty="0">
                          <a:solidFill>
                            <a:schemeClr val="tx1">
                              <a:lumMod val="65000"/>
                              <a:lumOff val="35000"/>
                            </a:schemeClr>
                          </a:solidFill>
                        </a:rPr>
                        <a:t>100=</a:t>
                      </a:r>
                      <a:r>
                        <a:rPr lang="ru-RU" sz="3200" dirty="0">
                          <a:solidFill>
                            <a:schemeClr val="tx1">
                              <a:lumMod val="65000"/>
                              <a:lumOff val="35000"/>
                            </a:schemeClr>
                          </a:solidFill>
                        </a:rPr>
                        <a:t>6.644</a:t>
                      </a:r>
                      <a:endParaRPr lang="en-US" sz="3200" dirty="0"/>
                    </a:p>
                  </a:txBody>
                  <a:tcPr/>
                </a:tc>
                <a:extLst>
                  <a:ext uri="{0D108BD9-81ED-4DB2-BD59-A6C34878D82A}">
                    <a16:rowId xmlns:a16="http://schemas.microsoft.com/office/drawing/2014/main" val="1736806092"/>
                  </a:ext>
                </a:extLst>
              </a:tr>
            </a:tbl>
          </a:graphicData>
        </a:graphic>
      </p:graphicFrame>
      <p:sp>
        <p:nvSpPr>
          <p:cNvPr id="9" name="Rectangle 2">
            <a:extLst>
              <a:ext uri="{FF2B5EF4-FFF2-40B4-BE49-F238E27FC236}">
                <a16:creationId xmlns:a16="http://schemas.microsoft.com/office/drawing/2014/main" id="{374DA9E9-1849-43E2-8B15-16BAF238E2CB}"/>
              </a:ext>
            </a:extLst>
          </p:cNvPr>
          <p:cNvSpPr>
            <a:spLocks noChangeArrowheads="1"/>
          </p:cNvSpPr>
          <p:nvPr/>
        </p:nvSpPr>
        <p:spPr bwMode="auto">
          <a:xfrm>
            <a:off x="16071850" y="7917978"/>
            <a:ext cx="2743200" cy="782873"/>
          </a:xfrm>
          <a:prstGeom prst="rect">
            <a:avLst/>
          </a:prstGeom>
          <a:noFill/>
          <a:ln>
            <a:noFill/>
          </a:ln>
          <a:effectLst/>
        </p:spPr>
        <p:txBody>
          <a:bodyPr vert="horz" wrap="square" lIns="91440" tIns="0" rIns="91440" bIns="10474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4400" i="1" dirty="0">
                <a:solidFill>
                  <a:schemeClr val="accent2">
                    <a:lumMod val="75000"/>
                  </a:schemeClr>
                </a:solidFill>
                <a:effectLst/>
                <a:latin typeface="Nunito"/>
              </a:rPr>
              <a:t>log n &lt; n</a:t>
            </a:r>
            <a:r>
              <a:rPr lang="ru-RU" sz="4400" i="1" dirty="0">
                <a:solidFill>
                  <a:schemeClr val="accent2">
                    <a:lumMod val="75000"/>
                  </a:schemeClr>
                </a:solidFill>
                <a:effectLst/>
                <a:latin typeface="Nunito"/>
              </a:rPr>
              <a:t> </a:t>
            </a:r>
            <a:r>
              <a:rPr lang="en-US" sz="4400" i="1" dirty="0">
                <a:solidFill>
                  <a:schemeClr val="accent2">
                    <a:lumMod val="75000"/>
                  </a:schemeClr>
                </a:solidFill>
                <a:effectLst/>
                <a:latin typeface="Nunito"/>
              </a:rPr>
              <a:t> </a:t>
            </a:r>
          </a:p>
        </p:txBody>
      </p:sp>
    </p:spTree>
    <p:extLst>
      <p:ext uri="{BB962C8B-B14F-4D97-AF65-F5344CB8AC3E}">
        <p14:creationId xmlns:p14="http://schemas.microsoft.com/office/powerpoint/2010/main" val="2233988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4250" y="632591"/>
            <a:ext cx="18669000" cy="2248231"/>
          </a:xfrm>
          <a:prstGeom prst="rect">
            <a:avLst/>
          </a:prstGeom>
        </p:spPr>
        <p:txBody>
          <a:bodyPr vert="horz" wrap="square" lIns="0" tIns="1020242" rIns="0" bIns="0" rtlCol="0" anchor="ctr">
            <a:spAutoFit/>
          </a:bodyPr>
          <a:lstStyle/>
          <a:p>
            <a:pPr marL="18480" algn="ctr">
              <a:lnSpc>
                <a:spcPct val="100000"/>
              </a:lnSpc>
            </a:pPr>
            <a:r>
              <a:rPr lang="en-US" spc="-124" dirty="0">
                <a:solidFill>
                  <a:schemeClr val="bg2">
                    <a:lumMod val="50000"/>
                  </a:schemeClr>
                </a:solidFill>
              </a:rPr>
              <a:t>Binary Search</a:t>
            </a:r>
            <a:endParaRPr lang="en-US" dirty="0">
              <a:solidFill>
                <a:schemeClr val="bg2">
                  <a:lumMod val="50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lang="en-US" spc="-15" smtClean="0"/>
              <a:pPr marL="134902"/>
              <a:t>19</a:t>
            </a:fld>
            <a:endParaRPr lang="en-US" spc="-15" dirty="0"/>
          </a:p>
        </p:txBody>
      </p:sp>
      <p:sp>
        <p:nvSpPr>
          <p:cNvPr id="6" name="Rectangle 2">
            <a:extLst>
              <a:ext uri="{FF2B5EF4-FFF2-40B4-BE49-F238E27FC236}">
                <a16:creationId xmlns:a16="http://schemas.microsoft.com/office/drawing/2014/main" id="{874A67B2-25FA-451F-9971-235EAC50A7FB}"/>
              </a:ext>
            </a:extLst>
          </p:cNvPr>
          <p:cNvSpPr>
            <a:spLocks noChangeArrowheads="1"/>
          </p:cNvSpPr>
          <p:nvPr/>
        </p:nvSpPr>
        <p:spPr bwMode="auto">
          <a:xfrm>
            <a:off x="2051050" y="3328319"/>
            <a:ext cx="17145000" cy="6876849"/>
          </a:xfrm>
          <a:prstGeom prst="rect">
            <a:avLst/>
          </a:prstGeom>
          <a:noFill/>
          <a:ln>
            <a:noFill/>
          </a:ln>
          <a:effectLst/>
        </p:spPr>
        <p:txBody>
          <a:bodyPr vert="horz" wrap="square" lIns="91440" tIns="0" rIns="91440" bIns="10474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4000" b="0" i="0" dirty="0">
                <a:solidFill>
                  <a:srgbClr val="5F5F6F"/>
                </a:solidFill>
                <a:effectLst/>
                <a:latin typeface="Nunito"/>
              </a:rPr>
              <a:t>One drawback of binary search is that if there are multiple occurrences of an element in the collection, it does not return the index of the first element, but rather the index of the element closest to the middle:</a:t>
            </a:r>
          </a:p>
          <a:p>
            <a:pPr algn="l"/>
            <a:endParaRPr lang="en-US" sz="4000" dirty="0">
              <a:solidFill>
                <a:srgbClr val="5F5F6F"/>
              </a:solidFill>
              <a:latin typeface="Nunito"/>
            </a:endParaRPr>
          </a:p>
          <a:p>
            <a:pPr algn="l"/>
            <a:endParaRPr lang="en-US" sz="4000" b="0" i="0" dirty="0">
              <a:solidFill>
                <a:srgbClr val="5F5F6F"/>
              </a:solidFill>
              <a:effectLst/>
              <a:latin typeface="Nunito"/>
            </a:endParaRPr>
          </a:p>
          <a:p>
            <a:pPr algn="l"/>
            <a:endParaRPr lang="en-US" sz="4000" dirty="0">
              <a:solidFill>
                <a:srgbClr val="5F5F6F"/>
              </a:solidFill>
              <a:latin typeface="Nunito"/>
            </a:endParaRPr>
          </a:p>
          <a:p>
            <a:pPr algn="l"/>
            <a:endParaRPr lang="en-US" sz="4000" dirty="0">
              <a:solidFill>
                <a:srgbClr val="5F5F6F"/>
              </a:solidFill>
              <a:latin typeface="Nunito"/>
            </a:endParaRPr>
          </a:p>
          <a:p>
            <a:pPr algn="l"/>
            <a:endParaRPr lang="en-US" sz="4000" dirty="0">
              <a:solidFill>
                <a:srgbClr val="5F5F6F"/>
              </a:solidFill>
              <a:latin typeface="Nunito"/>
            </a:endParaRPr>
          </a:p>
          <a:p>
            <a:pPr algn="l"/>
            <a:r>
              <a:rPr lang="en-US" sz="4000" b="0" i="0" dirty="0">
                <a:solidFill>
                  <a:srgbClr val="5F5F6F"/>
                </a:solidFill>
                <a:effectLst/>
                <a:latin typeface="Nunito"/>
              </a:rPr>
              <a:t>However, we cannot categorically say that binary search does not work if an array contains the same element twice - it can work just like linear search and return the first occurrence of the element in some cases.</a:t>
            </a:r>
            <a:endParaRPr lang="en-US" sz="4000" b="0" i="0" dirty="0">
              <a:solidFill>
                <a:schemeClr val="accent2">
                  <a:lumMod val="75000"/>
                </a:schemeClr>
              </a:solidFill>
              <a:effectLst/>
              <a:latin typeface="Nunito"/>
            </a:endParaRPr>
          </a:p>
        </p:txBody>
      </p:sp>
      <p:pic>
        <p:nvPicPr>
          <p:cNvPr id="5" name="Рисунок 4">
            <a:extLst>
              <a:ext uri="{FF2B5EF4-FFF2-40B4-BE49-F238E27FC236}">
                <a16:creationId xmlns:a16="http://schemas.microsoft.com/office/drawing/2014/main" id="{402FB749-3128-4435-A99F-F78CA26834A2}"/>
              </a:ext>
            </a:extLst>
          </p:cNvPr>
          <p:cNvPicPr>
            <a:picLocks noChangeAspect="1"/>
          </p:cNvPicPr>
          <p:nvPr/>
        </p:nvPicPr>
        <p:blipFill>
          <a:blip r:embed="rId3"/>
          <a:stretch>
            <a:fillRect/>
          </a:stretch>
        </p:blipFill>
        <p:spPr>
          <a:xfrm>
            <a:off x="5327650" y="6035675"/>
            <a:ext cx="9067800" cy="2015067"/>
          </a:xfrm>
          <a:prstGeom prst="rect">
            <a:avLst/>
          </a:prstGeom>
        </p:spPr>
      </p:pic>
    </p:spTree>
    <p:extLst>
      <p:ext uri="{BB962C8B-B14F-4D97-AF65-F5344CB8AC3E}">
        <p14:creationId xmlns:p14="http://schemas.microsoft.com/office/powerpoint/2010/main" val="4025684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8450" y="54567"/>
            <a:ext cx="18440400" cy="2547737"/>
          </a:xfrm>
          <a:prstGeom prst="rect">
            <a:avLst/>
          </a:prstGeom>
        </p:spPr>
        <p:txBody>
          <a:bodyPr vert="horz" wrap="square" lIns="0" tIns="1020242" rIns="0" bIns="0" rtlCol="0" anchor="ctr">
            <a:spAutoFit/>
          </a:bodyPr>
          <a:lstStyle/>
          <a:p>
            <a:pPr algn="ctr"/>
            <a:r>
              <a:rPr lang="en-US" sz="11500" dirty="0"/>
              <a:t>Content</a:t>
            </a: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spc="-15" dirty="0"/>
              <a:pPr marL="134902"/>
              <a:t>2</a:t>
            </a:fld>
            <a:endParaRPr spc="-15" dirty="0"/>
          </a:p>
        </p:txBody>
      </p:sp>
      <p:sp>
        <p:nvSpPr>
          <p:cNvPr id="5" name="object 3">
            <a:extLst>
              <a:ext uri="{FF2B5EF4-FFF2-40B4-BE49-F238E27FC236}">
                <a16:creationId xmlns:a16="http://schemas.microsoft.com/office/drawing/2014/main" id="{471C98C7-DCC5-4E29-A1C5-CC07392317DA}"/>
              </a:ext>
            </a:extLst>
          </p:cNvPr>
          <p:cNvSpPr txBox="1"/>
          <p:nvPr/>
        </p:nvSpPr>
        <p:spPr>
          <a:xfrm>
            <a:off x="2584450" y="3444875"/>
            <a:ext cx="12039600" cy="2492990"/>
          </a:xfrm>
          <a:prstGeom prst="rect">
            <a:avLst/>
          </a:prstGeom>
        </p:spPr>
        <p:txBody>
          <a:bodyPr vert="horz" wrap="square" lIns="0" tIns="0" rIns="0" bIns="0" rtlCol="0">
            <a:spAutoFit/>
          </a:bodyPr>
          <a:lstStyle/>
          <a:p>
            <a:pPr marL="914400" indent="-914400">
              <a:buFont typeface="+mj-lt"/>
              <a:buAutoNum type="arabicPeriod"/>
            </a:pPr>
            <a:r>
              <a:rPr lang="en-US" sz="5400" dirty="0">
                <a:solidFill>
                  <a:schemeClr val="tx1">
                    <a:lumMod val="65000"/>
                    <a:lumOff val="35000"/>
                  </a:schemeClr>
                </a:solidFill>
                <a:latin typeface="Calibri" panose="020F0502020204030204" pitchFamily="34" charset="0"/>
                <a:cs typeface="Calibri" panose="020F0502020204030204" pitchFamily="34" charset="0"/>
              </a:rPr>
              <a:t>Searching Algorithms</a:t>
            </a:r>
          </a:p>
          <a:p>
            <a:pPr marL="914400" indent="-914400">
              <a:buFont typeface="+mj-lt"/>
              <a:buAutoNum type="arabicPeriod"/>
            </a:pPr>
            <a:r>
              <a:rPr lang="en-US" sz="5400" dirty="0">
                <a:solidFill>
                  <a:schemeClr val="tx1">
                    <a:lumMod val="65000"/>
                    <a:lumOff val="35000"/>
                  </a:schemeClr>
                </a:solidFill>
                <a:latin typeface="Calibri" panose="020F0502020204030204" pitchFamily="34" charset="0"/>
                <a:cs typeface="Calibri" panose="020F0502020204030204" pitchFamily="34" charset="0"/>
              </a:rPr>
              <a:t>Sorting Algorithms</a:t>
            </a:r>
          </a:p>
          <a:p>
            <a:pPr marL="914400" indent="-914400">
              <a:buFont typeface="+mj-lt"/>
              <a:buAutoNum type="arabicPeriod"/>
            </a:pPr>
            <a:r>
              <a:rPr lang="en-US" sz="5400" dirty="0">
                <a:solidFill>
                  <a:schemeClr val="tx1">
                    <a:lumMod val="65000"/>
                    <a:lumOff val="35000"/>
                  </a:schemeClr>
                </a:solidFill>
                <a:latin typeface="Calibri" panose="020F0502020204030204" pitchFamily="34" charset="0"/>
                <a:cs typeface="Calibri" panose="020F0502020204030204" pitchFamily="34" charset="0"/>
              </a:rPr>
              <a:t>Complexity Analysis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4250" y="632591"/>
            <a:ext cx="18669000" cy="2248231"/>
          </a:xfrm>
          <a:prstGeom prst="rect">
            <a:avLst/>
          </a:prstGeom>
        </p:spPr>
        <p:txBody>
          <a:bodyPr vert="horz" wrap="square" lIns="0" tIns="1020242" rIns="0" bIns="0" rtlCol="0" anchor="ctr">
            <a:spAutoFit/>
          </a:bodyPr>
          <a:lstStyle/>
          <a:p>
            <a:pPr marL="18480" algn="ctr">
              <a:lnSpc>
                <a:spcPct val="100000"/>
              </a:lnSpc>
            </a:pPr>
            <a:r>
              <a:rPr lang="en-US" spc="-124" dirty="0">
                <a:solidFill>
                  <a:schemeClr val="bg2">
                    <a:lumMod val="50000"/>
                  </a:schemeClr>
                </a:solidFill>
              </a:rPr>
              <a:t>Binary Search</a:t>
            </a:r>
            <a:endParaRPr lang="en-US" dirty="0">
              <a:solidFill>
                <a:schemeClr val="bg2">
                  <a:lumMod val="50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lang="en-US" spc="-15" smtClean="0"/>
              <a:pPr marL="134902"/>
              <a:t>20</a:t>
            </a:fld>
            <a:endParaRPr lang="en-US" spc="-15" dirty="0"/>
          </a:p>
        </p:txBody>
      </p:sp>
      <p:sp>
        <p:nvSpPr>
          <p:cNvPr id="3" name="Rectangle 1">
            <a:extLst>
              <a:ext uri="{FF2B5EF4-FFF2-40B4-BE49-F238E27FC236}">
                <a16:creationId xmlns:a16="http://schemas.microsoft.com/office/drawing/2014/main" id="{28CC5ADE-B2A4-43F9-B23E-34DED29717EC}"/>
              </a:ext>
            </a:extLst>
          </p:cNvPr>
          <p:cNvSpPr>
            <a:spLocks noChangeArrowheads="1"/>
          </p:cNvSpPr>
          <p:nvPr/>
        </p:nvSpPr>
        <p:spPr bwMode="auto">
          <a:xfrm>
            <a:off x="1822450" y="3673475"/>
            <a:ext cx="17830800"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5F5F6F"/>
                </a:solidFill>
                <a:effectLst/>
                <a:latin typeface="Nunito"/>
              </a:rPr>
              <a:t>Binary search is quite commonly used in practice because it is efficient and fast when compared to linear search. However, it does have some shortcomings, such as its reliance on the </a:t>
            </a:r>
            <a:r>
              <a:rPr kumimoji="0" lang="en-US" altLang="en-US" sz="4000" b="0" i="0" u="none" strike="noStrike" cap="none" normalizeH="0" baseline="0" dirty="0">
                <a:ln>
                  <a:noFill/>
                </a:ln>
                <a:solidFill>
                  <a:srgbClr val="C7254E"/>
                </a:solidFill>
                <a:effectLst/>
                <a:latin typeface="Menlo"/>
              </a:rPr>
              <a:t>//</a:t>
            </a:r>
            <a:r>
              <a:rPr kumimoji="0" lang="en-US" altLang="en-US" sz="4000" b="0" i="0" u="none" strike="noStrike" cap="none" normalizeH="0" baseline="0" dirty="0">
                <a:ln>
                  <a:noFill/>
                </a:ln>
                <a:solidFill>
                  <a:srgbClr val="5F5F6F"/>
                </a:solidFill>
                <a:effectLst/>
                <a:latin typeface="Nunito"/>
              </a:rPr>
              <a:t> operator. There are many other </a:t>
            </a:r>
            <a:r>
              <a:rPr kumimoji="0" lang="en-US" altLang="en-US" sz="4000" b="0" i="1" u="none" strike="noStrike" cap="none" normalizeH="0" baseline="0" dirty="0">
                <a:ln>
                  <a:noFill/>
                </a:ln>
                <a:solidFill>
                  <a:srgbClr val="5F5F6F"/>
                </a:solidFill>
                <a:effectLst/>
                <a:latin typeface="Nunito"/>
              </a:rPr>
              <a:t>divide and conquer</a:t>
            </a:r>
            <a:r>
              <a:rPr kumimoji="0" lang="en-US" altLang="en-US" sz="4000" b="0" i="0" u="none" strike="noStrike" cap="none" normalizeH="0" baseline="0" dirty="0">
                <a:ln>
                  <a:noFill/>
                </a:ln>
                <a:solidFill>
                  <a:srgbClr val="5F5F6F"/>
                </a:solidFill>
                <a:effectLst/>
                <a:latin typeface="Nunito"/>
              </a:rPr>
              <a:t> search algorithms that are derived from binary search.</a:t>
            </a:r>
            <a:r>
              <a:rPr kumimoji="0" lang="en-US" altLang="en-US" sz="40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690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4250" y="632591"/>
            <a:ext cx="18669000" cy="2248231"/>
          </a:xfrm>
          <a:prstGeom prst="rect">
            <a:avLst/>
          </a:prstGeom>
        </p:spPr>
        <p:txBody>
          <a:bodyPr vert="horz" wrap="square" lIns="0" tIns="1020242" rIns="0" bIns="0" rtlCol="0" anchor="ctr">
            <a:spAutoFit/>
          </a:bodyPr>
          <a:lstStyle/>
          <a:p>
            <a:pPr marL="18480" algn="ctr">
              <a:lnSpc>
                <a:spcPct val="100000"/>
              </a:lnSpc>
            </a:pPr>
            <a:r>
              <a:rPr lang="en-US" spc="-124" dirty="0">
                <a:solidFill>
                  <a:schemeClr val="bg2">
                    <a:lumMod val="50000"/>
                  </a:schemeClr>
                </a:solidFill>
              </a:rPr>
              <a:t>Jump Search</a:t>
            </a:r>
            <a:endParaRPr lang="en-US" dirty="0">
              <a:solidFill>
                <a:schemeClr val="bg2">
                  <a:lumMod val="50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lang="en-US" spc="-15" smtClean="0"/>
              <a:pPr marL="134902"/>
              <a:t>21</a:t>
            </a:fld>
            <a:endParaRPr lang="en-US" spc="-15" dirty="0"/>
          </a:p>
        </p:txBody>
      </p:sp>
      <p:sp>
        <p:nvSpPr>
          <p:cNvPr id="3" name="Rectangle 1">
            <a:extLst>
              <a:ext uri="{FF2B5EF4-FFF2-40B4-BE49-F238E27FC236}">
                <a16:creationId xmlns:a16="http://schemas.microsoft.com/office/drawing/2014/main" id="{28CC5ADE-B2A4-43F9-B23E-34DED29717EC}"/>
              </a:ext>
            </a:extLst>
          </p:cNvPr>
          <p:cNvSpPr>
            <a:spLocks noChangeArrowheads="1"/>
          </p:cNvSpPr>
          <p:nvPr/>
        </p:nvSpPr>
        <p:spPr bwMode="auto">
          <a:xfrm>
            <a:off x="1670050" y="4359275"/>
            <a:ext cx="17830800"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4000" b="1" i="1" dirty="0">
                <a:solidFill>
                  <a:srgbClr val="5F5F6F"/>
                </a:solidFill>
                <a:effectLst/>
                <a:latin typeface="Nunito"/>
              </a:rPr>
              <a:t>Jump Search</a:t>
            </a:r>
            <a:r>
              <a:rPr lang="en-US" sz="4000" b="1" i="0" dirty="0">
                <a:solidFill>
                  <a:srgbClr val="5F5F6F"/>
                </a:solidFill>
                <a:effectLst/>
                <a:latin typeface="Nunito"/>
              </a:rPr>
              <a:t> </a:t>
            </a:r>
            <a:r>
              <a:rPr lang="en-US" sz="4000" b="0" i="0" dirty="0">
                <a:solidFill>
                  <a:srgbClr val="5F5F6F"/>
                </a:solidFill>
                <a:effectLst/>
                <a:latin typeface="Nunito"/>
              </a:rPr>
              <a:t>is similar to binary search in that it works on a sorted collection, and uses a similar </a:t>
            </a:r>
            <a:r>
              <a:rPr lang="en-US" sz="4000" b="0" i="1" dirty="0">
                <a:solidFill>
                  <a:srgbClr val="5F5F6F"/>
                </a:solidFill>
                <a:effectLst/>
                <a:latin typeface="Nunito"/>
              </a:rPr>
              <a:t>divide and conquer</a:t>
            </a:r>
            <a:r>
              <a:rPr lang="en-US" sz="4000" b="0" i="0" dirty="0">
                <a:solidFill>
                  <a:srgbClr val="5F5F6F"/>
                </a:solidFill>
                <a:effectLst/>
                <a:latin typeface="Nunito"/>
              </a:rPr>
              <a:t> approach to search through it.</a:t>
            </a:r>
          </a:p>
          <a:p>
            <a:pPr algn="l"/>
            <a:endParaRPr lang="en-US" sz="4000" b="0" i="0" dirty="0">
              <a:solidFill>
                <a:srgbClr val="5F5F6F"/>
              </a:solidFill>
              <a:effectLst/>
              <a:latin typeface="Nunito"/>
            </a:endParaRPr>
          </a:p>
          <a:p>
            <a:pPr algn="l"/>
            <a:r>
              <a:rPr lang="en-US" sz="4000" b="0" i="0" dirty="0">
                <a:solidFill>
                  <a:srgbClr val="5F5F6F"/>
                </a:solidFill>
                <a:effectLst/>
                <a:latin typeface="Nunito"/>
              </a:rPr>
              <a:t>It can be classified as an improvement of the linear search algorithm since it depends on linear search to perform the actual comparison when searching for a value.</a:t>
            </a:r>
          </a:p>
        </p:txBody>
      </p:sp>
    </p:spTree>
    <p:extLst>
      <p:ext uri="{BB962C8B-B14F-4D97-AF65-F5344CB8AC3E}">
        <p14:creationId xmlns:p14="http://schemas.microsoft.com/office/powerpoint/2010/main" val="1873446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lang="en-US" spc="-15" smtClean="0"/>
              <a:pPr marL="134902"/>
              <a:t>22</a:t>
            </a:fld>
            <a:endParaRPr lang="en-US" spc="-15" dirty="0"/>
          </a:p>
        </p:txBody>
      </p:sp>
      <p:pic>
        <p:nvPicPr>
          <p:cNvPr id="17410" name="Picture 2" descr="Jump Search in Python | LaptrinhX">
            <a:extLst>
              <a:ext uri="{FF2B5EF4-FFF2-40B4-BE49-F238E27FC236}">
                <a16:creationId xmlns:a16="http://schemas.microsoft.com/office/drawing/2014/main" id="{01F9CD32-C7AB-44FB-B8EC-4FF11CFF2A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4450" y="54567"/>
            <a:ext cx="14576778" cy="10124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033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4250" y="632591"/>
            <a:ext cx="18669000" cy="2248231"/>
          </a:xfrm>
          <a:prstGeom prst="rect">
            <a:avLst/>
          </a:prstGeom>
        </p:spPr>
        <p:txBody>
          <a:bodyPr vert="horz" wrap="square" lIns="0" tIns="1020242" rIns="0" bIns="0" rtlCol="0" anchor="ctr">
            <a:spAutoFit/>
          </a:bodyPr>
          <a:lstStyle/>
          <a:p>
            <a:pPr marL="18480" algn="ctr">
              <a:lnSpc>
                <a:spcPct val="100000"/>
              </a:lnSpc>
            </a:pPr>
            <a:r>
              <a:rPr lang="en-US" spc="-124" dirty="0">
                <a:solidFill>
                  <a:schemeClr val="bg2">
                    <a:lumMod val="50000"/>
                  </a:schemeClr>
                </a:solidFill>
              </a:rPr>
              <a:t>Jump Search</a:t>
            </a:r>
            <a:endParaRPr lang="en-US" dirty="0">
              <a:solidFill>
                <a:schemeClr val="bg2">
                  <a:lumMod val="50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lang="en-US" spc="-15" smtClean="0"/>
              <a:pPr marL="134902"/>
              <a:t>23</a:t>
            </a:fld>
            <a:endParaRPr lang="en-US" spc="-15" dirty="0"/>
          </a:p>
        </p:txBody>
      </p:sp>
      <p:pic>
        <p:nvPicPr>
          <p:cNvPr id="6" name="Рисунок 5">
            <a:extLst>
              <a:ext uri="{FF2B5EF4-FFF2-40B4-BE49-F238E27FC236}">
                <a16:creationId xmlns:a16="http://schemas.microsoft.com/office/drawing/2014/main" id="{44BD29D0-9C6A-4834-A3C4-278D4D881F57}"/>
              </a:ext>
            </a:extLst>
          </p:cNvPr>
          <p:cNvPicPr>
            <a:picLocks noChangeAspect="1"/>
          </p:cNvPicPr>
          <p:nvPr/>
        </p:nvPicPr>
        <p:blipFill>
          <a:blip r:embed="rId3"/>
          <a:stretch>
            <a:fillRect/>
          </a:stretch>
        </p:blipFill>
        <p:spPr>
          <a:xfrm>
            <a:off x="1441450" y="3045989"/>
            <a:ext cx="8482013" cy="7943065"/>
          </a:xfrm>
          <a:prstGeom prst="rect">
            <a:avLst/>
          </a:prstGeom>
        </p:spPr>
      </p:pic>
      <p:sp>
        <p:nvSpPr>
          <p:cNvPr id="7" name="Rectangle 1">
            <a:extLst>
              <a:ext uri="{FF2B5EF4-FFF2-40B4-BE49-F238E27FC236}">
                <a16:creationId xmlns:a16="http://schemas.microsoft.com/office/drawing/2014/main" id="{1B60BB9C-10AB-4DAB-BACC-E70CCA34DA25}"/>
              </a:ext>
            </a:extLst>
          </p:cNvPr>
          <p:cNvSpPr>
            <a:spLocks noChangeArrowheads="1"/>
          </p:cNvSpPr>
          <p:nvPr/>
        </p:nvSpPr>
        <p:spPr bwMode="auto">
          <a:xfrm>
            <a:off x="9923463" y="3765922"/>
            <a:ext cx="9923461" cy="600164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5F5F6F"/>
                </a:solidFill>
                <a:effectLst/>
                <a:latin typeface="Nunito"/>
              </a:rPr>
              <a:t>Given a sorted array, instead of searching through the array elements incrementally, we search in </a:t>
            </a:r>
            <a:r>
              <a:rPr kumimoji="0" lang="en-US" altLang="en-US" sz="3200" b="0" i="1" u="none" strike="noStrike" cap="none" normalizeH="0" baseline="0" dirty="0">
                <a:ln>
                  <a:noFill/>
                </a:ln>
                <a:solidFill>
                  <a:srgbClr val="5F5F6F"/>
                </a:solidFill>
                <a:effectLst/>
                <a:latin typeface="Nunito"/>
              </a:rPr>
              <a:t>jumps</a:t>
            </a:r>
            <a:r>
              <a:rPr kumimoji="0" lang="en-US" altLang="en-US" sz="3200" b="0" i="0" u="none" strike="noStrike" cap="none" normalizeH="0" baseline="0" dirty="0">
                <a:ln>
                  <a:noFill/>
                </a:ln>
                <a:solidFill>
                  <a:srgbClr val="5F5F6F"/>
                </a:solidFill>
                <a:effectLst/>
                <a:latin typeface="Nunito"/>
              </a:rPr>
              <a:t>. So in our input list </a:t>
            </a:r>
            <a:r>
              <a:rPr lang="en-US" altLang="en-US" sz="3200" dirty="0" err="1">
                <a:solidFill>
                  <a:srgbClr val="C7254E"/>
                </a:solidFill>
                <a:latin typeface="Menlo"/>
              </a:rPr>
              <a:t>myList</a:t>
            </a:r>
            <a:r>
              <a:rPr kumimoji="0" lang="en-US" altLang="en-US" sz="3200" b="0" i="0" u="none" strike="noStrike" cap="none" normalizeH="0" baseline="0" dirty="0">
                <a:ln>
                  <a:noFill/>
                </a:ln>
                <a:solidFill>
                  <a:srgbClr val="5F5F6F"/>
                </a:solidFill>
                <a:effectLst/>
                <a:latin typeface="Nunito"/>
              </a:rPr>
              <a:t>, if we have a jump size of </a:t>
            </a:r>
            <a:r>
              <a:rPr kumimoji="0" lang="en-US" altLang="en-US" sz="3200" b="0" i="1" u="none" strike="noStrike" cap="none" normalizeH="0" baseline="0" dirty="0">
                <a:ln>
                  <a:noFill/>
                </a:ln>
                <a:solidFill>
                  <a:srgbClr val="5F5F6F"/>
                </a:solidFill>
                <a:effectLst/>
                <a:latin typeface="Nunito"/>
              </a:rPr>
              <a:t>jump</a:t>
            </a:r>
            <a:r>
              <a:rPr kumimoji="0" lang="en-US" altLang="en-US" sz="3200" b="0" i="0" u="none" strike="noStrike" cap="none" normalizeH="0" baseline="0" dirty="0">
                <a:ln>
                  <a:noFill/>
                </a:ln>
                <a:solidFill>
                  <a:srgbClr val="5F5F6F"/>
                </a:solidFill>
                <a:effectLst/>
                <a:latin typeface="Nunito"/>
              </a:rPr>
              <a:t> our algorithm will consider elements in the order </a:t>
            </a:r>
            <a:r>
              <a:rPr lang="en-US" altLang="en-US" sz="3200" dirty="0">
                <a:solidFill>
                  <a:srgbClr val="C7254E"/>
                </a:solidFill>
                <a:latin typeface="Menlo"/>
              </a:rPr>
              <a:t> </a:t>
            </a:r>
            <a:r>
              <a:rPr lang="en-US" altLang="en-US" sz="3200" dirty="0" err="1">
                <a:solidFill>
                  <a:srgbClr val="C7254E"/>
                </a:solidFill>
                <a:latin typeface="Menlo"/>
              </a:rPr>
              <a:t>myList</a:t>
            </a:r>
            <a:r>
              <a:rPr kumimoji="0" lang="en-US" altLang="en-US" sz="3200" b="0" i="0" u="none" strike="noStrike" cap="none" normalizeH="0" baseline="0" dirty="0">
                <a:ln>
                  <a:noFill/>
                </a:ln>
                <a:solidFill>
                  <a:srgbClr val="C7254E"/>
                </a:solidFill>
                <a:effectLst/>
                <a:latin typeface="Menlo"/>
              </a:rPr>
              <a:t>[0]</a:t>
            </a:r>
            <a:r>
              <a:rPr kumimoji="0" lang="en-US" altLang="en-US" sz="3200" b="0" i="0" u="none" strike="noStrike" cap="none" normalizeH="0" baseline="0" dirty="0">
                <a:ln>
                  <a:noFill/>
                </a:ln>
                <a:solidFill>
                  <a:srgbClr val="5F5F6F"/>
                </a:solidFill>
                <a:effectLst/>
                <a:latin typeface="Nunito"/>
              </a:rPr>
              <a:t>, </a:t>
            </a:r>
            <a:r>
              <a:rPr lang="en-US" altLang="en-US" sz="3200" dirty="0">
                <a:solidFill>
                  <a:srgbClr val="C7254E"/>
                </a:solidFill>
                <a:latin typeface="Menlo"/>
              </a:rPr>
              <a:t> </a:t>
            </a:r>
            <a:r>
              <a:rPr lang="en-US" altLang="en-US" sz="3200" dirty="0" err="1">
                <a:solidFill>
                  <a:srgbClr val="C7254E"/>
                </a:solidFill>
                <a:latin typeface="Menlo"/>
              </a:rPr>
              <a:t>myList</a:t>
            </a:r>
            <a:r>
              <a:rPr kumimoji="0" lang="en-US" altLang="en-US" sz="3200" b="0" i="0" u="none" strike="noStrike" cap="none" normalizeH="0" baseline="0" dirty="0">
                <a:ln>
                  <a:noFill/>
                </a:ln>
                <a:solidFill>
                  <a:srgbClr val="C7254E"/>
                </a:solidFill>
                <a:effectLst/>
                <a:latin typeface="Menlo"/>
              </a:rPr>
              <a:t>[0+jump]</a:t>
            </a:r>
            <a:r>
              <a:rPr kumimoji="0" lang="en-US" altLang="en-US" sz="3200" b="0" i="0" u="none" strike="noStrike" cap="none" normalizeH="0" baseline="0" dirty="0">
                <a:ln>
                  <a:noFill/>
                </a:ln>
                <a:solidFill>
                  <a:srgbClr val="5F5F6F"/>
                </a:solidFill>
                <a:effectLst/>
                <a:latin typeface="Nunito"/>
              </a:rPr>
              <a:t>, </a:t>
            </a:r>
            <a:r>
              <a:rPr lang="en-US" altLang="en-US" sz="3200" dirty="0">
                <a:solidFill>
                  <a:srgbClr val="C7254E"/>
                </a:solidFill>
                <a:latin typeface="Menlo"/>
              </a:rPr>
              <a:t> </a:t>
            </a:r>
            <a:r>
              <a:rPr lang="en-US" altLang="en-US" sz="3200" dirty="0" err="1">
                <a:solidFill>
                  <a:srgbClr val="C7254E"/>
                </a:solidFill>
                <a:latin typeface="Menlo"/>
              </a:rPr>
              <a:t>myList</a:t>
            </a:r>
            <a:r>
              <a:rPr kumimoji="0" lang="en-US" altLang="en-US" sz="3200" b="0" i="0" u="none" strike="noStrike" cap="none" normalizeH="0" baseline="0" dirty="0">
                <a:ln>
                  <a:noFill/>
                </a:ln>
                <a:solidFill>
                  <a:srgbClr val="C7254E"/>
                </a:solidFill>
                <a:effectLst/>
                <a:latin typeface="Menlo"/>
              </a:rPr>
              <a:t>[0+2jump]</a:t>
            </a:r>
            <a:r>
              <a:rPr kumimoji="0" lang="en-US" altLang="en-US" sz="3200" b="0" i="0" u="none" strike="noStrike" cap="none" normalizeH="0" baseline="0" dirty="0">
                <a:ln>
                  <a:noFill/>
                </a:ln>
                <a:solidFill>
                  <a:srgbClr val="5F5F6F"/>
                </a:solidFill>
                <a:effectLst/>
                <a:latin typeface="Nunito"/>
              </a:rPr>
              <a:t>, </a:t>
            </a:r>
            <a:r>
              <a:rPr lang="en-US" altLang="en-US" sz="3200" dirty="0">
                <a:solidFill>
                  <a:srgbClr val="C7254E"/>
                </a:solidFill>
                <a:latin typeface="Menlo"/>
              </a:rPr>
              <a:t> </a:t>
            </a:r>
            <a:r>
              <a:rPr lang="en-US" altLang="en-US" sz="3200" dirty="0" err="1">
                <a:solidFill>
                  <a:srgbClr val="C7254E"/>
                </a:solidFill>
                <a:latin typeface="Menlo"/>
              </a:rPr>
              <a:t>myList</a:t>
            </a:r>
            <a:r>
              <a:rPr kumimoji="0" lang="en-US" altLang="en-US" sz="3200" b="0" i="0" u="none" strike="noStrike" cap="none" normalizeH="0" baseline="0" dirty="0">
                <a:ln>
                  <a:noFill/>
                </a:ln>
                <a:solidFill>
                  <a:srgbClr val="C7254E"/>
                </a:solidFill>
                <a:effectLst/>
                <a:latin typeface="Menlo"/>
              </a:rPr>
              <a:t>[0+3jump]</a:t>
            </a:r>
            <a:r>
              <a:rPr kumimoji="0" lang="en-US" altLang="en-US" sz="3200" b="0" i="0" u="none" strike="noStrike" cap="none" normalizeH="0" baseline="0" dirty="0">
                <a:ln>
                  <a:noFill/>
                </a:ln>
                <a:solidFill>
                  <a:srgbClr val="5F5F6F"/>
                </a:solidFill>
                <a:effectLst/>
                <a:latin typeface="Nunito"/>
              </a:rPr>
              <a:t> and so on.</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5F5F6F"/>
                </a:solidFill>
                <a:effectLst/>
                <a:latin typeface="Nunito"/>
              </a:rPr>
              <a:t>With each jump, we store the previous value we looked at and its index. When we find a set of values where </a:t>
            </a:r>
            <a:r>
              <a:rPr lang="en-US" altLang="en-US" sz="3200" dirty="0">
                <a:solidFill>
                  <a:srgbClr val="C7254E"/>
                </a:solidFill>
                <a:latin typeface="Menlo"/>
              </a:rPr>
              <a:t> </a:t>
            </a:r>
            <a:r>
              <a:rPr lang="en-US" altLang="en-US" sz="3200" dirty="0" err="1">
                <a:solidFill>
                  <a:srgbClr val="C7254E"/>
                </a:solidFill>
                <a:latin typeface="Menlo"/>
              </a:rPr>
              <a:t>myList</a:t>
            </a:r>
            <a:r>
              <a:rPr kumimoji="0" lang="en-US" altLang="en-US" sz="3200" b="0" i="0" u="none" strike="noStrike" cap="none" normalizeH="0" baseline="0" dirty="0">
                <a:ln>
                  <a:noFill/>
                </a:ln>
                <a:solidFill>
                  <a:srgbClr val="C7254E"/>
                </a:solidFill>
                <a:effectLst/>
                <a:latin typeface="Menlo"/>
              </a:rPr>
              <a:t>[</a:t>
            </a:r>
            <a:r>
              <a:rPr kumimoji="0" lang="en-US" altLang="en-US" sz="3200" b="0" i="0" u="none" strike="noStrike" cap="none" normalizeH="0" baseline="0" dirty="0" err="1">
                <a:ln>
                  <a:noFill/>
                </a:ln>
                <a:solidFill>
                  <a:srgbClr val="C7254E"/>
                </a:solidFill>
                <a:effectLst/>
                <a:latin typeface="Menlo"/>
              </a:rPr>
              <a:t>i</a:t>
            </a:r>
            <a:r>
              <a:rPr kumimoji="0" lang="en-US" altLang="en-US" sz="3200" b="0" i="0" u="none" strike="noStrike" cap="none" normalizeH="0" baseline="0" dirty="0">
                <a:ln>
                  <a:noFill/>
                </a:ln>
                <a:solidFill>
                  <a:srgbClr val="C7254E"/>
                </a:solidFill>
                <a:effectLst/>
                <a:latin typeface="Menlo"/>
              </a:rPr>
              <a:t>]</a:t>
            </a:r>
            <a:r>
              <a:rPr kumimoji="0" lang="en-US" altLang="en-US" sz="3200" b="0" i="0" u="none" strike="noStrike" cap="none" normalizeH="0" baseline="0" dirty="0">
                <a:ln>
                  <a:noFill/>
                </a:ln>
                <a:solidFill>
                  <a:srgbClr val="5F5F6F"/>
                </a:solidFill>
                <a:effectLst/>
                <a:latin typeface="Nunito"/>
              </a:rPr>
              <a:t>&lt;element&lt;</a:t>
            </a:r>
            <a:r>
              <a:rPr lang="en-US" altLang="en-US" sz="3200" dirty="0">
                <a:solidFill>
                  <a:srgbClr val="C7254E"/>
                </a:solidFill>
                <a:latin typeface="Menlo"/>
              </a:rPr>
              <a:t> </a:t>
            </a:r>
            <a:r>
              <a:rPr lang="en-US" altLang="en-US" sz="3200" dirty="0" err="1">
                <a:solidFill>
                  <a:srgbClr val="C7254E"/>
                </a:solidFill>
                <a:latin typeface="Menlo"/>
              </a:rPr>
              <a:t>myList</a:t>
            </a:r>
            <a:r>
              <a:rPr kumimoji="0" lang="en-US" altLang="en-US" sz="3200" b="0" i="0" u="none" strike="noStrike" cap="none" normalizeH="0" baseline="0" dirty="0">
                <a:ln>
                  <a:noFill/>
                </a:ln>
                <a:solidFill>
                  <a:srgbClr val="C7254E"/>
                </a:solidFill>
                <a:effectLst/>
                <a:latin typeface="Menlo"/>
              </a:rPr>
              <a:t>[</a:t>
            </a:r>
            <a:r>
              <a:rPr kumimoji="0" lang="en-US" altLang="en-US" sz="3200" b="0" i="0" u="none" strike="noStrike" cap="none" normalizeH="0" baseline="0" dirty="0" err="1">
                <a:ln>
                  <a:noFill/>
                </a:ln>
                <a:solidFill>
                  <a:srgbClr val="C7254E"/>
                </a:solidFill>
                <a:effectLst/>
                <a:latin typeface="Menlo"/>
              </a:rPr>
              <a:t>i+jump</a:t>
            </a:r>
            <a:r>
              <a:rPr kumimoji="0" lang="en-US" altLang="en-US" sz="3200" b="0" i="0" u="none" strike="noStrike" cap="none" normalizeH="0" baseline="0" dirty="0">
                <a:ln>
                  <a:noFill/>
                </a:ln>
                <a:solidFill>
                  <a:srgbClr val="C7254E"/>
                </a:solidFill>
                <a:effectLst/>
                <a:latin typeface="Menlo"/>
              </a:rPr>
              <a:t>]</a:t>
            </a:r>
            <a:r>
              <a:rPr kumimoji="0" lang="en-US" altLang="en-US" sz="3200" b="0" i="0" u="none" strike="noStrike" cap="none" normalizeH="0" baseline="0" dirty="0">
                <a:ln>
                  <a:noFill/>
                </a:ln>
                <a:solidFill>
                  <a:srgbClr val="5F5F6F"/>
                </a:solidFill>
                <a:effectLst/>
                <a:latin typeface="Nunito"/>
              </a:rPr>
              <a:t>, we perform a linear search with </a:t>
            </a:r>
            <a:r>
              <a:rPr lang="en-US" altLang="en-US" sz="3200" dirty="0">
                <a:solidFill>
                  <a:srgbClr val="C7254E"/>
                </a:solidFill>
                <a:latin typeface="Menlo"/>
              </a:rPr>
              <a:t> </a:t>
            </a:r>
            <a:r>
              <a:rPr lang="en-US" altLang="en-US" sz="3200" dirty="0" err="1">
                <a:solidFill>
                  <a:srgbClr val="C7254E"/>
                </a:solidFill>
                <a:latin typeface="Menlo"/>
              </a:rPr>
              <a:t>myList</a:t>
            </a:r>
            <a:r>
              <a:rPr kumimoji="0" lang="en-US" altLang="en-US" sz="3200" b="0" i="0" u="none" strike="noStrike" cap="none" normalizeH="0" baseline="0" dirty="0">
                <a:ln>
                  <a:noFill/>
                </a:ln>
                <a:solidFill>
                  <a:srgbClr val="C7254E"/>
                </a:solidFill>
                <a:effectLst/>
                <a:latin typeface="Menlo"/>
              </a:rPr>
              <a:t>[</a:t>
            </a:r>
            <a:r>
              <a:rPr kumimoji="0" lang="en-US" altLang="en-US" sz="3200" b="0" i="0" u="none" strike="noStrike" cap="none" normalizeH="0" baseline="0" dirty="0" err="1">
                <a:ln>
                  <a:noFill/>
                </a:ln>
                <a:solidFill>
                  <a:srgbClr val="C7254E"/>
                </a:solidFill>
                <a:effectLst/>
                <a:latin typeface="Menlo"/>
              </a:rPr>
              <a:t>i</a:t>
            </a:r>
            <a:r>
              <a:rPr kumimoji="0" lang="en-US" altLang="en-US" sz="3200" b="0" i="0" u="none" strike="noStrike" cap="none" normalizeH="0" baseline="0" dirty="0">
                <a:ln>
                  <a:noFill/>
                </a:ln>
                <a:solidFill>
                  <a:srgbClr val="C7254E"/>
                </a:solidFill>
                <a:effectLst/>
                <a:latin typeface="Menlo"/>
              </a:rPr>
              <a:t>]</a:t>
            </a:r>
            <a:r>
              <a:rPr kumimoji="0" lang="en-US" altLang="en-US" sz="3200" b="0" i="0" u="none" strike="noStrike" cap="none" normalizeH="0" baseline="0" dirty="0">
                <a:ln>
                  <a:noFill/>
                </a:ln>
                <a:solidFill>
                  <a:srgbClr val="5F5F6F"/>
                </a:solidFill>
                <a:effectLst/>
                <a:latin typeface="Nunito"/>
              </a:rPr>
              <a:t> as the left-most element and </a:t>
            </a:r>
            <a:r>
              <a:rPr lang="en-US" altLang="en-US" sz="3200" dirty="0">
                <a:solidFill>
                  <a:srgbClr val="C7254E"/>
                </a:solidFill>
                <a:latin typeface="Menlo"/>
              </a:rPr>
              <a:t> </a:t>
            </a:r>
            <a:r>
              <a:rPr lang="en-US" altLang="en-US" sz="3200" dirty="0" err="1">
                <a:solidFill>
                  <a:srgbClr val="C7254E"/>
                </a:solidFill>
                <a:latin typeface="Menlo"/>
              </a:rPr>
              <a:t>myList</a:t>
            </a:r>
            <a:r>
              <a:rPr kumimoji="0" lang="en-US" altLang="en-US" sz="3200" b="0" i="0" u="none" strike="noStrike" cap="none" normalizeH="0" baseline="0" dirty="0">
                <a:ln>
                  <a:noFill/>
                </a:ln>
                <a:solidFill>
                  <a:srgbClr val="C7254E"/>
                </a:solidFill>
                <a:effectLst/>
                <a:latin typeface="Menlo"/>
              </a:rPr>
              <a:t>[</a:t>
            </a:r>
            <a:r>
              <a:rPr kumimoji="0" lang="en-US" altLang="en-US" sz="3200" b="0" i="0" u="none" strike="noStrike" cap="none" normalizeH="0" baseline="0" dirty="0" err="1">
                <a:ln>
                  <a:noFill/>
                </a:ln>
                <a:solidFill>
                  <a:srgbClr val="C7254E"/>
                </a:solidFill>
                <a:effectLst/>
                <a:latin typeface="Menlo"/>
              </a:rPr>
              <a:t>i+jump</a:t>
            </a:r>
            <a:r>
              <a:rPr kumimoji="0" lang="en-US" altLang="en-US" sz="3200" b="0" i="0" u="none" strike="noStrike" cap="none" normalizeH="0" baseline="0" dirty="0">
                <a:ln>
                  <a:noFill/>
                </a:ln>
                <a:solidFill>
                  <a:srgbClr val="C7254E"/>
                </a:solidFill>
                <a:effectLst/>
                <a:latin typeface="Menlo"/>
              </a:rPr>
              <a:t>]</a:t>
            </a:r>
            <a:r>
              <a:rPr kumimoji="0" lang="en-US" altLang="en-US" sz="3200" b="0" i="0" u="none" strike="noStrike" cap="none" normalizeH="0" baseline="0" dirty="0">
                <a:ln>
                  <a:noFill/>
                </a:ln>
                <a:solidFill>
                  <a:srgbClr val="5F5F6F"/>
                </a:solidFill>
                <a:effectLst/>
                <a:latin typeface="Nunito"/>
              </a:rPr>
              <a:t> as the right-most element in our search set: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0200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4250" y="632591"/>
            <a:ext cx="18669000" cy="2248231"/>
          </a:xfrm>
          <a:prstGeom prst="rect">
            <a:avLst/>
          </a:prstGeom>
        </p:spPr>
        <p:txBody>
          <a:bodyPr vert="horz" wrap="square" lIns="0" tIns="1020242" rIns="0" bIns="0" rtlCol="0" anchor="ctr">
            <a:spAutoFit/>
          </a:bodyPr>
          <a:lstStyle/>
          <a:p>
            <a:pPr marL="18480" algn="ctr">
              <a:lnSpc>
                <a:spcPct val="100000"/>
              </a:lnSpc>
            </a:pPr>
            <a:r>
              <a:rPr lang="en-US" spc="-124" dirty="0">
                <a:solidFill>
                  <a:schemeClr val="bg2">
                    <a:lumMod val="50000"/>
                  </a:schemeClr>
                </a:solidFill>
              </a:rPr>
              <a:t>Jump Search</a:t>
            </a:r>
            <a:endParaRPr lang="en-US" dirty="0">
              <a:solidFill>
                <a:schemeClr val="bg2">
                  <a:lumMod val="50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lang="en-US" spc="-15" smtClean="0"/>
              <a:pPr marL="134902"/>
              <a:t>24</a:t>
            </a:fld>
            <a:endParaRPr lang="en-US" spc="-15" dirty="0"/>
          </a:p>
        </p:txBody>
      </p:sp>
      <p:sp>
        <p:nvSpPr>
          <p:cNvPr id="3" name="Rectangle 1">
            <a:extLst>
              <a:ext uri="{FF2B5EF4-FFF2-40B4-BE49-F238E27FC236}">
                <a16:creationId xmlns:a16="http://schemas.microsoft.com/office/drawing/2014/main" id="{BA2DF5BA-4AE8-4E87-AEDB-B3426E8FEF22}"/>
              </a:ext>
            </a:extLst>
          </p:cNvPr>
          <p:cNvSpPr>
            <a:spLocks noChangeArrowheads="1"/>
          </p:cNvSpPr>
          <p:nvPr/>
        </p:nvSpPr>
        <p:spPr bwMode="auto">
          <a:xfrm>
            <a:off x="1349375" y="3368675"/>
            <a:ext cx="17938750" cy="600164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rgbClr val="5F5F6F"/>
                </a:solidFill>
                <a:effectLst/>
                <a:latin typeface="Nunito"/>
              </a:rPr>
              <a:t>The time complexity of jump search is</a:t>
            </a:r>
            <a:r>
              <a:rPr lang="ru-RU" altLang="en-US" sz="4800" dirty="0">
                <a:solidFill>
                  <a:srgbClr val="5F5F6F"/>
                </a:solidFill>
                <a:latin typeface="Nunito"/>
              </a:rPr>
              <a:t> </a:t>
            </a:r>
            <a:r>
              <a:rPr kumimoji="0" lang="en-US" altLang="en-US" sz="4800" b="0" i="1" u="none" strike="noStrike" cap="none" normalizeH="0" baseline="0" dirty="0">
                <a:ln>
                  <a:noFill/>
                </a:ln>
                <a:solidFill>
                  <a:schemeClr val="accent2">
                    <a:lumMod val="75000"/>
                  </a:schemeClr>
                </a:solidFill>
                <a:effectLst/>
                <a:latin typeface="Nunito"/>
              </a:rPr>
              <a:t>O(√n)</a:t>
            </a:r>
            <a:endParaRPr kumimoji="0" lang="ru-RU" altLang="en-US" sz="4800" b="0" i="1" u="none" strike="noStrike" cap="none" normalizeH="0" baseline="0" dirty="0">
              <a:ln>
                <a:noFill/>
              </a:ln>
              <a:solidFill>
                <a:schemeClr val="accent2">
                  <a:lumMod val="75000"/>
                </a:schemeClr>
              </a:solidFill>
              <a:effectLst/>
              <a:latin typeface="Nunit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4800" dirty="0">
              <a:solidFill>
                <a:schemeClr val="accent2">
                  <a:lumMod val="75000"/>
                </a:schemeClr>
              </a:solidFill>
              <a:latin typeface="Nuni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rgbClr val="5F5F6F"/>
                </a:solidFill>
                <a:effectLst/>
                <a:latin typeface="Nunito"/>
              </a:rPr>
              <a:t>where </a:t>
            </a:r>
            <a:r>
              <a:rPr kumimoji="0" lang="en-US" altLang="en-US" sz="4800" b="0" i="1" u="none" strike="noStrike" cap="none" normalizeH="0" baseline="0" dirty="0">
                <a:ln>
                  <a:noFill/>
                </a:ln>
                <a:solidFill>
                  <a:schemeClr val="accent2">
                    <a:lumMod val="75000"/>
                  </a:schemeClr>
                </a:solidFill>
                <a:effectLst/>
                <a:latin typeface="Nunito"/>
              </a:rPr>
              <a:t>√n</a:t>
            </a:r>
            <a:r>
              <a:rPr kumimoji="0" lang="en-US" altLang="en-US" sz="4800" b="0" i="0" u="none" strike="noStrike" cap="none" normalizeH="0" baseline="0" dirty="0">
                <a:ln>
                  <a:noFill/>
                </a:ln>
                <a:solidFill>
                  <a:schemeClr val="accent2">
                    <a:lumMod val="75000"/>
                  </a:schemeClr>
                </a:solidFill>
                <a:effectLst/>
                <a:latin typeface="Nunito"/>
              </a:rPr>
              <a:t> </a:t>
            </a:r>
            <a:r>
              <a:rPr kumimoji="0" lang="en-US" altLang="en-US" sz="4800" b="0" i="0" u="none" strike="noStrike" cap="none" normalizeH="0" baseline="0" dirty="0">
                <a:ln>
                  <a:noFill/>
                </a:ln>
                <a:solidFill>
                  <a:srgbClr val="5F5F6F"/>
                </a:solidFill>
                <a:effectLst/>
                <a:latin typeface="Nunito"/>
              </a:rPr>
              <a:t>is the jump size, and </a:t>
            </a:r>
            <a:r>
              <a:rPr kumimoji="0" lang="en-US" altLang="en-US" sz="4800" b="0" i="1" u="none" strike="noStrike" cap="none" normalizeH="0" baseline="0" dirty="0">
                <a:ln>
                  <a:noFill/>
                </a:ln>
                <a:solidFill>
                  <a:schemeClr val="accent2">
                    <a:lumMod val="75000"/>
                  </a:schemeClr>
                </a:solidFill>
                <a:effectLst/>
                <a:latin typeface="Nunito"/>
              </a:rPr>
              <a:t>n</a:t>
            </a:r>
            <a:r>
              <a:rPr kumimoji="0" lang="en-US" altLang="en-US" sz="4800" b="0" i="0" u="none" strike="noStrike" cap="none" normalizeH="0" baseline="0" dirty="0">
                <a:ln>
                  <a:noFill/>
                </a:ln>
                <a:solidFill>
                  <a:srgbClr val="5F5F6F"/>
                </a:solidFill>
                <a:effectLst/>
                <a:latin typeface="Nunito"/>
              </a:rPr>
              <a:t> is the length of the list.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800" b="0" i="0" u="none" strike="noStrike" cap="none" normalizeH="0" baseline="0" dirty="0">
              <a:ln>
                <a:noFill/>
              </a:ln>
              <a:solidFill>
                <a:srgbClr val="5F5F6F"/>
              </a:solidFill>
              <a:effectLst/>
              <a:latin typeface="Nuni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rgbClr val="5F5F6F"/>
                </a:solidFill>
                <a:effectLst/>
                <a:latin typeface="Nunito"/>
              </a:rPr>
              <a:t>Thus, in terms of efficiency, jump search is between linear and binary search algorithms.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rgbClr val="5F5F6F"/>
                </a:solidFill>
                <a:effectLst/>
                <a:latin typeface="Nunito"/>
              </a:rPr>
              <a:t>The single most important advantage of jump search over binary search is that it does not rely on the division operator (</a:t>
            </a:r>
            <a:r>
              <a:rPr kumimoji="0" lang="en-US" altLang="en-US" sz="4800" b="0" i="0" u="none" strike="noStrike" cap="none" normalizeH="0" baseline="0" dirty="0">
                <a:ln>
                  <a:noFill/>
                </a:ln>
                <a:solidFill>
                  <a:srgbClr val="C7254E"/>
                </a:solidFill>
                <a:effectLst/>
                <a:latin typeface="Menlo"/>
              </a:rPr>
              <a:t>/</a:t>
            </a:r>
            <a:r>
              <a:rPr kumimoji="0" lang="en-US" altLang="en-US" sz="4800" b="0" i="0" u="none" strike="noStrike" cap="none" normalizeH="0" baseline="0" dirty="0">
                <a:ln>
                  <a:noFill/>
                </a:ln>
                <a:solidFill>
                  <a:srgbClr val="5F5F6F"/>
                </a:solidFill>
                <a:effectLst/>
                <a:latin typeface="Nunito"/>
              </a:rPr>
              <a:t>).</a:t>
            </a:r>
            <a:endParaRPr kumimoji="0" lang="en-US" altLang="en-US" sz="6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4811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4250" y="632592"/>
            <a:ext cx="18669000" cy="2248231"/>
          </a:xfrm>
          <a:prstGeom prst="rect">
            <a:avLst/>
          </a:prstGeom>
        </p:spPr>
        <p:txBody>
          <a:bodyPr vert="horz" wrap="square" lIns="0" tIns="1020242" rIns="0" bIns="0" rtlCol="0" anchor="ctr">
            <a:spAutoFit/>
          </a:bodyPr>
          <a:lstStyle/>
          <a:p>
            <a:pPr marL="18480" algn="ctr">
              <a:lnSpc>
                <a:spcPct val="100000"/>
              </a:lnSpc>
            </a:pPr>
            <a:r>
              <a:rPr lang="en-US" spc="-124" dirty="0">
                <a:solidFill>
                  <a:schemeClr val="bg2">
                    <a:lumMod val="50000"/>
                  </a:schemeClr>
                </a:solidFill>
              </a:rPr>
              <a:t>Fibonacci Search </a:t>
            </a:r>
            <a:endParaRPr lang="en-US" dirty="0">
              <a:solidFill>
                <a:schemeClr val="bg2">
                  <a:lumMod val="50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lang="en-US" spc="-15" smtClean="0"/>
              <a:pPr marL="134902"/>
              <a:t>25</a:t>
            </a:fld>
            <a:endParaRPr lang="en-US" spc="-15" dirty="0"/>
          </a:p>
        </p:txBody>
      </p:sp>
      <p:sp>
        <p:nvSpPr>
          <p:cNvPr id="3" name="Rectangle 1">
            <a:extLst>
              <a:ext uri="{FF2B5EF4-FFF2-40B4-BE49-F238E27FC236}">
                <a16:creationId xmlns:a16="http://schemas.microsoft.com/office/drawing/2014/main" id="{BA2DF5BA-4AE8-4E87-AEDB-B3426E8FEF22}"/>
              </a:ext>
            </a:extLst>
          </p:cNvPr>
          <p:cNvSpPr>
            <a:spLocks noChangeArrowheads="1"/>
          </p:cNvSpPr>
          <p:nvPr/>
        </p:nvSpPr>
        <p:spPr bwMode="auto">
          <a:xfrm>
            <a:off x="1349375" y="3368675"/>
            <a:ext cx="17938750" cy="600164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4800" b="1" i="1" dirty="0">
                <a:solidFill>
                  <a:schemeClr val="bg2">
                    <a:lumMod val="50000"/>
                  </a:schemeClr>
                </a:solidFill>
                <a:effectLst/>
                <a:latin typeface="Nunito"/>
              </a:rPr>
              <a:t>Fibonacci search</a:t>
            </a:r>
            <a:r>
              <a:rPr lang="en-US" sz="4800" b="1" i="0" dirty="0">
                <a:solidFill>
                  <a:schemeClr val="bg2">
                    <a:lumMod val="50000"/>
                  </a:schemeClr>
                </a:solidFill>
                <a:effectLst/>
                <a:latin typeface="Nunito"/>
              </a:rPr>
              <a:t> </a:t>
            </a:r>
            <a:r>
              <a:rPr lang="en-US" sz="4800" b="0" i="0" dirty="0">
                <a:solidFill>
                  <a:srgbClr val="5F5F6F"/>
                </a:solidFill>
                <a:effectLst/>
                <a:latin typeface="Nunito"/>
              </a:rPr>
              <a:t>is another </a:t>
            </a:r>
            <a:r>
              <a:rPr lang="en-US" sz="4800" b="0" i="1" dirty="0">
                <a:solidFill>
                  <a:srgbClr val="5F5F6F"/>
                </a:solidFill>
                <a:effectLst/>
                <a:latin typeface="Nunito"/>
              </a:rPr>
              <a:t>divide and conquer </a:t>
            </a:r>
            <a:r>
              <a:rPr lang="en-US" sz="4800" b="0" i="0" dirty="0">
                <a:solidFill>
                  <a:srgbClr val="5F5F6F"/>
                </a:solidFill>
                <a:effectLst/>
                <a:latin typeface="Nunito"/>
              </a:rPr>
              <a:t>algorithm which bears similarities to both binary search and jump search. It gets its name because it uses </a:t>
            </a:r>
            <a:r>
              <a:rPr lang="en-US" sz="4800" b="1" dirty="0">
                <a:solidFill>
                  <a:srgbClr val="5F5F6F"/>
                </a:solidFill>
                <a:latin typeface="Nunito"/>
              </a:rPr>
              <a:t>Fibonacci numbers </a:t>
            </a:r>
            <a:r>
              <a:rPr lang="en-US" sz="4800" b="0" i="0" dirty="0">
                <a:solidFill>
                  <a:srgbClr val="5F5F6F"/>
                </a:solidFill>
                <a:effectLst/>
                <a:latin typeface="Nunito"/>
              </a:rPr>
              <a:t>to calculate the block size or search range in each step.</a:t>
            </a:r>
          </a:p>
          <a:p>
            <a:pPr algn="l"/>
            <a:r>
              <a:rPr lang="en-US" sz="4800" b="0" i="0" dirty="0">
                <a:solidFill>
                  <a:srgbClr val="5F5F6F"/>
                </a:solidFill>
                <a:effectLst/>
                <a:latin typeface="Nunito"/>
              </a:rPr>
              <a:t>Fibonacci numbers start with zero and follow the pattern </a:t>
            </a:r>
            <a:endParaRPr lang="ru-RU" sz="4800" b="0" i="0" dirty="0">
              <a:solidFill>
                <a:srgbClr val="5F5F6F"/>
              </a:solidFill>
              <a:effectLst/>
              <a:latin typeface="Nunito"/>
            </a:endParaRPr>
          </a:p>
          <a:p>
            <a:pPr algn="l"/>
            <a:r>
              <a:rPr lang="en-US" sz="4800" b="0" i="1" dirty="0">
                <a:solidFill>
                  <a:srgbClr val="5F5F6F"/>
                </a:solidFill>
                <a:effectLst/>
                <a:latin typeface="Nunito"/>
              </a:rPr>
              <a:t>0, 1, 1, 2, 3, 5, 8, 13, 21...</a:t>
            </a:r>
            <a:r>
              <a:rPr lang="en-US" sz="4800" b="0" i="0" dirty="0">
                <a:solidFill>
                  <a:srgbClr val="5F5F6F"/>
                </a:solidFill>
                <a:effectLst/>
                <a:latin typeface="Nunito"/>
              </a:rPr>
              <a:t> </a:t>
            </a:r>
            <a:endParaRPr lang="ru-RU" sz="4800" b="0" i="0" dirty="0">
              <a:solidFill>
                <a:srgbClr val="5F5F6F"/>
              </a:solidFill>
              <a:effectLst/>
              <a:latin typeface="Nunito"/>
            </a:endParaRPr>
          </a:p>
          <a:p>
            <a:pPr algn="l"/>
            <a:r>
              <a:rPr lang="en-US" sz="4800" b="0" i="0" dirty="0">
                <a:solidFill>
                  <a:srgbClr val="5F5F6F"/>
                </a:solidFill>
                <a:effectLst/>
                <a:latin typeface="Nunito"/>
              </a:rPr>
              <a:t>where each element is the addition of the two numbers that immediately precede it.</a:t>
            </a:r>
          </a:p>
        </p:txBody>
      </p:sp>
    </p:spTree>
    <p:extLst>
      <p:ext uri="{BB962C8B-B14F-4D97-AF65-F5344CB8AC3E}">
        <p14:creationId xmlns:p14="http://schemas.microsoft.com/office/powerpoint/2010/main" val="1779754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984250" y="632592"/>
            <a:ext cx="18669000" cy="2248231"/>
          </a:xfrm>
          <a:prstGeom prst="rect">
            <a:avLst/>
          </a:prstGeom>
        </p:spPr>
        <p:txBody>
          <a:bodyPr vert="horz" wrap="square" lIns="0" tIns="1020242" rIns="0" bIns="0" rtlCol="0" anchor="ctr">
            <a:spAutoFit/>
          </a:bodyPr>
          <a:lstStyle/>
          <a:p>
            <a:pPr marL="18480" algn="ctr">
              <a:lnSpc>
                <a:spcPct val="100000"/>
              </a:lnSpc>
            </a:pPr>
            <a:r>
              <a:rPr lang="en-US" spc="-124" dirty="0">
                <a:solidFill>
                  <a:schemeClr val="bg2">
                    <a:lumMod val="50000"/>
                  </a:schemeClr>
                </a:solidFill>
              </a:rPr>
              <a:t>Fibonacci Search </a:t>
            </a:r>
            <a:endParaRPr lang="en-US" dirty="0">
              <a:solidFill>
                <a:schemeClr val="bg2">
                  <a:lumMod val="50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lang="en-US" spc="-15" smtClean="0"/>
              <a:pPr marL="134902"/>
              <a:t>26</a:t>
            </a:fld>
            <a:endParaRPr lang="en-US" spc="-15" dirty="0"/>
          </a:p>
        </p:txBody>
      </p:sp>
      <p:pic>
        <p:nvPicPr>
          <p:cNvPr id="8" name="Рисунок 7">
            <a:extLst>
              <a:ext uri="{FF2B5EF4-FFF2-40B4-BE49-F238E27FC236}">
                <a16:creationId xmlns:a16="http://schemas.microsoft.com/office/drawing/2014/main" id="{23C1CED6-7932-40B4-9481-AF179041553A}"/>
              </a:ext>
            </a:extLst>
          </p:cNvPr>
          <p:cNvPicPr>
            <a:picLocks noChangeAspect="1"/>
          </p:cNvPicPr>
          <p:nvPr/>
        </p:nvPicPr>
        <p:blipFill>
          <a:blip r:embed="rId3"/>
          <a:stretch>
            <a:fillRect/>
          </a:stretch>
        </p:blipFill>
        <p:spPr>
          <a:xfrm>
            <a:off x="1517650" y="3052234"/>
            <a:ext cx="9906000" cy="7974022"/>
          </a:xfrm>
          <a:prstGeom prst="rect">
            <a:avLst/>
          </a:prstGeom>
        </p:spPr>
      </p:pic>
      <p:sp>
        <p:nvSpPr>
          <p:cNvPr id="9" name="Rectangle 2">
            <a:extLst>
              <a:ext uri="{FF2B5EF4-FFF2-40B4-BE49-F238E27FC236}">
                <a16:creationId xmlns:a16="http://schemas.microsoft.com/office/drawing/2014/main" id="{7EF58452-EFFA-4913-994F-2F286A8B25E2}"/>
              </a:ext>
            </a:extLst>
          </p:cNvPr>
          <p:cNvSpPr>
            <a:spLocks noChangeArrowheads="1"/>
          </p:cNvSpPr>
          <p:nvPr/>
        </p:nvSpPr>
        <p:spPr bwMode="auto">
          <a:xfrm>
            <a:off x="11423651" y="3388522"/>
            <a:ext cx="7772400" cy="5751508"/>
          </a:xfrm>
          <a:prstGeom prst="rect">
            <a:avLst/>
          </a:prstGeom>
          <a:noFill/>
          <a:ln>
            <a:noFill/>
          </a:ln>
          <a:effectLst/>
        </p:spPr>
        <p:txBody>
          <a:bodyPr vert="horz" wrap="square" lIns="0" tIns="0" rIns="0" bIns="2094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5F5F6F"/>
                </a:solidFill>
                <a:effectLst/>
                <a:latin typeface="Nunito"/>
              </a:rPr>
              <a:t>The algorithm works with three Fibonacci numbers at a time. </a:t>
            </a:r>
            <a:endParaRPr kumimoji="0" lang="ru-RU" altLang="en-US" sz="3200" b="0" i="0" u="none" strike="noStrike" cap="none" normalizeH="0" baseline="0" dirty="0">
              <a:ln>
                <a:noFill/>
              </a:ln>
              <a:solidFill>
                <a:srgbClr val="5F5F6F"/>
              </a:solidFill>
              <a:effectLst/>
              <a:latin typeface="Nuni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5F5F6F"/>
                </a:solidFill>
                <a:effectLst/>
                <a:latin typeface="Nunito"/>
              </a:rPr>
              <a:t>Let's call the three</a:t>
            </a:r>
            <a:r>
              <a:rPr kumimoji="0" lang="ru-RU" altLang="en-US" sz="3200" b="0" i="0" u="none" strike="noStrike" cap="none" normalizeH="0" baseline="0" dirty="0">
                <a:ln>
                  <a:noFill/>
                </a:ln>
                <a:solidFill>
                  <a:srgbClr val="5F5F6F"/>
                </a:solidFill>
                <a:effectLst/>
                <a:latin typeface="Nunito"/>
              </a:rPr>
              <a:t> </a:t>
            </a:r>
            <a:r>
              <a:rPr kumimoji="0" lang="en-US" altLang="en-US" sz="3200" b="0" i="0" u="none" strike="noStrike" cap="none" normalizeH="0" baseline="0" dirty="0">
                <a:ln>
                  <a:noFill/>
                </a:ln>
                <a:solidFill>
                  <a:srgbClr val="5F5F6F"/>
                </a:solidFill>
                <a:effectLst/>
                <a:latin typeface="Nunito"/>
              </a:rPr>
              <a:t>numbers</a:t>
            </a:r>
            <a:r>
              <a:rPr kumimoji="0" lang="ru-RU" altLang="en-US" sz="3200" b="0" i="0" u="none" strike="noStrike" cap="none" normalizeH="0" baseline="0" dirty="0">
                <a:ln>
                  <a:noFill/>
                </a:ln>
                <a:solidFill>
                  <a:srgbClr val="5F5F6F"/>
                </a:solidFill>
                <a:effectLst/>
                <a:latin typeface="Nunit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5F5F6F"/>
                </a:solidFill>
                <a:effectLst/>
                <a:latin typeface="Nunito"/>
              </a:rPr>
              <a:t> </a:t>
            </a:r>
            <a:r>
              <a:rPr kumimoji="0" lang="en-US" altLang="en-US" sz="3200" b="0" i="0" u="none" strike="noStrike" cap="none" normalizeH="0" baseline="0" dirty="0" err="1">
                <a:ln>
                  <a:noFill/>
                </a:ln>
                <a:solidFill>
                  <a:srgbClr val="C7254E"/>
                </a:solidFill>
                <a:effectLst/>
                <a:latin typeface="Menlo"/>
              </a:rPr>
              <a:t>fibM</a:t>
            </a:r>
            <a:r>
              <a:rPr kumimoji="0" lang="en-US" altLang="en-US" sz="3200" b="0" i="0" u="none" strike="noStrike" cap="none" normalizeH="0" baseline="0" dirty="0">
                <a:ln>
                  <a:noFill/>
                </a:ln>
                <a:solidFill>
                  <a:srgbClr val="5F5F6F"/>
                </a:solidFill>
                <a:effectLst/>
                <a:latin typeface="Nunito"/>
              </a:rPr>
              <a:t>, </a:t>
            </a:r>
            <a:r>
              <a:rPr kumimoji="0" lang="en-US" altLang="en-US" sz="3200" b="0" i="0" u="none" strike="noStrike" cap="none" normalizeH="0" baseline="0" dirty="0">
                <a:ln>
                  <a:noFill/>
                </a:ln>
                <a:solidFill>
                  <a:srgbClr val="C7254E"/>
                </a:solidFill>
                <a:effectLst/>
                <a:latin typeface="Menlo"/>
              </a:rPr>
              <a:t>fibM_minus_1</a:t>
            </a:r>
            <a:r>
              <a:rPr kumimoji="0" lang="en-US" altLang="en-US" sz="3200" b="0" i="0" u="none" strike="noStrike" cap="none" normalizeH="0" baseline="0" dirty="0">
                <a:ln>
                  <a:noFill/>
                </a:ln>
                <a:solidFill>
                  <a:srgbClr val="5F5F6F"/>
                </a:solidFill>
                <a:effectLst/>
                <a:latin typeface="Nunito"/>
              </a:rPr>
              <a:t>,</a:t>
            </a:r>
            <a:r>
              <a:rPr kumimoji="0" lang="ru-RU" altLang="en-US" sz="3200" b="0" i="0" u="none" strike="noStrike" cap="none" normalizeH="0" baseline="0" dirty="0">
                <a:ln>
                  <a:noFill/>
                </a:ln>
                <a:solidFill>
                  <a:srgbClr val="5F5F6F"/>
                </a:solidFill>
                <a:effectLst/>
                <a:latin typeface="Nunito"/>
              </a:rPr>
              <a:t> </a:t>
            </a:r>
            <a:r>
              <a:rPr kumimoji="0" lang="en-US" altLang="en-US" sz="3200" b="0" i="0" u="none" strike="noStrike" cap="none" normalizeH="0" baseline="0" dirty="0">
                <a:ln>
                  <a:noFill/>
                </a:ln>
                <a:solidFill>
                  <a:srgbClr val="5F5F6F"/>
                </a:solidFill>
                <a:effectLst/>
                <a:latin typeface="Nunito"/>
              </a:rPr>
              <a:t>and </a:t>
            </a:r>
            <a:r>
              <a:rPr kumimoji="0" lang="en-US" altLang="en-US" sz="3200" b="0" i="0" u="none" strike="noStrike" cap="none" normalizeH="0" baseline="0" dirty="0">
                <a:ln>
                  <a:noFill/>
                </a:ln>
                <a:solidFill>
                  <a:srgbClr val="C7254E"/>
                </a:solidFill>
                <a:effectLst/>
                <a:latin typeface="Menlo"/>
              </a:rPr>
              <a:t>fibM_minus_2</a:t>
            </a:r>
            <a:r>
              <a:rPr kumimoji="0" lang="en-US" altLang="en-US" sz="3200" b="0" i="0" u="none" strike="noStrike" cap="none" normalizeH="0" baseline="0" dirty="0">
                <a:ln>
                  <a:noFill/>
                </a:ln>
                <a:solidFill>
                  <a:srgbClr val="5F5F6F"/>
                </a:solidFill>
                <a:effectLst/>
                <a:latin typeface="Nunito"/>
              </a:rPr>
              <a:t> </a:t>
            </a:r>
            <a:endParaRPr kumimoji="0" lang="ru-RU" altLang="en-US" sz="3200" b="0" i="0" u="none" strike="noStrike" cap="none" normalizeH="0" baseline="0" dirty="0">
              <a:ln>
                <a:noFill/>
              </a:ln>
              <a:solidFill>
                <a:srgbClr val="5F5F6F"/>
              </a:solidFill>
              <a:effectLst/>
              <a:latin typeface="Nuni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5F5F6F"/>
                </a:solidFill>
                <a:effectLst/>
                <a:latin typeface="Nunito"/>
              </a:rPr>
              <a:t>where </a:t>
            </a:r>
            <a:r>
              <a:rPr kumimoji="0" lang="en-US" altLang="en-US" sz="2800" b="0" i="0" u="none" strike="noStrike" cap="none" normalizeH="0" baseline="0" dirty="0" err="1">
                <a:ln>
                  <a:noFill/>
                </a:ln>
                <a:solidFill>
                  <a:schemeClr val="tx1">
                    <a:lumMod val="75000"/>
                    <a:lumOff val="25000"/>
                  </a:schemeClr>
                </a:solidFill>
                <a:effectLst/>
                <a:latin typeface="Menlo"/>
              </a:rPr>
              <a:t>fibM</a:t>
            </a:r>
            <a:r>
              <a:rPr kumimoji="0" lang="en-US" altLang="en-US" sz="2800" b="0" i="0" u="none" strike="noStrike" cap="none" normalizeH="0" baseline="0" dirty="0">
                <a:ln>
                  <a:noFill/>
                </a:ln>
                <a:solidFill>
                  <a:schemeClr val="tx1">
                    <a:lumMod val="75000"/>
                    <a:lumOff val="25000"/>
                  </a:schemeClr>
                </a:solidFill>
                <a:effectLst/>
                <a:latin typeface="Menlo"/>
              </a:rPr>
              <a:t> = fibM_minus_1 + fibM_minus_2 </a:t>
            </a:r>
            <a:endParaRPr kumimoji="0" lang="ru-RU" altLang="en-US" sz="2800" b="0" i="0" u="none" strike="noStrike" cap="none" normalizeH="0" baseline="0" dirty="0">
              <a:ln>
                <a:noFill/>
              </a:ln>
              <a:solidFill>
                <a:schemeClr val="tx1">
                  <a:lumMod val="75000"/>
                  <a:lumOff val="25000"/>
                </a:schemeClr>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lumMod val="75000"/>
                  <a:lumOff val="2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5F5F6F"/>
                </a:solidFill>
                <a:effectLst/>
                <a:latin typeface="Nunito"/>
              </a:rPr>
              <a:t>We initialize the values to 0,1, 1 or the first three numbers in the Fibonacci sequence to avoid getting an</a:t>
            </a:r>
            <a:r>
              <a:rPr kumimoji="0" lang="ru-RU" altLang="en-US" sz="3200" b="0" i="0" u="none" strike="noStrike" cap="none" normalizeH="0" baseline="0" dirty="0">
                <a:ln>
                  <a:noFill/>
                </a:ln>
                <a:solidFill>
                  <a:srgbClr val="5F5F6F"/>
                </a:solidFill>
                <a:effectLst/>
                <a:latin typeface="Nunito"/>
              </a:rPr>
              <a:t> </a:t>
            </a:r>
            <a:r>
              <a:rPr kumimoji="0" lang="en-US" altLang="en-US" sz="3200" b="0" i="0" u="none" strike="noStrike" cap="none" normalizeH="0" baseline="0" dirty="0">
                <a:ln>
                  <a:noFill/>
                </a:ln>
                <a:solidFill>
                  <a:srgbClr val="5F5F6F"/>
                </a:solidFill>
                <a:effectLst/>
                <a:latin typeface="Nunito"/>
              </a:rPr>
              <a:t>index error in the case where our search array </a:t>
            </a:r>
            <a:r>
              <a:rPr kumimoji="0" lang="en-US" altLang="en-US" sz="3200" b="0" i="0" u="none" strike="noStrike" cap="none" normalizeH="0" baseline="0" dirty="0" err="1">
                <a:ln>
                  <a:noFill/>
                </a:ln>
                <a:solidFill>
                  <a:srgbClr val="C7254E"/>
                </a:solidFill>
                <a:effectLst/>
                <a:latin typeface="Menlo"/>
              </a:rPr>
              <a:t>myList</a:t>
            </a:r>
            <a:r>
              <a:rPr kumimoji="0" lang="en-US" altLang="en-US" sz="3200" b="0" i="0" u="none" strike="noStrike" cap="none" normalizeH="0" baseline="0" dirty="0">
                <a:ln>
                  <a:noFill/>
                </a:ln>
                <a:solidFill>
                  <a:srgbClr val="5F5F6F"/>
                </a:solidFill>
                <a:effectLst/>
                <a:latin typeface="Nunito"/>
              </a:rPr>
              <a:t> contains a very small number of items.</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1645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4250" y="632592"/>
            <a:ext cx="18669000" cy="2248231"/>
          </a:xfrm>
          <a:prstGeom prst="rect">
            <a:avLst/>
          </a:prstGeom>
        </p:spPr>
        <p:txBody>
          <a:bodyPr vert="horz" wrap="square" lIns="0" tIns="1020242" rIns="0" bIns="0" rtlCol="0" anchor="ctr">
            <a:spAutoFit/>
          </a:bodyPr>
          <a:lstStyle/>
          <a:p>
            <a:pPr marL="18480" algn="ctr">
              <a:lnSpc>
                <a:spcPct val="100000"/>
              </a:lnSpc>
            </a:pPr>
            <a:r>
              <a:rPr lang="en-US" spc="-124" dirty="0">
                <a:solidFill>
                  <a:schemeClr val="bg2">
                    <a:lumMod val="50000"/>
                  </a:schemeClr>
                </a:solidFill>
              </a:rPr>
              <a:t>Fibonacci Search </a:t>
            </a:r>
            <a:endParaRPr lang="en-US" dirty="0">
              <a:solidFill>
                <a:schemeClr val="bg2">
                  <a:lumMod val="50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lang="en-US" spc="-15" smtClean="0"/>
              <a:pPr marL="134902"/>
              <a:t>27</a:t>
            </a:fld>
            <a:endParaRPr lang="en-US" spc="-15" dirty="0"/>
          </a:p>
        </p:txBody>
      </p:sp>
      <p:sp>
        <p:nvSpPr>
          <p:cNvPr id="9" name="Rectangle 2">
            <a:extLst>
              <a:ext uri="{FF2B5EF4-FFF2-40B4-BE49-F238E27FC236}">
                <a16:creationId xmlns:a16="http://schemas.microsoft.com/office/drawing/2014/main" id="{7EF58452-EFFA-4913-994F-2F286A8B25E2}"/>
              </a:ext>
            </a:extLst>
          </p:cNvPr>
          <p:cNvSpPr>
            <a:spLocks noChangeArrowheads="1"/>
          </p:cNvSpPr>
          <p:nvPr/>
        </p:nvSpPr>
        <p:spPr bwMode="auto">
          <a:xfrm>
            <a:off x="1860549" y="2923143"/>
            <a:ext cx="16383001" cy="6120840"/>
          </a:xfrm>
          <a:prstGeom prst="rect">
            <a:avLst/>
          </a:prstGeom>
          <a:noFill/>
          <a:ln>
            <a:noFill/>
          </a:ln>
          <a:effectLst/>
        </p:spPr>
        <p:txBody>
          <a:bodyPr vert="horz" wrap="square" lIns="0" tIns="0" rIns="0" bIns="2094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4800" b="0" i="0" dirty="0">
                <a:solidFill>
                  <a:srgbClr val="5F5F6F"/>
                </a:solidFill>
                <a:effectLst/>
                <a:latin typeface="Nunito"/>
              </a:rPr>
              <a:t>The time complexity for Fibonacci search is </a:t>
            </a:r>
            <a:r>
              <a:rPr lang="en-US" sz="4800" b="0" i="1" dirty="0">
                <a:solidFill>
                  <a:schemeClr val="accent2">
                    <a:lumMod val="75000"/>
                  </a:schemeClr>
                </a:solidFill>
                <a:effectLst/>
                <a:latin typeface="Nunito"/>
              </a:rPr>
              <a:t>O(log n)</a:t>
            </a:r>
            <a:r>
              <a:rPr lang="en-US" sz="4800" b="0" i="0" dirty="0">
                <a:solidFill>
                  <a:schemeClr val="accent2">
                    <a:lumMod val="75000"/>
                  </a:schemeClr>
                </a:solidFill>
                <a:effectLst/>
                <a:latin typeface="Nunito"/>
              </a:rPr>
              <a:t>; </a:t>
            </a:r>
            <a:r>
              <a:rPr lang="en-US" sz="4800" b="0" i="0" dirty="0">
                <a:solidFill>
                  <a:srgbClr val="5F5F6F"/>
                </a:solidFill>
                <a:effectLst/>
                <a:latin typeface="Nunito"/>
              </a:rPr>
              <a:t>the same as binary search. This means the algorithm is faster than both linear search and jump search in most cases.</a:t>
            </a:r>
          </a:p>
          <a:p>
            <a:pPr algn="l"/>
            <a:endParaRPr lang="en-US" sz="4800" b="0" i="0" dirty="0">
              <a:solidFill>
                <a:srgbClr val="5F5F6F"/>
              </a:solidFill>
              <a:effectLst/>
              <a:latin typeface="Nunito"/>
            </a:endParaRPr>
          </a:p>
          <a:p>
            <a:pPr algn="l"/>
            <a:r>
              <a:rPr lang="en-US" sz="4800" b="0" i="0" dirty="0">
                <a:solidFill>
                  <a:srgbClr val="5F5F6F"/>
                </a:solidFill>
                <a:effectLst/>
                <a:latin typeface="Nunito"/>
              </a:rPr>
              <a:t>Fibonacci search can be used when we have a very large number of elements to search through, and we want to reduce the inefficiency associated with using an algorithm which relies on the division operator.</a:t>
            </a:r>
          </a:p>
        </p:txBody>
      </p:sp>
    </p:spTree>
    <p:extLst>
      <p:ext uri="{BB962C8B-B14F-4D97-AF65-F5344CB8AC3E}">
        <p14:creationId xmlns:p14="http://schemas.microsoft.com/office/powerpoint/2010/main" val="1069622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4250" y="632592"/>
            <a:ext cx="18669000" cy="2248231"/>
          </a:xfrm>
          <a:prstGeom prst="rect">
            <a:avLst/>
          </a:prstGeom>
        </p:spPr>
        <p:txBody>
          <a:bodyPr vert="horz" wrap="square" lIns="0" tIns="1020242" rIns="0" bIns="0" rtlCol="0" anchor="ctr">
            <a:spAutoFit/>
          </a:bodyPr>
          <a:lstStyle/>
          <a:p>
            <a:pPr marL="18480" algn="ctr">
              <a:lnSpc>
                <a:spcPct val="100000"/>
              </a:lnSpc>
            </a:pPr>
            <a:r>
              <a:rPr lang="en-US" spc="-124" dirty="0">
                <a:solidFill>
                  <a:schemeClr val="bg2">
                    <a:lumMod val="50000"/>
                  </a:schemeClr>
                </a:solidFill>
              </a:rPr>
              <a:t>Exponential Search </a:t>
            </a:r>
            <a:endParaRPr lang="en-US" dirty="0">
              <a:solidFill>
                <a:schemeClr val="bg2">
                  <a:lumMod val="50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lang="en-US" spc="-15" smtClean="0"/>
              <a:pPr marL="134902"/>
              <a:t>28</a:t>
            </a:fld>
            <a:endParaRPr lang="en-US" spc="-15" dirty="0"/>
          </a:p>
        </p:txBody>
      </p:sp>
      <p:sp>
        <p:nvSpPr>
          <p:cNvPr id="9" name="Rectangle 2">
            <a:extLst>
              <a:ext uri="{FF2B5EF4-FFF2-40B4-BE49-F238E27FC236}">
                <a16:creationId xmlns:a16="http://schemas.microsoft.com/office/drawing/2014/main" id="{7EF58452-EFFA-4913-994F-2F286A8B25E2}"/>
              </a:ext>
            </a:extLst>
          </p:cNvPr>
          <p:cNvSpPr>
            <a:spLocks noChangeArrowheads="1"/>
          </p:cNvSpPr>
          <p:nvPr/>
        </p:nvSpPr>
        <p:spPr bwMode="auto">
          <a:xfrm>
            <a:off x="1699368" y="3219377"/>
            <a:ext cx="17830800" cy="6982614"/>
          </a:xfrm>
          <a:prstGeom prst="rect">
            <a:avLst/>
          </a:prstGeom>
          <a:noFill/>
          <a:ln>
            <a:noFill/>
          </a:ln>
          <a:effectLst/>
        </p:spPr>
        <p:txBody>
          <a:bodyPr vert="horz" wrap="square" lIns="0" tIns="0" rIns="0" bIns="2094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4400" b="0" i="1" dirty="0">
                <a:solidFill>
                  <a:schemeClr val="bg2">
                    <a:lumMod val="50000"/>
                  </a:schemeClr>
                </a:solidFill>
                <a:effectLst/>
                <a:latin typeface="Nunito"/>
              </a:rPr>
              <a:t>Exponential search</a:t>
            </a:r>
            <a:r>
              <a:rPr lang="en-US" sz="4400" b="0" i="0" dirty="0">
                <a:solidFill>
                  <a:schemeClr val="bg2">
                    <a:lumMod val="50000"/>
                  </a:schemeClr>
                </a:solidFill>
                <a:effectLst/>
                <a:latin typeface="Nunito"/>
              </a:rPr>
              <a:t> </a:t>
            </a:r>
            <a:r>
              <a:rPr lang="en-US" sz="4400" b="0" i="0" dirty="0">
                <a:solidFill>
                  <a:srgbClr val="5F5F6F"/>
                </a:solidFill>
                <a:effectLst/>
                <a:latin typeface="Nunito"/>
              </a:rPr>
              <a:t>is another search algorithm that can be implemented quite simply in Python, compared to jump search and Fibonacci search which are both a bit complex. </a:t>
            </a:r>
          </a:p>
          <a:p>
            <a:pPr algn="l"/>
            <a:r>
              <a:rPr lang="en-US" sz="4400" b="0" i="0" dirty="0">
                <a:solidFill>
                  <a:srgbClr val="5F5F6F"/>
                </a:solidFill>
                <a:effectLst/>
                <a:latin typeface="Nunito"/>
              </a:rPr>
              <a:t>It is also known by the names </a:t>
            </a:r>
            <a:r>
              <a:rPr lang="en-US" sz="4400" b="0" i="1" dirty="0">
                <a:solidFill>
                  <a:srgbClr val="5F5F6F"/>
                </a:solidFill>
                <a:effectLst/>
                <a:latin typeface="Nunito"/>
              </a:rPr>
              <a:t>galloping search</a:t>
            </a:r>
            <a:r>
              <a:rPr lang="en-US" sz="4400" b="0" i="0" dirty="0">
                <a:solidFill>
                  <a:srgbClr val="5F5F6F"/>
                </a:solidFill>
                <a:effectLst/>
                <a:latin typeface="Nunito"/>
              </a:rPr>
              <a:t>, </a:t>
            </a:r>
            <a:r>
              <a:rPr lang="en-US" sz="4400" b="0" i="1" dirty="0">
                <a:solidFill>
                  <a:srgbClr val="5F5F6F"/>
                </a:solidFill>
                <a:effectLst/>
                <a:latin typeface="Nunito"/>
              </a:rPr>
              <a:t>doubling search</a:t>
            </a:r>
            <a:r>
              <a:rPr lang="en-US" sz="4400" b="0" i="0" dirty="0">
                <a:solidFill>
                  <a:srgbClr val="5F5F6F"/>
                </a:solidFill>
                <a:effectLst/>
                <a:latin typeface="Nunito"/>
              </a:rPr>
              <a:t> and </a:t>
            </a:r>
            <a:r>
              <a:rPr lang="en-US" sz="4400" b="0" i="1" dirty="0">
                <a:solidFill>
                  <a:srgbClr val="5F5F6F"/>
                </a:solidFill>
                <a:effectLst/>
                <a:latin typeface="Nunito"/>
              </a:rPr>
              <a:t>Struzik search</a:t>
            </a:r>
            <a:r>
              <a:rPr lang="en-US" sz="4400" b="0" i="0" dirty="0">
                <a:solidFill>
                  <a:srgbClr val="5F5F6F"/>
                </a:solidFill>
                <a:effectLst/>
                <a:latin typeface="Nunito"/>
              </a:rPr>
              <a:t>.</a:t>
            </a:r>
          </a:p>
          <a:p>
            <a:pPr algn="l"/>
            <a:r>
              <a:rPr lang="en-US" sz="4400" b="0" i="0" dirty="0">
                <a:solidFill>
                  <a:srgbClr val="5F5F6F"/>
                </a:solidFill>
                <a:effectLst/>
                <a:latin typeface="Nunito"/>
              </a:rPr>
              <a:t>Complexity </a:t>
            </a:r>
            <a:r>
              <a:rPr lang="en-US" sz="4400" b="0" i="1" dirty="0">
                <a:solidFill>
                  <a:schemeClr val="accent2">
                    <a:lumMod val="75000"/>
                  </a:schemeClr>
                </a:solidFill>
                <a:effectLst/>
                <a:latin typeface="Nunito"/>
              </a:rPr>
              <a:t>O(log n)</a:t>
            </a:r>
          </a:p>
          <a:p>
            <a:pPr algn="l"/>
            <a:r>
              <a:rPr lang="en-US" sz="4400" b="0" i="0" dirty="0">
                <a:solidFill>
                  <a:srgbClr val="5F5F6F"/>
                </a:solidFill>
                <a:effectLst/>
                <a:latin typeface="Nunito"/>
              </a:rPr>
              <a:t>Exponential search depends on binary search to perform the final comparison of values. The algorithm works by:</a:t>
            </a:r>
          </a:p>
          <a:p>
            <a:pPr algn="l">
              <a:buFont typeface="Arial" panose="020B0604020202020204" pitchFamily="34" charset="0"/>
              <a:buChar char="•"/>
            </a:pPr>
            <a:r>
              <a:rPr lang="en-US" sz="4400" b="0" i="0" dirty="0">
                <a:solidFill>
                  <a:srgbClr val="5F5F6F"/>
                </a:solidFill>
                <a:effectLst/>
                <a:latin typeface="Nunito"/>
              </a:rPr>
              <a:t>Determining the range where the element we're looking for is likely to be</a:t>
            </a:r>
          </a:p>
          <a:p>
            <a:pPr algn="l">
              <a:buFont typeface="Arial" panose="020B0604020202020204" pitchFamily="34" charset="0"/>
              <a:buChar char="•"/>
            </a:pPr>
            <a:r>
              <a:rPr lang="en-US" sz="4400" b="0" i="0" dirty="0">
                <a:solidFill>
                  <a:srgbClr val="5F5F6F"/>
                </a:solidFill>
                <a:effectLst/>
                <a:latin typeface="Nunito"/>
              </a:rPr>
              <a:t>Using binary search for the range to find the exact index of the item</a:t>
            </a:r>
          </a:p>
        </p:txBody>
      </p:sp>
    </p:spTree>
    <p:extLst>
      <p:ext uri="{BB962C8B-B14F-4D97-AF65-F5344CB8AC3E}">
        <p14:creationId xmlns:p14="http://schemas.microsoft.com/office/powerpoint/2010/main" val="168184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4250" y="632592"/>
            <a:ext cx="18669000" cy="2248231"/>
          </a:xfrm>
          <a:prstGeom prst="rect">
            <a:avLst/>
          </a:prstGeom>
        </p:spPr>
        <p:txBody>
          <a:bodyPr vert="horz" wrap="square" lIns="0" tIns="1020242" rIns="0" bIns="0" rtlCol="0" anchor="ctr">
            <a:spAutoFit/>
          </a:bodyPr>
          <a:lstStyle/>
          <a:p>
            <a:pPr marL="18480" algn="ctr">
              <a:lnSpc>
                <a:spcPct val="100000"/>
              </a:lnSpc>
            </a:pPr>
            <a:r>
              <a:rPr lang="en-US" spc="-124" dirty="0">
                <a:solidFill>
                  <a:schemeClr val="bg2">
                    <a:lumMod val="50000"/>
                  </a:schemeClr>
                </a:solidFill>
              </a:rPr>
              <a:t>Exponential Search </a:t>
            </a:r>
            <a:endParaRPr lang="en-US" dirty="0">
              <a:solidFill>
                <a:schemeClr val="bg2">
                  <a:lumMod val="50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lang="en-US" spc="-15" smtClean="0"/>
              <a:pPr marL="134902"/>
              <a:t>29</a:t>
            </a:fld>
            <a:endParaRPr lang="en-US" spc="-15" dirty="0"/>
          </a:p>
        </p:txBody>
      </p:sp>
      <p:pic>
        <p:nvPicPr>
          <p:cNvPr id="5" name="Рисунок 4">
            <a:extLst>
              <a:ext uri="{FF2B5EF4-FFF2-40B4-BE49-F238E27FC236}">
                <a16:creationId xmlns:a16="http://schemas.microsoft.com/office/drawing/2014/main" id="{34DF906A-9880-4237-BDDA-03AEA1E0EC89}"/>
              </a:ext>
            </a:extLst>
          </p:cNvPr>
          <p:cNvPicPr>
            <a:picLocks noChangeAspect="1"/>
          </p:cNvPicPr>
          <p:nvPr/>
        </p:nvPicPr>
        <p:blipFill>
          <a:blip r:embed="rId3"/>
          <a:stretch>
            <a:fillRect/>
          </a:stretch>
        </p:blipFill>
        <p:spPr>
          <a:xfrm>
            <a:off x="4565650" y="2995157"/>
            <a:ext cx="12182141" cy="6705600"/>
          </a:xfrm>
          <a:prstGeom prst="rect">
            <a:avLst/>
          </a:prstGeom>
        </p:spPr>
      </p:pic>
    </p:spTree>
    <p:extLst>
      <p:ext uri="{BB962C8B-B14F-4D97-AF65-F5344CB8AC3E}">
        <p14:creationId xmlns:p14="http://schemas.microsoft.com/office/powerpoint/2010/main" val="2902942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3250" y="3216275"/>
            <a:ext cx="18440400" cy="4051995"/>
          </a:xfrm>
          <a:prstGeom prst="rect">
            <a:avLst/>
          </a:prstGeom>
        </p:spPr>
        <p:txBody>
          <a:bodyPr vert="horz" wrap="square" lIns="0" tIns="1020242" rIns="0" bIns="0" rtlCol="0" anchor="ctr">
            <a:spAutoFit/>
          </a:bodyPr>
          <a:lstStyle/>
          <a:p>
            <a:pPr algn="ctr"/>
            <a:r>
              <a:rPr lang="en-US" sz="11500" dirty="0"/>
              <a:t>Searching Algorithms </a:t>
            </a:r>
            <a:br>
              <a:rPr lang="en-US" sz="11500" dirty="0"/>
            </a:br>
            <a:r>
              <a:rPr lang="en-US" sz="11500" dirty="0"/>
              <a:t>in Python</a:t>
            </a: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spc="-15" dirty="0"/>
              <a:pPr marL="134902"/>
              <a:t>3</a:t>
            </a:fld>
            <a:endParaRPr spc="-15" dirty="0"/>
          </a:p>
        </p:txBody>
      </p:sp>
    </p:spTree>
    <p:extLst>
      <p:ext uri="{BB962C8B-B14F-4D97-AF65-F5344CB8AC3E}">
        <p14:creationId xmlns:p14="http://schemas.microsoft.com/office/powerpoint/2010/main" val="3438977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984250" y="632592"/>
            <a:ext cx="18669000" cy="2248231"/>
          </a:xfrm>
          <a:prstGeom prst="rect">
            <a:avLst/>
          </a:prstGeom>
        </p:spPr>
        <p:txBody>
          <a:bodyPr vert="horz" wrap="square" lIns="0" tIns="1020242" rIns="0" bIns="0" rtlCol="0" anchor="ctr">
            <a:spAutoFit/>
          </a:bodyPr>
          <a:lstStyle/>
          <a:p>
            <a:pPr marL="18480" algn="ctr">
              <a:lnSpc>
                <a:spcPct val="100000"/>
              </a:lnSpc>
            </a:pPr>
            <a:r>
              <a:rPr lang="en-US" spc="-124" dirty="0">
                <a:solidFill>
                  <a:schemeClr val="bg2">
                    <a:lumMod val="50000"/>
                  </a:schemeClr>
                </a:solidFill>
              </a:rPr>
              <a:t>Interpolation Search </a:t>
            </a:r>
            <a:endParaRPr lang="en-US" dirty="0">
              <a:solidFill>
                <a:schemeClr val="bg2">
                  <a:lumMod val="50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lang="en-US" spc="-15" smtClean="0"/>
              <a:pPr marL="134902"/>
              <a:t>30</a:t>
            </a:fld>
            <a:endParaRPr lang="en-US" spc="-15" dirty="0"/>
          </a:p>
        </p:txBody>
      </p:sp>
      <p:sp>
        <p:nvSpPr>
          <p:cNvPr id="5" name="Rectangle 3">
            <a:extLst>
              <a:ext uri="{FF2B5EF4-FFF2-40B4-BE49-F238E27FC236}">
                <a16:creationId xmlns:a16="http://schemas.microsoft.com/office/drawing/2014/main" id="{9C931D31-8DF3-4074-92F3-FAC0BF33BC4B}"/>
              </a:ext>
            </a:extLst>
          </p:cNvPr>
          <p:cNvSpPr>
            <a:spLocks noChangeArrowheads="1"/>
          </p:cNvSpPr>
          <p:nvPr/>
        </p:nvSpPr>
        <p:spPr bwMode="auto">
          <a:xfrm>
            <a:off x="2054225" y="2995519"/>
            <a:ext cx="16529050" cy="8354177"/>
          </a:xfrm>
          <a:prstGeom prst="rect">
            <a:avLst/>
          </a:prstGeom>
          <a:noFill/>
          <a:ln>
            <a:noFill/>
          </a:ln>
          <a:effectLst/>
        </p:spPr>
        <p:txBody>
          <a:bodyPr vert="horz" wrap="square" lIns="0" tIns="0" rIns="0" bIns="10474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1" u="none" strike="noStrike" cap="none" normalizeH="0" baseline="0" dirty="0">
                <a:ln>
                  <a:noFill/>
                </a:ln>
                <a:solidFill>
                  <a:srgbClr val="5F5F6F"/>
                </a:solidFill>
                <a:effectLst/>
                <a:latin typeface="Nunito"/>
              </a:rPr>
              <a:t>Interpolation search</a:t>
            </a:r>
            <a:r>
              <a:rPr kumimoji="0" lang="en-US" altLang="en-US" sz="3200" b="0" i="0" u="none" strike="noStrike" cap="none" normalizeH="0" baseline="0" dirty="0">
                <a:ln>
                  <a:noFill/>
                </a:ln>
                <a:solidFill>
                  <a:srgbClr val="5F5F6F"/>
                </a:solidFill>
                <a:effectLst/>
                <a:latin typeface="Nunito"/>
              </a:rPr>
              <a:t> is another </a:t>
            </a:r>
            <a:r>
              <a:rPr kumimoji="0" lang="en-US" altLang="en-US" sz="3200" b="0" i="1" u="none" strike="noStrike" cap="none" normalizeH="0" baseline="0" dirty="0">
                <a:ln>
                  <a:noFill/>
                </a:ln>
                <a:solidFill>
                  <a:srgbClr val="5F5F6F"/>
                </a:solidFill>
                <a:effectLst/>
                <a:latin typeface="Nunito"/>
              </a:rPr>
              <a:t>divide and conquer </a:t>
            </a:r>
            <a:r>
              <a:rPr kumimoji="0" lang="en-US" altLang="en-US" sz="3200" b="0" i="0" u="none" strike="noStrike" cap="none" normalizeH="0" baseline="0" dirty="0">
                <a:ln>
                  <a:noFill/>
                </a:ln>
                <a:solidFill>
                  <a:srgbClr val="5F5F6F"/>
                </a:solidFill>
                <a:effectLst/>
                <a:latin typeface="Nunito"/>
              </a:rPr>
              <a:t>algorithm, similar to binary search. Unlike binary search, it does not always begin searching at the middle.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rgbClr val="5F5F6F"/>
                </a:solidFill>
                <a:latin typeface="Nunito"/>
              </a:rPr>
              <a:t>The time complexity is </a:t>
            </a:r>
            <a:r>
              <a:rPr lang="en-US" altLang="en-US" sz="3200" i="1" dirty="0">
                <a:solidFill>
                  <a:schemeClr val="accent2">
                    <a:lumMod val="75000"/>
                  </a:schemeClr>
                </a:solidFill>
                <a:latin typeface="Nunito"/>
              </a:rPr>
              <a:t>O (log </a:t>
            </a:r>
            <a:r>
              <a:rPr lang="en-US" altLang="en-US" sz="3200" i="1" dirty="0" err="1">
                <a:solidFill>
                  <a:schemeClr val="accent2">
                    <a:lumMod val="75000"/>
                  </a:schemeClr>
                </a:solidFill>
                <a:latin typeface="Nunito"/>
              </a:rPr>
              <a:t>log</a:t>
            </a:r>
            <a:r>
              <a:rPr lang="en-US" altLang="en-US" sz="3200" i="1" dirty="0">
                <a:solidFill>
                  <a:schemeClr val="accent2">
                    <a:lumMod val="75000"/>
                  </a:schemeClr>
                </a:solidFill>
                <a:latin typeface="Nunito"/>
              </a:rPr>
              <a:t> n) </a:t>
            </a:r>
            <a:r>
              <a:rPr lang="en-US" altLang="en-US" sz="3200" dirty="0">
                <a:solidFill>
                  <a:srgbClr val="5F5F6F"/>
                </a:solidFill>
                <a:latin typeface="Nunito"/>
              </a:rPr>
              <a:t>when the values are evenly distributed.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rgbClr val="5F5F6F"/>
                </a:solidFill>
                <a:latin typeface="Nunito"/>
              </a:rPr>
              <a:t>The time complexity is </a:t>
            </a:r>
            <a:r>
              <a:rPr lang="en-US" altLang="en-US" sz="3200" i="1" dirty="0">
                <a:solidFill>
                  <a:schemeClr val="accent2">
                    <a:lumMod val="75000"/>
                  </a:schemeClr>
                </a:solidFill>
                <a:latin typeface="Nunito"/>
              </a:rPr>
              <a:t>O (n) </a:t>
            </a:r>
            <a:r>
              <a:rPr lang="en-US" altLang="en-US" sz="3200" dirty="0">
                <a:solidFill>
                  <a:srgbClr val="5F5F6F"/>
                </a:solidFill>
                <a:latin typeface="Nunito"/>
              </a:rPr>
              <a:t>when values are unevenly distributed.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5F5F6F"/>
                </a:solidFill>
                <a:effectLst/>
                <a:latin typeface="Nunito"/>
              </a:rPr>
              <a:t>Interpolation search calculates the probable position of the element we are searching for using the formula:</a:t>
            </a:r>
            <a:endParaRPr kumimoji="0" lang="en-US" altLang="en-US" sz="2000" b="0" i="0" u="none" strike="noStrike" cap="none" normalizeH="0" baseline="0" dirty="0">
              <a:ln>
                <a:noFill/>
              </a:ln>
              <a:solidFill>
                <a:srgbClr val="ABB2BF"/>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accent5">
                    <a:lumMod val="75000"/>
                  </a:schemeClr>
                </a:solidFill>
                <a:effectLst/>
                <a:latin typeface="Menlo"/>
              </a:rPr>
              <a:t>index = low + [(</a:t>
            </a:r>
            <a:r>
              <a:rPr kumimoji="0" lang="en-US" altLang="en-US" sz="3600" b="1" i="0" u="none" strike="noStrike" cap="none" normalizeH="0" baseline="0" dirty="0" err="1">
                <a:ln>
                  <a:noFill/>
                </a:ln>
                <a:solidFill>
                  <a:schemeClr val="accent5">
                    <a:lumMod val="75000"/>
                  </a:schemeClr>
                </a:solidFill>
                <a:effectLst/>
                <a:latin typeface="Menlo"/>
              </a:rPr>
              <a:t>val-myList</a:t>
            </a:r>
            <a:r>
              <a:rPr kumimoji="0" lang="en-US" altLang="en-US" sz="3600" b="1" i="0" u="none" strike="noStrike" cap="none" normalizeH="0" baseline="0" dirty="0">
                <a:ln>
                  <a:noFill/>
                </a:ln>
                <a:solidFill>
                  <a:schemeClr val="accent5">
                    <a:lumMod val="75000"/>
                  </a:schemeClr>
                </a:solidFill>
                <a:effectLst/>
                <a:latin typeface="Menlo"/>
              </a:rPr>
              <a:t>[low])*(high-low) / (</a:t>
            </a:r>
            <a:r>
              <a:rPr kumimoji="0" lang="en-US" altLang="en-US" sz="3600" b="1" i="0" u="none" strike="noStrike" cap="none" normalizeH="0" baseline="0" dirty="0" err="1">
                <a:ln>
                  <a:noFill/>
                </a:ln>
                <a:solidFill>
                  <a:schemeClr val="accent5">
                    <a:lumMod val="75000"/>
                  </a:schemeClr>
                </a:solidFill>
                <a:effectLst/>
                <a:latin typeface="Menlo"/>
              </a:rPr>
              <a:t>myList</a:t>
            </a:r>
            <a:r>
              <a:rPr kumimoji="0" lang="en-US" altLang="en-US" sz="3600" b="1" i="0" u="none" strike="noStrike" cap="none" normalizeH="0" baseline="0" dirty="0">
                <a:ln>
                  <a:noFill/>
                </a:ln>
                <a:solidFill>
                  <a:schemeClr val="accent5">
                    <a:lumMod val="75000"/>
                  </a:schemeClr>
                </a:solidFill>
                <a:effectLst/>
                <a:latin typeface="Menlo"/>
              </a:rPr>
              <a:t>[high]-</a:t>
            </a:r>
            <a:r>
              <a:rPr kumimoji="0" lang="en-US" altLang="en-US" sz="3600" b="1" i="0" u="none" strike="noStrike" cap="none" normalizeH="0" baseline="0" dirty="0" err="1">
                <a:ln>
                  <a:noFill/>
                </a:ln>
                <a:solidFill>
                  <a:schemeClr val="accent5">
                    <a:lumMod val="75000"/>
                  </a:schemeClr>
                </a:solidFill>
                <a:effectLst/>
                <a:latin typeface="Menlo"/>
              </a:rPr>
              <a:t>myList</a:t>
            </a:r>
            <a:r>
              <a:rPr kumimoji="0" lang="en-US" altLang="en-US" sz="3600" b="1" i="0" u="none" strike="noStrike" cap="none" normalizeH="0" baseline="0" dirty="0">
                <a:ln>
                  <a:noFill/>
                </a:ln>
                <a:solidFill>
                  <a:schemeClr val="accent5">
                    <a:lumMod val="75000"/>
                  </a:schemeClr>
                </a:solidFill>
                <a:effectLst/>
                <a:latin typeface="Menlo"/>
              </a:rPr>
              <a:t>[low])] </a:t>
            </a:r>
            <a:endParaRPr kumimoji="0" lang="en-US" altLang="en-US" sz="4800" b="1" i="0" u="none" strike="noStrike" cap="none" normalizeH="0" baseline="0" dirty="0">
              <a:ln>
                <a:noFill/>
              </a:ln>
              <a:solidFill>
                <a:schemeClr val="accent5">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rgbClr val="5F5F6F"/>
              </a:solidFill>
              <a:effectLst/>
              <a:latin typeface="Nuni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err="1">
                <a:ln>
                  <a:noFill/>
                </a:ln>
                <a:solidFill>
                  <a:schemeClr val="accent5">
                    <a:lumMod val="75000"/>
                  </a:schemeClr>
                </a:solidFill>
                <a:effectLst/>
                <a:latin typeface="Nunito"/>
              </a:rPr>
              <a:t>myList</a:t>
            </a:r>
            <a:r>
              <a:rPr kumimoji="0" lang="en-US" altLang="en-US" sz="3200" b="0" i="0" u="none" strike="noStrike" cap="none" normalizeH="0" baseline="0" dirty="0">
                <a:ln>
                  <a:noFill/>
                </a:ln>
                <a:solidFill>
                  <a:srgbClr val="5F5F6F"/>
                </a:solidFill>
                <a:effectLst/>
                <a:latin typeface="Nunito"/>
              </a:rPr>
              <a:t> - our input collection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err="1">
                <a:ln>
                  <a:noFill/>
                </a:ln>
                <a:solidFill>
                  <a:schemeClr val="accent5">
                    <a:lumMod val="75000"/>
                  </a:schemeClr>
                </a:solidFill>
                <a:effectLst/>
                <a:latin typeface="Nunito"/>
              </a:rPr>
              <a:t>val</a:t>
            </a:r>
            <a:r>
              <a:rPr kumimoji="0" lang="en-US" altLang="en-US" sz="3200" b="0" i="0" u="none" strike="noStrike" cap="none" normalizeH="0" baseline="0" dirty="0">
                <a:ln>
                  <a:noFill/>
                </a:ln>
                <a:solidFill>
                  <a:srgbClr val="5F5F6F"/>
                </a:solidFill>
                <a:effectLst/>
                <a:latin typeface="Nunito"/>
              </a:rPr>
              <a:t> - the element we are searching for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accent5">
                    <a:lumMod val="75000"/>
                  </a:schemeClr>
                </a:solidFill>
                <a:effectLst/>
                <a:latin typeface="Nunito"/>
              </a:rPr>
              <a:t>index</a:t>
            </a:r>
            <a:r>
              <a:rPr kumimoji="0" lang="en-US" altLang="en-US" sz="3200" b="0" i="0" u="none" strike="noStrike" cap="none" normalizeH="0" baseline="0" dirty="0">
                <a:ln>
                  <a:noFill/>
                </a:ln>
                <a:solidFill>
                  <a:srgbClr val="5F5F6F"/>
                </a:solidFill>
                <a:effectLst/>
                <a:latin typeface="Nunito"/>
              </a:rPr>
              <a:t> - the probable index of the search element. This is computed to be a higher value when </a:t>
            </a:r>
            <a:r>
              <a:rPr kumimoji="0" lang="en-US" altLang="en-US" sz="3200" b="0" i="0" u="none" strike="noStrike" cap="none" normalizeH="0" baseline="0" dirty="0" err="1">
                <a:ln>
                  <a:noFill/>
                </a:ln>
                <a:solidFill>
                  <a:srgbClr val="5F5F6F"/>
                </a:solidFill>
                <a:effectLst/>
                <a:latin typeface="Nunito"/>
              </a:rPr>
              <a:t>val</a:t>
            </a:r>
            <a:r>
              <a:rPr kumimoji="0" lang="en-US" altLang="en-US" sz="3200" b="0" i="0" u="none" strike="noStrike" cap="none" normalizeH="0" baseline="0" dirty="0">
                <a:ln>
                  <a:noFill/>
                </a:ln>
                <a:solidFill>
                  <a:srgbClr val="5F5F6F"/>
                </a:solidFill>
                <a:effectLst/>
                <a:latin typeface="Nunito"/>
              </a:rPr>
              <a:t> is closer in value to the element at the end of the array (</a:t>
            </a:r>
            <a:r>
              <a:rPr kumimoji="0" lang="en-US" altLang="en-US" sz="3200" b="0" i="0" u="none" strike="noStrike" cap="none" normalizeH="0" baseline="0" dirty="0" err="1">
                <a:ln>
                  <a:noFill/>
                </a:ln>
                <a:solidFill>
                  <a:srgbClr val="C7254E"/>
                </a:solidFill>
                <a:effectLst/>
                <a:latin typeface="Menlo"/>
              </a:rPr>
              <a:t>myList</a:t>
            </a:r>
            <a:r>
              <a:rPr kumimoji="0" lang="en-US" altLang="en-US" sz="3200" b="0" i="0" u="none" strike="noStrike" cap="none" normalizeH="0" baseline="0" dirty="0">
                <a:ln>
                  <a:noFill/>
                </a:ln>
                <a:solidFill>
                  <a:srgbClr val="C7254E"/>
                </a:solidFill>
                <a:effectLst/>
                <a:latin typeface="Menlo"/>
              </a:rPr>
              <a:t>[high]</a:t>
            </a:r>
            <a:r>
              <a:rPr kumimoji="0" lang="en-US" altLang="en-US" sz="3200" b="0" i="0" u="none" strike="noStrike" cap="none" normalizeH="0" baseline="0" dirty="0">
                <a:ln>
                  <a:noFill/>
                </a:ln>
                <a:solidFill>
                  <a:srgbClr val="5F5F6F"/>
                </a:solidFill>
                <a:effectLst/>
                <a:latin typeface="Nunito"/>
              </a:rPr>
              <a:t>), and lower when </a:t>
            </a:r>
            <a:r>
              <a:rPr kumimoji="0" lang="en-US" altLang="en-US" sz="3200" b="0" i="0" u="none" strike="noStrike" cap="none" normalizeH="0" baseline="0" dirty="0" err="1">
                <a:ln>
                  <a:noFill/>
                </a:ln>
                <a:solidFill>
                  <a:srgbClr val="5F5F6F"/>
                </a:solidFill>
                <a:effectLst/>
                <a:latin typeface="Nunito"/>
              </a:rPr>
              <a:t>val</a:t>
            </a:r>
            <a:r>
              <a:rPr kumimoji="0" lang="en-US" altLang="en-US" sz="3200" b="0" i="0" u="none" strike="noStrike" cap="none" normalizeH="0" baseline="0" dirty="0">
                <a:ln>
                  <a:noFill/>
                </a:ln>
                <a:solidFill>
                  <a:srgbClr val="5F5F6F"/>
                </a:solidFill>
                <a:effectLst/>
                <a:latin typeface="Nunito"/>
              </a:rPr>
              <a:t> is closer in value to the element at the start of the array (</a:t>
            </a:r>
            <a:r>
              <a:rPr lang="en-US" altLang="en-US" sz="3200" dirty="0" err="1">
                <a:solidFill>
                  <a:srgbClr val="C7254E"/>
                </a:solidFill>
                <a:latin typeface="Menlo"/>
              </a:rPr>
              <a:t>myList</a:t>
            </a:r>
            <a:r>
              <a:rPr kumimoji="0" lang="en-US" altLang="en-US" sz="3200" b="0" i="0" u="none" strike="noStrike" cap="none" normalizeH="0" baseline="0" dirty="0">
                <a:ln>
                  <a:noFill/>
                </a:ln>
                <a:solidFill>
                  <a:srgbClr val="C7254E"/>
                </a:solidFill>
                <a:effectLst/>
                <a:latin typeface="Menlo"/>
              </a:rPr>
              <a:t>[low]</a:t>
            </a:r>
            <a:r>
              <a:rPr kumimoji="0" lang="en-US" altLang="en-US" sz="3200" b="0" i="0" u="none" strike="noStrike" cap="none" normalizeH="0" baseline="0" dirty="0">
                <a:ln>
                  <a:noFill/>
                </a:ln>
                <a:solidFill>
                  <a:srgbClr val="5F5F6F"/>
                </a:solidFill>
                <a:effectLst/>
                <a:latin typeface="Nunito"/>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accent5">
                    <a:lumMod val="75000"/>
                  </a:schemeClr>
                </a:solidFill>
                <a:effectLst/>
                <a:latin typeface="Nunito"/>
              </a:rPr>
              <a:t>low</a:t>
            </a:r>
            <a:r>
              <a:rPr kumimoji="0" lang="en-US" altLang="en-US" sz="3200" b="0" i="0" u="none" strike="noStrike" cap="none" normalizeH="0" baseline="0" dirty="0">
                <a:ln>
                  <a:noFill/>
                </a:ln>
                <a:solidFill>
                  <a:srgbClr val="5F5F6F"/>
                </a:solidFill>
                <a:effectLst/>
                <a:latin typeface="Nunito"/>
              </a:rPr>
              <a:t> - the starting index of the collection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accent5">
                    <a:lumMod val="75000"/>
                  </a:schemeClr>
                </a:solidFill>
                <a:effectLst/>
                <a:latin typeface="Nunito"/>
              </a:rPr>
              <a:t>high</a:t>
            </a:r>
            <a:r>
              <a:rPr kumimoji="0" lang="en-US" altLang="en-US" sz="3200" b="0" i="0" u="none" strike="noStrike" cap="none" normalizeH="0" baseline="0" dirty="0">
                <a:ln>
                  <a:noFill/>
                </a:ln>
                <a:solidFill>
                  <a:srgbClr val="5F5F6F"/>
                </a:solidFill>
                <a:effectLst/>
                <a:latin typeface="Nunito"/>
              </a:rPr>
              <a:t> - the last index of the collection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2410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4250" y="632592"/>
            <a:ext cx="18669000" cy="2248231"/>
          </a:xfrm>
          <a:prstGeom prst="rect">
            <a:avLst/>
          </a:prstGeom>
        </p:spPr>
        <p:txBody>
          <a:bodyPr vert="horz" wrap="square" lIns="0" tIns="1020242" rIns="0" bIns="0" rtlCol="0" anchor="ctr">
            <a:spAutoFit/>
          </a:bodyPr>
          <a:lstStyle/>
          <a:p>
            <a:pPr marL="18480" algn="ctr">
              <a:lnSpc>
                <a:spcPct val="100000"/>
              </a:lnSpc>
            </a:pPr>
            <a:r>
              <a:rPr lang="en-US" spc="-124" dirty="0">
                <a:solidFill>
                  <a:schemeClr val="bg2">
                    <a:lumMod val="50000"/>
                  </a:schemeClr>
                </a:solidFill>
              </a:rPr>
              <a:t>Interpolation Search </a:t>
            </a:r>
            <a:endParaRPr lang="en-US" dirty="0">
              <a:solidFill>
                <a:schemeClr val="bg2">
                  <a:lumMod val="50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lang="en-US" spc="-15" smtClean="0"/>
              <a:pPr marL="134902"/>
              <a:t>31</a:t>
            </a:fld>
            <a:endParaRPr lang="en-US" spc="-15" dirty="0"/>
          </a:p>
        </p:txBody>
      </p:sp>
      <p:pic>
        <p:nvPicPr>
          <p:cNvPr id="6" name="Рисунок 5">
            <a:extLst>
              <a:ext uri="{FF2B5EF4-FFF2-40B4-BE49-F238E27FC236}">
                <a16:creationId xmlns:a16="http://schemas.microsoft.com/office/drawing/2014/main" id="{6AF05D11-225B-4E2E-818A-5246926028C8}"/>
              </a:ext>
            </a:extLst>
          </p:cNvPr>
          <p:cNvPicPr>
            <a:picLocks noChangeAspect="1"/>
          </p:cNvPicPr>
          <p:nvPr/>
        </p:nvPicPr>
        <p:blipFill>
          <a:blip r:embed="rId3"/>
          <a:stretch>
            <a:fillRect/>
          </a:stretch>
        </p:blipFill>
        <p:spPr>
          <a:xfrm>
            <a:off x="987391" y="3521075"/>
            <a:ext cx="18351433" cy="6324600"/>
          </a:xfrm>
          <a:prstGeom prst="rect">
            <a:avLst/>
          </a:prstGeom>
        </p:spPr>
      </p:pic>
    </p:spTree>
    <p:extLst>
      <p:ext uri="{BB962C8B-B14F-4D97-AF65-F5344CB8AC3E}">
        <p14:creationId xmlns:p14="http://schemas.microsoft.com/office/powerpoint/2010/main" val="872123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4250" y="632592"/>
            <a:ext cx="18669000" cy="2248231"/>
          </a:xfrm>
          <a:prstGeom prst="rect">
            <a:avLst/>
          </a:prstGeom>
        </p:spPr>
        <p:txBody>
          <a:bodyPr vert="horz" wrap="square" lIns="0" tIns="1020242" rIns="0" bIns="0" rtlCol="0" anchor="ctr">
            <a:spAutoFit/>
          </a:bodyPr>
          <a:lstStyle/>
          <a:p>
            <a:pPr marL="18480" algn="ctr">
              <a:lnSpc>
                <a:spcPct val="100000"/>
              </a:lnSpc>
            </a:pPr>
            <a:r>
              <a:rPr lang="en-US" spc="-124" dirty="0">
                <a:solidFill>
                  <a:schemeClr val="bg2">
                    <a:lumMod val="50000"/>
                  </a:schemeClr>
                </a:solidFill>
              </a:rPr>
              <a:t>Using Search Algorithms</a:t>
            </a:r>
            <a:endParaRPr lang="en-US" dirty="0">
              <a:solidFill>
                <a:schemeClr val="bg2">
                  <a:lumMod val="50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lang="en-US" spc="-15" smtClean="0"/>
              <a:pPr marL="134902"/>
              <a:t>32</a:t>
            </a:fld>
            <a:endParaRPr lang="en-US" spc="-15" dirty="0"/>
          </a:p>
        </p:txBody>
      </p:sp>
      <p:graphicFrame>
        <p:nvGraphicFramePr>
          <p:cNvPr id="3" name="Таблица 5">
            <a:extLst>
              <a:ext uri="{FF2B5EF4-FFF2-40B4-BE49-F238E27FC236}">
                <a16:creationId xmlns:a16="http://schemas.microsoft.com/office/drawing/2014/main" id="{A0A36B50-BC7B-4FAF-87D2-B8CEA50A56E4}"/>
              </a:ext>
            </a:extLst>
          </p:cNvPr>
          <p:cNvGraphicFramePr>
            <a:graphicFrameLocks noGrp="1"/>
          </p:cNvGraphicFramePr>
          <p:nvPr>
            <p:extLst>
              <p:ext uri="{D42A27DB-BD31-4B8C-83A1-F6EECF244321}">
                <p14:modId xmlns:p14="http://schemas.microsoft.com/office/powerpoint/2010/main" val="986915673"/>
              </p:ext>
            </p:extLst>
          </p:nvPr>
        </p:nvGraphicFramePr>
        <p:xfrm>
          <a:off x="2203450" y="3216275"/>
          <a:ext cx="16285468" cy="6522720"/>
        </p:xfrm>
        <a:graphic>
          <a:graphicData uri="http://schemas.openxmlformats.org/drawingml/2006/table">
            <a:tbl>
              <a:tblPr firstRow="1" bandRow="1">
                <a:tableStyleId>{5C22544A-7EE6-4342-B048-85BDC9FD1C3A}</a:tableStyleId>
              </a:tblPr>
              <a:tblGrid>
                <a:gridCol w="5179869">
                  <a:extLst>
                    <a:ext uri="{9D8B030D-6E8A-4147-A177-3AD203B41FA5}">
                      <a16:colId xmlns:a16="http://schemas.microsoft.com/office/drawing/2014/main" val="1440650726"/>
                    </a:ext>
                  </a:extLst>
                </a:gridCol>
                <a:gridCol w="11105599">
                  <a:extLst>
                    <a:ext uri="{9D8B030D-6E8A-4147-A177-3AD203B41FA5}">
                      <a16:colId xmlns:a16="http://schemas.microsoft.com/office/drawing/2014/main" val="1758079007"/>
                    </a:ext>
                  </a:extLst>
                </a:gridCol>
              </a:tblGrid>
              <a:tr h="370840">
                <a:tc>
                  <a:txBody>
                    <a:bodyPr/>
                    <a:lstStyle/>
                    <a:p>
                      <a:r>
                        <a:rPr lang="en-US" sz="3200" dirty="0"/>
                        <a:t>Search Algorithms</a:t>
                      </a:r>
                    </a:p>
                  </a:txBody>
                  <a:tcPr/>
                </a:tc>
                <a:tc>
                  <a:txBody>
                    <a:bodyPr/>
                    <a:lstStyle/>
                    <a:p>
                      <a:endParaRPr lang="en-US" sz="3200" dirty="0"/>
                    </a:p>
                  </a:txBody>
                  <a:tcPr/>
                </a:tc>
                <a:extLst>
                  <a:ext uri="{0D108BD9-81ED-4DB2-BD59-A6C34878D82A}">
                    <a16:rowId xmlns:a16="http://schemas.microsoft.com/office/drawing/2014/main" val="3630900972"/>
                  </a:ext>
                </a:extLst>
              </a:tr>
              <a:tr h="370840">
                <a:tc>
                  <a:txBody>
                    <a:bodyPr/>
                    <a:lstStyle/>
                    <a:p>
                      <a:r>
                        <a:rPr lang="en-US" sz="3600" b="0" i="0" dirty="0">
                          <a:solidFill>
                            <a:srgbClr val="5F5F6F"/>
                          </a:solidFill>
                          <a:effectLst/>
                          <a:latin typeface="Nunito"/>
                        </a:rPr>
                        <a:t>Linear search</a:t>
                      </a:r>
                      <a:endParaRPr lang="en-US" sz="3200" dirty="0"/>
                    </a:p>
                  </a:txBody>
                  <a:tcPr/>
                </a:tc>
                <a:tc>
                  <a:txBody>
                    <a:bodyPr/>
                    <a:lstStyle/>
                    <a:p>
                      <a:r>
                        <a:rPr lang="en-US" sz="3600" b="0" i="0" dirty="0">
                          <a:solidFill>
                            <a:srgbClr val="5F5F6F"/>
                          </a:solidFill>
                          <a:effectLst/>
                          <a:latin typeface="Nunito"/>
                        </a:rPr>
                        <a:t>If you want to search through an unsorted array or to find the </a:t>
                      </a:r>
                      <a:r>
                        <a:rPr lang="en-US" sz="3600" b="0" i="1" dirty="0">
                          <a:solidFill>
                            <a:srgbClr val="5F5F6F"/>
                          </a:solidFill>
                          <a:effectLst/>
                          <a:latin typeface="Nunito"/>
                        </a:rPr>
                        <a:t>first</a:t>
                      </a:r>
                      <a:r>
                        <a:rPr lang="en-US" sz="3600" b="0" i="0" dirty="0">
                          <a:solidFill>
                            <a:srgbClr val="5F5F6F"/>
                          </a:solidFill>
                          <a:effectLst/>
                          <a:latin typeface="Nunito"/>
                        </a:rPr>
                        <a:t> occurrence of a search variable</a:t>
                      </a:r>
                      <a:endParaRPr lang="en-US" sz="3200" dirty="0"/>
                    </a:p>
                  </a:txBody>
                  <a:tcPr/>
                </a:tc>
                <a:extLst>
                  <a:ext uri="{0D108BD9-81ED-4DB2-BD59-A6C34878D82A}">
                    <a16:rowId xmlns:a16="http://schemas.microsoft.com/office/drawing/2014/main" val="3298921503"/>
                  </a:ext>
                </a:extLst>
              </a:tr>
              <a:tr h="370840">
                <a:tc>
                  <a:txBody>
                    <a:bodyPr/>
                    <a:lstStyle/>
                    <a:p>
                      <a:r>
                        <a:rPr lang="en-US" sz="3600" b="0" i="0" dirty="0">
                          <a:solidFill>
                            <a:srgbClr val="5F5F6F"/>
                          </a:solidFill>
                          <a:effectLst/>
                          <a:latin typeface="Nunito"/>
                        </a:rPr>
                        <a:t>binary search</a:t>
                      </a:r>
                      <a:endParaRPr lang="en-US" sz="3200" dirty="0"/>
                    </a:p>
                  </a:txBody>
                  <a:tcPr/>
                </a:tc>
                <a:tc>
                  <a:txBody>
                    <a:bodyPr/>
                    <a:lstStyle/>
                    <a:p>
                      <a:r>
                        <a:rPr lang="en-US" sz="3600" b="0" i="0" dirty="0">
                          <a:solidFill>
                            <a:srgbClr val="5F5F6F"/>
                          </a:solidFill>
                          <a:effectLst/>
                          <a:latin typeface="Nunito"/>
                        </a:rPr>
                        <a:t>If you want to search through a sorted array, there are many options of which the simplest and fastest method </a:t>
                      </a:r>
                      <a:endParaRPr lang="en-US" sz="3200" dirty="0"/>
                    </a:p>
                  </a:txBody>
                  <a:tcPr/>
                </a:tc>
                <a:extLst>
                  <a:ext uri="{0D108BD9-81ED-4DB2-BD59-A6C34878D82A}">
                    <a16:rowId xmlns:a16="http://schemas.microsoft.com/office/drawing/2014/main" val="1076967338"/>
                  </a:ext>
                </a:extLst>
              </a:tr>
              <a:tr h="370840">
                <a:tc>
                  <a:txBody>
                    <a:bodyPr/>
                    <a:lstStyle/>
                    <a:p>
                      <a:r>
                        <a:rPr lang="en-US" sz="3600" b="0" i="0" dirty="0">
                          <a:solidFill>
                            <a:srgbClr val="5F5F6F"/>
                          </a:solidFill>
                          <a:effectLst/>
                          <a:latin typeface="Nunito"/>
                        </a:rPr>
                        <a:t>jump search or Fibonacci search</a:t>
                      </a:r>
                      <a:endParaRPr lang="en-US" sz="3200" dirty="0"/>
                    </a:p>
                  </a:txBody>
                  <a:tcPr/>
                </a:tc>
                <a:tc>
                  <a:txBody>
                    <a:bodyPr/>
                    <a:lstStyle/>
                    <a:p>
                      <a:r>
                        <a:rPr lang="en-US" sz="3600" b="0" i="0" dirty="0">
                          <a:solidFill>
                            <a:srgbClr val="5F5F6F"/>
                          </a:solidFill>
                          <a:effectLst/>
                          <a:latin typeface="Nunito"/>
                        </a:rPr>
                        <a:t>If you have a sorted array that you want to search through without using the division operator</a:t>
                      </a:r>
                      <a:endParaRPr lang="en-US" sz="3200" dirty="0"/>
                    </a:p>
                  </a:txBody>
                  <a:tcPr/>
                </a:tc>
                <a:extLst>
                  <a:ext uri="{0D108BD9-81ED-4DB2-BD59-A6C34878D82A}">
                    <a16:rowId xmlns:a16="http://schemas.microsoft.com/office/drawing/2014/main" val="3335804078"/>
                  </a:ext>
                </a:extLst>
              </a:tr>
              <a:tr h="370840">
                <a:tc>
                  <a:txBody>
                    <a:bodyPr/>
                    <a:lstStyle/>
                    <a:p>
                      <a:r>
                        <a:rPr lang="en-US" sz="3600" b="0" i="0" dirty="0">
                          <a:solidFill>
                            <a:srgbClr val="5F5F6F"/>
                          </a:solidFill>
                          <a:effectLst/>
                          <a:latin typeface="Nunito"/>
                        </a:rPr>
                        <a:t>exponential search</a:t>
                      </a:r>
                      <a:endParaRPr lang="en-US" sz="3200" dirty="0"/>
                    </a:p>
                  </a:txBody>
                  <a:tcPr/>
                </a:tc>
                <a:tc>
                  <a:txBody>
                    <a:bodyPr/>
                    <a:lstStyle/>
                    <a:p>
                      <a:r>
                        <a:rPr lang="en-US" sz="3600" b="0" i="0" dirty="0">
                          <a:solidFill>
                            <a:srgbClr val="5F5F6F"/>
                          </a:solidFill>
                          <a:effectLst/>
                          <a:latin typeface="Nunito"/>
                        </a:rPr>
                        <a:t>If you know that the element you're searching for is likely to be closer to the start of the array</a:t>
                      </a:r>
                      <a:endParaRPr lang="en-US" sz="3200" dirty="0"/>
                    </a:p>
                  </a:txBody>
                  <a:tcPr/>
                </a:tc>
                <a:extLst>
                  <a:ext uri="{0D108BD9-81ED-4DB2-BD59-A6C34878D82A}">
                    <a16:rowId xmlns:a16="http://schemas.microsoft.com/office/drawing/2014/main" val="3937484743"/>
                  </a:ext>
                </a:extLst>
              </a:tr>
              <a:tr h="370840">
                <a:tc>
                  <a:txBody>
                    <a:bodyPr/>
                    <a:lstStyle/>
                    <a:p>
                      <a:r>
                        <a:rPr lang="en-US" sz="3600" b="0" i="0" dirty="0">
                          <a:solidFill>
                            <a:srgbClr val="5F5F6F"/>
                          </a:solidFill>
                          <a:effectLst/>
                          <a:latin typeface="Nunito"/>
                        </a:rPr>
                        <a:t>interpolation search</a:t>
                      </a:r>
                      <a:endParaRPr lang="en-US" sz="3200" dirty="0"/>
                    </a:p>
                  </a:txBody>
                  <a:tcPr/>
                </a:tc>
                <a:tc>
                  <a:txBody>
                    <a:bodyPr/>
                    <a:lstStyle/>
                    <a:p>
                      <a:r>
                        <a:rPr lang="en-US" sz="3600" b="0" i="0" dirty="0">
                          <a:solidFill>
                            <a:srgbClr val="5F5F6F"/>
                          </a:solidFill>
                          <a:effectLst/>
                          <a:latin typeface="Nunito"/>
                        </a:rPr>
                        <a:t>If your sorted array is also uniformly distributed, the fastest and most efficient search algorithm </a:t>
                      </a:r>
                      <a:endParaRPr lang="en-US" sz="3200" dirty="0"/>
                    </a:p>
                  </a:txBody>
                  <a:tcPr/>
                </a:tc>
                <a:extLst>
                  <a:ext uri="{0D108BD9-81ED-4DB2-BD59-A6C34878D82A}">
                    <a16:rowId xmlns:a16="http://schemas.microsoft.com/office/drawing/2014/main" val="383647098"/>
                  </a:ext>
                </a:extLst>
              </a:tr>
            </a:tbl>
          </a:graphicData>
        </a:graphic>
      </p:graphicFrame>
    </p:spTree>
    <p:extLst>
      <p:ext uri="{BB962C8B-B14F-4D97-AF65-F5344CB8AC3E}">
        <p14:creationId xmlns:p14="http://schemas.microsoft.com/office/powerpoint/2010/main" val="947812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3250" y="3216275"/>
            <a:ext cx="18440400" cy="4051995"/>
          </a:xfrm>
          <a:prstGeom prst="rect">
            <a:avLst/>
          </a:prstGeom>
        </p:spPr>
        <p:txBody>
          <a:bodyPr vert="horz" wrap="square" lIns="0" tIns="1020242" rIns="0" bIns="0" rtlCol="0" anchor="ctr">
            <a:spAutoFit/>
          </a:bodyPr>
          <a:lstStyle/>
          <a:p>
            <a:pPr algn="ctr"/>
            <a:r>
              <a:rPr lang="en-US" sz="11500" dirty="0"/>
              <a:t>Sorting Algorithms </a:t>
            </a:r>
            <a:br>
              <a:rPr lang="en-US" sz="11500" dirty="0"/>
            </a:br>
            <a:r>
              <a:rPr lang="en-US" sz="11500" dirty="0"/>
              <a:t>in Python</a:t>
            </a: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spc="-15" dirty="0"/>
              <a:pPr marL="134902"/>
              <a:t>33</a:t>
            </a:fld>
            <a:endParaRPr spc="-15" dirty="0"/>
          </a:p>
        </p:txBody>
      </p:sp>
    </p:spTree>
    <p:extLst>
      <p:ext uri="{BB962C8B-B14F-4D97-AF65-F5344CB8AC3E}">
        <p14:creationId xmlns:p14="http://schemas.microsoft.com/office/powerpoint/2010/main" val="3973681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2827" y="473075"/>
            <a:ext cx="11734800" cy="2248231"/>
          </a:xfrm>
          <a:prstGeom prst="rect">
            <a:avLst/>
          </a:prstGeom>
        </p:spPr>
        <p:txBody>
          <a:bodyPr vert="horz" wrap="square" lIns="0" tIns="1020242" rIns="0" bIns="0" rtlCol="0" anchor="ctr">
            <a:spAutoFit/>
          </a:bodyPr>
          <a:lstStyle/>
          <a:p>
            <a:pPr marL="18480" algn="ctr">
              <a:lnSpc>
                <a:spcPct val="100000"/>
              </a:lnSpc>
            </a:pPr>
            <a:r>
              <a:rPr spc="-109" dirty="0"/>
              <a:t>S</a:t>
            </a:r>
            <a:r>
              <a:rPr lang="en-US" spc="-182" dirty="0"/>
              <a:t>ORTING </a:t>
            </a:r>
            <a:r>
              <a:rPr spc="-73" dirty="0"/>
              <a:t>A</a:t>
            </a:r>
            <a:r>
              <a:rPr spc="-284" dirty="0"/>
              <a:t>L</a:t>
            </a:r>
            <a:r>
              <a:rPr spc="-73" dirty="0"/>
              <a:t>GORITH</a:t>
            </a:r>
            <a:r>
              <a:rPr spc="-124" dirty="0"/>
              <a:t>MS</a:t>
            </a:r>
            <a:r>
              <a:rPr dirty="0"/>
              <a:t> </a:t>
            </a: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spc="-15" dirty="0"/>
              <a:pPr marL="134902"/>
              <a:t>34</a:t>
            </a:fld>
            <a:endParaRPr spc="-15" dirty="0"/>
          </a:p>
        </p:txBody>
      </p:sp>
      <p:sp>
        <p:nvSpPr>
          <p:cNvPr id="3" name="object 3"/>
          <p:cNvSpPr txBox="1"/>
          <p:nvPr/>
        </p:nvSpPr>
        <p:spPr>
          <a:xfrm>
            <a:off x="1670050" y="3216275"/>
            <a:ext cx="17972534" cy="6647974"/>
          </a:xfrm>
          <a:prstGeom prst="rect">
            <a:avLst/>
          </a:prstGeom>
        </p:spPr>
        <p:txBody>
          <a:bodyPr vert="horz" wrap="square" lIns="0" tIns="0" rIns="0" bIns="0" rtlCol="0">
            <a:spAutoFit/>
          </a:bodyPr>
          <a:lstStyle/>
          <a:p>
            <a:pPr marL="18480">
              <a:buClr>
                <a:srgbClr val="595959"/>
              </a:buClr>
              <a:tabLst>
                <a:tab pos="347420" algn="l"/>
              </a:tabLst>
            </a:pPr>
            <a:r>
              <a:rPr lang="en-US" sz="4800" spc="-7" dirty="0">
                <a:solidFill>
                  <a:schemeClr val="tx1">
                    <a:lumMod val="65000"/>
                    <a:lumOff val="35000"/>
                  </a:schemeClr>
                </a:solidFill>
                <a:latin typeface="Nunito"/>
                <a:cs typeface="Calibri"/>
              </a:rPr>
              <a:t>Sorting algorithms give us many ways to organize our data. </a:t>
            </a:r>
          </a:p>
          <a:p>
            <a:pPr marL="18480">
              <a:buClr>
                <a:srgbClr val="595959"/>
              </a:buClr>
              <a:tabLst>
                <a:tab pos="347420" algn="l"/>
              </a:tabLst>
            </a:pPr>
            <a:endParaRPr lang="en-US" sz="4800" spc="-7" dirty="0">
              <a:solidFill>
                <a:schemeClr val="tx1">
                  <a:lumMod val="65000"/>
                  <a:lumOff val="35000"/>
                </a:schemeClr>
              </a:solidFill>
              <a:latin typeface="Nunito"/>
              <a:cs typeface="Calibri"/>
            </a:endParaRPr>
          </a:p>
          <a:p>
            <a:pPr marL="18480">
              <a:buClr>
                <a:srgbClr val="595959"/>
              </a:buClr>
              <a:tabLst>
                <a:tab pos="347420" algn="l"/>
              </a:tabLst>
            </a:pPr>
            <a:r>
              <a:rPr lang="en-US" sz="4800" spc="-7" dirty="0">
                <a:solidFill>
                  <a:schemeClr val="tx1">
                    <a:lumMod val="65000"/>
                    <a:lumOff val="35000"/>
                  </a:schemeClr>
                </a:solidFill>
                <a:latin typeface="Nunito"/>
                <a:cs typeface="Calibri"/>
              </a:rPr>
              <a:t>There are different algorithms and their implementations in Python:</a:t>
            </a:r>
          </a:p>
          <a:p>
            <a:pPr marL="704280" indent="-685800">
              <a:buClr>
                <a:srgbClr val="595959"/>
              </a:buClr>
              <a:buFont typeface="Arial" panose="020B0604020202020204" pitchFamily="34" charset="0"/>
              <a:buChar char="•"/>
              <a:tabLst>
                <a:tab pos="347420" algn="l"/>
              </a:tabLst>
            </a:pPr>
            <a:r>
              <a:rPr lang="en-US" sz="4800" spc="-7" dirty="0">
                <a:solidFill>
                  <a:schemeClr val="accent1">
                    <a:lumMod val="75000"/>
                  </a:schemeClr>
                </a:solidFill>
                <a:latin typeface="Nunito"/>
                <a:cs typeface="Calibri"/>
              </a:rPr>
              <a:t>Bubble Sort</a:t>
            </a:r>
          </a:p>
          <a:p>
            <a:pPr marL="704280" indent="-685800">
              <a:buClr>
                <a:srgbClr val="595959"/>
              </a:buClr>
              <a:buFont typeface="Arial" panose="020B0604020202020204" pitchFamily="34" charset="0"/>
              <a:buChar char="•"/>
              <a:tabLst>
                <a:tab pos="347420" algn="l"/>
              </a:tabLst>
            </a:pPr>
            <a:r>
              <a:rPr lang="en-US" sz="4800" spc="-7" dirty="0">
                <a:solidFill>
                  <a:schemeClr val="accent1">
                    <a:lumMod val="75000"/>
                  </a:schemeClr>
                </a:solidFill>
                <a:latin typeface="Nunito"/>
                <a:cs typeface="Calibri"/>
              </a:rPr>
              <a:t>Selection Sort </a:t>
            </a:r>
          </a:p>
          <a:p>
            <a:pPr marL="704280" indent="-685800">
              <a:buClr>
                <a:srgbClr val="595959"/>
              </a:buClr>
              <a:buFont typeface="Arial" panose="020B0604020202020204" pitchFamily="34" charset="0"/>
              <a:buChar char="•"/>
              <a:tabLst>
                <a:tab pos="347420" algn="l"/>
              </a:tabLst>
            </a:pPr>
            <a:r>
              <a:rPr lang="en-US" sz="4800" spc="-7" dirty="0">
                <a:solidFill>
                  <a:schemeClr val="accent1">
                    <a:lumMod val="75000"/>
                  </a:schemeClr>
                </a:solidFill>
                <a:latin typeface="Nunito"/>
                <a:cs typeface="Calibri"/>
              </a:rPr>
              <a:t>Insertion Sort</a:t>
            </a:r>
          </a:p>
          <a:p>
            <a:pPr marL="704280" indent="-685800">
              <a:buClr>
                <a:srgbClr val="595959"/>
              </a:buClr>
              <a:buFont typeface="Arial" panose="020B0604020202020204" pitchFamily="34" charset="0"/>
              <a:buChar char="•"/>
              <a:tabLst>
                <a:tab pos="347420" algn="l"/>
              </a:tabLst>
            </a:pPr>
            <a:r>
              <a:rPr lang="en-US" sz="4800" spc="-7" dirty="0">
                <a:solidFill>
                  <a:schemeClr val="accent1">
                    <a:lumMod val="75000"/>
                  </a:schemeClr>
                </a:solidFill>
                <a:latin typeface="Nunito"/>
                <a:cs typeface="Calibri"/>
              </a:rPr>
              <a:t>Merge Sort</a:t>
            </a:r>
          </a:p>
          <a:p>
            <a:pPr marL="704280" indent="-685800">
              <a:buClr>
                <a:srgbClr val="595959"/>
              </a:buClr>
              <a:buFont typeface="Arial" panose="020B0604020202020204" pitchFamily="34" charset="0"/>
              <a:buChar char="•"/>
              <a:tabLst>
                <a:tab pos="347420" algn="l"/>
              </a:tabLst>
            </a:pPr>
            <a:r>
              <a:rPr lang="en-US" sz="4800" spc="-7" dirty="0">
                <a:solidFill>
                  <a:schemeClr val="accent1">
                    <a:lumMod val="75000"/>
                  </a:schemeClr>
                </a:solidFill>
                <a:latin typeface="Nunito"/>
                <a:cs typeface="Calibri"/>
              </a:rPr>
              <a:t>Heap Sort</a:t>
            </a:r>
          </a:p>
          <a:p>
            <a:pPr marL="704280" indent="-685800">
              <a:buClr>
                <a:srgbClr val="595959"/>
              </a:buClr>
              <a:buFont typeface="Arial" panose="020B0604020202020204" pitchFamily="34" charset="0"/>
              <a:buChar char="•"/>
              <a:tabLst>
                <a:tab pos="347420" algn="l"/>
              </a:tabLst>
            </a:pPr>
            <a:r>
              <a:rPr lang="en-US" sz="4800" spc="-7" dirty="0">
                <a:solidFill>
                  <a:schemeClr val="accent1">
                    <a:lumMod val="75000"/>
                  </a:schemeClr>
                </a:solidFill>
                <a:latin typeface="Nunito"/>
                <a:cs typeface="Calibri"/>
              </a:rPr>
              <a:t>Quick Sort</a:t>
            </a:r>
            <a:endParaRPr sz="4400" dirty="0">
              <a:solidFill>
                <a:schemeClr val="accent1">
                  <a:lumMod val="75000"/>
                </a:schemeClr>
              </a:solidFill>
              <a:latin typeface="Nunito"/>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2827" y="473075"/>
            <a:ext cx="11734800" cy="2248231"/>
          </a:xfrm>
          <a:prstGeom prst="rect">
            <a:avLst/>
          </a:prstGeom>
        </p:spPr>
        <p:txBody>
          <a:bodyPr vert="horz" wrap="square" lIns="0" tIns="1020242" rIns="0" bIns="0" rtlCol="0" anchor="ctr">
            <a:spAutoFit/>
          </a:bodyPr>
          <a:lstStyle/>
          <a:p>
            <a:pPr marL="18480" algn="ctr">
              <a:lnSpc>
                <a:spcPct val="100000"/>
              </a:lnSpc>
            </a:pPr>
            <a:r>
              <a:rPr lang="en-US" spc="-109" dirty="0">
                <a:solidFill>
                  <a:schemeClr val="accent1">
                    <a:lumMod val="75000"/>
                  </a:schemeClr>
                </a:solidFill>
              </a:rPr>
              <a:t>Bubble Sort</a:t>
            </a:r>
            <a:endParaRPr dirty="0">
              <a:solidFill>
                <a:schemeClr val="accent1">
                  <a:lumMod val="75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spc="-15" dirty="0"/>
              <a:pPr marL="134902"/>
              <a:t>35</a:t>
            </a:fld>
            <a:endParaRPr spc="-15" dirty="0"/>
          </a:p>
        </p:txBody>
      </p:sp>
      <p:sp>
        <p:nvSpPr>
          <p:cNvPr id="3" name="object 3"/>
          <p:cNvSpPr txBox="1"/>
          <p:nvPr/>
        </p:nvSpPr>
        <p:spPr>
          <a:xfrm>
            <a:off x="1670050" y="3216275"/>
            <a:ext cx="17972534" cy="5909310"/>
          </a:xfrm>
          <a:prstGeom prst="rect">
            <a:avLst/>
          </a:prstGeom>
        </p:spPr>
        <p:txBody>
          <a:bodyPr vert="horz" wrap="square" lIns="0" tIns="0" rIns="0" bIns="0" rtlCol="0">
            <a:spAutoFit/>
          </a:bodyPr>
          <a:lstStyle/>
          <a:p>
            <a:pPr marL="18480">
              <a:buClr>
                <a:srgbClr val="595959"/>
              </a:buClr>
              <a:tabLst>
                <a:tab pos="347420" algn="l"/>
              </a:tabLst>
            </a:pPr>
            <a:r>
              <a:rPr lang="en-US" sz="4800" spc="-7" dirty="0">
                <a:solidFill>
                  <a:schemeClr val="tx1">
                    <a:lumMod val="65000"/>
                    <a:lumOff val="35000"/>
                  </a:schemeClr>
                </a:solidFill>
                <a:latin typeface="Nunito"/>
                <a:cs typeface="Calibri"/>
              </a:rPr>
              <a:t>This approach enumerates the list and compares adjacent elements. They are reversed if the order is incorrect. This continues until all the elements are arranged in the desired order. </a:t>
            </a:r>
          </a:p>
          <a:p>
            <a:pPr marL="18480">
              <a:buClr>
                <a:srgbClr val="595959"/>
              </a:buClr>
              <a:tabLst>
                <a:tab pos="347420" algn="l"/>
              </a:tabLst>
            </a:pPr>
            <a:endParaRPr lang="en-US" sz="4800" spc="-7" dirty="0">
              <a:solidFill>
                <a:schemeClr val="tx1">
                  <a:lumMod val="65000"/>
                  <a:lumOff val="35000"/>
                </a:schemeClr>
              </a:solidFill>
              <a:latin typeface="Nunito"/>
              <a:cs typeface="Calibri"/>
            </a:endParaRPr>
          </a:p>
          <a:p>
            <a:pPr marL="18480">
              <a:buClr>
                <a:srgbClr val="595959"/>
              </a:buClr>
              <a:tabLst>
                <a:tab pos="347420" algn="l"/>
              </a:tabLst>
            </a:pPr>
            <a:r>
              <a:rPr lang="en-US" sz="4800" spc="-7" dirty="0">
                <a:solidFill>
                  <a:schemeClr val="tx1">
                    <a:lumMod val="65000"/>
                    <a:lumOff val="35000"/>
                  </a:schemeClr>
                </a:solidFill>
                <a:latin typeface="Nunito"/>
                <a:cs typeface="Calibri"/>
              </a:rPr>
              <a:t>Due to the high number of </a:t>
            </a:r>
          </a:p>
          <a:p>
            <a:pPr marL="18480">
              <a:buClr>
                <a:srgbClr val="595959"/>
              </a:buClr>
              <a:tabLst>
                <a:tab pos="347420" algn="l"/>
              </a:tabLst>
            </a:pPr>
            <a:r>
              <a:rPr lang="en-US" sz="4800" spc="-7" dirty="0">
                <a:solidFill>
                  <a:schemeClr val="tx1">
                    <a:lumMod val="65000"/>
                    <a:lumOff val="35000"/>
                  </a:schemeClr>
                </a:solidFill>
                <a:latin typeface="Nunito"/>
                <a:cs typeface="Calibri"/>
              </a:rPr>
              <a:t>repetitions of bubble sort, </a:t>
            </a:r>
          </a:p>
          <a:p>
            <a:pPr marL="18480">
              <a:buClr>
                <a:srgbClr val="595959"/>
              </a:buClr>
              <a:tabLst>
                <a:tab pos="347420" algn="l"/>
              </a:tabLst>
            </a:pPr>
            <a:r>
              <a:rPr lang="en-US" sz="4800" spc="-7" dirty="0">
                <a:solidFill>
                  <a:schemeClr val="tx1">
                    <a:lumMod val="65000"/>
                    <a:lumOff val="35000"/>
                  </a:schemeClr>
                </a:solidFill>
                <a:latin typeface="Nunito"/>
                <a:cs typeface="Calibri"/>
              </a:rPr>
              <a:t>its worst case complexity is</a:t>
            </a:r>
          </a:p>
          <a:p>
            <a:pPr marL="18480">
              <a:buClr>
                <a:srgbClr val="595959"/>
              </a:buClr>
              <a:tabLst>
                <a:tab pos="347420" algn="l"/>
              </a:tabLst>
            </a:pPr>
            <a:r>
              <a:rPr lang="en-US" sz="4800" spc="-7" dirty="0">
                <a:solidFill>
                  <a:schemeClr val="tx1">
                    <a:lumMod val="65000"/>
                    <a:lumOff val="35000"/>
                  </a:schemeClr>
                </a:solidFill>
                <a:latin typeface="Nunito"/>
                <a:cs typeface="Calibri"/>
              </a:rPr>
              <a:t> </a:t>
            </a:r>
            <a:r>
              <a:rPr lang="en-US" sz="4800" spc="-7" dirty="0">
                <a:solidFill>
                  <a:schemeClr val="accent5">
                    <a:lumMod val="75000"/>
                  </a:schemeClr>
                </a:solidFill>
                <a:latin typeface="Nunito"/>
                <a:cs typeface="Calibri"/>
              </a:rPr>
              <a:t>O (n ^ 2)</a:t>
            </a:r>
            <a:endParaRPr sz="4400" dirty="0">
              <a:solidFill>
                <a:schemeClr val="accent5">
                  <a:lumMod val="75000"/>
                </a:schemeClr>
              </a:solidFill>
              <a:latin typeface="Nunito"/>
              <a:cs typeface="Calibri"/>
            </a:endParaRPr>
          </a:p>
        </p:txBody>
      </p:sp>
      <p:pic>
        <p:nvPicPr>
          <p:cNvPr id="27650" name="Picture 2" descr="Пузырьковая сортировка на python">
            <a:extLst>
              <a:ext uri="{FF2B5EF4-FFF2-40B4-BE49-F238E27FC236}">
                <a16:creationId xmlns:a16="http://schemas.microsoft.com/office/drawing/2014/main" id="{593477EF-8D7F-4672-93B8-9BCFF7AB789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594850" y="5807075"/>
            <a:ext cx="72390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8901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2827" y="473075"/>
            <a:ext cx="11734800" cy="2248231"/>
          </a:xfrm>
          <a:prstGeom prst="rect">
            <a:avLst/>
          </a:prstGeom>
        </p:spPr>
        <p:txBody>
          <a:bodyPr vert="horz" wrap="square" lIns="0" tIns="1020242" rIns="0" bIns="0" rtlCol="0" anchor="ctr">
            <a:spAutoFit/>
          </a:bodyPr>
          <a:lstStyle/>
          <a:p>
            <a:pPr marL="18480" algn="ctr">
              <a:lnSpc>
                <a:spcPct val="100000"/>
              </a:lnSpc>
            </a:pPr>
            <a:r>
              <a:rPr lang="en-US" spc="-109" dirty="0">
                <a:solidFill>
                  <a:schemeClr val="accent1">
                    <a:lumMod val="75000"/>
                  </a:schemeClr>
                </a:solidFill>
              </a:rPr>
              <a:t>Bubble Sort</a:t>
            </a:r>
            <a:endParaRPr dirty="0">
              <a:solidFill>
                <a:schemeClr val="accent1">
                  <a:lumMod val="75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spc="-15" dirty="0"/>
              <a:pPr marL="134902"/>
              <a:t>36</a:t>
            </a:fld>
            <a:endParaRPr spc="-15" dirty="0"/>
          </a:p>
        </p:txBody>
      </p:sp>
      <p:pic>
        <p:nvPicPr>
          <p:cNvPr id="6" name="Рисунок 5">
            <a:extLst>
              <a:ext uri="{FF2B5EF4-FFF2-40B4-BE49-F238E27FC236}">
                <a16:creationId xmlns:a16="http://schemas.microsoft.com/office/drawing/2014/main" id="{6514BE54-794A-4F7B-8CCF-3393F2ED2C7A}"/>
              </a:ext>
            </a:extLst>
          </p:cNvPr>
          <p:cNvPicPr>
            <a:picLocks noChangeAspect="1"/>
          </p:cNvPicPr>
          <p:nvPr/>
        </p:nvPicPr>
        <p:blipFill>
          <a:blip r:embed="rId3"/>
          <a:stretch>
            <a:fillRect/>
          </a:stretch>
        </p:blipFill>
        <p:spPr>
          <a:xfrm>
            <a:off x="3194050" y="2911475"/>
            <a:ext cx="8839200" cy="7481809"/>
          </a:xfrm>
          <a:prstGeom prst="rect">
            <a:avLst/>
          </a:prstGeom>
        </p:spPr>
      </p:pic>
      <p:sp>
        <p:nvSpPr>
          <p:cNvPr id="9" name="TextBox 8">
            <a:extLst>
              <a:ext uri="{FF2B5EF4-FFF2-40B4-BE49-F238E27FC236}">
                <a16:creationId xmlns:a16="http://schemas.microsoft.com/office/drawing/2014/main" id="{476058FF-C132-4EBC-BD66-3584EE08FBA7}"/>
              </a:ext>
            </a:extLst>
          </p:cNvPr>
          <p:cNvSpPr txBox="1"/>
          <p:nvPr/>
        </p:nvSpPr>
        <p:spPr>
          <a:xfrm>
            <a:off x="12947650" y="3673475"/>
            <a:ext cx="7391400" cy="5353325"/>
          </a:xfrm>
          <a:prstGeom prst="rect">
            <a:avLst/>
          </a:prstGeom>
          <a:noFill/>
        </p:spPr>
        <p:txBody>
          <a:bodyPr wrap="square">
            <a:spAutoFit/>
          </a:bodyPr>
          <a:lstStyle/>
          <a:p>
            <a:pPr marL="147838" indent="-129358">
              <a:lnSpc>
                <a:spcPts val="3769"/>
              </a:lnSpc>
              <a:buClr>
                <a:srgbClr val="595959"/>
              </a:buClr>
              <a:buFont typeface="Arial"/>
              <a:buChar char="▪"/>
              <a:tabLst>
                <a:tab pos="322472" algn="l"/>
              </a:tabLst>
            </a:pPr>
            <a:r>
              <a:rPr lang="en-US" sz="3600" b="1" kern="0" dirty="0">
                <a:solidFill>
                  <a:srgbClr val="C00000"/>
                </a:solidFill>
                <a:latin typeface="Calibri"/>
                <a:cs typeface="Calibri"/>
              </a:rPr>
              <a:t>c</a:t>
            </a:r>
            <a:r>
              <a:rPr lang="en-US" sz="3600" b="1" kern="0" spc="-7" dirty="0">
                <a:solidFill>
                  <a:srgbClr val="C00000"/>
                </a:solidFill>
                <a:latin typeface="Calibri"/>
                <a:cs typeface="Calibri"/>
              </a:rPr>
              <a:t>o</a:t>
            </a:r>
            <a:r>
              <a:rPr lang="en-US" sz="3600" b="1" kern="0" dirty="0">
                <a:solidFill>
                  <a:srgbClr val="C00000"/>
                </a:solidFill>
                <a:latin typeface="Calibri"/>
                <a:cs typeface="Calibri"/>
              </a:rPr>
              <a:t>m</a:t>
            </a:r>
            <a:r>
              <a:rPr lang="en-US" sz="3600" b="1" kern="0" spc="-7" dirty="0">
                <a:solidFill>
                  <a:srgbClr val="C00000"/>
                </a:solidFill>
                <a:latin typeface="Calibri"/>
                <a:cs typeface="Calibri"/>
              </a:rPr>
              <a:t>p</a:t>
            </a:r>
            <a:r>
              <a:rPr lang="en-US" sz="3600" b="1" kern="0" spc="-29" dirty="0">
                <a:solidFill>
                  <a:srgbClr val="C00000"/>
                </a:solidFill>
                <a:latin typeface="Calibri"/>
                <a:cs typeface="Calibri"/>
              </a:rPr>
              <a:t>a</a:t>
            </a:r>
            <a:r>
              <a:rPr lang="en-US" sz="3600" b="1" kern="0" spc="-7" dirty="0">
                <a:solidFill>
                  <a:srgbClr val="C00000"/>
                </a:solidFill>
                <a:latin typeface="Calibri"/>
                <a:cs typeface="Calibri"/>
              </a:rPr>
              <a:t>r</a:t>
            </a:r>
            <a:r>
              <a:rPr lang="en-US" sz="3600" b="1" kern="0" dirty="0">
                <a:solidFill>
                  <a:srgbClr val="C00000"/>
                </a:solidFill>
                <a:latin typeface="Calibri"/>
                <a:cs typeface="Calibri"/>
              </a:rPr>
              <a:t>e </a:t>
            </a:r>
            <a:r>
              <a:rPr lang="en-US" sz="3600" b="1" kern="0" dirty="0" err="1">
                <a:solidFill>
                  <a:srgbClr val="C00000"/>
                </a:solidFill>
                <a:latin typeface="Calibri"/>
                <a:cs typeface="Calibri"/>
              </a:rPr>
              <a:t>c</a:t>
            </a:r>
            <a:r>
              <a:rPr lang="en-US" sz="3600" b="1" kern="0" spc="-7" dirty="0" err="1">
                <a:solidFill>
                  <a:srgbClr val="C00000"/>
                </a:solidFill>
                <a:latin typeface="Calibri"/>
                <a:cs typeface="Calibri"/>
              </a:rPr>
              <a:t>o</a:t>
            </a:r>
            <a:r>
              <a:rPr lang="en-US" sz="3600" b="1" kern="0" spc="-29" dirty="0" err="1">
                <a:solidFill>
                  <a:srgbClr val="C00000"/>
                </a:solidFill>
                <a:latin typeface="Calibri"/>
                <a:cs typeface="Calibri"/>
              </a:rPr>
              <a:t>n</a:t>
            </a:r>
            <a:r>
              <a:rPr lang="en-US" sz="3600" b="1" kern="0" spc="-22" dirty="0" err="1">
                <a:solidFill>
                  <a:srgbClr val="C00000"/>
                </a:solidFill>
                <a:latin typeface="Calibri"/>
                <a:cs typeface="Calibri"/>
              </a:rPr>
              <a:t>s</a:t>
            </a:r>
            <a:r>
              <a:rPr lang="en-US" sz="3600" b="1" kern="0" dirty="0" err="1">
                <a:solidFill>
                  <a:srgbClr val="C00000"/>
                </a:solidFill>
                <a:latin typeface="Calibri"/>
                <a:cs typeface="Calibri"/>
              </a:rPr>
              <a:t>ec</a:t>
            </a:r>
            <a:r>
              <a:rPr lang="en-US" sz="3600" b="1" kern="0" spc="-7" dirty="0" err="1">
                <a:solidFill>
                  <a:srgbClr val="C00000"/>
                </a:solidFill>
                <a:latin typeface="Calibri"/>
                <a:cs typeface="Calibri"/>
              </a:rPr>
              <a:t>u</a:t>
            </a:r>
            <a:r>
              <a:rPr lang="en-US" sz="3600" b="1" kern="0" spc="87" dirty="0" err="1">
                <a:solidFill>
                  <a:srgbClr val="C00000"/>
                </a:solidFill>
                <a:latin typeface="Calibri"/>
                <a:cs typeface="Calibri"/>
              </a:rPr>
              <a:t>v</a:t>
            </a:r>
            <a:r>
              <a:rPr lang="en-US" sz="3600" b="1" kern="0" spc="102" dirty="0" err="1">
                <a:solidFill>
                  <a:srgbClr val="C00000"/>
                </a:solidFill>
                <a:latin typeface="Calibri"/>
                <a:cs typeface="Calibri"/>
              </a:rPr>
              <a:t>e</a:t>
            </a:r>
            <a:r>
              <a:rPr lang="en-US" sz="3600" b="1" kern="0" dirty="0">
                <a:solidFill>
                  <a:srgbClr val="C00000"/>
                </a:solidFill>
                <a:latin typeface="Calibri"/>
                <a:cs typeface="Calibri"/>
              </a:rPr>
              <a:t> </a:t>
            </a:r>
            <a:r>
              <a:rPr lang="en-US" sz="3600" b="1" kern="0" spc="-29" dirty="0">
                <a:solidFill>
                  <a:srgbClr val="C00000"/>
                </a:solidFill>
                <a:latin typeface="Calibri"/>
                <a:cs typeface="Calibri"/>
              </a:rPr>
              <a:t>pa</a:t>
            </a:r>
            <a:r>
              <a:rPr lang="en-US" sz="3600" b="1" kern="0" spc="-22" dirty="0">
                <a:solidFill>
                  <a:srgbClr val="C00000"/>
                </a:solidFill>
                <a:latin typeface="Calibri"/>
                <a:cs typeface="Calibri"/>
              </a:rPr>
              <a:t>i</a:t>
            </a:r>
            <a:r>
              <a:rPr lang="en-US" sz="3600" b="1" kern="0" dirty="0">
                <a:solidFill>
                  <a:srgbClr val="C00000"/>
                </a:solidFill>
                <a:latin typeface="Calibri"/>
                <a:cs typeface="Calibri"/>
              </a:rPr>
              <a:t>rs</a:t>
            </a:r>
            <a:endParaRPr lang="en-US" sz="3600" kern="0" dirty="0">
              <a:latin typeface="Calibri"/>
              <a:cs typeface="Calibri"/>
            </a:endParaRPr>
          </a:p>
          <a:p>
            <a:pPr marL="147838">
              <a:lnSpc>
                <a:spcPts val="3769"/>
              </a:lnSpc>
            </a:pPr>
            <a:r>
              <a:rPr lang="en-US" sz="3600" kern="0" spc="-7" dirty="0">
                <a:latin typeface="Calibri"/>
                <a:cs typeface="Calibri"/>
              </a:rPr>
              <a:t>o</a:t>
            </a:r>
            <a:r>
              <a:rPr lang="en-US" sz="3600" kern="0" dirty="0">
                <a:latin typeface="Calibri"/>
                <a:cs typeface="Calibri"/>
              </a:rPr>
              <a:t>f </a:t>
            </a:r>
            <a:r>
              <a:rPr lang="en-US" sz="3600" kern="0" spc="-22" dirty="0">
                <a:latin typeface="Calibri"/>
                <a:cs typeface="Calibri"/>
              </a:rPr>
              <a:t>elements</a:t>
            </a:r>
            <a:endParaRPr lang="en-US" sz="3600" kern="0" dirty="0">
              <a:latin typeface="Calibri"/>
              <a:cs typeface="Calibri"/>
            </a:endParaRPr>
          </a:p>
          <a:p>
            <a:pPr marL="147838" marR="4234639" indent="-129358">
              <a:lnSpc>
                <a:spcPct val="79800"/>
              </a:lnSpc>
              <a:spcBef>
                <a:spcPts val="2037"/>
              </a:spcBef>
              <a:buClr>
                <a:srgbClr val="595959"/>
              </a:buClr>
              <a:buFont typeface="Arial"/>
              <a:buChar char="▪"/>
              <a:tabLst>
                <a:tab pos="322472" algn="l"/>
              </a:tabLst>
            </a:pPr>
            <a:r>
              <a:rPr lang="en-US" sz="3600" b="1" kern="0" spc="-22" dirty="0">
                <a:solidFill>
                  <a:srgbClr val="C00000"/>
                </a:solidFill>
                <a:latin typeface="Calibri"/>
                <a:cs typeface="Calibri"/>
              </a:rPr>
              <a:t>swap </a:t>
            </a:r>
            <a:r>
              <a:rPr lang="en-US" sz="3600" b="1" kern="0" dirty="0">
                <a:solidFill>
                  <a:srgbClr val="C00000"/>
                </a:solidFill>
                <a:latin typeface="Calibri"/>
                <a:cs typeface="Calibri"/>
              </a:rPr>
              <a:t>eleme</a:t>
            </a:r>
            <a:r>
              <a:rPr lang="en-US" sz="3600" b="1" kern="0" spc="-22" dirty="0">
                <a:solidFill>
                  <a:srgbClr val="C00000"/>
                </a:solidFill>
                <a:latin typeface="Calibri"/>
                <a:cs typeface="Calibri"/>
              </a:rPr>
              <a:t>nts</a:t>
            </a:r>
            <a:r>
              <a:rPr lang="en-US" sz="3600" b="1" kern="0" spc="-15" dirty="0">
                <a:solidFill>
                  <a:srgbClr val="C00000"/>
                </a:solidFill>
                <a:latin typeface="Calibri"/>
                <a:cs typeface="Calibri"/>
              </a:rPr>
              <a:t> </a:t>
            </a:r>
            <a:r>
              <a:rPr lang="en-US" sz="3600" kern="0" spc="-7" dirty="0">
                <a:latin typeface="Calibri"/>
                <a:cs typeface="Calibri"/>
              </a:rPr>
              <a:t>i</a:t>
            </a:r>
            <a:r>
              <a:rPr lang="en-US" sz="3600" kern="0" dirty="0">
                <a:latin typeface="Calibri"/>
                <a:cs typeface="Calibri"/>
              </a:rPr>
              <a:t>n </a:t>
            </a:r>
            <a:r>
              <a:rPr lang="en-US" sz="3600" kern="0" spc="-7" dirty="0">
                <a:latin typeface="Calibri"/>
                <a:cs typeface="Calibri"/>
              </a:rPr>
              <a:t>pai</a:t>
            </a:r>
            <a:r>
              <a:rPr lang="en-US" sz="3600" kern="0" dirty="0">
                <a:latin typeface="Calibri"/>
                <a:cs typeface="Calibri"/>
              </a:rPr>
              <a:t>r </a:t>
            </a:r>
            <a:r>
              <a:rPr lang="en-US" sz="3600" kern="0" spc="-7" dirty="0">
                <a:latin typeface="Calibri"/>
                <a:cs typeface="Calibri"/>
              </a:rPr>
              <a:t>such </a:t>
            </a:r>
            <a:r>
              <a:rPr lang="en-US" sz="3600" kern="0" dirty="0">
                <a:latin typeface="Calibri"/>
                <a:cs typeface="Calibri"/>
              </a:rPr>
              <a:t>that </a:t>
            </a:r>
            <a:r>
              <a:rPr lang="en-US" sz="3600" kern="0" spc="-7" dirty="0">
                <a:latin typeface="Calibri"/>
                <a:cs typeface="Calibri"/>
              </a:rPr>
              <a:t>smalle</a:t>
            </a:r>
            <a:r>
              <a:rPr lang="en-US" sz="3600" kern="0" dirty="0">
                <a:latin typeface="Calibri"/>
                <a:cs typeface="Calibri"/>
              </a:rPr>
              <a:t>r </a:t>
            </a:r>
            <a:r>
              <a:rPr lang="en-US" sz="3600" kern="0" spc="-7" dirty="0">
                <a:latin typeface="Calibri"/>
                <a:cs typeface="Calibri"/>
              </a:rPr>
              <a:t>i</a:t>
            </a:r>
            <a:r>
              <a:rPr lang="en-US" sz="3600" kern="0" dirty="0">
                <a:latin typeface="Calibri"/>
                <a:cs typeface="Calibri"/>
              </a:rPr>
              <a:t>s </a:t>
            </a:r>
            <a:r>
              <a:rPr lang="en-US" sz="3600" kern="0" spc="-7" dirty="0">
                <a:latin typeface="Calibri"/>
                <a:cs typeface="Calibri"/>
              </a:rPr>
              <a:t>ﬁrst</a:t>
            </a:r>
            <a:endParaRPr lang="en-US" sz="3600" kern="0" dirty="0">
              <a:latin typeface="Calibri"/>
              <a:cs typeface="Calibri"/>
            </a:endParaRPr>
          </a:p>
          <a:p>
            <a:pPr marL="321547" indent="-303067">
              <a:lnSpc>
                <a:spcPts val="3769"/>
              </a:lnSpc>
              <a:spcBef>
                <a:spcPts val="1192"/>
              </a:spcBef>
              <a:buClr>
                <a:srgbClr val="595959"/>
              </a:buClr>
              <a:buFont typeface="Arial"/>
              <a:buChar char="▪"/>
              <a:tabLst>
                <a:tab pos="322472" algn="l"/>
              </a:tabLst>
            </a:pPr>
            <a:r>
              <a:rPr lang="en-US" sz="3600" kern="0" dirty="0">
                <a:latin typeface="Calibri"/>
                <a:cs typeface="Calibri"/>
              </a:rPr>
              <a:t>when</a:t>
            </a:r>
            <a:r>
              <a:rPr lang="en-US" sz="3600" kern="0" spc="-7" dirty="0">
                <a:latin typeface="Calibri"/>
                <a:cs typeface="Calibri"/>
              </a:rPr>
              <a:t> </a:t>
            </a:r>
            <a:r>
              <a:rPr lang="en-US" sz="3600" kern="0" spc="-22" dirty="0">
                <a:latin typeface="Calibri"/>
                <a:cs typeface="Calibri"/>
              </a:rPr>
              <a:t>reach</a:t>
            </a:r>
            <a:r>
              <a:rPr lang="en-US" sz="3600" kern="0" spc="-15" dirty="0">
                <a:latin typeface="Calibri"/>
                <a:cs typeface="Calibri"/>
              </a:rPr>
              <a:t> </a:t>
            </a:r>
            <a:r>
              <a:rPr lang="en-US" sz="3600" kern="0" dirty="0">
                <a:latin typeface="Calibri"/>
                <a:cs typeface="Calibri"/>
              </a:rPr>
              <a:t>end</a:t>
            </a:r>
            <a:r>
              <a:rPr lang="en-US" sz="3600" kern="0" spc="-7" dirty="0">
                <a:latin typeface="Calibri"/>
                <a:cs typeface="Calibri"/>
              </a:rPr>
              <a:t> o</a:t>
            </a:r>
            <a:r>
              <a:rPr lang="en-US" sz="3600" kern="0" dirty="0">
                <a:latin typeface="Calibri"/>
                <a:cs typeface="Calibri"/>
              </a:rPr>
              <a:t>f </a:t>
            </a:r>
            <a:r>
              <a:rPr lang="en-US" sz="3600" kern="0" spc="-7" dirty="0">
                <a:latin typeface="Calibri"/>
                <a:cs typeface="Calibri"/>
              </a:rPr>
              <a:t>list,</a:t>
            </a:r>
            <a:endParaRPr lang="en-US" sz="3600" kern="0" dirty="0">
              <a:latin typeface="Calibri"/>
              <a:cs typeface="Calibri"/>
            </a:endParaRPr>
          </a:p>
          <a:p>
            <a:pPr marL="147838">
              <a:lnSpc>
                <a:spcPts val="3769"/>
              </a:lnSpc>
            </a:pPr>
            <a:r>
              <a:rPr lang="en-US" sz="3600" b="1" kern="0" spc="-15" dirty="0">
                <a:solidFill>
                  <a:srgbClr val="C00000"/>
                </a:solidFill>
                <a:latin typeface="Calibri"/>
                <a:cs typeface="Calibri"/>
              </a:rPr>
              <a:t>start ov</a:t>
            </a:r>
            <a:r>
              <a:rPr lang="en-US" sz="3600" b="1" kern="0" spc="-7" dirty="0">
                <a:solidFill>
                  <a:srgbClr val="C00000"/>
                </a:solidFill>
                <a:latin typeface="Calibri"/>
                <a:cs typeface="Calibri"/>
              </a:rPr>
              <a:t>e</a:t>
            </a:r>
            <a:r>
              <a:rPr lang="en-US" sz="3600" b="1" kern="0" dirty="0">
                <a:solidFill>
                  <a:srgbClr val="C00000"/>
                </a:solidFill>
                <a:latin typeface="Calibri"/>
                <a:cs typeface="Calibri"/>
              </a:rPr>
              <a:t>r</a:t>
            </a:r>
            <a:r>
              <a:rPr lang="en-US" sz="3600" b="1" kern="0" spc="-7" dirty="0">
                <a:solidFill>
                  <a:srgbClr val="C00000"/>
                </a:solidFill>
                <a:latin typeface="Calibri"/>
                <a:cs typeface="Calibri"/>
              </a:rPr>
              <a:t> </a:t>
            </a:r>
            <a:r>
              <a:rPr lang="en-US" sz="3600" kern="0" dirty="0">
                <a:latin typeface="Calibri"/>
                <a:cs typeface="Calibri"/>
              </a:rPr>
              <a:t>again</a:t>
            </a:r>
          </a:p>
          <a:p>
            <a:pPr marL="321547" indent="-303067">
              <a:lnSpc>
                <a:spcPts val="3769"/>
              </a:lnSpc>
              <a:spcBef>
                <a:spcPts val="1192"/>
              </a:spcBef>
              <a:buClr>
                <a:srgbClr val="595959"/>
              </a:buClr>
              <a:buFont typeface="Arial"/>
              <a:buChar char="▪"/>
              <a:tabLst>
                <a:tab pos="322472" algn="l"/>
              </a:tabLst>
            </a:pPr>
            <a:r>
              <a:rPr lang="en-US" sz="3600" kern="0" spc="-7" dirty="0">
                <a:latin typeface="Calibri"/>
                <a:cs typeface="Calibri"/>
              </a:rPr>
              <a:t>sto</a:t>
            </a:r>
            <a:r>
              <a:rPr lang="en-US" sz="3600" kern="0" dirty="0">
                <a:latin typeface="Calibri"/>
                <a:cs typeface="Calibri"/>
              </a:rPr>
              <a:t>p</a:t>
            </a:r>
            <a:r>
              <a:rPr lang="en-US" sz="3600" kern="0" spc="-7" dirty="0">
                <a:latin typeface="Calibri"/>
                <a:cs typeface="Calibri"/>
              </a:rPr>
              <a:t> </a:t>
            </a:r>
            <a:r>
              <a:rPr lang="en-US" sz="3600" kern="0" dirty="0">
                <a:latin typeface="Calibri"/>
                <a:cs typeface="Calibri"/>
              </a:rPr>
              <a:t>when</a:t>
            </a:r>
            <a:r>
              <a:rPr lang="en-US" sz="3600" kern="0" spc="-7" dirty="0">
                <a:latin typeface="Calibri"/>
                <a:cs typeface="Calibri"/>
              </a:rPr>
              <a:t> </a:t>
            </a:r>
            <a:r>
              <a:rPr lang="en-US" sz="3600" b="1" kern="0" spc="-22" dirty="0">
                <a:solidFill>
                  <a:srgbClr val="C00000"/>
                </a:solidFill>
                <a:latin typeface="Calibri"/>
                <a:cs typeface="Calibri"/>
              </a:rPr>
              <a:t>no</a:t>
            </a:r>
            <a:r>
              <a:rPr lang="en-US" sz="3600" b="1" kern="0" dirty="0">
                <a:solidFill>
                  <a:srgbClr val="C00000"/>
                </a:solidFill>
                <a:latin typeface="Calibri"/>
                <a:cs typeface="Calibri"/>
              </a:rPr>
              <a:t> more </a:t>
            </a:r>
            <a:r>
              <a:rPr lang="en-US" sz="3600" b="1" kern="0" spc="-7" dirty="0">
                <a:solidFill>
                  <a:srgbClr val="C00000"/>
                </a:solidFill>
                <a:latin typeface="Calibri"/>
                <a:cs typeface="Calibri"/>
              </a:rPr>
              <a:t>s</a:t>
            </a:r>
            <a:r>
              <a:rPr lang="en-US" sz="3600" b="1" kern="0" dirty="0">
                <a:solidFill>
                  <a:srgbClr val="C00000"/>
                </a:solidFill>
                <a:latin typeface="Calibri"/>
                <a:cs typeface="Calibri"/>
              </a:rPr>
              <a:t>w</a:t>
            </a:r>
            <a:r>
              <a:rPr lang="en-US" sz="3600" b="1" kern="0" spc="-29" dirty="0">
                <a:solidFill>
                  <a:srgbClr val="C00000"/>
                </a:solidFill>
                <a:latin typeface="Calibri"/>
                <a:cs typeface="Calibri"/>
              </a:rPr>
              <a:t>aps</a:t>
            </a:r>
            <a:endParaRPr lang="en-US" sz="3600" kern="0" dirty="0">
              <a:latin typeface="Calibri"/>
              <a:cs typeface="Calibri"/>
            </a:endParaRPr>
          </a:p>
          <a:p>
            <a:pPr marL="147838">
              <a:lnSpc>
                <a:spcPts val="3769"/>
              </a:lnSpc>
            </a:pPr>
            <a:r>
              <a:rPr lang="en-US" sz="3600" kern="0" spc="-29" dirty="0">
                <a:latin typeface="Calibri"/>
                <a:cs typeface="Calibri"/>
              </a:rPr>
              <a:t>hav</a:t>
            </a:r>
            <a:r>
              <a:rPr lang="en-US" sz="3600" kern="0" spc="-22" dirty="0">
                <a:latin typeface="Calibri"/>
                <a:cs typeface="Calibri"/>
              </a:rPr>
              <a:t>e</a:t>
            </a:r>
            <a:r>
              <a:rPr lang="en-US" sz="3600" kern="0" spc="7" dirty="0">
                <a:latin typeface="Calibri"/>
                <a:cs typeface="Calibri"/>
              </a:rPr>
              <a:t> </a:t>
            </a:r>
            <a:r>
              <a:rPr lang="en-US" sz="3600" kern="0" spc="-29" dirty="0">
                <a:latin typeface="Calibri"/>
                <a:cs typeface="Calibri"/>
              </a:rPr>
              <a:t>bee</a:t>
            </a:r>
            <a:r>
              <a:rPr lang="en-US" sz="3600" kern="0" spc="-22" dirty="0">
                <a:latin typeface="Calibri"/>
                <a:cs typeface="Calibri"/>
              </a:rPr>
              <a:t>n</a:t>
            </a:r>
            <a:r>
              <a:rPr lang="en-US" sz="3600" kern="0" spc="7" dirty="0">
                <a:latin typeface="Calibri"/>
                <a:cs typeface="Calibri"/>
              </a:rPr>
              <a:t> </a:t>
            </a:r>
            <a:r>
              <a:rPr lang="en-US" sz="3600" kern="0" spc="-22" dirty="0">
                <a:latin typeface="Calibri"/>
                <a:cs typeface="Calibri"/>
              </a:rPr>
              <a:t>made</a:t>
            </a:r>
            <a:endParaRPr lang="en-US" sz="3600" kern="0" dirty="0">
              <a:latin typeface="Calibri"/>
              <a:cs typeface="Calibri"/>
            </a:endParaRPr>
          </a:p>
        </p:txBody>
      </p:sp>
      <p:sp>
        <p:nvSpPr>
          <p:cNvPr id="8" name="Прямоугольник: скругленные углы 7">
            <a:extLst>
              <a:ext uri="{FF2B5EF4-FFF2-40B4-BE49-F238E27FC236}">
                <a16:creationId xmlns:a16="http://schemas.microsoft.com/office/drawing/2014/main" id="{0CF08D95-F3F3-4AFE-883F-FA3649802B72}"/>
              </a:ext>
            </a:extLst>
          </p:cNvPr>
          <p:cNvSpPr/>
          <p:nvPr/>
        </p:nvSpPr>
        <p:spPr>
          <a:xfrm>
            <a:off x="3879850" y="6035675"/>
            <a:ext cx="2971800" cy="38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скругленные углы 10">
            <a:extLst>
              <a:ext uri="{FF2B5EF4-FFF2-40B4-BE49-F238E27FC236}">
                <a16:creationId xmlns:a16="http://schemas.microsoft.com/office/drawing/2014/main" id="{8F0EBB4C-8FD1-4FB7-9E4F-5148D663AAF9}"/>
              </a:ext>
            </a:extLst>
          </p:cNvPr>
          <p:cNvSpPr/>
          <p:nvPr/>
        </p:nvSpPr>
        <p:spPr>
          <a:xfrm>
            <a:off x="4565650" y="7102475"/>
            <a:ext cx="4343400" cy="38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A6EBF43-DC07-4F95-9835-F75D34A856CD}"/>
              </a:ext>
            </a:extLst>
          </p:cNvPr>
          <p:cNvSpPr txBox="1"/>
          <p:nvPr/>
        </p:nvSpPr>
        <p:spPr>
          <a:xfrm>
            <a:off x="641350" y="6350137"/>
            <a:ext cx="2209800" cy="707886"/>
          </a:xfrm>
          <a:prstGeom prst="rect">
            <a:avLst/>
          </a:prstGeom>
          <a:noFill/>
        </p:spPr>
        <p:txBody>
          <a:bodyPr wrap="square">
            <a:spAutoFit/>
          </a:bodyPr>
          <a:lstStyle/>
          <a:p>
            <a:r>
              <a:rPr lang="en-US" sz="4000" b="1" spc="-7" dirty="0">
                <a:solidFill>
                  <a:schemeClr val="accent5">
                    <a:lumMod val="75000"/>
                  </a:schemeClr>
                </a:solidFill>
                <a:latin typeface="Nunito"/>
                <a:cs typeface="Calibri"/>
              </a:rPr>
              <a:t>O (n ^ 2)</a:t>
            </a:r>
            <a:endParaRPr lang="en-US" sz="4000" b="1" dirty="0"/>
          </a:p>
        </p:txBody>
      </p:sp>
    </p:spTree>
    <p:extLst>
      <p:ext uri="{BB962C8B-B14F-4D97-AF65-F5344CB8AC3E}">
        <p14:creationId xmlns:p14="http://schemas.microsoft.com/office/powerpoint/2010/main" val="2863351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2827" y="473075"/>
            <a:ext cx="11734800" cy="2248231"/>
          </a:xfrm>
          <a:prstGeom prst="rect">
            <a:avLst/>
          </a:prstGeom>
        </p:spPr>
        <p:txBody>
          <a:bodyPr vert="horz" wrap="square" lIns="0" tIns="1020242" rIns="0" bIns="0" rtlCol="0" anchor="ctr">
            <a:spAutoFit/>
          </a:bodyPr>
          <a:lstStyle/>
          <a:p>
            <a:pPr marL="18480" algn="ctr">
              <a:lnSpc>
                <a:spcPct val="100000"/>
              </a:lnSpc>
            </a:pPr>
            <a:r>
              <a:rPr lang="en-US" spc="-109" dirty="0">
                <a:solidFill>
                  <a:schemeClr val="accent1">
                    <a:lumMod val="75000"/>
                  </a:schemeClr>
                </a:solidFill>
              </a:rPr>
              <a:t>Selection Sort</a:t>
            </a:r>
            <a:endParaRPr dirty="0">
              <a:solidFill>
                <a:schemeClr val="accent1">
                  <a:lumMod val="75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spc="-15" dirty="0"/>
              <a:pPr marL="134902"/>
              <a:t>37</a:t>
            </a:fld>
            <a:endParaRPr spc="-15" dirty="0"/>
          </a:p>
        </p:txBody>
      </p:sp>
      <p:sp>
        <p:nvSpPr>
          <p:cNvPr id="10" name="object 3">
            <a:extLst>
              <a:ext uri="{FF2B5EF4-FFF2-40B4-BE49-F238E27FC236}">
                <a16:creationId xmlns:a16="http://schemas.microsoft.com/office/drawing/2014/main" id="{249DEEFF-5E72-4443-AEFB-2139C23012F2}"/>
              </a:ext>
            </a:extLst>
          </p:cNvPr>
          <p:cNvSpPr txBox="1"/>
          <p:nvPr/>
        </p:nvSpPr>
        <p:spPr>
          <a:xfrm>
            <a:off x="1898650" y="5109100"/>
            <a:ext cx="10058400" cy="4924425"/>
          </a:xfrm>
          <a:prstGeom prst="rect">
            <a:avLst/>
          </a:prstGeom>
        </p:spPr>
        <p:txBody>
          <a:bodyPr vert="horz" wrap="square" lIns="0" tIns="0" rIns="0" bIns="0" rtlCol="0">
            <a:spAutoFit/>
          </a:bodyPr>
          <a:lstStyle/>
          <a:p>
            <a:pPr marL="18480">
              <a:buClr>
                <a:srgbClr val="595959"/>
              </a:buClr>
              <a:tabLst>
                <a:tab pos="347420" algn="l"/>
              </a:tabLst>
            </a:pPr>
            <a:r>
              <a:rPr lang="en-US" sz="4000" spc="-7" dirty="0">
                <a:solidFill>
                  <a:schemeClr val="tx1">
                    <a:lumMod val="65000"/>
                    <a:lumOff val="35000"/>
                  </a:schemeClr>
                </a:solidFill>
                <a:latin typeface="Nunito"/>
                <a:cs typeface="Calibri"/>
              </a:rPr>
              <a:t>In this algorithm, the list is divided into two parts: a list with sorted elements and a list with elements that only need to be sorted. The smallest element in the second is searched first. It is added at the end of the first. Thus, the algorithm gradually builds the list from smallest to largest. This happens until there is a ready sorted array.</a:t>
            </a:r>
            <a:endParaRPr sz="3600" dirty="0">
              <a:solidFill>
                <a:schemeClr val="accent5">
                  <a:lumMod val="75000"/>
                </a:schemeClr>
              </a:solidFill>
              <a:latin typeface="Nunito"/>
              <a:cs typeface="Calibri"/>
            </a:endParaRPr>
          </a:p>
        </p:txBody>
      </p:sp>
      <p:pic>
        <p:nvPicPr>
          <p:cNvPr id="29698" name="Picture 2" descr="sortirovka-vyborom-na-python">
            <a:extLst>
              <a:ext uri="{FF2B5EF4-FFF2-40B4-BE49-F238E27FC236}">
                <a16:creationId xmlns:a16="http://schemas.microsoft.com/office/drawing/2014/main" id="{57F653F5-12E2-49E9-BDDC-A80193FC0594}"/>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414250" y="5076337"/>
            <a:ext cx="7500938" cy="427458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73F12A8-1A5B-4C18-ADF5-5539BC9C1C27}"/>
              </a:ext>
            </a:extLst>
          </p:cNvPr>
          <p:cNvSpPr txBox="1"/>
          <p:nvPr/>
        </p:nvSpPr>
        <p:spPr>
          <a:xfrm>
            <a:off x="1898650" y="2893109"/>
            <a:ext cx="15763672" cy="2215991"/>
          </a:xfrm>
          <a:prstGeom prst="rect">
            <a:avLst/>
          </a:prstGeom>
        </p:spPr>
        <p:txBody>
          <a:bodyPr vert="horz" wrap="square" lIns="0" tIns="0" rIns="0" bIns="0" rtlCol="0">
            <a:spAutoFit/>
          </a:bodyPr>
          <a:lstStyle>
            <a:defPPr>
              <a:defRPr lang="en-US"/>
            </a:defPPr>
            <a:lvl1pPr marL="18480">
              <a:buClr>
                <a:srgbClr val="595959"/>
              </a:buClr>
              <a:tabLst>
                <a:tab pos="347420" algn="l"/>
              </a:tabLst>
              <a:defRPr sz="4800" spc="-7">
                <a:solidFill>
                  <a:schemeClr val="tx1">
                    <a:lumMod val="65000"/>
                    <a:lumOff val="35000"/>
                  </a:schemeClr>
                </a:solidFill>
                <a:latin typeface="Nunito"/>
                <a:cs typeface="Calibri"/>
              </a:defRPr>
            </a:lvl1pPr>
          </a:lstStyle>
          <a:p>
            <a:r>
              <a:rPr lang="en-US" dirty="0"/>
              <a:t>Selection sort is also a simple algorithm, but more efficient than bubble sort. In most cases, selection sort will be the better choice of the two.</a:t>
            </a:r>
          </a:p>
        </p:txBody>
      </p:sp>
    </p:spTree>
    <p:extLst>
      <p:ext uri="{BB962C8B-B14F-4D97-AF65-F5344CB8AC3E}">
        <p14:creationId xmlns:p14="http://schemas.microsoft.com/office/powerpoint/2010/main" val="2902410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2827" y="473075"/>
            <a:ext cx="11734800" cy="2248231"/>
          </a:xfrm>
          <a:prstGeom prst="rect">
            <a:avLst/>
          </a:prstGeom>
        </p:spPr>
        <p:txBody>
          <a:bodyPr vert="horz" wrap="square" lIns="0" tIns="1020242" rIns="0" bIns="0" rtlCol="0" anchor="ctr">
            <a:spAutoFit/>
          </a:bodyPr>
          <a:lstStyle/>
          <a:p>
            <a:pPr marL="18480" algn="ctr">
              <a:lnSpc>
                <a:spcPct val="100000"/>
              </a:lnSpc>
            </a:pPr>
            <a:r>
              <a:rPr lang="en-US" spc="-109" dirty="0">
                <a:solidFill>
                  <a:schemeClr val="accent1">
                    <a:lumMod val="75000"/>
                  </a:schemeClr>
                </a:solidFill>
              </a:rPr>
              <a:t>Selection Sort</a:t>
            </a:r>
            <a:endParaRPr dirty="0">
              <a:solidFill>
                <a:schemeClr val="accent1">
                  <a:lumMod val="75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spc="-15" dirty="0"/>
              <a:pPr marL="134902"/>
              <a:t>38</a:t>
            </a:fld>
            <a:endParaRPr spc="-15" dirty="0"/>
          </a:p>
        </p:txBody>
      </p:sp>
      <p:pic>
        <p:nvPicPr>
          <p:cNvPr id="5" name="Рисунок 4">
            <a:extLst>
              <a:ext uri="{FF2B5EF4-FFF2-40B4-BE49-F238E27FC236}">
                <a16:creationId xmlns:a16="http://schemas.microsoft.com/office/drawing/2014/main" id="{8D0FBE2E-B126-42B8-ACBB-861F7940D92A}"/>
              </a:ext>
            </a:extLst>
          </p:cNvPr>
          <p:cNvPicPr>
            <a:picLocks noChangeAspect="1"/>
          </p:cNvPicPr>
          <p:nvPr/>
        </p:nvPicPr>
        <p:blipFill>
          <a:blip r:embed="rId3"/>
          <a:stretch>
            <a:fillRect/>
          </a:stretch>
        </p:blipFill>
        <p:spPr>
          <a:xfrm>
            <a:off x="1670050" y="3140075"/>
            <a:ext cx="10820400" cy="7014715"/>
          </a:xfrm>
          <a:prstGeom prst="rect">
            <a:avLst/>
          </a:prstGeom>
        </p:spPr>
      </p:pic>
      <p:sp>
        <p:nvSpPr>
          <p:cNvPr id="9" name="object 3">
            <a:extLst>
              <a:ext uri="{FF2B5EF4-FFF2-40B4-BE49-F238E27FC236}">
                <a16:creationId xmlns:a16="http://schemas.microsoft.com/office/drawing/2014/main" id="{9E4E4258-E14F-4665-AC85-6D093C9314AD}"/>
              </a:ext>
            </a:extLst>
          </p:cNvPr>
          <p:cNvSpPr txBox="1"/>
          <p:nvPr/>
        </p:nvSpPr>
        <p:spPr>
          <a:xfrm>
            <a:off x="12614058" y="3140075"/>
            <a:ext cx="6150868" cy="6047809"/>
          </a:xfrm>
          <a:prstGeom prst="rect">
            <a:avLst/>
          </a:prstGeom>
        </p:spPr>
        <p:txBody>
          <a:bodyPr vert="horz" wrap="square" lIns="0" tIns="0" rIns="0" bIns="0" rtlCol="0">
            <a:spAutoFit/>
          </a:bodyPr>
          <a:lstStyle/>
          <a:p>
            <a:pPr marL="346496" indent="-328016">
              <a:buClr>
                <a:srgbClr val="595959"/>
              </a:buClr>
              <a:buFont typeface="Arial"/>
              <a:buChar char="▪"/>
              <a:tabLst>
                <a:tab pos="347420" algn="l"/>
              </a:tabLst>
            </a:pPr>
            <a:r>
              <a:rPr sz="3200" spc="-7" dirty="0">
                <a:latin typeface="Calibri"/>
                <a:cs typeface="Calibri"/>
              </a:rPr>
              <a:t>ﬁrs</a:t>
            </a:r>
            <a:r>
              <a:rPr sz="3200" dirty="0">
                <a:latin typeface="Calibri"/>
                <a:cs typeface="Calibri"/>
              </a:rPr>
              <a:t>t </a:t>
            </a:r>
            <a:r>
              <a:rPr sz="3200" spc="-7" dirty="0">
                <a:latin typeface="Calibri"/>
                <a:cs typeface="Calibri"/>
              </a:rPr>
              <a:t>step</a:t>
            </a:r>
            <a:endParaRPr sz="3200" dirty="0">
              <a:latin typeface="Calibri"/>
              <a:cs typeface="Calibri"/>
            </a:endParaRPr>
          </a:p>
          <a:p>
            <a:pPr marL="661574" lvl="1" indent="-365899">
              <a:spcBef>
                <a:spcPts val="146"/>
              </a:spcBef>
              <a:buClr>
                <a:srgbClr val="595959"/>
              </a:buClr>
              <a:buFont typeface="Arial"/>
              <a:buChar char="•"/>
              <a:tabLst>
                <a:tab pos="662500" algn="l"/>
              </a:tabLst>
            </a:pPr>
            <a:r>
              <a:rPr sz="2800" spc="-15" dirty="0">
                <a:latin typeface="Calibri"/>
                <a:cs typeface="Calibri"/>
              </a:rPr>
              <a:t>extract</a:t>
            </a:r>
            <a:r>
              <a:rPr sz="2800" spc="-22" dirty="0">
                <a:latin typeface="Calibri"/>
                <a:cs typeface="Calibri"/>
              </a:rPr>
              <a:t> </a:t>
            </a:r>
            <a:r>
              <a:rPr sz="2800" b="1" dirty="0">
                <a:solidFill>
                  <a:srgbClr val="C00000"/>
                </a:solidFill>
                <a:latin typeface="Calibri"/>
                <a:cs typeface="Calibri"/>
              </a:rPr>
              <a:t>m</a:t>
            </a:r>
            <a:r>
              <a:rPr sz="2800" b="1" spc="-7" dirty="0">
                <a:solidFill>
                  <a:srgbClr val="C00000"/>
                </a:solidFill>
                <a:latin typeface="Calibri"/>
                <a:cs typeface="Calibri"/>
              </a:rPr>
              <a:t>i</a:t>
            </a:r>
            <a:r>
              <a:rPr sz="2800" b="1" spc="-29" dirty="0">
                <a:solidFill>
                  <a:srgbClr val="C00000"/>
                </a:solidFill>
                <a:latin typeface="Calibri"/>
                <a:cs typeface="Calibri"/>
              </a:rPr>
              <a:t>n</a:t>
            </a:r>
            <a:r>
              <a:rPr sz="2800" b="1" spc="-22" dirty="0">
                <a:solidFill>
                  <a:srgbClr val="C00000"/>
                </a:solidFill>
                <a:latin typeface="Calibri"/>
                <a:cs typeface="Calibri"/>
              </a:rPr>
              <a:t>i</a:t>
            </a:r>
            <a:r>
              <a:rPr sz="2800" b="1" dirty="0">
                <a:solidFill>
                  <a:srgbClr val="C00000"/>
                </a:solidFill>
                <a:latin typeface="Calibri"/>
                <a:cs typeface="Calibri"/>
              </a:rPr>
              <a:t>m</a:t>
            </a:r>
            <a:r>
              <a:rPr sz="2800" b="1" spc="-7" dirty="0">
                <a:solidFill>
                  <a:srgbClr val="C00000"/>
                </a:solidFill>
                <a:latin typeface="Calibri"/>
                <a:cs typeface="Calibri"/>
              </a:rPr>
              <a:t>u</a:t>
            </a:r>
            <a:r>
              <a:rPr sz="2800" b="1" dirty="0">
                <a:solidFill>
                  <a:srgbClr val="C00000"/>
                </a:solidFill>
                <a:latin typeface="Calibri"/>
                <a:cs typeface="Calibri"/>
              </a:rPr>
              <a:t>m e</a:t>
            </a:r>
            <a:r>
              <a:rPr sz="2800" b="1" spc="-7" dirty="0">
                <a:solidFill>
                  <a:srgbClr val="C00000"/>
                </a:solidFill>
                <a:latin typeface="Calibri"/>
                <a:cs typeface="Calibri"/>
              </a:rPr>
              <a:t>l</a:t>
            </a:r>
            <a:r>
              <a:rPr sz="2800" b="1" dirty="0">
                <a:solidFill>
                  <a:srgbClr val="C00000"/>
                </a:solidFill>
                <a:latin typeface="Calibri"/>
                <a:cs typeface="Calibri"/>
              </a:rPr>
              <a:t>eme</a:t>
            </a:r>
            <a:r>
              <a:rPr sz="2800" b="1" spc="-7" dirty="0">
                <a:solidFill>
                  <a:srgbClr val="C00000"/>
                </a:solidFill>
                <a:latin typeface="Calibri"/>
                <a:cs typeface="Calibri"/>
              </a:rPr>
              <a:t>n</a:t>
            </a:r>
            <a:r>
              <a:rPr sz="2800" b="1" spc="-15" dirty="0">
                <a:solidFill>
                  <a:srgbClr val="C00000"/>
                </a:solidFill>
                <a:latin typeface="Calibri"/>
                <a:cs typeface="Calibri"/>
              </a:rPr>
              <a:t>t</a:t>
            </a:r>
            <a:endParaRPr sz="2800" dirty="0">
              <a:latin typeface="Calibri"/>
              <a:cs typeface="Calibri"/>
            </a:endParaRPr>
          </a:p>
          <a:p>
            <a:pPr marL="661574" lvl="1" indent="-365899">
              <a:spcBef>
                <a:spcPts val="466"/>
              </a:spcBef>
              <a:buClr>
                <a:srgbClr val="595959"/>
              </a:buClr>
              <a:buFont typeface="Arial"/>
              <a:buChar char="•"/>
              <a:tabLst>
                <a:tab pos="662500" algn="l"/>
              </a:tabLst>
            </a:pPr>
            <a:r>
              <a:rPr sz="2800" b="1" spc="-22" dirty="0">
                <a:solidFill>
                  <a:srgbClr val="C00000"/>
                </a:solidFill>
                <a:latin typeface="Calibri"/>
                <a:cs typeface="Calibri"/>
              </a:rPr>
              <a:t>swap </a:t>
            </a:r>
            <a:r>
              <a:rPr sz="2800" b="1" spc="-15" dirty="0">
                <a:solidFill>
                  <a:srgbClr val="C00000"/>
                </a:solidFill>
                <a:latin typeface="Calibri"/>
                <a:cs typeface="Calibri"/>
              </a:rPr>
              <a:t>it</a:t>
            </a:r>
            <a:r>
              <a:rPr sz="2800" b="1" spc="-7" dirty="0">
                <a:solidFill>
                  <a:srgbClr val="C00000"/>
                </a:solidFill>
                <a:latin typeface="Calibri"/>
                <a:cs typeface="Calibri"/>
              </a:rPr>
              <a:t> </a:t>
            </a:r>
            <a:r>
              <a:rPr sz="2800" dirty="0">
                <a:latin typeface="Calibri"/>
                <a:cs typeface="Calibri"/>
              </a:rPr>
              <a:t>with</a:t>
            </a:r>
            <a:r>
              <a:rPr sz="2800" spc="-7" dirty="0">
                <a:latin typeface="Calibri"/>
                <a:cs typeface="Calibri"/>
              </a:rPr>
              <a:t> </a:t>
            </a:r>
            <a:r>
              <a:rPr sz="2800" spc="-22" dirty="0">
                <a:latin typeface="Calibri"/>
                <a:cs typeface="Calibri"/>
              </a:rPr>
              <a:t>element </a:t>
            </a:r>
            <a:r>
              <a:rPr sz="2800" spc="-15" dirty="0">
                <a:latin typeface="Calibri"/>
                <a:cs typeface="Calibri"/>
              </a:rPr>
              <a:t>at</a:t>
            </a:r>
            <a:r>
              <a:rPr sz="2800" dirty="0">
                <a:latin typeface="Calibri"/>
                <a:cs typeface="Calibri"/>
              </a:rPr>
              <a:t> </a:t>
            </a:r>
            <a:r>
              <a:rPr sz="2800" b="1" spc="-22" dirty="0">
                <a:solidFill>
                  <a:srgbClr val="C00000"/>
                </a:solidFill>
                <a:latin typeface="Calibri"/>
                <a:cs typeface="Calibri"/>
              </a:rPr>
              <a:t>inde</a:t>
            </a:r>
            <a:r>
              <a:rPr sz="2800" b="1" dirty="0">
                <a:solidFill>
                  <a:srgbClr val="C00000"/>
                </a:solidFill>
                <a:latin typeface="Calibri"/>
                <a:cs typeface="Calibri"/>
              </a:rPr>
              <a:t>x </a:t>
            </a:r>
            <a:r>
              <a:rPr sz="2800" b="1" spc="-22" dirty="0">
                <a:solidFill>
                  <a:srgbClr val="C00000"/>
                </a:solidFill>
                <a:latin typeface="Calibri"/>
                <a:cs typeface="Calibri"/>
              </a:rPr>
              <a:t>0</a:t>
            </a:r>
            <a:endParaRPr sz="2800" dirty="0">
              <a:latin typeface="Calibri"/>
              <a:cs typeface="Calibri"/>
            </a:endParaRPr>
          </a:p>
          <a:p>
            <a:pPr marL="346496" indent="-328016">
              <a:spcBef>
                <a:spcPts val="1746"/>
              </a:spcBef>
              <a:buClr>
                <a:srgbClr val="595959"/>
              </a:buClr>
              <a:buFont typeface="Arial"/>
              <a:buChar char="▪"/>
              <a:tabLst>
                <a:tab pos="347420" algn="l"/>
              </a:tabLst>
            </a:pPr>
            <a:r>
              <a:rPr sz="3200" spc="-7" dirty="0">
                <a:latin typeface="Calibri"/>
                <a:cs typeface="Calibri"/>
              </a:rPr>
              <a:t>subsequen</a:t>
            </a:r>
            <a:r>
              <a:rPr sz="3200" dirty="0">
                <a:latin typeface="Calibri"/>
                <a:cs typeface="Calibri"/>
              </a:rPr>
              <a:t>t </a:t>
            </a:r>
            <a:r>
              <a:rPr sz="3200" spc="-7" dirty="0">
                <a:latin typeface="Calibri"/>
                <a:cs typeface="Calibri"/>
              </a:rPr>
              <a:t>step</a:t>
            </a:r>
            <a:endParaRPr sz="3200" dirty="0">
              <a:latin typeface="Calibri"/>
              <a:cs typeface="Calibri"/>
            </a:endParaRPr>
          </a:p>
          <a:p>
            <a:pPr marL="661574" lvl="1" indent="-365899">
              <a:spcBef>
                <a:spcPts val="291"/>
              </a:spcBef>
              <a:buClr>
                <a:srgbClr val="595959"/>
              </a:buClr>
              <a:buFont typeface="Arial"/>
              <a:buChar char="•"/>
              <a:tabLst>
                <a:tab pos="662500" algn="l"/>
              </a:tabLst>
            </a:pPr>
            <a:r>
              <a:rPr sz="2800" spc="-7" dirty="0">
                <a:latin typeface="Calibri"/>
                <a:cs typeface="Calibri"/>
              </a:rPr>
              <a:t>i</a:t>
            </a:r>
            <a:r>
              <a:rPr sz="2800" dirty="0">
                <a:latin typeface="Calibri"/>
                <a:cs typeface="Calibri"/>
              </a:rPr>
              <a:t>n remaining</a:t>
            </a:r>
            <a:r>
              <a:rPr sz="2800" spc="-29" dirty="0">
                <a:latin typeface="Calibri"/>
                <a:cs typeface="Calibri"/>
              </a:rPr>
              <a:t> </a:t>
            </a:r>
            <a:r>
              <a:rPr sz="2800" dirty="0">
                <a:latin typeface="Calibri"/>
                <a:cs typeface="Calibri"/>
              </a:rPr>
              <a:t>sublis</a:t>
            </a:r>
            <a:r>
              <a:rPr sz="2800" spc="7" dirty="0">
                <a:latin typeface="Calibri"/>
                <a:cs typeface="Calibri"/>
              </a:rPr>
              <a:t>t</a:t>
            </a:r>
            <a:r>
              <a:rPr sz="2800" dirty="0">
                <a:latin typeface="Calibri"/>
                <a:cs typeface="Calibri"/>
              </a:rPr>
              <a:t>, </a:t>
            </a:r>
            <a:r>
              <a:rPr sz="2800" spc="-15" dirty="0">
                <a:latin typeface="Calibri"/>
                <a:cs typeface="Calibri"/>
              </a:rPr>
              <a:t>extract</a:t>
            </a:r>
            <a:r>
              <a:rPr sz="2800" spc="-22" dirty="0">
                <a:latin typeface="Calibri"/>
                <a:cs typeface="Calibri"/>
              </a:rPr>
              <a:t> </a:t>
            </a:r>
            <a:r>
              <a:rPr sz="2800" b="1" dirty="0">
                <a:solidFill>
                  <a:srgbClr val="C00000"/>
                </a:solidFill>
                <a:latin typeface="Calibri"/>
                <a:cs typeface="Calibri"/>
              </a:rPr>
              <a:t>m</a:t>
            </a:r>
            <a:r>
              <a:rPr sz="2800" b="1" spc="-7" dirty="0">
                <a:solidFill>
                  <a:srgbClr val="C00000"/>
                </a:solidFill>
                <a:latin typeface="Calibri"/>
                <a:cs typeface="Calibri"/>
              </a:rPr>
              <a:t>i</a:t>
            </a:r>
            <a:r>
              <a:rPr sz="2800" b="1" spc="-29" dirty="0">
                <a:solidFill>
                  <a:srgbClr val="C00000"/>
                </a:solidFill>
                <a:latin typeface="Calibri"/>
                <a:cs typeface="Calibri"/>
              </a:rPr>
              <a:t>n</a:t>
            </a:r>
            <a:r>
              <a:rPr sz="2800" b="1" spc="-22" dirty="0">
                <a:solidFill>
                  <a:srgbClr val="C00000"/>
                </a:solidFill>
                <a:latin typeface="Calibri"/>
                <a:cs typeface="Calibri"/>
              </a:rPr>
              <a:t>i</a:t>
            </a:r>
            <a:r>
              <a:rPr sz="2800" b="1" dirty="0">
                <a:solidFill>
                  <a:srgbClr val="C00000"/>
                </a:solidFill>
                <a:latin typeface="Calibri"/>
                <a:cs typeface="Calibri"/>
              </a:rPr>
              <a:t>m</a:t>
            </a:r>
            <a:r>
              <a:rPr sz="2800" b="1" spc="-7" dirty="0">
                <a:solidFill>
                  <a:srgbClr val="C00000"/>
                </a:solidFill>
                <a:latin typeface="Calibri"/>
                <a:cs typeface="Calibri"/>
              </a:rPr>
              <a:t>u</a:t>
            </a:r>
            <a:r>
              <a:rPr sz="2800" b="1" dirty="0">
                <a:solidFill>
                  <a:srgbClr val="C00000"/>
                </a:solidFill>
                <a:latin typeface="Calibri"/>
                <a:cs typeface="Calibri"/>
              </a:rPr>
              <a:t>m e</a:t>
            </a:r>
            <a:r>
              <a:rPr sz="2800" b="1" spc="-7" dirty="0">
                <a:solidFill>
                  <a:srgbClr val="C00000"/>
                </a:solidFill>
                <a:latin typeface="Calibri"/>
                <a:cs typeface="Calibri"/>
              </a:rPr>
              <a:t>l</a:t>
            </a:r>
            <a:r>
              <a:rPr sz="2800" b="1" dirty="0">
                <a:solidFill>
                  <a:srgbClr val="C00000"/>
                </a:solidFill>
                <a:latin typeface="Calibri"/>
                <a:cs typeface="Calibri"/>
              </a:rPr>
              <a:t>eme</a:t>
            </a:r>
            <a:r>
              <a:rPr sz="2800" b="1" spc="-7" dirty="0">
                <a:solidFill>
                  <a:srgbClr val="C00000"/>
                </a:solidFill>
                <a:latin typeface="Calibri"/>
                <a:cs typeface="Calibri"/>
              </a:rPr>
              <a:t>n</a:t>
            </a:r>
            <a:r>
              <a:rPr sz="2800" b="1" spc="-15" dirty="0">
                <a:solidFill>
                  <a:srgbClr val="C00000"/>
                </a:solidFill>
                <a:latin typeface="Calibri"/>
                <a:cs typeface="Calibri"/>
              </a:rPr>
              <a:t>t</a:t>
            </a:r>
            <a:endParaRPr sz="2800" dirty="0">
              <a:latin typeface="Calibri"/>
              <a:cs typeface="Calibri"/>
            </a:endParaRPr>
          </a:p>
          <a:p>
            <a:pPr marL="661574" lvl="1" indent="-365899">
              <a:spcBef>
                <a:spcPts val="320"/>
              </a:spcBef>
              <a:buClr>
                <a:srgbClr val="595959"/>
              </a:buClr>
              <a:buFont typeface="Arial"/>
              <a:buChar char="•"/>
              <a:tabLst>
                <a:tab pos="662500" algn="l"/>
              </a:tabLst>
            </a:pPr>
            <a:r>
              <a:rPr sz="2800" b="1" spc="-22" dirty="0">
                <a:solidFill>
                  <a:srgbClr val="C00000"/>
                </a:solidFill>
                <a:latin typeface="Calibri"/>
                <a:cs typeface="Calibri"/>
              </a:rPr>
              <a:t>swap </a:t>
            </a:r>
            <a:r>
              <a:rPr sz="2800" b="1" spc="-15" dirty="0">
                <a:solidFill>
                  <a:srgbClr val="C00000"/>
                </a:solidFill>
                <a:latin typeface="Calibri"/>
                <a:cs typeface="Calibri"/>
              </a:rPr>
              <a:t>it</a:t>
            </a:r>
            <a:r>
              <a:rPr sz="2800" b="1" spc="-7" dirty="0">
                <a:solidFill>
                  <a:srgbClr val="C00000"/>
                </a:solidFill>
                <a:latin typeface="Calibri"/>
                <a:cs typeface="Calibri"/>
              </a:rPr>
              <a:t> </a:t>
            </a:r>
            <a:r>
              <a:rPr sz="2800" dirty="0">
                <a:latin typeface="Calibri"/>
                <a:cs typeface="Calibri"/>
              </a:rPr>
              <a:t>with</a:t>
            </a:r>
            <a:r>
              <a:rPr sz="2800" spc="-7" dirty="0">
                <a:latin typeface="Calibri"/>
                <a:cs typeface="Calibri"/>
              </a:rPr>
              <a:t> </a:t>
            </a:r>
            <a:r>
              <a:rPr sz="2800" spc="-22" dirty="0">
                <a:latin typeface="Calibri"/>
                <a:cs typeface="Calibri"/>
              </a:rPr>
              <a:t>the</a:t>
            </a:r>
            <a:r>
              <a:rPr sz="2800" spc="-7" dirty="0">
                <a:latin typeface="Calibri"/>
                <a:cs typeface="Calibri"/>
              </a:rPr>
              <a:t> </a:t>
            </a:r>
            <a:r>
              <a:rPr sz="2800" spc="-22" dirty="0">
                <a:latin typeface="Calibri"/>
                <a:cs typeface="Calibri"/>
              </a:rPr>
              <a:t>element </a:t>
            </a:r>
            <a:r>
              <a:rPr sz="2800" spc="-15" dirty="0">
                <a:latin typeface="Calibri"/>
                <a:cs typeface="Calibri"/>
              </a:rPr>
              <a:t>at</a:t>
            </a:r>
            <a:r>
              <a:rPr sz="2800" dirty="0">
                <a:latin typeface="Calibri"/>
                <a:cs typeface="Calibri"/>
              </a:rPr>
              <a:t> </a:t>
            </a:r>
            <a:r>
              <a:rPr sz="2800" b="1" spc="-22" dirty="0">
                <a:solidFill>
                  <a:srgbClr val="C00000"/>
                </a:solidFill>
                <a:latin typeface="Calibri"/>
                <a:cs typeface="Calibri"/>
              </a:rPr>
              <a:t>inde</a:t>
            </a:r>
            <a:r>
              <a:rPr sz="2800" b="1" dirty="0">
                <a:solidFill>
                  <a:srgbClr val="C00000"/>
                </a:solidFill>
                <a:latin typeface="Calibri"/>
                <a:cs typeface="Calibri"/>
              </a:rPr>
              <a:t>x </a:t>
            </a:r>
            <a:r>
              <a:rPr sz="2800" b="1" spc="-22" dirty="0">
                <a:solidFill>
                  <a:srgbClr val="C00000"/>
                </a:solidFill>
                <a:latin typeface="Calibri"/>
                <a:cs typeface="Calibri"/>
              </a:rPr>
              <a:t>1</a:t>
            </a:r>
            <a:endParaRPr sz="2800" dirty="0">
              <a:latin typeface="Calibri"/>
              <a:cs typeface="Calibri"/>
            </a:endParaRPr>
          </a:p>
          <a:p>
            <a:pPr marL="346496" indent="-328016">
              <a:spcBef>
                <a:spcPts val="1892"/>
              </a:spcBef>
              <a:buClr>
                <a:srgbClr val="595959"/>
              </a:buClr>
              <a:buFont typeface="Arial"/>
              <a:buChar char="▪"/>
              <a:tabLst>
                <a:tab pos="347420" algn="l"/>
              </a:tabLst>
            </a:pPr>
            <a:r>
              <a:rPr sz="3200" spc="-22" dirty="0">
                <a:latin typeface="Calibri"/>
                <a:cs typeface="Calibri"/>
              </a:rPr>
              <a:t>keep</a:t>
            </a:r>
            <a:r>
              <a:rPr sz="3200" spc="-7" dirty="0">
                <a:latin typeface="Calibri"/>
                <a:cs typeface="Calibri"/>
              </a:rPr>
              <a:t> o</a:t>
            </a:r>
            <a:r>
              <a:rPr sz="3200" dirty="0">
                <a:latin typeface="Calibri"/>
                <a:cs typeface="Calibri"/>
              </a:rPr>
              <a:t>f </a:t>
            </a:r>
            <a:r>
              <a:rPr sz="3200" spc="-22" dirty="0">
                <a:latin typeface="Calibri"/>
                <a:cs typeface="Calibri"/>
              </a:rPr>
              <a:t>the</a:t>
            </a:r>
            <a:r>
              <a:rPr sz="3200" spc="-7" dirty="0">
                <a:latin typeface="Calibri"/>
                <a:cs typeface="Calibri"/>
              </a:rPr>
              <a:t> lis</a:t>
            </a:r>
            <a:r>
              <a:rPr sz="3200" dirty="0">
                <a:latin typeface="Calibri"/>
                <a:cs typeface="Calibri"/>
              </a:rPr>
              <a:t>t</a:t>
            </a:r>
            <a:r>
              <a:rPr sz="3200" spc="7" dirty="0">
                <a:latin typeface="Calibri"/>
                <a:cs typeface="Calibri"/>
              </a:rPr>
              <a:t> </a:t>
            </a:r>
            <a:r>
              <a:rPr sz="3200" spc="-7" dirty="0">
                <a:latin typeface="Calibri"/>
                <a:cs typeface="Calibri"/>
              </a:rPr>
              <a:t>sorted</a:t>
            </a:r>
            <a:endParaRPr sz="3200" dirty="0">
              <a:latin typeface="Calibri"/>
              <a:cs typeface="Calibri"/>
            </a:endParaRPr>
          </a:p>
          <a:p>
            <a:pPr marL="661574" lvl="1" indent="-365899">
              <a:spcBef>
                <a:spcPts val="146"/>
              </a:spcBef>
              <a:buClr>
                <a:srgbClr val="595959"/>
              </a:buClr>
              <a:buFont typeface="Arial"/>
              <a:buChar char="•"/>
              <a:tabLst>
                <a:tab pos="662500" algn="l"/>
              </a:tabLst>
            </a:pPr>
            <a:r>
              <a:rPr sz="2800" spc="-15" dirty="0">
                <a:latin typeface="Calibri"/>
                <a:cs typeface="Calibri"/>
              </a:rPr>
              <a:t>at </a:t>
            </a:r>
            <a:r>
              <a:rPr sz="2800" spc="-7" dirty="0">
                <a:latin typeface="Calibri"/>
                <a:cs typeface="Calibri"/>
              </a:rPr>
              <a:t>i</a:t>
            </a:r>
            <a:r>
              <a:rPr sz="2800" dirty="0">
                <a:latin typeface="Calibri"/>
                <a:cs typeface="Calibri"/>
              </a:rPr>
              <a:t>’th</a:t>
            </a:r>
            <a:r>
              <a:rPr sz="2800" spc="-7" dirty="0">
                <a:latin typeface="Calibri"/>
                <a:cs typeface="Calibri"/>
              </a:rPr>
              <a:t> </a:t>
            </a:r>
            <a:r>
              <a:rPr sz="2800" spc="-29" dirty="0">
                <a:latin typeface="Calibri"/>
                <a:cs typeface="Calibri"/>
              </a:rPr>
              <a:t>step</a:t>
            </a:r>
            <a:r>
              <a:rPr sz="2800" spc="-15" dirty="0">
                <a:latin typeface="Calibri"/>
                <a:cs typeface="Calibri"/>
              </a:rPr>
              <a:t>,</a:t>
            </a:r>
            <a:r>
              <a:rPr sz="2800" dirty="0">
                <a:latin typeface="Calibri"/>
                <a:cs typeface="Calibri"/>
              </a:rPr>
              <a:t> </a:t>
            </a:r>
            <a:r>
              <a:rPr sz="2800" b="1" dirty="0">
                <a:solidFill>
                  <a:srgbClr val="C00000"/>
                </a:solidFill>
                <a:latin typeface="Calibri"/>
                <a:cs typeface="Calibri"/>
              </a:rPr>
              <a:t>ﬁrst</a:t>
            </a:r>
            <a:r>
              <a:rPr sz="2800" b="1" spc="-7" dirty="0">
                <a:solidFill>
                  <a:srgbClr val="C00000"/>
                </a:solidFill>
                <a:latin typeface="Calibri"/>
                <a:cs typeface="Calibri"/>
              </a:rPr>
              <a:t> </a:t>
            </a:r>
            <a:r>
              <a:rPr sz="2800" b="1" spc="-15" dirty="0">
                <a:solidFill>
                  <a:srgbClr val="C00000"/>
                </a:solidFill>
                <a:latin typeface="Calibri"/>
                <a:cs typeface="Calibri"/>
              </a:rPr>
              <a:t>i</a:t>
            </a:r>
            <a:r>
              <a:rPr sz="2800" b="1" dirty="0">
                <a:solidFill>
                  <a:srgbClr val="C00000"/>
                </a:solidFill>
                <a:latin typeface="Calibri"/>
                <a:cs typeface="Calibri"/>
              </a:rPr>
              <a:t> </a:t>
            </a:r>
            <a:r>
              <a:rPr sz="2800" b="1" spc="-7" dirty="0">
                <a:solidFill>
                  <a:srgbClr val="C00000"/>
                </a:solidFill>
                <a:latin typeface="Calibri"/>
                <a:cs typeface="Calibri"/>
              </a:rPr>
              <a:t>elemen</a:t>
            </a:r>
            <a:r>
              <a:rPr sz="2800" b="1" spc="-15" dirty="0">
                <a:solidFill>
                  <a:srgbClr val="C00000"/>
                </a:solidFill>
                <a:latin typeface="Calibri"/>
                <a:cs typeface="Calibri"/>
              </a:rPr>
              <a:t>ts</a:t>
            </a:r>
            <a:r>
              <a:rPr sz="2800" b="1" spc="-7" dirty="0">
                <a:solidFill>
                  <a:srgbClr val="C00000"/>
                </a:solidFill>
                <a:latin typeface="Calibri"/>
                <a:cs typeface="Calibri"/>
              </a:rPr>
              <a:t> </a:t>
            </a:r>
            <a:r>
              <a:rPr sz="2800" b="1" spc="-22" dirty="0">
                <a:solidFill>
                  <a:srgbClr val="C00000"/>
                </a:solidFill>
                <a:latin typeface="Calibri"/>
                <a:cs typeface="Calibri"/>
              </a:rPr>
              <a:t>in</a:t>
            </a:r>
            <a:r>
              <a:rPr sz="2800" b="1" spc="-7" dirty="0">
                <a:solidFill>
                  <a:srgbClr val="C00000"/>
                </a:solidFill>
                <a:latin typeface="Calibri"/>
                <a:cs typeface="Calibri"/>
              </a:rPr>
              <a:t> </a:t>
            </a:r>
            <a:r>
              <a:rPr sz="2800" b="1" spc="-22" dirty="0">
                <a:solidFill>
                  <a:srgbClr val="C00000"/>
                </a:solidFill>
                <a:latin typeface="Calibri"/>
                <a:cs typeface="Calibri"/>
              </a:rPr>
              <a:t>li</a:t>
            </a:r>
            <a:r>
              <a:rPr sz="2800" b="1" spc="-15" dirty="0">
                <a:solidFill>
                  <a:srgbClr val="C00000"/>
                </a:solidFill>
                <a:latin typeface="Calibri"/>
                <a:cs typeface="Calibri"/>
              </a:rPr>
              <a:t>st</a:t>
            </a:r>
            <a:r>
              <a:rPr sz="2800" b="1" dirty="0">
                <a:solidFill>
                  <a:srgbClr val="C00000"/>
                </a:solidFill>
                <a:latin typeface="Calibri"/>
                <a:cs typeface="Calibri"/>
              </a:rPr>
              <a:t> are</a:t>
            </a:r>
            <a:r>
              <a:rPr sz="2800" b="1" spc="-7" dirty="0">
                <a:solidFill>
                  <a:srgbClr val="C00000"/>
                </a:solidFill>
                <a:latin typeface="Calibri"/>
                <a:cs typeface="Calibri"/>
              </a:rPr>
              <a:t> </a:t>
            </a:r>
            <a:r>
              <a:rPr sz="2800" b="1" spc="-15" dirty="0">
                <a:solidFill>
                  <a:srgbClr val="C00000"/>
                </a:solidFill>
                <a:latin typeface="Calibri"/>
                <a:cs typeface="Calibri"/>
              </a:rPr>
              <a:t>s</a:t>
            </a:r>
            <a:r>
              <a:rPr sz="2800" b="1" spc="-29" dirty="0">
                <a:solidFill>
                  <a:srgbClr val="C00000"/>
                </a:solidFill>
                <a:latin typeface="Calibri"/>
                <a:cs typeface="Calibri"/>
              </a:rPr>
              <a:t>o</a:t>
            </a:r>
            <a:r>
              <a:rPr sz="2800" b="1" spc="-7" dirty="0">
                <a:solidFill>
                  <a:srgbClr val="C00000"/>
                </a:solidFill>
                <a:latin typeface="Calibri"/>
                <a:cs typeface="Calibri"/>
              </a:rPr>
              <a:t>rted</a:t>
            </a:r>
            <a:endParaRPr sz="2800" dirty="0">
              <a:latin typeface="Calibri"/>
              <a:cs typeface="Calibri"/>
            </a:endParaRPr>
          </a:p>
          <a:p>
            <a:pPr marL="661574" lvl="1" indent="-365899">
              <a:spcBef>
                <a:spcPts val="466"/>
              </a:spcBef>
              <a:buClr>
                <a:srgbClr val="595959"/>
              </a:buClr>
              <a:buFont typeface="Arial"/>
              <a:buChar char="•"/>
              <a:tabLst>
                <a:tab pos="662500" algn="l"/>
              </a:tabLst>
            </a:pPr>
            <a:r>
              <a:rPr sz="2800" dirty="0">
                <a:latin typeface="Calibri"/>
                <a:cs typeface="Calibri"/>
              </a:rPr>
              <a:t>all</a:t>
            </a:r>
            <a:r>
              <a:rPr sz="2800" spc="-7" dirty="0">
                <a:latin typeface="Calibri"/>
                <a:cs typeface="Calibri"/>
              </a:rPr>
              <a:t> </a:t>
            </a:r>
            <a:r>
              <a:rPr sz="2800" spc="-29" dirty="0">
                <a:latin typeface="Calibri"/>
                <a:cs typeface="Calibri"/>
              </a:rPr>
              <a:t>othe</a:t>
            </a:r>
            <a:r>
              <a:rPr sz="2800" spc="-15" dirty="0">
                <a:latin typeface="Calibri"/>
                <a:cs typeface="Calibri"/>
              </a:rPr>
              <a:t>r</a:t>
            </a:r>
            <a:r>
              <a:rPr sz="2800" spc="7" dirty="0">
                <a:latin typeface="Calibri"/>
                <a:cs typeface="Calibri"/>
              </a:rPr>
              <a:t> </a:t>
            </a:r>
            <a:r>
              <a:rPr sz="2800" spc="-22" dirty="0">
                <a:latin typeface="Calibri"/>
                <a:cs typeface="Calibri"/>
              </a:rPr>
              <a:t>elements are</a:t>
            </a:r>
            <a:r>
              <a:rPr sz="2800" dirty="0">
                <a:latin typeface="Calibri"/>
                <a:cs typeface="Calibri"/>
              </a:rPr>
              <a:t> </a:t>
            </a:r>
            <a:r>
              <a:rPr sz="2800" spc="-29" dirty="0">
                <a:latin typeface="Calibri"/>
                <a:cs typeface="Calibri"/>
              </a:rPr>
              <a:t>bigge</a:t>
            </a:r>
            <a:r>
              <a:rPr sz="2800" spc="-15" dirty="0">
                <a:latin typeface="Calibri"/>
                <a:cs typeface="Calibri"/>
              </a:rPr>
              <a:t>r</a:t>
            </a:r>
            <a:r>
              <a:rPr sz="2800" spc="15" dirty="0">
                <a:latin typeface="Calibri"/>
                <a:cs typeface="Calibri"/>
              </a:rPr>
              <a:t> </a:t>
            </a:r>
            <a:r>
              <a:rPr sz="2800" dirty="0">
                <a:latin typeface="Calibri"/>
                <a:cs typeface="Calibri"/>
              </a:rPr>
              <a:t>than</a:t>
            </a:r>
            <a:r>
              <a:rPr sz="2800" spc="-7" dirty="0">
                <a:latin typeface="Calibri"/>
                <a:cs typeface="Calibri"/>
              </a:rPr>
              <a:t> ﬁrs</a:t>
            </a:r>
            <a:r>
              <a:rPr sz="2800" dirty="0">
                <a:latin typeface="Calibri"/>
                <a:cs typeface="Calibri"/>
              </a:rPr>
              <a:t>t i</a:t>
            </a:r>
            <a:r>
              <a:rPr sz="2800" spc="-7" dirty="0">
                <a:latin typeface="Calibri"/>
                <a:cs typeface="Calibri"/>
              </a:rPr>
              <a:t> </a:t>
            </a:r>
            <a:r>
              <a:rPr sz="2800" spc="-22" dirty="0">
                <a:latin typeface="Calibri"/>
                <a:cs typeface="Calibri"/>
              </a:rPr>
              <a:t>elements</a:t>
            </a:r>
            <a:endParaRPr sz="2800" dirty="0">
              <a:latin typeface="Calibri"/>
              <a:cs typeface="Calibri"/>
            </a:endParaRPr>
          </a:p>
        </p:txBody>
      </p:sp>
      <p:sp>
        <p:nvSpPr>
          <p:cNvPr id="11" name="Прямоугольник: скругленные углы 10">
            <a:extLst>
              <a:ext uri="{FF2B5EF4-FFF2-40B4-BE49-F238E27FC236}">
                <a16:creationId xmlns:a16="http://schemas.microsoft.com/office/drawing/2014/main" id="{A5712C27-E880-4D56-9714-BFDD8D3DCB37}"/>
              </a:ext>
            </a:extLst>
          </p:cNvPr>
          <p:cNvSpPr/>
          <p:nvPr/>
        </p:nvSpPr>
        <p:spPr>
          <a:xfrm>
            <a:off x="2323350" y="3741398"/>
            <a:ext cx="5137900" cy="38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Прямоугольник: скругленные углы 12">
            <a:extLst>
              <a:ext uri="{FF2B5EF4-FFF2-40B4-BE49-F238E27FC236}">
                <a16:creationId xmlns:a16="http://schemas.microsoft.com/office/drawing/2014/main" id="{CC24E675-57AC-4BEE-862E-9566B4E94395}"/>
              </a:ext>
            </a:extLst>
          </p:cNvPr>
          <p:cNvSpPr/>
          <p:nvPr/>
        </p:nvSpPr>
        <p:spPr>
          <a:xfrm>
            <a:off x="3063500" y="4881256"/>
            <a:ext cx="6302750" cy="38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B89FA62-B85E-4FB8-997D-0F1409E7B501}"/>
              </a:ext>
            </a:extLst>
          </p:cNvPr>
          <p:cNvSpPr txBox="1"/>
          <p:nvPr/>
        </p:nvSpPr>
        <p:spPr>
          <a:xfrm>
            <a:off x="222250" y="4588868"/>
            <a:ext cx="1664376" cy="584775"/>
          </a:xfrm>
          <a:prstGeom prst="rect">
            <a:avLst/>
          </a:prstGeom>
          <a:noFill/>
        </p:spPr>
        <p:txBody>
          <a:bodyPr wrap="square">
            <a:spAutoFit/>
          </a:bodyPr>
          <a:lstStyle/>
          <a:p>
            <a:r>
              <a:rPr lang="en-US" sz="3200" b="1" spc="-7" dirty="0">
                <a:solidFill>
                  <a:schemeClr val="accent5">
                    <a:lumMod val="75000"/>
                  </a:schemeClr>
                </a:solidFill>
                <a:latin typeface="Nunito"/>
                <a:cs typeface="Calibri"/>
              </a:rPr>
              <a:t>O (n ^ 2)</a:t>
            </a:r>
            <a:endParaRPr lang="en-US" sz="3200" b="1" dirty="0"/>
          </a:p>
        </p:txBody>
      </p:sp>
    </p:spTree>
    <p:extLst>
      <p:ext uri="{BB962C8B-B14F-4D97-AF65-F5344CB8AC3E}">
        <p14:creationId xmlns:p14="http://schemas.microsoft.com/office/powerpoint/2010/main" val="1972568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2827" y="473075"/>
            <a:ext cx="11734800" cy="2248231"/>
          </a:xfrm>
          <a:prstGeom prst="rect">
            <a:avLst/>
          </a:prstGeom>
        </p:spPr>
        <p:txBody>
          <a:bodyPr vert="horz" wrap="square" lIns="0" tIns="1020242" rIns="0" bIns="0" rtlCol="0" anchor="ctr">
            <a:spAutoFit/>
          </a:bodyPr>
          <a:lstStyle/>
          <a:p>
            <a:pPr marL="18480" algn="ctr">
              <a:lnSpc>
                <a:spcPct val="100000"/>
              </a:lnSpc>
            </a:pPr>
            <a:r>
              <a:rPr lang="en-US" spc="-109" dirty="0">
                <a:solidFill>
                  <a:schemeClr val="accent1">
                    <a:lumMod val="75000"/>
                  </a:schemeClr>
                </a:solidFill>
              </a:rPr>
              <a:t>Insertion Sort</a:t>
            </a:r>
            <a:endParaRPr dirty="0">
              <a:solidFill>
                <a:schemeClr val="accent1">
                  <a:lumMod val="75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spc="-15" dirty="0"/>
              <a:pPr marL="134902"/>
              <a:t>39</a:t>
            </a:fld>
            <a:endParaRPr spc="-15" dirty="0"/>
          </a:p>
        </p:txBody>
      </p:sp>
      <p:sp>
        <p:nvSpPr>
          <p:cNvPr id="12" name="TextBox 11">
            <a:extLst>
              <a:ext uri="{FF2B5EF4-FFF2-40B4-BE49-F238E27FC236}">
                <a16:creationId xmlns:a16="http://schemas.microsoft.com/office/drawing/2014/main" id="{773F12A8-1A5B-4C18-ADF5-5539BC9C1C27}"/>
              </a:ext>
            </a:extLst>
          </p:cNvPr>
          <p:cNvSpPr txBox="1"/>
          <p:nvPr/>
        </p:nvSpPr>
        <p:spPr>
          <a:xfrm>
            <a:off x="1898650" y="2893109"/>
            <a:ext cx="15763672" cy="3693319"/>
          </a:xfrm>
          <a:prstGeom prst="rect">
            <a:avLst/>
          </a:prstGeom>
        </p:spPr>
        <p:txBody>
          <a:bodyPr vert="horz" wrap="square" lIns="0" tIns="0" rIns="0" bIns="0" rtlCol="0">
            <a:spAutoFit/>
          </a:bodyPr>
          <a:lstStyle>
            <a:defPPr>
              <a:defRPr lang="en-US"/>
            </a:defPPr>
            <a:lvl1pPr marL="18480">
              <a:buClr>
                <a:srgbClr val="595959"/>
              </a:buClr>
              <a:tabLst>
                <a:tab pos="347420" algn="l"/>
              </a:tabLst>
              <a:defRPr sz="4800" spc="-7">
                <a:solidFill>
                  <a:schemeClr val="tx1">
                    <a:lumMod val="65000"/>
                    <a:lumOff val="35000"/>
                  </a:schemeClr>
                </a:solidFill>
                <a:latin typeface="Nunito"/>
                <a:cs typeface="Calibri"/>
              </a:defRPr>
            </a:lvl1pPr>
          </a:lstStyle>
          <a:p>
            <a:r>
              <a:rPr lang="en-US" dirty="0"/>
              <a:t>Insertion sort is faster and easier than the previous two.</a:t>
            </a:r>
          </a:p>
          <a:p>
            <a:endParaRPr lang="en-US" dirty="0"/>
          </a:p>
          <a:p>
            <a:r>
              <a:rPr lang="en-US" dirty="0"/>
              <a:t>At each iteration, the program takes one of the elements and looks for a place for it in the already sorted list. This happens until there is not a single unused element left.</a:t>
            </a:r>
          </a:p>
        </p:txBody>
      </p:sp>
      <p:pic>
        <p:nvPicPr>
          <p:cNvPr id="33794" name="Picture 2" descr="сортировка вставками на python">
            <a:extLst>
              <a:ext uri="{FF2B5EF4-FFF2-40B4-BE49-F238E27FC236}">
                <a16:creationId xmlns:a16="http://schemas.microsoft.com/office/drawing/2014/main" id="{39639A88-83E5-45AE-B4C2-43EF94EBA1DB}"/>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742727" y="6780591"/>
            <a:ext cx="5715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5008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32350" y="358277"/>
            <a:ext cx="10439400" cy="2074722"/>
          </a:xfrm>
          <a:prstGeom prst="rect">
            <a:avLst/>
          </a:prstGeom>
        </p:spPr>
        <p:txBody>
          <a:bodyPr vert="horz" wrap="square" lIns="0" tIns="1020242" rIns="0" bIns="0" rtlCol="0" anchor="ctr">
            <a:spAutoFit/>
          </a:bodyPr>
          <a:lstStyle/>
          <a:p>
            <a:pPr algn="ctr"/>
            <a:r>
              <a:rPr lang="en-US" b="0" dirty="0"/>
              <a:t>Searching Algorithms</a:t>
            </a: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spc="-15" dirty="0"/>
              <a:pPr marL="134902"/>
              <a:t>4</a:t>
            </a:fld>
            <a:endParaRPr spc="-15" dirty="0"/>
          </a:p>
        </p:txBody>
      </p:sp>
      <p:sp>
        <p:nvSpPr>
          <p:cNvPr id="3" name="object 3"/>
          <p:cNvSpPr txBox="1"/>
          <p:nvPr/>
        </p:nvSpPr>
        <p:spPr>
          <a:xfrm>
            <a:off x="831850" y="3500239"/>
            <a:ext cx="12039600" cy="5539978"/>
          </a:xfrm>
          <a:prstGeom prst="rect">
            <a:avLst/>
          </a:prstGeom>
        </p:spPr>
        <p:txBody>
          <a:bodyPr vert="horz" wrap="square" lIns="0" tIns="0" rIns="0" bIns="0" rtlCol="0">
            <a:spAutoFit/>
          </a:bodyPr>
          <a:lstStyle/>
          <a:p>
            <a:r>
              <a:rPr lang="en-US" sz="4000" dirty="0">
                <a:latin typeface="Calibri" panose="020F0502020204030204" pitchFamily="34" charset="0"/>
                <a:cs typeface="Calibri" panose="020F0502020204030204" pitchFamily="34" charset="0"/>
              </a:rPr>
              <a:t>Finding information stored in various data structures is an important part of almost every application.</a:t>
            </a:r>
          </a:p>
          <a:p>
            <a:r>
              <a:rPr lang="en-US" sz="4000" dirty="0">
                <a:latin typeface="Calibri" panose="020F0502020204030204" pitchFamily="34" charset="0"/>
                <a:cs typeface="Calibri" panose="020F0502020204030204" pitchFamily="34" charset="0"/>
              </a:rPr>
              <a:t>There are </a:t>
            </a:r>
            <a:r>
              <a:rPr lang="en-US" sz="4000" b="1" dirty="0">
                <a:latin typeface="Calibri" panose="020F0502020204030204" pitchFamily="34" charset="0"/>
                <a:cs typeface="Calibri" panose="020F0502020204030204" pitchFamily="34" charset="0"/>
              </a:rPr>
              <a:t>many different algorithms </a:t>
            </a:r>
            <a:r>
              <a:rPr lang="en-US" sz="4000" dirty="0">
                <a:latin typeface="Calibri" panose="020F0502020204030204" pitchFamily="34" charset="0"/>
                <a:cs typeface="Calibri" panose="020F0502020204030204" pitchFamily="34" charset="0"/>
              </a:rPr>
              <a:t>that can be used for searching. Each of them has different implementations and directly </a:t>
            </a:r>
            <a:r>
              <a:rPr lang="en-US" sz="4000" b="1" dirty="0">
                <a:latin typeface="Calibri" panose="020F0502020204030204" pitchFamily="34" charset="0"/>
                <a:cs typeface="Calibri" panose="020F0502020204030204" pitchFamily="34" charset="0"/>
              </a:rPr>
              <a:t>depends on the data structure </a:t>
            </a:r>
            <a:r>
              <a:rPr lang="en-US" sz="4000" dirty="0">
                <a:latin typeface="Calibri" panose="020F0502020204030204" pitchFamily="34" charset="0"/>
                <a:cs typeface="Calibri" panose="020F0502020204030204" pitchFamily="34" charset="0"/>
              </a:rPr>
              <a:t>for which it is implemented.</a:t>
            </a:r>
          </a:p>
          <a:p>
            <a:r>
              <a:rPr lang="en-US" sz="4000" dirty="0">
                <a:latin typeface="Calibri" panose="020F0502020204030204" pitchFamily="34" charset="0"/>
                <a:cs typeface="Calibri" panose="020F0502020204030204" pitchFamily="34" charset="0"/>
              </a:rPr>
              <a:t>The ability to choose the right algorithm for a specific task is a key skill for developers. It is a well-chosen algorithm that distinguishes a fast, reliable and stable application.</a:t>
            </a:r>
          </a:p>
        </p:txBody>
      </p:sp>
      <p:pic>
        <p:nvPicPr>
          <p:cNvPr id="1026" name="Picture 2" descr="Search Algorithms In Python. Searching is the technique of selecting… | by  Nakatudde Suzan | The Startup | Medium">
            <a:extLst>
              <a:ext uri="{FF2B5EF4-FFF2-40B4-BE49-F238E27FC236}">
                <a16:creationId xmlns:a16="http://schemas.microsoft.com/office/drawing/2014/main" id="{8D9144B7-5BB5-4988-9CA3-3165027997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5040" y="3825875"/>
            <a:ext cx="6289264" cy="4722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6124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2827" y="473075"/>
            <a:ext cx="11734800" cy="2248231"/>
          </a:xfrm>
          <a:prstGeom prst="rect">
            <a:avLst/>
          </a:prstGeom>
        </p:spPr>
        <p:txBody>
          <a:bodyPr vert="horz" wrap="square" lIns="0" tIns="1020242" rIns="0" bIns="0" rtlCol="0" anchor="ctr">
            <a:spAutoFit/>
          </a:bodyPr>
          <a:lstStyle/>
          <a:p>
            <a:pPr marL="18480" algn="ctr">
              <a:lnSpc>
                <a:spcPct val="100000"/>
              </a:lnSpc>
            </a:pPr>
            <a:r>
              <a:rPr lang="en-US" spc="-109" dirty="0">
                <a:solidFill>
                  <a:schemeClr val="accent1">
                    <a:lumMod val="75000"/>
                  </a:schemeClr>
                </a:solidFill>
              </a:rPr>
              <a:t>Insertion Sort</a:t>
            </a:r>
            <a:endParaRPr dirty="0">
              <a:solidFill>
                <a:schemeClr val="accent1">
                  <a:lumMod val="75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spc="-15" dirty="0"/>
              <a:pPr marL="134902"/>
              <a:t>40</a:t>
            </a:fld>
            <a:endParaRPr spc="-15" dirty="0"/>
          </a:p>
        </p:txBody>
      </p:sp>
      <p:pic>
        <p:nvPicPr>
          <p:cNvPr id="5" name="Рисунок 4">
            <a:extLst>
              <a:ext uri="{FF2B5EF4-FFF2-40B4-BE49-F238E27FC236}">
                <a16:creationId xmlns:a16="http://schemas.microsoft.com/office/drawing/2014/main" id="{429D9E8F-1722-4E68-B9EE-59D7129CA9D2}"/>
              </a:ext>
            </a:extLst>
          </p:cNvPr>
          <p:cNvPicPr>
            <a:picLocks noChangeAspect="1"/>
          </p:cNvPicPr>
          <p:nvPr/>
        </p:nvPicPr>
        <p:blipFill>
          <a:blip r:embed="rId3"/>
          <a:stretch>
            <a:fillRect/>
          </a:stretch>
        </p:blipFill>
        <p:spPr>
          <a:xfrm>
            <a:off x="5480050" y="3140075"/>
            <a:ext cx="8864744" cy="7000875"/>
          </a:xfrm>
          <a:prstGeom prst="rect">
            <a:avLst/>
          </a:prstGeom>
        </p:spPr>
      </p:pic>
      <p:sp>
        <p:nvSpPr>
          <p:cNvPr id="8" name="Прямоугольник: скругленные углы 7">
            <a:extLst>
              <a:ext uri="{FF2B5EF4-FFF2-40B4-BE49-F238E27FC236}">
                <a16:creationId xmlns:a16="http://schemas.microsoft.com/office/drawing/2014/main" id="{3EE54742-D936-42F0-B753-6C22B10511D5}"/>
              </a:ext>
            </a:extLst>
          </p:cNvPr>
          <p:cNvSpPr/>
          <p:nvPr/>
        </p:nvSpPr>
        <p:spPr>
          <a:xfrm>
            <a:off x="6318250" y="4148071"/>
            <a:ext cx="5137900" cy="38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Прямоугольник: скругленные углы 8">
            <a:extLst>
              <a:ext uri="{FF2B5EF4-FFF2-40B4-BE49-F238E27FC236}">
                <a16:creationId xmlns:a16="http://schemas.microsoft.com/office/drawing/2014/main" id="{B004028C-FF58-4797-B721-C65F0F642C4A}"/>
              </a:ext>
            </a:extLst>
          </p:cNvPr>
          <p:cNvSpPr/>
          <p:nvPr/>
        </p:nvSpPr>
        <p:spPr>
          <a:xfrm>
            <a:off x="6900674" y="5464175"/>
            <a:ext cx="7444119" cy="38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89952E5-13A1-4416-931D-929E6FC0D911}"/>
              </a:ext>
            </a:extLst>
          </p:cNvPr>
          <p:cNvSpPr txBox="1"/>
          <p:nvPr/>
        </p:nvSpPr>
        <p:spPr>
          <a:xfrm>
            <a:off x="3815674" y="5069900"/>
            <a:ext cx="1664376" cy="584775"/>
          </a:xfrm>
          <a:prstGeom prst="rect">
            <a:avLst/>
          </a:prstGeom>
          <a:noFill/>
        </p:spPr>
        <p:txBody>
          <a:bodyPr wrap="square">
            <a:spAutoFit/>
          </a:bodyPr>
          <a:lstStyle/>
          <a:p>
            <a:r>
              <a:rPr lang="en-US" sz="3200" b="1" spc="-7" dirty="0">
                <a:solidFill>
                  <a:schemeClr val="accent5">
                    <a:lumMod val="75000"/>
                  </a:schemeClr>
                </a:solidFill>
                <a:latin typeface="Nunito"/>
                <a:cs typeface="Calibri"/>
              </a:rPr>
              <a:t>O (n ^ 2)</a:t>
            </a:r>
            <a:endParaRPr lang="en-US" sz="3200" b="1" dirty="0"/>
          </a:p>
        </p:txBody>
      </p:sp>
    </p:spTree>
    <p:extLst>
      <p:ext uri="{BB962C8B-B14F-4D97-AF65-F5344CB8AC3E}">
        <p14:creationId xmlns:p14="http://schemas.microsoft.com/office/powerpoint/2010/main" val="2198089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2827" y="473075"/>
            <a:ext cx="11734800" cy="2248231"/>
          </a:xfrm>
          <a:prstGeom prst="rect">
            <a:avLst/>
          </a:prstGeom>
        </p:spPr>
        <p:txBody>
          <a:bodyPr vert="horz" wrap="square" lIns="0" tIns="1020242" rIns="0" bIns="0" rtlCol="0" anchor="ctr">
            <a:spAutoFit/>
          </a:bodyPr>
          <a:lstStyle/>
          <a:p>
            <a:pPr marL="18480" algn="ctr">
              <a:lnSpc>
                <a:spcPct val="100000"/>
              </a:lnSpc>
            </a:pPr>
            <a:r>
              <a:rPr lang="en-US" spc="-109" dirty="0">
                <a:solidFill>
                  <a:schemeClr val="accent1">
                    <a:lumMod val="75000"/>
                  </a:schemeClr>
                </a:solidFill>
              </a:rPr>
              <a:t>Merge Sort</a:t>
            </a:r>
            <a:endParaRPr dirty="0">
              <a:solidFill>
                <a:schemeClr val="accent1">
                  <a:lumMod val="75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spc="-15" dirty="0"/>
              <a:pPr marL="134902"/>
              <a:t>41</a:t>
            </a:fld>
            <a:endParaRPr spc="-15" dirty="0"/>
          </a:p>
        </p:txBody>
      </p:sp>
      <p:sp>
        <p:nvSpPr>
          <p:cNvPr id="12" name="TextBox 11">
            <a:extLst>
              <a:ext uri="{FF2B5EF4-FFF2-40B4-BE49-F238E27FC236}">
                <a16:creationId xmlns:a16="http://schemas.microsoft.com/office/drawing/2014/main" id="{773F12A8-1A5B-4C18-ADF5-5539BC9C1C27}"/>
              </a:ext>
            </a:extLst>
          </p:cNvPr>
          <p:cNvSpPr txBox="1"/>
          <p:nvPr/>
        </p:nvSpPr>
        <p:spPr>
          <a:xfrm>
            <a:off x="1898650" y="2893109"/>
            <a:ext cx="15763672" cy="4308872"/>
          </a:xfrm>
          <a:prstGeom prst="rect">
            <a:avLst/>
          </a:prstGeom>
        </p:spPr>
        <p:txBody>
          <a:bodyPr vert="horz" wrap="square" lIns="0" tIns="0" rIns="0" bIns="0" rtlCol="0">
            <a:spAutoFit/>
          </a:bodyPr>
          <a:lstStyle>
            <a:defPPr>
              <a:defRPr lang="en-US"/>
            </a:defPPr>
            <a:lvl1pPr marL="18480">
              <a:buClr>
                <a:srgbClr val="595959"/>
              </a:buClr>
              <a:tabLst>
                <a:tab pos="347420" algn="l"/>
              </a:tabLst>
              <a:defRPr sz="4800" spc="-7">
                <a:solidFill>
                  <a:schemeClr val="tx1">
                    <a:lumMod val="65000"/>
                    <a:lumOff val="35000"/>
                  </a:schemeClr>
                </a:solidFill>
                <a:latin typeface="Nunito"/>
                <a:cs typeface="Calibri"/>
              </a:defRPr>
            </a:lvl1pPr>
          </a:lstStyle>
          <a:p>
            <a:r>
              <a:rPr lang="en-US" sz="4000" dirty="0"/>
              <a:t>Merge Sort is an elegant example of a </a:t>
            </a:r>
            <a:r>
              <a:rPr lang="en-US" sz="4000" i="1" dirty="0"/>
              <a:t>Divide and Conquer </a:t>
            </a:r>
            <a:r>
              <a:rPr lang="en-US" sz="4000" dirty="0"/>
              <a:t>approach. It consists of two stages:</a:t>
            </a:r>
          </a:p>
          <a:p>
            <a:pPr marL="589980" indent="-571500">
              <a:buFont typeface="Arial" panose="020B0604020202020204" pitchFamily="34" charset="0"/>
              <a:buChar char="•"/>
            </a:pPr>
            <a:r>
              <a:rPr lang="en-US" sz="4000" dirty="0"/>
              <a:t>The unsorted list is sequentially divided into N lists, where each contains one "unsorted" element, and N is the number of elements in the original array.</a:t>
            </a:r>
          </a:p>
          <a:p>
            <a:pPr marL="589980" indent="-571500">
              <a:buFont typeface="Arial" panose="020B0604020202020204" pitchFamily="34" charset="0"/>
              <a:buChar char="•"/>
            </a:pPr>
            <a:r>
              <a:rPr lang="en-US" sz="4000" dirty="0"/>
              <a:t>The lists are merged sequentially in groups of two, creating new sorted lists until one final sorted list appears.</a:t>
            </a:r>
          </a:p>
        </p:txBody>
      </p:sp>
      <p:pic>
        <p:nvPicPr>
          <p:cNvPr id="35842" name="Picture 2" descr="сортировка слиянием на python">
            <a:extLst>
              <a:ext uri="{FF2B5EF4-FFF2-40B4-BE49-F238E27FC236}">
                <a16:creationId xmlns:a16="http://schemas.microsoft.com/office/drawing/2014/main" id="{27067316-764C-48C2-B121-819DE515E226}"/>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0814050" y="6721475"/>
            <a:ext cx="6090623" cy="3654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6256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5" y="10555393"/>
            <a:ext cx="20098865" cy="7539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 y="10445756"/>
            <a:ext cx="20098865" cy="105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91377" y="7162588"/>
            <a:ext cx="16284321"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04100" cy="1130935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2554321" y="0"/>
            <a:ext cx="7560035" cy="113093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object 2"/>
          <p:cNvSpPr txBox="1">
            <a:spLocks noGrp="1"/>
          </p:cNvSpPr>
          <p:nvPr>
            <p:ph type="title"/>
          </p:nvPr>
        </p:nvSpPr>
        <p:spPr>
          <a:xfrm>
            <a:off x="13351425" y="1055539"/>
            <a:ext cx="6033945" cy="4825323"/>
          </a:xfrm>
          <a:prstGeom prst="rect">
            <a:avLst/>
          </a:prstGeom>
        </p:spPr>
        <p:txBody>
          <a:bodyPr vert="horz" lIns="91440" tIns="45720" rIns="91440" bIns="45720" rtlCol="0" anchor="b">
            <a:normAutofit/>
          </a:bodyPr>
          <a:lstStyle/>
          <a:p>
            <a:pPr marL="18480" defTabSz="914400"/>
            <a:r>
              <a:rPr lang="en-US" sz="7200" spc="-50">
                <a:solidFill>
                  <a:srgbClr val="FFFFFF"/>
                </a:solidFill>
              </a:rPr>
              <a:t>Merge Sort</a:t>
            </a:r>
          </a:p>
        </p:txBody>
      </p:sp>
      <p:sp>
        <p:nvSpPr>
          <p:cNvPr id="81" name="Rectangle 80">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1023" y="0"/>
            <a:ext cx="105546" cy="11309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object 4"/>
          <p:cNvSpPr txBox="1">
            <a:spLocks noGrp="1"/>
          </p:cNvSpPr>
          <p:nvPr>
            <p:ph type="sldNum" sz="quarter" idx="12"/>
          </p:nvPr>
        </p:nvSpPr>
        <p:spPr>
          <a:xfrm>
            <a:off x="18188956" y="10652663"/>
            <a:ext cx="1196414" cy="602119"/>
          </a:xfrm>
          <a:prstGeom prst="rect">
            <a:avLst/>
          </a:prstGeom>
        </p:spPr>
        <p:txBody>
          <a:bodyPr vert="horz" lIns="91440" tIns="45720" rIns="91440" bIns="45720" rtlCol="0" anchor="ctr">
            <a:normAutofit/>
          </a:bodyPr>
          <a:lstStyle/>
          <a:p>
            <a:pPr defTabSz="914400">
              <a:spcAft>
                <a:spcPts val="600"/>
              </a:spcAft>
            </a:pPr>
            <a:fld id="{81D60167-4931-47E6-BA6A-407CBD079E47}" type="slidenum">
              <a:rPr lang="en-US" sz="1050" spc="-15"/>
              <a:pPr defTabSz="914400">
                <a:spcAft>
                  <a:spcPts val="600"/>
                </a:spcAft>
              </a:pPr>
              <a:t>42</a:t>
            </a:fld>
            <a:endParaRPr lang="en-US" sz="1050" spc="-15"/>
          </a:p>
        </p:txBody>
      </p:sp>
      <p:pic>
        <p:nvPicPr>
          <p:cNvPr id="37892" name="Picture 4" descr="Merge-Sort-Tutorial">
            <a:extLst>
              <a:ext uri="{FF2B5EF4-FFF2-40B4-BE49-F238E27FC236}">
                <a16:creationId xmlns:a16="http://schemas.microsoft.com/office/drawing/2014/main" id="{B0F1C931-4DF1-4B21-B79D-D28DCE05CE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050" y="678216"/>
            <a:ext cx="10257654" cy="9875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5975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5" y="10555393"/>
            <a:ext cx="20098865" cy="7539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 y="10445756"/>
            <a:ext cx="20098865" cy="105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91377" y="7162588"/>
            <a:ext cx="16284321"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04100" cy="1130935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5" name="Рисунок 4">
            <a:extLst>
              <a:ext uri="{FF2B5EF4-FFF2-40B4-BE49-F238E27FC236}">
                <a16:creationId xmlns:a16="http://schemas.microsoft.com/office/drawing/2014/main" id="{2B392670-2408-481A-BBE9-84832979C569}"/>
              </a:ext>
            </a:extLst>
          </p:cNvPr>
          <p:cNvPicPr>
            <a:picLocks noChangeAspect="1"/>
          </p:cNvPicPr>
          <p:nvPr/>
        </p:nvPicPr>
        <p:blipFill>
          <a:blip r:embed="rId3"/>
          <a:stretch>
            <a:fillRect/>
          </a:stretch>
        </p:blipFill>
        <p:spPr>
          <a:xfrm>
            <a:off x="1062651" y="388534"/>
            <a:ext cx="10180052" cy="10052801"/>
          </a:xfrm>
          <a:prstGeom prst="rect">
            <a:avLst/>
          </a:prstGeom>
        </p:spPr>
      </p:pic>
      <p:sp>
        <p:nvSpPr>
          <p:cNvPr id="18" name="Rectangle 17">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2554321" y="0"/>
            <a:ext cx="7560035" cy="113093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object 2"/>
          <p:cNvSpPr txBox="1">
            <a:spLocks noGrp="1"/>
          </p:cNvSpPr>
          <p:nvPr>
            <p:ph type="title"/>
          </p:nvPr>
        </p:nvSpPr>
        <p:spPr>
          <a:xfrm>
            <a:off x="13351425" y="1055539"/>
            <a:ext cx="6033945" cy="4825323"/>
          </a:xfrm>
          <a:prstGeom prst="rect">
            <a:avLst/>
          </a:prstGeom>
        </p:spPr>
        <p:txBody>
          <a:bodyPr vert="horz" lIns="91440" tIns="45720" rIns="91440" bIns="45720" rtlCol="0" anchor="b">
            <a:normAutofit/>
          </a:bodyPr>
          <a:lstStyle/>
          <a:p>
            <a:pPr marL="18480" defTabSz="914400"/>
            <a:r>
              <a:rPr lang="en-US" sz="7200" spc="-50">
                <a:solidFill>
                  <a:srgbClr val="FFFFFF"/>
                </a:solidFill>
              </a:rPr>
              <a:t>Merge Sort</a:t>
            </a:r>
          </a:p>
        </p:txBody>
      </p:sp>
      <p:sp>
        <p:nvSpPr>
          <p:cNvPr id="20" name="Rectangle 19">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1023" y="0"/>
            <a:ext cx="105546" cy="11309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object 4"/>
          <p:cNvSpPr txBox="1">
            <a:spLocks noGrp="1"/>
          </p:cNvSpPr>
          <p:nvPr>
            <p:ph type="sldNum" sz="quarter" idx="12"/>
          </p:nvPr>
        </p:nvSpPr>
        <p:spPr>
          <a:xfrm>
            <a:off x="18188956" y="10652663"/>
            <a:ext cx="1196414" cy="602119"/>
          </a:xfrm>
          <a:prstGeom prst="rect">
            <a:avLst/>
          </a:prstGeom>
        </p:spPr>
        <p:txBody>
          <a:bodyPr vert="horz" lIns="91440" tIns="45720" rIns="91440" bIns="45720" rtlCol="0" anchor="ctr">
            <a:normAutofit/>
          </a:bodyPr>
          <a:lstStyle/>
          <a:p>
            <a:pPr defTabSz="914400">
              <a:spcAft>
                <a:spcPts val="600"/>
              </a:spcAft>
            </a:pPr>
            <a:fld id="{81D60167-4931-47E6-BA6A-407CBD079E47}" type="slidenum">
              <a:rPr lang="en-US" sz="1050" spc="-15"/>
              <a:pPr defTabSz="914400">
                <a:spcAft>
                  <a:spcPts val="600"/>
                </a:spcAft>
              </a:pPr>
              <a:t>43</a:t>
            </a:fld>
            <a:endParaRPr lang="en-US" sz="1050" spc="-15"/>
          </a:p>
        </p:txBody>
      </p:sp>
    </p:spTree>
    <p:extLst>
      <p:ext uri="{BB962C8B-B14F-4D97-AF65-F5344CB8AC3E}">
        <p14:creationId xmlns:p14="http://schemas.microsoft.com/office/powerpoint/2010/main" val="16596621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2827" y="473075"/>
            <a:ext cx="11734800" cy="2248231"/>
          </a:xfrm>
          <a:prstGeom prst="rect">
            <a:avLst/>
          </a:prstGeom>
        </p:spPr>
        <p:txBody>
          <a:bodyPr vert="horz" wrap="square" lIns="0" tIns="1020242" rIns="0" bIns="0" rtlCol="0" anchor="ctr">
            <a:spAutoFit/>
          </a:bodyPr>
          <a:lstStyle/>
          <a:p>
            <a:pPr marL="18480" algn="ctr">
              <a:lnSpc>
                <a:spcPct val="100000"/>
              </a:lnSpc>
            </a:pPr>
            <a:r>
              <a:rPr lang="en-US" spc="-109" dirty="0">
                <a:solidFill>
                  <a:schemeClr val="accent1">
                    <a:lumMod val="75000"/>
                  </a:schemeClr>
                </a:solidFill>
              </a:rPr>
              <a:t>Merge Sort</a:t>
            </a:r>
            <a:endParaRPr dirty="0">
              <a:solidFill>
                <a:schemeClr val="accent1">
                  <a:lumMod val="75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spc="-15" dirty="0"/>
              <a:pPr marL="134902"/>
              <a:t>44</a:t>
            </a:fld>
            <a:endParaRPr spc="-15" dirty="0"/>
          </a:p>
        </p:txBody>
      </p:sp>
      <p:sp>
        <p:nvSpPr>
          <p:cNvPr id="8" name="object 3">
            <a:extLst>
              <a:ext uri="{FF2B5EF4-FFF2-40B4-BE49-F238E27FC236}">
                <a16:creationId xmlns:a16="http://schemas.microsoft.com/office/drawing/2014/main" id="{E0FD7438-359C-4FA5-AFD1-0418B318BA5D}"/>
              </a:ext>
            </a:extLst>
          </p:cNvPr>
          <p:cNvSpPr txBox="1"/>
          <p:nvPr/>
        </p:nvSpPr>
        <p:spPr>
          <a:xfrm>
            <a:off x="8756650" y="3521075"/>
            <a:ext cx="10001937" cy="6188874"/>
          </a:xfrm>
          <a:prstGeom prst="rect">
            <a:avLst/>
          </a:prstGeom>
        </p:spPr>
        <p:txBody>
          <a:bodyPr vert="horz" wrap="square" lIns="0" tIns="0" rIns="0" bIns="0" rtlCol="0">
            <a:spAutoFit/>
          </a:bodyPr>
          <a:lstStyle/>
          <a:p>
            <a:pPr marL="346496" indent="-328016">
              <a:lnSpc>
                <a:spcPts val="4336"/>
              </a:lnSpc>
              <a:buClr>
                <a:srgbClr val="595959"/>
              </a:buClr>
              <a:buFont typeface="Arial"/>
              <a:buChar char="▪"/>
              <a:tabLst>
                <a:tab pos="347420" algn="l"/>
              </a:tabLst>
            </a:pPr>
            <a:r>
              <a:rPr sz="3783" spc="-22" dirty="0">
                <a:latin typeface="Calibri"/>
                <a:cs typeface="Calibri"/>
              </a:rPr>
              <a:t>at</a:t>
            </a:r>
            <a:r>
              <a:rPr sz="3783" dirty="0">
                <a:latin typeface="Calibri"/>
                <a:cs typeface="Calibri"/>
              </a:rPr>
              <a:t> </a:t>
            </a:r>
            <a:r>
              <a:rPr sz="3783" b="1" dirty="0">
                <a:solidFill>
                  <a:srgbClr val="C00000"/>
                </a:solidFill>
                <a:latin typeface="Calibri"/>
                <a:cs typeface="Calibri"/>
              </a:rPr>
              <a:t>ﬁrst</a:t>
            </a:r>
            <a:r>
              <a:rPr sz="3783" b="1" spc="-7" dirty="0">
                <a:solidFill>
                  <a:srgbClr val="C00000"/>
                </a:solidFill>
                <a:latin typeface="Calibri"/>
                <a:cs typeface="Calibri"/>
              </a:rPr>
              <a:t> recurs</a:t>
            </a:r>
            <a:r>
              <a:rPr sz="3783" b="1" dirty="0">
                <a:solidFill>
                  <a:srgbClr val="C00000"/>
                </a:solidFill>
                <a:latin typeface="Calibri"/>
                <a:cs typeface="Calibri"/>
              </a:rPr>
              <a:t>i</a:t>
            </a:r>
            <a:r>
              <a:rPr sz="3783" b="1" spc="-29" dirty="0">
                <a:solidFill>
                  <a:srgbClr val="C00000"/>
                </a:solidFill>
                <a:latin typeface="Calibri"/>
                <a:cs typeface="Calibri"/>
              </a:rPr>
              <a:t>o</a:t>
            </a:r>
            <a:r>
              <a:rPr sz="3783" b="1" spc="-22" dirty="0">
                <a:solidFill>
                  <a:srgbClr val="C00000"/>
                </a:solidFill>
                <a:latin typeface="Calibri"/>
                <a:cs typeface="Calibri"/>
              </a:rPr>
              <a:t>n</a:t>
            </a:r>
            <a:r>
              <a:rPr sz="3783" b="1" spc="-7" dirty="0">
                <a:solidFill>
                  <a:srgbClr val="C00000"/>
                </a:solidFill>
                <a:latin typeface="Calibri"/>
                <a:cs typeface="Calibri"/>
              </a:rPr>
              <a:t> </a:t>
            </a:r>
            <a:r>
              <a:rPr sz="3783" b="1" spc="-22" dirty="0">
                <a:solidFill>
                  <a:srgbClr val="C00000"/>
                </a:solidFill>
                <a:latin typeface="Calibri"/>
                <a:cs typeface="Calibri"/>
              </a:rPr>
              <a:t>l</a:t>
            </a:r>
            <a:r>
              <a:rPr sz="3783" b="1" spc="-7" dirty="0">
                <a:solidFill>
                  <a:srgbClr val="C00000"/>
                </a:solidFill>
                <a:latin typeface="Calibri"/>
                <a:cs typeface="Calibri"/>
              </a:rPr>
              <a:t>evel</a:t>
            </a:r>
            <a:endParaRPr sz="3783" dirty="0">
              <a:latin typeface="Calibri"/>
              <a:cs typeface="Calibri"/>
            </a:endParaRPr>
          </a:p>
          <a:p>
            <a:pPr marL="661574" lvl="1" indent="-365899">
              <a:lnSpc>
                <a:spcPts val="3987"/>
              </a:lnSpc>
              <a:buClr>
                <a:srgbClr val="595959"/>
              </a:buClr>
              <a:buFont typeface="Arial"/>
              <a:buChar char="•"/>
              <a:tabLst>
                <a:tab pos="662500" algn="l"/>
              </a:tabLst>
            </a:pPr>
            <a:r>
              <a:rPr sz="3492" spc="-7" dirty="0">
                <a:latin typeface="Calibri"/>
                <a:cs typeface="Calibri"/>
              </a:rPr>
              <a:t>n/</a:t>
            </a:r>
            <a:r>
              <a:rPr sz="3492" dirty="0">
                <a:latin typeface="Calibri"/>
                <a:cs typeface="Calibri"/>
              </a:rPr>
              <a:t>2 </a:t>
            </a:r>
            <a:r>
              <a:rPr sz="3492" spc="-22" dirty="0">
                <a:latin typeface="Calibri"/>
                <a:cs typeface="Calibri"/>
              </a:rPr>
              <a:t>elements </a:t>
            </a:r>
            <a:r>
              <a:rPr sz="3492" spc="-7" dirty="0">
                <a:latin typeface="Calibri"/>
                <a:cs typeface="Calibri"/>
              </a:rPr>
              <a:t>i</a:t>
            </a:r>
            <a:r>
              <a:rPr sz="3492" dirty="0">
                <a:latin typeface="Calibri"/>
                <a:cs typeface="Calibri"/>
              </a:rPr>
              <a:t>n </a:t>
            </a:r>
            <a:r>
              <a:rPr sz="3492" spc="-22" dirty="0">
                <a:latin typeface="Calibri"/>
                <a:cs typeface="Calibri"/>
              </a:rPr>
              <a:t>each</a:t>
            </a:r>
            <a:r>
              <a:rPr sz="3492" spc="-15" dirty="0">
                <a:latin typeface="Calibri"/>
                <a:cs typeface="Calibri"/>
              </a:rPr>
              <a:t> </a:t>
            </a:r>
            <a:r>
              <a:rPr sz="3492" spc="-7" dirty="0">
                <a:latin typeface="Calibri"/>
                <a:cs typeface="Calibri"/>
              </a:rPr>
              <a:t>list</a:t>
            </a:r>
            <a:endParaRPr sz="3492" dirty="0">
              <a:latin typeface="Calibri"/>
              <a:cs typeface="Calibri"/>
            </a:endParaRPr>
          </a:p>
          <a:p>
            <a:pPr marL="661574" lvl="1" indent="-365899">
              <a:spcBef>
                <a:spcPts val="29"/>
              </a:spcBef>
              <a:buClr>
                <a:srgbClr val="595959"/>
              </a:buClr>
              <a:buFont typeface="Arial"/>
              <a:buChar char="•"/>
              <a:tabLst>
                <a:tab pos="662500" algn="l"/>
              </a:tabLst>
            </a:pPr>
            <a:r>
              <a:rPr sz="3492" spc="-7" dirty="0">
                <a:latin typeface="Calibri"/>
                <a:cs typeface="Calibri"/>
              </a:rPr>
              <a:t>O(n</a:t>
            </a:r>
            <a:r>
              <a:rPr sz="3492" dirty="0">
                <a:latin typeface="Calibri"/>
                <a:cs typeface="Calibri"/>
              </a:rPr>
              <a:t>)</a:t>
            </a:r>
            <a:r>
              <a:rPr sz="3492" spc="-7" dirty="0">
                <a:latin typeface="Calibri"/>
                <a:cs typeface="Calibri"/>
              </a:rPr>
              <a:t> </a:t>
            </a:r>
            <a:r>
              <a:rPr sz="3492" dirty="0">
                <a:latin typeface="Calibri"/>
                <a:cs typeface="Calibri"/>
              </a:rPr>
              <a:t>+</a:t>
            </a:r>
            <a:r>
              <a:rPr sz="3492" spc="-7" dirty="0">
                <a:latin typeface="Calibri"/>
                <a:cs typeface="Calibri"/>
              </a:rPr>
              <a:t> O(n</a:t>
            </a:r>
            <a:r>
              <a:rPr sz="3492" dirty="0">
                <a:latin typeface="Calibri"/>
                <a:cs typeface="Calibri"/>
              </a:rPr>
              <a:t>)</a:t>
            </a:r>
            <a:r>
              <a:rPr sz="3492" spc="-7" dirty="0">
                <a:latin typeface="Calibri"/>
                <a:cs typeface="Calibri"/>
              </a:rPr>
              <a:t> </a:t>
            </a:r>
            <a:r>
              <a:rPr sz="3492" dirty="0">
                <a:latin typeface="Calibri"/>
                <a:cs typeface="Calibri"/>
              </a:rPr>
              <a:t>=</a:t>
            </a:r>
            <a:r>
              <a:rPr sz="3492" spc="-7" dirty="0">
                <a:latin typeface="Calibri"/>
                <a:cs typeface="Calibri"/>
              </a:rPr>
              <a:t> O(n</a:t>
            </a:r>
            <a:r>
              <a:rPr sz="3492" dirty="0">
                <a:latin typeface="Calibri"/>
                <a:cs typeface="Calibri"/>
              </a:rPr>
              <a:t>)</a:t>
            </a:r>
            <a:r>
              <a:rPr sz="3492" spc="-7" dirty="0">
                <a:latin typeface="Calibri"/>
                <a:cs typeface="Calibri"/>
              </a:rPr>
              <a:t> </a:t>
            </a:r>
            <a:r>
              <a:rPr sz="3492" spc="-22" dirty="0">
                <a:latin typeface="Calibri"/>
                <a:cs typeface="Calibri"/>
              </a:rPr>
              <a:t>where</a:t>
            </a:r>
            <a:r>
              <a:rPr sz="3492" spc="-7" dirty="0">
                <a:latin typeface="Calibri"/>
                <a:cs typeface="Calibri"/>
              </a:rPr>
              <a:t> </a:t>
            </a:r>
            <a:r>
              <a:rPr sz="3492" dirty="0">
                <a:latin typeface="Calibri"/>
                <a:cs typeface="Calibri"/>
              </a:rPr>
              <a:t>n</a:t>
            </a:r>
            <a:r>
              <a:rPr sz="3492" spc="-7" dirty="0">
                <a:latin typeface="Calibri"/>
                <a:cs typeface="Calibri"/>
              </a:rPr>
              <a:t> i</a:t>
            </a:r>
            <a:r>
              <a:rPr sz="3492" dirty="0">
                <a:latin typeface="Calibri"/>
                <a:cs typeface="Calibri"/>
              </a:rPr>
              <a:t>s l</a:t>
            </a:r>
            <a:r>
              <a:rPr sz="3492" spc="-7" dirty="0">
                <a:latin typeface="Calibri"/>
                <a:cs typeface="Calibri"/>
              </a:rPr>
              <a:t>e</a:t>
            </a:r>
            <a:r>
              <a:rPr sz="3492" dirty="0">
                <a:latin typeface="Calibri"/>
                <a:cs typeface="Calibri"/>
              </a:rPr>
              <a:t>n</a:t>
            </a:r>
            <a:r>
              <a:rPr sz="3492" spc="-7" dirty="0">
                <a:latin typeface="Calibri"/>
                <a:cs typeface="Calibri"/>
              </a:rPr>
              <a:t>(L)</a:t>
            </a:r>
            <a:endParaRPr sz="3492" dirty="0">
              <a:latin typeface="Calibri"/>
              <a:cs typeface="Calibri"/>
            </a:endParaRPr>
          </a:p>
          <a:p>
            <a:pPr marL="346496" indent="-328016">
              <a:lnSpc>
                <a:spcPts val="4409"/>
              </a:lnSpc>
              <a:spcBef>
                <a:spcPts val="1572"/>
              </a:spcBef>
              <a:buClr>
                <a:srgbClr val="595959"/>
              </a:buClr>
              <a:buFont typeface="Arial"/>
              <a:buChar char="▪"/>
              <a:tabLst>
                <a:tab pos="347420" algn="l"/>
              </a:tabLst>
            </a:pPr>
            <a:r>
              <a:rPr sz="3783" spc="-22" dirty="0">
                <a:latin typeface="Calibri"/>
                <a:cs typeface="Calibri"/>
              </a:rPr>
              <a:t>at</a:t>
            </a:r>
            <a:r>
              <a:rPr sz="3783" dirty="0">
                <a:latin typeface="Calibri"/>
                <a:cs typeface="Calibri"/>
              </a:rPr>
              <a:t> </a:t>
            </a:r>
            <a:r>
              <a:rPr sz="3783" b="1" dirty="0">
                <a:solidFill>
                  <a:srgbClr val="C00000"/>
                </a:solidFill>
                <a:latin typeface="Calibri"/>
                <a:cs typeface="Calibri"/>
              </a:rPr>
              <a:t>sec</a:t>
            </a:r>
            <a:r>
              <a:rPr sz="3783" b="1" spc="-22" dirty="0">
                <a:solidFill>
                  <a:srgbClr val="C00000"/>
                </a:solidFill>
                <a:latin typeface="Calibri"/>
                <a:cs typeface="Calibri"/>
              </a:rPr>
              <a:t>ond</a:t>
            </a:r>
            <a:r>
              <a:rPr sz="3783" b="1" spc="-7" dirty="0">
                <a:solidFill>
                  <a:srgbClr val="C00000"/>
                </a:solidFill>
                <a:latin typeface="Calibri"/>
                <a:cs typeface="Calibri"/>
              </a:rPr>
              <a:t> </a:t>
            </a:r>
            <a:r>
              <a:rPr sz="3783" b="1" dirty="0">
                <a:solidFill>
                  <a:srgbClr val="C00000"/>
                </a:solidFill>
                <a:latin typeface="Calibri"/>
                <a:cs typeface="Calibri"/>
              </a:rPr>
              <a:t>recur</a:t>
            </a:r>
            <a:r>
              <a:rPr sz="3783" b="1" spc="-22" dirty="0">
                <a:solidFill>
                  <a:srgbClr val="C00000"/>
                </a:solidFill>
                <a:latin typeface="Calibri"/>
                <a:cs typeface="Calibri"/>
              </a:rPr>
              <a:t>sion</a:t>
            </a:r>
            <a:r>
              <a:rPr sz="3783" b="1" dirty="0">
                <a:solidFill>
                  <a:srgbClr val="C00000"/>
                </a:solidFill>
                <a:latin typeface="Calibri"/>
                <a:cs typeface="Calibri"/>
              </a:rPr>
              <a:t> le</a:t>
            </a:r>
            <a:r>
              <a:rPr sz="3783" b="1" spc="-7" dirty="0">
                <a:solidFill>
                  <a:srgbClr val="C00000"/>
                </a:solidFill>
                <a:latin typeface="Calibri"/>
                <a:cs typeface="Calibri"/>
              </a:rPr>
              <a:t>v</a:t>
            </a:r>
            <a:r>
              <a:rPr sz="3783" b="1" dirty="0">
                <a:solidFill>
                  <a:srgbClr val="C00000"/>
                </a:solidFill>
                <a:latin typeface="Calibri"/>
                <a:cs typeface="Calibri"/>
              </a:rPr>
              <a:t>e</a:t>
            </a:r>
            <a:r>
              <a:rPr sz="3783" b="1" spc="-15" dirty="0">
                <a:solidFill>
                  <a:srgbClr val="C00000"/>
                </a:solidFill>
                <a:latin typeface="Calibri"/>
                <a:cs typeface="Calibri"/>
              </a:rPr>
              <a:t>l</a:t>
            </a:r>
            <a:endParaRPr sz="3783" dirty="0">
              <a:latin typeface="Calibri"/>
              <a:cs typeface="Calibri"/>
            </a:endParaRPr>
          </a:p>
          <a:p>
            <a:pPr marL="661574" lvl="1" indent="-365899">
              <a:lnSpc>
                <a:spcPts val="4060"/>
              </a:lnSpc>
              <a:buClr>
                <a:srgbClr val="595959"/>
              </a:buClr>
              <a:buFont typeface="Arial"/>
              <a:buChar char="•"/>
              <a:tabLst>
                <a:tab pos="662500" algn="l"/>
              </a:tabLst>
            </a:pPr>
            <a:r>
              <a:rPr sz="3492" spc="-7" dirty="0">
                <a:latin typeface="Calibri"/>
                <a:cs typeface="Calibri"/>
              </a:rPr>
              <a:t>n/</a:t>
            </a:r>
            <a:r>
              <a:rPr sz="3492" dirty="0">
                <a:latin typeface="Calibri"/>
                <a:cs typeface="Calibri"/>
              </a:rPr>
              <a:t>4 </a:t>
            </a:r>
            <a:r>
              <a:rPr sz="3492" spc="-22" dirty="0">
                <a:latin typeface="Calibri"/>
                <a:cs typeface="Calibri"/>
              </a:rPr>
              <a:t>elements </a:t>
            </a:r>
            <a:r>
              <a:rPr sz="3492" spc="-7" dirty="0">
                <a:latin typeface="Calibri"/>
                <a:cs typeface="Calibri"/>
              </a:rPr>
              <a:t>i</a:t>
            </a:r>
            <a:r>
              <a:rPr sz="3492" dirty="0">
                <a:latin typeface="Calibri"/>
                <a:cs typeface="Calibri"/>
              </a:rPr>
              <a:t>n </a:t>
            </a:r>
            <a:r>
              <a:rPr sz="3492" spc="-22" dirty="0">
                <a:latin typeface="Calibri"/>
                <a:cs typeface="Calibri"/>
              </a:rPr>
              <a:t>each</a:t>
            </a:r>
            <a:r>
              <a:rPr sz="3492" spc="-15" dirty="0">
                <a:latin typeface="Calibri"/>
                <a:cs typeface="Calibri"/>
              </a:rPr>
              <a:t> </a:t>
            </a:r>
            <a:r>
              <a:rPr sz="3492" spc="-7" dirty="0">
                <a:latin typeface="Calibri"/>
                <a:cs typeface="Calibri"/>
              </a:rPr>
              <a:t>list</a:t>
            </a:r>
            <a:endParaRPr sz="3492" dirty="0">
              <a:latin typeface="Calibri"/>
              <a:cs typeface="Calibri"/>
            </a:endParaRPr>
          </a:p>
          <a:p>
            <a:pPr marL="661574" lvl="1" indent="-365899">
              <a:spcBef>
                <a:spcPts val="29"/>
              </a:spcBef>
              <a:buClr>
                <a:srgbClr val="595959"/>
              </a:buClr>
              <a:buFont typeface="Arial"/>
              <a:buChar char="•"/>
              <a:tabLst>
                <a:tab pos="662500" algn="l"/>
              </a:tabLst>
            </a:pPr>
            <a:r>
              <a:rPr sz="3492" dirty="0">
                <a:latin typeface="Calibri"/>
                <a:cs typeface="Calibri"/>
              </a:rPr>
              <a:t>two</a:t>
            </a:r>
            <a:r>
              <a:rPr sz="3492" spc="-7" dirty="0">
                <a:latin typeface="Calibri"/>
                <a:cs typeface="Calibri"/>
              </a:rPr>
              <a:t> </a:t>
            </a:r>
            <a:r>
              <a:rPr sz="3492" spc="-22" dirty="0">
                <a:latin typeface="Calibri"/>
                <a:cs typeface="Calibri"/>
              </a:rPr>
              <a:t>merges</a:t>
            </a:r>
            <a:r>
              <a:rPr sz="3492" spc="-189" dirty="0">
                <a:latin typeface="Arial"/>
                <a:cs typeface="Arial"/>
              </a:rPr>
              <a:t> </a:t>
            </a:r>
            <a:r>
              <a:rPr sz="3492" spc="-7" dirty="0">
                <a:latin typeface="Calibri"/>
                <a:cs typeface="Calibri"/>
              </a:rPr>
              <a:t>O(n</a:t>
            </a:r>
            <a:r>
              <a:rPr sz="3492" dirty="0">
                <a:latin typeface="Calibri"/>
                <a:cs typeface="Calibri"/>
              </a:rPr>
              <a:t>)</a:t>
            </a:r>
            <a:r>
              <a:rPr sz="3492" spc="-7" dirty="0">
                <a:latin typeface="Calibri"/>
                <a:cs typeface="Calibri"/>
              </a:rPr>
              <a:t> </a:t>
            </a:r>
            <a:r>
              <a:rPr sz="3492" spc="-22" dirty="0">
                <a:latin typeface="Calibri"/>
                <a:cs typeface="Calibri"/>
              </a:rPr>
              <a:t>wh</a:t>
            </a:r>
            <a:r>
              <a:rPr sz="3492" spc="-29" dirty="0">
                <a:latin typeface="Calibri"/>
                <a:cs typeface="Calibri"/>
              </a:rPr>
              <a:t>e</a:t>
            </a:r>
            <a:r>
              <a:rPr sz="3492" spc="-7" dirty="0">
                <a:latin typeface="Calibri"/>
                <a:cs typeface="Calibri"/>
              </a:rPr>
              <a:t>r</a:t>
            </a:r>
            <a:r>
              <a:rPr sz="3492" dirty="0">
                <a:latin typeface="Calibri"/>
                <a:cs typeface="Calibri"/>
              </a:rPr>
              <a:t>e</a:t>
            </a:r>
            <a:r>
              <a:rPr sz="3492" spc="-7" dirty="0">
                <a:latin typeface="Calibri"/>
                <a:cs typeface="Calibri"/>
              </a:rPr>
              <a:t> </a:t>
            </a:r>
            <a:r>
              <a:rPr sz="3492" dirty="0">
                <a:latin typeface="Calibri"/>
                <a:cs typeface="Calibri"/>
              </a:rPr>
              <a:t>n</a:t>
            </a:r>
            <a:r>
              <a:rPr sz="3492" spc="-7" dirty="0">
                <a:latin typeface="Calibri"/>
                <a:cs typeface="Calibri"/>
              </a:rPr>
              <a:t> i</a:t>
            </a:r>
            <a:r>
              <a:rPr sz="3492" dirty="0">
                <a:latin typeface="Calibri"/>
                <a:cs typeface="Calibri"/>
              </a:rPr>
              <a:t>s</a:t>
            </a:r>
            <a:r>
              <a:rPr sz="3492" spc="7" dirty="0">
                <a:latin typeface="Calibri"/>
                <a:cs typeface="Calibri"/>
              </a:rPr>
              <a:t> </a:t>
            </a:r>
            <a:r>
              <a:rPr sz="3492" dirty="0">
                <a:latin typeface="Calibri"/>
                <a:cs typeface="Calibri"/>
              </a:rPr>
              <a:t>l</a:t>
            </a:r>
            <a:r>
              <a:rPr sz="3492" spc="-7" dirty="0">
                <a:latin typeface="Calibri"/>
                <a:cs typeface="Calibri"/>
              </a:rPr>
              <a:t>e</a:t>
            </a:r>
            <a:r>
              <a:rPr sz="3492" dirty="0">
                <a:latin typeface="Calibri"/>
                <a:cs typeface="Calibri"/>
              </a:rPr>
              <a:t>n</a:t>
            </a:r>
            <a:r>
              <a:rPr sz="3492" spc="-7" dirty="0">
                <a:latin typeface="Calibri"/>
                <a:cs typeface="Calibri"/>
              </a:rPr>
              <a:t>(L)</a:t>
            </a:r>
            <a:endParaRPr sz="3492" dirty="0">
              <a:latin typeface="Calibri"/>
              <a:cs typeface="Calibri"/>
            </a:endParaRPr>
          </a:p>
          <a:p>
            <a:pPr marL="346496" indent="-328016">
              <a:spcBef>
                <a:spcPts val="1426"/>
              </a:spcBef>
              <a:buClr>
                <a:srgbClr val="595959"/>
              </a:buClr>
              <a:buFont typeface="Arial"/>
              <a:buChar char="▪"/>
              <a:tabLst>
                <a:tab pos="347420" algn="l"/>
              </a:tabLst>
            </a:pPr>
            <a:r>
              <a:rPr sz="3783" spc="-22" dirty="0">
                <a:latin typeface="Calibri"/>
                <a:cs typeface="Calibri"/>
              </a:rPr>
              <a:t>each</a:t>
            </a:r>
            <a:r>
              <a:rPr sz="3783" spc="-15" dirty="0">
                <a:latin typeface="Calibri"/>
                <a:cs typeface="Calibri"/>
              </a:rPr>
              <a:t> </a:t>
            </a:r>
            <a:r>
              <a:rPr sz="3783" dirty="0">
                <a:latin typeface="Calibri"/>
                <a:cs typeface="Calibri"/>
              </a:rPr>
              <a:t>recursion</a:t>
            </a:r>
            <a:r>
              <a:rPr sz="3783" spc="-29" dirty="0">
                <a:latin typeface="Calibri"/>
                <a:cs typeface="Calibri"/>
              </a:rPr>
              <a:t> leve</a:t>
            </a:r>
            <a:r>
              <a:rPr sz="3783" spc="-15" dirty="0">
                <a:latin typeface="Calibri"/>
                <a:cs typeface="Calibri"/>
              </a:rPr>
              <a:t>l</a:t>
            </a:r>
            <a:r>
              <a:rPr sz="3783" spc="15" dirty="0">
                <a:latin typeface="Calibri"/>
                <a:cs typeface="Calibri"/>
              </a:rPr>
              <a:t> </a:t>
            </a:r>
            <a:r>
              <a:rPr sz="3783" spc="-7" dirty="0">
                <a:latin typeface="Calibri"/>
                <a:cs typeface="Calibri"/>
              </a:rPr>
              <a:t>i</a:t>
            </a:r>
            <a:r>
              <a:rPr sz="3783" dirty="0">
                <a:latin typeface="Calibri"/>
                <a:cs typeface="Calibri"/>
              </a:rPr>
              <a:t>s </a:t>
            </a:r>
            <a:r>
              <a:rPr sz="3783" spc="-7" dirty="0">
                <a:latin typeface="Calibri"/>
                <a:cs typeface="Calibri"/>
              </a:rPr>
              <a:t>O(n</a:t>
            </a:r>
            <a:r>
              <a:rPr sz="3783" dirty="0">
                <a:latin typeface="Calibri"/>
                <a:cs typeface="Calibri"/>
              </a:rPr>
              <a:t>)</a:t>
            </a:r>
            <a:r>
              <a:rPr sz="3783" spc="-7" dirty="0">
                <a:latin typeface="Calibri"/>
                <a:cs typeface="Calibri"/>
              </a:rPr>
              <a:t> </a:t>
            </a:r>
            <a:r>
              <a:rPr sz="3783" spc="-22" dirty="0">
                <a:latin typeface="Calibri"/>
                <a:cs typeface="Calibri"/>
              </a:rPr>
              <a:t>where</a:t>
            </a:r>
            <a:r>
              <a:rPr sz="3783" spc="-7" dirty="0">
                <a:latin typeface="Calibri"/>
                <a:cs typeface="Calibri"/>
              </a:rPr>
              <a:t> </a:t>
            </a:r>
            <a:r>
              <a:rPr sz="3783" dirty="0">
                <a:latin typeface="Calibri"/>
                <a:cs typeface="Calibri"/>
              </a:rPr>
              <a:t>n</a:t>
            </a:r>
            <a:r>
              <a:rPr sz="3783" spc="-7" dirty="0">
                <a:latin typeface="Calibri"/>
                <a:cs typeface="Calibri"/>
              </a:rPr>
              <a:t> i</a:t>
            </a:r>
            <a:r>
              <a:rPr sz="3783" dirty="0">
                <a:latin typeface="Calibri"/>
                <a:cs typeface="Calibri"/>
              </a:rPr>
              <a:t>s l</a:t>
            </a:r>
            <a:r>
              <a:rPr sz="3783" spc="-7" dirty="0">
                <a:latin typeface="Calibri"/>
                <a:cs typeface="Calibri"/>
              </a:rPr>
              <a:t>e</a:t>
            </a:r>
            <a:r>
              <a:rPr sz="3783" dirty="0">
                <a:latin typeface="Calibri"/>
                <a:cs typeface="Calibri"/>
              </a:rPr>
              <a:t>n</a:t>
            </a:r>
            <a:r>
              <a:rPr sz="3783" spc="-7" dirty="0">
                <a:latin typeface="Calibri"/>
                <a:cs typeface="Calibri"/>
              </a:rPr>
              <a:t>(L)</a:t>
            </a:r>
            <a:endParaRPr sz="3783" dirty="0">
              <a:latin typeface="Calibri"/>
              <a:cs typeface="Calibri"/>
            </a:endParaRPr>
          </a:p>
          <a:p>
            <a:pPr marL="346496" indent="-328016">
              <a:lnSpc>
                <a:spcPts val="4409"/>
              </a:lnSpc>
              <a:spcBef>
                <a:spcPts val="1135"/>
              </a:spcBef>
              <a:buClr>
                <a:srgbClr val="595959"/>
              </a:buClr>
              <a:buFont typeface="Arial"/>
              <a:buChar char="▪"/>
              <a:tabLst>
                <a:tab pos="347420" algn="l"/>
              </a:tabLst>
            </a:pPr>
            <a:r>
              <a:rPr sz="3783" b="1" spc="-22" dirty="0">
                <a:solidFill>
                  <a:srgbClr val="C00000"/>
                </a:solidFill>
                <a:latin typeface="Calibri"/>
                <a:cs typeface="Calibri"/>
              </a:rPr>
              <a:t>dividing</a:t>
            </a:r>
            <a:r>
              <a:rPr sz="3783" b="1" dirty="0">
                <a:solidFill>
                  <a:srgbClr val="C00000"/>
                </a:solidFill>
                <a:latin typeface="Calibri"/>
                <a:cs typeface="Calibri"/>
              </a:rPr>
              <a:t> </a:t>
            </a:r>
            <a:r>
              <a:rPr sz="3783" b="1" spc="-15" dirty="0">
                <a:solidFill>
                  <a:srgbClr val="C00000"/>
                </a:solidFill>
                <a:latin typeface="Calibri"/>
                <a:cs typeface="Calibri"/>
              </a:rPr>
              <a:t>list</a:t>
            </a:r>
            <a:r>
              <a:rPr sz="3783" b="1" spc="-7" dirty="0">
                <a:solidFill>
                  <a:srgbClr val="C00000"/>
                </a:solidFill>
                <a:latin typeface="Calibri"/>
                <a:cs typeface="Calibri"/>
              </a:rPr>
              <a:t> </a:t>
            </a:r>
            <a:r>
              <a:rPr sz="3783" b="1" spc="-22" dirty="0">
                <a:solidFill>
                  <a:srgbClr val="C00000"/>
                </a:solidFill>
                <a:latin typeface="Calibri"/>
                <a:cs typeface="Calibri"/>
              </a:rPr>
              <a:t>in</a:t>
            </a:r>
            <a:r>
              <a:rPr sz="3783" b="1" dirty="0">
                <a:solidFill>
                  <a:srgbClr val="C00000"/>
                </a:solidFill>
                <a:latin typeface="Calibri"/>
                <a:cs typeface="Calibri"/>
              </a:rPr>
              <a:t> </a:t>
            </a:r>
            <a:r>
              <a:rPr sz="3783" b="1" spc="-22" dirty="0">
                <a:solidFill>
                  <a:srgbClr val="C00000"/>
                </a:solidFill>
                <a:latin typeface="Calibri"/>
                <a:cs typeface="Calibri"/>
              </a:rPr>
              <a:t>half</a:t>
            </a:r>
            <a:r>
              <a:rPr sz="3783" b="1" spc="-7" dirty="0">
                <a:solidFill>
                  <a:srgbClr val="C00000"/>
                </a:solidFill>
                <a:latin typeface="Calibri"/>
                <a:cs typeface="Calibri"/>
              </a:rPr>
              <a:t> </a:t>
            </a:r>
            <a:r>
              <a:rPr sz="3783" dirty="0">
                <a:latin typeface="Calibri"/>
                <a:cs typeface="Calibri"/>
              </a:rPr>
              <a:t>with</a:t>
            </a:r>
            <a:r>
              <a:rPr sz="3783" spc="-7" dirty="0">
                <a:latin typeface="Calibri"/>
                <a:cs typeface="Calibri"/>
              </a:rPr>
              <a:t> </a:t>
            </a:r>
            <a:r>
              <a:rPr sz="3783" spc="-22" dirty="0">
                <a:latin typeface="Calibri"/>
                <a:cs typeface="Calibri"/>
              </a:rPr>
              <a:t>each</a:t>
            </a:r>
            <a:r>
              <a:rPr sz="3783" spc="-15" dirty="0">
                <a:latin typeface="Calibri"/>
                <a:cs typeface="Calibri"/>
              </a:rPr>
              <a:t> </a:t>
            </a:r>
            <a:r>
              <a:rPr sz="3783" spc="-22" dirty="0">
                <a:latin typeface="Calibri"/>
                <a:cs typeface="Calibri"/>
              </a:rPr>
              <a:t>recursive </a:t>
            </a:r>
            <a:r>
              <a:rPr sz="3783" dirty="0">
                <a:latin typeface="Calibri"/>
                <a:cs typeface="Calibri"/>
              </a:rPr>
              <a:t>call</a:t>
            </a:r>
          </a:p>
          <a:p>
            <a:pPr marL="561785" lvl="1" indent="-266109">
              <a:lnSpc>
                <a:spcPts val="4060"/>
              </a:lnSpc>
              <a:buClr>
                <a:srgbClr val="595959"/>
              </a:buClr>
              <a:buFont typeface="Arial"/>
              <a:buChar char="•"/>
              <a:tabLst>
                <a:tab pos="561785" algn="l"/>
              </a:tabLst>
            </a:pPr>
            <a:r>
              <a:rPr sz="3492" spc="-7" dirty="0">
                <a:latin typeface="Calibri"/>
                <a:cs typeface="Calibri"/>
              </a:rPr>
              <a:t>O(log(n)</a:t>
            </a:r>
            <a:r>
              <a:rPr sz="3492" dirty="0">
                <a:latin typeface="Calibri"/>
                <a:cs typeface="Calibri"/>
              </a:rPr>
              <a:t>) </a:t>
            </a:r>
            <a:r>
              <a:rPr sz="3492" spc="-22" dirty="0">
                <a:latin typeface="Calibri"/>
                <a:cs typeface="Calibri"/>
              </a:rPr>
              <a:t>wh</a:t>
            </a:r>
            <a:r>
              <a:rPr sz="3492" spc="-29" dirty="0">
                <a:latin typeface="Calibri"/>
                <a:cs typeface="Calibri"/>
              </a:rPr>
              <a:t>e</a:t>
            </a:r>
            <a:r>
              <a:rPr sz="3492" spc="-7" dirty="0">
                <a:latin typeface="Calibri"/>
                <a:cs typeface="Calibri"/>
              </a:rPr>
              <a:t>r</a:t>
            </a:r>
            <a:r>
              <a:rPr sz="3492" dirty="0">
                <a:latin typeface="Calibri"/>
                <a:cs typeface="Calibri"/>
              </a:rPr>
              <a:t>e</a:t>
            </a:r>
            <a:r>
              <a:rPr sz="3492" spc="-7" dirty="0">
                <a:latin typeface="Calibri"/>
                <a:cs typeface="Calibri"/>
              </a:rPr>
              <a:t> </a:t>
            </a:r>
            <a:r>
              <a:rPr sz="3492" dirty="0">
                <a:latin typeface="Calibri"/>
                <a:cs typeface="Calibri"/>
              </a:rPr>
              <a:t>n</a:t>
            </a:r>
            <a:r>
              <a:rPr sz="3492" spc="-7" dirty="0">
                <a:latin typeface="Calibri"/>
                <a:cs typeface="Calibri"/>
              </a:rPr>
              <a:t> i</a:t>
            </a:r>
            <a:r>
              <a:rPr sz="3492" dirty="0">
                <a:latin typeface="Calibri"/>
                <a:cs typeface="Calibri"/>
              </a:rPr>
              <a:t>s</a:t>
            </a:r>
            <a:r>
              <a:rPr sz="3492" spc="7" dirty="0">
                <a:latin typeface="Calibri"/>
                <a:cs typeface="Calibri"/>
              </a:rPr>
              <a:t> </a:t>
            </a:r>
            <a:r>
              <a:rPr sz="3492" dirty="0">
                <a:latin typeface="Calibri"/>
                <a:cs typeface="Calibri"/>
              </a:rPr>
              <a:t>l</a:t>
            </a:r>
            <a:r>
              <a:rPr sz="3492" spc="-7" dirty="0">
                <a:latin typeface="Calibri"/>
                <a:cs typeface="Calibri"/>
              </a:rPr>
              <a:t>e</a:t>
            </a:r>
            <a:r>
              <a:rPr sz="3492" dirty="0">
                <a:latin typeface="Calibri"/>
                <a:cs typeface="Calibri"/>
              </a:rPr>
              <a:t>n</a:t>
            </a:r>
            <a:r>
              <a:rPr sz="3492" spc="-7" dirty="0">
                <a:latin typeface="Calibri"/>
                <a:cs typeface="Calibri"/>
              </a:rPr>
              <a:t>(L)</a:t>
            </a:r>
            <a:endParaRPr sz="3492" dirty="0">
              <a:latin typeface="Calibri"/>
              <a:cs typeface="Calibri"/>
            </a:endParaRPr>
          </a:p>
          <a:p>
            <a:pPr marL="346496" indent="-328016">
              <a:spcBef>
                <a:spcPts val="1426"/>
              </a:spcBef>
              <a:buClr>
                <a:srgbClr val="595959"/>
              </a:buClr>
              <a:buFont typeface="Arial"/>
              <a:buChar char="▪"/>
              <a:tabLst>
                <a:tab pos="347420" algn="l"/>
              </a:tabLst>
            </a:pPr>
            <a:r>
              <a:rPr sz="3783" spc="-7" dirty="0">
                <a:latin typeface="Calibri"/>
                <a:cs typeface="Calibri"/>
              </a:rPr>
              <a:t>overal</a:t>
            </a:r>
            <a:r>
              <a:rPr sz="3783" dirty="0">
                <a:latin typeface="Calibri"/>
                <a:cs typeface="Calibri"/>
              </a:rPr>
              <a:t>l</a:t>
            </a:r>
            <a:r>
              <a:rPr sz="3783" spc="15" dirty="0">
                <a:latin typeface="Calibri"/>
                <a:cs typeface="Calibri"/>
              </a:rPr>
              <a:t> </a:t>
            </a:r>
            <a:r>
              <a:rPr sz="3783" dirty="0">
                <a:latin typeface="Calibri"/>
                <a:cs typeface="Calibri"/>
              </a:rPr>
              <a:t>complexity</a:t>
            </a:r>
            <a:r>
              <a:rPr sz="3783" spc="-15" dirty="0">
                <a:latin typeface="Calibri"/>
                <a:cs typeface="Calibri"/>
              </a:rPr>
              <a:t> </a:t>
            </a:r>
            <a:r>
              <a:rPr sz="3783" spc="-7" dirty="0">
                <a:latin typeface="Calibri"/>
                <a:cs typeface="Calibri"/>
              </a:rPr>
              <a:t>i</a:t>
            </a:r>
            <a:r>
              <a:rPr sz="3783" dirty="0">
                <a:latin typeface="Calibri"/>
                <a:cs typeface="Calibri"/>
              </a:rPr>
              <a:t>s </a:t>
            </a:r>
            <a:r>
              <a:rPr sz="3783" b="1" spc="-29" dirty="0">
                <a:solidFill>
                  <a:srgbClr val="C00000"/>
                </a:solidFill>
                <a:latin typeface="Calibri"/>
                <a:cs typeface="Calibri"/>
              </a:rPr>
              <a:t>O</a:t>
            </a:r>
            <a:r>
              <a:rPr sz="3783" b="1" spc="-22" dirty="0">
                <a:solidFill>
                  <a:srgbClr val="C00000"/>
                </a:solidFill>
                <a:latin typeface="Calibri"/>
                <a:cs typeface="Calibri"/>
              </a:rPr>
              <a:t>(n</a:t>
            </a:r>
            <a:r>
              <a:rPr sz="3783" b="1" dirty="0">
                <a:solidFill>
                  <a:srgbClr val="C00000"/>
                </a:solidFill>
                <a:latin typeface="Calibri"/>
                <a:cs typeface="Calibri"/>
              </a:rPr>
              <a:t> </a:t>
            </a:r>
            <a:r>
              <a:rPr sz="3783" b="1" spc="-22" dirty="0">
                <a:solidFill>
                  <a:srgbClr val="C00000"/>
                </a:solidFill>
                <a:latin typeface="Calibri"/>
                <a:cs typeface="Calibri"/>
              </a:rPr>
              <a:t>l</a:t>
            </a:r>
            <a:r>
              <a:rPr sz="3783" b="1" spc="-29" dirty="0">
                <a:solidFill>
                  <a:srgbClr val="C00000"/>
                </a:solidFill>
                <a:latin typeface="Calibri"/>
                <a:cs typeface="Calibri"/>
              </a:rPr>
              <a:t>o</a:t>
            </a:r>
            <a:r>
              <a:rPr sz="3783" b="1" spc="-22" dirty="0">
                <a:solidFill>
                  <a:srgbClr val="C00000"/>
                </a:solidFill>
                <a:latin typeface="Calibri"/>
                <a:cs typeface="Calibri"/>
              </a:rPr>
              <a:t>g(</a:t>
            </a:r>
            <a:r>
              <a:rPr sz="3783" b="1" spc="-29" dirty="0">
                <a:solidFill>
                  <a:srgbClr val="C00000"/>
                </a:solidFill>
                <a:latin typeface="Calibri"/>
                <a:cs typeface="Calibri"/>
              </a:rPr>
              <a:t>n</a:t>
            </a:r>
            <a:r>
              <a:rPr sz="3783" b="1" spc="-22" dirty="0">
                <a:solidFill>
                  <a:srgbClr val="C00000"/>
                </a:solidFill>
                <a:latin typeface="Calibri"/>
                <a:cs typeface="Calibri"/>
              </a:rPr>
              <a:t>)</a:t>
            </a:r>
            <a:r>
              <a:rPr sz="3783" b="1" spc="-15" dirty="0">
                <a:solidFill>
                  <a:srgbClr val="C00000"/>
                </a:solidFill>
                <a:latin typeface="Calibri"/>
                <a:cs typeface="Calibri"/>
              </a:rPr>
              <a:t>)</a:t>
            </a:r>
            <a:r>
              <a:rPr sz="3783" b="1" dirty="0">
                <a:solidFill>
                  <a:srgbClr val="C00000"/>
                </a:solidFill>
                <a:latin typeface="Calibri"/>
                <a:cs typeface="Calibri"/>
              </a:rPr>
              <a:t> </a:t>
            </a:r>
            <a:r>
              <a:rPr sz="3783" b="1" spc="-29" dirty="0">
                <a:solidFill>
                  <a:srgbClr val="C00000"/>
                </a:solidFill>
                <a:latin typeface="Calibri"/>
                <a:cs typeface="Calibri"/>
              </a:rPr>
              <a:t>wh</a:t>
            </a:r>
            <a:r>
              <a:rPr sz="3783" b="1" spc="-7" dirty="0">
                <a:solidFill>
                  <a:srgbClr val="C00000"/>
                </a:solidFill>
                <a:latin typeface="Calibri"/>
                <a:cs typeface="Calibri"/>
              </a:rPr>
              <a:t>er</a:t>
            </a:r>
            <a:r>
              <a:rPr sz="3783" b="1" dirty="0">
                <a:solidFill>
                  <a:srgbClr val="C00000"/>
                </a:solidFill>
                <a:latin typeface="Calibri"/>
                <a:cs typeface="Calibri"/>
              </a:rPr>
              <a:t>e </a:t>
            </a:r>
            <a:r>
              <a:rPr sz="3783" b="1" spc="-22" dirty="0">
                <a:solidFill>
                  <a:srgbClr val="C00000"/>
                </a:solidFill>
                <a:latin typeface="Calibri"/>
                <a:cs typeface="Calibri"/>
              </a:rPr>
              <a:t>n</a:t>
            </a:r>
            <a:r>
              <a:rPr sz="3783" b="1" dirty="0">
                <a:solidFill>
                  <a:srgbClr val="C00000"/>
                </a:solidFill>
                <a:latin typeface="Calibri"/>
                <a:cs typeface="Calibri"/>
              </a:rPr>
              <a:t> </a:t>
            </a:r>
            <a:r>
              <a:rPr sz="3783" b="1" spc="-22" dirty="0">
                <a:solidFill>
                  <a:srgbClr val="C00000"/>
                </a:solidFill>
                <a:latin typeface="Calibri"/>
                <a:cs typeface="Calibri"/>
              </a:rPr>
              <a:t>is</a:t>
            </a:r>
            <a:r>
              <a:rPr sz="3783" b="1" spc="7" dirty="0">
                <a:solidFill>
                  <a:srgbClr val="C00000"/>
                </a:solidFill>
                <a:latin typeface="Calibri"/>
                <a:cs typeface="Calibri"/>
              </a:rPr>
              <a:t> </a:t>
            </a:r>
            <a:r>
              <a:rPr sz="3783" b="1" dirty="0">
                <a:solidFill>
                  <a:srgbClr val="C00000"/>
                </a:solidFill>
                <a:latin typeface="Calibri"/>
                <a:cs typeface="Calibri"/>
              </a:rPr>
              <a:t>le</a:t>
            </a:r>
            <a:r>
              <a:rPr sz="3783" b="1" spc="-22" dirty="0">
                <a:solidFill>
                  <a:srgbClr val="C00000"/>
                </a:solidFill>
                <a:latin typeface="Calibri"/>
                <a:cs typeface="Calibri"/>
              </a:rPr>
              <a:t>n(L)</a:t>
            </a:r>
            <a:endParaRPr sz="3783" dirty="0">
              <a:latin typeface="Calibri"/>
              <a:cs typeface="Calibri"/>
            </a:endParaRPr>
          </a:p>
        </p:txBody>
      </p:sp>
      <p:sp>
        <p:nvSpPr>
          <p:cNvPr id="9" name="TextBox 8">
            <a:extLst>
              <a:ext uri="{FF2B5EF4-FFF2-40B4-BE49-F238E27FC236}">
                <a16:creationId xmlns:a16="http://schemas.microsoft.com/office/drawing/2014/main" id="{93D2582B-5068-463D-955B-7E7DC1EA17BD}"/>
              </a:ext>
            </a:extLst>
          </p:cNvPr>
          <p:cNvSpPr txBox="1"/>
          <p:nvPr/>
        </p:nvSpPr>
        <p:spPr>
          <a:xfrm>
            <a:off x="1593850" y="4992955"/>
            <a:ext cx="6781800" cy="1323439"/>
          </a:xfrm>
          <a:prstGeom prst="rect">
            <a:avLst/>
          </a:prstGeom>
          <a:noFill/>
        </p:spPr>
        <p:txBody>
          <a:bodyPr wrap="square">
            <a:spAutoFit/>
          </a:bodyPr>
          <a:lstStyle/>
          <a:p>
            <a:r>
              <a:rPr lang="en-US" sz="4000" dirty="0"/>
              <a:t>The average complexity of merge sort is </a:t>
            </a:r>
            <a:r>
              <a:rPr lang="en-US" sz="4000" i="1" dirty="0">
                <a:solidFill>
                  <a:schemeClr val="accent2">
                    <a:lumMod val="75000"/>
                  </a:schemeClr>
                </a:solidFill>
              </a:rPr>
              <a:t>O (n log (n) )</a:t>
            </a:r>
          </a:p>
        </p:txBody>
      </p:sp>
    </p:spTree>
    <p:extLst>
      <p:ext uri="{BB962C8B-B14F-4D97-AF65-F5344CB8AC3E}">
        <p14:creationId xmlns:p14="http://schemas.microsoft.com/office/powerpoint/2010/main" val="16679461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2827" y="473075"/>
            <a:ext cx="11734800" cy="2248231"/>
          </a:xfrm>
          <a:prstGeom prst="rect">
            <a:avLst/>
          </a:prstGeom>
        </p:spPr>
        <p:txBody>
          <a:bodyPr vert="horz" wrap="square" lIns="0" tIns="1020242" rIns="0" bIns="0" rtlCol="0" anchor="ctr">
            <a:spAutoFit/>
          </a:bodyPr>
          <a:lstStyle/>
          <a:p>
            <a:pPr marL="18480" algn="ctr">
              <a:lnSpc>
                <a:spcPct val="100000"/>
              </a:lnSpc>
            </a:pPr>
            <a:r>
              <a:rPr lang="en-US" spc="-109" dirty="0">
                <a:solidFill>
                  <a:schemeClr val="accent1">
                    <a:lumMod val="75000"/>
                  </a:schemeClr>
                </a:solidFill>
              </a:rPr>
              <a:t>Quick Sort</a:t>
            </a:r>
            <a:endParaRPr dirty="0">
              <a:solidFill>
                <a:schemeClr val="accent1">
                  <a:lumMod val="75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spc="-15" dirty="0"/>
              <a:pPr marL="134902"/>
              <a:t>45</a:t>
            </a:fld>
            <a:endParaRPr spc="-15" dirty="0"/>
          </a:p>
        </p:txBody>
      </p:sp>
      <p:sp>
        <p:nvSpPr>
          <p:cNvPr id="7" name="TextBox 6">
            <a:extLst>
              <a:ext uri="{FF2B5EF4-FFF2-40B4-BE49-F238E27FC236}">
                <a16:creationId xmlns:a16="http://schemas.microsoft.com/office/drawing/2014/main" id="{DF34CDC1-7D32-4BD3-958E-823FB0FA102D}"/>
              </a:ext>
            </a:extLst>
          </p:cNvPr>
          <p:cNvSpPr txBox="1"/>
          <p:nvPr/>
        </p:nvSpPr>
        <p:spPr>
          <a:xfrm>
            <a:off x="1676912" y="3216275"/>
            <a:ext cx="16071337" cy="5078313"/>
          </a:xfrm>
          <a:prstGeom prst="rect">
            <a:avLst/>
          </a:prstGeom>
          <a:noFill/>
        </p:spPr>
        <p:txBody>
          <a:bodyPr wrap="square">
            <a:spAutoFit/>
          </a:bodyPr>
          <a:lstStyle/>
          <a:p>
            <a:r>
              <a:rPr lang="en-US" sz="3600" dirty="0">
                <a:solidFill>
                  <a:schemeClr val="tx1">
                    <a:lumMod val="65000"/>
                    <a:lumOff val="35000"/>
                  </a:schemeClr>
                </a:solidFill>
                <a:latin typeface="Nunito"/>
              </a:rPr>
              <a:t>Like merge sort, quick sort uses a </a:t>
            </a:r>
            <a:r>
              <a:rPr lang="en-US" sz="3600" i="1" dirty="0">
                <a:solidFill>
                  <a:schemeClr val="tx1">
                    <a:lumMod val="65000"/>
                    <a:lumOff val="35000"/>
                  </a:schemeClr>
                </a:solidFill>
                <a:latin typeface="Nunito"/>
              </a:rPr>
              <a:t>divide and conquer </a:t>
            </a:r>
            <a:r>
              <a:rPr lang="en-US" sz="3600" dirty="0">
                <a:solidFill>
                  <a:schemeClr val="tx1">
                    <a:lumMod val="65000"/>
                    <a:lumOff val="35000"/>
                  </a:schemeClr>
                </a:solidFill>
                <a:latin typeface="Nunito"/>
              </a:rPr>
              <a:t>approach. The algorithm is slightly more complicated, but in standard implementations it is faster than merge sort, and its complexity in the worst case rarely reaches </a:t>
            </a:r>
            <a:r>
              <a:rPr lang="en-US" sz="3600" dirty="0">
                <a:solidFill>
                  <a:schemeClr val="accent2">
                    <a:lumMod val="75000"/>
                  </a:schemeClr>
                </a:solidFill>
                <a:latin typeface="Nunito"/>
              </a:rPr>
              <a:t>O (n ^ 2). </a:t>
            </a:r>
          </a:p>
          <a:p>
            <a:r>
              <a:rPr lang="en-US" sz="3600" dirty="0">
                <a:solidFill>
                  <a:schemeClr val="tx1">
                    <a:lumMod val="65000"/>
                    <a:lumOff val="35000"/>
                  </a:schemeClr>
                </a:solidFill>
                <a:latin typeface="Nunito"/>
              </a:rPr>
              <a:t>It consists of three stages:</a:t>
            </a:r>
          </a:p>
          <a:p>
            <a:pPr marL="742950" indent="-742950">
              <a:buFont typeface="+mj-lt"/>
              <a:buAutoNum type="arabicPeriod"/>
            </a:pPr>
            <a:r>
              <a:rPr lang="en-US" sz="3600" dirty="0">
                <a:solidFill>
                  <a:schemeClr val="tx1">
                    <a:lumMod val="65000"/>
                    <a:lumOff val="35000"/>
                  </a:schemeClr>
                </a:solidFill>
                <a:latin typeface="Nunito"/>
              </a:rPr>
              <a:t>One pivot element is selected.</a:t>
            </a:r>
          </a:p>
          <a:p>
            <a:pPr marL="742950" indent="-742950">
              <a:buFont typeface="+mj-lt"/>
              <a:buAutoNum type="arabicPeriod"/>
            </a:pPr>
            <a:r>
              <a:rPr lang="en-US" sz="3600" dirty="0">
                <a:solidFill>
                  <a:schemeClr val="tx1">
                    <a:lumMod val="65000"/>
                    <a:lumOff val="35000"/>
                  </a:schemeClr>
                </a:solidFill>
                <a:latin typeface="Nunito"/>
              </a:rPr>
              <a:t>All elements smaller than the pivot will be shuffled to the left of it, the rest - to the right. This is called a split operation.</a:t>
            </a:r>
          </a:p>
          <a:p>
            <a:pPr marL="742950" indent="-742950">
              <a:buFont typeface="+mj-lt"/>
              <a:buAutoNum type="arabicPeriod"/>
            </a:pPr>
            <a:r>
              <a:rPr lang="en-US" sz="3600" dirty="0">
                <a:solidFill>
                  <a:schemeClr val="tx1">
                    <a:lumMod val="65000"/>
                    <a:lumOff val="35000"/>
                  </a:schemeClr>
                </a:solidFill>
                <a:latin typeface="Nunito"/>
              </a:rPr>
              <a:t>The 2 previous steps are recursively repeated to each new list, where the new pivots will be smaller and larger than the original, respectively.</a:t>
            </a:r>
          </a:p>
        </p:txBody>
      </p:sp>
      <p:pic>
        <p:nvPicPr>
          <p:cNvPr id="39938" name="Picture 2" descr="быстрая сортировка на python">
            <a:extLst>
              <a:ext uri="{FF2B5EF4-FFF2-40B4-BE49-F238E27FC236}">
                <a16:creationId xmlns:a16="http://schemas.microsoft.com/office/drawing/2014/main" id="{FC9C5B6A-6AD9-46FD-9728-03C709888BC2}"/>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8616376"/>
            <a:ext cx="4038600" cy="2423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1956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5" y="10555393"/>
            <a:ext cx="20098865" cy="7539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 y="10445756"/>
            <a:ext cx="20098865" cy="105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91377" y="7162588"/>
            <a:ext cx="16284321"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04100" cy="1130935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5" name="Рисунок 4">
            <a:extLst>
              <a:ext uri="{FF2B5EF4-FFF2-40B4-BE49-F238E27FC236}">
                <a16:creationId xmlns:a16="http://schemas.microsoft.com/office/drawing/2014/main" id="{8ADB0D85-59F5-425E-AAA8-14CDFFF0F70C}"/>
              </a:ext>
            </a:extLst>
          </p:cNvPr>
          <p:cNvPicPr>
            <a:picLocks noChangeAspect="1"/>
          </p:cNvPicPr>
          <p:nvPr/>
        </p:nvPicPr>
        <p:blipFill>
          <a:blip r:embed="rId3"/>
          <a:stretch>
            <a:fillRect/>
          </a:stretch>
        </p:blipFill>
        <p:spPr>
          <a:xfrm>
            <a:off x="387432" y="1213935"/>
            <a:ext cx="11686160" cy="8881480"/>
          </a:xfrm>
          <a:prstGeom prst="rect">
            <a:avLst/>
          </a:prstGeom>
        </p:spPr>
      </p:pic>
      <p:sp>
        <p:nvSpPr>
          <p:cNvPr id="18" name="Rectangle 17">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2554321" y="0"/>
            <a:ext cx="7560035" cy="113093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object 2"/>
          <p:cNvSpPr txBox="1">
            <a:spLocks noGrp="1"/>
          </p:cNvSpPr>
          <p:nvPr>
            <p:ph type="title"/>
          </p:nvPr>
        </p:nvSpPr>
        <p:spPr>
          <a:xfrm>
            <a:off x="13351425" y="1055539"/>
            <a:ext cx="6033945" cy="4825323"/>
          </a:xfrm>
          <a:prstGeom prst="rect">
            <a:avLst/>
          </a:prstGeom>
        </p:spPr>
        <p:txBody>
          <a:bodyPr vert="horz" lIns="91440" tIns="45720" rIns="91440" bIns="45720" rtlCol="0" anchor="b">
            <a:normAutofit/>
          </a:bodyPr>
          <a:lstStyle/>
          <a:p>
            <a:pPr marL="18480" defTabSz="914400"/>
            <a:r>
              <a:rPr lang="en-US" sz="7200" spc="-50">
                <a:solidFill>
                  <a:srgbClr val="FFFFFF"/>
                </a:solidFill>
              </a:rPr>
              <a:t>Quick Sort</a:t>
            </a:r>
          </a:p>
        </p:txBody>
      </p:sp>
      <p:sp>
        <p:nvSpPr>
          <p:cNvPr id="20" name="Rectangle 19">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1023" y="0"/>
            <a:ext cx="105546" cy="11309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object 4"/>
          <p:cNvSpPr txBox="1">
            <a:spLocks noGrp="1"/>
          </p:cNvSpPr>
          <p:nvPr>
            <p:ph type="sldNum" sz="quarter" idx="12"/>
          </p:nvPr>
        </p:nvSpPr>
        <p:spPr>
          <a:xfrm>
            <a:off x="18188956" y="10652663"/>
            <a:ext cx="1196414" cy="602119"/>
          </a:xfrm>
          <a:prstGeom prst="rect">
            <a:avLst/>
          </a:prstGeom>
        </p:spPr>
        <p:txBody>
          <a:bodyPr vert="horz" lIns="91440" tIns="45720" rIns="91440" bIns="45720" rtlCol="0" anchor="ctr">
            <a:normAutofit/>
          </a:bodyPr>
          <a:lstStyle/>
          <a:p>
            <a:pPr defTabSz="914400">
              <a:spcAft>
                <a:spcPts val="600"/>
              </a:spcAft>
            </a:pPr>
            <a:fld id="{81D60167-4931-47E6-BA6A-407CBD079E47}" type="slidenum">
              <a:rPr lang="en-US" sz="1050" spc="-15"/>
              <a:pPr defTabSz="914400">
                <a:spcAft>
                  <a:spcPts val="600"/>
                </a:spcAft>
              </a:pPr>
              <a:t>46</a:t>
            </a:fld>
            <a:endParaRPr lang="en-US" sz="1050" spc="-15"/>
          </a:p>
        </p:txBody>
      </p:sp>
    </p:spTree>
    <p:extLst>
      <p:ext uri="{BB962C8B-B14F-4D97-AF65-F5344CB8AC3E}">
        <p14:creationId xmlns:p14="http://schemas.microsoft.com/office/powerpoint/2010/main" val="144751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2826" y="473076"/>
            <a:ext cx="13101023" cy="2248231"/>
          </a:xfrm>
          <a:prstGeom prst="rect">
            <a:avLst/>
          </a:prstGeom>
        </p:spPr>
        <p:txBody>
          <a:bodyPr vert="horz" wrap="square" lIns="0" tIns="1020242" rIns="0" bIns="0" rtlCol="0" anchor="ctr">
            <a:spAutoFit/>
          </a:bodyPr>
          <a:lstStyle/>
          <a:p>
            <a:pPr marL="18480" algn="ctr">
              <a:lnSpc>
                <a:spcPct val="100000"/>
              </a:lnSpc>
            </a:pPr>
            <a:r>
              <a:rPr lang="en-US" spc="-109" dirty="0">
                <a:solidFill>
                  <a:schemeClr val="accent1">
                    <a:lumMod val="75000"/>
                  </a:schemeClr>
                </a:solidFill>
              </a:rPr>
              <a:t>Sorting Algorithms Conclusion</a:t>
            </a: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spc="-15" dirty="0"/>
              <a:pPr marL="134902"/>
              <a:t>47</a:t>
            </a:fld>
            <a:endParaRPr spc="-15" dirty="0"/>
          </a:p>
        </p:txBody>
      </p:sp>
      <p:sp>
        <p:nvSpPr>
          <p:cNvPr id="9" name="TextBox 8">
            <a:extLst>
              <a:ext uri="{FF2B5EF4-FFF2-40B4-BE49-F238E27FC236}">
                <a16:creationId xmlns:a16="http://schemas.microsoft.com/office/drawing/2014/main" id="{36CD58ED-DD59-4D7A-9740-3B6E1B3FAB66}"/>
              </a:ext>
            </a:extLst>
          </p:cNvPr>
          <p:cNvSpPr txBox="1"/>
          <p:nvPr/>
        </p:nvSpPr>
        <p:spPr>
          <a:xfrm>
            <a:off x="2091837" y="3825875"/>
            <a:ext cx="16383000" cy="4154984"/>
          </a:xfrm>
          <a:prstGeom prst="rect">
            <a:avLst/>
          </a:prstGeom>
          <a:noFill/>
        </p:spPr>
        <p:txBody>
          <a:bodyPr wrap="square">
            <a:spAutoFit/>
          </a:bodyPr>
          <a:lstStyle/>
          <a:p>
            <a:r>
              <a:rPr lang="en-US" sz="4400" b="1" dirty="0">
                <a:solidFill>
                  <a:schemeClr val="tx1">
                    <a:lumMod val="65000"/>
                    <a:lumOff val="35000"/>
                  </a:schemeClr>
                </a:solidFill>
                <a:latin typeface="Nunito"/>
              </a:rPr>
              <a:t>Bubble sort </a:t>
            </a:r>
            <a:r>
              <a:rPr lang="en-US" sz="4400" dirty="0">
                <a:solidFill>
                  <a:schemeClr val="tx1">
                    <a:lumMod val="65000"/>
                    <a:lumOff val="35000"/>
                  </a:schemeClr>
                </a:solidFill>
                <a:latin typeface="Nunito"/>
              </a:rPr>
              <a:t>is the slowest of all algorithms. It might be useful as an introduction to sorting algorithms, but not practical.</a:t>
            </a:r>
          </a:p>
          <a:p>
            <a:r>
              <a:rPr lang="en-US" sz="4400" b="1" dirty="0">
                <a:solidFill>
                  <a:schemeClr val="tx1">
                    <a:lumMod val="65000"/>
                    <a:lumOff val="35000"/>
                  </a:schemeClr>
                </a:solidFill>
                <a:latin typeface="Nunito"/>
              </a:rPr>
              <a:t>Quick sort </a:t>
            </a:r>
            <a:r>
              <a:rPr lang="en-US" sz="4400" dirty="0">
                <a:solidFill>
                  <a:schemeClr val="tx1">
                    <a:lumMod val="65000"/>
                    <a:lumOff val="35000"/>
                  </a:schemeClr>
                </a:solidFill>
                <a:latin typeface="Nunito"/>
              </a:rPr>
              <a:t>lives up to its name well, almost twice as fast as </a:t>
            </a:r>
            <a:r>
              <a:rPr lang="en-US" sz="4400" b="1" dirty="0">
                <a:solidFill>
                  <a:schemeClr val="tx1">
                    <a:lumMod val="65000"/>
                    <a:lumOff val="35000"/>
                  </a:schemeClr>
                </a:solidFill>
                <a:latin typeface="Nunito"/>
              </a:rPr>
              <a:t>merge sort</a:t>
            </a:r>
            <a:r>
              <a:rPr lang="en-US" sz="4400" dirty="0">
                <a:solidFill>
                  <a:schemeClr val="tx1">
                    <a:lumMod val="65000"/>
                    <a:lumOff val="35000"/>
                  </a:schemeClr>
                </a:solidFill>
                <a:latin typeface="Nunito"/>
              </a:rPr>
              <a:t>, and does not require additional space for the resulting array.</a:t>
            </a:r>
          </a:p>
          <a:p>
            <a:r>
              <a:rPr lang="en-US" sz="4400" b="1" dirty="0">
                <a:solidFill>
                  <a:schemeClr val="tx1">
                    <a:lumMod val="65000"/>
                    <a:lumOff val="35000"/>
                  </a:schemeClr>
                </a:solidFill>
                <a:latin typeface="Nunito"/>
              </a:rPr>
              <a:t>Insertion sort </a:t>
            </a:r>
            <a:r>
              <a:rPr lang="en-US" sz="4400" dirty="0">
                <a:solidFill>
                  <a:schemeClr val="tx1">
                    <a:lumMod val="65000"/>
                    <a:lumOff val="35000"/>
                  </a:schemeClr>
                </a:solidFill>
                <a:latin typeface="Nunito"/>
              </a:rPr>
              <a:t>performs fewer comparisons than </a:t>
            </a:r>
            <a:r>
              <a:rPr lang="en-US" sz="4400" b="1" dirty="0">
                <a:solidFill>
                  <a:schemeClr val="tx1">
                    <a:lumMod val="65000"/>
                    <a:lumOff val="35000"/>
                  </a:schemeClr>
                </a:solidFill>
                <a:latin typeface="Nunito"/>
              </a:rPr>
              <a:t>selection sort </a:t>
            </a:r>
            <a:r>
              <a:rPr lang="en-US" sz="4400" dirty="0">
                <a:solidFill>
                  <a:schemeClr val="tx1">
                    <a:lumMod val="65000"/>
                    <a:lumOff val="35000"/>
                  </a:schemeClr>
                </a:solidFill>
                <a:latin typeface="Nunito"/>
              </a:rPr>
              <a:t>and should actually perform better. </a:t>
            </a:r>
          </a:p>
        </p:txBody>
      </p:sp>
    </p:spTree>
    <p:extLst>
      <p:ext uri="{BB962C8B-B14F-4D97-AF65-F5344CB8AC3E}">
        <p14:creationId xmlns:p14="http://schemas.microsoft.com/office/powerpoint/2010/main" val="27822379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3250" y="3749675"/>
            <a:ext cx="18440400" cy="2547737"/>
          </a:xfrm>
          <a:prstGeom prst="rect">
            <a:avLst/>
          </a:prstGeom>
        </p:spPr>
        <p:txBody>
          <a:bodyPr vert="horz" wrap="square" lIns="0" tIns="1020242" rIns="0" bIns="0" rtlCol="0" anchor="ctr">
            <a:spAutoFit/>
          </a:bodyPr>
          <a:lstStyle/>
          <a:p>
            <a:pPr algn="ctr"/>
            <a:r>
              <a:rPr lang="en-US" sz="11500" dirty="0"/>
              <a:t>Complexity Analysis</a:t>
            </a: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spc="-15" dirty="0"/>
              <a:pPr marL="134902"/>
              <a:t>48</a:t>
            </a:fld>
            <a:endParaRPr spc="-15" dirty="0"/>
          </a:p>
        </p:txBody>
      </p:sp>
    </p:spTree>
    <p:extLst>
      <p:ext uri="{BB962C8B-B14F-4D97-AF65-F5344CB8AC3E}">
        <p14:creationId xmlns:p14="http://schemas.microsoft.com/office/powerpoint/2010/main" val="33162466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2827" y="466535"/>
            <a:ext cx="11734800" cy="2261312"/>
          </a:xfrm>
          <a:prstGeom prst="rect">
            <a:avLst/>
          </a:prstGeom>
        </p:spPr>
        <p:txBody>
          <a:bodyPr vert="horz" wrap="square" lIns="0" tIns="1020242" rIns="0" bIns="0" rtlCol="0" anchor="ctr">
            <a:spAutoFit/>
          </a:bodyPr>
          <a:lstStyle/>
          <a:p>
            <a:pPr marL="18480" algn="ctr">
              <a:lnSpc>
                <a:spcPct val="100000"/>
              </a:lnSpc>
            </a:pPr>
            <a:r>
              <a:rPr lang="en-US" spc="-109" dirty="0">
                <a:solidFill>
                  <a:schemeClr val="accent1">
                    <a:lumMod val="75000"/>
                  </a:schemeClr>
                </a:solidFill>
              </a:rPr>
              <a:t>Complexity Analysis</a:t>
            </a: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spc="-15" dirty="0"/>
              <a:pPr marL="134902"/>
              <a:t>49</a:t>
            </a:fld>
            <a:endParaRPr spc="-15" dirty="0"/>
          </a:p>
        </p:txBody>
      </p:sp>
      <p:sp>
        <p:nvSpPr>
          <p:cNvPr id="7" name="TextBox 6">
            <a:extLst>
              <a:ext uri="{FF2B5EF4-FFF2-40B4-BE49-F238E27FC236}">
                <a16:creationId xmlns:a16="http://schemas.microsoft.com/office/drawing/2014/main" id="{4CB3C8A4-3E33-469A-A1BA-D3348630D3CE}"/>
              </a:ext>
            </a:extLst>
          </p:cNvPr>
          <p:cNvSpPr txBox="1"/>
          <p:nvPr/>
        </p:nvSpPr>
        <p:spPr>
          <a:xfrm>
            <a:off x="1504558" y="3444875"/>
            <a:ext cx="17615291" cy="6186309"/>
          </a:xfrm>
          <a:prstGeom prst="rect">
            <a:avLst/>
          </a:prstGeom>
          <a:noFill/>
        </p:spPr>
        <p:txBody>
          <a:bodyPr wrap="square">
            <a:spAutoFit/>
          </a:bodyPr>
          <a:lstStyle/>
          <a:p>
            <a:pPr algn="l" fontAlgn="base"/>
            <a:r>
              <a:rPr lang="en-US" sz="3600" b="0" i="0" dirty="0">
                <a:solidFill>
                  <a:schemeClr val="tx1">
                    <a:lumMod val="65000"/>
                    <a:lumOff val="35000"/>
                  </a:schemeClr>
                </a:solidFill>
                <a:effectLst/>
                <a:latin typeface="urw-din"/>
              </a:rPr>
              <a:t>Efficiency of an algorithm depends on two parameters:</a:t>
            </a:r>
          </a:p>
          <a:p>
            <a:pPr algn="l" fontAlgn="base"/>
            <a:endParaRPr lang="en-US" sz="3600" b="0" i="0" dirty="0">
              <a:solidFill>
                <a:schemeClr val="tx1">
                  <a:lumMod val="65000"/>
                  <a:lumOff val="35000"/>
                </a:schemeClr>
              </a:solidFill>
              <a:effectLst/>
              <a:latin typeface="urw-din"/>
            </a:endParaRPr>
          </a:p>
          <a:p>
            <a:pPr algn="l" fontAlgn="base"/>
            <a:r>
              <a:rPr lang="en-US" sz="3600" b="0" i="0" dirty="0">
                <a:solidFill>
                  <a:schemeClr val="tx1">
                    <a:lumMod val="65000"/>
                    <a:lumOff val="35000"/>
                  </a:schemeClr>
                </a:solidFill>
                <a:effectLst/>
                <a:latin typeface="urw-din"/>
              </a:rPr>
              <a:t>1. Time Complexity</a:t>
            </a:r>
          </a:p>
          <a:p>
            <a:pPr algn="l" fontAlgn="base"/>
            <a:r>
              <a:rPr lang="en-US" sz="3600" b="0" i="0" dirty="0">
                <a:solidFill>
                  <a:schemeClr val="tx1">
                    <a:lumMod val="65000"/>
                    <a:lumOff val="35000"/>
                  </a:schemeClr>
                </a:solidFill>
                <a:effectLst/>
                <a:latin typeface="urw-din"/>
              </a:rPr>
              <a:t>2. Space Complexity</a:t>
            </a:r>
          </a:p>
          <a:p>
            <a:pPr algn="l" fontAlgn="base"/>
            <a:endParaRPr lang="en-US" sz="3600" b="0" i="0" dirty="0">
              <a:solidFill>
                <a:schemeClr val="tx1">
                  <a:lumMod val="65000"/>
                  <a:lumOff val="35000"/>
                </a:schemeClr>
              </a:solidFill>
              <a:effectLst/>
              <a:latin typeface="urw-din"/>
            </a:endParaRPr>
          </a:p>
          <a:p>
            <a:pPr algn="l" fontAlgn="base"/>
            <a:r>
              <a:rPr lang="en-US" sz="3600" b="1" i="0" dirty="0">
                <a:solidFill>
                  <a:schemeClr val="tx1">
                    <a:lumMod val="65000"/>
                    <a:lumOff val="35000"/>
                  </a:schemeClr>
                </a:solidFill>
                <a:effectLst/>
                <a:latin typeface="urw-din"/>
              </a:rPr>
              <a:t>Time Complexity:</a:t>
            </a:r>
            <a:r>
              <a:rPr lang="en-US" sz="3600" b="0" i="0" dirty="0">
                <a:solidFill>
                  <a:schemeClr val="tx1">
                    <a:lumMod val="65000"/>
                    <a:lumOff val="35000"/>
                  </a:schemeClr>
                </a:solidFill>
                <a:effectLst/>
                <a:latin typeface="urw-din"/>
              </a:rPr>
              <a:t> Time complexity is defined as the number of times that a specific collection of commands is executed, not the total time. This is because the total time taken also depends on some external factors like the compiler used, processor speed, etc.</a:t>
            </a:r>
          </a:p>
          <a:p>
            <a:pPr algn="l" fontAlgn="base"/>
            <a:endParaRPr lang="en-US" sz="3600" b="0" i="0" dirty="0">
              <a:solidFill>
                <a:schemeClr val="tx1">
                  <a:lumMod val="65000"/>
                  <a:lumOff val="35000"/>
                </a:schemeClr>
              </a:solidFill>
              <a:effectLst/>
              <a:latin typeface="urw-din"/>
            </a:endParaRPr>
          </a:p>
          <a:p>
            <a:pPr algn="l" fontAlgn="base"/>
            <a:r>
              <a:rPr lang="en-US" sz="3600" b="1" i="0" dirty="0">
                <a:solidFill>
                  <a:schemeClr val="tx1">
                    <a:lumMod val="65000"/>
                    <a:lumOff val="35000"/>
                  </a:schemeClr>
                </a:solidFill>
                <a:effectLst/>
                <a:latin typeface="urw-din"/>
              </a:rPr>
              <a:t>Space Complexity:</a:t>
            </a:r>
            <a:r>
              <a:rPr lang="en-US" sz="3600" b="0" i="0" dirty="0">
                <a:solidFill>
                  <a:schemeClr val="tx1">
                    <a:lumMod val="65000"/>
                    <a:lumOff val="35000"/>
                  </a:schemeClr>
                </a:solidFill>
                <a:effectLst/>
                <a:latin typeface="urw-din"/>
              </a:rPr>
              <a:t> Space Complexity is the total memory space required by the program for its execution.</a:t>
            </a:r>
          </a:p>
        </p:txBody>
      </p:sp>
    </p:spTree>
    <p:extLst>
      <p:ext uri="{BB962C8B-B14F-4D97-AF65-F5344CB8AC3E}">
        <p14:creationId xmlns:p14="http://schemas.microsoft.com/office/powerpoint/2010/main" val="19991170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17850" y="396875"/>
            <a:ext cx="24945677" cy="2248231"/>
          </a:xfrm>
          <a:prstGeom prst="rect">
            <a:avLst/>
          </a:prstGeom>
        </p:spPr>
        <p:txBody>
          <a:bodyPr vert="horz" wrap="square" lIns="0" tIns="1020242" rIns="0" bIns="0" rtlCol="0" anchor="ctr">
            <a:spAutoFit/>
          </a:bodyPr>
          <a:lstStyle/>
          <a:p>
            <a:pPr marL="18480">
              <a:lnSpc>
                <a:spcPct val="100000"/>
              </a:lnSpc>
            </a:pPr>
            <a:r>
              <a:rPr spc="-109" dirty="0"/>
              <a:t>S</a:t>
            </a:r>
            <a:r>
              <a:rPr spc="-182" dirty="0"/>
              <a:t>E</a:t>
            </a:r>
            <a:r>
              <a:rPr spc="-73" dirty="0"/>
              <a:t>A</a:t>
            </a:r>
            <a:r>
              <a:rPr spc="-146" dirty="0"/>
              <a:t>R</a:t>
            </a:r>
            <a:r>
              <a:rPr spc="-73" dirty="0"/>
              <a:t>C</a:t>
            </a:r>
            <a:r>
              <a:rPr dirty="0"/>
              <a:t>H</a:t>
            </a:r>
            <a:r>
              <a:rPr lang="en-US" dirty="0"/>
              <a:t>ING</a:t>
            </a:r>
            <a:r>
              <a:rPr spc="-146" dirty="0"/>
              <a:t> </a:t>
            </a:r>
            <a:r>
              <a:rPr spc="-73" dirty="0"/>
              <a:t>A</a:t>
            </a:r>
            <a:r>
              <a:rPr spc="-284" dirty="0"/>
              <a:t>L</a:t>
            </a:r>
            <a:r>
              <a:rPr spc="-73" dirty="0"/>
              <a:t>GORITH</a:t>
            </a:r>
            <a:r>
              <a:rPr spc="-124" dirty="0"/>
              <a:t>MS</a:t>
            </a:r>
            <a:r>
              <a:rPr dirty="0"/>
              <a:t> </a:t>
            </a:r>
            <a:r>
              <a:rPr lang="en-US" dirty="0"/>
              <a:t>IN PYTHON</a:t>
            </a:r>
            <a:endParaRPr dirty="0"/>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spc="-15" dirty="0"/>
              <a:pPr marL="134902"/>
              <a:t>5</a:t>
            </a:fld>
            <a:endParaRPr spc="-15" dirty="0"/>
          </a:p>
        </p:txBody>
      </p:sp>
      <p:sp>
        <p:nvSpPr>
          <p:cNvPr id="3" name="object 3"/>
          <p:cNvSpPr txBox="1"/>
          <p:nvPr/>
        </p:nvSpPr>
        <p:spPr>
          <a:xfrm>
            <a:off x="1974850" y="3412667"/>
            <a:ext cx="15849600" cy="6176306"/>
          </a:xfrm>
          <a:prstGeom prst="rect">
            <a:avLst/>
          </a:prstGeom>
        </p:spPr>
        <p:txBody>
          <a:bodyPr vert="horz" wrap="square" lIns="0" tIns="0" rIns="0" bIns="0" rtlCol="0">
            <a:spAutoFit/>
          </a:bodyPr>
          <a:lstStyle/>
          <a:p>
            <a:pPr marL="18480" marR="331712">
              <a:lnSpc>
                <a:spcPct val="78500"/>
              </a:lnSpc>
              <a:buClr>
                <a:srgbClr val="595959"/>
              </a:buClr>
              <a:tabLst>
                <a:tab pos="347420" algn="l"/>
              </a:tabLst>
            </a:pPr>
            <a:r>
              <a:rPr lang="en-US" sz="3783" spc="-29" dirty="0">
                <a:latin typeface="Calibri"/>
                <a:cs typeface="Calibri"/>
              </a:rPr>
              <a:t>S</a:t>
            </a:r>
            <a:r>
              <a:rPr sz="3783" spc="-29" dirty="0">
                <a:latin typeface="Calibri"/>
                <a:cs typeface="Calibri"/>
              </a:rPr>
              <a:t>earc</a:t>
            </a:r>
            <a:r>
              <a:rPr sz="3783" spc="-22" dirty="0">
                <a:latin typeface="Calibri"/>
                <a:cs typeface="Calibri"/>
              </a:rPr>
              <a:t>h</a:t>
            </a:r>
            <a:r>
              <a:rPr lang="en-US" sz="3783" spc="-22" dirty="0">
                <a:latin typeface="Calibri"/>
                <a:cs typeface="Calibri"/>
              </a:rPr>
              <a:t>ing</a:t>
            </a:r>
            <a:r>
              <a:rPr sz="3783" dirty="0">
                <a:latin typeface="Calibri"/>
                <a:cs typeface="Calibri"/>
              </a:rPr>
              <a:t> algorithm</a:t>
            </a:r>
            <a:r>
              <a:rPr sz="3783" spc="-7" dirty="0">
                <a:latin typeface="Calibri"/>
                <a:cs typeface="Calibri"/>
              </a:rPr>
              <a:t> </a:t>
            </a:r>
            <a:r>
              <a:rPr sz="3783" dirty="0">
                <a:latin typeface="Calibri"/>
                <a:cs typeface="Calibri"/>
              </a:rPr>
              <a:t>–</a:t>
            </a:r>
            <a:r>
              <a:rPr sz="3783" spc="-7" dirty="0">
                <a:latin typeface="Calibri"/>
                <a:cs typeface="Calibri"/>
              </a:rPr>
              <a:t> </a:t>
            </a:r>
            <a:r>
              <a:rPr sz="3783" dirty="0">
                <a:latin typeface="Calibri"/>
                <a:cs typeface="Calibri"/>
              </a:rPr>
              <a:t>method</a:t>
            </a:r>
            <a:r>
              <a:rPr sz="3783" spc="-15" dirty="0">
                <a:latin typeface="Calibri"/>
                <a:cs typeface="Calibri"/>
              </a:rPr>
              <a:t> </a:t>
            </a:r>
            <a:r>
              <a:rPr sz="3783" spc="-7" dirty="0">
                <a:latin typeface="Calibri"/>
                <a:cs typeface="Calibri"/>
              </a:rPr>
              <a:t>fo</a:t>
            </a:r>
            <a:r>
              <a:rPr sz="3783" dirty="0">
                <a:latin typeface="Calibri"/>
                <a:cs typeface="Calibri"/>
              </a:rPr>
              <a:t>r </a:t>
            </a:r>
            <a:r>
              <a:rPr sz="3783" spc="-7" dirty="0">
                <a:latin typeface="Calibri"/>
                <a:cs typeface="Calibri"/>
              </a:rPr>
              <a:t>ﬁndin</a:t>
            </a:r>
            <a:r>
              <a:rPr sz="3783" dirty="0">
                <a:latin typeface="Calibri"/>
                <a:cs typeface="Calibri"/>
              </a:rPr>
              <a:t>g an</a:t>
            </a:r>
            <a:r>
              <a:rPr sz="3783" spc="-7" dirty="0">
                <a:latin typeface="Calibri"/>
                <a:cs typeface="Calibri"/>
              </a:rPr>
              <a:t> </a:t>
            </a:r>
            <a:r>
              <a:rPr sz="3783" spc="-22" dirty="0">
                <a:latin typeface="Calibri"/>
                <a:cs typeface="Calibri"/>
              </a:rPr>
              <a:t>ite</a:t>
            </a:r>
            <a:r>
              <a:rPr sz="3783" spc="-36" dirty="0">
                <a:latin typeface="Calibri"/>
                <a:cs typeface="Calibri"/>
              </a:rPr>
              <a:t>m</a:t>
            </a:r>
            <a:r>
              <a:rPr sz="3783" spc="7" dirty="0">
                <a:latin typeface="Calibri"/>
                <a:cs typeface="Calibri"/>
              </a:rPr>
              <a:t> </a:t>
            </a:r>
            <a:r>
              <a:rPr sz="3783" spc="-29" dirty="0">
                <a:latin typeface="Calibri"/>
                <a:cs typeface="Calibri"/>
              </a:rPr>
              <a:t>or</a:t>
            </a:r>
            <a:r>
              <a:rPr sz="3783" spc="-22" dirty="0">
                <a:latin typeface="Calibri"/>
                <a:cs typeface="Calibri"/>
              </a:rPr>
              <a:t> </a:t>
            </a:r>
            <a:r>
              <a:rPr sz="3783" dirty="0">
                <a:latin typeface="Calibri"/>
                <a:cs typeface="Calibri"/>
              </a:rPr>
              <a:t>group</a:t>
            </a:r>
            <a:r>
              <a:rPr sz="3783" spc="-15" dirty="0">
                <a:latin typeface="Calibri"/>
                <a:cs typeface="Calibri"/>
              </a:rPr>
              <a:t> </a:t>
            </a:r>
            <a:r>
              <a:rPr sz="3783" spc="-7" dirty="0">
                <a:latin typeface="Calibri"/>
                <a:cs typeface="Calibri"/>
              </a:rPr>
              <a:t>o</a:t>
            </a:r>
            <a:r>
              <a:rPr sz="3783" dirty="0">
                <a:latin typeface="Calibri"/>
                <a:cs typeface="Calibri"/>
              </a:rPr>
              <a:t>f </a:t>
            </a:r>
            <a:r>
              <a:rPr sz="3783" spc="-29" dirty="0">
                <a:latin typeface="Calibri"/>
                <a:cs typeface="Calibri"/>
              </a:rPr>
              <a:t>item</a:t>
            </a:r>
            <a:r>
              <a:rPr sz="3783" spc="-22" dirty="0">
                <a:latin typeface="Calibri"/>
                <a:cs typeface="Calibri"/>
              </a:rPr>
              <a:t>s</a:t>
            </a:r>
            <a:r>
              <a:rPr sz="3783" spc="15" dirty="0">
                <a:latin typeface="Calibri"/>
                <a:cs typeface="Calibri"/>
              </a:rPr>
              <a:t> </a:t>
            </a:r>
            <a:r>
              <a:rPr sz="3783" dirty="0">
                <a:latin typeface="Calibri"/>
                <a:cs typeface="Calibri"/>
              </a:rPr>
              <a:t>with</a:t>
            </a:r>
            <a:r>
              <a:rPr sz="3783" spc="-7" dirty="0">
                <a:latin typeface="Calibri"/>
                <a:cs typeface="Calibri"/>
              </a:rPr>
              <a:t> speciﬁ</a:t>
            </a:r>
            <a:r>
              <a:rPr sz="3783" dirty="0">
                <a:latin typeface="Calibri"/>
                <a:cs typeface="Calibri"/>
              </a:rPr>
              <a:t>c </a:t>
            </a:r>
            <a:r>
              <a:rPr sz="3783" spc="-29" dirty="0">
                <a:latin typeface="Calibri"/>
                <a:cs typeface="Calibri"/>
              </a:rPr>
              <a:t>proper</a:t>
            </a:r>
            <a:r>
              <a:rPr lang="en-US" sz="3783" spc="-22" dirty="0">
                <a:latin typeface="Calibri"/>
                <a:cs typeface="Calibri"/>
              </a:rPr>
              <a:t>ti</a:t>
            </a:r>
            <a:r>
              <a:rPr sz="3783" spc="-29" dirty="0">
                <a:latin typeface="Calibri"/>
                <a:cs typeface="Calibri"/>
              </a:rPr>
              <a:t>e</a:t>
            </a:r>
            <a:r>
              <a:rPr sz="3783" spc="-22" dirty="0">
                <a:latin typeface="Calibri"/>
                <a:cs typeface="Calibri"/>
              </a:rPr>
              <a:t>s</a:t>
            </a:r>
            <a:r>
              <a:rPr sz="3783" spc="22" dirty="0">
                <a:latin typeface="Calibri"/>
                <a:cs typeface="Calibri"/>
              </a:rPr>
              <a:t> </a:t>
            </a:r>
            <a:r>
              <a:rPr sz="3783" dirty="0">
                <a:latin typeface="Calibri"/>
                <a:cs typeface="Calibri"/>
              </a:rPr>
              <a:t>within</a:t>
            </a:r>
            <a:r>
              <a:rPr sz="3783" spc="-15" dirty="0">
                <a:latin typeface="Calibri"/>
                <a:cs typeface="Calibri"/>
              </a:rPr>
              <a:t> </a:t>
            </a:r>
            <a:r>
              <a:rPr sz="3783" dirty="0">
                <a:latin typeface="Calibri"/>
                <a:cs typeface="Calibri"/>
              </a:rPr>
              <a:t>a </a:t>
            </a:r>
            <a:r>
              <a:rPr sz="3783" spc="-22" dirty="0">
                <a:latin typeface="Calibri"/>
                <a:cs typeface="Calibri"/>
              </a:rPr>
              <a:t>collec</a:t>
            </a:r>
            <a:r>
              <a:rPr lang="en-US" sz="3783" spc="-22" dirty="0">
                <a:latin typeface="Calibri"/>
                <a:cs typeface="Calibri"/>
              </a:rPr>
              <a:t>ti</a:t>
            </a:r>
            <a:r>
              <a:rPr sz="3783" spc="-22" dirty="0">
                <a:latin typeface="Calibri"/>
                <a:cs typeface="Calibri"/>
              </a:rPr>
              <a:t>on</a:t>
            </a:r>
            <a:r>
              <a:rPr sz="3783" spc="-15" dirty="0">
                <a:latin typeface="Calibri"/>
                <a:cs typeface="Calibri"/>
              </a:rPr>
              <a:t> </a:t>
            </a:r>
            <a:r>
              <a:rPr sz="3783" spc="-7" dirty="0">
                <a:latin typeface="Calibri"/>
                <a:cs typeface="Calibri"/>
              </a:rPr>
              <a:t>o</a:t>
            </a:r>
            <a:r>
              <a:rPr sz="3783" dirty="0">
                <a:latin typeface="Calibri"/>
                <a:cs typeface="Calibri"/>
              </a:rPr>
              <a:t>f </a:t>
            </a:r>
            <a:r>
              <a:rPr sz="3783" spc="-29" dirty="0">
                <a:latin typeface="Calibri"/>
                <a:cs typeface="Calibri"/>
              </a:rPr>
              <a:t>items</a:t>
            </a:r>
            <a:r>
              <a:rPr lang="en-US" sz="3783" spc="-29" dirty="0">
                <a:latin typeface="Calibri"/>
                <a:cs typeface="Calibri"/>
              </a:rPr>
              <a:t>.</a:t>
            </a:r>
          </a:p>
          <a:p>
            <a:pPr marL="18480" marR="331712">
              <a:lnSpc>
                <a:spcPct val="78500"/>
              </a:lnSpc>
              <a:buClr>
                <a:srgbClr val="595959"/>
              </a:buClr>
              <a:tabLst>
                <a:tab pos="347420" algn="l"/>
              </a:tabLst>
            </a:pPr>
            <a:endParaRPr lang="ru-RU" sz="3783" spc="-29" dirty="0">
              <a:latin typeface="Calibri"/>
              <a:cs typeface="Calibri"/>
            </a:endParaRPr>
          </a:p>
          <a:p>
            <a:pPr marL="18480" marR="331712">
              <a:lnSpc>
                <a:spcPct val="78500"/>
              </a:lnSpc>
              <a:buClr>
                <a:srgbClr val="595959"/>
              </a:buClr>
              <a:tabLst>
                <a:tab pos="347420" algn="l"/>
              </a:tabLst>
            </a:pPr>
            <a:r>
              <a:rPr lang="en-US" sz="3783" spc="-29" dirty="0">
                <a:latin typeface="Calibri"/>
                <a:cs typeface="Calibri"/>
              </a:rPr>
              <a:t>Python has the following search algorithms:</a:t>
            </a:r>
          </a:p>
          <a:p>
            <a:pPr marL="18480" marR="331712">
              <a:lnSpc>
                <a:spcPct val="78500"/>
              </a:lnSpc>
              <a:buClr>
                <a:srgbClr val="595959"/>
              </a:buClr>
              <a:tabLst>
                <a:tab pos="347420" algn="l"/>
              </a:tabLst>
            </a:pPr>
            <a:endParaRPr lang="en-US" sz="3783" spc="-29" dirty="0">
              <a:latin typeface="Calibri"/>
              <a:cs typeface="Calibri"/>
            </a:endParaRPr>
          </a:p>
          <a:p>
            <a:pPr marL="589980" marR="331712" indent="-571500">
              <a:lnSpc>
                <a:spcPct val="78500"/>
              </a:lnSpc>
              <a:buClr>
                <a:srgbClr val="0070C0"/>
              </a:buClr>
              <a:buFont typeface="Arial" panose="020B0604020202020204" pitchFamily="34" charset="0"/>
              <a:buChar char="•"/>
              <a:tabLst>
                <a:tab pos="347420" algn="l"/>
              </a:tabLst>
            </a:pPr>
            <a:r>
              <a:rPr lang="en-US" sz="4000" dirty="0">
                <a:solidFill>
                  <a:schemeClr val="bg2">
                    <a:lumMod val="50000"/>
                  </a:schemeClr>
                </a:solidFill>
                <a:latin typeface="Calibri"/>
                <a:cs typeface="Calibri"/>
              </a:rPr>
              <a:t>Membership Operators</a:t>
            </a:r>
          </a:p>
          <a:p>
            <a:pPr marL="589980" marR="331712" indent="-571500">
              <a:lnSpc>
                <a:spcPct val="78500"/>
              </a:lnSpc>
              <a:buClr>
                <a:srgbClr val="0070C0"/>
              </a:buClr>
              <a:buFont typeface="Arial" panose="020B0604020202020204" pitchFamily="34" charset="0"/>
              <a:buChar char="•"/>
              <a:tabLst>
                <a:tab pos="347420" algn="l"/>
              </a:tabLst>
            </a:pPr>
            <a:r>
              <a:rPr lang="en-US" sz="4000" dirty="0">
                <a:solidFill>
                  <a:schemeClr val="bg2">
                    <a:lumMod val="50000"/>
                  </a:schemeClr>
                </a:solidFill>
                <a:latin typeface="Calibri"/>
                <a:cs typeface="Calibri"/>
              </a:rPr>
              <a:t>Linear Search</a:t>
            </a:r>
          </a:p>
          <a:p>
            <a:pPr marL="589980" marR="331712" indent="-571500">
              <a:lnSpc>
                <a:spcPct val="78500"/>
              </a:lnSpc>
              <a:buClr>
                <a:srgbClr val="0070C0"/>
              </a:buClr>
              <a:buFont typeface="Arial" panose="020B0604020202020204" pitchFamily="34" charset="0"/>
              <a:buChar char="•"/>
              <a:tabLst>
                <a:tab pos="347420" algn="l"/>
              </a:tabLst>
            </a:pPr>
            <a:r>
              <a:rPr lang="en-US" sz="4000" dirty="0">
                <a:solidFill>
                  <a:schemeClr val="bg2">
                    <a:lumMod val="50000"/>
                  </a:schemeClr>
                </a:solidFill>
                <a:latin typeface="Calibri"/>
                <a:cs typeface="Calibri"/>
              </a:rPr>
              <a:t>Binary Search</a:t>
            </a:r>
          </a:p>
          <a:p>
            <a:pPr marL="589980" marR="331712" indent="-571500">
              <a:lnSpc>
                <a:spcPct val="78500"/>
              </a:lnSpc>
              <a:buClr>
                <a:srgbClr val="0070C0"/>
              </a:buClr>
              <a:buFont typeface="Arial" panose="020B0604020202020204" pitchFamily="34" charset="0"/>
              <a:buChar char="•"/>
              <a:tabLst>
                <a:tab pos="347420" algn="l"/>
              </a:tabLst>
            </a:pPr>
            <a:r>
              <a:rPr lang="en-US" sz="4000" dirty="0">
                <a:solidFill>
                  <a:schemeClr val="bg2">
                    <a:lumMod val="50000"/>
                  </a:schemeClr>
                </a:solidFill>
                <a:latin typeface="Calibri"/>
                <a:cs typeface="Calibri"/>
              </a:rPr>
              <a:t>Jump Search</a:t>
            </a:r>
          </a:p>
          <a:p>
            <a:pPr marL="589980" marR="331712" indent="-571500">
              <a:lnSpc>
                <a:spcPct val="78500"/>
              </a:lnSpc>
              <a:buClr>
                <a:srgbClr val="0070C0"/>
              </a:buClr>
              <a:buFont typeface="Arial" panose="020B0604020202020204" pitchFamily="34" charset="0"/>
              <a:buChar char="•"/>
              <a:tabLst>
                <a:tab pos="347420" algn="l"/>
              </a:tabLst>
            </a:pPr>
            <a:r>
              <a:rPr lang="en-US" sz="4000" dirty="0">
                <a:solidFill>
                  <a:schemeClr val="bg2">
                    <a:lumMod val="50000"/>
                  </a:schemeClr>
                </a:solidFill>
                <a:latin typeface="Calibri"/>
                <a:cs typeface="Calibri"/>
              </a:rPr>
              <a:t>Fibonacci Search</a:t>
            </a:r>
          </a:p>
          <a:p>
            <a:pPr marL="589980" marR="331712" indent="-571500">
              <a:lnSpc>
                <a:spcPct val="78500"/>
              </a:lnSpc>
              <a:buClr>
                <a:srgbClr val="0070C0"/>
              </a:buClr>
              <a:buFont typeface="Arial" panose="020B0604020202020204" pitchFamily="34" charset="0"/>
              <a:buChar char="•"/>
              <a:tabLst>
                <a:tab pos="347420" algn="l"/>
              </a:tabLst>
            </a:pPr>
            <a:r>
              <a:rPr lang="en-US" sz="4000" dirty="0">
                <a:solidFill>
                  <a:schemeClr val="bg2">
                    <a:lumMod val="50000"/>
                  </a:schemeClr>
                </a:solidFill>
                <a:latin typeface="Calibri"/>
                <a:cs typeface="Calibri"/>
              </a:rPr>
              <a:t>Exponential Search</a:t>
            </a:r>
          </a:p>
          <a:p>
            <a:pPr marL="589980" marR="331712" indent="-571500">
              <a:lnSpc>
                <a:spcPct val="78500"/>
              </a:lnSpc>
              <a:buClr>
                <a:srgbClr val="0070C0"/>
              </a:buClr>
              <a:buFont typeface="Arial" panose="020B0604020202020204" pitchFamily="34" charset="0"/>
              <a:buChar char="•"/>
              <a:tabLst>
                <a:tab pos="347420" algn="l"/>
              </a:tabLst>
            </a:pPr>
            <a:r>
              <a:rPr lang="en-US" sz="4000" dirty="0">
                <a:solidFill>
                  <a:schemeClr val="bg2">
                    <a:lumMod val="50000"/>
                  </a:schemeClr>
                </a:solidFill>
                <a:latin typeface="Calibri"/>
                <a:cs typeface="Calibri"/>
              </a:rPr>
              <a:t>Interpolation Search</a:t>
            </a:r>
          </a:p>
          <a:p>
            <a:pPr marL="18480" marR="331712">
              <a:lnSpc>
                <a:spcPct val="78500"/>
              </a:lnSpc>
              <a:buClr>
                <a:srgbClr val="595959"/>
              </a:buClr>
              <a:tabLst>
                <a:tab pos="347420" algn="l"/>
              </a:tabLst>
            </a:pPr>
            <a:endParaRPr sz="3783" dirty="0">
              <a:latin typeface="Calibri"/>
              <a:cs typeface="Calibri"/>
            </a:endParaRPr>
          </a:p>
        </p:txBody>
      </p:sp>
    </p:spTree>
    <p:extLst>
      <p:ext uri="{BB962C8B-B14F-4D97-AF65-F5344CB8AC3E}">
        <p14:creationId xmlns:p14="http://schemas.microsoft.com/office/powerpoint/2010/main" val="12845496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2827" y="466535"/>
            <a:ext cx="11734800" cy="2261312"/>
          </a:xfrm>
          <a:prstGeom prst="rect">
            <a:avLst/>
          </a:prstGeom>
        </p:spPr>
        <p:txBody>
          <a:bodyPr vert="horz" wrap="square" lIns="0" tIns="1020242" rIns="0" bIns="0" rtlCol="0" anchor="ctr">
            <a:spAutoFit/>
          </a:bodyPr>
          <a:lstStyle/>
          <a:p>
            <a:pPr marL="18480" algn="ctr">
              <a:lnSpc>
                <a:spcPct val="100000"/>
              </a:lnSpc>
            </a:pPr>
            <a:r>
              <a:rPr lang="en-US" spc="-109" dirty="0">
                <a:solidFill>
                  <a:schemeClr val="accent1">
                    <a:lumMod val="75000"/>
                  </a:schemeClr>
                </a:solidFill>
              </a:rPr>
              <a:t>Complexity Analysis</a:t>
            </a: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spc="-15" dirty="0"/>
              <a:pPr marL="134902"/>
              <a:t>50</a:t>
            </a:fld>
            <a:endParaRPr spc="-15" dirty="0"/>
          </a:p>
        </p:txBody>
      </p:sp>
      <p:pic>
        <p:nvPicPr>
          <p:cNvPr id="1026" name="Picture 2" descr="Image Loading.....Time Complexity Cheat Sheet">
            <a:extLst>
              <a:ext uri="{FF2B5EF4-FFF2-40B4-BE49-F238E27FC236}">
                <a16:creationId xmlns:a16="http://schemas.microsoft.com/office/drawing/2014/main" id="{AAE20CD7-5CDE-41FF-8320-4506A5041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1484" y="3020787"/>
            <a:ext cx="12061131" cy="7813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8938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2827" y="466535"/>
            <a:ext cx="11734800" cy="2261312"/>
          </a:xfrm>
          <a:prstGeom prst="rect">
            <a:avLst/>
          </a:prstGeom>
        </p:spPr>
        <p:txBody>
          <a:bodyPr vert="horz" wrap="square" lIns="0" tIns="1020242" rIns="0" bIns="0" rtlCol="0" anchor="ctr">
            <a:spAutoFit/>
          </a:bodyPr>
          <a:lstStyle/>
          <a:p>
            <a:pPr marL="18480" algn="ctr">
              <a:lnSpc>
                <a:spcPct val="100000"/>
              </a:lnSpc>
            </a:pPr>
            <a:r>
              <a:rPr lang="en-US" spc="-109" dirty="0">
                <a:solidFill>
                  <a:schemeClr val="accent1">
                    <a:lumMod val="75000"/>
                  </a:schemeClr>
                </a:solidFill>
              </a:rPr>
              <a:t>Complexity Analysis</a:t>
            </a: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spc="-15" dirty="0"/>
              <a:pPr marL="134902"/>
              <a:t>51</a:t>
            </a:fld>
            <a:endParaRPr spc="-15" dirty="0"/>
          </a:p>
        </p:txBody>
      </p:sp>
      <p:pic>
        <p:nvPicPr>
          <p:cNvPr id="2050" name="Picture 2" descr="Image Loading.....Graph of Time Complexity">
            <a:extLst>
              <a:ext uri="{FF2B5EF4-FFF2-40B4-BE49-F238E27FC236}">
                <a16:creationId xmlns:a16="http://schemas.microsoft.com/office/drawing/2014/main" id="{F142C3CA-AAF5-43F1-831A-4B704BCB2D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0" y="2708054"/>
            <a:ext cx="14541671" cy="844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929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2827" y="466535"/>
            <a:ext cx="11734800" cy="2261312"/>
          </a:xfrm>
          <a:prstGeom prst="rect">
            <a:avLst/>
          </a:prstGeom>
        </p:spPr>
        <p:txBody>
          <a:bodyPr vert="horz" wrap="square" lIns="0" tIns="1020242" rIns="0" bIns="0" rtlCol="0" anchor="ctr">
            <a:spAutoFit/>
          </a:bodyPr>
          <a:lstStyle/>
          <a:p>
            <a:pPr marL="18480" algn="ctr">
              <a:lnSpc>
                <a:spcPct val="100000"/>
              </a:lnSpc>
            </a:pPr>
            <a:r>
              <a:rPr lang="en-US" spc="-109" dirty="0">
                <a:solidFill>
                  <a:schemeClr val="accent1">
                    <a:lumMod val="75000"/>
                  </a:schemeClr>
                </a:solidFill>
              </a:rPr>
              <a:t>Complexity Analysis</a:t>
            </a: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spc="-15" dirty="0"/>
              <a:pPr marL="134902"/>
              <a:t>52</a:t>
            </a:fld>
            <a:endParaRPr spc="-15" dirty="0"/>
          </a:p>
        </p:txBody>
      </p:sp>
      <p:pic>
        <p:nvPicPr>
          <p:cNvPr id="5" name="Рисунок 4">
            <a:extLst>
              <a:ext uri="{FF2B5EF4-FFF2-40B4-BE49-F238E27FC236}">
                <a16:creationId xmlns:a16="http://schemas.microsoft.com/office/drawing/2014/main" id="{67D395E8-2953-492A-B6DD-AAB625B4840C}"/>
              </a:ext>
            </a:extLst>
          </p:cNvPr>
          <p:cNvPicPr>
            <a:picLocks noChangeAspect="1"/>
          </p:cNvPicPr>
          <p:nvPr/>
        </p:nvPicPr>
        <p:blipFill>
          <a:blip r:embed="rId3"/>
          <a:stretch>
            <a:fillRect/>
          </a:stretch>
        </p:blipFill>
        <p:spPr>
          <a:xfrm>
            <a:off x="3041650" y="2847062"/>
            <a:ext cx="12828513" cy="8249986"/>
          </a:xfrm>
          <a:prstGeom prst="rect">
            <a:avLst/>
          </a:prstGeom>
        </p:spPr>
      </p:pic>
    </p:spTree>
    <p:extLst>
      <p:ext uri="{BB962C8B-B14F-4D97-AF65-F5344CB8AC3E}">
        <p14:creationId xmlns:p14="http://schemas.microsoft.com/office/powerpoint/2010/main" val="29800431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CB2E8B5E-AEE4-4012-AA1A-FC24D21C8256}"/>
              </a:ext>
            </a:extLst>
          </p:cNvPr>
          <p:cNvSpPr>
            <a:spLocks noGrp="1"/>
          </p:cNvSpPr>
          <p:nvPr>
            <p:ph type="sldNum" sz="quarter" idx="12"/>
          </p:nvPr>
        </p:nvSpPr>
        <p:spPr/>
        <p:txBody>
          <a:bodyPr/>
          <a:lstStyle/>
          <a:p>
            <a:fld id="{B6F15528-21DE-4FAA-801E-634DDDAF4B2B}" type="slidenum">
              <a:rPr lang="en-US" smtClean="0"/>
              <a:t>53</a:t>
            </a:fld>
            <a:endParaRPr lang="en-US"/>
          </a:p>
        </p:txBody>
      </p:sp>
      <p:sp>
        <p:nvSpPr>
          <p:cNvPr id="5" name="object 2">
            <a:extLst>
              <a:ext uri="{FF2B5EF4-FFF2-40B4-BE49-F238E27FC236}">
                <a16:creationId xmlns:a16="http://schemas.microsoft.com/office/drawing/2014/main" id="{36A5CBAA-0D06-451A-A5AA-C56D22F1A274}"/>
              </a:ext>
            </a:extLst>
          </p:cNvPr>
          <p:cNvSpPr txBox="1">
            <a:spLocks noGrp="1"/>
          </p:cNvSpPr>
          <p:nvPr>
            <p:ph type="title"/>
          </p:nvPr>
        </p:nvSpPr>
        <p:spPr>
          <a:xfrm>
            <a:off x="3575050" y="3532000"/>
            <a:ext cx="11734800" cy="3153864"/>
          </a:xfrm>
          <a:prstGeom prst="rect">
            <a:avLst/>
          </a:prstGeom>
        </p:spPr>
        <p:txBody>
          <a:bodyPr vert="horz" wrap="square" lIns="0" tIns="1020242" rIns="0" bIns="0" rtlCol="0" anchor="ctr">
            <a:spAutoFit/>
          </a:bodyPr>
          <a:lstStyle/>
          <a:p>
            <a:pPr marL="18480" algn="ctr">
              <a:lnSpc>
                <a:spcPct val="100000"/>
              </a:lnSpc>
            </a:pPr>
            <a:r>
              <a:rPr lang="en-US" sz="13800" b="1" spc="-109" dirty="0">
                <a:solidFill>
                  <a:schemeClr val="accent1">
                    <a:lumMod val="75000"/>
                  </a:schemeClr>
                </a:solidFill>
              </a:rPr>
              <a:t>Thank you!</a:t>
            </a:r>
          </a:p>
        </p:txBody>
      </p:sp>
    </p:spTree>
    <p:extLst>
      <p:ext uri="{BB962C8B-B14F-4D97-AF65-F5344CB8AC3E}">
        <p14:creationId xmlns:p14="http://schemas.microsoft.com/office/powerpoint/2010/main" val="4005982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4250" y="632590"/>
            <a:ext cx="18669000" cy="2248231"/>
          </a:xfrm>
          <a:prstGeom prst="rect">
            <a:avLst/>
          </a:prstGeom>
        </p:spPr>
        <p:txBody>
          <a:bodyPr vert="horz" wrap="square" lIns="0" tIns="1020242" rIns="0" bIns="0" rtlCol="0" anchor="ctr">
            <a:spAutoFit/>
          </a:bodyPr>
          <a:lstStyle/>
          <a:p>
            <a:pPr marL="18480" algn="ctr">
              <a:lnSpc>
                <a:spcPct val="100000"/>
              </a:lnSpc>
            </a:pPr>
            <a:r>
              <a:rPr lang="en-US" spc="-124" dirty="0">
                <a:solidFill>
                  <a:schemeClr val="bg2">
                    <a:lumMod val="50000"/>
                  </a:schemeClr>
                </a:solidFill>
              </a:rPr>
              <a:t>Membership Operators</a:t>
            </a:r>
            <a:endParaRPr dirty="0">
              <a:solidFill>
                <a:schemeClr val="bg2">
                  <a:lumMod val="50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spc="-15" dirty="0"/>
              <a:pPr marL="134902"/>
              <a:t>6</a:t>
            </a:fld>
            <a:endParaRPr spc="-15" dirty="0"/>
          </a:p>
        </p:txBody>
      </p:sp>
      <p:sp>
        <p:nvSpPr>
          <p:cNvPr id="3" name="object 3"/>
          <p:cNvSpPr txBox="1"/>
          <p:nvPr/>
        </p:nvSpPr>
        <p:spPr>
          <a:xfrm>
            <a:off x="1974850" y="3412667"/>
            <a:ext cx="16514068" cy="2931572"/>
          </a:xfrm>
          <a:prstGeom prst="rect">
            <a:avLst/>
          </a:prstGeom>
        </p:spPr>
        <p:txBody>
          <a:bodyPr vert="horz" wrap="square" lIns="0" tIns="0" rIns="0" bIns="0" rtlCol="0">
            <a:spAutoFit/>
          </a:bodyPr>
          <a:lstStyle/>
          <a:p>
            <a:pPr marL="18480" marR="331712">
              <a:lnSpc>
                <a:spcPct val="78500"/>
              </a:lnSpc>
              <a:buClr>
                <a:srgbClr val="595959"/>
              </a:buClr>
              <a:tabLst>
                <a:tab pos="347420" algn="l"/>
              </a:tabLst>
            </a:pPr>
            <a:r>
              <a:rPr lang="en-US" sz="4000" dirty="0">
                <a:solidFill>
                  <a:srgbClr val="5F5F6F"/>
                </a:solidFill>
                <a:latin typeface="Nunito"/>
              </a:rPr>
              <a:t>Finding the presence of an item in a collection is a basic algorithm in almost every programming language.</a:t>
            </a:r>
            <a:r>
              <a:rPr lang="ru-RU" sz="4000" dirty="0">
                <a:solidFill>
                  <a:srgbClr val="5F5F6F"/>
                </a:solidFill>
                <a:latin typeface="Nunito"/>
              </a:rPr>
              <a:t> </a:t>
            </a:r>
            <a:r>
              <a:rPr lang="en-US" sz="4000" dirty="0">
                <a:solidFill>
                  <a:srgbClr val="5F5F6F"/>
                </a:solidFill>
                <a:latin typeface="Nunito"/>
              </a:rPr>
              <a:t>Usually - in the form of a function that returns a Boolean value </a:t>
            </a:r>
            <a:r>
              <a:rPr lang="en-US" sz="4000" i="1" dirty="0">
                <a:solidFill>
                  <a:schemeClr val="accent2">
                    <a:lumMod val="75000"/>
                  </a:schemeClr>
                </a:solidFill>
                <a:latin typeface="Nunito"/>
              </a:rPr>
              <a:t>True</a:t>
            </a:r>
            <a:r>
              <a:rPr lang="en-US" sz="4000" dirty="0">
                <a:solidFill>
                  <a:srgbClr val="5F5F6F"/>
                </a:solidFill>
                <a:latin typeface="Nunito"/>
              </a:rPr>
              <a:t> or </a:t>
            </a:r>
            <a:r>
              <a:rPr lang="en-US" sz="4000" i="1" dirty="0">
                <a:solidFill>
                  <a:schemeClr val="accent2">
                    <a:lumMod val="75000"/>
                  </a:schemeClr>
                </a:solidFill>
                <a:latin typeface="Nunito"/>
              </a:rPr>
              <a:t>False</a:t>
            </a:r>
            <a:r>
              <a:rPr lang="en-US" sz="4000" dirty="0">
                <a:solidFill>
                  <a:srgbClr val="5F5F6F"/>
                </a:solidFill>
                <a:latin typeface="Nunito"/>
              </a:rPr>
              <a:t>.</a:t>
            </a:r>
            <a:endParaRPr lang="ru-RU" sz="4000" dirty="0">
              <a:solidFill>
                <a:srgbClr val="5F5F6F"/>
              </a:solidFill>
              <a:latin typeface="Nunito"/>
            </a:endParaRPr>
          </a:p>
          <a:p>
            <a:pPr marL="18480" marR="331712">
              <a:lnSpc>
                <a:spcPct val="78500"/>
              </a:lnSpc>
              <a:buClr>
                <a:srgbClr val="595959"/>
              </a:buClr>
              <a:tabLst>
                <a:tab pos="347420" algn="l"/>
              </a:tabLst>
            </a:pPr>
            <a:r>
              <a:rPr lang="en-US" sz="4000" dirty="0">
                <a:solidFill>
                  <a:srgbClr val="5F5F6F"/>
                </a:solidFill>
                <a:latin typeface="Nunito"/>
              </a:rPr>
              <a:t>In Python, the easiest way to find an object is to use the </a:t>
            </a:r>
            <a:r>
              <a:rPr lang="en-US" sz="4000" dirty="0">
                <a:solidFill>
                  <a:schemeClr val="bg2">
                    <a:lumMod val="50000"/>
                  </a:schemeClr>
                </a:solidFill>
                <a:latin typeface="Nunito"/>
              </a:rPr>
              <a:t>Membership Operators</a:t>
            </a:r>
            <a:r>
              <a:rPr lang="en-US" sz="4000" dirty="0">
                <a:solidFill>
                  <a:srgbClr val="5F5F6F"/>
                </a:solidFill>
                <a:latin typeface="Nunito"/>
              </a:rPr>
              <a:t>. Their name is due to the fact that they allow us to determine whether a given object is a member of a collection.</a:t>
            </a:r>
            <a:endParaRPr sz="4000" dirty="0">
              <a:solidFill>
                <a:srgbClr val="5F5F6F"/>
              </a:solidFill>
              <a:latin typeface="Nunito"/>
            </a:endParaRPr>
          </a:p>
        </p:txBody>
      </p:sp>
      <p:pic>
        <p:nvPicPr>
          <p:cNvPr id="8" name="Рисунок 7">
            <a:extLst>
              <a:ext uri="{FF2B5EF4-FFF2-40B4-BE49-F238E27FC236}">
                <a16:creationId xmlns:a16="http://schemas.microsoft.com/office/drawing/2014/main" id="{1AC85D7F-8F36-4EE6-B323-83078A1E6D44}"/>
              </a:ext>
            </a:extLst>
          </p:cNvPr>
          <p:cNvPicPr>
            <a:picLocks noChangeAspect="1"/>
          </p:cNvPicPr>
          <p:nvPr/>
        </p:nvPicPr>
        <p:blipFill>
          <a:blip r:embed="rId3"/>
          <a:stretch>
            <a:fillRect/>
          </a:stretch>
        </p:blipFill>
        <p:spPr>
          <a:xfrm>
            <a:off x="4413250" y="6724218"/>
            <a:ext cx="10379253" cy="2633775"/>
          </a:xfrm>
          <a:prstGeom prst="rect">
            <a:avLst/>
          </a:prstGeom>
        </p:spPr>
      </p:pic>
    </p:spTree>
    <p:extLst>
      <p:ext uri="{BB962C8B-B14F-4D97-AF65-F5344CB8AC3E}">
        <p14:creationId xmlns:p14="http://schemas.microsoft.com/office/powerpoint/2010/main" val="3841256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4250" y="632590"/>
            <a:ext cx="18669000" cy="2248231"/>
          </a:xfrm>
          <a:prstGeom prst="rect">
            <a:avLst/>
          </a:prstGeom>
        </p:spPr>
        <p:txBody>
          <a:bodyPr vert="horz" wrap="square" lIns="0" tIns="1020242" rIns="0" bIns="0" rtlCol="0" anchor="ctr">
            <a:spAutoFit/>
          </a:bodyPr>
          <a:lstStyle/>
          <a:p>
            <a:pPr marL="18480" algn="ctr">
              <a:lnSpc>
                <a:spcPct val="100000"/>
              </a:lnSpc>
            </a:pPr>
            <a:r>
              <a:rPr lang="en-US" spc="-124">
                <a:solidFill>
                  <a:schemeClr val="bg2">
                    <a:lumMod val="50000"/>
                  </a:schemeClr>
                </a:solidFill>
              </a:rPr>
              <a:t>Membership Operators</a:t>
            </a:r>
            <a:endParaRPr lang="en-US" dirty="0">
              <a:solidFill>
                <a:schemeClr val="bg2">
                  <a:lumMod val="50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lang="en-US" spc="-15" smtClean="0"/>
              <a:pPr marL="134902"/>
              <a:t>7</a:t>
            </a:fld>
            <a:endParaRPr lang="en-US" spc="-15" dirty="0"/>
          </a:p>
        </p:txBody>
      </p:sp>
      <p:sp>
        <p:nvSpPr>
          <p:cNvPr id="5" name="Rectangle 1">
            <a:extLst>
              <a:ext uri="{FF2B5EF4-FFF2-40B4-BE49-F238E27FC236}">
                <a16:creationId xmlns:a16="http://schemas.microsoft.com/office/drawing/2014/main" id="{ACCE5EDD-BD86-4BFE-A210-15BF85ED1310}"/>
              </a:ext>
            </a:extLst>
          </p:cNvPr>
          <p:cNvSpPr>
            <a:spLocks noChangeArrowheads="1"/>
          </p:cNvSpPr>
          <p:nvPr/>
        </p:nvSpPr>
        <p:spPr bwMode="auto">
          <a:xfrm>
            <a:off x="2127250" y="2899939"/>
            <a:ext cx="9753600" cy="7707846"/>
          </a:xfrm>
          <a:prstGeom prst="rect">
            <a:avLst/>
          </a:prstGeom>
          <a:noFill/>
          <a:ln>
            <a:noFill/>
          </a:ln>
          <a:effectLst/>
        </p:spPr>
        <p:txBody>
          <a:bodyPr vert="horz" wrap="square" lIns="91440" tIns="0" rIns="91440" bIns="10474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5F5F6F"/>
                </a:solidFill>
                <a:effectLst/>
                <a:latin typeface="Nunito"/>
              </a:rPr>
              <a:t>These operators can be used with any </a:t>
            </a:r>
            <a:r>
              <a:rPr kumimoji="0" lang="en-US" altLang="en-US" sz="4000" b="0" i="0" u="none" strike="noStrike" cap="none" normalizeH="0" baseline="0" dirty="0" err="1">
                <a:ln>
                  <a:noFill/>
                </a:ln>
                <a:solidFill>
                  <a:srgbClr val="5F5F6F"/>
                </a:solidFill>
                <a:effectLst/>
                <a:latin typeface="Nunito"/>
              </a:rPr>
              <a:t>iterable</a:t>
            </a:r>
            <a:r>
              <a:rPr kumimoji="0" lang="en-US" altLang="en-US" sz="4000" b="0" i="0" u="none" strike="noStrike" cap="none" normalizeH="0" baseline="0" dirty="0">
                <a:ln>
                  <a:noFill/>
                </a:ln>
                <a:solidFill>
                  <a:srgbClr val="5F5F6F"/>
                </a:solidFill>
                <a:effectLst/>
                <a:latin typeface="Nunito"/>
              </a:rPr>
              <a:t> data structure in Python, including Strings, Lists, Tuples,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a:ln>
                  <a:noFill/>
                </a:ln>
                <a:solidFill>
                  <a:srgbClr val="C7254E"/>
                </a:solidFill>
                <a:effectLst/>
                <a:latin typeface="Menlo"/>
              </a:rPr>
              <a:t>in</a:t>
            </a:r>
            <a:r>
              <a:rPr kumimoji="0" lang="en-US" altLang="en-US" sz="4000" b="0" i="0" u="none" strike="noStrike" cap="none" normalizeH="0" baseline="0" dirty="0">
                <a:ln>
                  <a:noFill/>
                </a:ln>
                <a:solidFill>
                  <a:srgbClr val="5F5F6F"/>
                </a:solidFill>
                <a:effectLst/>
                <a:latin typeface="Nunito"/>
              </a:rPr>
              <a:t> - Returns </a:t>
            </a:r>
            <a:r>
              <a:rPr kumimoji="0" lang="en-US" altLang="en-US" sz="4000" b="0" i="0" u="none" strike="noStrike" cap="none" normalizeH="0" baseline="0" dirty="0">
                <a:ln>
                  <a:noFill/>
                </a:ln>
                <a:solidFill>
                  <a:srgbClr val="C7254E"/>
                </a:solidFill>
                <a:effectLst/>
                <a:latin typeface="Menlo"/>
              </a:rPr>
              <a:t>True</a:t>
            </a:r>
            <a:r>
              <a:rPr kumimoji="0" lang="en-US" altLang="en-US" sz="4000" b="0" i="0" u="none" strike="noStrike" cap="none" normalizeH="0" baseline="0" dirty="0">
                <a:ln>
                  <a:noFill/>
                </a:ln>
                <a:solidFill>
                  <a:srgbClr val="5F5F6F"/>
                </a:solidFill>
                <a:effectLst/>
                <a:latin typeface="Nunito"/>
              </a:rPr>
              <a:t> if the given element is a part of the structure.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4000" b="0" i="0" u="none" strike="noStrike" cap="none" normalizeH="0" baseline="0" dirty="0">
              <a:ln>
                <a:noFill/>
              </a:ln>
              <a:solidFill>
                <a:srgbClr val="5F5F6F"/>
              </a:solidFill>
              <a:effectLst/>
              <a:latin typeface="Nuni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a:ln>
                  <a:noFill/>
                </a:ln>
                <a:solidFill>
                  <a:srgbClr val="C7254E"/>
                </a:solidFill>
                <a:effectLst/>
                <a:latin typeface="Menlo"/>
              </a:rPr>
              <a:t>not in</a:t>
            </a:r>
            <a:r>
              <a:rPr kumimoji="0" lang="en-US" altLang="en-US" sz="4000" b="0" i="0" u="none" strike="noStrike" cap="none" normalizeH="0" baseline="0" dirty="0">
                <a:ln>
                  <a:noFill/>
                </a:ln>
                <a:solidFill>
                  <a:srgbClr val="5F5F6F"/>
                </a:solidFill>
                <a:effectLst/>
                <a:latin typeface="Nunito"/>
              </a:rPr>
              <a:t> - Returns </a:t>
            </a:r>
            <a:r>
              <a:rPr kumimoji="0" lang="en-US" altLang="en-US" sz="4000" b="0" i="0" u="none" strike="noStrike" cap="none" normalizeH="0" baseline="0" dirty="0">
                <a:ln>
                  <a:noFill/>
                </a:ln>
                <a:solidFill>
                  <a:srgbClr val="C7254E"/>
                </a:solidFill>
                <a:effectLst/>
                <a:latin typeface="Menlo"/>
              </a:rPr>
              <a:t>True</a:t>
            </a:r>
            <a:r>
              <a:rPr kumimoji="0" lang="en-US" altLang="en-US" sz="4000" b="0" i="0" u="none" strike="noStrike" cap="none" normalizeH="0" baseline="0" dirty="0">
                <a:ln>
                  <a:noFill/>
                </a:ln>
                <a:solidFill>
                  <a:srgbClr val="5F5F6F"/>
                </a:solidFill>
                <a:effectLst/>
                <a:latin typeface="Nunito"/>
              </a:rPr>
              <a:t> if the given element is not a part of the structure.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4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pPr>
            <a:r>
              <a:rPr lang="en-US" altLang="en-US" sz="4000" dirty="0">
                <a:solidFill>
                  <a:srgbClr val="5F5F6F"/>
                </a:solidFill>
                <a:latin typeface="Nunito"/>
              </a:rPr>
              <a:t>The time complexity of </a:t>
            </a:r>
            <a:r>
              <a:rPr lang="en-US" altLang="en-US" sz="4000" b="1" dirty="0">
                <a:solidFill>
                  <a:srgbClr val="5F5F6F"/>
                </a:solidFill>
                <a:latin typeface="Nunito"/>
              </a:rPr>
              <a:t>membership operators </a:t>
            </a:r>
            <a:r>
              <a:rPr lang="en-US" altLang="en-US" sz="4000" dirty="0">
                <a:solidFill>
                  <a:srgbClr val="5F5F6F"/>
                </a:solidFill>
                <a:latin typeface="Nunito"/>
              </a:rPr>
              <a:t>is </a:t>
            </a:r>
            <a:r>
              <a:rPr lang="en-US" altLang="en-US" sz="4000" dirty="0">
                <a:solidFill>
                  <a:schemeClr val="accent2">
                    <a:lumMod val="75000"/>
                  </a:schemeClr>
                </a:solidFill>
                <a:latin typeface="Nunito"/>
              </a:rPr>
              <a:t>O(1)</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pic>
        <p:nvPicPr>
          <p:cNvPr id="7" name="Рисунок 6">
            <a:extLst>
              <a:ext uri="{FF2B5EF4-FFF2-40B4-BE49-F238E27FC236}">
                <a16:creationId xmlns:a16="http://schemas.microsoft.com/office/drawing/2014/main" id="{B96574A4-ED0E-44FA-97AC-1C58282AC3C9}"/>
              </a:ext>
            </a:extLst>
          </p:cNvPr>
          <p:cNvPicPr>
            <a:picLocks noChangeAspect="1"/>
          </p:cNvPicPr>
          <p:nvPr/>
        </p:nvPicPr>
        <p:blipFill>
          <a:blip r:embed="rId3"/>
          <a:stretch>
            <a:fillRect/>
          </a:stretch>
        </p:blipFill>
        <p:spPr>
          <a:xfrm>
            <a:off x="12185651" y="3273370"/>
            <a:ext cx="6038850" cy="6837917"/>
          </a:xfrm>
          <a:prstGeom prst="rect">
            <a:avLst/>
          </a:prstGeom>
        </p:spPr>
      </p:pic>
    </p:spTree>
    <p:extLst>
      <p:ext uri="{BB962C8B-B14F-4D97-AF65-F5344CB8AC3E}">
        <p14:creationId xmlns:p14="http://schemas.microsoft.com/office/powerpoint/2010/main" val="529478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4250" y="632591"/>
            <a:ext cx="18669000" cy="2248231"/>
          </a:xfrm>
          <a:prstGeom prst="rect">
            <a:avLst/>
          </a:prstGeom>
        </p:spPr>
        <p:txBody>
          <a:bodyPr vert="horz" wrap="square" lIns="0" tIns="1020242" rIns="0" bIns="0" rtlCol="0" anchor="ctr">
            <a:spAutoFit/>
          </a:bodyPr>
          <a:lstStyle/>
          <a:p>
            <a:pPr marL="18480" algn="ctr">
              <a:lnSpc>
                <a:spcPct val="100000"/>
              </a:lnSpc>
            </a:pPr>
            <a:r>
              <a:rPr lang="en-US" spc="-124" dirty="0">
                <a:solidFill>
                  <a:schemeClr val="accent2">
                    <a:lumMod val="75000"/>
                  </a:schemeClr>
                </a:solidFill>
              </a:rPr>
              <a:t>O(1) </a:t>
            </a:r>
            <a:r>
              <a:rPr lang="en-US" spc="-124" dirty="0">
                <a:solidFill>
                  <a:schemeClr val="bg2">
                    <a:lumMod val="50000"/>
                  </a:schemeClr>
                </a:solidFill>
              </a:rPr>
              <a:t>complexity</a:t>
            </a:r>
            <a:endParaRPr lang="en-US" dirty="0">
              <a:solidFill>
                <a:schemeClr val="bg2">
                  <a:lumMod val="50000"/>
                </a:schemeClr>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lang="en-US" spc="-15" smtClean="0"/>
              <a:pPr marL="134902"/>
              <a:t>8</a:t>
            </a:fld>
            <a:endParaRPr lang="en-US" spc="-15" dirty="0"/>
          </a:p>
        </p:txBody>
      </p:sp>
      <p:sp>
        <p:nvSpPr>
          <p:cNvPr id="5" name="Rectangle 1">
            <a:extLst>
              <a:ext uri="{FF2B5EF4-FFF2-40B4-BE49-F238E27FC236}">
                <a16:creationId xmlns:a16="http://schemas.microsoft.com/office/drawing/2014/main" id="{ACCE5EDD-BD86-4BFE-A210-15BF85ED1310}"/>
              </a:ext>
            </a:extLst>
          </p:cNvPr>
          <p:cNvSpPr>
            <a:spLocks noChangeArrowheads="1"/>
          </p:cNvSpPr>
          <p:nvPr/>
        </p:nvSpPr>
        <p:spPr bwMode="auto">
          <a:xfrm>
            <a:off x="1898650" y="2990393"/>
            <a:ext cx="16840200" cy="2013980"/>
          </a:xfrm>
          <a:prstGeom prst="rect">
            <a:avLst/>
          </a:prstGeom>
          <a:noFill/>
          <a:ln>
            <a:noFill/>
          </a:ln>
          <a:effectLst/>
        </p:spPr>
        <p:txBody>
          <a:bodyPr vert="horz" wrap="square" lIns="91440" tIns="0" rIns="91440" bIns="104742"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4000" dirty="0">
                <a:solidFill>
                  <a:srgbClr val="5F5F6F"/>
                </a:solidFill>
                <a:latin typeface="Nunito"/>
              </a:rPr>
              <a:t>Big </a:t>
            </a:r>
            <a:r>
              <a:rPr lang="en-US" altLang="en-US" sz="4000" dirty="0">
                <a:solidFill>
                  <a:schemeClr val="accent2">
                    <a:lumMod val="75000"/>
                  </a:schemeClr>
                </a:solidFill>
                <a:latin typeface="Nunito"/>
              </a:rPr>
              <a:t>O</a:t>
            </a:r>
            <a:r>
              <a:rPr lang="en-US" altLang="en-US" sz="4000" dirty="0">
                <a:solidFill>
                  <a:srgbClr val="5F5F6F"/>
                </a:solidFill>
                <a:latin typeface="Nunito"/>
              </a:rPr>
              <a:t> notation is used to describe the complexity of algorithms.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4000" dirty="0">
              <a:solidFill>
                <a:srgbClr val="5F5F6F"/>
              </a:solidFill>
              <a:latin typeface="Nunit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4400" b="1" dirty="0">
                <a:solidFill>
                  <a:schemeClr val="accent2">
                    <a:lumMod val="75000"/>
                  </a:schemeClr>
                </a:solidFill>
                <a:latin typeface="Nunito"/>
              </a:rPr>
              <a:t>O(1) - complexity</a:t>
            </a:r>
            <a:endParaRPr lang="en-US" altLang="en-US" sz="4000" b="1" dirty="0">
              <a:solidFill>
                <a:schemeClr val="accent2">
                  <a:lumMod val="75000"/>
                </a:schemeClr>
              </a:solidFill>
              <a:latin typeface="Nunito"/>
            </a:endParaRPr>
          </a:p>
        </p:txBody>
      </p:sp>
      <p:sp>
        <p:nvSpPr>
          <p:cNvPr id="10" name="Rectangle 1">
            <a:extLst>
              <a:ext uri="{FF2B5EF4-FFF2-40B4-BE49-F238E27FC236}">
                <a16:creationId xmlns:a16="http://schemas.microsoft.com/office/drawing/2014/main" id="{7DD0C34E-2855-4053-AB2C-77052020702A}"/>
              </a:ext>
            </a:extLst>
          </p:cNvPr>
          <p:cNvSpPr>
            <a:spLocks noChangeArrowheads="1"/>
          </p:cNvSpPr>
          <p:nvPr/>
        </p:nvSpPr>
        <p:spPr bwMode="auto">
          <a:xfrm>
            <a:off x="11948945" y="4122089"/>
            <a:ext cx="7696200" cy="5522632"/>
          </a:xfrm>
          <a:prstGeom prst="rect">
            <a:avLst/>
          </a:prstGeom>
          <a:noFill/>
          <a:ln>
            <a:noFill/>
          </a:ln>
          <a:effectLst/>
        </p:spPr>
        <p:txBody>
          <a:bodyPr vert="horz" wrap="square" lIns="91440" tIns="0" rIns="91440" bIns="104742"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sz="3200" dirty="0">
                <a:solidFill>
                  <a:srgbClr val="5F5F6F"/>
                </a:solidFill>
                <a:latin typeface="Nunito"/>
              </a:rPr>
              <a:t>How complex is this algorithm? I</a:t>
            </a:r>
            <a:r>
              <a:rPr lang="en-US" altLang="en-US" sz="3200" dirty="0">
                <a:solidFill>
                  <a:srgbClr val="5F5F6F"/>
                </a:solidFill>
                <a:latin typeface="Nunito"/>
              </a:rPr>
              <a:t>t is necessary to describe the complexity of operations in terms of the </a:t>
            </a:r>
            <a:r>
              <a:rPr lang="en-US" altLang="en-US" sz="3200" b="1" dirty="0">
                <a:solidFill>
                  <a:srgbClr val="5F5F6F"/>
                </a:solidFill>
                <a:latin typeface="Nunito"/>
              </a:rPr>
              <a:t>number of operations</a:t>
            </a:r>
            <a:r>
              <a:rPr lang="en-US" sz="3200" b="1" dirty="0">
                <a:solidFill>
                  <a:srgbClr val="5F5F6F"/>
                </a:solidFill>
                <a:latin typeface="Nunito"/>
              </a:rPr>
              <a:t> </a:t>
            </a:r>
            <a:r>
              <a:rPr lang="en-US" sz="3200" dirty="0">
                <a:solidFill>
                  <a:srgbClr val="5F5F6F"/>
                </a:solidFill>
                <a:latin typeface="Nunito"/>
              </a:rPr>
              <a:t>performed to achieve the result.</a:t>
            </a:r>
          </a:p>
          <a:p>
            <a:pPr marL="0" marR="0" lvl="0" indent="0" defTabSz="914400" rtl="0" eaLnBrk="0" fontAlgn="base" latinLnBrk="0" hangingPunct="0">
              <a:lnSpc>
                <a:spcPct val="100000"/>
              </a:lnSpc>
              <a:spcBef>
                <a:spcPct val="0"/>
              </a:spcBef>
              <a:spcAft>
                <a:spcPct val="0"/>
              </a:spcAft>
              <a:buClrTx/>
              <a:buSzTx/>
              <a:buFontTx/>
              <a:buNone/>
              <a:tabLst/>
            </a:pPr>
            <a:r>
              <a:rPr lang="en-US" altLang="en-US" sz="3200" dirty="0">
                <a:solidFill>
                  <a:srgbClr val="5F5F6F"/>
                </a:solidFill>
                <a:latin typeface="Nunito"/>
              </a:rPr>
              <a:t>How much will the </a:t>
            </a:r>
            <a:r>
              <a:rPr lang="en-US" altLang="en-US" sz="3200" b="1" dirty="0">
                <a:solidFill>
                  <a:srgbClr val="5F5F6F"/>
                </a:solidFill>
                <a:latin typeface="Nunito"/>
              </a:rPr>
              <a:t>number of operations </a:t>
            </a:r>
            <a:r>
              <a:rPr lang="en-US" altLang="en-US" sz="3200" dirty="0">
                <a:solidFill>
                  <a:srgbClr val="5F5F6F"/>
                </a:solidFill>
                <a:latin typeface="Nunito"/>
              </a:rPr>
              <a:t>increase with an increase in the </a:t>
            </a:r>
            <a:r>
              <a:rPr lang="en-US" altLang="en-US" sz="3200" b="1" dirty="0">
                <a:solidFill>
                  <a:srgbClr val="5F5F6F"/>
                </a:solidFill>
                <a:latin typeface="Nunito"/>
              </a:rPr>
              <a:t>number of input parameters,</a:t>
            </a:r>
            <a:r>
              <a:rPr lang="en-US" altLang="en-US" sz="3200" dirty="0">
                <a:solidFill>
                  <a:srgbClr val="5F5F6F"/>
                </a:solidFill>
                <a:latin typeface="Nunito"/>
              </a:rPr>
              <a:t> depending on the input (operations on input).</a:t>
            </a:r>
          </a:p>
          <a:p>
            <a:pPr marL="0" marR="0" lvl="0" indent="0" defTabSz="914400" rtl="0" eaLnBrk="0" fontAlgn="base" latinLnBrk="0" hangingPunct="0">
              <a:lnSpc>
                <a:spcPct val="100000"/>
              </a:lnSpc>
              <a:spcBef>
                <a:spcPct val="0"/>
              </a:spcBef>
              <a:spcAft>
                <a:spcPct val="0"/>
              </a:spcAft>
              <a:buClrTx/>
              <a:buSzTx/>
              <a:buFontTx/>
              <a:buNone/>
              <a:tabLst/>
            </a:pPr>
            <a:r>
              <a:rPr lang="en-US" altLang="en-US" sz="3200" dirty="0">
                <a:solidFill>
                  <a:srgbClr val="5F5F6F"/>
                </a:solidFill>
                <a:latin typeface="Nunito"/>
              </a:rPr>
              <a:t>There are 5 inputs, because there are 5 elements in the List. To get result, we need to perform one operation.</a:t>
            </a:r>
          </a:p>
        </p:txBody>
      </p:sp>
      <p:graphicFrame>
        <p:nvGraphicFramePr>
          <p:cNvPr id="11" name="Таблица 11">
            <a:extLst>
              <a:ext uri="{FF2B5EF4-FFF2-40B4-BE49-F238E27FC236}">
                <a16:creationId xmlns:a16="http://schemas.microsoft.com/office/drawing/2014/main" id="{D9EEC5ED-5E19-4702-B24A-025D16A1721C}"/>
              </a:ext>
            </a:extLst>
          </p:cNvPr>
          <p:cNvGraphicFramePr>
            <a:graphicFrameLocks noGrp="1"/>
          </p:cNvGraphicFramePr>
          <p:nvPr>
            <p:extLst>
              <p:ext uri="{D42A27DB-BD31-4B8C-83A1-F6EECF244321}">
                <p14:modId xmlns:p14="http://schemas.microsoft.com/office/powerpoint/2010/main" val="3851988380"/>
              </p:ext>
            </p:extLst>
          </p:nvPr>
        </p:nvGraphicFramePr>
        <p:xfrm>
          <a:off x="1975526" y="7312984"/>
          <a:ext cx="4572000" cy="2718755"/>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3978653990"/>
                    </a:ext>
                  </a:extLst>
                </a:gridCol>
                <a:gridCol w="2286000">
                  <a:extLst>
                    <a:ext uri="{9D8B030D-6E8A-4147-A177-3AD203B41FA5}">
                      <a16:colId xmlns:a16="http://schemas.microsoft.com/office/drawing/2014/main" val="3801866521"/>
                    </a:ext>
                  </a:extLst>
                </a:gridCol>
              </a:tblGrid>
              <a:tr h="370840">
                <a:tc>
                  <a:txBody>
                    <a:bodyPr/>
                    <a:lstStyle/>
                    <a:p>
                      <a:r>
                        <a:rPr lang="en-US" dirty="0"/>
                        <a:t>Inputs</a:t>
                      </a:r>
                    </a:p>
                  </a:txBody>
                  <a:tcPr/>
                </a:tc>
                <a:tc>
                  <a:txBody>
                    <a:bodyPr/>
                    <a:lstStyle/>
                    <a:p>
                      <a:r>
                        <a:rPr lang="en-US" dirty="0"/>
                        <a:t>Operations</a:t>
                      </a:r>
                    </a:p>
                  </a:txBody>
                  <a:tcPr/>
                </a:tc>
                <a:extLst>
                  <a:ext uri="{0D108BD9-81ED-4DB2-BD59-A6C34878D82A}">
                    <a16:rowId xmlns:a16="http://schemas.microsoft.com/office/drawing/2014/main" val="1787843056"/>
                  </a:ext>
                </a:extLst>
              </a:tr>
              <a:tr h="370840">
                <a:tc>
                  <a:txBody>
                    <a:bodyPr/>
                    <a:lstStyle/>
                    <a:p>
                      <a:r>
                        <a:rPr lang="en-US" dirty="0"/>
                        <a:t>5</a:t>
                      </a:r>
                    </a:p>
                  </a:txBody>
                  <a:tcPr/>
                </a:tc>
                <a:tc>
                  <a:txBody>
                    <a:bodyPr/>
                    <a:lstStyle/>
                    <a:p>
                      <a:r>
                        <a:rPr lang="en-US" dirty="0"/>
                        <a:t>1</a:t>
                      </a:r>
                    </a:p>
                  </a:txBody>
                  <a:tcPr/>
                </a:tc>
                <a:extLst>
                  <a:ext uri="{0D108BD9-81ED-4DB2-BD59-A6C34878D82A}">
                    <a16:rowId xmlns:a16="http://schemas.microsoft.com/office/drawing/2014/main" val="2073683257"/>
                  </a:ext>
                </a:extLst>
              </a:tr>
              <a:tr h="370840">
                <a:tc>
                  <a:txBody>
                    <a:bodyPr/>
                    <a:lstStyle/>
                    <a:p>
                      <a:r>
                        <a:rPr lang="en-US" dirty="0"/>
                        <a:t>100</a:t>
                      </a:r>
                    </a:p>
                  </a:txBody>
                  <a:tcPr/>
                </a:tc>
                <a:tc>
                  <a:txBody>
                    <a:bodyPr/>
                    <a:lstStyle/>
                    <a:p>
                      <a:r>
                        <a:rPr lang="en-US" dirty="0"/>
                        <a:t>1</a:t>
                      </a:r>
                    </a:p>
                  </a:txBody>
                  <a:tcPr/>
                </a:tc>
                <a:extLst>
                  <a:ext uri="{0D108BD9-81ED-4DB2-BD59-A6C34878D82A}">
                    <a16:rowId xmlns:a16="http://schemas.microsoft.com/office/drawing/2014/main" val="1559695454"/>
                  </a:ext>
                </a:extLst>
              </a:tr>
              <a:tr h="370840">
                <a:tc>
                  <a:txBody>
                    <a:bodyPr/>
                    <a:lstStyle/>
                    <a:p>
                      <a:r>
                        <a:rPr lang="en-US" dirty="0"/>
                        <a:t>1 000 000</a:t>
                      </a:r>
                    </a:p>
                  </a:txBody>
                  <a:tcPr/>
                </a:tc>
                <a:tc>
                  <a:txBody>
                    <a:bodyPr/>
                    <a:lstStyle/>
                    <a:p>
                      <a:r>
                        <a:rPr lang="en-US" dirty="0"/>
                        <a:t>1</a:t>
                      </a:r>
                    </a:p>
                  </a:txBody>
                  <a:tcPr/>
                </a:tc>
                <a:extLst>
                  <a:ext uri="{0D108BD9-81ED-4DB2-BD59-A6C34878D82A}">
                    <a16:rowId xmlns:a16="http://schemas.microsoft.com/office/drawing/2014/main" val="2285359064"/>
                  </a:ext>
                </a:extLst>
              </a:tr>
              <a:tr h="370840">
                <a:tc>
                  <a:txBody>
                    <a:bodyPr/>
                    <a:lstStyle/>
                    <a:p>
                      <a:r>
                        <a:rPr lang="en-US" dirty="0"/>
                        <a:t>…</a:t>
                      </a:r>
                    </a:p>
                  </a:txBody>
                  <a:tcPr/>
                </a:tc>
                <a:tc>
                  <a:txBody>
                    <a:bodyPr/>
                    <a:lstStyle/>
                    <a:p>
                      <a:r>
                        <a:rPr lang="en-US" dirty="0"/>
                        <a:t>1</a:t>
                      </a:r>
                    </a:p>
                  </a:txBody>
                  <a:tcPr/>
                </a:tc>
                <a:extLst>
                  <a:ext uri="{0D108BD9-81ED-4DB2-BD59-A6C34878D82A}">
                    <a16:rowId xmlns:a16="http://schemas.microsoft.com/office/drawing/2014/main" val="2314443151"/>
                  </a:ext>
                </a:extLst>
              </a:tr>
            </a:tbl>
          </a:graphicData>
        </a:graphic>
      </p:graphicFrame>
      <p:sp>
        <p:nvSpPr>
          <p:cNvPr id="12" name="Rectangle 1">
            <a:extLst>
              <a:ext uri="{FF2B5EF4-FFF2-40B4-BE49-F238E27FC236}">
                <a16:creationId xmlns:a16="http://schemas.microsoft.com/office/drawing/2014/main" id="{487821AF-5296-4521-8231-62839CA211DE}"/>
              </a:ext>
            </a:extLst>
          </p:cNvPr>
          <p:cNvSpPr>
            <a:spLocks noChangeArrowheads="1"/>
          </p:cNvSpPr>
          <p:nvPr/>
        </p:nvSpPr>
        <p:spPr bwMode="auto">
          <a:xfrm>
            <a:off x="6848949" y="7835694"/>
            <a:ext cx="5174846" cy="2075535"/>
          </a:xfrm>
          <a:prstGeom prst="rect">
            <a:avLst/>
          </a:prstGeom>
          <a:noFill/>
          <a:ln>
            <a:noFill/>
          </a:ln>
          <a:effectLst/>
        </p:spPr>
        <p:txBody>
          <a:bodyPr vert="horz" wrap="square" lIns="91440" tIns="0" rIns="91440" bIns="104742"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3200" b="1" dirty="0">
                <a:solidFill>
                  <a:schemeClr val="accent2">
                    <a:lumMod val="75000"/>
                  </a:schemeClr>
                </a:solidFill>
                <a:latin typeface="Nunito"/>
              </a:rPr>
              <a:t>O(1) </a:t>
            </a:r>
            <a:r>
              <a:rPr lang="en-US" altLang="en-US" sz="3200" dirty="0">
                <a:solidFill>
                  <a:srgbClr val="5F5F6F"/>
                </a:solidFill>
                <a:latin typeface="Nunito"/>
              </a:rPr>
              <a:t>- </a:t>
            </a:r>
            <a:r>
              <a:rPr lang="en-US" altLang="en-US" sz="3200" b="1" dirty="0">
                <a:solidFill>
                  <a:srgbClr val="5F5F6F"/>
                </a:solidFill>
                <a:latin typeface="Nunito"/>
              </a:rPr>
              <a:t>order 1 complexity</a:t>
            </a:r>
            <a:r>
              <a:rPr lang="en-US" altLang="en-US" sz="3200" dirty="0">
                <a:solidFill>
                  <a:srgbClr val="5F5F6F"/>
                </a:solidFill>
                <a:latin typeface="Nunito"/>
              </a:rPr>
              <a:t>.</a:t>
            </a:r>
          </a:p>
          <a:p>
            <a:pPr defTabSz="914400" eaLnBrk="0" fontAlgn="base" hangingPunct="0">
              <a:spcBef>
                <a:spcPct val="0"/>
              </a:spcBef>
              <a:spcAft>
                <a:spcPct val="0"/>
              </a:spcAft>
            </a:pPr>
            <a:r>
              <a:rPr lang="en-US" altLang="en-US" sz="3200" dirty="0">
                <a:solidFill>
                  <a:srgbClr val="5F5F6F"/>
                </a:solidFill>
                <a:latin typeface="Nunito"/>
              </a:rPr>
              <a:t>1 operation for all possible inputs.</a:t>
            </a:r>
          </a:p>
          <a:p>
            <a:pPr marL="0" marR="0" lvl="0" indent="0" defTabSz="914400" rtl="0" eaLnBrk="0" fontAlgn="base" latinLnBrk="0" hangingPunct="0">
              <a:lnSpc>
                <a:spcPct val="100000"/>
              </a:lnSpc>
              <a:spcBef>
                <a:spcPct val="0"/>
              </a:spcBef>
              <a:spcAft>
                <a:spcPct val="0"/>
              </a:spcAft>
              <a:buClrTx/>
              <a:buSzTx/>
              <a:buFontTx/>
              <a:buNone/>
              <a:tabLst/>
            </a:pPr>
            <a:r>
              <a:rPr lang="en-US" altLang="en-US" sz="3200" dirty="0">
                <a:solidFill>
                  <a:srgbClr val="5F5F6F"/>
                </a:solidFill>
                <a:latin typeface="Nunito"/>
              </a:rPr>
              <a:t>The most efficient.</a:t>
            </a:r>
          </a:p>
        </p:txBody>
      </p:sp>
      <p:pic>
        <p:nvPicPr>
          <p:cNvPr id="15" name="Рисунок 14">
            <a:extLst>
              <a:ext uri="{FF2B5EF4-FFF2-40B4-BE49-F238E27FC236}">
                <a16:creationId xmlns:a16="http://schemas.microsoft.com/office/drawing/2014/main" id="{A0260363-762B-40F1-917F-A1D27666789B}"/>
              </a:ext>
            </a:extLst>
          </p:cNvPr>
          <p:cNvPicPr>
            <a:picLocks noChangeAspect="1"/>
          </p:cNvPicPr>
          <p:nvPr/>
        </p:nvPicPr>
        <p:blipFill>
          <a:blip r:embed="rId3"/>
          <a:stretch>
            <a:fillRect/>
          </a:stretch>
        </p:blipFill>
        <p:spPr>
          <a:xfrm>
            <a:off x="1898650" y="5626887"/>
            <a:ext cx="5163378" cy="1296531"/>
          </a:xfrm>
          <a:prstGeom prst="rect">
            <a:avLst/>
          </a:prstGeom>
        </p:spPr>
      </p:pic>
    </p:spTree>
    <p:extLst>
      <p:ext uri="{BB962C8B-B14F-4D97-AF65-F5344CB8AC3E}">
        <p14:creationId xmlns:p14="http://schemas.microsoft.com/office/powerpoint/2010/main" val="2036159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4902"/>
            <a:fld id="{81D60167-4931-47E6-BA6A-407CBD079E47}" type="slidenum">
              <a:rPr lang="en-US" spc="-15" smtClean="0"/>
              <a:pPr marL="134902"/>
              <a:t>9</a:t>
            </a:fld>
            <a:endParaRPr lang="en-US" spc="-15" dirty="0"/>
          </a:p>
        </p:txBody>
      </p:sp>
      <p:sp>
        <p:nvSpPr>
          <p:cNvPr id="5" name="Rectangle 1">
            <a:extLst>
              <a:ext uri="{FF2B5EF4-FFF2-40B4-BE49-F238E27FC236}">
                <a16:creationId xmlns:a16="http://schemas.microsoft.com/office/drawing/2014/main" id="{ACCE5EDD-BD86-4BFE-A210-15BF85ED1310}"/>
              </a:ext>
            </a:extLst>
          </p:cNvPr>
          <p:cNvSpPr>
            <a:spLocks noChangeArrowheads="1"/>
          </p:cNvSpPr>
          <p:nvPr/>
        </p:nvSpPr>
        <p:spPr bwMode="auto">
          <a:xfrm>
            <a:off x="1898650" y="3210323"/>
            <a:ext cx="15621000" cy="6476740"/>
          </a:xfrm>
          <a:prstGeom prst="rect">
            <a:avLst/>
          </a:prstGeom>
          <a:noFill/>
          <a:ln>
            <a:noFill/>
          </a:ln>
          <a:effectLst/>
        </p:spPr>
        <p:txBody>
          <a:bodyPr vert="horz" wrap="square" lIns="91440" tIns="0" rIns="91440" bIns="104742" numCol="1" anchor="ctr" anchorCtr="0" compatLnSpc="1">
            <a:prstTxWarp prst="textNoShape">
              <a:avLst/>
            </a:prstTxWarp>
            <a:spAutoFit/>
          </a:bodyPr>
          <a:lstStyle/>
          <a:p>
            <a:pPr defTabSz="914400" eaLnBrk="0" fontAlgn="base" hangingPunct="0">
              <a:spcBef>
                <a:spcPct val="0"/>
              </a:spcBef>
              <a:spcAft>
                <a:spcPct val="0"/>
              </a:spcAft>
            </a:pPr>
            <a:r>
              <a:rPr lang="en-US" altLang="en-US" sz="4000" dirty="0">
                <a:solidFill>
                  <a:srgbClr val="5F5F6F"/>
                </a:solidFill>
                <a:latin typeface="Nunito"/>
              </a:rPr>
              <a:t>In most cases, in addition to determining whether an element is in the collection, we also need the position (index) of the element. By using </a:t>
            </a:r>
            <a:r>
              <a:rPr lang="en-US" altLang="en-US" sz="4000" dirty="0">
                <a:solidFill>
                  <a:schemeClr val="bg2">
                    <a:lumMod val="50000"/>
                  </a:schemeClr>
                </a:solidFill>
                <a:latin typeface="Nunito"/>
              </a:rPr>
              <a:t>membership operators</a:t>
            </a:r>
            <a:r>
              <a:rPr lang="en-US" altLang="en-US" sz="4000" dirty="0">
                <a:solidFill>
                  <a:srgbClr val="5F5F6F"/>
                </a:solidFill>
                <a:latin typeface="Nunito"/>
              </a:rPr>
              <a:t>, we cannot get it. </a:t>
            </a:r>
          </a:p>
          <a:p>
            <a:pPr defTabSz="914400" eaLnBrk="0" fontAlgn="base" hangingPunct="0">
              <a:spcBef>
                <a:spcPct val="0"/>
              </a:spcBef>
              <a:spcAft>
                <a:spcPct val="0"/>
              </a:spcAft>
            </a:pPr>
            <a:endParaRPr lang="en-US" altLang="en-US" sz="4000" dirty="0">
              <a:solidFill>
                <a:srgbClr val="5F5F6F"/>
              </a:solidFill>
              <a:latin typeface="Nunito"/>
            </a:endParaRPr>
          </a:p>
          <a:p>
            <a:pPr defTabSz="914400" eaLnBrk="0" fontAlgn="base" hangingPunct="0">
              <a:spcBef>
                <a:spcPct val="0"/>
              </a:spcBef>
              <a:spcAft>
                <a:spcPct val="0"/>
              </a:spcAft>
            </a:pPr>
            <a:r>
              <a:rPr lang="en-US" altLang="en-US" sz="4000" dirty="0">
                <a:solidFill>
                  <a:srgbClr val="5F5F6F"/>
                </a:solidFill>
                <a:latin typeface="Nunito"/>
              </a:rPr>
              <a:t>There are many search algorithms that do not depend on built-in operators and can be used to find values faster and / or more efficiently. </a:t>
            </a:r>
          </a:p>
          <a:p>
            <a:pPr defTabSz="914400" eaLnBrk="0" fontAlgn="base" hangingPunct="0">
              <a:spcBef>
                <a:spcPct val="0"/>
              </a:spcBef>
              <a:spcAft>
                <a:spcPct val="0"/>
              </a:spcAft>
            </a:pPr>
            <a:r>
              <a:rPr lang="en-US" altLang="en-US" sz="4000" dirty="0">
                <a:solidFill>
                  <a:srgbClr val="5F5F6F"/>
                </a:solidFill>
                <a:latin typeface="Nunito"/>
              </a:rPr>
              <a:t>In addition, they can provide more information (for example, about the position of an item in a collection) rather than simply determine if the item is in the collection.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26735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220&quot;&gt;&lt;object type=&quot;3&quot; unique_id=&quot;12018&quot;&gt;&lt;property id=&quot;20148&quot; value=&quot;5&quot;/&gt;&lt;property id=&quot;20300&quot; value=&quot;Slide 1&quot;/&gt;&lt;property id=&quot;20307&quot; value=&quot;285&quot;/&gt;&lt;/object&gt;&lt;object type=&quot;3&quot; unique_id=&quot;23935&quot;&gt;&lt;property id=&quot;20148&quot; value=&quot;5&quot;/&gt;&lt;property id=&quot;20300&quot; value=&quot;Slide 53 - &amp;quot;Thank you!&amp;quot;&quot;/&gt;&lt;property id=&quot;20307&quot; value=&quot;292&quot;/&gt;&lt;/object&gt;&lt;object type=&quot;3&quot; unique_id=&quot;26872&quot;&gt;&lt;property id=&quot;20148&quot; value=&quot;5&quot;/&gt;&lt;property id=&quot;20300&quot; value=&quot;Slide 2 - &amp;quot;Content&amp;quot;&quot;/&gt;&lt;property id=&quot;20307&quot; value=&quot;257&quot;/&gt;&lt;/object&gt;&lt;object type=&quot;3&quot; unique_id=&quot;26873&quot;&gt;&lt;property id=&quot;20148&quot; value=&quot;5&quot;/&gt;&lt;property id=&quot;20300&quot; value=&quot;Slide 34 - &amp;quot;SORTING ALGORITHMS &amp;quot;&quot;/&gt;&lt;property id=&quot;20307&quot; value=&quot;258&quot;/&gt;&lt;/object&gt;&lt;object type=&quot;3&quot; unique_id=&quot;26908&quot;&gt;&lt;property id=&quot;20148&quot; value=&quot;5&quot;/&gt;&lt;property id=&quot;20300&quot; value=&quot;Slide 5 - &amp;quot;SEARCHING ALGORITHMS IN PYTHON&amp;quot;&quot;/&gt;&lt;property id=&quot;20307&quot; value=&quot;295&quot;/&gt;&lt;/object&gt;&lt;object type=&quot;3&quot; unique_id=&quot;27261&quot;&gt;&lt;property id=&quot;20148&quot; value=&quot;5&quot;/&gt;&lt;property id=&quot;20300&quot; value=&quot;Slide 4 - &amp;quot;Searching Algorithms&amp;quot;&quot;/&gt;&lt;property id=&quot;20307&quot; value=&quot;296&quot;/&gt;&lt;/object&gt;&lt;object type=&quot;3&quot; unique_id=&quot;27382&quot;&gt;&lt;property id=&quot;20148&quot; value=&quot;5&quot;/&gt;&lt;property id=&quot;20300&quot; value=&quot;Slide 6 - &amp;quot;Membership Operators&amp;quot;&quot;/&gt;&lt;property id=&quot;20307&quot; value=&quot;297&quot;/&gt;&lt;/object&gt;&lt;object type=&quot;3&quot; unique_id=&quot;27916&quot;&gt;&lt;property id=&quot;20148&quot; value=&quot;5&quot;/&gt;&lt;property id=&quot;20300&quot; value=&quot;Slide 7 - &amp;quot;Membership Operators&amp;quot;&quot;/&gt;&lt;property id=&quot;20307&quot; value=&quot;298&quot;/&gt;&lt;/object&gt;&lt;object type=&quot;3&quot; unique_id=&quot;28253&quot;&gt;&lt;property id=&quot;20148&quot; value=&quot;5&quot;/&gt;&lt;property id=&quot;20300&quot; value=&quot;Slide 9&quot;/&gt;&lt;property id=&quot;20307&quot; value=&quot;299&quot;/&gt;&lt;/object&gt;&lt;object type=&quot;3&quot; unique_id=&quot;28254&quot;&gt;&lt;property id=&quot;20148&quot; value=&quot;5&quot;/&gt;&lt;property id=&quot;20300&quot; value=&quot;Slide 10 - &amp;quot;Linear Search&amp;quot;&quot;/&gt;&lt;property id=&quot;20307&quot; value=&quot;300&quot;/&gt;&lt;/object&gt;&lt;object type=&quot;3&quot; unique_id=&quot;28431&quot;&gt;&lt;property id=&quot;20148&quot; value=&quot;5&quot;/&gt;&lt;property id=&quot;20300&quot; value=&quot;Slide 11 - &amp;quot;Linear Search&amp;quot;&quot;/&gt;&lt;property id=&quot;20307&quot; value=&quot;301&quot;/&gt;&lt;/object&gt;&lt;object type=&quot;3&quot; unique_id=&quot;28432&quot;&gt;&lt;property id=&quot;20148&quot; value=&quot;5&quot;/&gt;&lt;property id=&quot;20300&quot; value=&quot;Slide 8 - &amp;quot;O(1) complexity&amp;quot;&quot;/&gt;&lt;property id=&quot;20307&quot; value=&quot;302&quot;/&gt;&lt;/object&gt;&lt;object type=&quot;3&quot; unique_id=&quot;28663&quot;&gt;&lt;property id=&quot;20148&quot; value=&quot;5&quot;/&gt;&lt;property id=&quot;20300&quot; value=&quot;Slide 12 - &amp;quot;O(n) complexity&amp;quot;&quot;/&gt;&lt;property id=&quot;20307&quot; value=&quot;303&quot;/&gt;&lt;/object&gt;&lt;object type=&quot;3&quot; unique_id=&quot;29557&quot;&gt;&lt;property id=&quot;20148&quot; value=&quot;5&quot;/&gt;&lt;property id=&quot;20300&quot; value=&quot;Slide 13 - &amp;quot;Linear Search&amp;quot;&quot;/&gt;&lt;property id=&quot;20307&quot; value=&quot;304&quot;/&gt;&lt;/object&gt;&lt;object type=&quot;3&quot; unique_id=&quot;29702&quot;&gt;&lt;property id=&quot;20148&quot; value=&quot;5&quot;/&gt;&lt;property id=&quot;20300&quot; value=&quot;Slide 14 - &amp;quot;Binary Search&amp;quot;&quot;/&gt;&lt;property id=&quot;20307&quot; value=&quot;305&quot;/&gt;&lt;/object&gt;&lt;object type=&quot;3&quot; unique_id=&quot;29948&quot;&gt;&lt;property id=&quot;20148&quot; value=&quot;5&quot;/&gt;&lt;property id=&quot;20300&quot; value=&quot;Slide 15 - &amp;quot;Binary Search&amp;quot;&quot;/&gt;&lt;property id=&quot;20307&quot; value=&quot;306&quot;/&gt;&lt;/object&gt;&lt;object type=&quot;3&quot; unique_id=&quot;30099&quot;&gt;&lt;property id=&quot;20148&quot; value=&quot;5&quot;/&gt;&lt;property id=&quot;20300&quot; value=&quot;Slide 17 - &amp;quot;Binary Search&amp;quot;&quot;/&gt;&lt;property id=&quot;20307&quot; value=&quot;307&quot;/&gt;&lt;/object&gt;&lt;object type=&quot;3&quot; unique_id=&quot;30253&quot;&gt;&lt;property id=&quot;20148&quot; value=&quot;5&quot;/&gt;&lt;property id=&quot;20300&quot; value=&quot;Slide 19 - &amp;quot;Binary Search&amp;quot;&quot;/&gt;&lt;property id=&quot;20307&quot; value=&quot;308&quot;/&gt;&lt;/object&gt;&lt;object type=&quot;3&quot; unique_id=&quot;30826&quot;&gt;&lt;property id=&quot;20148&quot; value=&quot;5&quot;/&gt;&lt;property id=&quot;20300&quot; value=&quot;Slide 20 - &amp;quot;Binary Search&amp;quot;&quot;/&gt;&lt;property id=&quot;20307&quot; value=&quot;309&quot;/&gt;&lt;/object&gt;&lt;object type=&quot;3&quot; unique_id=&quot;31357&quot;&gt;&lt;property id=&quot;20148&quot; value=&quot;5&quot;/&gt;&lt;property id=&quot;20300&quot; value=&quot;Slide 16 - &amp;quot;Binary Search&amp;quot;&quot;/&gt;&lt;property id=&quot;20307&quot; value=&quot;311&quot;/&gt;&lt;/object&gt;&lt;object type=&quot;3&quot; unique_id=&quot;31358&quot;&gt;&lt;property id=&quot;20148&quot; value=&quot;5&quot;/&gt;&lt;property id=&quot;20300&quot; value=&quot;Slide 18 - &amp;quot;O(log n) complexity of Binary Search&amp;quot;&quot;/&gt;&lt;property id=&quot;20307&quot; value=&quot;312&quot;/&gt;&lt;/object&gt;&lt;object type=&quot;3&quot; unique_id=&quot;31806&quot;&gt;&lt;property id=&quot;20148&quot; value=&quot;5&quot;/&gt;&lt;property id=&quot;20300&quot; value=&quot;Slide 21 - &amp;quot;Jump Search&amp;quot;&quot;/&gt;&lt;property id=&quot;20307&quot; value=&quot;310&quot;/&gt;&lt;/object&gt;&lt;object type=&quot;3&quot; unique_id=&quot;31807&quot;&gt;&lt;property id=&quot;20148&quot; value=&quot;5&quot;/&gt;&lt;property id=&quot;20300&quot; value=&quot;Slide 22&quot;/&gt;&lt;property id=&quot;20307&quot; value=&quot;313&quot;/&gt;&lt;/object&gt;&lt;object type=&quot;3&quot; unique_id=&quot;31979&quot;&gt;&lt;property id=&quot;20148&quot; value=&quot;5&quot;/&gt;&lt;property id=&quot;20300&quot; value=&quot;Slide 23 - &amp;quot;Jump Search&amp;quot;&quot;/&gt;&lt;property id=&quot;20307&quot; value=&quot;314&quot;/&gt;&lt;/object&gt;&lt;object type=&quot;3&quot; unique_id=&quot;32212&quot;&gt;&lt;property id=&quot;20148&quot; value=&quot;5&quot;/&gt;&lt;property id=&quot;20300&quot; value=&quot;Slide 24 - &amp;quot;Jump Search&amp;quot;&quot;/&gt;&lt;property id=&quot;20307&quot; value=&quot;315&quot;/&gt;&lt;/object&gt;&lt;object type=&quot;3&quot; unique_id=&quot;32213&quot;&gt;&lt;property id=&quot;20148&quot; value=&quot;5&quot;/&gt;&lt;property id=&quot;20300&quot; value=&quot;Slide 25 - &amp;quot;Fibonacci Search &amp;quot;&quot;/&gt;&lt;property id=&quot;20307&quot; value=&quot;316&quot;/&gt;&lt;/object&gt;&lt;object type=&quot;3&quot; unique_id=&quot;32394&quot;&gt;&lt;property id=&quot;20148&quot; value=&quot;5&quot;/&gt;&lt;property id=&quot;20300&quot; value=&quot;Slide 26 - &amp;quot;Fibonacci Search &amp;quot;&quot;/&gt;&lt;property id=&quot;20307&quot; value=&quot;317&quot;/&gt;&lt;/object&gt;&lt;object type=&quot;3&quot; unique_id=&quot;32700&quot;&gt;&lt;property id=&quot;20148&quot; value=&quot;5&quot;/&gt;&lt;property id=&quot;20300&quot; value=&quot;Slide 27 - &amp;quot;Fibonacci Search &amp;quot;&quot;/&gt;&lt;property id=&quot;20307&quot; value=&quot;318&quot;/&gt;&lt;/object&gt;&lt;object type=&quot;3&quot; unique_id=&quot;32887&quot;&gt;&lt;property id=&quot;20148&quot; value=&quot;5&quot;/&gt;&lt;property id=&quot;20300&quot; value=&quot;Slide 28 - &amp;quot;Exponential Search &amp;quot;&quot;/&gt;&lt;property id=&quot;20307&quot; value=&quot;319&quot;/&gt;&lt;/object&gt;&lt;object type=&quot;3&quot; unique_id=&quot;33141&quot;&gt;&lt;property id=&quot;20148&quot; value=&quot;5&quot;/&gt;&lt;property id=&quot;20300&quot; value=&quot;Slide 30 - &amp;quot;Interpolation Search &amp;quot;&quot;/&gt;&lt;property id=&quot;20307&quot; value=&quot;321&quot;/&gt;&lt;/object&gt;&lt;object type=&quot;3&quot; unique_id=&quot;33337&quot;&gt;&lt;property id=&quot;20148&quot; value=&quot;5&quot;/&gt;&lt;property id=&quot;20300&quot; value=&quot;Slide 32 - &amp;quot;Using Search Algorithms&amp;quot;&quot;/&gt;&lt;property id=&quot;20307&quot; value=&quot;322&quot;/&gt;&lt;/object&gt;&lt;object type=&quot;3&quot; unique_id=&quot;33668&quot;&gt;&lt;property id=&quot;20148&quot; value=&quot;5&quot;/&gt;&lt;property id=&quot;20300&quot; value=&quot;Slide 33 - &amp;quot;Sorting Algorithms  in Python&amp;quot;&quot;/&gt;&lt;property id=&quot;20307&quot; value=&quot;323&quot;/&gt;&lt;/object&gt;&lt;object type=&quot;3&quot; unique_id=&quot;33870&quot;&gt;&lt;property id=&quot;20148&quot; value=&quot;5&quot;/&gt;&lt;property id=&quot;20300&quot; value=&quot;Slide 35 - &amp;quot;Bubble Sort&amp;quot;&quot;/&gt;&lt;property id=&quot;20307&quot; value=&quot;324&quot;/&gt;&lt;/object&gt;&lt;object type=&quot;3&quot; unique_id=&quot;34075&quot;&gt;&lt;property id=&quot;20148&quot; value=&quot;5&quot;/&gt;&lt;property id=&quot;20300&quot; value=&quot;Slide 36 - &amp;quot;Bubble Sort&amp;quot;&quot;/&gt;&lt;property id=&quot;20307&quot; value=&quot;325&quot;/&gt;&lt;/object&gt;&lt;object type=&quot;3&quot; unique_id=&quot;34349&quot;&gt;&lt;property id=&quot;20148&quot; value=&quot;5&quot;/&gt;&lt;property id=&quot;20300&quot; value=&quot;Slide 29 - &amp;quot;Exponential Search &amp;quot;&quot;/&gt;&lt;property id=&quot;20307&quot; value=&quot;326&quot;/&gt;&lt;/object&gt;&lt;object type=&quot;3&quot; unique_id=&quot;34350&quot;&gt;&lt;property id=&quot;20148&quot; value=&quot;5&quot;/&gt;&lt;property id=&quot;20300&quot; value=&quot;Slide 31 - &amp;quot;Interpolation Search &amp;quot;&quot;/&gt;&lt;property id=&quot;20307&quot; value=&quot;327&quot;/&gt;&lt;/object&gt;&lt;object type=&quot;3&quot; unique_id=&quot;35121&quot;&gt;&lt;property id=&quot;20148&quot; value=&quot;5&quot;/&gt;&lt;property id=&quot;20300&quot; value=&quot;Slide 37 - &amp;quot;Selection Sort&amp;quot;&quot;/&gt;&lt;property id=&quot;20307&quot; value=&quot;328&quot;/&gt;&lt;/object&gt;&lt;object type=&quot;3&quot; unique_id=&quot;35477&quot;&gt;&lt;property id=&quot;20148&quot; value=&quot;5&quot;/&gt;&lt;property id=&quot;20300&quot; value=&quot;Slide 38 - &amp;quot;Selection Sort&amp;quot;&quot;/&gt;&lt;property id=&quot;20307&quot; value=&quot;329&quot;/&gt;&lt;/object&gt;&lt;object type=&quot;3&quot; unique_id=&quot;35694&quot;&gt;&lt;property id=&quot;20148&quot; value=&quot;5&quot;/&gt;&lt;property id=&quot;20300&quot; value=&quot;Slide 39 - &amp;quot;Insertion Sort&amp;quot;&quot;/&gt;&lt;property id=&quot;20307&quot; value=&quot;330&quot;/&gt;&lt;/object&gt;&lt;object type=&quot;3&quot; unique_id=&quot;35914&quot;&gt;&lt;property id=&quot;20148&quot; value=&quot;5&quot;/&gt;&lt;property id=&quot;20300&quot; value=&quot;Slide 40 - &amp;quot;Insertion Sort&amp;quot;&quot;/&gt;&lt;property id=&quot;20307&quot; value=&quot;331&quot;/&gt;&lt;/object&gt;&lt;object type=&quot;3&quot; unique_id=&quot;36285&quot;&gt;&lt;property id=&quot;20148&quot; value=&quot;5&quot;/&gt;&lt;property id=&quot;20300&quot; value=&quot;Slide 41 - &amp;quot;Merge Sort&amp;quot;&quot;/&gt;&lt;property id=&quot;20307&quot; value=&quot;332&quot;/&gt;&lt;/object&gt;&lt;object type=&quot;3&quot; unique_id=&quot;36661&quot;&gt;&lt;property id=&quot;20148&quot; value=&quot;5&quot;/&gt;&lt;property id=&quot;20300&quot; value=&quot;Slide 42 - &amp;quot;Merge Sort&amp;quot;&quot;/&gt;&lt;property id=&quot;20307&quot; value=&quot;333&quot;/&gt;&lt;/object&gt;&lt;object type=&quot;3&quot; unique_id=&quot;36662&quot;&gt;&lt;property id=&quot;20148&quot; value=&quot;5&quot;/&gt;&lt;property id=&quot;20300&quot; value=&quot;Slide 43 - &amp;quot;Merge Sort&amp;quot;&quot;/&gt;&lt;property id=&quot;20307&quot; value=&quot;335&quot;/&gt;&lt;/object&gt;&lt;object type=&quot;3&quot; unique_id=&quot;36663&quot;&gt;&lt;property id=&quot;20148&quot; value=&quot;5&quot;/&gt;&lt;property id=&quot;20300&quot; value=&quot;Slide 44 - &amp;quot;Merge Sort&amp;quot;&quot;/&gt;&lt;property id=&quot;20307&quot; value=&quot;334&quot;/&gt;&lt;/object&gt;&lt;object type=&quot;3&quot; unique_id=&quot;37054&quot;&gt;&lt;property id=&quot;20148&quot; value=&quot;5&quot;/&gt;&lt;property id=&quot;20300&quot; value=&quot;Slide 45 - &amp;quot;Quick Sort&amp;quot;&quot;/&gt;&lt;property id=&quot;20307&quot; value=&quot;336&quot;/&gt;&lt;/object&gt;&lt;object type=&quot;3&quot; unique_id=&quot;37450&quot;&gt;&lt;property id=&quot;20148&quot; value=&quot;5&quot;/&gt;&lt;property id=&quot;20300&quot; value=&quot;Slide 47 - &amp;quot;Sorting Algorithms Conclusion&amp;quot;&quot;/&gt;&lt;property id=&quot;20307&quot; value=&quot;337&quot;/&gt;&lt;/object&gt;&lt;object type=&quot;3&quot; unique_id=&quot;37851&quot;&gt;&lt;property id=&quot;20148&quot; value=&quot;5&quot;/&gt;&lt;property id=&quot;20300&quot; value=&quot;Slide 46 - &amp;quot;Quick Sort&amp;quot;&quot;/&gt;&lt;property id=&quot;20307&quot; value=&quot;338&quot;/&gt;&lt;/object&gt;&lt;object type=&quot;3&quot; unique_id=&quot;38378&quot;&gt;&lt;property id=&quot;20148&quot; value=&quot;5&quot;/&gt;&lt;property id=&quot;20300&quot; value=&quot;Slide 3 - &amp;quot;Searching Algorithms  in Python&amp;quot;&quot;/&gt;&lt;property id=&quot;20307&quot; value=&quot;340&quot;/&gt;&lt;/object&gt;&lt;object type=&quot;3&quot; unique_id=&quot;38992&quot;&gt;&lt;property id=&quot;20148&quot; value=&quot;5&quot;/&gt;&lt;property id=&quot;20300&quot; value=&quot;Slide 50 - &amp;quot;Complexity Analysis&amp;quot;&quot;/&gt;&lt;property id=&quot;20307&quot; value=&quot;342&quot;/&gt;&lt;/object&gt;&lt;object type=&quot;3&quot; unique_id=&quot;38993&quot;&gt;&lt;property id=&quot;20148&quot; value=&quot;5&quot;/&gt;&lt;property id=&quot;20300&quot; value=&quot;Slide 51 - &amp;quot;Complexity Analysis&amp;quot;&quot;/&gt;&lt;property id=&quot;20307&quot; value=&quot;341&quot;/&gt;&lt;/object&gt;&lt;object type=&quot;3&quot; unique_id=&quot;39153&quot;&gt;&lt;property id=&quot;20148&quot; value=&quot;5&quot;/&gt;&lt;property id=&quot;20300&quot; value=&quot;Slide 52 - &amp;quot;Complexity Analysis&amp;quot;&quot;/&gt;&lt;property id=&quot;20307&quot; value=&quot;343&quot;/&gt;&lt;/object&gt;&lt;object type=&quot;3&quot; unique_id=&quot;39316&quot;&gt;&lt;property id=&quot;20148&quot; value=&quot;5&quot;/&gt;&lt;property id=&quot;20300&quot; value=&quot;Slide 49 - &amp;quot;Complexity Analysis&amp;quot;&quot;/&gt;&lt;property id=&quot;20307&quot; value=&quot;344&quot;/&gt;&lt;/object&gt;&lt;object type=&quot;3&quot; unique_id=&quot;39912&quot;&gt;&lt;property id=&quot;20148&quot; value=&quot;5&quot;/&gt;&lt;property id=&quot;20300&quot; value=&quot;Slide 48 - &amp;quot;Complexity Analysis&amp;quot;&quot;/&gt;&lt;property id=&quot;20307&quot; value=&quot;345&quot;/&gt;&lt;/object&gt;&lt;/object&gt;&lt;object type=&quot;8&quot; unique_id=&quot;10280&quot;&gt;&lt;/object&gt;&lt;/object&gt;&lt;/database&gt;"/>
  <p:tag name="SECTOMILLISECCONVERTED" val="1"/>
</p:tagLst>
</file>

<file path=ppt/theme/theme1.xml><?xml version="1.0" encoding="utf-8"?>
<a:theme xmlns:a="http://schemas.openxmlformats.org/drawingml/2006/main" name="Ретро">
  <a:themeElements>
    <a:clrScheme name="Ретр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Документ" ma:contentTypeID="0x0101000CA7EA6C9C1E874F95C7C2F57596412B" ma:contentTypeVersion="4" ma:contentTypeDescription="Создание документа." ma:contentTypeScope="" ma:versionID="670686ec06addbf862e6db37a05f0175">
  <xsd:schema xmlns:xsd="http://www.w3.org/2001/XMLSchema" xmlns:xs="http://www.w3.org/2001/XMLSchema" xmlns:p="http://schemas.microsoft.com/office/2006/metadata/properties" xmlns:ns2="8d632433-768a-41fb-8899-f407ef78b44b" targetNamespace="http://schemas.microsoft.com/office/2006/metadata/properties" ma:root="true" ma:fieldsID="264ef4a002b0f04cd4703856bb97c061" ns2:_="">
    <xsd:import namespace="8d632433-768a-41fb-8899-f407ef78b44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632433-768a-41fb-8899-f407ef78b4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A9C4281-9679-4AD1-8076-995B6303947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96E9F11-0F2B-4CAF-BC19-FB4793B4FB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632433-768a-41fb-8899-f407ef78b4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5AF2F3A-0364-4B9B-888B-C8968E653F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6291</TotalTime>
  <Words>6831</Words>
  <Application>Microsoft Office PowerPoint</Application>
  <PresentationFormat>Custom</PresentationFormat>
  <Paragraphs>486</Paragraphs>
  <Slides>53</Slides>
  <Notes>51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Calibri</vt:lpstr>
      <vt:lpstr>Calibri Light</vt:lpstr>
      <vt:lpstr>Menlo</vt:lpstr>
      <vt:lpstr>Nunito</vt:lpstr>
      <vt:lpstr>Times New Roman</vt:lpstr>
      <vt:lpstr>urw-din</vt:lpstr>
      <vt:lpstr>Ретро</vt:lpstr>
      <vt:lpstr>PowerPoint Presentation</vt:lpstr>
      <vt:lpstr>Content</vt:lpstr>
      <vt:lpstr>Searching Algorithms  in Python</vt:lpstr>
      <vt:lpstr>Searching Algorithms</vt:lpstr>
      <vt:lpstr>SEARCHING ALGORITHMS IN PYTHON</vt:lpstr>
      <vt:lpstr>Membership Operators</vt:lpstr>
      <vt:lpstr>Membership Operators</vt:lpstr>
      <vt:lpstr>O(1) complexity</vt:lpstr>
      <vt:lpstr>PowerPoint Presentation</vt:lpstr>
      <vt:lpstr>Linear Search</vt:lpstr>
      <vt:lpstr>Linear Search</vt:lpstr>
      <vt:lpstr>O(n) complexity</vt:lpstr>
      <vt:lpstr>Linear Search</vt:lpstr>
      <vt:lpstr>Binary Search</vt:lpstr>
      <vt:lpstr>Binary Search</vt:lpstr>
      <vt:lpstr>Binary Search</vt:lpstr>
      <vt:lpstr>Binary Search</vt:lpstr>
      <vt:lpstr>O(log n) complexity of Binary Search</vt:lpstr>
      <vt:lpstr>Binary Search</vt:lpstr>
      <vt:lpstr>Binary Search</vt:lpstr>
      <vt:lpstr>Jump Search</vt:lpstr>
      <vt:lpstr>PowerPoint Presentation</vt:lpstr>
      <vt:lpstr>Jump Search</vt:lpstr>
      <vt:lpstr>Jump Search</vt:lpstr>
      <vt:lpstr>Fibonacci Search </vt:lpstr>
      <vt:lpstr>Fibonacci Search </vt:lpstr>
      <vt:lpstr>Fibonacci Search </vt:lpstr>
      <vt:lpstr>Exponential Search </vt:lpstr>
      <vt:lpstr>Exponential Search </vt:lpstr>
      <vt:lpstr>Interpolation Search </vt:lpstr>
      <vt:lpstr>Interpolation Search </vt:lpstr>
      <vt:lpstr>Using Search Algorithms</vt:lpstr>
      <vt:lpstr>Sorting Algorithms  in Python</vt:lpstr>
      <vt:lpstr>SORTING ALGORITHMS </vt:lpstr>
      <vt:lpstr>Bubble Sort</vt:lpstr>
      <vt:lpstr>Bubble Sort</vt:lpstr>
      <vt:lpstr>Selection Sort</vt:lpstr>
      <vt:lpstr>Selection Sort</vt:lpstr>
      <vt:lpstr>Insertion Sort</vt:lpstr>
      <vt:lpstr>Insertion Sort</vt:lpstr>
      <vt:lpstr>Merge Sort</vt:lpstr>
      <vt:lpstr>Merge Sort</vt:lpstr>
      <vt:lpstr>Merge Sort</vt:lpstr>
      <vt:lpstr>Merge Sort</vt:lpstr>
      <vt:lpstr>Quick Sort</vt:lpstr>
      <vt:lpstr>Quick Sort</vt:lpstr>
      <vt:lpstr>Sorting Algorithms Conclusion</vt:lpstr>
      <vt:lpstr>Complexity Analysis</vt:lpstr>
      <vt:lpstr>Complexity Analysis</vt:lpstr>
      <vt:lpstr>Complexity Analysis</vt:lpstr>
      <vt:lpstr>Complexity Analysis</vt:lpstr>
      <vt:lpstr>Complexity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Aizhan</dc:creator>
  <cp:lastModifiedBy>Маратулы</cp:lastModifiedBy>
  <cp:revision>225</cp:revision>
  <dcterms:created xsi:type="dcterms:W3CDTF">2020-09-30T20:41:39Z</dcterms:created>
  <dcterms:modified xsi:type="dcterms:W3CDTF">2021-05-22T14:11:08Z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2015-12-17T00:00:00Z</vt:filetime>
  </property>
  <property fmtid="{D5CDD505-2E9C-101B-9397-08002B2CF9AE}" pid="3" name="LastSaved">
    <vt:filetime>2020-09-30T00:00:00Z</vt:filetime>
  </property>
  <property fmtid="{D5CDD505-2E9C-101B-9397-08002B2CF9AE}" pid="4" name="ContentTypeId">
    <vt:lpwstr>0x0101000CA7EA6C9C1E874F95C7C2F57596412B</vt:lpwstr>
  </property>
</Properties>
</file>