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6"/>
  </p:notesMasterIdLst>
  <p:sldIdLst>
    <p:sldId id="285" r:id="rId2"/>
    <p:sldId id="258" r:id="rId3"/>
    <p:sldId id="30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92" r:id="rId35"/>
  </p:sldIdLst>
  <p:sldSz cx="20104100" cy="11309350"/>
  <p:notesSz cx="20104100" cy="1130935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223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545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883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679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23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https://pybit.es/faster-python.html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63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https://pybit.es/faster-python.html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76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77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369" y="1251568"/>
            <a:ext cx="16585883" cy="588086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3192" spc="-8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938" y="7347647"/>
            <a:ext cx="16585883" cy="18848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958" cap="all" spc="330" baseline="0">
                <a:solidFill>
                  <a:schemeClr val="tx2"/>
                </a:solidFill>
                <a:latin typeface="+mj-lt"/>
              </a:defRPr>
            </a:lvl1pPr>
            <a:lvl2pPr marL="753923" indent="0" algn="ctr">
              <a:buNone/>
              <a:defRPr sz="3958"/>
            </a:lvl2pPr>
            <a:lvl3pPr marL="1507846" indent="0" algn="ctr">
              <a:buNone/>
              <a:defRPr sz="3958"/>
            </a:lvl3pPr>
            <a:lvl4pPr marL="2261768" indent="0" algn="ctr">
              <a:buNone/>
              <a:defRPr sz="3298"/>
            </a:lvl4pPr>
            <a:lvl5pPr marL="3015691" indent="0" algn="ctr">
              <a:buNone/>
              <a:defRPr sz="3298"/>
            </a:lvl5pPr>
            <a:lvl6pPr marL="3769614" indent="0" algn="ctr">
              <a:buNone/>
              <a:defRPr sz="3298"/>
            </a:lvl6pPr>
            <a:lvl7pPr marL="4523537" indent="0" algn="ctr">
              <a:buNone/>
              <a:defRPr sz="3298"/>
            </a:lvl7pPr>
            <a:lvl8pPr marL="5277460" indent="0" algn="ctr">
              <a:buNone/>
              <a:defRPr sz="3298"/>
            </a:lvl8pPr>
            <a:lvl9pPr marL="6031382" indent="0" algn="ctr">
              <a:buNone/>
              <a:defRPr sz="329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F4C5-14CD-404E-8A8B-000194920E18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91378" y="7162588"/>
            <a:ext cx="162843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8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4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84000"/>
            <a:ext cx="4334947" cy="949441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84000"/>
            <a:ext cx="12753538" cy="9494415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41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09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84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6060950"/>
            <a:ext cx="8745284" cy="544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87042" y="6104828"/>
            <a:ext cx="7198892" cy="727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2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1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8480"/>
            <a:r>
              <a:rPr lang="en-US" spc="-7"/>
              <a:t>6.0001 LECTUR</a:t>
            </a:r>
            <a:r>
              <a:rPr lang="en-US"/>
              <a:t>E </a:t>
            </a:r>
            <a:r>
              <a:rPr lang="en-US" spc="-7"/>
              <a:t>10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28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4902"/>
            <a:fld id="{81D60167-4931-47E6-BA6A-407CBD079E47}" type="slidenum">
              <a:rPr lang="en-US" spc="-15" smtClean="0"/>
              <a:pPr marL="134902"/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356747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1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8480"/>
            <a:r>
              <a:rPr lang="en-US" spc="-7"/>
              <a:t>6.0001 LECTUR</a:t>
            </a:r>
            <a:r>
              <a:rPr lang="en-US"/>
              <a:t>E </a:t>
            </a:r>
            <a:r>
              <a:rPr lang="en-US" spc="-7"/>
              <a:t>10</a:t>
            </a:r>
            <a:endParaRPr lang="en-US" spc="-7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28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4902"/>
            <a:fld id="{81D60167-4931-47E6-BA6A-407CBD079E47}" type="slidenum">
              <a:rPr lang="en-US" spc="-15" smtClean="0"/>
              <a:pPr marL="134902"/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22510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15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369" y="1251568"/>
            <a:ext cx="16585883" cy="588086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319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7343538"/>
            <a:ext cx="16585883" cy="18848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958" cap="all" spc="330" baseline="0">
                <a:solidFill>
                  <a:schemeClr val="tx2"/>
                </a:solidFill>
                <a:latin typeface="+mj-lt"/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BBE6-6655-4E81-B153-A96DB6946C89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91378" y="7162588"/>
            <a:ext cx="162843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3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9367" y="3043752"/>
            <a:ext cx="8142161" cy="66348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3091" y="3043754"/>
            <a:ext cx="8142161" cy="66348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79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3044276"/>
            <a:ext cx="8142161" cy="12141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98" b="0" cap="all" baseline="0">
                <a:solidFill>
                  <a:schemeClr val="tx2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9369" y="4258460"/>
            <a:ext cx="8142161" cy="55709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091" y="3044276"/>
            <a:ext cx="8142161" cy="12141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98" b="0" cap="all" baseline="0">
                <a:solidFill>
                  <a:schemeClr val="tx2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53091" y="4258460"/>
            <a:ext cx="8142161" cy="55709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42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4F-2C54-458A-BB96-818C9C96A7C8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9E5D-31E0-41A2-A1D6-C19B0CD314CC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667958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661909" y="0"/>
            <a:ext cx="105547" cy="11309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04" y="980142"/>
            <a:ext cx="5277326" cy="3769783"/>
          </a:xfrm>
        </p:spPr>
        <p:txBody>
          <a:bodyPr anchor="b">
            <a:normAutofit/>
          </a:bodyPr>
          <a:lstStyle>
            <a:lvl1pPr>
              <a:defRPr sz="5936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990" y="1206331"/>
            <a:ext cx="10705433" cy="86705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904" y="4825323"/>
            <a:ext cx="5277326" cy="557242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74">
                <a:solidFill>
                  <a:srgbClr val="FFFFFF"/>
                </a:solidFill>
              </a:defRPr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610" y="10652665"/>
            <a:ext cx="4317814" cy="602118"/>
          </a:xfrm>
        </p:spPr>
        <p:txBody>
          <a:bodyPr/>
          <a:lstStyle>
            <a:lvl1pPr algn="l">
              <a:defRPr/>
            </a:lvl1pPr>
          </a:lstStyle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15989" y="10652665"/>
            <a:ext cx="7664688" cy="60211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28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167864"/>
            <a:ext cx="20098865" cy="3141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" y="8105324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369" y="8368919"/>
            <a:ext cx="16676351" cy="1357122"/>
          </a:xfrm>
        </p:spPr>
        <p:txBody>
          <a:bodyPr lIns="91440" tIns="0" rIns="91440" bIns="0" anchor="b">
            <a:noAutofit/>
          </a:bodyPr>
          <a:lstStyle>
            <a:lvl1pPr>
              <a:defRPr sz="5936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" y="0"/>
            <a:ext cx="20104075" cy="810532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5277">
                <a:solidFill>
                  <a:schemeClr val="bg1"/>
                </a:solidFill>
              </a:defRPr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369" y="9741118"/>
            <a:ext cx="16676351" cy="9801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89"/>
              </a:spcAft>
              <a:buNone/>
              <a:defRPr sz="2474">
                <a:solidFill>
                  <a:srgbClr val="FFFFFF"/>
                </a:solidFill>
              </a:defRPr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330-2AB4-410B-84D6-BFBCC737C809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0555393"/>
            <a:ext cx="20104100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0445756"/>
            <a:ext cx="20104102" cy="108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3043752"/>
            <a:ext cx="16585883" cy="663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9370" y="10652665"/>
            <a:ext cx="4076672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rgbClr val="FFFFFF"/>
                </a:solidFill>
              </a:defRPr>
            </a:lvl1pPr>
          </a:lstStyle>
          <a:p>
            <a:fld id="{265CE2C8-30DD-4D0A-ABF0-80034E3FD62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365" y="10652665"/>
            <a:ext cx="795260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4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25443" y="10652665"/>
            <a:ext cx="2163475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68084" y="2865835"/>
            <a:ext cx="164351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hdr="0" ftr="0" dt="0"/>
  <p:txStyles>
    <p:titleStyle>
      <a:lvl1pPr algn="l" defTabSz="1507846" rtl="0" eaLnBrk="1" latinLnBrk="0" hangingPunct="1">
        <a:lnSpc>
          <a:spcPct val="85000"/>
        </a:lnSpc>
        <a:spcBef>
          <a:spcPct val="0"/>
        </a:spcBef>
        <a:buNone/>
        <a:defRPr sz="7915" b="0" i="0" u="none" kern="1200" spc="-82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50785" indent="-150785" algn="l" defTabSz="1507846" rtl="0" eaLnBrk="1" latinLnBrk="0" hangingPunct="1">
        <a:lnSpc>
          <a:spcPct val="90000"/>
        </a:lnSpc>
        <a:spcBef>
          <a:spcPts val="1979"/>
        </a:spcBef>
        <a:spcAft>
          <a:spcPts val="33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3295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34864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6433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8003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39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437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4735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033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jHsOrOOSu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20-simple-python-performance-tuning-tip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/>
              <a:t>Lecture 15</a:t>
            </a:r>
            <a:endParaRPr lang="en-US" sz="5442" dirty="0"/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133583" y="4642858"/>
            <a:ext cx="1783693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Efficiency</a:t>
            </a:r>
            <a:r>
              <a:rPr lang="en-US" sz="4800" i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50" y="168275"/>
            <a:ext cx="24945677" cy="227107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109" dirty="0"/>
              <a:t>S</a:t>
            </a:r>
            <a:r>
              <a:rPr spc="-73" dirty="0"/>
              <a:t>T</a:t>
            </a:r>
            <a:r>
              <a:rPr spc="-80" dirty="0"/>
              <a:t>I</a:t>
            </a:r>
            <a:r>
              <a:rPr spc="-116" dirty="0"/>
              <a:t>L</a:t>
            </a:r>
            <a:r>
              <a:rPr spc="-36" dirty="0"/>
              <a:t>L</a:t>
            </a:r>
            <a:r>
              <a:rPr spc="-153" dirty="0"/>
              <a:t> </a:t>
            </a:r>
            <a:r>
              <a:rPr spc="-73" dirty="0"/>
              <a:t>N</a:t>
            </a:r>
            <a:r>
              <a:rPr spc="-116" dirty="0"/>
              <a:t>EE</a:t>
            </a:r>
            <a:r>
              <a:rPr spc="-44" dirty="0"/>
              <a:t>D</a:t>
            </a:r>
            <a:r>
              <a:rPr spc="-153" dirty="0"/>
              <a:t> </a:t>
            </a:r>
            <a:r>
              <a:rPr dirty="0"/>
              <a:t>A</a:t>
            </a:r>
            <a:r>
              <a:rPr spc="-153" dirty="0"/>
              <a:t> </a:t>
            </a:r>
            <a:r>
              <a:rPr spc="-80" dirty="0"/>
              <a:t>B</a:t>
            </a:r>
            <a:r>
              <a:rPr spc="-116" dirty="0"/>
              <a:t>E</a:t>
            </a:r>
            <a:r>
              <a:rPr spc="22" dirty="0"/>
              <a:t>T</a:t>
            </a:r>
            <a:r>
              <a:rPr spc="-73" dirty="0"/>
              <a:t>T</a:t>
            </a:r>
            <a:r>
              <a:rPr spc="-116" dirty="0"/>
              <a:t>E</a:t>
            </a:r>
            <a:r>
              <a:rPr dirty="0"/>
              <a:t>R</a:t>
            </a:r>
            <a:r>
              <a:rPr spc="-146" dirty="0"/>
              <a:t> </a:t>
            </a:r>
            <a:r>
              <a:rPr spc="-458" dirty="0"/>
              <a:t>W</a:t>
            </a:r>
            <a:r>
              <a:rPr spc="-553" dirty="0"/>
              <a:t>A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96518" y="10329227"/>
            <a:ext cx="233764" cy="235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1528" spc="-1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52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9813" y="3460536"/>
            <a:ext cx="14159037" cy="393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752" indent="-276273">
              <a:buClr>
                <a:srgbClr val="595959"/>
              </a:buClr>
              <a:buFont typeface="Arial"/>
              <a:buChar char="•"/>
              <a:tabLst>
                <a:tab pos="295676" algn="l"/>
              </a:tabLst>
            </a:pP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min</a:t>
            </a:r>
            <a:r>
              <a:rPr sz="3783" spc="-22" dirty="0">
                <a:latin typeface="Calibri"/>
                <a:cs typeface="Calibri"/>
              </a:rPr>
              <a:t>g</a:t>
            </a:r>
            <a:r>
              <a:rPr sz="3783" dirty="0">
                <a:latin typeface="Calibri"/>
                <a:cs typeface="Calibri"/>
              </a:rPr>
              <a:t> and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coun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ng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lang="en-US" sz="3783" b="1" dirty="0">
                <a:solidFill>
                  <a:srgbClr val="C00000"/>
                </a:solidFill>
                <a:latin typeface="Calibri"/>
                <a:cs typeface="Calibri"/>
              </a:rPr>
              <a:t> implementations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3783" dirty="0">
              <a:latin typeface="Calibri"/>
              <a:cs typeface="Calibri"/>
            </a:endParaRPr>
          </a:p>
          <a:p>
            <a:pPr marL="294752" indent="-276273">
              <a:spcBef>
                <a:spcPts val="1564"/>
              </a:spcBef>
              <a:buClr>
                <a:srgbClr val="595959"/>
              </a:buClr>
              <a:buFont typeface="Arial"/>
              <a:buChar char="•"/>
              <a:tabLst>
                <a:tab pos="295676" algn="l"/>
              </a:tabLst>
            </a:pP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min</a:t>
            </a:r>
            <a:r>
              <a:rPr sz="3783" spc="-22" dirty="0">
                <a:latin typeface="Calibri"/>
                <a:cs typeface="Calibri"/>
              </a:rPr>
              <a:t>g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mach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3929" dirty="0">
              <a:latin typeface="Times New Roman"/>
              <a:cs typeface="Times New Roman"/>
            </a:endParaRPr>
          </a:p>
          <a:p>
            <a:pPr marL="294752" indent="-276273">
              <a:spcBef>
                <a:spcPts val="3165"/>
              </a:spcBef>
              <a:buClr>
                <a:srgbClr val="595959"/>
              </a:buClr>
              <a:buFont typeface="Arial"/>
              <a:buChar char="•"/>
              <a:tabLst>
                <a:tab pos="295676" algn="l"/>
              </a:tabLst>
            </a:pPr>
            <a:r>
              <a:rPr sz="3783" dirty="0">
                <a:latin typeface="Calibri"/>
                <a:cs typeface="Calibri"/>
              </a:rPr>
              <a:t>want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lg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ri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endParaRPr sz="3783" dirty="0">
              <a:latin typeface="Calibri"/>
              <a:cs typeface="Calibri"/>
            </a:endParaRPr>
          </a:p>
          <a:p>
            <a:pPr marL="294752" indent="-276273">
              <a:spcBef>
                <a:spcPts val="1564"/>
              </a:spcBef>
              <a:buClr>
                <a:srgbClr val="595959"/>
              </a:buClr>
              <a:buFont typeface="Arial"/>
              <a:buChar char="•"/>
              <a:tabLst>
                <a:tab pos="295676" algn="l"/>
              </a:tabLst>
            </a:pPr>
            <a:r>
              <a:rPr sz="3783" dirty="0">
                <a:latin typeface="Calibri"/>
                <a:cs typeface="Calibri"/>
              </a:rPr>
              <a:t>want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ility</a:t>
            </a:r>
            <a:endParaRPr sz="3783" dirty="0">
              <a:latin typeface="Calibri"/>
              <a:cs typeface="Calibri"/>
            </a:endParaRPr>
          </a:p>
          <a:p>
            <a:pPr marL="294752" indent="-276273">
              <a:spcBef>
                <a:spcPts val="1572"/>
              </a:spcBef>
              <a:buClr>
                <a:srgbClr val="595959"/>
              </a:buClr>
              <a:buFont typeface="Arial"/>
              <a:buChar char="•"/>
              <a:tabLst>
                <a:tab pos="295676" algn="l"/>
              </a:tabLst>
            </a:pPr>
            <a:r>
              <a:rPr sz="3783" dirty="0">
                <a:latin typeface="Calibri"/>
                <a:cs typeface="Calibri"/>
              </a:rPr>
              <a:t>want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eva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erms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npu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ze</a:t>
            </a:r>
            <a:endParaRPr sz="378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250" y="549275"/>
            <a:ext cx="24945677" cy="227107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109" dirty="0"/>
              <a:t>S</a:t>
            </a:r>
            <a:r>
              <a:rPr spc="-73" dirty="0"/>
              <a:t>T</a:t>
            </a:r>
            <a:r>
              <a:rPr spc="-80" dirty="0"/>
              <a:t>I</a:t>
            </a:r>
            <a:r>
              <a:rPr spc="-116" dirty="0"/>
              <a:t>L</a:t>
            </a:r>
            <a:r>
              <a:rPr spc="-36" dirty="0"/>
              <a:t>L</a:t>
            </a:r>
            <a:r>
              <a:rPr spc="-153" dirty="0"/>
              <a:t> </a:t>
            </a:r>
            <a:r>
              <a:rPr spc="-73" dirty="0"/>
              <a:t>N</a:t>
            </a:r>
            <a:r>
              <a:rPr spc="-116" dirty="0"/>
              <a:t>EE</a:t>
            </a:r>
            <a:r>
              <a:rPr spc="-44" dirty="0"/>
              <a:t>D</a:t>
            </a:r>
            <a:r>
              <a:rPr spc="-153" dirty="0"/>
              <a:t> </a:t>
            </a:r>
            <a:r>
              <a:rPr dirty="0"/>
              <a:t>A</a:t>
            </a:r>
            <a:r>
              <a:rPr spc="-153" dirty="0"/>
              <a:t> </a:t>
            </a:r>
            <a:r>
              <a:rPr spc="-80" dirty="0"/>
              <a:t>B</a:t>
            </a:r>
            <a:r>
              <a:rPr spc="-116" dirty="0"/>
              <a:t>E</a:t>
            </a:r>
            <a:r>
              <a:rPr spc="22" dirty="0"/>
              <a:t>T</a:t>
            </a:r>
            <a:r>
              <a:rPr spc="-73" dirty="0"/>
              <a:t>T</a:t>
            </a:r>
            <a:r>
              <a:rPr spc="-116" dirty="0"/>
              <a:t>E</a:t>
            </a:r>
            <a:r>
              <a:rPr dirty="0"/>
              <a:t>R</a:t>
            </a:r>
            <a:r>
              <a:rPr spc="-146" dirty="0"/>
              <a:t> </a:t>
            </a:r>
            <a:r>
              <a:rPr spc="-458" dirty="0"/>
              <a:t>W</a:t>
            </a:r>
            <a:r>
              <a:rPr spc="-553" dirty="0"/>
              <a:t>A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11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593851" y="3412668"/>
            <a:ext cx="13870288" cy="4931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38" marR="7392" indent="-129358">
              <a:lnSpc>
                <a:spcPct val="79100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Going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focu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ide</a:t>
            </a:r>
            <a:r>
              <a:rPr sz="3783" dirty="0">
                <a:latin typeface="Calibri"/>
                <a:cs typeface="Calibri"/>
              </a:rPr>
              <a:t>a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2" dirty="0">
                <a:latin typeface="Calibri"/>
                <a:cs typeface="Calibri"/>
              </a:rPr>
              <a:t>coun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ng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opera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an algorithm,</a:t>
            </a:r>
            <a:r>
              <a:rPr sz="3783" spc="-7" dirty="0">
                <a:latin typeface="Calibri"/>
                <a:cs typeface="Calibri"/>
              </a:rPr>
              <a:t> bu</a:t>
            </a:r>
            <a:r>
              <a:rPr sz="3783" dirty="0">
                <a:latin typeface="Calibri"/>
                <a:cs typeface="Calibri"/>
              </a:rPr>
              <a:t>t </a:t>
            </a:r>
            <a:r>
              <a:rPr sz="3783" spc="-7" dirty="0">
                <a:latin typeface="Calibri"/>
                <a:cs typeface="Calibri"/>
              </a:rPr>
              <a:t>no</a:t>
            </a:r>
            <a:r>
              <a:rPr sz="3783" dirty="0">
                <a:latin typeface="Calibri"/>
                <a:cs typeface="Calibri"/>
              </a:rPr>
              <a:t>t </a:t>
            </a:r>
            <a:r>
              <a:rPr sz="3783" spc="-22" dirty="0">
                <a:latin typeface="Calibri"/>
                <a:cs typeface="Calibri"/>
              </a:rPr>
              <a:t>worry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about</a:t>
            </a:r>
            <a:r>
              <a:rPr sz="3783" spc="-7" dirty="0">
                <a:latin typeface="Calibri"/>
                <a:cs typeface="Calibri"/>
              </a:rPr>
              <a:t> smal</a:t>
            </a:r>
            <a:r>
              <a:rPr sz="3783" dirty="0">
                <a:latin typeface="Calibri"/>
                <a:cs typeface="Calibri"/>
              </a:rPr>
              <a:t>l </a:t>
            </a:r>
            <a:r>
              <a:rPr sz="3783" spc="-22" dirty="0">
                <a:latin typeface="Calibri"/>
                <a:cs typeface="Calibri"/>
              </a:rPr>
              <a:t>varia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ons</a:t>
            </a:r>
            <a:r>
              <a:rPr sz="3783" spc="-29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in </a:t>
            </a:r>
            <a:r>
              <a:rPr sz="3783" spc="-29" dirty="0">
                <a:latin typeface="Calibri"/>
                <a:cs typeface="Calibri"/>
              </a:rPr>
              <a:t>implementa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spc="36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(e.g.</a:t>
            </a:r>
            <a:r>
              <a:rPr sz="3783" spc="-15" dirty="0">
                <a:latin typeface="Calibri"/>
                <a:cs typeface="Calibri"/>
              </a:rPr>
              <a:t>,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whether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we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take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3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15" dirty="0">
                <a:latin typeface="Calibri"/>
                <a:cs typeface="Calibri"/>
              </a:rPr>
              <a:t>r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4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primi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ve opera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execute the</a:t>
            </a:r>
            <a:r>
              <a:rPr sz="3783" spc="-7" dirty="0">
                <a:latin typeface="Calibri"/>
                <a:cs typeface="Calibri"/>
              </a:rPr>
              <a:t> step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a </a:t>
            </a:r>
            <a:r>
              <a:rPr sz="3783" spc="-7" dirty="0">
                <a:latin typeface="Calibri"/>
                <a:cs typeface="Calibri"/>
              </a:rPr>
              <a:t>loop)</a:t>
            </a:r>
            <a:endParaRPr sz="3783" dirty="0">
              <a:latin typeface="Calibri"/>
              <a:cs typeface="Calibri"/>
            </a:endParaRPr>
          </a:p>
          <a:p>
            <a:pPr marL="147838" marR="192190" indent="-129358">
              <a:lnSpc>
                <a:spcPts val="3638"/>
              </a:lnSpc>
              <a:spcBef>
                <a:spcPts val="2008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dirty="0">
                <a:latin typeface="Calibri"/>
                <a:cs typeface="Calibri"/>
              </a:rPr>
              <a:t>Going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focu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ho</a:t>
            </a:r>
            <a:r>
              <a:rPr sz="3783" dirty="0">
                <a:latin typeface="Calibri"/>
                <a:cs typeface="Calibri"/>
              </a:rPr>
              <a:t>w algorithm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perform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22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when</a:t>
            </a:r>
            <a:r>
              <a:rPr sz="3783" spc="-7" dirty="0">
                <a:latin typeface="Calibri"/>
                <a:cs typeface="Calibri"/>
              </a:rPr>
              <a:t> size 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proble</a:t>
            </a:r>
            <a:r>
              <a:rPr sz="3783" dirty="0">
                <a:latin typeface="Calibri"/>
                <a:cs typeface="Calibri"/>
              </a:rPr>
              <a:t>m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gets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arbitrarily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large</a:t>
            </a:r>
            <a:endParaRPr sz="3783" dirty="0">
              <a:latin typeface="Calibri"/>
              <a:cs typeface="Calibri"/>
            </a:endParaRPr>
          </a:p>
          <a:p>
            <a:pPr marL="148762" marR="583037" indent="-129358">
              <a:lnSpc>
                <a:spcPts val="3638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dirty="0">
                <a:latin typeface="Calibri"/>
                <a:cs typeface="Calibri"/>
              </a:rPr>
              <a:t>Want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relate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lang="en-US" sz="3783" spc="-65" dirty="0">
                <a:latin typeface="Calibri"/>
                <a:cs typeface="Calibri"/>
              </a:rPr>
              <a:t>ti</a:t>
            </a:r>
            <a:r>
              <a:rPr sz="3783" spc="-65" dirty="0">
                <a:latin typeface="Calibri"/>
                <a:cs typeface="Calibri"/>
              </a:rPr>
              <a:t>m</a:t>
            </a:r>
            <a:r>
              <a:rPr sz="3783" spc="-44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neede</a:t>
            </a:r>
            <a:r>
              <a:rPr sz="3783" spc="-22" dirty="0">
                <a:latin typeface="Calibri"/>
                <a:cs typeface="Calibri"/>
              </a:rPr>
              <a:t>d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complete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 </a:t>
            </a:r>
            <a:r>
              <a:rPr sz="3783" spc="-22" dirty="0">
                <a:latin typeface="Calibri"/>
                <a:cs typeface="Calibri"/>
              </a:rPr>
              <a:t>computa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on,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measured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this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way,</a:t>
            </a:r>
            <a:r>
              <a:rPr sz="3783" dirty="0">
                <a:latin typeface="Calibri"/>
                <a:cs typeface="Calibri"/>
              </a:rPr>
              <a:t> against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siz</a:t>
            </a:r>
            <a:r>
              <a:rPr sz="3783" dirty="0">
                <a:latin typeface="Calibri"/>
                <a:cs typeface="Calibri"/>
              </a:rPr>
              <a:t>e </a:t>
            </a:r>
            <a:r>
              <a:rPr sz="3783" spc="-7" dirty="0">
                <a:latin typeface="Calibri"/>
                <a:cs typeface="Calibri"/>
              </a:rPr>
              <a:t>of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inpu</a:t>
            </a:r>
            <a:r>
              <a:rPr sz="3783" dirty="0">
                <a:latin typeface="Calibri"/>
                <a:cs typeface="Calibri"/>
              </a:rPr>
              <a:t>t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problem</a:t>
            </a:r>
            <a:endParaRPr sz="3783" dirty="0">
              <a:latin typeface="Calibri"/>
              <a:cs typeface="Calibri"/>
            </a:endParaRPr>
          </a:p>
          <a:p>
            <a:pPr marL="148762" marR="645868" indent="-129358">
              <a:lnSpc>
                <a:spcPts val="3638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9266" algn="l"/>
              </a:tabLst>
            </a:pPr>
            <a:r>
              <a:rPr sz="3783" spc="-22" dirty="0">
                <a:latin typeface="Calibri"/>
                <a:cs typeface="Calibri"/>
              </a:rPr>
              <a:t>Need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decid</a:t>
            </a:r>
            <a:r>
              <a:rPr sz="3783" dirty="0">
                <a:latin typeface="Calibri"/>
                <a:cs typeface="Calibri"/>
              </a:rPr>
              <a:t>e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what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measure,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given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that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actual </a:t>
            </a:r>
            <a:r>
              <a:rPr sz="3783" spc="-7" dirty="0">
                <a:latin typeface="Calibri"/>
                <a:cs typeface="Calibri"/>
              </a:rPr>
              <a:t>numbe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step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22" dirty="0">
                <a:latin typeface="Calibri"/>
                <a:cs typeface="Calibri"/>
              </a:rPr>
              <a:t>may</a:t>
            </a:r>
            <a:r>
              <a:rPr sz="3783" spc="-7" dirty="0">
                <a:latin typeface="Calibri"/>
                <a:cs typeface="Calibri"/>
              </a:rPr>
              <a:t> depen</a:t>
            </a:r>
            <a:r>
              <a:rPr sz="3783" dirty="0">
                <a:latin typeface="Calibri"/>
                <a:cs typeface="Calibri"/>
              </a:rPr>
              <a:t>d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speciﬁc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trial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250" y="854075"/>
            <a:ext cx="16459200" cy="1625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 marR="7392">
              <a:lnSpc>
                <a:spcPts val="6257"/>
              </a:lnSpc>
            </a:pPr>
            <a:r>
              <a:rPr sz="6257" spc="-116" dirty="0">
                <a:latin typeface="Calibri Light"/>
                <a:cs typeface="Calibri Light"/>
              </a:rPr>
              <a:t>NEE</a:t>
            </a:r>
            <a:r>
              <a:rPr sz="6257" spc="-44" dirty="0">
                <a:latin typeface="Calibri Light"/>
                <a:cs typeface="Calibri Light"/>
              </a:rPr>
              <a:t>D</a:t>
            </a:r>
            <a:r>
              <a:rPr sz="6257" spc="-146" dirty="0">
                <a:latin typeface="Calibri Light"/>
                <a:cs typeface="Calibri Light"/>
              </a:rPr>
              <a:t> </a:t>
            </a:r>
            <a:r>
              <a:rPr sz="6257" spc="-262" dirty="0">
                <a:latin typeface="Calibri Light"/>
                <a:cs typeface="Calibri Light"/>
              </a:rPr>
              <a:t>T</a:t>
            </a:r>
            <a:r>
              <a:rPr sz="6257" dirty="0">
                <a:latin typeface="Calibri Light"/>
                <a:cs typeface="Calibri Light"/>
              </a:rPr>
              <a:t>O</a:t>
            </a:r>
            <a:r>
              <a:rPr sz="6257" spc="-146" dirty="0">
                <a:latin typeface="Calibri Light"/>
                <a:cs typeface="Calibri Light"/>
              </a:rPr>
              <a:t> </a:t>
            </a:r>
            <a:r>
              <a:rPr sz="6257" spc="-73" dirty="0">
                <a:latin typeface="Calibri Light"/>
                <a:cs typeface="Calibri Light"/>
              </a:rPr>
              <a:t>CHOO</a:t>
            </a:r>
            <a:r>
              <a:rPr sz="6257" spc="-80" dirty="0">
                <a:latin typeface="Calibri Light"/>
                <a:cs typeface="Calibri Light"/>
              </a:rPr>
              <a:t>S</a:t>
            </a:r>
            <a:r>
              <a:rPr sz="6257" spc="-36" dirty="0">
                <a:latin typeface="Calibri Light"/>
                <a:cs typeface="Calibri Light"/>
              </a:rPr>
              <a:t>E</a:t>
            </a:r>
            <a:r>
              <a:rPr sz="6257" spc="-153" dirty="0">
                <a:latin typeface="Calibri Light"/>
                <a:cs typeface="Calibri Light"/>
              </a:rPr>
              <a:t> </a:t>
            </a:r>
            <a:r>
              <a:rPr sz="6257" spc="-73" dirty="0">
                <a:latin typeface="Calibri Light"/>
                <a:cs typeface="Calibri Light"/>
              </a:rPr>
              <a:t>WHIC</a:t>
            </a:r>
            <a:r>
              <a:rPr sz="6257" dirty="0">
                <a:latin typeface="Calibri Light"/>
                <a:cs typeface="Calibri Light"/>
              </a:rPr>
              <a:t>H</a:t>
            </a:r>
            <a:r>
              <a:rPr sz="6257" spc="-153" dirty="0">
                <a:latin typeface="Calibri Light"/>
                <a:cs typeface="Calibri Light"/>
              </a:rPr>
              <a:t> </a:t>
            </a:r>
            <a:r>
              <a:rPr sz="6257" spc="-102" dirty="0">
                <a:latin typeface="Calibri Light"/>
                <a:cs typeface="Calibri Light"/>
              </a:rPr>
              <a:t>INP</a:t>
            </a:r>
            <a:r>
              <a:rPr sz="6257" spc="-124" dirty="0">
                <a:latin typeface="Calibri Light"/>
                <a:cs typeface="Calibri Light"/>
              </a:rPr>
              <a:t>U</a:t>
            </a:r>
            <a:r>
              <a:rPr sz="6257" dirty="0">
                <a:latin typeface="Calibri Light"/>
                <a:cs typeface="Calibri Light"/>
              </a:rPr>
              <a:t>T</a:t>
            </a:r>
            <a:r>
              <a:rPr sz="6257" spc="-146" dirty="0">
                <a:latin typeface="Calibri Light"/>
                <a:cs typeface="Calibri Light"/>
              </a:rPr>
              <a:t> </a:t>
            </a:r>
            <a:r>
              <a:rPr sz="6257" spc="-262" dirty="0">
                <a:latin typeface="Calibri Light"/>
                <a:cs typeface="Calibri Light"/>
              </a:rPr>
              <a:t>T</a:t>
            </a:r>
            <a:r>
              <a:rPr sz="6257" dirty="0">
                <a:latin typeface="Calibri Light"/>
                <a:cs typeface="Calibri Light"/>
              </a:rPr>
              <a:t>O </a:t>
            </a:r>
            <a:r>
              <a:rPr sz="6257" u="sng" spc="-109" dirty="0">
                <a:latin typeface="Calibri Light"/>
                <a:cs typeface="Calibri Light"/>
              </a:rPr>
              <a:t>USE</a:t>
            </a:r>
            <a:r>
              <a:rPr sz="6257" u="sng" spc="-80" dirty="0">
                <a:latin typeface="Calibri Light"/>
                <a:cs typeface="Calibri Light"/>
              </a:rPr>
              <a:t> </a:t>
            </a:r>
            <a:r>
              <a:rPr sz="6257" u="sng" spc="-262" dirty="0">
                <a:latin typeface="Calibri Light"/>
                <a:cs typeface="Calibri Light"/>
              </a:rPr>
              <a:t>T</a:t>
            </a:r>
            <a:r>
              <a:rPr sz="6257" u="sng" dirty="0">
                <a:latin typeface="Calibri Light"/>
                <a:cs typeface="Calibri Light"/>
              </a:rPr>
              <a:t>O</a:t>
            </a:r>
            <a:r>
              <a:rPr sz="6257" u="sng" spc="-146" dirty="0">
                <a:latin typeface="Calibri Light"/>
                <a:cs typeface="Calibri Light"/>
              </a:rPr>
              <a:t> </a:t>
            </a:r>
            <a:r>
              <a:rPr sz="6257" u="sng" spc="-109" dirty="0">
                <a:latin typeface="Calibri Light"/>
                <a:cs typeface="Calibri Light"/>
              </a:rPr>
              <a:t>E</a:t>
            </a:r>
            <a:r>
              <a:rPr sz="6257" u="sng" spc="-349" dirty="0">
                <a:latin typeface="Calibri Light"/>
                <a:cs typeface="Calibri Light"/>
              </a:rPr>
              <a:t>V</a:t>
            </a:r>
            <a:r>
              <a:rPr sz="6257" u="sng" spc="-73" dirty="0">
                <a:latin typeface="Calibri Light"/>
                <a:cs typeface="Calibri Light"/>
              </a:rPr>
              <a:t>A</a:t>
            </a:r>
            <a:r>
              <a:rPr sz="6257" u="sng" spc="-226" dirty="0">
                <a:latin typeface="Calibri Light"/>
                <a:cs typeface="Calibri Light"/>
              </a:rPr>
              <a:t>L</a:t>
            </a:r>
            <a:r>
              <a:rPr sz="6257" u="sng" spc="-247" dirty="0">
                <a:latin typeface="Calibri Light"/>
                <a:cs typeface="Calibri Light"/>
              </a:rPr>
              <a:t>U</a:t>
            </a:r>
            <a:r>
              <a:rPr sz="6257" u="sng" spc="-560" dirty="0">
                <a:latin typeface="Calibri Light"/>
                <a:cs typeface="Calibri Light"/>
              </a:rPr>
              <a:t>A</a:t>
            </a:r>
            <a:r>
              <a:rPr sz="6257" u="sng" spc="-73" dirty="0">
                <a:latin typeface="Calibri Light"/>
                <a:cs typeface="Calibri Light"/>
              </a:rPr>
              <a:t>T</a:t>
            </a:r>
            <a:r>
              <a:rPr sz="6257" u="sng" spc="-36" dirty="0">
                <a:latin typeface="Calibri Light"/>
                <a:cs typeface="Calibri Light"/>
              </a:rPr>
              <a:t>E</a:t>
            </a:r>
            <a:r>
              <a:rPr sz="6257" u="sng" spc="-153" dirty="0">
                <a:latin typeface="Calibri Light"/>
                <a:cs typeface="Calibri Light"/>
              </a:rPr>
              <a:t> </a:t>
            </a:r>
            <a:r>
              <a:rPr sz="6257" u="sng" dirty="0">
                <a:latin typeface="Calibri Light"/>
                <a:cs typeface="Calibri Light"/>
              </a:rPr>
              <a:t>A</a:t>
            </a:r>
            <a:r>
              <a:rPr sz="6257" u="sng" spc="-153" dirty="0">
                <a:latin typeface="Calibri Light"/>
                <a:cs typeface="Calibri Light"/>
              </a:rPr>
              <a:t> </a:t>
            </a:r>
            <a:r>
              <a:rPr sz="6257" u="sng" spc="-116" dirty="0">
                <a:latin typeface="Calibri Light"/>
                <a:cs typeface="Calibri Light"/>
              </a:rPr>
              <a:t>FUN</a:t>
            </a:r>
            <a:r>
              <a:rPr sz="6257" u="sng" spc="-51" dirty="0">
                <a:latin typeface="Calibri Light"/>
                <a:cs typeface="Calibri Light"/>
              </a:rPr>
              <a:t>C</a:t>
            </a:r>
            <a:r>
              <a:rPr sz="6257" u="sng" spc="-73" dirty="0">
                <a:latin typeface="Calibri Light"/>
                <a:cs typeface="Calibri Light"/>
              </a:rPr>
              <a:t>T</a:t>
            </a:r>
            <a:r>
              <a:rPr sz="6257" u="sng" spc="-80" dirty="0">
                <a:latin typeface="Calibri Light"/>
                <a:cs typeface="Calibri Light"/>
              </a:rPr>
              <a:t>I</a:t>
            </a:r>
            <a:r>
              <a:rPr sz="6257" u="sng" spc="-73" dirty="0">
                <a:latin typeface="Calibri Light"/>
                <a:cs typeface="Calibri Light"/>
              </a:rPr>
              <a:t>O</a:t>
            </a:r>
            <a:r>
              <a:rPr sz="6257" u="sng" dirty="0">
                <a:latin typeface="Calibri Light"/>
                <a:cs typeface="Calibri Light"/>
              </a:rPr>
              <a:t>N </a:t>
            </a:r>
            <a:endParaRPr sz="6257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365250" y="3403055"/>
            <a:ext cx="24945680" cy="54264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7838" marR="7392" indent="-129358">
              <a:lnSpc>
                <a:spcPts val="4074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dirty="0"/>
              <a:t>want</a:t>
            </a:r>
            <a:r>
              <a:rPr spc="-7" dirty="0"/>
              <a:t> </a:t>
            </a:r>
            <a:r>
              <a:rPr dirty="0"/>
              <a:t>to</a:t>
            </a:r>
            <a:r>
              <a:rPr spc="-7" dirty="0"/>
              <a:t> </a:t>
            </a:r>
            <a:r>
              <a:rPr spc="-22" dirty="0"/>
              <a:t>express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ﬃci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nc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y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erms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npu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15" dirty="0"/>
              <a:t>,</a:t>
            </a:r>
            <a:r>
              <a:rPr dirty="0"/>
              <a:t> so </a:t>
            </a:r>
            <a:r>
              <a:rPr spc="-29" dirty="0"/>
              <a:t>nee</a:t>
            </a:r>
            <a:r>
              <a:rPr spc="-22" dirty="0"/>
              <a:t>d</a:t>
            </a:r>
            <a:r>
              <a:rPr spc="7" dirty="0"/>
              <a:t> </a:t>
            </a:r>
            <a:r>
              <a:rPr dirty="0"/>
              <a:t>to</a:t>
            </a:r>
            <a:r>
              <a:rPr spc="-7" dirty="0"/>
              <a:t> decid</a:t>
            </a:r>
            <a:r>
              <a:rPr dirty="0"/>
              <a:t>e</a:t>
            </a:r>
            <a:r>
              <a:rPr spc="7" dirty="0"/>
              <a:t> </a:t>
            </a:r>
            <a:r>
              <a:rPr dirty="0"/>
              <a:t>what</a:t>
            </a:r>
            <a:r>
              <a:rPr spc="-7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spc="-7" dirty="0"/>
              <a:t>inpu</a:t>
            </a:r>
            <a:r>
              <a:rPr dirty="0"/>
              <a:t>t</a:t>
            </a:r>
            <a:r>
              <a:rPr spc="7" dirty="0"/>
              <a:t> </a:t>
            </a:r>
            <a:r>
              <a:rPr spc="-7" dirty="0"/>
              <a:t>is</a:t>
            </a:r>
          </a:p>
          <a:p>
            <a:pPr marL="347420" indent="-328940">
              <a:lnSpc>
                <a:spcPts val="4307"/>
              </a:lnSpc>
              <a:spcBef>
                <a:spcPts val="1513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dirty="0"/>
              <a:t>could</a:t>
            </a:r>
            <a:r>
              <a:rPr spc="-15" dirty="0"/>
              <a:t> </a:t>
            </a:r>
            <a:r>
              <a:rPr spc="-29" dirty="0"/>
              <a:t>b</a:t>
            </a:r>
            <a:r>
              <a:rPr spc="-22" dirty="0"/>
              <a:t>e</a:t>
            </a:r>
            <a:r>
              <a:rPr dirty="0"/>
              <a:t> an</a:t>
            </a:r>
            <a:r>
              <a:rPr spc="-7" dirty="0"/>
              <a:t>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inte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ger</a:t>
            </a:r>
          </a:p>
          <a:p>
            <a:pPr marL="365899">
              <a:lnSpc>
                <a:spcPts val="4307"/>
              </a:lnSpc>
            </a:pPr>
            <a:r>
              <a:rPr spc="-7" dirty="0"/>
              <a:t>-</a:t>
            </a:r>
            <a:r>
              <a:rPr dirty="0"/>
              <a:t>- </a:t>
            </a:r>
            <a:r>
              <a:rPr spc="-7" dirty="0">
                <a:latin typeface="Courier New"/>
                <a:cs typeface="Courier New"/>
              </a:rPr>
              <a:t>mysum(x)</a:t>
            </a:r>
          </a:p>
          <a:p>
            <a:pPr marL="347420" indent="-328016">
              <a:lnSpc>
                <a:spcPts val="4307"/>
              </a:lnSpc>
              <a:spcBef>
                <a:spcPts val="1572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dirty="0"/>
              <a:t>could</a:t>
            </a:r>
            <a:r>
              <a:rPr spc="-15" dirty="0"/>
              <a:t> </a:t>
            </a:r>
            <a:r>
              <a:rPr spc="-29" dirty="0"/>
              <a:t>b</a:t>
            </a:r>
            <a:r>
              <a:rPr spc="-22" dirty="0"/>
              <a:t>e</a:t>
            </a:r>
            <a:r>
              <a:rPr dirty="0"/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ngth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of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</a:p>
          <a:p>
            <a:pPr marL="365899">
              <a:lnSpc>
                <a:spcPts val="4307"/>
              </a:lnSpc>
            </a:pPr>
            <a:r>
              <a:rPr spc="-7" dirty="0"/>
              <a:t>-</a:t>
            </a:r>
            <a:r>
              <a:rPr dirty="0"/>
              <a:t>- </a:t>
            </a:r>
            <a:r>
              <a:rPr spc="-7" dirty="0">
                <a:latin typeface="Courier New"/>
                <a:cs typeface="Courier New"/>
              </a:rPr>
              <a:t>list_sum(L)</a:t>
            </a:r>
          </a:p>
          <a:p>
            <a:pPr marL="348344" indent="-328940">
              <a:lnSpc>
                <a:spcPts val="4307"/>
              </a:lnSpc>
              <a:spcBef>
                <a:spcPts val="1572"/>
              </a:spcBef>
              <a:buClr>
                <a:srgbClr val="595959"/>
              </a:buClr>
              <a:buFont typeface="Arial"/>
              <a:buChar char="▪"/>
              <a:tabLst>
                <a:tab pos="349266" algn="l"/>
              </a:tabLst>
            </a:pP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you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dec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ide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/>
              <a:t>when</a:t>
            </a:r>
            <a:r>
              <a:rPr spc="-7" dirty="0"/>
              <a:t> </a:t>
            </a:r>
            <a:r>
              <a:rPr spc="-22" dirty="0"/>
              <a:t>mul</a:t>
            </a:r>
            <a:r>
              <a:rPr lang="en-US" spc="-22" dirty="0"/>
              <a:t>ti</a:t>
            </a:r>
            <a:r>
              <a:rPr spc="-22" dirty="0"/>
              <a:t>ple</a:t>
            </a:r>
            <a:r>
              <a:rPr spc="-15" dirty="0"/>
              <a:t> </a:t>
            </a:r>
            <a:r>
              <a:rPr spc="-29" dirty="0"/>
              <a:t>parameter</a:t>
            </a:r>
            <a:r>
              <a:rPr spc="-22" dirty="0"/>
              <a:t>s</a:t>
            </a:r>
            <a:r>
              <a:rPr spc="29" dirty="0"/>
              <a:t> </a:t>
            </a:r>
            <a:r>
              <a:rPr dirty="0"/>
              <a:t>to</a:t>
            </a:r>
            <a:r>
              <a:rPr spc="-7" dirty="0"/>
              <a:t> </a:t>
            </a:r>
            <a:r>
              <a:rPr dirty="0"/>
              <a:t>a </a:t>
            </a:r>
            <a:r>
              <a:rPr spc="-29" dirty="0"/>
              <a:t>fun</a:t>
            </a:r>
            <a:r>
              <a:rPr lang="en-US" spc="-29" dirty="0"/>
              <a:t>cti</a:t>
            </a:r>
            <a:r>
              <a:rPr spc="-29" dirty="0"/>
              <a:t>on</a:t>
            </a:r>
          </a:p>
          <a:p>
            <a:pPr marL="366823">
              <a:lnSpc>
                <a:spcPts val="4307"/>
              </a:lnSpc>
            </a:pPr>
            <a:r>
              <a:rPr spc="-7" dirty="0"/>
              <a:t>-</a:t>
            </a:r>
            <a:r>
              <a:rPr dirty="0"/>
              <a:t>- </a:t>
            </a:r>
            <a:r>
              <a:rPr spc="-7" dirty="0">
                <a:latin typeface="Courier New"/>
                <a:cs typeface="Courier New"/>
              </a:rPr>
              <a:t>search_for_elmt(L</a:t>
            </a:r>
            <a:r>
              <a:rPr dirty="0">
                <a:latin typeface="Courier New"/>
                <a:cs typeface="Courier New"/>
              </a:rPr>
              <a:t>, </a:t>
            </a:r>
            <a:r>
              <a:rPr spc="-7" dirty="0">
                <a:latin typeface="Courier New"/>
                <a:cs typeface="Courier New"/>
              </a:rPr>
              <a:t>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12</a:t>
            </a:fld>
            <a:endParaRPr spc="-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638" y="426073"/>
            <a:ext cx="17144025" cy="18996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73" dirty="0"/>
              <a:t>DIFFEREN</a:t>
            </a:r>
            <a:r>
              <a:rPr u="none" dirty="0"/>
              <a:t>T</a:t>
            </a:r>
            <a:r>
              <a:rPr spc="-153" dirty="0"/>
              <a:t> </a:t>
            </a:r>
            <a:r>
              <a:rPr spc="-80" dirty="0"/>
              <a:t>INPU</a:t>
            </a:r>
            <a:r>
              <a:rPr spc="-102" dirty="0"/>
              <a:t>T</a:t>
            </a:r>
            <a:r>
              <a:rPr spc="-36" dirty="0"/>
              <a:t>S</a:t>
            </a:r>
            <a:r>
              <a:rPr spc="-146" dirty="0"/>
              <a:t> </a:t>
            </a:r>
            <a:r>
              <a:rPr spc="-80" dirty="0"/>
              <a:t>CH</a:t>
            </a:r>
            <a:r>
              <a:rPr spc="-73" dirty="0"/>
              <a:t>A</a:t>
            </a:r>
            <a:r>
              <a:rPr spc="-80" dirty="0"/>
              <a:t>N</a:t>
            </a:r>
            <a:r>
              <a:rPr spc="-73" dirty="0"/>
              <a:t>G</a:t>
            </a:r>
            <a:r>
              <a:rPr spc="-36" dirty="0"/>
              <a:t>E</a:t>
            </a:r>
            <a:r>
              <a:rPr spc="-22" dirty="0"/>
              <a:t> </a:t>
            </a:r>
            <a:r>
              <a:rPr spc="-80" dirty="0"/>
              <a:t>H</a:t>
            </a:r>
            <a:r>
              <a:rPr spc="-146" dirty="0"/>
              <a:t>O</a:t>
            </a:r>
            <a:r>
              <a:rPr spc="-65" dirty="0"/>
              <a:t>W</a:t>
            </a:r>
            <a:r>
              <a:rPr spc="-146" dirty="0"/>
              <a:t> </a:t>
            </a:r>
            <a:r>
              <a:rPr spc="-80" dirty="0"/>
              <a:t>THE</a:t>
            </a:r>
            <a:r>
              <a:rPr spc="-58" dirty="0"/>
              <a:t> </a:t>
            </a:r>
            <a:r>
              <a:rPr spc="-73" dirty="0"/>
              <a:t>P</a:t>
            </a:r>
            <a:r>
              <a:rPr spc="-146" dirty="0"/>
              <a:t>R</a:t>
            </a:r>
            <a:r>
              <a:rPr spc="-80" dirty="0"/>
              <a:t>OGRAM</a:t>
            </a:r>
            <a:r>
              <a:rPr spc="-65" dirty="0"/>
              <a:t> </a:t>
            </a:r>
            <a:r>
              <a:rPr spc="-124" dirty="0"/>
              <a:t>RUNS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8024663" y="13287289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13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051050" y="2835275"/>
            <a:ext cx="9547346" cy="192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lnSpc>
                <a:spcPts val="4525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a </a:t>
            </a:r>
            <a:r>
              <a:rPr sz="3783" spc="-29" dirty="0">
                <a:latin typeface="Calibri"/>
                <a:cs typeface="Calibri"/>
              </a:rPr>
              <a:t>func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dirty="0">
                <a:latin typeface="Calibri"/>
                <a:cs typeface="Calibri"/>
              </a:rPr>
              <a:t> that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searche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fo</a:t>
            </a:r>
            <a:r>
              <a:rPr sz="3783" dirty="0">
                <a:latin typeface="Calibri"/>
                <a:cs typeface="Calibri"/>
              </a:rPr>
              <a:t>r an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element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a </a:t>
            </a:r>
            <a:r>
              <a:rPr sz="3783" spc="-7" dirty="0">
                <a:latin typeface="Calibri"/>
                <a:cs typeface="Calibri"/>
              </a:rPr>
              <a:t>list</a:t>
            </a:r>
            <a:endParaRPr sz="3783" dirty="0">
              <a:latin typeface="Calibri"/>
              <a:cs typeface="Calibri"/>
            </a:endParaRPr>
          </a:p>
          <a:p>
            <a:pPr marL="905509" marR="3750469" indent="-887953">
              <a:lnSpc>
                <a:spcPts val="3492"/>
              </a:lnSpc>
              <a:spcBef>
                <a:spcPts val="102"/>
              </a:spcBef>
              <a:tabLst>
                <a:tab pos="905509" algn="l"/>
                <a:tab pos="2236052" algn="l"/>
              </a:tabLst>
            </a:pPr>
            <a:r>
              <a:rPr sz="2910" dirty="0">
                <a:latin typeface="Courier New"/>
                <a:cs typeface="Courier New"/>
              </a:rPr>
              <a:t>def	</a:t>
            </a:r>
            <a:r>
              <a:rPr sz="2910" spc="-7" dirty="0">
                <a:latin typeface="Courier New"/>
                <a:cs typeface="Courier New"/>
              </a:rPr>
              <a:t>search_for_elmt(L</a:t>
            </a:r>
            <a:r>
              <a:rPr sz="2910" dirty="0">
                <a:latin typeface="Courier New"/>
                <a:cs typeface="Courier New"/>
              </a:rPr>
              <a:t>, e): </a:t>
            </a:r>
            <a:r>
              <a:rPr sz="2910" spc="-7" dirty="0">
                <a:latin typeface="Courier New"/>
                <a:cs typeface="Courier New"/>
              </a:rPr>
              <a:t>fo</a:t>
            </a:r>
            <a:r>
              <a:rPr sz="2910" dirty="0">
                <a:latin typeface="Courier New"/>
                <a:cs typeface="Courier New"/>
              </a:rPr>
              <a:t>r i	</a:t>
            </a:r>
            <a:r>
              <a:rPr sz="2910" spc="-7" dirty="0">
                <a:latin typeface="Courier New"/>
                <a:cs typeface="Courier New"/>
              </a:rPr>
              <a:t>i</a:t>
            </a:r>
            <a:r>
              <a:rPr sz="2910" dirty="0">
                <a:latin typeface="Courier New"/>
                <a:cs typeface="Courier New"/>
              </a:rPr>
              <a:t>n L:</a:t>
            </a:r>
          </a:p>
          <a:p>
            <a:pPr marL="1792538">
              <a:lnSpc>
                <a:spcPts val="3376"/>
              </a:lnSpc>
              <a:tabLst>
                <a:tab pos="2901324" algn="l"/>
              </a:tabLst>
            </a:pPr>
            <a:r>
              <a:rPr sz="2910" spc="-7" dirty="0">
                <a:latin typeface="Courier New"/>
                <a:cs typeface="Courier New"/>
              </a:rPr>
              <a:t>i</a:t>
            </a:r>
            <a:r>
              <a:rPr sz="2910" dirty="0">
                <a:latin typeface="Courier New"/>
                <a:cs typeface="Courier New"/>
              </a:rPr>
              <a:t>f i	</a:t>
            </a:r>
            <a:r>
              <a:rPr sz="2910" spc="-7" dirty="0">
                <a:latin typeface="Courier New"/>
                <a:cs typeface="Courier New"/>
              </a:rPr>
              <a:t>=</a:t>
            </a:r>
            <a:r>
              <a:rPr sz="2910" dirty="0">
                <a:latin typeface="Courier New"/>
                <a:cs typeface="Courier New"/>
              </a:rPr>
              <a:t>= 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0729" y="4719806"/>
            <a:ext cx="2698906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 marR="7392" indent="221757"/>
            <a:r>
              <a:rPr sz="2910" spc="-7" dirty="0">
                <a:latin typeface="Courier New"/>
                <a:cs typeface="Courier New"/>
              </a:rPr>
              <a:t>retur</a:t>
            </a:r>
            <a:r>
              <a:rPr sz="2910" dirty="0">
                <a:latin typeface="Courier New"/>
                <a:cs typeface="Courier New"/>
              </a:rPr>
              <a:t>n True False</a:t>
            </a:r>
            <a:endParaRPr sz="291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206" y="5163309"/>
            <a:ext cx="1367470" cy="44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2910" spc="-7" dirty="0">
                <a:latin typeface="Courier New"/>
                <a:cs typeface="Courier New"/>
              </a:rPr>
              <a:t>return</a:t>
            </a:r>
            <a:endParaRPr sz="291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050" y="5780880"/>
            <a:ext cx="9955739" cy="3464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914" indent="-128434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9" dirty="0">
                <a:latin typeface="Calibri"/>
                <a:cs typeface="Calibri"/>
              </a:rPr>
              <a:t>whe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ourier New"/>
                <a:cs typeface="Courier New"/>
              </a:rPr>
              <a:t>e</a:t>
            </a:r>
            <a:r>
              <a:rPr sz="3783" spc="-1419" dirty="0">
                <a:latin typeface="Courier New"/>
                <a:cs typeface="Courier New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ﬁrst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elemen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spc="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lis</a:t>
            </a:r>
            <a:r>
              <a:rPr sz="3783" dirty="0">
                <a:latin typeface="Calibri"/>
                <a:cs typeface="Calibri"/>
              </a:rPr>
              <a:t>t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1593" dirty="0">
                <a:latin typeface="Arial"/>
                <a:cs typeface="Arial"/>
              </a:rPr>
              <a:t>à</a:t>
            </a:r>
            <a:r>
              <a:rPr sz="3783" spc="-204" dirty="0">
                <a:latin typeface="Arial"/>
                <a:cs typeface="Arial"/>
              </a:rPr>
              <a:t> </a:t>
            </a:r>
            <a:r>
              <a:rPr sz="3783" dirty="0">
                <a:latin typeface="Calibri"/>
                <a:cs typeface="Calibri"/>
              </a:rPr>
              <a:t>BEST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CA</a:t>
            </a:r>
            <a:r>
              <a:rPr sz="3783" spc="-7" dirty="0">
                <a:latin typeface="Calibri"/>
                <a:cs typeface="Calibri"/>
              </a:rPr>
              <a:t>SE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6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9" dirty="0">
                <a:latin typeface="Calibri"/>
                <a:cs typeface="Calibri"/>
              </a:rPr>
              <a:t>whe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ourier New"/>
                <a:cs typeface="Courier New"/>
              </a:rPr>
              <a:t>e</a:t>
            </a:r>
            <a:r>
              <a:rPr sz="3783" spc="-1419" dirty="0">
                <a:latin typeface="Courier New"/>
                <a:cs typeface="Courier New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3783" spc="1593" dirty="0">
                <a:latin typeface="Arial"/>
                <a:cs typeface="Arial"/>
              </a:rPr>
              <a:t>à</a:t>
            </a:r>
            <a:r>
              <a:rPr sz="3783" spc="-204" dirty="0">
                <a:latin typeface="Arial"/>
                <a:cs typeface="Arial"/>
              </a:rPr>
              <a:t> </a:t>
            </a:r>
            <a:r>
              <a:rPr sz="3783" dirty="0">
                <a:latin typeface="Calibri"/>
                <a:cs typeface="Calibri"/>
              </a:rPr>
              <a:t>WORST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CASE</a:t>
            </a:r>
            <a:endParaRPr sz="3783" dirty="0">
              <a:latin typeface="Calibri"/>
              <a:cs typeface="Calibri"/>
            </a:endParaRPr>
          </a:p>
          <a:p>
            <a:pPr marL="146914" marR="7392" indent="-128434">
              <a:lnSpc>
                <a:spcPts val="4074"/>
              </a:lnSpc>
              <a:spcBef>
                <a:spcPts val="2095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9" dirty="0">
                <a:latin typeface="Calibri"/>
                <a:cs typeface="Calibri"/>
              </a:rPr>
              <a:t>whe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look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through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half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elements </a:t>
            </a:r>
            <a:r>
              <a:rPr sz="3783" spc="-7" dirty="0">
                <a:latin typeface="Calibri"/>
                <a:cs typeface="Calibri"/>
              </a:rPr>
              <a:t>in lis</a:t>
            </a:r>
            <a:r>
              <a:rPr sz="3783" dirty="0">
                <a:latin typeface="Calibri"/>
                <a:cs typeface="Calibri"/>
              </a:rPr>
              <a:t>t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1593" dirty="0">
                <a:latin typeface="Arial"/>
                <a:cs typeface="Arial"/>
              </a:rPr>
              <a:t>à</a:t>
            </a:r>
            <a:r>
              <a:rPr sz="3783" spc="-204" dirty="0">
                <a:latin typeface="Arial"/>
                <a:cs typeface="Arial"/>
              </a:rPr>
              <a:t> </a:t>
            </a:r>
            <a:r>
              <a:rPr sz="3783" dirty="0">
                <a:latin typeface="Calibri"/>
                <a:cs typeface="Calibri"/>
              </a:rPr>
              <a:t>AVERAGE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CASE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06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want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measure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this</a:t>
            </a:r>
            <a:r>
              <a:rPr sz="3783" spc="-7" dirty="0">
                <a:latin typeface="Calibri"/>
                <a:cs typeface="Calibri"/>
              </a:rPr>
              <a:t> behavio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a </a:t>
            </a:r>
            <a:r>
              <a:rPr sz="3783" spc="-22" dirty="0">
                <a:latin typeface="Calibri"/>
                <a:cs typeface="Calibri"/>
              </a:rPr>
              <a:t>general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way</a:t>
            </a:r>
            <a:endParaRPr sz="378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0650" y="993066"/>
            <a:ext cx="10860302" cy="1074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6984" u="sng" spc="-124" dirty="0">
                <a:latin typeface="Calibri Light"/>
                <a:cs typeface="Calibri Light"/>
              </a:rPr>
              <a:t>B</a:t>
            </a:r>
            <a:r>
              <a:rPr sz="6984" u="sng" spc="-182" dirty="0">
                <a:latin typeface="Calibri Light"/>
                <a:cs typeface="Calibri Light"/>
              </a:rPr>
              <a:t>E</a:t>
            </a:r>
            <a:r>
              <a:rPr sz="6984" u="sng" spc="-146" dirty="0">
                <a:latin typeface="Calibri Light"/>
                <a:cs typeface="Calibri Light"/>
              </a:rPr>
              <a:t>S</a:t>
            </a:r>
            <a:r>
              <a:rPr sz="6984" u="sng" spc="-822" dirty="0">
                <a:latin typeface="Calibri Light"/>
                <a:cs typeface="Calibri Light"/>
              </a:rPr>
              <a:t>T</a:t>
            </a:r>
            <a:r>
              <a:rPr sz="6984" u="sng" spc="-22" dirty="0">
                <a:latin typeface="Calibri Light"/>
                <a:cs typeface="Calibri Light"/>
              </a:rPr>
              <a:t>,</a:t>
            </a:r>
            <a:r>
              <a:rPr sz="6984" u="sng" spc="-153" dirty="0">
                <a:latin typeface="Calibri Light"/>
                <a:cs typeface="Calibri Light"/>
              </a:rPr>
              <a:t> </a:t>
            </a:r>
            <a:r>
              <a:rPr sz="6984" u="sng" spc="-349" dirty="0">
                <a:latin typeface="Calibri Light"/>
                <a:cs typeface="Calibri Light"/>
              </a:rPr>
              <a:t>A</a:t>
            </a:r>
            <a:r>
              <a:rPr sz="6984" u="sng" spc="-80" dirty="0">
                <a:latin typeface="Calibri Light"/>
                <a:cs typeface="Calibri Light"/>
              </a:rPr>
              <a:t>VER</a:t>
            </a:r>
            <a:r>
              <a:rPr sz="6984" u="sng" spc="-109" dirty="0">
                <a:latin typeface="Calibri Light"/>
                <a:cs typeface="Calibri Light"/>
              </a:rPr>
              <a:t>A</a:t>
            </a:r>
            <a:r>
              <a:rPr sz="6984" u="sng" spc="-116" dirty="0">
                <a:latin typeface="Calibri Light"/>
                <a:cs typeface="Calibri Light"/>
              </a:rPr>
              <a:t>GE,</a:t>
            </a:r>
            <a:r>
              <a:rPr sz="6984" u="sng" spc="-73" dirty="0">
                <a:latin typeface="Calibri Light"/>
                <a:cs typeface="Calibri Light"/>
              </a:rPr>
              <a:t> </a:t>
            </a:r>
            <a:r>
              <a:rPr sz="6984" u="sng" spc="-211" dirty="0">
                <a:latin typeface="Calibri Light"/>
                <a:cs typeface="Calibri Light"/>
              </a:rPr>
              <a:t>W</a:t>
            </a:r>
            <a:r>
              <a:rPr sz="6984" u="sng" spc="-80" dirty="0">
                <a:latin typeface="Calibri Light"/>
                <a:cs typeface="Calibri Light"/>
              </a:rPr>
              <a:t>O</a:t>
            </a:r>
            <a:r>
              <a:rPr sz="6984" u="sng" spc="-175" dirty="0">
                <a:latin typeface="Calibri Light"/>
                <a:cs typeface="Calibri Light"/>
              </a:rPr>
              <a:t>R</a:t>
            </a:r>
            <a:r>
              <a:rPr sz="6984" u="sng" spc="-146" dirty="0">
                <a:latin typeface="Calibri Light"/>
                <a:cs typeface="Calibri Light"/>
              </a:rPr>
              <a:t>S</a:t>
            </a:r>
            <a:r>
              <a:rPr sz="6984" u="sng" dirty="0">
                <a:latin typeface="Calibri Light"/>
                <a:cs typeface="Calibri Light"/>
              </a:rPr>
              <a:t>T</a:t>
            </a:r>
            <a:r>
              <a:rPr sz="6984" u="sng" spc="-153" dirty="0">
                <a:latin typeface="Calibri Light"/>
                <a:cs typeface="Calibri Light"/>
              </a:rPr>
              <a:t> </a:t>
            </a:r>
            <a:r>
              <a:rPr sz="6984" u="sng" spc="-80" dirty="0">
                <a:latin typeface="Calibri Light"/>
                <a:cs typeface="Calibri Light"/>
              </a:rPr>
              <a:t>CAS</a:t>
            </a:r>
            <a:r>
              <a:rPr sz="6984" u="sng" spc="-182" dirty="0">
                <a:latin typeface="Calibri Light"/>
                <a:cs typeface="Calibri Light"/>
              </a:rPr>
              <a:t>E</a:t>
            </a:r>
            <a:r>
              <a:rPr sz="6984" u="sng" spc="-36" dirty="0">
                <a:latin typeface="Calibri Light"/>
                <a:cs typeface="Calibri Light"/>
              </a:rPr>
              <a:t>S</a:t>
            </a:r>
            <a:r>
              <a:rPr sz="6984" u="sng" dirty="0">
                <a:latin typeface="Calibri Light"/>
                <a:cs typeface="Calibri Light"/>
              </a:rPr>
              <a:t> </a:t>
            </a:r>
            <a:endParaRPr sz="6984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2850" y="3402416"/>
            <a:ext cx="17144027" cy="56977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7838" indent="-129358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spc="-7" dirty="0"/>
              <a:t>suppos</a:t>
            </a:r>
            <a:r>
              <a:rPr sz="3492" dirty="0"/>
              <a:t>e you</a:t>
            </a:r>
            <a:r>
              <a:rPr sz="3492" spc="-7" dirty="0"/>
              <a:t> </a:t>
            </a:r>
            <a:r>
              <a:rPr sz="3492" spc="-22" dirty="0"/>
              <a:t>are</a:t>
            </a:r>
            <a:r>
              <a:rPr sz="3492" dirty="0"/>
              <a:t> </a:t>
            </a:r>
            <a:r>
              <a:rPr sz="3492" spc="-22" dirty="0"/>
              <a:t>given</a:t>
            </a:r>
            <a:r>
              <a:rPr sz="3492" spc="-15" dirty="0"/>
              <a:t> </a:t>
            </a:r>
            <a:r>
              <a:rPr sz="3492" dirty="0"/>
              <a:t>a </a:t>
            </a:r>
            <a:r>
              <a:rPr sz="3492" spc="-7" dirty="0"/>
              <a:t>lis</a:t>
            </a:r>
            <a:r>
              <a:rPr sz="3492" dirty="0"/>
              <a:t>t </a:t>
            </a:r>
            <a:r>
              <a:rPr sz="3492" dirty="0">
                <a:latin typeface="Courier New"/>
                <a:cs typeface="Courier New"/>
              </a:rPr>
              <a:t>L</a:t>
            </a:r>
            <a:r>
              <a:rPr sz="3492" spc="-1310" dirty="0">
                <a:latin typeface="Courier New"/>
                <a:cs typeface="Courier New"/>
              </a:rPr>
              <a:t> </a:t>
            </a:r>
            <a:r>
              <a:rPr sz="3492" spc="-7" dirty="0"/>
              <a:t>o</a:t>
            </a:r>
            <a:r>
              <a:rPr sz="3492" dirty="0"/>
              <a:t>f </a:t>
            </a:r>
            <a:r>
              <a:rPr sz="3492" spc="-29" dirty="0"/>
              <a:t>som</a:t>
            </a:r>
            <a:r>
              <a:rPr sz="3492" spc="-22" dirty="0"/>
              <a:t>e</a:t>
            </a:r>
            <a:r>
              <a:rPr sz="3492" dirty="0"/>
              <a:t> </a:t>
            </a:r>
            <a:r>
              <a:rPr sz="3492" spc="-7" dirty="0"/>
              <a:t>lengt</a:t>
            </a:r>
            <a:r>
              <a:rPr sz="3492" dirty="0"/>
              <a:t>h</a:t>
            </a:r>
            <a:r>
              <a:rPr sz="3492" spc="15" dirty="0"/>
              <a:t> </a:t>
            </a:r>
            <a:r>
              <a:rPr sz="3492" spc="-7" dirty="0">
                <a:latin typeface="Courier New"/>
                <a:cs typeface="Courier New"/>
              </a:rPr>
              <a:t>len(L)</a:t>
            </a:r>
            <a:endParaRPr sz="3492" dirty="0">
              <a:latin typeface="Courier New"/>
              <a:cs typeface="Courier New"/>
            </a:endParaRPr>
          </a:p>
          <a:p>
            <a:pPr marL="147838" marR="376063" indent="-129358">
              <a:lnSpc>
                <a:spcPct val="79800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c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ase</a:t>
            </a:r>
            <a:r>
              <a:rPr sz="3492" spc="-15" dirty="0"/>
              <a:t>:</a:t>
            </a:r>
            <a:r>
              <a:rPr sz="3492" dirty="0"/>
              <a:t> minimum</a:t>
            </a:r>
            <a:r>
              <a:rPr sz="3492" spc="-15" dirty="0"/>
              <a:t> </a:t>
            </a:r>
            <a:r>
              <a:rPr sz="3492" dirty="0"/>
              <a:t>running</a:t>
            </a:r>
            <a:r>
              <a:rPr sz="3492" spc="-22" dirty="0"/>
              <a:t> </a:t>
            </a:r>
            <a:r>
              <a:rPr lang="en-US" sz="3492" spc="-58" dirty="0"/>
              <a:t>ti</a:t>
            </a:r>
            <a:r>
              <a:rPr sz="3492" spc="-58" dirty="0"/>
              <a:t>m</a:t>
            </a:r>
            <a:r>
              <a:rPr sz="3492" spc="-36" dirty="0"/>
              <a:t>e</a:t>
            </a:r>
            <a:r>
              <a:rPr sz="3492" dirty="0"/>
              <a:t> </a:t>
            </a:r>
            <a:r>
              <a:rPr sz="3492" spc="-29" dirty="0"/>
              <a:t>ove</a:t>
            </a:r>
            <a:r>
              <a:rPr sz="3492" spc="-15" dirty="0"/>
              <a:t>r</a:t>
            </a:r>
            <a:r>
              <a:rPr sz="3492" spc="7" dirty="0"/>
              <a:t> </a:t>
            </a:r>
            <a:r>
              <a:rPr sz="3492" dirty="0"/>
              <a:t>all</a:t>
            </a:r>
            <a:r>
              <a:rPr sz="3492" spc="-7" dirty="0"/>
              <a:t> possibl</a:t>
            </a:r>
            <a:r>
              <a:rPr sz="3492" dirty="0"/>
              <a:t>e</a:t>
            </a:r>
            <a:r>
              <a:rPr sz="3492" spc="7" dirty="0"/>
              <a:t> </a:t>
            </a:r>
            <a:r>
              <a:rPr sz="3492" spc="-7" dirty="0"/>
              <a:t>inputs o</a:t>
            </a:r>
            <a:r>
              <a:rPr sz="3492" dirty="0"/>
              <a:t>f a </a:t>
            </a:r>
            <a:r>
              <a:rPr sz="3492" spc="-22" dirty="0"/>
              <a:t>given</a:t>
            </a:r>
            <a:r>
              <a:rPr sz="3492" spc="-15" dirty="0"/>
              <a:t> </a:t>
            </a:r>
            <a:r>
              <a:rPr sz="3492" spc="-22" dirty="0"/>
              <a:t>size</a:t>
            </a:r>
            <a:r>
              <a:rPr sz="3492" spc="-15" dirty="0"/>
              <a:t>,</a:t>
            </a:r>
            <a:r>
              <a:rPr sz="3492" dirty="0"/>
              <a:t> </a:t>
            </a:r>
            <a:r>
              <a:rPr sz="3492" spc="-7" dirty="0">
                <a:latin typeface="Courier New"/>
                <a:cs typeface="Courier New"/>
              </a:rPr>
              <a:t>len(L)</a:t>
            </a:r>
            <a:endParaRPr sz="3492" dirty="0">
              <a:latin typeface="Courier New"/>
              <a:cs typeface="Courier New"/>
            </a:endParaRPr>
          </a:p>
          <a:p>
            <a:pPr marL="653260" lvl="1" indent="-357584">
              <a:lnSpc>
                <a:spcPts val="3638"/>
              </a:lnSpc>
              <a:buClr>
                <a:srgbClr val="595959"/>
              </a:buClr>
              <a:buFont typeface="Arial"/>
              <a:buChar char="•"/>
              <a:tabLst>
                <a:tab pos="654184" algn="l"/>
              </a:tabLst>
            </a:pPr>
            <a:r>
              <a:rPr sz="3201" dirty="0">
                <a:latin typeface="Calibri"/>
                <a:cs typeface="Calibri"/>
              </a:rPr>
              <a:t>constant</a:t>
            </a:r>
            <a:r>
              <a:rPr sz="3201" spc="-15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fo</a:t>
            </a:r>
            <a:r>
              <a:rPr sz="3201" dirty="0">
                <a:latin typeface="Calibri"/>
                <a:cs typeface="Calibri"/>
              </a:rPr>
              <a:t>r </a:t>
            </a:r>
            <a:r>
              <a:rPr sz="3201" dirty="0">
                <a:latin typeface="Courier New"/>
                <a:cs typeface="Courier New"/>
              </a:rPr>
              <a:t>search_for_elmt</a:t>
            </a:r>
          </a:p>
          <a:p>
            <a:pPr marL="653260" lvl="1" indent="-357584">
              <a:lnSpc>
                <a:spcPct val="100000"/>
              </a:lnSpc>
              <a:spcBef>
                <a:spcPts val="87"/>
              </a:spcBef>
              <a:buClr>
                <a:srgbClr val="595959"/>
              </a:buClr>
              <a:buFont typeface="Arial"/>
              <a:buChar char="•"/>
              <a:tabLst>
                <a:tab pos="654184" algn="l"/>
              </a:tabLst>
            </a:pPr>
            <a:r>
              <a:rPr sz="3201" spc="-7" dirty="0">
                <a:latin typeface="Calibri"/>
                <a:cs typeface="Calibri"/>
              </a:rPr>
              <a:t>ﬁrs</a:t>
            </a:r>
            <a:r>
              <a:rPr sz="3201" dirty="0">
                <a:latin typeface="Calibri"/>
                <a:cs typeface="Calibri"/>
              </a:rPr>
              <a:t>t </a:t>
            </a:r>
            <a:r>
              <a:rPr sz="3201" spc="-22" dirty="0">
                <a:latin typeface="Calibri"/>
                <a:cs typeface="Calibri"/>
              </a:rPr>
              <a:t>element </a:t>
            </a:r>
            <a:r>
              <a:rPr sz="3201" spc="-7" dirty="0">
                <a:latin typeface="Calibri"/>
                <a:cs typeface="Calibri"/>
              </a:rPr>
              <a:t>i</a:t>
            </a:r>
            <a:r>
              <a:rPr sz="3201" dirty="0">
                <a:latin typeface="Calibri"/>
                <a:cs typeface="Calibri"/>
              </a:rPr>
              <a:t>n any </a:t>
            </a:r>
            <a:r>
              <a:rPr sz="3201" spc="-7" dirty="0">
                <a:latin typeface="Calibri"/>
                <a:cs typeface="Calibri"/>
              </a:rPr>
              <a:t>list</a:t>
            </a:r>
            <a:endParaRPr sz="3201" dirty="0">
              <a:latin typeface="Calibri"/>
              <a:cs typeface="Calibri"/>
            </a:endParaRPr>
          </a:p>
          <a:p>
            <a:pPr marL="147838" marR="7392" indent="-129358">
              <a:lnSpc>
                <a:spcPct val="79800"/>
              </a:lnSpc>
              <a:spcBef>
                <a:spcPts val="2328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av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rage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spc="-15" dirty="0"/>
              <a:t>:</a:t>
            </a:r>
            <a:r>
              <a:rPr sz="3492" dirty="0"/>
              <a:t> </a:t>
            </a:r>
            <a:r>
              <a:rPr sz="3492" spc="-22" dirty="0"/>
              <a:t>average</a:t>
            </a:r>
            <a:r>
              <a:rPr sz="3492" dirty="0"/>
              <a:t> running</a:t>
            </a:r>
            <a:r>
              <a:rPr sz="3492" spc="-22" dirty="0"/>
              <a:t> </a:t>
            </a:r>
            <a:r>
              <a:rPr lang="en-US" sz="3492" spc="-58" dirty="0"/>
              <a:t>ti</a:t>
            </a:r>
            <a:r>
              <a:rPr sz="3492" spc="-58" dirty="0"/>
              <a:t>m</a:t>
            </a:r>
            <a:r>
              <a:rPr sz="3492" spc="-36" dirty="0"/>
              <a:t>e</a:t>
            </a:r>
            <a:r>
              <a:rPr sz="3492" dirty="0"/>
              <a:t> </a:t>
            </a:r>
            <a:r>
              <a:rPr sz="3492" spc="-29" dirty="0"/>
              <a:t>ove</a:t>
            </a:r>
            <a:r>
              <a:rPr sz="3492" spc="-15" dirty="0"/>
              <a:t>r</a:t>
            </a:r>
            <a:r>
              <a:rPr sz="3492" spc="7" dirty="0"/>
              <a:t> </a:t>
            </a:r>
            <a:r>
              <a:rPr sz="3492" dirty="0"/>
              <a:t>all</a:t>
            </a:r>
            <a:r>
              <a:rPr sz="3492" spc="-7" dirty="0"/>
              <a:t> possibl</a:t>
            </a:r>
            <a:r>
              <a:rPr sz="3492" dirty="0"/>
              <a:t>e</a:t>
            </a:r>
            <a:r>
              <a:rPr sz="3492" spc="7" dirty="0"/>
              <a:t> </a:t>
            </a:r>
            <a:r>
              <a:rPr sz="3492" spc="-7" dirty="0"/>
              <a:t>inputs o</a:t>
            </a:r>
            <a:r>
              <a:rPr sz="3492" dirty="0"/>
              <a:t>f a </a:t>
            </a:r>
            <a:r>
              <a:rPr sz="3492" spc="-22" dirty="0"/>
              <a:t>given</a:t>
            </a:r>
            <a:r>
              <a:rPr sz="3492" spc="-15" dirty="0"/>
              <a:t> </a:t>
            </a:r>
            <a:r>
              <a:rPr sz="3492" spc="-22" dirty="0"/>
              <a:t>size</a:t>
            </a:r>
            <a:r>
              <a:rPr sz="3492" spc="-15" dirty="0"/>
              <a:t>,</a:t>
            </a:r>
            <a:r>
              <a:rPr sz="3492" dirty="0"/>
              <a:t> </a:t>
            </a:r>
            <a:r>
              <a:rPr sz="3492" spc="-7" dirty="0">
                <a:latin typeface="Courier New"/>
                <a:cs typeface="Courier New"/>
              </a:rPr>
              <a:t>len(L)</a:t>
            </a:r>
            <a:endParaRPr sz="3492" dirty="0">
              <a:latin typeface="Courier New"/>
              <a:cs typeface="Courier New"/>
            </a:endParaRPr>
          </a:p>
          <a:p>
            <a:pPr marL="653260" lvl="1" indent="-357584">
              <a:lnSpc>
                <a:spcPts val="3638"/>
              </a:lnSpc>
              <a:buClr>
                <a:srgbClr val="595959"/>
              </a:buClr>
              <a:buFont typeface="Arial"/>
              <a:buChar char="•"/>
              <a:tabLst>
                <a:tab pos="654184" algn="l"/>
              </a:tabLst>
            </a:pPr>
            <a:r>
              <a:rPr sz="3201" spc="-29" dirty="0">
                <a:latin typeface="Calibri"/>
                <a:cs typeface="Calibri"/>
              </a:rPr>
              <a:t>prac</a:t>
            </a:r>
            <a:r>
              <a:rPr lang="en-US" sz="3201" spc="-29" dirty="0">
                <a:latin typeface="Calibri"/>
                <a:cs typeface="Calibri"/>
              </a:rPr>
              <a:t>ti</a:t>
            </a:r>
            <a:r>
              <a:rPr sz="3201" spc="-29" dirty="0">
                <a:latin typeface="Calibri"/>
                <a:cs typeface="Calibri"/>
              </a:rPr>
              <a:t>ca</a:t>
            </a:r>
            <a:r>
              <a:rPr sz="3201" spc="-7" dirty="0">
                <a:latin typeface="Calibri"/>
                <a:cs typeface="Calibri"/>
              </a:rPr>
              <a:t>l</a:t>
            </a:r>
            <a:r>
              <a:rPr sz="3201" spc="15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measure</a:t>
            </a:r>
            <a:endParaRPr sz="3201" dirty="0">
              <a:latin typeface="Calibri"/>
              <a:cs typeface="Calibri"/>
            </a:endParaRPr>
          </a:p>
          <a:p>
            <a:pPr marL="147838" marR="40655" indent="-129358">
              <a:lnSpc>
                <a:spcPct val="79900"/>
              </a:lnSpc>
              <a:spcBef>
                <a:spcPts val="2321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wo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rs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cas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spc="-15" dirty="0"/>
              <a:t>:</a:t>
            </a:r>
            <a:r>
              <a:rPr sz="3492" dirty="0"/>
              <a:t> maximum</a:t>
            </a:r>
            <a:r>
              <a:rPr sz="3492" spc="-15" dirty="0"/>
              <a:t> </a:t>
            </a:r>
            <a:r>
              <a:rPr sz="3492" dirty="0"/>
              <a:t>running</a:t>
            </a:r>
            <a:r>
              <a:rPr sz="3492" spc="-22" dirty="0"/>
              <a:t> </a:t>
            </a:r>
            <a:r>
              <a:rPr lang="en-US" sz="3492" spc="-58" dirty="0"/>
              <a:t>ti</a:t>
            </a:r>
            <a:r>
              <a:rPr sz="3492" spc="-58" dirty="0"/>
              <a:t>m</a:t>
            </a:r>
            <a:r>
              <a:rPr sz="3492" spc="-36" dirty="0"/>
              <a:t>e</a:t>
            </a:r>
            <a:r>
              <a:rPr sz="3492" dirty="0"/>
              <a:t> </a:t>
            </a:r>
            <a:r>
              <a:rPr sz="3492" spc="-29" dirty="0"/>
              <a:t>ove</a:t>
            </a:r>
            <a:r>
              <a:rPr sz="3492" spc="-15" dirty="0"/>
              <a:t>r</a:t>
            </a:r>
            <a:r>
              <a:rPr sz="3492" spc="7" dirty="0"/>
              <a:t> </a:t>
            </a:r>
            <a:r>
              <a:rPr sz="3492" dirty="0"/>
              <a:t>all</a:t>
            </a:r>
            <a:r>
              <a:rPr sz="3492" spc="-7" dirty="0"/>
              <a:t> possibl</a:t>
            </a:r>
            <a:r>
              <a:rPr sz="3492" dirty="0"/>
              <a:t>e</a:t>
            </a:r>
            <a:r>
              <a:rPr sz="3492" spc="7" dirty="0"/>
              <a:t> </a:t>
            </a:r>
            <a:r>
              <a:rPr sz="3492" spc="-7" dirty="0"/>
              <a:t>inputs o</a:t>
            </a:r>
            <a:r>
              <a:rPr sz="3492" dirty="0"/>
              <a:t>f a </a:t>
            </a:r>
            <a:r>
              <a:rPr sz="3492" spc="-22" dirty="0"/>
              <a:t>given</a:t>
            </a:r>
            <a:r>
              <a:rPr sz="3492" spc="-15" dirty="0"/>
              <a:t> </a:t>
            </a:r>
            <a:r>
              <a:rPr sz="3492" spc="-22" dirty="0"/>
              <a:t>size</a:t>
            </a:r>
            <a:r>
              <a:rPr sz="3492" spc="-15" dirty="0"/>
              <a:t>,</a:t>
            </a:r>
            <a:r>
              <a:rPr sz="3492" dirty="0"/>
              <a:t> </a:t>
            </a:r>
            <a:r>
              <a:rPr sz="3492" dirty="0">
                <a:latin typeface="Courier New"/>
                <a:cs typeface="Courier New"/>
              </a:rPr>
              <a:t>le</a:t>
            </a:r>
            <a:r>
              <a:rPr sz="3492" spc="-7" dirty="0">
                <a:latin typeface="Courier New"/>
                <a:cs typeface="Courier New"/>
              </a:rPr>
              <a:t>n(L)</a:t>
            </a:r>
            <a:endParaRPr sz="3492" dirty="0">
              <a:latin typeface="Courier New"/>
              <a:cs typeface="Courier New"/>
            </a:endParaRPr>
          </a:p>
          <a:p>
            <a:pPr marL="653260" lvl="1" indent="-357584">
              <a:lnSpc>
                <a:spcPts val="3638"/>
              </a:lnSpc>
              <a:buClr>
                <a:srgbClr val="595959"/>
              </a:buClr>
              <a:buFont typeface="Arial"/>
              <a:buChar char="•"/>
              <a:tabLst>
                <a:tab pos="654184" algn="l"/>
              </a:tabLst>
            </a:pPr>
            <a:r>
              <a:rPr sz="3201" spc="-7" dirty="0">
                <a:latin typeface="Calibri"/>
                <a:cs typeface="Calibri"/>
              </a:rPr>
              <a:t>linea</a:t>
            </a:r>
            <a:r>
              <a:rPr sz="3201" dirty="0">
                <a:latin typeface="Calibri"/>
                <a:cs typeface="Calibri"/>
              </a:rPr>
              <a:t>r</a:t>
            </a:r>
            <a:r>
              <a:rPr sz="3201" spc="7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i</a:t>
            </a:r>
            <a:r>
              <a:rPr sz="3201" dirty="0">
                <a:latin typeface="Calibri"/>
                <a:cs typeface="Calibri"/>
              </a:rPr>
              <a:t>n </a:t>
            </a:r>
            <a:r>
              <a:rPr sz="3201" spc="-7" dirty="0">
                <a:latin typeface="Calibri"/>
                <a:cs typeface="Calibri"/>
              </a:rPr>
              <a:t>lengt</a:t>
            </a:r>
            <a:r>
              <a:rPr sz="3201" dirty="0">
                <a:latin typeface="Calibri"/>
                <a:cs typeface="Calibri"/>
              </a:rPr>
              <a:t>h</a:t>
            </a:r>
            <a:r>
              <a:rPr sz="3201" spc="7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o</a:t>
            </a:r>
            <a:r>
              <a:rPr sz="3201" dirty="0">
                <a:latin typeface="Calibri"/>
                <a:cs typeface="Calibri"/>
              </a:rPr>
              <a:t>f</a:t>
            </a:r>
            <a:r>
              <a:rPr sz="3201" spc="7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lis</a:t>
            </a:r>
            <a:r>
              <a:rPr sz="3201" dirty="0">
                <a:latin typeface="Calibri"/>
                <a:cs typeface="Calibri"/>
              </a:rPr>
              <a:t>t </a:t>
            </a:r>
            <a:r>
              <a:rPr sz="3201" spc="-7" dirty="0">
                <a:latin typeface="Calibri"/>
                <a:cs typeface="Calibri"/>
              </a:rPr>
              <a:t>fo</a:t>
            </a:r>
            <a:r>
              <a:rPr sz="3201" dirty="0">
                <a:latin typeface="Calibri"/>
                <a:cs typeface="Calibri"/>
              </a:rPr>
              <a:t>r </a:t>
            </a:r>
            <a:r>
              <a:rPr sz="3201" dirty="0">
                <a:latin typeface="Courier New"/>
                <a:cs typeface="Courier New"/>
              </a:rPr>
              <a:t>search_for_elmt</a:t>
            </a:r>
          </a:p>
          <a:p>
            <a:pPr marL="653260" lvl="1" indent="-358506">
              <a:lnSpc>
                <a:spcPct val="100000"/>
              </a:lnSpc>
              <a:spcBef>
                <a:spcPts val="87"/>
              </a:spcBef>
              <a:buClr>
                <a:srgbClr val="595959"/>
              </a:buClr>
              <a:buFont typeface="Arial"/>
              <a:buChar char="•"/>
              <a:tabLst>
                <a:tab pos="654184" algn="l"/>
              </a:tabLst>
            </a:pPr>
            <a:r>
              <a:rPr sz="3201" dirty="0">
                <a:latin typeface="Calibri"/>
                <a:cs typeface="Calibri"/>
              </a:rPr>
              <a:t>must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search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en</a:t>
            </a:r>
            <a:r>
              <a:rPr lang="en-US" sz="3201" spc="-22" dirty="0">
                <a:latin typeface="Calibri"/>
                <a:cs typeface="Calibri"/>
              </a:rPr>
              <a:t>ti</a:t>
            </a:r>
            <a:r>
              <a:rPr sz="3201" spc="-22" dirty="0">
                <a:latin typeface="Calibri"/>
                <a:cs typeface="Calibri"/>
              </a:rPr>
              <a:t>re</a:t>
            </a:r>
            <a:r>
              <a:rPr sz="3201" spc="-15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lis</a:t>
            </a:r>
            <a:r>
              <a:rPr sz="3201" dirty="0">
                <a:latin typeface="Calibri"/>
                <a:cs typeface="Calibri"/>
              </a:rPr>
              <a:t>t and</a:t>
            </a:r>
            <a:r>
              <a:rPr sz="3201" spc="-7" dirty="0">
                <a:latin typeface="Calibri"/>
                <a:cs typeface="Calibri"/>
              </a:rPr>
              <a:t> no</a:t>
            </a:r>
            <a:r>
              <a:rPr sz="3201" dirty="0">
                <a:latin typeface="Calibri"/>
                <a:cs typeface="Calibri"/>
              </a:rPr>
              <a:t>t </a:t>
            </a:r>
            <a:r>
              <a:rPr sz="3201" spc="-7" dirty="0">
                <a:latin typeface="Calibri"/>
                <a:cs typeface="Calibri"/>
              </a:rPr>
              <a:t>ﬁn</a:t>
            </a:r>
            <a:r>
              <a:rPr sz="3201" dirty="0">
                <a:latin typeface="Calibri"/>
                <a:cs typeface="Calibri"/>
              </a:rPr>
              <a:t>d </a:t>
            </a:r>
            <a:r>
              <a:rPr sz="3201" spc="-7" dirty="0">
                <a:latin typeface="Calibri"/>
                <a:cs typeface="Calibri"/>
              </a:rPr>
              <a:t>it</a:t>
            </a:r>
            <a:endParaRPr sz="320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14</a:t>
            </a:fld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4553287" y="7841396"/>
            <a:ext cx="11490784" cy="1143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5" name="object 5"/>
          <p:cNvSpPr/>
          <p:nvPr/>
        </p:nvSpPr>
        <p:spPr>
          <a:xfrm>
            <a:off x="4607701" y="7894870"/>
            <a:ext cx="11324132" cy="984024"/>
          </a:xfrm>
          <a:custGeom>
            <a:avLst/>
            <a:gdLst/>
            <a:ahLst/>
            <a:cxnLst/>
            <a:rect l="l" t="t" r="r" b="b"/>
            <a:pathLst>
              <a:path w="7782559" h="676275">
                <a:moveTo>
                  <a:pt x="0" y="0"/>
                </a:moveTo>
                <a:lnTo>
                  <a:pt x="7781975" y="0"/>
                </a:lnTo>
                <a:lnTo>
                  <a:pt x="7781975" y="676135"/>
                </a:lnTo>
                <a:lnTo>
                  <a:pt x="0" y="676135"/>
                </a:lnTo>
                <a:lnTo>
                  <a:pt x="0" y="0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4448472" y="6478011"/>
            <a:ext cx="2317400" cy="1322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86340"/>
            <a:ext cx="24031277" cy="2150268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73" dirty="0"/>
              <a:t>ORDE</a:t>
            </a:r>
            <a:r>
              <a:rPr spc="-182" dirty="0"/>
              <a:t>R</a:t>
            </a:r>
            <a:r>
              <a:rPr spc="-36" dirty="0"/>
              <a:t>S</a:t>
            </a:r>
            <a:r>
              <a:rPr spc="-153" dirty="0"/>
              <a:t> </a:t>
            </a:r>
            <a:r>
              <a:rPr spc="-80" dirty="0"/>
              <a:t>OF</a:t>
            </a:r>
            <a:r>
              <a:rPr spc="-65" dirty="0"/>
              <a:t> </a:t>
            </a:r>
            <a:r>
              <a:rPr spc="-80" dirty="0"/>
              <a:t>G</a:t>
            </a:r>
            <a:r>
              <a:rPr spc="-146" dirty="0"/>
              <a:t>ROW</a:t>
            </a:r>
            <a:r>
              <a:rPr spc="-80" dirty="0"/>
              <a:t>TH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15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660650" y="3597275"/>
            <a:ext cx="13315008" cy="55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dirty="0">
                <a:latin typeface="Calibri"/>
                <a:cs typeface="Calibri"/>
              </a:rPr>
              <a:t>Goals:</a:t>
            </a:r>
          </a:p>
          <a:p>
            <a:pPr marL="147838" indent="-129358">
              <a:spcBef>
                <a:spcPts val="1192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dirty="0">
                <a:latin typeface="Calibri"/>
                <a:cs typeface="Calibri"/>
              </a:rPr>
              <a:t>want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to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evaluate </a:t>
            </a:r>
            <a:r>
              <a:rPr sz="3492" spc="-29" dirty="0">
                <a:latin typeface="Calibri"/>
                <a:cs typeface="Calibri"/>
              </a:rPr>
              <a:t>program</a:t>
            </a:r>
            <a:r>
              <a:rPr sz="3492" spc="-7" dirty="0">
                <a:latin typeface="Calibri"/>
                <a:cs typeface="Calibri"/>
              </a:rPr>
              <a:t>’</a:t>
            </a:r>
            <a:r>
              <a:rPr sz="3492" dirty="0">
                <a:latin typeface="Calibri"/>
                <a:cs typeface="Calibri"/>
              </a:rPr>
              <a:t>s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eﬃciency </a:t>
            </a:r>
            <a:r>
              <a:rPr sz="3492" dirty="0">
                <a:latin typeface="Calibri"/>
                <a:cs typeface="Calibri"/>
              </a:rPr>
              <a:t>when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ver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big</a:t>
            </a:r>
            <a:endParaRPr sz="3492" dirty="0">
              <a:latin typeface="Calibri"/>
              <a:cs typeface="Calibri"/>
            </a:endParaRPr>
          </a:p>
          <a:p>
            <a:pPr marL="147838" marR="267033" indent="-129358">
              <a:lnSpc>
                <a:spcPct val="79800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dirty="0">
                <a:latin typeface="Calibri"/>
                <a:cs typeface="Calibri"/>
              </a:rPr>
              <a:t>want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to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express the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gr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wth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rogram’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ru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492" b="1" spc="291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492" b="1" spc="29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3492" b="1" spc="262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as</a:t>
            </a:r>
            <a:r>
              <a:rPr sz="3492" spc="-7" dirty="0">
                <a:latin typeface="Calibri"/>
                <a:cs typeface="Calibri"/>
              </a:rPr>
              <a:t> input siz</a:t>
            </a:r>
            <a:r>
              <a:rPr sz="3492" dirty="0">
                <a:latin typeface="Calibri"/>
                <a:cs typeface="Calibri"/>
              </a:rPr>
              <a:t>e </a:t>
            </a:r>
            <a:r>
              <a:rPr sz="3492" spc="-22" dirty="0">
                <a:latin typeface="Calibri"/>
                <a:cs typeface="Calibri"/>
              </a:rPr>
              <a:t>grows</a:t>
            </a:r>
            <a:endParaRPr sz="3492" dirty="0">
              <a:latin typeface="Calibri"/>
              <a:cs typeface="Calibri"/>
            </a:endParaRPr>
          </a:p>
          <a:p>
            <a:pPr marL="321547" indent="-303067">
              <a:spcBef>
                <a:spcPts val="1192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dirty="0">
                <a:latin typeface="Calibri"/>
                <a:cs typeface="Calibri"/>
              </a:rPr>
              <a:t>want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to</a:t>
            </a:r>
            <a:r>
              <a:rPr sz="3492" spc="-7" dirty="0">
                <a:latin typeface="Calibri"/>
                <a:cs typeface="Calibri"/>
              </a:rPr>
              <a:t> pu</a:t>
            </a:r>
            <a:r>
              <a:rPr sz="3492" dirty="0">
                <a:latin typeface="Calibri"/>
                <a:cs typeface="Calibri"/>
              </a:rPr>
              <a:t>t an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uppe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bound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n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growth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–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as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lang="en-US" sz="3492" spc="-51" dirty="0">
                <a:latin typeface="Calibri"/>
                <a:cs typeface="Calibri"/>
              </a:rPr>
              <a:t>ri</a:t>
            </a:r>
            <a:r>
              <a:rPr sz="3492" spc="-51" dirty="0">
                <a:latin typeface="Calibri"/>
                <a:cs typeface="Calibri"/>
              </a:rPr>
              <a:t>gh</a:t>
            </a:r>
            <a:r>
              <a:rPr sz="3492" spc="-29" dirty="0">
                <a:latin typeface="Calibri"/>
                <a:cs typeface="Calibri"/>
              </a:rPr>
              <a:t>t</a:t>
            </a:r>
            <a:r>
              <a:rPr sz="3492" dirty="0">
                <a:latin typeface="Calibri"/>
                <a:cs typeface="Calibri"/>
              </a:rPr>
              <a:t> as</a:t>
            </a:r>
            <a:r>
              <a:rPr sz="3492" spc="-7" dirty="0">
                <a:latin typeface="Calibri"/>
                <a:cs typeface="Calibri"/>
              </a:rPr>
              <a:t> poss</a:t>
            </a:r>
            <a:r>
              <a:rPr sz="3492" dirty="0">
                <a:latin typeface="Calibri"/>
                <a:cs typeface="Calibri"/>
              </a:rPr>
              <a:t>i</a:t>
            </a:r>
            <a:r>
              <a:rPr sz="3492" spc="-7" dirty="0">
                <a:latin typeface="Calibri"/>
                <a:cs typeface="Calibri"/>
              </a:rPr>
              <a:t>b</a:t>
            </a:r>
            <a:r>
              <a:rPr sz="3492" dirty="0">
                <a:latin typeface="Calibri"/>
                <a:cs typeface="Calibri"/>
              </a:rPr>
              <a:t>l</a:t>
            </a:r>
            <a:r>
              <a:rPr sz="3492" spc="-22" dirty="0">
                <a:latin typeface="Calibri"/>
                <a:cs typeface="Calibri"/>
              </a:rPr>
              <a:t>e</a:t>
            </a:r>
            <a:endParaRPr sz="3492" dirty="0">
              <a:latin typeface="Calibri"/>
              <a:cs typeface="Calibri"/>
            </a:endParaRPr>
          </a:p>
          <a:p>
            <a:pPr marL="321547" indent="-303067">
              <a:spcBef>
                <a:spcPts val="1192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spc="-7" dirty="0">
                <a:latin typeface="Calibri"/>
                <a:cs typeface="Calibri"/>
              </a:rPr>
              <a:t>d</a:t>
            </a:r>
            <a:r>
              <a:rPr sz="3492" dirty="0">
                <a:latin typeface="Calibri"/>
                <a:cs typeface="Calibri"/>
              </a:rPr>
              <a:t>o </a:t>
            </a:r>
            <a:r>
              <a:rPr sz="3492" spc="-7" dirty="0">
                <a:latin typeface="Calibri"/>
                <a:cs typeface="Calibri"/>
              </a:rPr>
              <a:t>no</a:t>
            </a:r>
            <a:r>
              <a:rPr sz="3492" dirty="0">
                <a:latin typeface="Calibri"/>
                <a:cs typeface="Calibri"/>
              </a:rPr>
              <a:t>t </a:t>
            </a:r>
            <a:r>
              <a:rPr sz="3492" spc="-29" dirty="0">
                <a:latin typeface="Calibri"/>
                <a:cs typeface="Calibri"/>
              </a:rPr>
              <a:t>nee</a:t>
            </a:r>
            <a:r>
              <a:rPr sz="3492" spc="-22" dirty="0">
                <a:latin typeface="Calibri"/>
                <a:cs typeface="Calibri"/>
              </a:rPr>
              <a:t>d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to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b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precise</a:t>
            </a:r>
            <a:r>
              <a:rPr sz="3492" spc="-15" dirty="0">
                <a:latin typeface="Calibri"/>
                <a:cs typeface="Calibri"/>
              </a:rPr>
              <a:t>:</a:t>
            </a:r>
            <a:r>
              <a:rPr sz="3492" spc="22" dirty="0"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“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rde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”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“exact”</a:t>
            </a:r>
            <a:r>
              <a:rPr sz="3492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growth</a:t>
            </a:r>
            <a:endParaRPr sz="3492" dirty="0">
              <a:latin typeface="Calibri"/>
              <a:cs typeface="Calibri"/>
            </a:endParaRPr>
          </a:p>
          <a:p>
            <a:pPr marL="147838" marR="357584" indent="-129358">
              <a:lnSpc>
                <a:spcPct val="79800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spc="-22" dirty="0">
                <a:latin typeface="Calibri"/>
                <a:cs typeface="Calibri"/>
              </a:rPr>
              <a:t>we</a:t>
            </a:r>
            <a:r>
              <a:rPr sz="3492" dirty="0">
                <a:latin typeface="Calibri"/>
                <a:cs typeface="Calibri"/>
              </a:rPr>
              <a:t> will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loo</a:t>
            </a:r>
            <a:r>
              <a:rPr sz="3492" dirty="0">
                <a:latin typeface="Calibri"/>
                <a:cs typeface="Calibri"/>
              </a:rPr>
              <a:t>k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15" dirty="0">
                <a:latin typeface="Calibri"/>
                <a:cs typeface="Calibri"/>
              </a:rPr>
              <a:t>at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lar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ge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f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rs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n </a:t>
            </a:r>
            <a:r>
              <a:rPr sz="3492" spc="-22" dirty="0">
                <a:latin typeface="Calibri"/>
                <a:cs typeface="Calibri"/>
              </a:rPr>
              <a:t>r</a:t>
            </a:r>
            <a:r>
              <a:rPr sz="3492" spc="-7" dirty="0">
                <a:latin typeface="Calibri"/>
                <a:cs typeface="Calibri"/>
              </a:rPr>
              <a:t>u</a:t>
            </a:r>
            <a:r>
              <a:rPr sz="3492" dirty="0">
                <a:latin typeface="Calibri"/>
                <a:cs typeface="Calibri"/>
              </a:rPr>
              <a:t>n </a:t>
            </a:r>
            <a:r>
              <a:rPr lang="en-US" sz="3492" spc="-44" dirty="0">
                <a:latin typeface="Calibri"/>
                <a:cs typeface="Calibri"/>
              </a:rPr>
              <a:t>ti</a:t>
            </a:r>
            <a:r>
              <a:rPr sz="3492" spc="-65" dirty="0">
                <a:latin typeface="Calibri"/>
                <a:cs typeface="Calibri"/>
              </a:rPr>
              <a:t>m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dirty="0">
                <a:latin typeface="Calibri"/>
                <a:cs typeface="Calibri"/>
              </a:rPr>
              <a:t> (</a:t>
            </a:r>
            <a:r>
              <a:rPr sz="3492" spc="-7" dirty="0">
                <a:latin typeface="Calibri"/>
                <a:cs typeface="Calibri"/>
              </a:rPr>
              <a:t>w</a:t>
            </a:r>
            <a:r>
              <a:rPr sz="3492" dirty="0">
                <a:latin typeface="Calibri"/>
                <a:cs typeface="Calibri"/>
              </a:rPr>
              <a:t>hi</a:t>
            </a:r>
            <a:r>
              <a:rPr sz="3492" spc="-7" dirty="0">
                <a:latin typeface="Calibri"/>
                <a:cs typeface="Calibri"/>
              </a:rPr>
              <a:t>c</a:t>
            </a:r>
            <a:r>
              <a:rPr sz="3492" dirty="0">
                <a:latin typeface="Calibri"/>
                <a:cs typeface="Calibri"/>
              </a:rPr>
              <a:t>h </a:t>
            </a:r>
            <a:r>
              <a:rPr sz="3492" spc="-15" dirty="0">
                <a:latin typeface="Calibri"/>
                <a:cs typeface="Calibri"/>
              </a:rPr>
              <a:t>s</a:t>
            </a:r>
            <a:r>
              <a:rPr sz="3492" spc="-29" dirty="0">
                <a:latin typeface="Calibri"/>
                <a:cs typeface="Calibri"/>
              </a:rPr>
              <a:t>ec</a:t>
            </a:r>
            <a:r>
              <a:rPr lang="en-US" sz="3492" spc="-44" dirty="0">
                <a:latin typeface="Calibri"/>
                <a:cs typeface="Calibri"/>
              </a:rPr>
              <a:t>ti</a:t>
            </a:r>
            <a:r>
              <a:rPr sz="3492" spc="-44" dirty="0">
                <a:latin typeface="Calibri"/>
                <a:cs typeface="Calibri"/>
              </a:rPr>
              <a:t>on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of </a:t>
            </a:r>
            <a:r>
              <a:rPr sz="3492" spc="-22" dirty="0">
                <a:latin typeface="Calibri"/>
                <a:cs typeface="Calibri"/>
              </a:rPr>
              <a:t>the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program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will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take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the</a:t>
            </a:r>
            <a:r>
              <a:rPr sz="3492" spc="-7" dirty="0">
                <a:latin typeface="Calibri"/>
                <a:cs typeface="Calibri"/>
              </a:rPr>
              <a:t> longes</a:t>
            </a:r>
            <a:r>
              <a:rPr sz="3492" dirty="0">
                <a:latin typeface="Calibri"/>
                <a:cs typeface="Calibri"/>
              </a:rPr>
              <a:t>t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to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run?)</a:t>
            </a:r>
          </a:p>
          <a:p>
            <a:pPr marL="147838" marR="444438" indent="-129358">
              <a:lnSpc>
                <a:spcPct val="79800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thus,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g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ener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ally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w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wan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lang="en-US" sz="3492" b="1" spc="-15" dirty="0">
                <a:solidFill>
                  <a:srgbClr val="C00000"/>
                </a:solidFill>
                <a:latin typeface="Calibri"/>
                <a:cs typeface="Calibri"/>
              </a:rPr>
              <a:t> rig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uppe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bound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g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owth,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492" b="1" spc="29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lang="en-US" sz="3492" b="1" spc="291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492" b="1" spc="29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npu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wo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rs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3492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749382"/>
            <a:ext cx="16585883" cy="183890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138" dirty="0"/>
              <a:t>M</a:t>
            </a:r>
            <a:r>
              <a:rPr spc="-182" dirty="0"/>
              <a:t>E</a:t>
            </a:r>
            <a:r>
              <a:rPr spc="-73" dirty="0"/>
              <a:t>A</a:t>
            </a:r>
            <a:r>
              <a:rPr spc="-116" dirty="0"/>
              <a:t>SUR</a:t>
            </a:r>
            <a:r>
              <a:rPr spc="-80" dirty="0"/>
              <a:t>I</a:t>
            </a:r>
            <a:r>
              <a:rPr spc="-73" dirty="0"/>
              <a:t>N</a:t>
            </a:r>
            <a:r>
              <a:rPr u="none" dirty="0"/>
              <a:t>G</a:t>
            </a:r>
            <a:r>
              <a:rPr spc="-146" dirty="0"/>
              <a:t> </a:t>
            </a:r>
            <a:r>
              <a:rPr spc="-73" dirty="0"/>
              <a:t>OR</a:t>
            </a:r>
            <a:r>
              <a:rPr spc="-124" dirty="0"/>
              <a:t>DE</a:t>
            </a:r>
            <a:r>
              <a:rPr spc="-44" dirty="0"/>
              <a:t>R</a:t>
            </a:r>
            <a:r>
              <a:rPr spc="-146" dirty="0"/>
              <a:t> </a:t>
            </a:r>
            <a:r>
              <a:rPr spc="-73" dirty="0"/>
              <a:t>O</a:t>
            </a:r>
            <a:r>
              <a:rPr spc="-36" dirty="0"/>
              <a:t>F</a:t>
            </a:r>
            <a:r>
              <a:rPr spc="-22" dirty="0"/>
              <a:t> </a:t>
            </a:r>
            <a:r>
              <a:rPr spc="-80" dirty="0"/>
              <a:t>G</a:t>
            </a:r>
            <a:r>
              <a:rPr spc="-146" dirty="0"/>
              <a:t>ROW</a:t>
            </a:r>
            <a:r>
              <a:rPr spc="-73" dirty="0"/>
              <a:t>TH: BIG </a:t>
            </a:r>
            <a:r>
              <a:rPr spc="-80" dirty="0"/>
              <a:t>O</a:t>
            </a:r>
            <a:r>
              <a:rPr spc="-65" dirty="0"/>
              <a:t> </a:t>
            </a:r>
            <a:r>
              <a:rPr spc="-73" dirty="0"/>
              <a:t>N</a:t>
            </a:r>
            <a:r>
              <a:rPr spc="-276" dirty="0"/>
              <a:t>O</a:t>
            </a:r>
            <a:r>
              <a:rPr spc="-618" dirty="0"/>
              <a:t>TA</a:t>
            </a:r>
            <a:r>
              <a:rPr spc="-80" dirty="0"/>
              <a:t>TION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16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441451" y="3460714"/>
            <a:ext cx="13702072" cy="439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38" marR="468462" indent="-129358">
              <a:lnSpc>
                <a:spcPts val="4074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Big</a:t>
            </a:r>
            <a:r>
              <a:rPr sz="3783" spc="-7" dirty="0">
                <a:latin typeface="Calibri"/>
                <a:cs typeface="Calibri"/>
              </a:rPr>
              <a:t> O</a:t>
            </a:r>
            <a:r>
              <a:rPr sz="3783" dirty="0">
                <a:latin typeface="Calibri"/>
                <a:cs typeface="Calibri"/>
              </a:rPr>
              <a:t>h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nota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measures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uppe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bound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 asym</a:t>
            </a:r>
            <a:r>
              <a:rPr sz="3783" b="1" spc="226" dirty="0">
                <a:solidFill>
                  <a:srgbClr val="C00000"/>
                </a:solidFill>
                <a:latin typeface="Calibri"/>
                <a:cs typeface="Calibri"/>
              </a:rPr>
              <a:t>pto</a:t>
            </a:r>
            <a:r>
              <a:rPr lang="en-US" sz="3783" b="1" spc="226" dirty="0">
                <a:solidFill>
                  <a:srgbClr val="C00000"/>
                </a:solidFill>
                <a:latin typeface="Calibri"/>
                <a:cs typeface="Calibri"/>
              </a:rPr>
              <a:t>tic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g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owt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783" spc="-15" dirty="0">
                <a:latin typeface="Calibri"/>
                <a:cs typeface="Calibri"/>
              </a:rPr>
              <a:t>,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320" dirty="0">
                <a:latin typeface="Calibri"/>
                <a:cs typeface="Calibri"/>
              </a:rPr>
              <a:t>oie</a:t>
            </a:r>
            <a:r>
              <a:rPr sz="3783" spc="415" dirty="0">
                <a:latin typeface="Calibri"/>
                <a:cs typeface="Calibri"/>
              </a:rPr>
              <a:t>n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called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orde</a:t>
            </a:r>
            <a:r>
              <a:rPr sz="3783" spc="-15" dirty="0">
                <a:latin typeface="Calibri"/>
                <a:cs typeface="Calibri"/>
              </a:rPr>
              <a:t>r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2" dirty="0">
                <a:latin typeface="Calibri"/>
                <a:cs typeface="Calibri"/>
              </a:rPr>
              <a:t>growth</a:t>
            </a:r>
            <a:endParaRPr sz="378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▪"/>
            </a:pPr>
            <a:endParaRPr sz="3783" dirty="0">
              <a:latin typeface="Times New Roman"/>
              <a:cs typeface="Times New Roman"/>
            </a:endParaRPr>
          </a:p>
          <a:p>
            <a:pPr marL="347420" indent="-328940">
              <a:spcBef>
                <a:spcPts val="3274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Bi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i="1" spc="-22" dirty="0">
                <a:solidFill>
                  <a:srgbClr val="CE1C00"/>
                </a:solidFill>
                <a:latin typeface="Calibri"/>
                <a:cs typeface="Calibri"/>
              </a:rPr>
              <a:t>O()</a:t>
            </a:r>
            <a:r>
              <a:rPr sz="3783" b="1" i="1" dirty="0">
                <a:solidFill>
                  <a:srgbClr val="CE1C00"/>
                </a:solidFill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use</a:t>
            </a:r>
            <a:r>
              <a:rPr sz="3783" dirty="0">
                <a:latin typeface="Calibri"/>
                <a:cs typeface="Calibri"/>
              </a:rPr>
              <a:t>d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describ</a:t>
            </a:r>
            <a:r>
              <a:rPr sz="3783" spc="-22" dirty="0">
                <a:latin typeface="Calibri"/>
                <a:cs typeface="Calibri"/>
              </a:rPr>
              <a:t>e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worst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case</a:t>
            </a:r>
            <a:endParaRPr sz="3783" dirty="0">
              <a:latin typeface="Calibri"/>
              <a:cs typeface="Calibri"/>
            </a:endParaRPr>
          </a:p>
          <a:p>
            <a:pPr marL="572873" marR="350192" lvl="1" indent="-277197">
              <a:lnSpc>
                <a:spcPts val="3783"/>
              </a:lnSpc>
              <a:spcBef>
                <a:spcPts val="611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22" dirty="0">
                <a:latin typeface="Calibri"/>
                <a:cs typeface="Calibri"/>
              </a:rPr>
              <a:t>worst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case</a:t>
            </a:r>
            <a:r>
              <a:rPr sz="3492" spc="-7" dirty="0">
                <a:latin typeface="Calibri"/>
                <a:cs typeface="Calibri"/>
              </a:rPr>
              <a:t> occur</a:t>
            </a:r>
            <a:r>
              <a:rPr sz="3492" dirty="0">
                <a:latin typeface="Calibri"/>
                <a:cs typeface="Calibri"/>
              </a:rPr>
              <a:t>s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297" dirty="0">
                <a:latin typeface="Calibri"/>
                <a:cs typeface="Calibri"/>
              </a:rPr>
              <a:t>oie</a:t>
            </a:r>
            <a:r>
              <a:rPr sz="3492" spc="378" dirty="0">
                <a:latin typeface="Calibri"/>
                <a:cs typeface="Calibri"/>
              </a:rPr>
              <a:t>n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and</a:t>
            </a:r>
            <a:r>
              <a:rPr sz="3492" spc="-7" dirty="0">
                <a:latin typeface="Calibri"/>
                <a:cs typeface="Calibri"/>
              </a:rPr>
              <a:t> i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22" dirty="0">
                <a:latin typeface="Calibri"/>
                <a:cs typeface="Calibri"/>
              </a:rPr>
              <a:t>the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65" dirty="0">
                <a:latin typeface="Calibri"/>
                <a:cs typeface="Calibri"/>
              </a:rPr>
              <a:t>boLlenec</a:t>
            </a:r>
            <a:r>
              <a:rPr sz="3492" spc="73" dirty="0">
                <a:latin typeface="Calibri"/>
                <a:cs typeface="Calibri"/>
              </a:rPr>
              <a:t>k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when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a </a:t>
            </a:r>
            <a:r>
              <a:rPr sz="3492" spc="-29" dirty="0">
                <a:latin typeface="Calibri"/>
                <a:cs typeface="Calibri"/>
              </a:rPr>
              <a:t>program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runs</a:t>
            </a:r>
          </a:p>
          <a:p>
            <a:pPr marL="572873" marR="7392" lvl="1" indent="-277197">
              <a:lnSpc>
                <a:spcPts val="3783"/>
              </a:lnSpc>
              <a:spcBef>
                <a:spcPts val="873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22" dirty="0">
                <a:latin typeface="Calibri"/>
                <a:cs typeface="Calibri"/>
              </a:rPr>
              <a:t>express </a:t>
            </a:r>
            <a:r>
              <a:rPr sz="3492" spc="-15" dirty="0">
                <a:latin typeface="Calibri"/>
                <a:cs typeface="Calibri"/>
              </a:rPr>
              <a:t>rate</a:t>
            </a:r>
            <a:r>
              <a:rPr sz="3492" spc="-7" dirty="0">
                <a:latin typeface="Calibri"/>
                <a:cs typeface="Calibri"/>
              </a:rPr>
              <a:t> o</a:t>
            </a:r>
            <a:r>
              <a:rPr sz="3492" dirty="0">
                <a:latin typeface="Calibri"/>
                <a:cs typeface="Calibri"/>
              </a:rPr>
              <a:t>f </a:t>
            </a:r>
            <a:r>
              <a:rPr sz="3492" spc="-22" dirty="0">
                <a:latin typeface="Calibri"/>
                <a:cs typeface="Calibri"/>
              </a:rPr>
              <a:t>growth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f </a:t>
            </a:r>
            <a:r>
              <a:rPr sz="3492" spc="-29" dirty="0">
                <a:latin typeface="Calibri"/>
                <a:cs typeface="Calibri"/>
              </a:rPr>
              <a:t>program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rela</a:t>
            </a:r>
            <a:r>
              <a:rPr lang="en-US" sz="3492" spc="-22" dirty="0">
                <a:latin typeface="Calibri"/>
                <a:cs typeface="Calibri"/>
              </a:rPr>
              <a:t>ti</a:t>
            </a:r>
            <a:r>
              <a:rPr sz="3492" spc="-22" dirty="0">
                <a:latin typeface="Calibri"/>
                <a:cs typeface="Calibri"/>
              </a:rPr>
              <a:t>ve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to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the</a:t>
            </a:r>
            <a:r>
              <a:rPr sz="3492" spc="-7" dirty="0">
                <a:latin typeface="Calibri"/>
                <a:cs typeface="Calibri"/>
              </a:rPr>
              <a:t> input size</a:t>
            </a:r>
            <a:endParaRPr sz="3492" dirty="0">
              <a:latin typeface="Calibri"/>
              <a:cs typeface="Calibri"/>
            </a:endParaRPr>
          </a:p>
          <a:p>
            <a:pPr marL="661574" lvl="1" indent="-365899">
              <a:spcBef>
                <a:spcPts val="407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22" dirty="0">
                <a:latin typeface="Calibri"/>
                <a:cs typeface="Calibri"/>
              </a:rPr>
              <a:t>evaluate </a:t>
            </a:r>
            <a:r>
              <a:rPr sz="3492" dirty="0">
                <a:latin typeface="Calibri"/>
                <a:cs typeface="Calibri"/>
              </a:rPr>
              <a:t>algorithm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b="1" spc="-29" dirty="0">
                <a:latin typeface="Calibri"/>
                <a:cs typeface="Calibri"/>
              </a:rPr>
              <a:t>NO</a:t>
            </a:r>
            <a:r>
              <a:rPr sz="3492" b="1" dirty="0">
                <a:latin typeface="Calibri"/>
                <a:cs typeface="Calibri"/>
              </a:rPr>
              <a:t>T</a:t>
            </a:r>
            <a:r>
              <a:rPr sz="3492" b="1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machine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o</a:t>
            </a:r>
            <a:r>
              <a:rPr sz="3492" spc="-15" dirty="0">
                <a:latin typeface="Calibri"/>
                <a:cs typeface="Calibri"/>
              </a:rPr>
              <a:t>r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implementa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on</a:t>
            </a:r>
            <a:endParaRPr sz="3492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50" y="131971"/>
            <a:ext cx="24945677" cy="227107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73" dirty="0"/>
              <a:t>EX</a:t>
            </a:r>
            <a:r>
              <a:rPr spc="-109" dirty="0"/>
              <a:t>A</a:t>
            </a:r>
            <a:r>
              <a:rPr spc="-44" dirty="0"/>
              <a:t>C</a:t>
            </a:r>
            <a:r>
              <a:rPr dirty="0"/>
              <a:t>T</a:t>
            </a:r>
            <a:r>
              <a:rPr spc="-146" dirty="0"/>
              <a:t> S</a:t>
            </a:r>
            <a:r>
              <a:rPr spc="-73" dirty="0"/>
              <a:t>T</a:t>
            </a:r>
            <a:r>
              <a:rPr spc="-109" dirty="0"/>
              <a:t>EPS</a:t>
            </a:r>
            <a:r>
              <a:rPr spc="-80" dirty="0"/>
              <a:t> </a:t>
            </a:r>
            <a:r>
              <a:rPr spc="-146" dirty="0"/>
              <a:t>v</a:t>
            </a:r>
            <a:r>
              <a:rPr spc="-29" dirty="0"/>
              <a:t>s</a:t>
            </a:r>
            <a:r>
              <a:rPr spc="-153" dirty="0"/>
              <a:t> </a:t>
            </a:r>
            <a:r>
              <a:rPr spc="-73" dirty="0"/>
              <a:t>O</a:t>
            </a:r>
            <a:r>
              <a:rPr spc="-95" dirty="0"/>
              <a:t>()</a:t>
            </a:r>
            <a:r>
              <a:rPr dirty="0"/>
              <a:t> 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17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79813" y="3466040"/>
            <a:ext cx="3430688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>
              <a:tabLst>
                <a:tab pos="816806" algn="l"/>
              </a:tabLst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619" dirty="0">
                <a:latin typeface="Courier New"/>
                <a:cs typeface="Courier New"/>
              </a:rPr>
              <a:t>fact_iter(n):</a:t>
            </a:r>
            <a:endParaRPr sz="261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8254" y="3798815"/>
            <a:ext cx="3829841" cy="1097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 marR="7392">
              <a:lnSpc>
                <a:spcPts val="2765"/>
              </a:lnSpc>
            </a:pPr>
            <a:r>
              <a:rPr sz="2619" spc="-7" dirty="0">
                <a:solidFill>
                  <a:srgbClr val="03BD19"/>
                </a:solidFill>
                <a:latin typeface="Courier New"/>
                <a:cs typeface="Courier New"/>
              </a:rPr>
              <a:t>"""assume</a:t>
            </a:r>
            <a:r>
              <a:rPr sz="2619" dirty="0">
                <a:solidFill>
                  <a:srgbClr val="03BD19"/>
                </a:solidFill>
                <a:latin typeface="Courier New"/>
                <a:cs typeface="Courier New"/>
              </a:rPr>
              <a:t>s n </a:t>
            </a:r>
            <a:r>
              <a:rPr sz="2619" spc="-7" dirty="0">
                <a:solidFill>
                  <a:srgbClr val="03BD19"/>
                </a:solidFill>
                <a:latin typeface="Courier New"/>
                <a:cs typeface="Courier New"/>
              </a:rPr>
              <a:t>a</a:t>
            </a:r>
            <a:r>
              <a:rPr sz="2619" dirty="0">
                <a:solidFill>
                  <a:srgbClr val="03BD19"/>
                </a:solidFill>
                <a:latin typeface="Courier New"/>
                <a:cs typeface="Courier New"/>
              </a:rPr>
              <a:t>n </a:t>
            </a:r>
            <a:r>
              <a:rPr sz="2619" spc="-7" dirty="0">
                <a:solidFill>
                  <a:srgbClr val="03BD19"/>
                </a:solidFill>
                <a:latin typeface="Courier New"/>
                <a:cs typeface="Courier New"/>
              </a:rPr>
              <a:t>int </a:t>
            </a:r>
            <a:r>
              <a:rPr sz="2619" spc="-7" dirty="0">
                <a:latin typeface="Courier New"/>
                <a:cs typeface="Courier New"/>
              </a:rPr>
              <a:t>answe</a:t>
            </a:r>
            <a:r>
              <a:rPr sz="2619" dirty="0">
                <a:latin typeface="Courier New"/>
                <a:cs typeface="Courier New"/>
              </a:rPr>
              <a:t>r = 1</a:t>
            </a:r>
            <a:endParaRPr sz="2619">
              <a:latin typeface="Courier New"/>
              <a:cs typeface="Courier New"/>
            </a:endParaRPr>
          </a:p>
          <a:p>
            <a:pPr marL="18480">
              <a:lnSpc>
                <a:spcPts val="2881"/>
              </a:lnSpc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while </a:t>
            </a:r>
            <a:r>
              <a:rPr sz="2619" dirty="0">
                <a:latin typeface="Courier New"/>
                <a:cs typeface="Courier New"/>
              </a:rPr>
              <a:t>n &gt; 1:</a:t>
            </a:r>
            <a:endParaRPr sz="261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0454" y="3798815"/>
            <a:ext cx="1434920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2619" spc="-7" dirty="0">
                <a:solidFill>
                  <a:srgbClr val="03BD19"/>
                </a:solidFill>
                <a:latin typeface="Courier New"/>
                <a:cs typeface="Courier New"/>
              </a:rPr>
              <a:t>&gt;</a:t>
            </a:r>
            <a:r>
              <a:rPr sz="2619" dirty="0">
                <a:solidFill>
                  <a:srgbClr val="03BD19"/>
                </a:solidFill>
                <a:latin typeface="Courier New"/>
                <a:cs typeface="Courier New"/>
              </a:rPr>
              <a:t>= 0"""</a:t>
            </a:r>
            <a:endParaRPr sz="261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813" y="4870876"/>
            <a:ext cx="7091443" cy="4292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132" marR="3268147">
              <a:lnSpc>
                <a:spcPts val="2910"/>
              </a:lnSpc>
            </a:pPr>
            <a:r>
              <a:rPr sz="2619" spc="-7" dirty="0">
                <a:latin typeface="Courier New"/>
                <a:cs typeface="Courier New"/>
              </a:rPr>
              <a:t>answe</a:t>
            </a:r>
            <a:r>
              <a:rPr sz="2619" dirty="0">
                <a:latin typeface="Courier New"/>
                <a:cs typeface="Courier New"/>
              </a:rPr>
              <a:t>r </a:t>
            </a:r>
            <a:r>
              <a:rPr sz="2619" spc="-7" dirty="0">
                <a:latin typeface="Courier New"/>
                <a:cs typeface="Courier New"/>
              </a:rPr>
              <a:t>*</a:t>
            </a:r>
            <a:r>
              <a:rPr sz="2619" dirty="0">
                <a:latin typeface="Courier New"/>
                <a:cs typeface="Courier New"/>
              </a:rPr>
              <a:t>= n n </a:t>
            </a:r>
            <a:r>
              <a:rPr sz="2619" spc="-7" dirty="0">
                <a:latin typeface="Courier New"/>
                <a:cs typeface="Courier New"/>
              </a:rPr>
              <a:t>-</a:t>
            </a:r>
            <a:r>
              <a:rPr sz="2619" dirty="0">
                <a:latin typeface="Courier New"/>
                <a:cs typeface="Courier New"/>
              </a:rPr>
              <a:t>= 1</a:t>
            </a:r>
          </a:p>
          <a:p>
            <a:pPr marL="816806">
              <a:lnSpc>
                <a:spcPts val="2706"/>
              </a:lnSpc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619" dirty="0">
                <a:latin typeface="Courier New"/>
                <a:cs typeface="Courier New"/>
              </a:rPr>
              <a:t>answer</a:t>
            </a:r>
          </a:p>
          <a:p>
            <a:pPr marL="346496" indent="-328016">
              <a:spcBef>
                <a:spcPts val="1011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computes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factorial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135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7" dirty="0">
                <a:latin typeface="Calibri"/>
                <a:cs typeface="Calibri"/>
              </a:rPr>
              <a:t>numbe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9" dirty="0">
                <a:latin typeface="Calibri"/>
                <a:cs typeface="Calibri"/>
              </a:rPr>
              <a:t>steps: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lnSpc>
                <a:spcPts val="4336"/>
              </a:lnSpc>
              <a:spcBef>
                <a:spcPts val="1135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worst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case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asympto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c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complexity:</a:t>
            </a:r>
          </a:p>
          <a:p>
            <a:pPr marL="661574" lvl="1" indent="-365899">
              <a:lnSpc>
                <a:spcPts val="3987"/>
              </a:lnSpc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7" dirty="0">
                <a:latin typeface="Calibri"/>
                <a:cs typeface="Calibri"/>
              </a:rPr>
              <a:t>ignor</a:t>
            </a:r>
            <a:r>
              <a:rPr sz="3492" dirty="0">
                <a:latin typeface="Calibri"/>
                <a:cs typeface="Calibri"/>
              </a:rPr>
              <a:t>e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addi</a:t>
            </a:r>
            <a:r>
              <a:rPr lang="en-US" sz="3492" spc="-22" dirty="0">
                <a:latin typeface="Calibri"/>
                <a:cs typeface="Calibri"/>
              </a:rPr>
              <a:t>ti</a:t>
            </a:r>
            <a:r>
              <a:rPr sz="3492" spc="-22" dirty="0">
                <a:latin typeface="Calibri"/>
                <a:cs typeface="Calibri"/>
              </a:rPr>
              <a:t>ve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constants</a:t>
            </a:r>
          </a:p>
          <a:p>
            <a:pPr marL="661574" lvl="1" indent="-365899">
              <a:spcBef>
                <a:spcPts val="175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7" dirty="0">
                <a:latin typeface="Calibri"/>
                <a:cs typeface="Calibri"/>
              </a:rPr>
              <a:t>ignor</a:t>
            </a:r>
            <a:r>
              <a:rPr sz="3492" dirty="0">
                <a:latin typeface="Calibri"/>
                <a:cs typeface="Calibri"/>
              </a:rPr>
              <a:t>e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mul</a:t>
            </a:r>
            <a:r>
              <a:rPr lang="en-US" sz="3492" spc="-22" dirty="0">
                <a:latin typeface="Calibri"/>
                <a:cs typeface="Calibri"/>
              </a:rPr>
              <a:t>ti</a:t>
            </a:r>
            <a:r>
              <a:rPr sz="3492" spc="-22" dirty="0">
                <a:latin typeface="Calibri"/>
                <a:cs typeface="Calibri"/>
              </a:rPr>
              <a:t>plica</a:t>
            </a:r>
            <a:r>
              <a:rPr lang="en-US" sz="3492" spc="-22" dirty="0">
                <a:latin typeface="Calibri"/>
                <a:cs typeface="Calibri"/>
              </a:rPr>
              <a:t>ti</a:t>
            </a:r>
            <a:r>
              <a:rPr sz="3492" spc="-22" dirty="0">
                <a:latin typeface="Calibri"/>
                <a:cs typeface="Calibri"/>
              </a:rPr>
              <a:t>ve </a:t>
            </a:r>
            <a:r>
              <a:rPr sz="3492" dirty="0">
                <a:latin typeface="Calibri"/>
                <a:cs typeface="Calibri"/>
              </a:rPr>
              <a:t>constants</a:t>
            </a:r>
          </a:p>
        </p:txBody>
      </p:sp>
      <p:sp>
        <p:nvSpPr>
          <p:cNvPr id="7" name="object 7"/>
          <p:cNvSpPr/>
          <p:nvPr/>
        </p:nvSpPr>
        <p:spPr>
          <a:xfrm>
            <a:off x="8821520" y="6608977"/>
            <a:ext cx="1202080" cy="745641"/>
          </a:xfrm>
          <a:custGeom>
            <a:avLst/>
            <a:gdLst/>
            <a:ahLst/>
            <a:cxnLst/>
            <a:rect l="l" t="t" r="r" b="b"/>
            <a:pathLst>
              <a:path w="826135" h="512445">
                <a:moveTo>
                  <a:pt x="49457" y="386803"/>
                </a:moveTo>
                <a:lnTo>
                  <a:pt x="27838" y="386803"/>
                </a:lnTo>
                <a:lnTo>
                  <a:pt x="78397" y="484454"/>
                </a:lnTo>
                <a:lnTo>
                  <a:pt x="51180" y="498538"/>
                </a:lnTo>
                <a:lnTo>
                  <a:pt x="50787" y="498932"/>
                </a:lnTo>
                <a:lnTo>
                  <a:pt x="50228" y="499973"/>
                </a:lnTo>
                <a:lnTo>
                  <a:pt x="50190" y="502843"/>
                </a:lnTo>
                <a:lnTo>
                  <a:pt x="50685" y="504761"/>
                </a:lnTo>
                <a:lnTo>
                  <a:pt x="56781" y="512165"/>
                </a:lnTo>
                <a:lnTo>
                  <a:pt x="58292" y="512102"/>
                </a:lnTo>
                <a:lnTo>
                  <a:pt x="126187" y="476948"/>
                </a:lnTo>
                <a:lnTo>
                  <a:pt x="127217" y="475615"/>
                </a:lnTo>
                <a:lnTo>
                  <a:pt x="95453" y="475615"/>
                </a:lnTo>
                <a:lnTo>
                  <a:pt x="49457" y="386803"/>
                </a:lnTo>
                <a:close/>
              </a:path>
              <a:path w="826135" h="512445">
                <a:moveTo>
                  <a:pt x="121005" y="463321"/>
                </a:moveTo>
                <a:lnTo>
                  <a:pt x="119202" y="463321"/>
                </a:lnTo>
                <a:lnTo>
                  <a:pt x="95453" y="475615"/>
                </a:lnTo>
                <a:lnTo>
                  <a:pt x="127217" y="475615"/>
                </a:lnTo>
                <a:lnTo>
                  <a:pt x="127368" y="475119"/>
                </a:lnTo>
                <a:lnTo>
                  <a:pt x="127393" y="472909"/>
                </a:lnTo>
                <a:lnTo>
                  <a:pt x="126911" y="470992"/>
                </a:lnTo>
                <a:lnTo>
                  <a:pt x="121005" y="463321"/>
                </a:lnTo>
                <a:close/>
              </a:path>
              <a:path w="826135" h="512445">
                <a:moveTo>
                  <a:pt x="35242" y="361556"/>
                </a:moveTo>
                <a:lnTo>
                  <a:pt x="20789" y="369316"/>
                </a:lnTo>
                <a:lnTo>
                  <a:pt x="1015" y="403542"/>
                </a:lnTo>
                <a:lnTo>
                  <a:pt x="634" y="404241"/>
                </a:lnTo>
                <a:lnTo>
                  <a:pt x="355" y="404888"/>
                </a:lnTo>
                <a:lnTo>
                  <a:pt x="38" y="406057"/>
                </a:lnTo>
                <a:lnTo>
                  <a:pt x="0" y="406666"/>
                </a:lnTo>
                <a:lnTo>
                  <a:pt x="139" y="407924"/>
                </a:lnTo>
                <a:lnTo>
                  <a:pt x="6908" y="417918"/>
                </a:lnTo>
                <a:lnTo>
                  <a:pt x="7607" y="417753"/>
                </a:lnTo>
                <a:lnTo>
                  <a:pt x="8991" y="416699"/>
                </a:lnTo>
                <a:lnTo>
                  <a:pt x="9791" y="415785"/>
                </a:lnTo>
                <a:lnTo>
                  <a:pt x="10706" y="414464"/>
                </a:lnTo>
                <a:lnTo>
                  <a:pt x="27838" y="386803"/>
                </a:lnTo>
                <a:lnTo>
                  <a:pt x="49457" y="386803"/>
                </a:lnTo>
                <a:lnTo>
                  <a:pt x="36868" y="362496"/>
                </a:lnTo>
                <a:lnTo>
                  <a:pt x="36575" y="362165"/>
                </a:lnTo>
                <a:lnTo>
                  <a:pt x="35801" y="361645"/>
                </a:lnTo>
                <a:lnTo>
                  <a:pt x="35242" y="361556"/>
                </a:lnTo>
                <a:close/>
              </a:path>
              <a:path w="826135" h="512445">
                <a:moveTo>
                  <a:pt x="222068" y="373608"/>
                </a:moveTo>
                <a:lnTo>
                  <a:pt x="203466" y="373608"/>
                </a:lnTo>
                <a:lnTo>
                  <a:pt x="222414" y="410171"/>
                </a:lnTo>
                <a:lnTo>
                  <a:pt x="222745" y="410514"/>
                </a:lnTo>
                <a:lnTo>
                  <a:pt x="223659" y="410972"/>
                </a:lnTo>
                <a:lnTo>
                  <a:pt x="225628" y="411022"/>
                </a:lnTo>
                <a:lnTo>
                  <a:pt x="226491" y="410845"/>
                </a:lnTo>
                <a:lnTo>
                  <a:pt x="237058" y="402551"/>
                </a:lnTo>
                <a:lnTo>
                  <a:pt x="222068" y="373608"/>
                </a:lnTo>
                <a:close/>
              </a:path>
              <a:path w="826135" h="512445">
                <a:moveTo>
                  <a:pt x="188417" y="313994"/>
                </a:moveTo>
                <a:lnTo>
                  <a:pt x="177101" y="321068"/>
                </a:lnTo>
                <a:lnTo>
                  <a:pt x="177139" y="322757"/>
                </a:lnTo>
                <a:lnTo>
                  <a:pt x="196113" y="359397"/>
                </a:lnTo>
                <a:lnTo>
                  <a:pt x="162966" y="376555"/>
                </a:lnTo>
                <a:lnTo>
                  <a:pt x="162559" y="376936"/>
                </a:lnTo>
                <a:lnTo>
                  <a:pt x="161975" y="377913"/>
                </a:lnTo>
                <a:lnTo>
                  <a:pt x="161823" y="378536"/>
                </a:lnTo>
                <a:lnTo>
                  <a:pt x="161772" y="380072"/>
                </a:lnTo>
                <a:lnTo>
                  <a:pt x="161899" y="380961"/>
                </a:lnTo>
                <a:lnTo>
                  <a:pt x="168643" y="390791"/>
                </a:lnTo>
                <a:lnTo>
                  <a:pt x="170357" y="390753"/>
                </a:lnTo>
                <a:lnTo>
                  <a:pt x="203466" y="373608"/>
                </a:lnTo>
                <a:lnTo>
                  <a:pt x="222068" y="373608"/>
                </a:lnTo>
                <a:lnTo>
                  <a:pt x="218135" y="366014"/>
                </a:lnTo>
                <a:lnTo>
                  <a:pt x="245566" y="351802"/>
                </a:lnTo>
                <a:lnTo>
                  <a:pt x="210781" y="351802"/>
                </a:lnTo>
                <a:lnTo>
                  <a:pt x="191808" y="315163"/>
                </a:lnTo>
                <a:lnTo>
                  <a:pt x="191427" y="314744"/>
                </a:lnTo>
                <a:lnTo>
                  <a:pt x="190449" y="314159"/>
                </a:lnTo>
                <a:lnTo>
                  <a:pt x="189852" y="314007"/>
                </a:lnTo>
                <a:lnTo>
                  <a:pt x="188417" y="313994"/>
                </a:lnTo>
                <a:close/>
              </a:path>
              <a:path w="826135" h="512445">
                <a:moveTo>
                  <a:pt x="245605" y="334606"/>
                </a:moveTo>
                <a:lnTo>
                  <a:pt x="243916" y="334645"/>
                </a:lnTo>
                <a:lnTo>
                  <a:pt x="210781" y="351802"/>
                </a:lnTo>
                <a:lnTo>
                  <a:pt x="245566" y="351802"/>
                </a:lnTo>
                <a:lnTo>
                  <a:pt x="252475" y="345325"/>
                </a:lnTo>
                <a:lnTo>
                  <a:pt x="252348" y="344449"/>
                </a:lnTo>
                <a:lnTo>
                  <a:pt x="245605" y="334606"/>
                </a:lnTo>
                <a:close/>
              </a:path>
              <a:path w="826135" h="512445">
                <a:moveTo>
                  <a:pt x="400433" y="277101"/>
                </a:moveTo>
                <a:lnTo>
                  <a:pt x="364121" y="277101"/>
                </a:lnTo>
                <a:lnTo>
                  <a:pt x="371640" y="278485"/>
                </a:lnTo>
                <a:lnTo>
                  <a:pt x="374967" y="280073"/>
                </a:lnTo>
                <a:lnTo>
                  <a:pt x="389851" y="310235"/>
                </a:lnTo>
                <a:lnTo>
                  <a:pt x="389229" y="314147"/>
                </a:lnTo>
                <a:lnTo>
                  <a:pt x="360260" y="339750"/>
                </a:lnTo>
                <a:lnTo>
                  <a:pt x="343369" y="342747"/>
                </a:lnTo>
                <a:lnTo>
                  <a:pt x="336132" y="342747"/>
                </a:lnTo>
                <a:lnTo>
                  <a:pt x="335051" y="343306"/>
                </a:lnTo>
                <a:lnTo>
                  <a:pt x="334708" y="343649"/>
                </a:lnTo>
                <a:lnTo>
                  <a:pt x="334251" y="344551"/>
                </a:lnTo>
                <a:lnTo>
                  <a:pt x="334213" y="346519"/>
                </a:lnTo>
                <a:lnTo>
                  <a:pt x="334403" y="347345"/>
                </a:lnTo>
                <a:lnTo>
                  <a:pt x="344500" y="358457"/>
                </a:lnTo>
                <a:lnTo>
                  <a:pt x="348881" y="358190"/>
                </a:lnTo>
                <a:lnTo>
                  <a:pt x="388253" y="342747"/>
                </a:lnTo>
                <a:lnTo>
                  <a:pt x="343369" y="342747"/>
                </a:lnTo>
                <a:lnTo>
                  <a:pt x="388288" y="342722"/>
                </a:lnTo>
                <a:lnTo>
                  <a:pt x="409155" y="308102"/>
                </a:lnTo>
                <a:lnTo>
                  <a:pt x="408228" y="295008"/>
                </a:lnTo>
                <a:lnTo>
                  <a:pt x="406222" y="288290"/>
                </a:lnTo>
                <a:lnTo>
                  <a:pt x="400433" y="277101"/>
                </a:lnTo>
                <a:close/>
              </a:path>
              <a:path w="826135" h="512445">
                <a:moveTo>
                  <a:pt x="415175" y="207645"/>
                </a:moveTo>
                <a:lnTo>
                  <a:pt x="403440" y="216382"/>
                </a:lnTo>
                <a:lnTo>
                  <a:pt x="450214" y="306705"/>
                </a:lnTo>
                <a:lnTo>
                  <a:pt x="450557" y="307086"/>
                </a:lnTo>
                <a:lnTo>
                  <a:pt x="451396" y="307581"/>
                </a:lnTo>
                <a:lnTo>
                  <a:pt x="453529" y="307543"/>
                </a:lnTo>
                <a:lnTo>
                  <a:pt x="466661" y="298196"/>
                </a:lnTo>
                <a:lnTo>
                  <a:pt x="434073" y="235280"/>
                </a:lnTo>
                <a:lnTo>
                  <a:pt x="435635" y="227342"/>
                </a:lnTo>
                <a:lnTo>
                  <a:pt x="437640" y="221030"/>
                </a:lnTo>
                <a:lnTo>
                  <a:pt x="424675" y="221030"/>
                </a:lnTo>
                <a:lnTo>
                  <a:pt x="418287" y="208699"/>
                </a:lnTo>
                <a:lnTo>
                  <a:pt x="417944" y="208305"/>
                </a:lnTo>
                <a:lnTo>
                  <a:pt x="417106" y="207822"/>
                </a:lnTo>
                <a:lnTo>
                  <a:pt x="416547" y="207695"/>
                </a:lnTo>
                <a:lnTo>
                  <a:pt x="415175" y="207645"/>
                </a:lnTo>
                <a:close/>
              </a:path>
              <a:path w="826135" h="512445">
                <a:moveTo>
                  <a:pt x="348348" y="200152"/>
                </a:moveTo>
                <a:lnTo>
                  <a:pt x="346455" y="200190"/>
                </a:lnTo>
                <a:lnTo>
                  <a:pt x="287146" y="230898"/>
                </a:lnTo>
                <a:lnTo>
                  <a:pt x="285953" y="232194"/>
                </a:lnTo>
                <a:lnTo>
                  <a:pt x="284987" y="235369"/>
                </a:lnTo>
                <a:lnTo>
                  <a:pt x="285318" y="237261"/>
                </a:lnTo>
                <a:lnTo>
                  <a:pt x="314769" y="294119"/>
                </a:lnTo>
                <a:lnTo>
                  <a:pt x="316026" y="295567"/>
                </a:lnTo>
                <a:lnTo>
                  <a:pt x="318490" y="296468"/>
                </a:lnTo>
                <a:lnTo>
                  <a:pt x="320039" y="296214"/>
                </a:lnTo>
                <a:lnTo>
                  <a:pt x="324408" y="293954"/>
                </a:lnTo>
                <a:lnTo>
                  <a:pt x="327012" y="292354"/>
                </a:lnTo>
                <a:lnTo>
                  <a:pt x="332422" y="288544"/>
                </a:lnTo>
                <a:lnTo>
                  <a:pt x="335787" y="286550"/>
                </a:lnTo>
                <a:lnTo>
                  <a:pt x="345503" y="281520"/>
                </a:lnTo>
                <a:lnTo>
                  <a:pt x="350672" y="279488"/>
                </a:lnTo>
                <a:lnTo>
                  <a:pt x="359930" y="277291"/>
                </a:lnTo>
                <a:lnTo>
                  <a:pt x="364121" y="277101"/>
                </a:lnTo>
                <a:lnTo>
                  <a:pt x="400433" y="277101"/>
                </a:lnTo>
                <a:lnTo>
                  <a:pt x="399786" y="275856"/>
                </a:lnTo>
                <a:lnTo>
                  <a:pt x="399121" y="274993"/>
                </a:lnTo>
                <a:lnTo>
                  <a:pt x="326491" y="274993"/>
                </a:lnTo>
                <a:lnTo>
                  <a:pt x="307835" y="238988"/>
                </a:lnTo>
                <a:lnTo>
                  <a:pt x="354901" y="214617"/>
                </a:lnTo>
                <a:lnTo>
                  <a:pt x="355348" y="213702"/>
                </a:lnTo>
                <a:lnTo>
                  <a:pt x="355345" y="210197"/>
                </a:lnTo>
                <a:lnTo>
                  <a:pt x="348983" y="200380"/>
                </a:lnTo>
                <a:lnTo>
                  <a:pt x="348348" y="200152"/>
                </a:lnTo>
                <a:close/>
              </a:path>
              <a:path w="826135" h="512445">
                <a:moveTo>
                  <a:pt x="493196" y="202577"/>
                </a:moveTo>
                <a:lnTo>
                  <a:pt x="462483" y="202577"/>
                </a:lnTo>
                <a:lnTo>
                  <a:pt x="465327" y="203288"/>
                </a:lnTo>
                <a:lnTo>
                  <a:pt x="470674" y="206222"/>
                </a:lnTo>
                <a:lnTo>
                  <a:pt x="473214" y="208305"/>
                </a:lnTo>
                <a:lnTo>
                  <a:pt x="478002" y="213702"/>
                </a:lnTo>
                <a:lnTo>
                  <a:pt x="480529" y="217589"/>
                </a:lnTo>
                <a:lnTo>
                  <a:pt x="510501" y="275488"/>
                </a:lnTo>
                <a:lnTo>
                  <a:pt x="510895" y="275869"/>
                </a:lnTo>
                <a:lnTo>
                  <a:pt x="511771" y="276313"/>
                </a:lnTo>
                <a:lnTo>
                  <a:pt x="513841" y="276313"/>
                </a:lnTo>
                <a:lnTo>
                  <a:pt x="526948" y="266966"/>
                </a:lnTo>
                <a:lnTo>
                  <a:pt x="495185" y="205625"/>
                </a:lnTo>
                <a:lnTo>
                  <a:pt x="493196" y="202577"/>
                </a:lnTo>
                <a:close/>
              </a:path>
              <a:path w="826135" h="512445">
                <a:moveTo>
                  <a:pt x="367144" y="258622"/>
                </a:moveTo>
                <a:lnTo>
                  <a:pt x="330680" y="272161"/>
                </a:lnTo>
                <a:lnTo>
                  <a:pt x="326491" y="274993"/>
                </a:lnTo>
                <a:lnTo>
                  <a:pt x="399121" y="274993"/>
                </a:lnTo>
                <a:lnTo>
                  <a:pt x="367144" y="258622"/>
                </a:lnTo>
                <a:close/>
              </a:path>
              <a:path w="826135" h="512445">
                <a:moveTo>
                  <a:pt x="467931" y="184353"/>
                </a:moveTo>
                <a:lnTo>
                  <a:pt x="429628" y="206095"/>
                </a:lnTo>
                <a:lnTo>
                  <a:pt x="424675" y="221030"/>
                </a:lnTo>
                <a:lnTo>
                  <a:pt x="437640" y="221030"/>
                </a:lnTo>
                <a:lnTo>
                  <a:pt x="437692" y="220865"/>
                </a:lnTo>
                <a:lnTo>
                  <a:pt x="442823" y="210832"/>
                </a:lnTo>
                <a:lnTo>
                  <a:pt x="446150" y="207264"/>
                </a:lnTo>
                <a:lnTo>
                  <a:pt x="453377" y="203517"/>
                </a:lnTo>
                <a:lnTo>
                  <a:pt x="456450" y="202679"/>
                </a:lnTo>
                <a:lnTo>
                  <a:pt x="462483" y="202577"/>
                </a:lnTo>
                <a:lnTo>
                  <a:pt x="493196" y="202577"/>
                </a:lnTo>
                <a:lnTo>
                  <a:pt x="491820" y="200469"/>
                </a:lnTo>
                <a:lnTo>
                  <a:pt x="484949" y="192532"/>
                </a:lnTo>
                <a:lnTo>
                  <a:pt x="481101" y="189509"/>
                </a:lnTo>
                <a:lnTo>
                  <a:pt x="472605" y="185356"/>
                </a:lnTo>
                <a:lnTo>
                  <a:pt x="467931" y="184353"/>
                </a:lnTo>
                <a:close/>
              </a:path>
              <a:path w="826135" h="512445">
                <a:moveTo>
                  <a:pt x="624493" y="165214"/>
                </a:moveTo>
                <a:lnTo>
                  <a:pt x="605891" y="165214"/>
                </a:lnTo>
                <a:lnTo>
                  <a:pt x="624814" y="201752"/>
                </a:lnTo>
                <a:lnTo>
                  <a:pt x="625182" y="202133"/>
                </a:lnTo>
                <a:lnTo>
                  <a:pt x="626084" y="202590"/>
                </a:lnTo>
                <a:lnTo>
                  <a:pt x="628053" y="202628"/>
                </a:lnTo>
                <a:lnTo>
                  <a:pt x="628929" y="202450"/>
                </a:lnTo>
                <a:lnTo>
                  <a:pt x="639483" y="194157"/>
                </a:lnTo>
                <a:lnTo>
                  <a:pt x="624493" y="165214"/>
                </a:lnTo>
                <a:close/>
              </a:path>
              <a:path w="826135" h="512445">
                <a:moveTo>
                  <a:pt x="590842" y="105613"/>
                </a:moveTo>
                <a:lnTo>
                  <a:pt x="579526" y="112687"/>
                </a:lnTo>
                <a:lnTo>
                  <a:pt x="579564" y="114363"/>
                </a:lnTo>
                <a:lnTo>
                  <a:pt x="598538" y="151003"/>
                </a:lnTo>
                <a:lnTo>
                  <a:pt x="565391" y="168160"/>
                </a:lnTo>
                <a:lnTo>
                  <a:pt x="564984" y="168541"/>
                </a:lnTo>
                <a:lnTo>
                  <a:pt x="564400" y="169519"/>
                </a:lnTo>
                <a:lnTo>
                  <a:pt x="564324" y="172567"/>
                </a:lnTo>
                <a:lnTo>
                  <a:pt x="564857" y="174561"/>
                </a:lnTo>
                <a:lnTo>
                  <a:pt x="572211" y="182486"/>
                </a:lnTo>
                <a:lnTo>
                  <a:pt x="572782" y="182359"/>
                </a:lnTo>
                <a:lnTo>
                  <a:pt x="605891" y="165214"/>
                </a:lnTo>
                <a:lnTo>
                  <a:pt x="624493" y="165214"/>
                </a:lnTo>
                <a:lnTo>
                  <a:pt x="620560" y="157619"/>
                </a:lnTo>
                <a:lnTo>
                  <a:pt x="648012" y="143408"/>
                </a:lnTo>
                <a:lnTo>
                  <a:pt x="613206" y="143408"/>
                </a:lnTo>
                <a:lnTo>
                  <a:pt x="594232" y="106768"/>
                </a:lnTo>
                <a:lnTo>
                  <a:pt x="593851" y="106362"/>
                </a:lnTo>
                <a:lnTo>
                  <a:pt x="592874" y="105765"/>
                </a:lnTo>
                <a:lnTo>
                  <a:pt x="592277" y="105625"/>
                </a:lnTo>
                <a:lnTo>
                  <a:pt x="590842" y="105613"/>
                </a:lnTo>
                <a:close/>
              </a:path>
              <a:path w="826135" h="512445">
                <a:moveTo>
                  <a:pt x="648030" y="126212"/>
                </a:moveTo>
                <a:lnTo>
                  <a:pt x="646341" y="126250"/>
                </a:lnTo>
                <a:lnTo>
                  <a:pt x="613206" y="143408"/>
                </a:lnTo>
                <a:lnTo>
                  <a:pt x="648012" y="143408"/>
                </a:lnTo>
                <a:lnTo>
                  <a:pt x="653605" y="140512"/>
                </a:lnTo>
                <a:lnTo>
                  <a:pt x="654024" y="140119"/>
                </a:lnTo>
                <a:lnTo>
                  <a:pt x="654684" y="139115"/>
                </a:lnTo>
                <a:lnTo>
                  <a:pt x="654773" y="136055"/>
                </a:lnTo>
                <a:lnTo>
                  <a:pt x="654253" y="134061"/>
                </a:lnTo>
                <a:lnTo>
                  <a:pt x="648030" y="126212"/>
                </a:lnTo>
                <a:close/>
              </a:path>
              <a:path w="826135" h="512445">
                <a:moveTo>
                  <a:pt x="747667" y="25260"/>
                </a:moveTo>
                <a:lnTo>
                  <a:pt x="726033" y="25260"/>
                </a:lnTo>
                <a:lnTo>
                  <a:pt x="776604" y="122897"/>
                </a:lnTo>
                <a:lnTo>
                  <a:pt x="749388" y="136994"/>
                </a:lnTo>
                <a:lnTo>
                  <a:pt x="748982" y="137388"/>
                </a:lnTo>
                <a:lnTo>
                  <a:pt x="748436" y="138430"/>
                </a:lnTo>
                <a:lnTo>
                  <a:pt x="748398" y="141300"/>
                </a:lnTo>
                <a:lnTo>
                  <a:pt x="748880" y="143205"/>
                </a:lnTo>
                <a:lnTo>
                  <a:pt x="754976" y="150609"/>
                </a:lnTo>
                <a:lnTo>
                  <a:pt x="756500" y="150558"/>
                </a:lnTo>
                <a:lnTo>
                  <a:pt x="824382" y="115404"/>
                </a:lnTo>
                <a:lnTo>
                  <a:pt x="824776" y="115062"/>
                </a:lnTo>
                <a:lnTo>
                  <a:pt x="825385" y="114147"/>
                </a:lnTo>
                <a:lnTo>
                  <a:pt x="793648" y="114071"/>
                </a:lnTo>
                <a:lnTo>
                  <a:pt x="747667" y="25260"/>
                </a:lnTo>
                <a:close/>
              </a:path>
              <a:path w="826135" h="512445">
                <a:moveTo>
                  <a:pt x="817397" y="101765"/>
                </a:moveTo>
                <a:lnTo>
                  <a:pt x="793648" y="114071"/>
                </a:lnTo>
                <a:lnTo>
                  <a:pt x="825411" y="114071"/>
                </a:lnTo>
                <a:lnTo>
                  <a:pt x="825576" y="113576"/>
                </a:lnTo>
                <a:lnTo>
                  <a:pt x="825601" y="111353"/>
                </a:lnTo>
                <a:lnTo>
                  <a:pt x="825106" y="109448"/>
                </a:lnTo>
                <a:lnTo>
                  <a:pt x="817397" y="101765"/>
                </a:lnTo>
                <a:close/>
              </a:path>
              <a:path w="826135" h="512445">
                <a:moveTo>
                  <a:pt x="733450" y="0"/>
                </a:moveTo>
                <a:lnTo>
                  <a:pt x="718985" y="7759"/>
                </a:lnTo>
                <a:lnTo>
                  <a:pt x="699223" y="41986"/>
                </a:lnTo>
                <a:lnTo>
                  <a:pt x="698830" y="42697"/>
                </a:lnTo>
                <a:lnTo>
                  <a:pt x="698550" y="43332"/>
                </a:lnTo>
                <a:lnTo>
                  <a:pt x="698233" y="44500"/>
                </a:lnTo>
                <a:lnTo>
                  <a:pt x="698195" y="45110"/>
                </a:lnTo>
                <a:lnTo>
                  <a:pt x="698347" y="46380"/>
                </a:lnTo>
                <a:lnTo>
                  <a:pt x="705116" y="56375"/>
                </a:lnTo>
                <a:lnTo>
                  <a:pt x="705802" y="56197"/>
                </a:lnTo>
                <a:lnTo>
                  <a:pt x="707186" y="55143"/>
                </a:lnTo>
                <a:lnTo>
                  <a:pt x="707986" y="54229"/>
                </a:lnTo>
                <a:lnTo>
                  <a:pt x="708901" y="52920"/>
                </a:lnTo>
                <a:lnTo>
                  <a:pt x="726033" y="25260"/>
                </a:lnTo>
                <a:lnTo>
                  <a:pt x="747667" y="25260"/>
                </a:lnTo>
                <a:lnTo>
                  <a:pt x="735075" y="939"/>
                </a:lnTo>
                <a:lnTo>
                  <a:pt x="734771" y="609"/>
                </a:lnTo>
                <a:lnTo>
                  <a:pt x="733996" y="88"/>
                </a:lnTo>
                <a:lnTo>
                  <a:pt x="73345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8" name="object 8"/>
          <p:cNvSpPr/>
          <p:nvPr/>
        </p:nvSpPr>
        <p:spPr>
          <a:xfrm>
            <a:off x="11997529" y="7498381"/>
            <a:ext cx="554380" cy="413937"/>
          </a:xfrm>
          <a:custGeom>
            <a:avLst/>
            <a:gdLst/>
            <a:ahLst/>
            <a:cxnLst/>
            <a:rect l="l" t="t" r="r" b="b"/>
            <a:pathLst>
              <a:path w="381000" h="284479">
                <a:moveTo>
                  <a:pt x="71110" y="134620"/>
                </a:moveTo>
                <a:lnTo>
                  <a:pt x="29653" y="147320"/>
                </a:lnTo>
                <a:lnTo>
                  <a:pt x="608" y="187960"/>
                </a:lnTo>
                <a:lnTo>
                  <a:pt x="0" y="199390"/>
                </a:lnTo>
                <a:lnTo>
                  <a:pt x="1783" y="213360"/>
                </a:lnTo>
                <a:lnTo>
                  <a:pt x="17172" y="250190"/>
                </a:lnTo>
                <a:lnTo>
                  <a:pt x="55818" y="283210"/>
                </a:lnTo>
                <a:lnTo>
                  <a:pt x="66789" y="284480"/>
                </a:lnTo>
                <a:lnTo>
                  <a:pt x="82825" y="284480"/>
                </a:lnTo>
                <a:lnTo>
                  <a:pt x="94032" y="279400"/>
                </a:lnTo>
                <a:lnTo>
                  <a:pt x="109049" y="273050"/>
                </a:lnTo>
                <a:lnTo>
                  <a:pt x="115409" y="267970"/>
                </a:lnTo>
                <a:lnTo>
                  <a:pt x="67870" y="267970"/>
                </a:lnTo>
                <a:lnTo>
                  <a:pt x="62053" y="265430"/>
                </a:lnTo>
                <a:lnTo>
                  <a:pt x="33161" y="237490"/>
                </a:lnTo>
                <a:lnTo>
                  <a:pt x="18822" y="195580"/>
                </a:lnTo>
                <a:lnTo>
                  <a:pt x="20308" y="184150"/>
                </a:lnTo>
                <a:lnTo>
                  <a:pt x="49886" y="154940"/>
                </a:lnTo>
                <a:lnTo>
                  <a:pt x="56757" y="152400"/>
                </a:lnTo>
                <a:lnTo>
                  <a:pt x="106672" y="152400"/>
                </a:lnTo>
                <a:lnTo>
                  <a:pt x="104416" y="149860"/>
                </a:lnTo>
                <a:lnTo>
                  <a:pt x="94953" y="142240"/>
                </a:lnTo>
                <a:lnTo>
                  <a:pt x="82066" y="137160"/>
                </a:lnTo>
                <a:lnTo>
                  <a:pt x="71110" y="134620"/>
                </a:lnTo>
                <a:close/>
              </a:path>
              <a:path w="381000" h="284479">
                <a:moveTo>
                  <a:pt x="106672" y="152400"/>
                </a:moveTo>
                <a:lnTo>
                  <a:pt x="69444" y="152400"/>
                </a:lnTo>
                <a:lnTo>
                  <a:pt x="75299" y="154940"/>
                </a:lnTo>
                <a:lnTo>
                  <a:pt x="86056" y="160020"/>
                </a:lnTo>
                <a:lnTo>
                  <a:pt x="90996" y="165100"/>
                </a:lnTo>
                <a:lnTo>
                  <a:pt x="100026" y="175260"/>
                </a:lnTo>
                <a:lnTo>
                  <a:pt x="104166" y="182880"/>
                </a:lnTo>
                <a:lnTo>
                  <a:pt x="107925" y="189230"/>
                </a:lnTo>
                <a:lnTo>
                  <a:pt x="111507" y="196850"/>
                </a:lnTo>
                <a:lnTo>
                  <a:pt x="114250" y="203200"/>
                </a:lnTo>
                <a:lnTo>
                  <a:pt x="118035" y="217170"/>
                </a:lnTo>
                <a:lnTo>
                  <a:pt x="118644" y="223520"/>
                </a:lnTo>
                <a:lnTo>
                  <a:pt x="117336" y="236220"/>
                </a:lnTo>
                <a:lnTo>
                  <a:pt x="87377" y="265430"/>
                </a:lnTo>
                <a:lnTo>
                  <a:pt x="80468" y="267970"/>
                </a:lnTo>
                <a:lnTo>
                  <a:pt x="115409" y="267970"/>
                </a:lnTo>
                <a:lnTo>
                  <a:pt x="118590" y="265430"/>
                </a:lnTo>
                <a:lnTo>
                  <a:pt x="128060" y="254000"/>
                </a:lnTo>
                <a:lnTo>
                  <a:pt x="133316" y="243840"/>
                </a:lnTo>
                <a:lnTo>
                  <a:pt x="137237" y="229870"/>
                </a:lnTo>
                <a:lnTo>
                  <a:pt x="137235" y="218440"/>
                </a:lnTo>
                <a:lnTo>
                  <a:pt x="125375" y="179070"/>
                </a:lnTo>
                <a:lnTo>
                  <a:pt x="113438" y="160020"/>
                </a:lnTo>
                <a:lnTo>
                  <a:pt x="106672" y="152400"/>
                </a:lnTo>
                <a:close/>
              </a:path>
              <a:path w="381000" h="284479">
                <a:moveTo>
                  <a:pt x="146749" y="74930"/>
                </a:moveTo>
                <a:lnTo>
                  <a:pt x="141911" y="74930"/>
                </a:lnTo>
                <a:lnTo>
                  <a:pt x="140641" y="76200"/>
                </a:lnTo>
                <a:lnTo>
                  <a:pt x="137669" y="77470"/>
                </a:lnTo>
                <a:lnTo>
                  <a:pt x="136500" y="78740"/>
                </a:lnTo>
                <a:lnTo>
                  <a:pt x="134761" y="78740"/>
                </a:lnTo>
                <a:lnTo>
                  <a:pt x="134100" y="80009"/>
                </a:lnTo>
                <a:lnTo>
                  <a:pt x="133249" y="81280"/>
                </a:lnTo>
                <a:lnTo>
                  <a:pt x="132551" y="81280"/>
                </a:lnTo>
                <a:lnTo>
                  <a:pt x="132716" y="91440"/>
                </a:lnTo>
                <a:lnTo>
                  <a:pt x="140006" y="140970"/>
                </a:lnTo>
                <a:lnTo>
                  <a:pt x="158802" y="186690"/>
                </a:lnTo>
                <a:lnTo>
                  <a:pt x="172492" y="207010"/>
                </a:lnTo>
                <a:lnTo>
                  <a:pt x="177610" y="214629"/>
                </a:lnTo>
                <a:lnTo>
                  <a:pt x="188710" y="226060"/>
                </a:lnTo>
                <a:lnTo>
                  <a:pt x="194616" y="232410"/>
                </a:lnTo>
                <a:lnTo>
                  <a:pt x="207189" y="243840"/>
                </a:lnTo>
                <a:lnTo>
                  <a:pt x="213856" y="248920"/>
                </a:lnTo>
                <a:lnTo>
                  <a:pt x="220917" y="252729"/>
                </a:lnTo>
                <a:lnTo>
                  <a:pt x="221286" y="254000"/>
                </a:lnTo>
                <a:lnTo>
                  <a:pt x="224892" y="254000"/>
                </a:lnTo>
                <a:lnTo>
                  <a:pt x="225705" y="252729"/>
                </a:lnTo>
                <a:lnTo>
                  <a:pt x="227496" y="252729"/>
                </a:lnTo>
                <a:lnTo>
                  <a:pt x="228537" y="251460"/>
                </a:lnTo>
                <a:lnTo>
                  <a:pt x="231382" y="250190"/>
                </a:lnTo>
                <a:lnTo>
                  <a:pt x="232639" y="250190"/>
                </a:lnTo>
                <a:lnTo>
                  <a:pt x="234379" y="248920"/>
                </a:lnTo>
                <a:lnTo>
                  <a:pt x="235510" y="246379"/>
                </a:lnTo>
                <a:lnTo>
                  <a:pt x="234837" y="245110"/>
                </a:lnTo>
                <a:lnTo>
                  <a:pt x="234303" y="243840"/>
                </a:lnTo>
                <a:lnTo>
                  <a:pt x="214658" y="227329"/>
                </a:lnTo>
                <a:lnTo>
                  <a:pt x="205756" y="218440"/>
                </a:lnTo>
                <a:lnTo>
                  <a:pt x="196845" y="208279"/>
                </a:lnTo>
                <a:lnTo>
                  <a:pt x="189823" y="198120"/>
                </a:lnTo>
                <a:lnTo>
                  <a:pt x="183033" y="189230"/>
                </a:lnTo>
                <a:lnTo>
                  <a:pt x="164911" y="154940"/>
                </a:lnTo>
                <a:lnTo>
                  <a:pt x="152347" y="115570"/>
                </a:lnTo>
                <a:lnTo>
                  <a:pt x="147626" y="76200"/>
                </a:lnTo>
                <a:lnTo>
                  <a:pt x="147435" y="76200"/>
                </a:lnTo>
                <a:lnTo>
                  <a:pt x="146749" y="74930"/>
                </a:lnTo>
                <a:close/>
              </a:path>
              <a:path w="381000" h="284479">
                <a:moveTo>
                  <a:pt x="212840" y="99060"/>
                </a:moveTo>
                <a:lnTo>
                  <a:pt x="207189" y="99060"/>
                </a:lnTo>
                <a:lnTo>
                  <a:pt x="205957" y="100330"/>
                </a:lnTo>
                <a:lnTo>
                  <a:pt x="202972" y="101600"/>
                </a:lnTo>
                <a:lnTo>
                  <a:pt x="201766" y="102870"/>
                </a:lnTo>
                <a:lnTo>
                  <a:pt x="200000" y="104140"/>
                </a:lnTo>
                <a:lnTo>
                  <a:pt x="199340" y="104140"/>
                </a:lnTo>
                <a:lnTo>
                  <a:pt x="198451" y="105410"/>
                </a:lnTo>
                <a:lnTo>
                  <a:pt x="198337" y="107950"/>
                </a:lnTo>
                <a:lnTo>
                  <a:pt x="245111" y="198120"/>
                </a:lnTo>
                <a:lnTo>
                  <a:pt x="251639" y="198120"/>
                </a:lnTo>
                <a:lnTo>
                  <a:pt x="252998" y="196850"/>
                </a:lnTo>
                <a:lnTo>
                  <a:pt x="256261" y="195580"/>
                </a:lnTo>
                <a:lnTo>
                  <a:pt x="257582" y="194310"/>
                </a:lnTo>
                <a:lnTo>
                  <a:pt x="259576" y="193040"/>
                </a:lnTo>
                <a:lnTo>
                  <a:pt x="260300" y="193040"/>
                </a:lnTo>
                <a:lnTo>
                  <a:pt x="261227" y="191770"/>
                </a:lnTo>
                <a:lnTo>
                  <a:pt x="261494" y="190500"/>
                </a:lnTo>
                <a:lnTo>
                  <a:pt x="261545" y="189230"/>
                </a:lnTo>
                <a:lnTo>
                  <a:pt x="228969" y="125730"/>
                </a:lnTo>
                <a:lnTo>
                  <a:pt x="230531" y="118110"/>
                </a:lnTo>
                <a:lnTo>
                  <a:pt x="232589" y="111760"/>
                </a:lnTo>
                <a:lnTo>
                  <a:pt x="219571" y="111760"/>
                </a:lnTo>
                <a:lnTo>
                  <a:pt x="213183" y="100330"/>
                </a:lnTo>
                <a:lnTo>
                  <a:pt x="212840" y="99060"/>
                </a:lnTo>
                <a:close/>
              </a:path>
              <a:path w="381000" h="284479">
                <a:moveTo>
                  <a:pt x="291898" y="0"/>
                </a:moveTo>
                <a:lnTo>
                  <a:pt x="286233" y="0"/>
                </a:lnTo>
                <a:lnTo>
                  <a:pt x="285052" y="1269"/>
                </a:lnTo>
                <a:lnTo>
                  <a:pt x="282144" y="2540"/>
                </a:lnTo>
                <a:lnTo>
                  <a:pt x="280976" y="3809"/>
                </a:lnTo>
                <a:lnTo>
                  <a:pt x="279325" y="5080"/>
                </a:lnTo>
                <a:lnTo>
                  <a:pt x="278740" y="5080"/>
                </a:lnTo>
                <a:lnTo>
                  <a:pt x="278017" y="6350"/>
                </a:lnTo>
                <a:lnTo>
                  <a:pt x="277953" y="7619"/>
                </a:lnTo>
                <a:lnTo>
                  <a:pt x="278359" y="8890"/>
                </a:lnTo>
                <a:lnTo>
                  <a:pt x="278753" y="8890"/>
                </a:lnTo>
                <a:lnTo>
                  <a:pt x="279798" y="10159"/>
                </a:lnTo>
                <a:lnTo>
                  <a:pt x="316247" y="44450"/>
                </a:lnTo>
                <a:lnTo>
                  <a:pt x="323248" y="54609"/>
                </a:lnTo>
                <a:lnTo>
                  <a:pt x="330018" y="63500"/>
                </a:lnTo>
                <a:lnTo>
                  <a:pt x="348125" y="97790"/>
                </a:lnTo>
                <a:lnTo>
                  <a:pt x="360636" y="137160"/>
                </a:lnTo>
                <a:lnTo>
                  <a:pt x="365697" y="176530"/>
                </a:lnTo>
                <a:lnTo>
                  <a:pt x="365862" y="176530"/>
                </a:lnTo>
                <a:lnTo>
                  <a:pt x="366383" y="177800"/>
                </a:lnTo>
                <a:lnTo>
                  <a:pt x="366815" y="179070"/>
                </a:lnTo>
                <a:lnTo>
                  <a:pt x="368885" y="179070"/>
                </a:lnTo>
                <a:lnTo>
                  <a:pt x="370968" y="177800"/>
                </a:lnTo>
                <a:lnTo>
                  <a:pt x="372352" y="177800"/>
                </a:lnTo>
                <a:lnTo>
                  <a:pt x="375260" y="176530"/>
                </a:lnTo>
                <a:lnTo>
                  <a:pt x="376264" y="175260"/>
                </a:lnTo>
                <a:lnTo>
                  <a:pt x="377915" y="173990"/>
                </a:lnTo>
                <a:lnTo>
                  <a:pt x="378601" y="173990"/>
                </a:lnTo>
                <a:lnTo>
                  <a:pt x="379642" y="172720"/>
                </a:lnTo>
                <a:lnTo>
                  <a:pt x="380036" y="172720"/>
                </a:lnTo>
                <a:lnTo>
                  <a:pt x="380556" y="171450"/>
                </a:lnTo>
                <a:lnTo>
                  <a:pt x="380696" y="171450"/>
                </a:lnTo>
                <a:lnTo>
                  <a:pt x="377229" y="128270"/>
                </a:lnTo>
                <a:lnTo>
                  <a:pt x="365481" y="88900"/>
                </a:lnTo>
                <a:lnTo>
                  <a:pt x="341079" y="46990"/>
                </a:lnTo>
                <a:lnTo>
                  <a:pt x="312115" y="15240"/>
                </a:lnTo>
                <a:lnTo>
                  <a:pt x="302389" y="7619"/>
                </a:lnTo>
                <a:lnTo>
                  <a:pt x="291898" y="0"/>
                </a:lnTo>
                <a:close/>
              </a:path>
              <a:path w="381000" h="284479">
                <a:moveTo>
                  <a:pt x="288392" y="93980"/>
                </a:moveTo>
                <a:lnTo>
                  <a:pt x="260224" y="93980"/>
                </a:lnTo>
                <a:lnTo>
                  <a:pt x="265571" y="97790"/>
                </a:lnTo>
                <a:lnTo>
                  <a:pt x="268111" y="99060"/>
                </a:lnTo>
                <a:lnTo>
                  <a:pt x="272898" y="104140"/>
                </a:lnTo>
                <a:lnTo>
                  <a:pt x="275413" y="109220"/>
                </a:lnTo>
                <a:lnTo>
                  <a:pt x="305398" y="166370"/>
                </a:lnTo>
                <a:lnTo>
                  <a:pt x="305766" y="166370"/>
                </a:lnTo>
                <a:lnTo>
                  <a:pt x="306668" y="167640"/>
                </a:lnTo>
                <a:lnTo>
                  <a:pt x="309665" y="167640"/>
                </a:lnTo>
                <a:lnTo>
                  <a:pt x="311926" y="166370"/>
                </a:lnTo>
                <a:lnTo>
                  <a:pt x="313323" y="165100"/>
                </a:lnTo>
                <a:lnTo>
                  <a:pt x="316586" y="163830"/>
                </a:lnTo>
                <a:lnTo>
                  <a:pt x="317882" y="163830"/>
                </a:lnTo>
                <a:lnTo>
                  <a:pt x="319863" y="161290"/>
                </a:lnTo>
                <a:lnTo>
                  <a:pt x="320587" y="161290"/>
                </a:lnTo>
                <a:lnTo>
                  <a:pt x="321514" y="160020"/>
                </a:lnTo>
                <a:lnTo>
                  <a:pt x="321781" y="160020"/>
                </a:lnTo>
                <a:lnTo>
                  <a:pt x="321844" y="157480"/>
                </a:lnTo>
                <a:lnTo>
                  <a:pt x="293358" y="102870"/>
                </a:lnTo>
                <a:lnTo>
                  <a:pt x="290069" y="96520"/>
                </a:lnTo>
                <a:lnTo>
                  <a:pt x="288392" y="93980"/>
                </a:lnTo>
                <a:close/>
              </a:path>
              <a:path w="381000" h="284479">
                <a:moveTo>
                  <a:pt x="262827" y="74930"/>
                </a:moveTo>
                <a:lnTo>
                  <a:pt x="252629" y="74930"/>
                </a:lnTo>
                <a:lnTo>
                  <a:pt x="236107" y="82550"/>
                </a:lnTo>
                <a:lnTo>
                  <a:pt x="231763" y="86360"/>
                </a:lnTo>
                <a:lnTo>
                  <a:pt x="224524" y="96520"/>
                </a:lnTo>
                <a:lnTo>
                  <a:pt x="221667" y="104140"/>
                </a:lnTo>
                <a:lnTo>
                  <a:pt x="219571" y="111760"/>
                </a:lnTo>
                <a:lnTo>
                  <a:pt x="232589" y="111760"/>
                </a:lnTo>
                <a:lnTo>
                  <a:pt x="237719" y="101600"/>
                </a:lnTo>
                <a:lnTo>
                  <a:pt x="241047" y="97790"/>
                </a:lnTo>
                <a:lnTo>
                  <a:pt x="248260" y="93980"/>
                </a:lnTo>
                <a:lnTo>
                  <a:pt x="288392" y="93980"/>
                </a:lnTo>
                <a:lnTo>
                  <a:pt x="286716" y="91440"/>
                </a:lnTo>
                <a:lnTo>
                  <a:pt x="279845" y="83820"/>
                </a:lnTo>
                <a:lnTo>
                  <a:pt x="275997" y="80009"/>
                </a:lnTo>
                <a:lnTo>
                  <a:pt x="267501" y="76200"/>
                </a:lnTo>
                <a:lnTo>
                  <a:pt x="262827" y="749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9" name="object 9"/>
          <p:cNvSpPr/>
          <p:nvPr/>
        </p:nvSpPr>
        <p:spPr>
          <a:xfrm>
            <a:off x="9319786" y="5066945"/>
            <a:ext cx="1358082" cy="1168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0" name="object 10"/>
          <p:cNvSpPr/>
          <p:nvPr/>
        </p:nvSpPr>
        <p:spPr>
          <a:xfrm>
            <a:off x="5825530" y="5230254"/>
            <a:ext cx="3156270" cy="338172"/>
          </a:xfrm>
          <a:custGeom>
            <a:avLst/>
            <a:gdLst/>
            <a:ahLst/>
            <a:cxnLst/>
            <a:rect l="l" t="t" r="r" b="b"/>
            <a:pathLst>
              <a:path w="2169160" h="232410">
                <a:moveTo>
                  <a:pt x="0" y="0"/>
                </a:moveTo>
                <a:lnTo>
                  <a:pt x="2169069" y="0"/>
                </a:lnTo>
                <a:lnTo>
                  <a:pt x="2169069" y="231814"/>
                </a:lnTo>
                <a:lnTo>
                  <a:pt x="0" y="23181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1" name="object 11"/>
          <p:cNvSpPr/>
          <p:nvPr/>
        </p:nvSpPr>
        <p:spPr>
          <a:xfrm>
            <a:off x="9444779" y="3793419"/>
            <a:ext cx="2483843" cy="136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2" name="object 12"/>
          <p:cNvSpPr/>
          <p:nvPr/>
        </p:nvSpPr>
        <p:spPr>
          <a:xfrm>
            <a:off x="5837719" y="4880427"/>
            <a:ext cx="3156270" cy="338172"/>
          </a:xfrm>
          <a:custGeom>
            <a:avLst/>
            <a:gdLst/>
            <a:ahLst/>
            <a:cxnLst/>
            <a:rect l="l" t="t" r="r" b="b"/>
            <a:pathLst>
              <a:path w="2169160" h="232410">
                <a:moveTo>
                  <a:pt x="0" y="0"/>
                </a:moveTo>
                <a:lnTo>
                  <a:pt x="2169069" y="0"/>
                </a:lnTo>
                <a:lnTo>
                  <a:pt x="2169069" y="231814"/>
                </a:lnTo>
                <a:lnTo>
                  <a:pt x="0" y="23181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50" y="157703"/>
            <a:ext cx="24945677" cy="2199920"/>
          </a:xfrm>
          <a:prstGeom prst="rect">
            <a:avLst/>
          </a:prstGeom>
        </p:spPr>
        <p:txBody>
          <a:bodyPr vert="horz" wrap="square" lIns="0" tIns="852764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80" dirty="0"/>
              <a:t>WH</a:t>
            </a:r>
            <a:r>
              <a:rPr spc="-626" dirty="0"/>
              <a:t>A</a:t>
            </a:r>
            <a:r>
              <a:rPr dirty="0"/>
              <a:t>T</a:t>
            </a:r>
            <a:r>
              <a:rPr spc="-146" dirty="0"/>
              <a:t> </a:t>
            </a:r>
            <a:r>
              <a:rPr spc="-80" dirty="0"/>
              <a:t>D</a:t>
            </a:r>
            <a:r>
              <a:rPr spc="-73" dirty="0"/>
              <a:t>O</a:t>
            </a:r>
            <a:r>
              <a:rPr spc="-182" dirty="0"/>
              <a:t>E</a:t>
            </a:r>
            <a:r>
              <a:rPr spc="-36" dirty="0"/>
              <a:t>S</a:t>
            </a:r>
            <a:r>
              <a:rPr spc="-146" dirty="0"/>
              <a:t> </a:t>
            </a:r>
            <a:r>
              <a:rPr sz="7203" i="1" spc="-218" dirty="0">
                <a:latin typeface="Calibri Light"/>
                <a:cs typeface="Calibri Light"/>
              </a:rPr>
              <a:t>O</a:t>
            </a:r>
            <a:r>
              <a:rPr sz="7203" i="1" spc="-146" dirty="0">
                <a:latin typeface="Calibri Light"/>
                <a:cs typeface="Calibri Light"/>
              </a:rPr>
              <a:t>(</a:t>
            </a:r>
            <a:r>
              <a:rPr sz="7203" i="1" spc="-211" dirty="0">
                <a:latin typeface="Calibri Light"/>
                <a:cs typeface="Calibri Light"/>
              </a:rPr>
              <a:t>N)</a:t>
            </a:r>
            <a:r>
              <a:rPr sz="7203" b="0" i="1" spc="-313" dirty="0">
                <a:latin typeface="Times New Roman"/>
                <a:cs typeface="Times New Roman"/>
              </a:rPr>
              <a:t> </a:t>
            </a:r>
            <a:r>
              <a:rPr spc="-138" dirty="0"/>
              <a:t>M</a:t>
            </a:r>
            <a:r>
              <a:rPr spc="-182" dirty="0"/>
              <a:t>E</a:t>
            </a:r>
            <a:r>
              <a:rPr spc="-80" dirty="0"/>
              <a:t>AS</a:t>
            </a:r>
            <a:r>
              <a:rPr spc="-73" dirty="0"/>
              <a:t>URE?</a:t>
            </a:r>
            <a:r>
              <a:rPr dirty="0"/>
              <a:t> </a:t>
            </a:r>
            <a:endParaRPr sz="7203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18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032250" y="2835275"/>
            <a:ext cx="10971178" cy="6027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38" marR="323396" indent="-129358">
              <a:lnSpc>
                <a:spcPts val="4074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Interested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</a:t>
            </a:r>
            <a:r>
              <a:rPr sz="3783" spc="-7" dirty="0">
                <a:latin typeface="Calibri"/>
                <a:cs typeface="Calibri"/>
              </a:rPr>
              <a:t>describin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22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ho</a:t>
            </a:r>
            <a:r>
              <a:rPr sz="3783" dirty="0">
                <a:latin typeface="Calibri"/>
                <a:cs typeface="Calibri"/>
              </a:rPr>
              <a:t>w amount</a:t>
            </a:r>
            <a:r>
              <a:rPr sz="3783" spc="-7" dirty="0">
                <a:latin typeface="Calibri"/>
                <a:cs typeface="Calibri"/>
              </a:rPr>
              <a:t> 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lang="en-US" sz="3783" spc="-65" dirty="0">
                <a:latin typeface="Calibri"/>
                <a:cs typeface="Calibri"/>
              </a:rPr>
              <a:t>ti</a:t>
            </a:r>
            <a:r>
              <a:rPr sz="3783" spc="-65" dirty="0">
                <a:latin typeface="Calibri"/>
                <a:cs typeface="Calibri"/>
              </a:rPr>
              <a:t>m</a:t>
            </a:r>
            <a:r>
              <a:rPr sz="3783" spc="-44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needed</a:t>
            </a:r>
            <a:r>
              <a:rPr sz="3783" spc="-22" dirty="0">
                <a:latin typeface="Calibri"/>
                <a:cs typeface="Calibri"/>
              </a:rPr>
              <a:t> grows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as</a:t>
            </a:r>
            <a:r>
              <a:rPr sz="3783" spc="-7" dirty="0">
                <a:latin typeface="Calibri"/>
                <a:cs typeface="Calibri"/>
              </a:rPr>
              <a:t> siz</a:t>
            </a:r>
            <a:r>
              <a:rPr sz="3783" dirty="0">
                <a:latin typeface="Calibri"/>
                <a:cs typeface="Calibri"/>
              </a:rPr>
              <a:t>e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(inpu</a:t>
            </a:r>
            <a:r>
              <a:rPr sz="3783" dirty="0">
                <a:latin typeface="Calibri"/>
                <a:cs typeface="Calibri"/>
              </a:rPr>
              <a:t>t to)</a:t>
            </a:r>
            <a:r>
              <a:rPr sz="3783" spc="-7" dirty="0">
                <a:latin typeface="Calibri"/>
                <a:cs typeface="Calibri"/>
              </a:rPr>
              <a:t> proble</a:t>
            </a:r>
            <a:r>
              <a:rPr sz="3783" dirty="0">
                <a:latin typeface="Calibri"/>
                <a:cs typeface="Calibri"/>
              </a:rPr>
              <a:t>m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grows</a:t>
            </a:r>
            <a:endParaRPr sz="3783" dirty="0">
              <a:latin typeface="Calibri"/>
              <a:cs typeface="Calibri"/>
            </a:endParaRPr>
          </a:p>
          <a:p>
            <a:pPr marL="147838" marR="7392" indent="-129358">
              <a:lnSpc>
                <a:spcPts val="4074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spc="-7" dirty="0">
                <a:latin typeface="Calibri"/>
                <a:cs typeface="Calibri"/>
              </a:rPr>
              <a:t>Thus</a:t>
            </a:r>
            <a:r>
              <a:rPr sz="3783" dirty="0">
                <a:latin typeface="Calibri"/>
                <a:cs typeface="Calibri"/>
              </a:rPr>
              <a:t>, </a:t>
            </a:r>
            <a:r>
              <a:rPr sz="3783" spc="-22" dirty="0">
                <a:latin typeface="Calibri"/>
                <a:cs typeface="Calibri"/>
              </a:rPr>
              <a:t>given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expression</a:t>
            </a:r>
            <a:r>
              <a:rPr sz="3783" spc="-36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fo</a:t>
            </a:r>
            <a:r>
              <a:rPr sz="3783" dirty="0">
                <a:latin typeface="Calibri"/>
                <a:cs typeface="Calibri"/>
              </a:rPr>
              <a:t>r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numbe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of </a:t>
            </a:r>
            <a:r>
              <a:rPr sz="3783" spc="-29" dirty="0">
                <a:latin typeface="Calibri"/>
                <a:cs typeface="Calibri"/>
              </a:rPr>
              <a:t>opera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neede</a:t>
            </a:r>
            <a:r>
              <a:rPr sz="3783" spc="-22" dirty="0">
                <a:latin typeface="Calibri"/>
                <a:cs typeface="Calibri"/>
              </a:rPr>
              <a:t>d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compute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algorithm,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want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 know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asympto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c</a:t>
            </a:r>
            <a:r>
              <a:rPr sz="3783" spc="-7" dirty="0">
                <a:latin typeface="Calibri"/>
                <a:cs typeface="Calibri"/>
              </a:rPr>
              <a:t> behavio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as</a:t>
            </a:r>
            <a:r>
              <a:rPr sz="3783" spc="-7" dirty="0">
                <a:latin typeface="Calibri"/>
                <a:cs typeface="Calibri"/>
              </a:rPr>
              <a:t> siz</a:t>
            </a:r>
            <a:r>
              <a:rPr sz="3783" dirty="0">
                <a:latin typeface="Calibri"/>
                <a:cs typeface="Calibri"/>
              </a:rPr>
              <a:t>e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proble</a:t>
            </a:r>
            <a:r>
              <a:rPr sz="3783" dirty="0">
                <a:latin typeface="Calibri"/>
                <a:cs typeface="Calibri"/>
              </a:rPr>
              <a:t>m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gets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large</a:t>
            </a:r>
            <a:endParaRPr sz="3783" dirty="0">
              <a:latin typeface="Calibri"/>
              <a:cs typeface="Calibri"/>
            </a:endParaRPr>
          </a:p>
          <a:p>
            <a:pPr marL="148762" marR="97019" indent="-129358">
              <a:lnSpc>
                <a:spcPts val="4074"/>
              </a:lnSpc>
              <a:spcBef>
                <a:spcPts val="2030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spc="-29" dirty="0">
                <a:latin typeface="Calibri"/>
                <a:cs typeface="Calibri"/>
              </a:rPr>
              <a:t>Hence</a:t>
            </a:r>
            <a:r>
              <a:rPr sz="3783" spc="-15" dirty="0">
                <a:latin typeface="Calibri"/>
                <a:cs typeface="Calibri"/>
              </a:rPr>
              <a:t>,</a:t>
            </a:r>
            <a:r>
              <a:rPr sz="3783" dirty="0">
                <a:latin typeface="Calibri"/>
                <a:cs typeface="Calibri"/>
              </a:rPr>
              <a:t> will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focu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term</a:t>
            </a:r>
            <a:r>
              <a:rPr sz="3783" dirty="0">
                <a:latin typeface="Calibri"/>
                <a:cs typeface="Calibri"/>
              </a:rPr>
              <a:t> that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grows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most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rapidly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a </a:t>
            </a:r>
            <a:r>
              <a:rPr sz="3783" spc="-7" dirty="0">
                <a:latin typeface="Calibri"/>
                <a:cs typeface="Calibri"/>
              </a:rPr>
              <a:t>su</a:t>
            </a:r>
            <a:r>
              <a:rPr sz="3783" dirty="0">
                <a:latin typeface="Calibri"/>
                <a:cs typeface="Calibri"/>
              </a:rPr>
              <a:t>m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2" dirty="0">
                <a:latin typeface="Calibri"/>
                <a:cs typeface="Calibri"/>
              </a:rPr>
              <a:t>terms</a:t>
            </a:r>
            <a:endParaRPr sz="3783" dirty="0">
              <a:latin typeface="Calibri"/>
              <a:cs typeface="Calibri"/>
            </a:endParaRPr>
          </a:p>
          <a:p>
            <a:pPr marL="148762" marR="99791" indent="-129358">
              <a:lnSpc>
                <a:spcPts val="4074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9266" algn="l"/>
              </a:tabLst>
            </a:pPr>
            <a:r>
              <a:rPr sz="3783" dirty="0">
                <a:latin typeface="Calibri"/>
                <a:cs typeface="Calibri"/>
              </a:rPr>
              <a:t>And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will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ignor</a:t>
            </a:r>
            <a:r>
              <a:rPr sz="3783" dirty="0">
                <a:latin typeface="Calibri"/>
                <a:cs typeface="Calibri"/>
              </a:rPr>
              <a:t>e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mul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plica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ve </a:t>
            </a:r>
            <a:r>
              <a:rPr sz="3783" dirty="0">
                <a:latin typeface="Calibri"/>
                <a:cs typeface="Calibri"/>
              </a:rPr>
              <a:t>constants,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sinc</a:t>
            </a:r>
            <a:r>
              <a:rPr sz="3783" dirty="0">
                <a:latin typeface="Calibri"/>
                <a:cs typeface="Calibri"/>
              </a:rPr>
              <a:t>e want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 know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ho</a:t>
            </a:r>
            <a:r>
              <a:rPr sz="3783" dirty="0">
                <a:latin typeface="Calibri"/>
                <a:cs typeface="Calibri"/>
              </a:rPr>
              <a:t>w rapidly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65" dirty="0">
                <a:latin typeface="Calibri"/>
                <a:cs typeface="Calibri"/>
              </a:rPr>
              <a:t>ti</a:t>
            </a:r>
            <a:r>
              <a:rPr sz="3783" spc="-65" dirty="0">
                <a:latin typeface="Calibri"/>
                <a:cs typeface="Calibri"/>
              </a:rPr>
              <a:t>m</a:t>
            </a:r>
            <a:r>
              <a:rPr sz="3783" spc="-44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required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increase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29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as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increase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siz</a:t>
            </a:r>
            <a:r>
              <a:rPr sz="3783" dirty="0">
                <a:latin typeface="Calibri"/>
                <a:cs typeface="Calibri"/>
              </a:rPr>
              <a:t>e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input</a:t>
            </a:r>
            <a:endParaRPr sz="378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48" y="-43006"/>
            <a:ext cx="24945677" cy="227107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102" dirty="0"/>
              <a:t>SI</a:t>
            </a:r>
            <a:r>
              <a:rPr spc="-124" dirty="0"/>
              <a:t>MPL</a:t>
            </a:r>
            <a:r>
              <a:rPr spc="-95" dirty="0"/>
              <a:t>I</a:t>
            </a:r>
            <a:r>
              <a:rPr spc="-80" dirty="0"/>
              <a:t>F</a:t>
            </a:r>
            <a:r>
              <a:rPr spc="-73" dirty="0"/>
              <a:t>IC</a:t>
            </a:r>
            <a:r>
              <a:rPr spc="-618" dirty="0"/>
              <a:t>A</a:t>
            </a:r>
            <a:r>
              <a:rPr spc="-73" dirty="0"/>
              <a:t>TIO</a:t>
            </a:r>
            <a:r>
              <a:rPr dirty="0"/>
              <a:t>N</a:t>
            </a:r>
            <a:r>
              <a:rPr spc="-146" dirty="0"/>
              <a:t> </a:t>
            </a:r>
            <a:r>
              <a:rPr spc="-80" dirty="0"/>
              <a:t>E</a:t>
            </a:r>
            <a:r>
              <a:rPr spc="-73" dirty="0"/>
              <a:t>XA</a:t>
            </a:r>
            <a:r>
              <a:rPr spc="-124" dirty="0"/>
              <a:t>MPL</a:t>
            </a:r>
            <a:r>
              <a:rPr spc="-189" dirty="0"/>
              <a:t>E</a:t>
            </a:r>
            <a:r>
              <a:rPr spc="-36" dirty="0"/>
              <a:t>S</a:t>
            </a:r>
            <a:r>
              <a:rPr dirty="0"/>
              <a:t>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19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79813" y="3412667"/>
            <a:ext cx="8340646" cy="1292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7" dirty="0">
                <a:latin typeface="Calibri"/>
                <a:cs typeface="Calibri"/>
              </a:rPr>
              <a:t>dro</a:t>
            </a:r>
            <a:r>
              <a:rPr sz="3783" dirty="0">
                <a:latin typeface="Calibri"/>
                <a:cs typeface="Calibri"/>
              </a:rPr>
              <a:t>p constants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and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mul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plica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ve </a:t>
            </a:r>
            <a:r>
              <a:rPr sz="3783" spc="-7" dirty="0">
                <a:latin typeface="Calibri"/>
                <a:cs typeface="Calibri"/>
              </a:rPr>
              <a:t>factors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989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7" dirty="0">
                <a:latin typeface="Calibri"/>
                <a:cs typeface="Calibri"/>
              </a:rPr>
              <a:t>focu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dominant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erm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3783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0280" y="5573840"/>
            <a:ext cx="4650323" cy="347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>
              <a:tabLst>
                <a:tab pos="1363807" algn="l"/>
              </a:tabLst>
            </a:pPr>
            <a:r>
              <a:rPr sz="3783" dirty="0">
                <a:latin typeface="Courier New"/>
                <a:cs typeface="Courier New"/>
              </a:rPr>
              <a:t>:	+ </a:t>
            </a:r>
            <a:r>
              <a:rPr sz="3783" spc="-7" dirty="0">
                <a:latin typeface="Courier New"/>
                <a:cs typeface="Courier New"/>
              </a:rPr>
              <a:t>2</a:t>
            </a:r>
            <a:r>
              <a:rPr sz="3783" dirty="0">
                <a:latin typeface="Courier New"/>
                <a:cs typeface="Courier New"/>
              </a:rPr>
              <a:t>n + 2</a:t>
            </a:r>
            <a:endParaRPr sz="3783">
              <a:latin typeface="Courier New"/>
              <a:cs typeface="Courier New"/>
            </a:endParaRPr>
          </a:p>
          <a:p>
            <a:pPr marL="18480">
              <a:spcBef>
                <a:spcPts val="1128"/>
              </a:spcBef>
              <a:tabLst>
                <a:tab pos="1363807" algn="l"/>
              </a:tabLst>
            </a:pPr>
            <a:r>
              <a:rPr sz="3783" dirty="0">
                <a:latin typeface="Courier New"/>
                <a:cs typeface="Courier New"/>
              </a:rPr>
              <a:t>:	+ </a:t>
            </a:r>
            <a:r>
              <a:rPr sz="3783" spc="-7" dirty="0">
                <a:latin typeface="Courier New"/>
                <a:cs typeface="Courier New"/>
              </a:rPr>
              <a:t>100000</a:t>
            </a:r>
            <a:r>
              <a:rPr sz="3783" dirty="0">
                <a:latin typeface="Courier New"/>
                <a:cs typeface="Courier New"/>
              </a:rPr>
              <a:t>n +</a:t>
            </a:r>
            <a:endParaRPr sz="3783">
              <a:latin typeface="Courier New"/>
              <a:cs typeface="Courier New"/>
            </a:endParaRPr>
          </a:p>
          <a:p>
            <a:pPr marL="18480">
              <a:spcBef>
                <a:spcPts val="1135"/>
              </a:spcBef>
            </a:pPr>
            <a:r>
              <a:rPr sz="3783" dirty="0">
                <a:latin typeface="Courier New"/>
                <a:cs typeface="Courier New"/>
              </a:rPr>
              <a:t>: </a:t>
            </a:r>
            <a:r>
              <a:rPr sz="3783" spc="-7" dirty="0">
                <a:latin typeface="Courier New"/>
                <a:cs typeface="Courier New"/>
              </a:rPr>
              <a:t>log(n</a:t>
            </a:r>
            <a:r>
              <a:rPr sz="3783" dirty="0">
                <a:latin typeface="Courier New"/>
                <a:cs typeface="Courier New"/>
              </a:rPr>
              <a:t>) + n + 4</a:t>
            </a:r>
            <a:endParaRPr sz="3783">
              <a:latin typeface="Courier New"/>
              <a:cs typeface="Courier New"/>
            </a:endParaRPr>
          </a:p>
          <a:p>
            <a:pPr marL="18480">
              <a:spcBef>
                <a:spcPts val="1135"/>
              </a:spcBef>
            </a:pPr>
            <a:r>
              <a:rPr sz="3783" dirty="0">
                <a:latin typeface="Courier New"/>
                <a:cs typeface="Courier New"/>
              </a:rPr>
              <a:t>:</a:t>
            </a:r>
            <a:endParaRPr sz="3783">
              <a:latin typeface="Courier New"/>
              <a:cs typeface="Courier New"/>
            </a:endParaRPr>
          </a:p>
          <a:p>
            <a:pPr marL="18480">
              <a:spcBef>
                <a:spcPts val="1135"/>
              </a:spcBef>
            </a:pPr>
            <a:r>
              <a:rPr sz="3783" dirty="0">
                <a:latin typeface="Courier New"/>
                <a:cs typeface="Courier New"/>
              </a:rPr>
              <a:t>:</a:t>
            </a:r>
            <a:endParaRPr sz="37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6523" y="5313237"/>
            <a:ext cx="518345" cy="141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 marR="7392">
              <a:lnSpc>
                <a:spcPct val="125000"/>
              </a:lnSpc>
            </a:pPr>
            <a:r>
              <a:rPr sz="5675" spc="-10" baseline="-17094" dirty="0">
                <a:latin typeface="Courier New"/>
                <a:cs typeface="Courier New"/>
              </a:rPr>
              <a:t>n</a:t>
            </a:r>
            <a:r>
              <a:rPr sz="2474" spc="15" dirty="0">
                <a:latin typeface="Courier New"/>
                <a:cs typeface="Courier New"/>
              </a:rPr>
              <a:t>2 </a:t>
            </a:r>
            <a:r>
              <a:rPr sz="5675" baseline="-17094" dirty="0">
                <a:latin typeface="Courier New"/>
                <a:cs typeface="Courier New"/>
              </a:rPr>
              <a:t>n</a:t>
            </a:r>
            <a:r>
              <a:rPr sz="2474" spc="15" dirty="0">
                <a:latin typeface="Courier New"/>
                <a:cs typeface="Courier New"/>
              </a:rPr>
              <a:t>2</a:t>
            </a:r>
            <a:endParaRPr sz="24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 rot="21060000">
            <a:off x="4852287" y="5678066"/>
            <a:ext cx="642884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O(n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21060000">
            <a:off x="5317762" y="5638688"/>
            <a:ext cx="293967" cy="268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46" spc="-15" dirty="0">
                <a:solidFill>
                  <a:srgbClr val="FF2600"/>
                </a:solidFill>
                <a:latin typeface="Calibri"/>
                <a:cs typeface="Calibri"/>
              </a:rPr>
              <a:t>2</a:t>
            </a:r>
            <a:endParaRPr sz="174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 rot="21060000">
            <a:off x="5369342" y="5610205"/>
            <a:ext cx="419508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 rot="21060000">
            <a:off x="4852287" y="6366878"/>
            <a:ext cx="642884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O(n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060000">
            <a:off x="5317762" y="6327498"/>
            <a:ext cx="293967" cy="268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46" spc="-15" dirty="0">
                <a:solidFill>
                  <a:srgbClr val="FF2600"/>
                </a:solidFill>
                <a:latin typeface="Calibri"/>
                <a:cs typeface="Calibri"/>
              </a:rPr>
              <a:t>2</a:t>
            </a:r>
            <a:endParaRPr sz="174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060000">
            <a:off x="5369342" y="6299017"/>
            <a:ext cx="419508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060000">
            <a:off x="4906236" y="7046900"/>
            <a:ext cx="722673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spc="-7" dirty="0">
                <a:solidFill>
                  <a:srgbClr val="FF0000"/>
                </a:solidFill>
                <a:latin typeface="Calibri"/>
                <a:cs typeface="Calibri"/>
              </a:rPr>
              <a:t>O(n)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5748" y="6268094"/>
            <a:ext cx="1094900" cy="58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5675" baseline="-17094" dirty="0">
                <a:latin typeface="Courier New"/>
                <a:cs typeface="Courier New"/>
              </a:rPr>
              <a:t>3</a:t>
            </a:r>
            <a:r>
              <a:rPr sz="2474" spc="7" dirty="0">
                <a:latin typeface="Courier New"/>
                <a:cs typeface="Courier New"/>
              </a:rPr>
              <a:t>1000</a:t>
            </a:r>
            <a:endParaRPr sz="24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 rot="21060000">
            <a:off x="4277469" y="7826400"/>
            <a:ext cx="1391662" cy="40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spc="-7" dirty="0">
                <a:solidFill>
                  <a:srgbClr val="FF0000"/>
                </a:solidFill>
                <a:latin typeface="Calibri"/>
                <a:cs typeface="Calibri"/>
              </a:rPr>
              <a:t>O(</a:t>
            </a: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19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19" spc="-7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19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29" spc="-10" baseline="1543" dirty="0">
                <a:solidFill>
                  <a:srgbClr val="FF0000"/>
                </a:solidFill>
                <a:latin typeface="Calibri"/>
                <a:cs typeface="Calibri"/>
              </a:rPr>
              <a:t>n)</a:t>
            </a:r>
            <a:endParaRPr sz="3929" baseline="154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1060000">
            <a:off x="4895943" y="8494667"/>
            <a:ext cx="638599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O(3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21060000">
            <a:off x="5357012" y="8455485"/>
            <a:ext cx="295428" cy="268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46" dirty="0">
                <a:solidFill>
                  <a:srgbClr val="FF2600"/>
                </a:solidFill>
                <a:latin typeface="Calibri"/>
                <a:cs typeface="Calibri"/>
              </a:rPr>
              <a:t>n</a:t>
            </a:r>
            <a:endParaRPr sz="174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21060000">
            <a:off x="5411559" y="8426657"/>
            <a:ext cx="419508" cy="4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6930" y="7735921"/>
            <a:ext cx="4361122" cy="582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783" spc="-7" dirty="0">
                <a:latin typeface="Courier New"/>
                <a:cs typeface="Courier New"/>
              </a:rPr>
              <a:t>0.0001*n*log(n)</a:t>
            </a:r>
            <a:endParaRPr sz="3783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00140" y="7735921"/>
            <a:ext cx="1767548" cy="582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783" dirty="0">
                <a:latin typeface="Courier New"/>
                <a:cs typeface="Courier New"/>
              </a:rPr>
              <a:t>+ </a:t>
            </a:r>
            <a:r>
              <a:rPr sz="3783" spc="-7" dirty="0">
                <a:latin typeface="Courier New"/>
                <a:cs typeface="Courier New"/>
              </a:rPr>
              <a:t>300n</a:t>
            </a:r>
            <a:endParaRPr sz="3783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6931" y="8430177"/>
            <a:ext cx="2344103" cy="58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>
              <a:tabLst>
                <a:tab pos="1844281" algn="l"/>
              </a:tabLst>
            </a:pPr>
            <a:r>
              <a:rPr sz="5675" baseline="-17094" dirty="0">
                <a:latin typeface="Courier New"/>
                <a:cs typeface="Courier New"/>
              </a:rPr>
              <a:t>2n</a:t>
            </a:r>
            <a:r>
              <a:rPr sz="2474" spc="15" dirty="0">
                <a:latin typeface="Courier New"/>
                <a:cs typeface="Courier New"/>
              </a:rPr>
              <a:t>30	</a:t>
            </a:r>
            <a:r>
              <a:rPr sz="5675" spc="22" baseline="-17094" dirty="0">
                <a:latin typeface="Courier New"/>
                <a:cs typeface="Courier New"/>
              </a:rPr>
              <a:t>3</a:t>
            </a:r>
            <a:r>
              <a:rPr sz="2474" spc="15" dirty="0">
                <a:latin typeface="Courier New"/>
                <a:cs typeface="Courier New"/>
              </a:rPr>
              <a:t>n</a:t>
            </a:r>
            <a:endParaRPr sz="24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36380" y="8456615"/>
            <a:ext cx="326159" cy="582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783" dirty="0">
                <a:latin typeface="Courier New"/>
                <a:cs typeface="Courier New"/>
              </a:rPr>
              <a:t>+</a:t>
            </a:r>
            <a:endParaRPr sz="378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108" y="1768475"/>
            <a:ext cx="16585883" cy="9712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lang="en-US" sz="8800" spc="-3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sz="8800" spc="-1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2</a:t>
            </a:fld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1898650" y="3577183"/>
            <a:ext cx="15234878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What is an efficiency of programs?</a:t>
            </a:r>
          </a:p>
          <a:p>
            <a:pPr indent="-514350">
              <a:buFont typeface="+mj-lt"/>
              <a:buAutoNum type="arabicPeriod"/>
            </a:pP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Evaluation of efficiency of programs</a:t>
            </a:r>
          </a:p>
          <a:p>
            <a:pPr indent="-514350">
              <a:buFont typeface="+mj-lt"/>
              <a:buAutoNum type="arabicPeriod"/>
            </a:pP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Analyzing programs and their complexity</a:t>
            </a:r>
          </a:p>
          <a:p>
            <a:pPr indent="-514350">
              <a:buFont typeface="+mj-lt"/>
              <a:buAutoNum type="arabicPeriod"/>
            </a:pP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Optimization Tips for Python Code</a:t>
            </a:r>
          </a:p>
          <a:p>
            <a:pPr algn="l">
              <a:buFont typeface="+mj-lt"/>
              <a:buAutoNum type="arabicPeriod"/>
            </a:pPr>
            <a:endParaRPr sz="5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5296518" y="10329227"/>
            <a:ext cx="233764" cy="235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1528" spc="-1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528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4379708" y="14312028"/>
            <a:ext cx="13195707" cy="2015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/>
            <a:r>
              <a:rPr spc="-7" dirty="0"/>
              <a:t>6.0001 LECTUR</a:t>
            </a:r>
            <a:r>
              <a:rPr dirty="0"/>
              <a:t>E </a:t>
            </a:r>
            <a:r>
              <a:rPr spc="-7" dirty="0"/>
              <a:t>10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3C7ED8-E359-4DA7-A170-C8DE45545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726649"/>
            <a:ext cx="14097000" cy="96025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413" y="674528"/>
            <a:ext cx="17144025" cy="18996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73" dirty="0"/>
              <a:t>AN</a:t>
            </a:r>
            <a:r>
              <a:rPr spc="-87" dirty="0"/>
              <a:t>A</a:t>
            </a:r>
            <a:r>
              <a:rPr spc="-648" dirty="0"/>
              <a:t>L</a:t>
            </a:r>
            <a:r>
              <a:rPr spc="-109" dirty="0"/>
              <a:t>Y</a:t>
            </a:r>
            <a:r>
              <a:rPr spc="-80" dirty="0"/>
              <a:t>ZIN</a:t>
            </a:r>
            <a:r>
              <a:rPr u="none" dirty="0"/>
              <a:t>G</a:t>
            </a:r>
            <a:r>
              <a:rPr spc="-131" dirty="0"/>
              <a:t> </a:t>
            </a:r>
            <a:r>
              <a:rPr spc="-116" dirty="0"/>
              <a:t>P</a:t>
            </a:r>
            <a:r>
              <a:rPr spc="-146" dirty="0"/>
              <a:t>R</a:t>
            </a:r>
            <a:r>
              <a:rPr spc="-73" dirty="0"/>
              <a:t>OGRA</a:t>
            </a:r>
            <a:r>
              <a:rPr spc="-80" dirty="0"/>
              <a:t>M</a:t>
            </a:r>
            <a:r>
              <a:rPr spc="-36" dirty="0"/>
              <a:t>S</a:t>
            </a:r>
            <a:r>
              <a:rPr spc="-146" dirty="0"/>
              <a:t> </a:t>
            </a:r>
            <a:r>
              <a:rPr spc="-73" dirty="0"/>
              <a:t>AND TH</a:t>
            </a:r>
            <a:r>
              <a:rPr spc="-80" dirty="0"/>
              <a:t>E</a:t>
            </a:r>
            <a:r>
              <a:rPr spc="-73" dirty="0"/>
              <a:t>IR </a:t>
            </a:r>
            <a:r>
              <a:rPr spc="-146" dirty="0"/>
              <a:t>C</a:t>
            </a:r>
            <a:r>
              <a:rPr spc="-73" dirty="0"/>
              <a:t>O</a:t>
            </a:r>
            <a:r>
              <a:rPr spc="-80" dirty="0"/>
              <a:t>M</a:t>
            </a:r>
            <a:r>
              <a:rPr spc="-116" dirty="0"/>
              <a:t>PLE</a:t>
            </a:r>
            <a:r>
              <a:rPr spc="-80" dirty="0"/>
              <a:t>XITY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054" y="3056176"/>
            <a:ext cx="11222496" cy="6784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783" dirty="0">
                <a:latin typeface="Calibri"/>
                <a:cs typeface="Calibri"/>
              </a:rPr>
              <a:t>complexity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classes</a:t>
            </a:r>
          </a:p>
          <a:p>
            <a:pPr marL="661574" lvl="1" indent="-365899">
              <a:spcBef>
                <a:spcPts val="14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analyze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statement</a:t>
            </a:r>
            <a:r>
              <a:rPr sz="3492" spc="-15" dirty="0">
                <a:latin typeface="Calibri"/>
                <a:cs typeface="Calibri"/>
              </a:rPr>
              <a:t>s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insid</a:t>
            </a:r>
            <a:r>
              <a:rPr sz="3492" dirty="0">
                <a:latin typeface="Calibri"/>
                <a:cs typeface="Calibri"/>
              </a:rPr>
              <a:t>e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func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ons</a:t>
            </a:r>
            <a:endParaRPr sz="3492" dirty="0">
              <a:latin typeface="Calibri"/>
              <a:cs typeface="Calibri"/>
            </a:endParaRPr>
          </a:p>
          <a:p>
            <a:pPr marL="661574" lvl="1" indent="-365899">
              <a:spcBef>
                <a:spcPts val="46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apply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som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15" dirty="0">
                <a:latin typeface="Calibri"/>
                <a:cs typeface="Calibri"/>
              </a:rPr>
              <a:t>rules,</a:t>
            </a:r>
            <a:r>
              <a:rPr sz="3492" spc="-7" dirty="0">
                <a:latin typeface="Calibri"/>
                <a:cs typeface="Calibri"/>
              </a:rPr>
              <a:t> focu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n</a:t>
            </a:r>
            <a:r>
              <a:rPr sz="3492" spc="-7" dirty="0">
                <a:latin typeface="Calibri"/>
                <a:cs typeface="Calibri"/>
              </a:rPr>
              <a:t> dominan</a:t>
            </a:r>
            <a:r>
              <a:rPr sz="3492" dirty="0">
                <a:latin typeface="Calibri"/>
                <a:cs typeface="Calibri"/>
              </a:rPr>
              <a:t>t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term</a:t>
            </a:r>
            <a:endParaRPr sz="3492" dirty="0">
              <a:latin typeface="Calibri"/>
              <a:cs typeface="Calibri"/>
            </a:endParaRPr>
          </a:p>
          <a:p>
            <a:pPr marL="18480">
              <a:spcBef>
                <a:spcPts val="1746"/>
              </a:spcBef>
            </a:pP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Law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783" b="1" spc="124" dirty="0">
                <a:solidFill>
                  <a:srgbClr val="C00000"/>
                </a:solidFill>
                <a:latin typeface="Calibri"/>
                <a:cs typeface="Calibri"/>
              </a:rPr>
              <a:t>Addition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for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O():</a:t>
            </a:r>
          </a:p>
          <a:p>
            <a:pPr marL="661574" lvl="1" indent="-365899">
              <a:spcBef>
                <a:spcPts val="291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7" dirty="0">
                <a:latin typeface="Calibri"/>
                <a:cs typeface="Calibri"/>
              </a:rPr>
              <a:t>use</a:t>
            </a:r>
            <a:r>
              <a:rPr sz="3492" dirty="0">
                <a:latin typeface="Calibri"/>
                <a:cs typeface="Calibri"/>
              </a:rPr>
              <a:t>d with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que</a:t>
            </a:r>
            <a:r>
              <a:rPr lang="en-US" sz="3492" b="1" spc="-22" dirty="0">
                <a:solidFill>
                  <a:srgbClr val="C00000"/>
                </a:solidFill>
                <a:latin typeface="Calibri"/>
                <a:cs typeface="Calibri"/>
              </a:rPr>
              <a:t>nti</a:t>
            </a:r>
            <a:r>
              <a:rPr sz="3492" b="1" spc="-15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statements</a:t>
            </a:r>
            <a:endParaRPr sz="3492" dirty="0">
              <a:latin typeface="Calibri"/>
              <a:cs typeface="Calibri"/>
            </a:endParaRPr>
          </a:p>
          <a:p>
            <a:pPr marL="295676">
              <a:spcBef>
                <a:spcPts val="320"/>
              </a:spcBef>
              <a:tabLst>
                <a:tab pos="661574" algn="l"/>
              </a:tabLst>
            </a:pPr>
            <a:r>
              <a:rPr sz="3492" dirty="0">
                <a:solidFill>
                  <a:srgbClr val="595959"/>
                </a:solidFill>
                <a:latin typeface="Arial"/>
                <a:cs typeface="Arial"/>
              </a:rPr>
              <a:t>•	</a:t>
            </a:r>
            <a:r>
              <a:rPr sz="3492" spc="-7" dirty="0">
                <a:latin typeface="Calibri"/>
                <a:cs typeface="Calibri"/>
              </a:rPr>
              <a:t>O(f(n)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+</a:t>
            </a:r>
            <a:r>
              <a:rPr sz="3492" spc="-7" dirty="0">
                <a:latin typeface="Calibri"/>
                <a:cs typeface="Calibri"/>
              </a:rPr>
              <a:t> O(g(n)</a:t>
            </a:r>
            <a:r>
              <a:rPr sz="3492" dirty="0">
                <a:latin typeface="Calibri"/>
                <a:cs typeface="Calibri"/>
              </a:rPr>
              <a:t>) </a:t>
            </a: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(</a:t>
            </a:r>
            <a:r>
              <a:rPr sz="3492" spc="-7" dirty="0">
                <a:latin typeface="Calibri"/>
                <a:cs typeface="Calibri"/>
              </a:rPr>
              <a:t> f(n</a:t>
            </a:r>
            <a:r>
              <a:rPr sz="3492" dirty="0">
                <a:latin typeface="Calibri"/>
                <a:cs typeface="Calibri"/>
              </a:rPr>
              <a:t>) +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g(n)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)</a:t>
            </a:r>
          </a:p>
          <a:p>
            <a:pPr marL="661574" lvl="1" indent="-365899">
              <a:spcBef>
                <a:spcPts val="46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7" dirty="0">
                <a:latin typeface="Calibri"/>
                <a:cs typeface="Calibri"/>
              </a:rPr>
              <a:t>fo</a:t>
            </a:r>
            <a:r>
              <a:rPr sz="3492" dirty="0">
                <a:latin typeface="Calibri"/>
                <a:cs typeface="Calibri"/>
              </a:rPr>
              <a:t>r </a:t>
            </a:r>
            <a:r>
              <a:rPr sz="3492" spc="-22" dirty="0">
                <a:latin typeface="Calibri"/>
                <a:cs typeface="Calibri"/>
              </a:rPr>
              <a:t>example,</a:t>
            </a:r>
            <a:endParaRPr sz="3492" dirty="0">
              <a:latin typeface="Calibri"/>
              <a:cs typeface="Calibri"/>
            </a:endParaRPr>
          </a:p>
          <a:p>
            <a:pPr marL="1493165" marR="7035248" indent="-911053">
              <a:lnSpc>
                <a:spcPts val="3783"/>
              </a:lnSpc>
              <a:spcBef>
                <a:spcPts val="146"/>
              </a:spcBef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619" dirty="0">
                <a:latin typeface="Courier New"/>
                <a:cs typeface="Courier New"/>
              </a:rPr>
              <a:t>i </a:t>
            </a: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2619" dirty="0">
                <a:latin typeface="Courier New"/>
                <a:cs typeface="Courier New"/>
              </a:rPr>
              <a:t>range(n): </a:t>
            </a:r>
            <a:r>
              <a:rPr sz="2619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619" dirty="0">
                <a:latin typeface="Courier New"/>
                <a:cs typeface="Courier New"/>
              </a:rPr>
              <a:t>('a')</a:t>
            </a:r>
          </a:p>
          <a:p>
            <a:pPr marL="1493165" indent="-799250">
              <a:spcBef>
                <a:spcPts val="262"/>
              </a:spcBef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619" dirty="0">
                <a:latin typeface="Courier New"/>
                <a:cs typeface="Courier New"/>
              </a:rPr>
              <a:t>j </a:t>
            </a: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2619" dirty="0">
                <a:latin typeface="Courier New"/>
                <a:cs typeface="Courier New"/>
              </a:rPr>
              <a:t>range(n*n):</a:t>
            </a:r>
          </a:p>
          <a:p>
            <a:pPr marL="1493165">
              <a:spcBef>
                <a:spcPts val="639"/>
              </a:spcBef>
            </a:pPr>
            <a:r>
              <a:rPr sz="2619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619" dirty="0">
                <a:latin typeface="Courier New"/>
                <a:cs typeface="Courier New"/>
              </a:rPr>
              <a:t>('</a:t>
            </a:r>
            <a:r>
              <a:rPr sz="2619" spc="-7" dirty="0">
                <a:latin typeface="Courier New"/>
                <a:cs typeface="Courier New"/>
              </a:rPr>
              <a:t>b</a:t>
            </a:r>
            <a:r>
              <a:rPr sz="2619" dirty="0">
                <a:latin typeface="Courier New"/>
                <a:cs typeface="Courier New"/>
              </a:rPr>
              <a:t>')</a:t>
            </a:r>
          </a:p>
          <a:p>
            <a:pPr marL="295676">
              <a:spcBef>
                <a:spcPts val="407"/>
              </a:spcBef>
            </a:pP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7" dirty="0">
                <a:latin typeface="Calibri"/>
                <a:cs typeface="Calibri"/>
              </a:rPr>
              <a:t>O(n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+</a:t>
            </a:r>
            <a:r>
              <a:rPr sz="3492" spc="-7" dirty="0">
                <a:latin typeface="Calibri"/>
                <a:cs typeface="Calibri"/>
              </a:rPr>
              <a:t> O(n*n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=</a:t>
            </a:r>
            <a:r>
              <a:rPr sz="3492" spc="-7" dirty="0">
                <a:latin typeface="Calibri"/>
                <a:cs typeface="Calibri"/>
              </a:rPr>
              <a:t> O(n+</a:t>
            </a:r>
            <a:r>
              <a:rPr sz="3492" spc="15" dirty="0">
                <a:latin typeface="Calibri"/>
                <a:cs typeface="Calibri"/>
              </a:rPr>
              <a:t>n</a:t>
            </a:r>
            <a:r>
              <a:rPr sz="3492" spc="-22" baseline="24305" dirty="0">
                <a:latin typeface="Calibri"/>
                <a:cs typeface="Calibri"/>
              </a:rPr>
              <a:t>2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=</a:t>
            </a:r>
            <a:r>
              <a:rPr sz="3492" spc="-7" dirty="0">
                <a:latin typeface="Calibri"/>
                <a:cs typeface="Calibri"/>
              </a:rPr>
              <a:t> O(</a:t>
            </a:r>
            <a:r>
              <a:rPr sz="3492" dirty="0">
                <a:latin typeface="Calibri"/>
                <a:cs typeface="Calibri"/>
              </a:rPr>
              <a:t>n</a:t>
            </a:r>
            <a:r>
              <a:rPr sz="3492" spc="-22" baseline="24305" dirty="0">
                <a:latin typeface="Calibri"/>
                <a:cs typeface="Calibri"/>
              </a:rPr>
              <a:t>2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becaus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f </a:t>
            </a:r>
            <a:r>
              <a:rPr sz="3492" spc="-7" dirty="0">
                <a:latin typeface="Calibri"/>
                <a:cs typeface="Calibri"/>
              </a:rPr>
              <a:t>dominan</a:t>
            </a:r>
            <a:r>
              <a:rPr sz="3492" dirty="0">
                <a:latin typeface="Calibri"/>
                <a:cs typeface="Calibri"/>
              </a:rPr>
              <a:t>t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term</a:t>
            </a:r>
            <a:endParaRPr sz="3492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9753" y="7450174"/>
            <a:ext cx="554380" cy="413937"/>
          </a:xfrm>
          <a:custGeom>
            <a:avLst/>
            <a:gdLst/>
            <a:ahLst/>
            <a:cxnLst/>
            <a:rect l="l" t="t" r="r" b="b"/>
            <a:pathLst>
              <a:path w="381000" h="284479">
                <a:moveTo>
                  <a:pt x="71109" y="134620"/>
                </a:moveTo>
                <a:lnTo>
                  <a:pt x="29652" y="147320"/>
                </a:lnTo>
                <a:lnTo>
                  <a:pt x="608" y="187960"/>
                </a:lnTo>
                <a:lnTo>
                  <a:pt x="0" y="199390"/>
                </a:lnTo>
                <a:lnTo>
                  <a:pt x="1782" y="213360"/>
                </a:lnTo>
                <a:lnTo>
                  <a:pt x="17172" y="250190"/>
                </a:lnTo>
                <a:lnTo>
                  <a:pt x="55817" y="283210"/>
                </a:lnTo>
                <a:lnTo>
                  <a:pt x="66784" y="284480"/>
                </a:lnTo>
                <a:lnTo>
                  <a:pt x="82825" y="284480"/>
                </a:lnTo>
                <a:lnTo>
                  <a:pt x="94032" y="279400"/>
                </a:lnTo>
                <a:lnTo>
                  <a:pt x="109049" y="273050"/>
                </a:lnTo>
                <a:lnTo>
                  <a:pt x="115410" y="267970"/>
                </a:lnTo>
                <a:lnTo>
                  <a:pt x="67870" y="267970"/>
                </a:lnTo>
                <a:lnTo>
                  <a:pt x="62053" y="265430"/>
                </a:lnTo>
                <a:lnTo>
                  <a:pt x="33148" y="237490"/>
                </a:lnTo>
                <a:lnTo>
                  <a:pt x="18822" y="195580"/>
                </a:lnTo>
                <a:lnTo>
                  <a:pt x="20308" y="184150"/>
                </a:lnTo>
                <a:lnTo>
                  <a:pt x="49886" y="154940"/>
                </a:lnTo>
                <a:lnTo>
                  <a:pt x="56757" y="152400"/>
                </a:lnTo>
                <a:lnTo>
                  <a:pt x="106670" y="152400"/>
                </a:lnTo>
                <a:lnTo>
                  <a:pt x="104416" y="149860"/>
                </a:lnTo>
                <a:lnTo>
                  <a:pt x="94952" y="142240"/>
                </a:lnTo>
                <a:lnTo>
                  <a:pt x="82065" y="137160"/>
                </a:lnTo>
                <a:lnTo>
                  <a:pt x="71109" y="134620"/>
                </a:lnTo>
                <a:close/>
              </a:path>
              <a:path w="381000" h="284479">
                <a:moveTo>
                  <a:pt x="106670" y="152400"/>
                </a:moveTo>
                <a:lnTo>
                  <a:pt x="69444" y="152400"/>
                </a:lnTo>
                <a:lnTo>
                  <a:pt x="75299" y="154940"/>
                </a:lnTo>
                <a:lnTo>
                  <a:pt x="86056" y="160020"/>
                </a:lnTo>
                <a:lnTo>
                  <a:pt x="90996" y="165100"/>
                </a:lnTo>
                <a:lnTo>
                  <a:pt x="100026" y="175260"/>
                </a:lnTo>
                <a:lnTo>
                  <a:pt x="104166" y="182880"/>
                </a:lnTo>
                <a:lnTo>
                  <a:pt x="107925" y="189230"/>
                </a:lnTo>
                <a:lnTo>
                  <a:pt x="111507" y="196850"/>
                </a:lnTo>
                <a:lnTo>
                  <a:pt x="114250" y="203200"/>
                </a:lnTo>
                <a:lnTo>
                  <a:pt x="118035" y="217170"/>
                </a:lnTo>
                <a:lnTo>
                  <a:pt x="118644" y="223520"/>
                </a:lnTo>
                <a:lnTo>
                  <a:pt x="117336" y="236220"/>
                </a:lnTo>
                <a:lnTo>
                  <a:pt x="87377" y="265430"/>
                </a:lnTo>
                <a:lnTo>
                  <a:pt x="80468" y="267970"/>
                </a:lnTo>
                <a:lnTo>
                  <a:pt x="115410" y="267970"/>
                </a:lnTo>
                <a:lnTo>
                  <a:pt x="118590" y="265430"/>
                </a:lnTo>
                <a:lnTo>
                  <a:pt x="128060" y="254000"/>
                </a:lnTo>
                <a:lnTo>
                  <a:pt x="133316" y="243840"/>
                </a:lnTo>
                <a:lnTo>
                  <a:pt x="137237" y="229870"/>
                </a:lnTo>
                <a:lnTo>
                  <a:pt x="137234" y="218440"/>
                </a:lnTo>
                <a:lnTo>
                  <a:pt x="125375" y="179070"/>
                </a:lnTo>
                <a:lnTo>
                  <a:pt x="113432" y="160020"/>
                </a:lnTo>
                <a:lnTo>
                  <a:pt x="106670" y="152400"/>
                </a:lnTo>
                <a:close/>
              </a:path>
              <a:path w="381000" h="284479">
                <a:moveTo>
                  <a:pt x="146749" y="74930"/>
                </a:moveTo>
                <a:lnTo>
                  <a:pt x="141911" y="74930"/>
                </a:lnTo>
                <a:lnTo>
                  <a:pt x="140641" y="76200"/>
                </a:lnTo>
                <a:lnTo>
                  <a:pt x="137669" y="77470"/>
                </a:lnTo>
                <a:lnTo>
                  <a:pt x="136500" y="78740"/>
                </a:lnTo>
                <a:lnTo>
                  <a:pt x="134748" y="78740"/>
                </a:lnTo>
                <a:lnTo>
                  <a:pt x="134100" y="80009"/>
                </a:lnTo>
                <a:lnTo>
                  <a:pt x="133249" y="81280"/>
                </a:lnTo>
                <a:lnTo>
                  <a:pt x="132551" y="81280"/>
                </a:lnTo>
                <a:lnTo>
                  <a:pt x="132716" y="91440"/>
                </a:lnTo>
                <a:lnTo>
                  <a:pt x="140006" y="140970"/>
                </a:lnTo>
                <a:lnTo>
                  <a:pt x="158802" y="186690"/>
                </a:lnTo>
                <a:lnTo>
                  <a:pt x="172492" y="207010"/>
                </a:lnTo>
                <a:lnTo>
                  <a:pt x="177610" y="214629"/>
                </a:lnTo>
                <a:lnTo>
                  <a:pt x="188710" y="226060"/>
                </a:lnTo>
                <a:lnTo>
                  <a:pt x="194616" y="232410"/>
                </a:lnTo>
                <a:lnTo>
                  <a:pt x="207189" y="243840"/>
                </a:lnTo>
                <a:lnTo>
                  <a:pt x="213856" y="248920"/>
                </a:lnTo>
                <a:lnTo>
                  <a:pt x="220917" y="252729"/>
                </a:lnTo>
                <a:lnTo>
                  <a:pt x="221286" y="254000"/>
                </a:lnTo>
                <a:lnTo>
                  <a:pt x="224892" y="254000"/>
                </a:lnTo>
                <a:lnTo>
                  <a:pt x="225705" y="252729"/>
                </a:lnTo>
                <a:lnTo>
                  <a:pt x="227496" y="252729"/>
                </a:lnTo>
                <a:lnTo>
                  <a:pt x="228537" y="251460"/>
                </a:lnTo>
                <a:lnTo>
                  <a:pt x="231369" y="250190"/>
                </a:lnTo>
                <a:lnTo>
                  <a:pt x="232639" y="250190"/>
                </a:lnTo>
                <a:lnTo>
                  <a:pt x="234379" y="248920"/>
                </a:lnTo>
                <a:lnTo>
                  <a:pt x="235510" y="246379"/>
                </a:lnTo>
                <a:lnTo>
                  <a:pt x="234837" y="245110"/>
                </a:lnTo>
                <a:lnTo>
                  <a:pt x="234303" y="243840"/>
                </a:lnTo>
                <a:lnTo>
                  <a:pt x="233077" y="243840"/>
                </a:lnTo>
                <a:lnTo>
                  <a:pt x="223711" y="234950"/>
                </a:lnTo>
                <a:lnTo>
                  <a:pt x="214655" y="227329"/>
                </a:lnTo>
                <a:lnTo>
                  <a:pt x="205752" y="218440"/>
                </a:lnTo>
                <a:lnTo>
                  <a:pt x="196845" y="208279"/>
                </a:lnTo>
                <a:lnTo>
                  <a:pt x="189823" y="198120"/>
                </a:lnTo>
                <a:lnTo>
                  <a:pt x="183033" y="189230"/>
                </a:lnTo>
                <a:lnTo>
                  <a:pt x="164911" y="154940"/>
                </a:lnTo>
                <a:lnTo>
                  <a:pt x="152347" y="115570"/>
                </a:lnTo>
                <a:lnTo>
                  <a:pt x="147626" y="76200"/>
                </a:lnTo>
                <a:lnTo>
                  <a:pt x="147435" y="76200"/>
                </a:lnTo>
                <a:lnTo>
                  <a:pt x="146749" y="74930"/>
                </a:lnTo>
                <a:close/>
              </a:path>
              <a:path w="381000" h="284479">
                <a:moveTo>
                  <a:pt x="212840" y="99060"/>
                </a:moveTo>
                <a:lnTo>
                  <a:pt x="207189" y="99060"/>
                </a:lnTo>
                <a:lnTo>
                  <a:pt x="205957" y="100330"/>
                </a:lnTo>
                <a:lnTo>
                  <a:pt x="202960" y="101600"/>
                </a:lnTo>
                <a:lnTo>
                  <a:pt x="201766" y="102870"/>
                </a:lnTo>
                <a:lnTo>
                  <a:pt x="200000" y="104140"/>
                </a:lnTo>
                <a:lnTo>
                  <a:pt x="199340" y="104140"/>
                </a:lnTo>
                <a:lnTo>
                  <a:pt x="198451" y="105410"/>
                </a:lnTo>
                <a:lnTo>
                  <a:pt x="198337" y="107950"/>
                </a:lnTo>
                <a:lnTo>
                  <a:pt x="245111" y="198120"/>
                </a:lnTo>
                <a:lnTo>
                  <a:pt x="251639" y="198120"/>
                </a:lnTo>
                <a:lnTo>
                  <a:pt x="252998" y="196850"/>
                </a:lnTo>
                <a:lnTo>
                  <a:pt x="256261" y="195580"/>
                </a:lnTo>
                <a:lnTo>
                  <a:pt x="257582" y="194310"/>
                </a:lnTo>
                <a:lnTo>
                  <a:pt x="259576" y="193040"/>
                </a:lnTo>
                <a:lnTo>
                  <a:pt x="260300" y="193040"/>
                </a:lnTo>
                <a:lnTo>
                  <a:pt x="261227" y="191770"/>
                </a:lnTo>
                <a:lnTo>
                  <a:pt x="261494" y="190500"/>
                </a:lnTo>
                <a:lnTo>
                  <a:pt x="261545" y="189230"/>
                </a:lnTo>
                <a:lnTo>
                  <a:pt x="228969" y="125730"/>
                </a:lnTo>
                <a:lnTo>
                  <a:pt x="230519" y="118110"/>
                </a:lnTo>
                <a:lnTo>
                  <a:pt x="232589" y="111760"/>
                </a:lnTo>
                <a:lnTo>
                  <a:pt x="219571" y="111760"/>
                </a:lnTo>
                <a:lnTo>
                  <a:pt x="213183" y="100330"/>
                </a:lnTo>
                <a:lnTo>
                  <a:pt x="212840" y="99060"/>
                </a:lnTo>
                <a:close/>
              </a:path>
              <a:path w="381000" h="284479">
                <a:moveTo>
                  <a:pt x="291898" y="0"/>
                </a:moveTo>
                <a:lnTo>
                  <a:pt x="286233" y="0"/>
                </a:lnTo>
                <a:lnTo>
                  <a:pt x="285052" y="1269"/>
                </a:lnTo>
                <a:lnTo>
                  <a:pt x="282144" y="2540"/>
                </a:lnTo>
                <a:lnTo>
                  <a:pt x="280976" y="3809"/>
                </a:lnTo>
                <a:lnTo>
                  <a:pt x="279325" y="5080"/>
                </a:lnTo>
                <a:lnTo>
                  <a:pt x="278740" y="5080"/>
                </a:lnTo>
                <a:lnTo>
                  <a:pt x="278029" y="6350"/>
                </a:lnTo>
                <a:lnTo>
                  <a:pt x="277953" y="7619"/>
                </a:lnTo>
                <a:lnTo>
                  <a:pt x="278359" y="8890"/>
                </a:lnTo>
                <a:lnTo>
                  <a:pt x="278753" y="8890"/>
                </a:lnTo>
                <a:lnTo>
                  <a:pt x="279798" y="10159"/>
                </a:lnTo>
                <a:lnTo>
                  <a:pt x="316247" y="44450"/>
                </a:lnTo>
                <a:lnTo>
                  <a:pt x="323246" y="54609"/>
                </a:lnTo>
                <a:lnTo>
                  <a:pt x="330013" y="63500"/>
                </a:lnTo>
                <a:lnTo>
                  <a:pt x="348125" y="97790"/>
                </a:lnTo>
                <a:lnTo>
                  <a:pt x="360636" y="137160"/>
                </a:lnTo>
                <a:lnTo>
                  <a:pt x="365697" y="176530"/>
                </a:lnTo>
                <a:lnTo>
                  <a:pt x="365862" y="176530"/>
                </a:lnTo>
                <a:lnTo>
                  <a:pt x="366383" y="177800"/>
                </a:lnTo>
                <a:lnTo>
                  <a:pt x="366815" y="179070"/>
                </a:lnTo>
                <a:lnTo>
                  <a:pt x="368885" y="179070"/>
                </a:lnTo>
                <a:lnTo>
                  <a:pt x="370968" y="177800"/>
                </a:lnTo>
                <a:lnTo>
                  <a:pt x="372352" y="177800"/>
                </a:lnTo>
                <a:lnTo>
                  <a:pt x="375260" y="176530"/>
                </a:lnTo>
                <a:lnTo>
                  <a:pt x="376264" y="175260"/>
                </a:lnTo>
                <a:lnTo>
                  <a:pt x="377915" y="173990"/>
                </a:lnTo>
                <a:lnTo>
                  <a:pt x="378588" y="173990"/>
                </a:lnTo>
                <a:lnTo>
                  <a:pt x="379642" y="172720"/>
                </a:lnTo>
                <a:lnTo>
                  <a:pt x="380036" y="172720"/>
                </a:lnTo>
                <a:lnTo>
                  <a:pt x="380556" y="171450"/>
                </a:lnTo>
                <a:lnTo>
                  <a:pt x="380696" y="171450"/>
                </a:lnTo>
                <a:lnTo>
                  <a:pt x="377229" y="128270"/>
                </a:lnTo>
                <a:lnTo>
                  <a:pt x="365481" y="88900"/>
                </a:lnTo>
                <a:lnTo>
                  <a:pt x="341077" y="46990"/>
                </a:lnTo>
                <a:lnTo>
                  <a:pt x="312110" y="15240"/>
                </a:lnTo>
                <a:lnTo>
                  <a:pt x="302387" y="7619"/>
                </a:lnTo>
                <a:lnTo>
                  <a:pt x="291898" y="0"/>
                </a:lnTo>
                <a:close/>
              </a:path>
              <a:path w="381000" h="284479">
                <a:moveTo>
                  <a:pt x="288392" y="93980"/>
                </a:moveTo>
                <a:lnTo>
                  <a:pt x="260224" y="93980"/>
                </a:lnTo>
                <a:lnTo>
                  <a:pt x="265571" y="97790"/>
                </a:lnTo>
                <a:lnTo>
                  <a:pt x="268111" y="99060"/>
                </a:lnTo>
                <a:lnTo>
                  <a:pt x="272898" y="104140"/>
                </a:lnTo>
                <a:lnTo>
                  <a:pt x="275413" y="109220"/>
                </a:lnTo>
                <a:lnTo>
                  <a:pt x="305398" y="166370"/>
                </a:lnTo>
                <a:lnTo>
                  <a:pt x="305766" y="166370"/>
                </a:lnTo>
                <a:lnTo>
                  <a:pt x="306668" y="167640"/>
                </a:lnTo>
                <a:lnTo>
                  <a:pt x="309665" y="167640"/>
                </a:lnTo>
                <a:lnTo>
                  <a:pt x="311926" y="166370"/>
                </a:lnTo>
                <a:lnTo>
                  <a:pt x="313323" y="165100"/>
                </a:lnTo>
                <a:lnTo>
                  <a:pt x="316586" y="163830"/>
                </a:lnTo>
                <a:lnTo>
                  <a:pt x="317882" y="163830"/>
                </a:lnTo>
                <a:lnTo>
                  <a:pt x="319863" y="161290"/>
                </a:lnTo>
                <a:lnTo>
                  <a:pt x="320587" y="161290"/>
                </a:lnTo>
                <a:lnTo>
                  <a:pt x="321514" y="160020"/>
                </a:lnTo>
                <a:lnTo>
                  <a:pt x="321781" y="160020"/>
                </a:lnTo>
                <a:lnTo>
                  <a:pt x="321844" y="157480"/>
                </a:lnTo>
                <a:lnTo>
                  <a:pt x="293358" y="102870"/>
                </a:lnTo>
                <a:lnTo>
                  <a:pt x="290069" y="96520"/>
                </a:lnTo>
                <a:lnTo>
                  <a:pt x="288392" y="93980"/>
                </a:lnTo>
                <a:close/>
              </a:path>
              <a:path w="381000" h="284479">
                <a:moveTo>
                  <a:pt x="262827" y="74930"/>
                </a:moveTo>
                <a:lnTo>
                  <a:pt x="224524" y="96520"/>
                </a:lnTo>
                <a:lnTo>
                  <a:pt x="219571" y="111760"/>
                </a:lnTo>
                <a:lnTo>
                  <a:pt x="232589" y="111760"/>
                </a:lnTo>
                <a:lnTo>
                  <a:pt x="237719" y="101600"/>
                </a:lnTo>
                <a:lnTo>
                  <a:pt x="241034" y="97790"/>
                </a:lnTo>
                <a:lnTo>
                  <a:pt x="248260" y="93980"/>
                </a:lnTo>
                <a:lnTo>
                  <a:pt x="288392" y="93980"/>
                </a:lnTo>
                <a:lnTo>
                  <a:pt x="286716" y="91440"/>
                </a:lnTo>
                <a:lnTo>
                  <a:pt x="279845" y="83820"/>
                </a:lnTo>
                <a:lnTo>
                  <a:pt x="275997" y="80009"/>
                </a:lnTo>
                <a:lnTo>
                  <a:pt x="267501" y="76200"/>
                </a:lnTo>
                <a:lnTo>
                  <a:pt x="262827" y="749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5" name="object 5"/>
          <p:cNvSpPr/>
          <p:nvPr/>
        </p:nvSpPr>
        <p:spPr>
          <a:xfrm>
            <a:off x="7296044" y="8277582"/>
            <a:ext cx="856517" cy="572859"/>
          </a:xfrm>
          <a:custGeom>
            <a:avLst/>
            <a:gdLst/>
            <a:ahLst/>
            <a:cxnLst/>
            <a:rect l="l" t="t" r="r" b="b"/>
            <a:pathLst>
              <a:path w="588645" h="393700">
                <a:moveTo>
                  <a:pt x="71109" y="243401"/>
                </a:moveTo>
                <a:lnTo>
                  <a:pt x="29652" y="255280"/>
                </a:lnTo>
                <a:lnTo>
                  <a:pt x="608" y="296248"/>
                </a:lnTo>
                <a:lnTo>
                  <a:pt x="0" y="307944"/>
                </a:lnTo>
                <a:lnTo>
                  <a:pt x="1782" y="321992"/>
                </a:lnTo>
                <a:lnTo>
                  <a:pt x="17172" y="358191"/>
                </a:lnTo>
                <a:lnTo>
                  <a:pt x="55817" y="391939"/>
                </a:lnTo>
                <a:lnTo>
                  <a:pt x="66784" y="393313"/>
                </a:lnTo>
                <a:lnTo>
                  <a:pt x="82825" y="392154"/>
                </a:lnTo>
                <a:lnTo>
                  <a:pt x="94032" y="388177"/>
                </a:lnTo>
                <a:lnTo>
                  <a:pt x="109049" y="380722"/>
                </a:lnTo>
                <a:lnTo>
                  <a:pt x="115496" y="375653"/>
                </a:lnTo>
                <a:lnTo>
                  <a:pt x="67870" y="375653"/>
                </a:lnTo>
                <a:lnTo>
                  <a:pt x="62053" y="374141"/>
                </a:lnTo>
                <a:lnTo>
                  <a:pt x="33148" y="345719"/>
                </a:lnTo>
                <a:lnTo>
                  <a:pt x="18892" y="305092"/>
                </a:lnTo>
                <a:lnTo>
                  <a:pt x="18927" y="303402"/>
                </a:lnTo>
                <a:lnTo>
                  <a:pt x="49886" y="263016"/>
                </a:lnTo>
                <a:lnTo>
                  <a:pt x="106985" y="261048"/>
                </a:lnTo>
                <a:lnTo>
                  <a:pt x="104416" y="258109"/>
                </a:lnTo>
                <a:lnTo>
                  <a:pt x="94952" y="251009"/>
                </a:lnTo>
                <a:lnTo>
                  <a:pt x="82065" y="244917"/>
                </a:lnTo>
                <a:lnTo>
                  <a:pt x="71109" y="243401"/>
                </a:lnTo>
                <a:close/>
              </a:path>
              <a:path w="588645" h="393700">
                <a:moveTo>
                  <a:pt x="106985" y="261048"/>
                </a:moveTo>
                <a:lnTo>
                  <a:pt x="69444" y="261048"/>
                </a:lnTo>
                <a:lnTo>
                  <a:pt x="75299" y="262547"/>
                </a:lnTo>
                <a:lnTo>
                  <a:pt x="86056" y="268604"/>
                </a:lnTo>
                <a:lnTo>
                  <a:pt x="111507" y="304634"/>
                </a:lnTo>
                <a:lnTo>
                  <a:pt x="118644" y="331914"/>
                </a:lnTo>
                <a:lnTo>
                  <a:pt x="117336" y="344563"/>
                </a:lnTo>
                <a:lnTo>
                  <a:pt x="87364" y="373608"/>
                </a:lnTo>
                <a:lnTo>
                  <a:pt x="67870" y="375653"/>
                </a:lnTo>
                <a:lnTo>
                  <a:pt x="115496" y="375653"/>
                </a:lnTo>
                <a:lnTo>
                  <a:pt x="137237" y="337970"/>
                </a:lnTo>
                <a:lnTo>
                  <a:pt x="137177" y="326101"/>
                </a:lnTo>
                <a:lnTo>
                  <a:pt x="125375" y="287172"/>
                </a:lnTo>
                <a:lnTo>
                  <a:pt x="113432" y="268423"/>
                </a:lnTo>
                <a:lnTo>
                  <a:pt x="106985" y="261048"/>
                </a:lnTo>
                <a:close/>
              </a:path>
              <a:path w="588645" h="393700">
                <a:moveTo>
                  <a:pt x="146229" y="183006"/>
                </a:moveTo>
                <a:lnTo>
                  <a:pt x="143968" y="183006"/>
                </a:lnTo>
                <a:lnTo>
                  <a:pt x="141820" y="183603"/>
                </a:lnTo>
                <a:lnTo>
                  <a:pt x="132551" y="190042"/>
                </a:lnTo>
                <a:lnTo>
                  <a:pt x="132745" y="199707"/>
                </a:lnTo>
                <a:lnTo>
                  <a:pt x="140006" y="248869"/>
                </a:lnTo>
                <a:lnTo>
                  <a:pt x="158802" y="294982"/>
                </a:lnTo>
                <a:lnTo>
                  <a:pt x="188710" y="334619"/>
                </a:lnTo>
                <a:lnTo>
                  <a:pt x="220917" y="361543"/>
                </a:lnTo>
                <a:lnTo>
                  <a:pt x="223432" y="362000"/>
                </a:lnTo>
                <a:lnTo>
                  <a:pt x="224892" y="361746"/>
                </a:lnTo>
                <a:lnTo>
                  <a:pt x="235510" y="354837"/>
                </a:lnTo>
                <a:lnTo>
                  <a:pt x="235484" y="354266"/>
                </a:lnTo>
                <a:lnTo>
                  <a:pt x="234837" y="353174"/>
                </a:lnTo>
                <a:lnTo>
                  <a:pt x="234303" y="352590"/>
                </a:lnTo>
                <a:lnTo>
                  <a:pt x="233077" y="351600"/>
                </a:lnTo>
                <a:lnTo>
                  <a:pt x="223711" y="343732"/>
                </a:lnTo>
                <a:lnTo>
                  <a:pt x="196845" y="315956"/>
                </a:lnTo>
                <a:lnTo>
                  <a:pt x="169311" y="272863"/>
                </a:lnTo>
                <a:lnTo>
                  <a:pt x="152347" y="223547"/>
                </a:lnTo>
                <a:lnTo>
                  <a:pt x="147626" y="184886"/>
                </a:lnTo>
                <a:lnTo>
                  <a:pt x="147435" y="184264"/>
                </a:lnTo>
                <a:lnTo>
                  <a:pt x="146749" y="183286"/>
                </a:lnTo>
                <a:lnTo>
                  <a:pt x="146229" y="183006"/>
                </a:lnTo>
                <a:close/>
              </a:path>
              <a:path w="588645" h="393700">
                <a:moveTo>
                  <a:pt x="210072" y="206895"/>
                </a:moveTo>
                <a:lnTo>
                  <a:pt x="198337" y="215633"/>
                </a:lnTo>
                <a:lnTo>
                  <a:pt x="245111" y="305942"/>
                </a:lnTo>
                <a:lnTo>
                  <a:pt x="245454" y="306336"/>
                </a:lnTo>
                <a:lnTo>
                  <a:pt x="246292" y="306819"/>
                </a:lnTo>
                <a:lnTo>
                  <a:pt x="246889" y="306908"/>
                </a:lnTo>
                <a:lnTo>
                  <a:pt x="248426" y="306781"/>
                </a:lnTo>
                <a:lnTo>
                  <a:pt x="261545" y="297433"/>
                </a:lnTo>
                <a:lnTo>
                  <a:pt x="228969" y="234518"/>
                </a:lnTo>
                <a:lnTo>
                  <a:pt x="230519" y="226580"/>
                </a:lnTo>
                <a:lnTo>
                  <a:pt x="232536" y="220268"/>
                </a:lnTo>
                <a:lnTo>
                  <a:pt x="219571" y="220268"/>
                </a:lnTo>
                <a:lnTo>
                  <a:pt x="213183" y="207937"/>
                </a:lnTo>
                <a:lnTo>
                  <a:pt x="212818" y="207543"/>
                </a:lnTo>
                <a:lnTo>
                  <a:pt x="211989" y="207073"/>
                </a:lnTo>
                <a:lnTo>
                  <a:pt x="211443" y="206933"/>
                </a:lnTo>
                <a:lnTo>
                  <a:pt x="210072" y="206895"/>
                </a:lnTo>
                <a:close/>
              </a:path>
              <a:path w="588645" h="393700">
                <a:moveTo>
                  <a:pt x="288095" y="201828"/>
                </a:moveTo>
                <a:lnTo>
                  <a:pt x="257379" y="201828"/>
                </a:lnTo>
                <a:lnTo>
                  <a:pt x="260224" y="202526"/>
                </a:lnTo>
                <a:lnTo>
                  <a:pt x="265571" y="205460"/>
                </a:lnTo>
                <a:lnTo>
                  <a:pt x="268111" y="207543"/>
                </a:lnTo>
                <a:lnTo>
                  <a:pt x="272898" y="212940"/>
                </a:lnTo>
                <a:lnTo>
                  <a:pt x="275413" y="216839"/>
                </a:lnTo>
                <a:lnTo>
                  <a:pt x="305398" y="274726"/>
                </a:lnTo>
                <a:lnTo>
                  <a:pt x="305766" y="275107"/>
                </a:lnTo>
                <a:lnTo>
                  <a:pt x="306668" y="275564"/>
                </a:lnTo>
                <a:lnTo>
                  <a:pt x="308738" y="275551"/>
                </a:lnTo>
                <a:lnTo>
                  <a:pt x="309665" y="275323"/>
                </a:lnTo>
                <a:lnTo>
                  <a:pt x="321844" y="266217"/>
                </a:lnTo>
                <a:lnTo>
                  <a:pt x="290069" y="204863"/>
                </a:lnTo>
                <a:lnTo>
                  <a:pt x="288095" y="201828"/>
                </a:lnTo>
                <a:close/>
              </a:path>
              <a:path w="588645" h="393700">
                <a:moveTo>
                  <a:pt x="262827" y="183603"/>
                </a:moveTo>
                <a:lnTo>
                  <a:pt x="224524" y="205333"/>
                </a:lnTo>
                <a:lnTo>
                  <a:pt x="219571" y="220268"/>
                </a:lnTo>
                <a:lnTo>
                  <a:pt x="232536" y="220268"/>
                </a:lnTo>
                <a:lnTo>
                  <a:pt x="232589" y="220103"/>
                </a:lnTo>
                <a:lnTo>
                  <a:pt x="237719" y="210070"/>
                </a:lnTo>
                <a:lnTo>
                  <a:pt x="241034" y="206501"/>
                </a:lnTo>
                <a:lnTo>
                  <a:pt x="248260" y="202768"/>
                </a:lnTo>
                <a:lnTo>
                  <a:pt x="251347" y="201917"/>
                </a:lnTo>
                <a:lnTo>
                  <a:pt x="257379" y="201828"/>
                </a:lnTo>
                <a:lnTo>
                  <a:pt x="288095" y="201828"/>
                </a:lnTo>
                <a:lnTo>
                  <a:pt x="286716" y="199707"/>
                </a:lnTo>
                <a:lnTo>
                  <a:pt x="279845" y="191769"/>
                </a:lnTo>
                <a:lnTo>
                  <a:pt x="275997" y="188747"/>
                </a:lnTo>
                <a:lnTo>
                  <a:pt x="267501" y="184594"/>
                </a:lnTo>
                <a:lnTo>
                  <a:pt x="262827" y="183603"/>
                </a:lnTo>
                <a:close/>
              </a:path>
              <a:path w="588645" h="393700">
                <a:moveTo>
                  <a:pt x="346246" y="141782"/>
                </a:moveTo>
                <a:lnTo>
                  <a:pt x="333731" y="141782"/>
                </a:lnTo>
                <a:lnTo>
                  <a:pt x="344399" y="169163"/>
                </a:lnTo>
                <a:lnTo>
                  <a:pt x="344717" y="170268"/>
                </a:lnTo>
                <a:lnTo>
                  <a:pt x="345530" y="170802"/>
                </a:lnTo>
                <a:lnTo>
                  <a:pt x="348197" y="170764"/>
                </a:lnTo>
                <a:lnTo>
                  <a:pt x="350381" y="169964"/>
                </a:lnTo>
                <a:lnTo>
                  <a:pt x="356464" y="166814"/>
                </a:lnTo>
                <a:lnTo>
                  <a:pt x="358369" y="165493"/>
                </a:lnTo>
                <a:lnTo>
                  <a:pt x="359944" y="163334"/>
                </a:lnTo>
                <a:lnTo>
                  <a:pt x="359982" y="162356"/>
                </a:lnTo>
                <a:lnTo>
                  <a:pt x="359271" y="161467"/>
                </a:lnTo>
                <a:lnTo>
                  <a:pt x="346246" y="141782"/>
                </a:lnTo>
                <a:close/>
              </a:path>
              <a:path w="588645" h="393700">
                <a:moveTo>
                  <a:pt x="375818" y="136118"/>
                </a:moveTo>
                <a:lnTo>
                  <a:pt x="325019" y="136118"/>
                </a:lnTo>
                <a:lnTo>
                  <a:pt x="305906" y="159956"/>
                </a:lnTo>
                <a:lnTo>
                  <a:pt x="305855" y="160972"/>
                </a:lnTo>
                <a:lnTo>
                  <a:pt x="307125" y="163245"/>
                </a:lnTo>
                <a:lnTo>
                  <a:pt x="308865" y="164706"/>
                </a:lnTo>
                <a:lnTo>
                  <a:pt x="311722" y="166496"/>
                </a:lnTo>
                <a:lnTo>
                  <a:pt x="314605" y="168351"/>
                </a:lnTo>
                <a:lnTo>
                  <a:pt x="316701" y="169316"/>
                </a:lnTo>
                <a:lnTo>
                  <a:pt x="319292" y="169481"/>
                </a:lnTo>
                <a:lnTo>
                  <a:pt x="320193" y="169024"/>
                </a:lnTo>
                <a:lnTo>
                  <a:pt x="320676" y="168008"/>
                </a:lnTo>
                <a:lnTo>
                  <a:pt x="333731" y="141782"/>
                </a:lnTo>
                <a:lnTo>
                  <a:pt x="346246" y="141782"/>
                </a:lnTo>
                <a:lnTo>
                  <a:pt x="343053" y="136956"/>
                </a:lnTo>
                <a:lnTo>
                  <a:pt x="375741" y="136956"/>
                </a:lnTo>
                <a:lnTo>
                  <a:pt x="375818" y="136118"/>
                </a:lnTo>
                <a:close/>
              </a:path>
              <a:path w="588645" h="393700">
                <a:moveTo>
                  <a:pt x="375741" y="136956"/>
                </a:moveTo>
                <a:lnTo>
                  <a:pt x="343053" y="136956"/>
                </a:lnTo>
                <a:lnTo>
                  <a:pt x="373216" y="141554"/>
                </a:lnTo>
                <a:lnTo>
                  <a:pt x="374092" y="141109"/>
                </a:lnTo>
                <a:lnTo>
                  <a:pt x="375387" y="138925"/>
                </a:lnTo>
                <a:lnTo>
                  <a:pt x="375741" y="136956"/>
                </a:lnTo>
                <a:close/>
              </a:path>
              <a:path w="588645" h="393700">
                <a:moveTo>
                  <a:pt x="295416" y="121170"/>
                </a:moveTo>
                <a:lnTo>
                  <a:pt x="292378" y="133235"/>
                </a:lnTo>
                <a:lnTo>
                  <a:pt x="292533" y="135077"/>
                </a:lnTo>
                <a:lnTo>
                  <a:pt x="293663" y="137426"/>
                </a:lnTo>
                <a:lnTo>
                  <a:pt x="294527" y="137998"/>
                </a:lnTo>
                <a:lnTo>
                  <a:pt x="295695" y="137985"/>
                </a:lnTo>
                <a:lnTo>
                  <a:pt x="325019" y="136118"/>
                </a:lnTo>
                <a:lnTo>
                  <a:pt x="375818" y="136118"/>
                </a:lnTo>
                <a:lnTo>
                  <a:pt x="375971" y="132803"/>
                </a:lnTo>
                <a:lnTo>
                  <a:pt x="376137" y="129870"/>
                </a:lnTo>
                <a:lnTo>
                  <a:pt x="375959" y="127596"/>
                </a:lnTo>
                <a:lnTo>
                  <a:pt x="375474" y="126517"/>
                </a:lnTo>
                <a:lnTo>
                  <a:pt x="343561" y="126517"/>
                </a:lnTo>
                <a:lnTo>
                  <a:pt x="344196" y="125729"/>
                </a:lnTo>
                <a:lnTo>
                  <a:pt x="325426" y="125729"/>
                </a:lnTo>
                <a:lnTo>
                  <a:pt x="296508" y="121361"/>
                </a:lnTo>
                <a:lnTo>
                  <a:pt x="295416" y="121170"/>
                </a:lnTo>
                <a:close/>
              </a:path>
              <a:path w="588645" h="393700">
                <a:moveTo>
                  <a:pt x="374067" y="124663"/>
                </a:moveTo>
                <a:lnTo>
                  <a:pt x="372936" y="124752"/>
                </a:lnTo>
                <a:lnTo>
                  <a:pt x="343561" y="126517"/>
                </a:lnTo>
                <a:lnTo>
                  <a:pt x="375474" y="126517"/>
                </a:lnTo>
                <a:lnTo>
                  <a:pt x="374892" y="125221"/>
                </a:lnTo>
                <a:lnTo>
                  <a:pt x="374067" y="124663"/>
                </a:lnTo>
                <a:close/>
              </a:path>
              <a:path w="588645" h="393700">
                <a:moveTo>
                  <a:pt x="322936" y="91884"/>
                </a:moveTo>
                <a:lnTo>
                  <a:pt x="308522" y="100368"/>
                </a:lnTo>
                <a:lnTo>
                  <a:pt x="309259" y="101320"/>
                </a:lnTo>
                <a:lnTo>
                  <a:pt x="325426" y="125729"/>
                </a:lnTo>
                <a:lnTo>
                  <a:pt x="344196" y="125729"/>
                </a:lnTo>
                <a:lnTo>
                  <a:pt x="348087" y="120903"/>
                </a:lnTo>
                <a:lnTo>
                  <a:pt x="334735" y="120903"/>
                </a:lnTo>
                <a:lnTo>
                  <a:pt x="324083" y="93459"/>
                </a:lnTo>
                <a:lnTo>
                  <a:pt x="323775" y="92455"/>
                </a:lnTo>
                <a:lnTo>
                  <a:pt x="322936" y="91884"/>
                </a:lnTo>
                <a:close/>
              </a:path>
              <a:path w="588645" h="393700">
                <a:moveTo>
                  <a:pt x="349314" y="93256"/>
                </a:moveTo>
                <a:lnTo>
                  <a:pt x="348438" y="93713"/>
                </a:lnTo>
                <a:lnTo>
                  <a:pt x="347955" y="94716"/>
                </a:lnTo>
                <a:lnTo>
                  <a:pt x="334735" y="120903"/>
                </a:lnTo>
                <a:lnTo>
                  <a:pt x="348087" y="120903"/>
                </a:lnTo>
                <a:lnTo>
                  <a:pt x="362002" y="103644"/>
                </a:lnTo>
                <a:lnTo>
                  <a:pt x="362687" y="102704"/>
                </a:lnTo>
                <a:lnTo>
                  <a:pt x="362700" y="101676"/>
                </a:lnTo>
                <a:lnTo>
                  <a:pt x="361367" y="99428"/>
                </a:lnTo>
                <a:lnTo>
                  <a:pt x="359627" y="98005"/>
                </a:lnTo>
                <a:lnTo>
                  <a:pt x="356807" y="96278"/>
                </a:lnTo>
                <a:lnTo>
                  <a:pt x="353924" y="94424"/>
                </a:lnTo>
                <a:lnTo>
                  <a:pt x="351842" y="93459"/>
                </a:lnTo>
                <a:lnTo>
                  <a:pt x="349314" y="93256"/>
                </a:lnTo>
                <a:close/>
              </a:path>
              <a:path w="588645" h="393700">
                <a:moveTo>
                  <a:pt x="417831" y="99313"/>
                </a:moveTo>
                <a:lnTo>
                  <a:pt x="405956" y="107543"/>
                </a:lnTo>
                <a:lnTo>
                  <a:pt x="406096" y="108051"/>
                </a:lnTo>
                <a:lnTo>
                  <a:pt x="452857" y="198361"/>
                </a:lnTo>
                <a:lnTo>
                  <a:pt x="453213" y="198754"/>
                </a:lnTo>
                <a:lnTo>
                  <a:pt x="454051" y="199237"/>
                </a:lnTo>
                <a:lnTo>
                  <a:pt x="456185" y="199199"/>
                </a:lnTo>
                <a:lnTo>
                  <a:pt x="469304" y="189852"/>
                </a:lnTo>
                <a:lnTo>
                  <a:pt x="436728" y="126936"/>
                </a:lnTo>
                <a:lnTo>
                  <a:pt x="438278" y="118998"/>
                </a:lnTo>
                <a:lnTo>
                  <a:pt x="440283" y="112687"/>
                </a:lnTo>
                <a:lnTo>
                  <a:pt x="427318" y="112687"/>
                </a:lnTo>
                <a:lnTo>
                  <a:pt x="420942" y="100355"/>
                </a:lnTo>
                <a:lnTo>
                  <a:pt x="420565" y="99961"/>
                </a:lnTo>
                <a:lnTo>
                  <a:pt x="419749" y="99491"/>
                </a:lnTo>
                <a:lnTo>
                  <a:pt x="419190" y="99352"/>
                </a:lnTo>
                <a:lnTo>
                  <a:pt x="417831" y="99313"/>
                </a:lnTo>
                <a:close/>
              </a:path>
              <a:path w="588645" h="393700">
                <a:moveTo>
                  <a:pt x="498095" y="0"/>
                </a:moveTo>
                <a:lnTo>
                  <a:pt x="485700" y="7759"/>
                </a:lnTo>
                <a:lnTo>
                  <a:pt x="486119" y="8889"/>
                </a:lnTo>
                <a:lnTo>
                  <a:pt x="486512" y="9397"/>
                </a:lnTo>
                <a:lnTo>
                  <a:pt x="487554" y="10217"/>
                </a:lnTo>
                <a:lnTo>
                  <a:pt x="497005" y="17940"/>
                </a:lnTo>
                <a:lnTo>
                  <a:pt x="524004" y="45640"/>
                </a:lnTo>
                <a:lnTo>
                  <a:pt x="551472" y="88781"/>
                </a:lnTo>
                <a:lnTo>
                  <a:pt x="568395" y="138125"/>
                </a:lnTo>
                <a:lnTo>
                  <a:pt x="573368" y="176009"/>
                </a:lnTo>
                <a:lnTo>
                  <a:pt x="573457" y="176974"/>
                </a:lnTo>
                <a:lnTo>
                  <a:pt x="573622" y="177749"/>
                </a:lnTo>
                <a:lnTo>
                  <a:pt x="574142" y="178904"/>
                </a:lnTo>
                <a:lnTo>
                  <a:pt x="574574" y="179260"/>
                </a:lnTo>
                <a:lnTo>
                  <a:pt x="575806" y="179539"/>
                </a:lnTo>
                <a:lnTo>
                  <a:pt x="576644" y="179450"/>
                </a:lnTo>
                <a:lnTo>
                  <a:pt x="588455" y="171640"/>
                </a:lnTo>
                <a:lnTo>
                  <a:pt x="588365" y="158635"/>
                </a:lnTo>
                <a:lnTo>
                  <a:pt x="581293" y="113233"/>
                </a:lnTo>
                <a:lnTo>
                  <a:pt x="566014" y="74650"/>
                </a:lnTo>
                <a:lnTo>
                  <a:pt x="540042" y="37250"/>
                </a:lnTo>
                <a:lnTo>
                  <a:pt x="510132" y="8228"/>
                </a:lnTo>
                <a:lnTo>
                  <a:pt x="499339" y="114"/>
                </a:lnTo>
                <a:lnTo>
                  <a:pt x="498095" y="0"/>
                </a:lnTo>
                <a:close/>
              </a:path>
              <a:path w="588645" h="393700">
                <a:moveTo>
                  <a:pt x="495839" y="94233"/>
                </a:moveTo>
                <a:lnTo>
                  <a:pt x="465126" y="94233"/>
                </a:lnTo>
                <a:lnTo>
                  <a:pt x="467970" y="94945"/>
                </a:lnTo>
                <a:lnTo>
                  <a:pt x="473330" y="97878"/>
                </a:lnTo>
                <a:lnTo>
                  <a:pt x="475868" y="99974"/>
                </a:lnTo>
                <a:lnTo>
                  <a:pt x="480658" y="105359"/>
                </a:lnTo>
                <a:lnTo>
                  <a:pt x="483172" y="109258"/>
                </a:lnTo>
                <a:lnTo>
                  <a:pt x="513157" y="167144"/>
                </a:lnTo>
                <a:lnTo>
                  <a:pt x="513513" y="167525"/>
                </a:lnTo>
                <a:lnTo>
                  <a:pt x="514427" y="167970"/>
                </a:lnTo>
                <a:lnTo>
                  <a:pt x="516484" y="167970"/>
                </a:lnTo>
                <a:lnTo>
                  <a:pt x="529591" y="158635"/>
                </a:lnTo>
                <a:lnTo>
                  <a:pt x="497828" y="97281"/>
                </a:lnTo>
                <a:lnTo>
                  <a:pt x="495839" y="94233"/>
                </a:lnTo>
                <a:close/>
              </a:path>
              <a:path w="588645" h="393700">
                <a:moveTo>
                  <a:pt x="470574" y="76022"/>
                </a:moveTo>
                <a:lnTo>
                  <a:pt x="432271" y="97751"/>
                </a:lnTo>
                <a:lnTo>
                  <a:pt x="427318" y="112687"/>
                </a:lnTo>
                <a:lnTo>
                  <a:pt x="440283" y="112687"/>
                </a:lnTo>
                <a:lnTo>
                  <a:pt x="440335" y="112521"/>
                </a:lnTo>
                <a:lnTo>
                  <a:pt x="445479" y="102488"/>
                </a:lnTo>
                <a:lnTo>
                  <a:pt x="448793" y="98920"/>
                </a:lnTo>
                <a:lnTo>
                  <a:pt x="456020" y="95186"/>
                </a:lnTo>
                <a:lnTo>
                  <a:pt x="459106" y="94335"/>
                </a:lnTo>
                <a:lnTo>
                  <a:pt x="465126" y="94233"/>
                </a:lnTo>
                <a:lnTo>
                  <a:pt x="495839" y="94233"/>
                </a:lnTo>
                <a:lnTo>
                  <a:pt x="494463" y="92125"/>
                </a:lnTo>
                <a:lnTo>
                  <a:pt x="487592" y="84188"/>
                </a:lnTo>
                <a:lnTo>
                  <a:pt x="483757" y="81165"/>
                </a:lnTo>
                <a:lnTo>
                  <a:pt x="475260" y="77012"/>
                </a:lnTo>
                <a:lnTo>
                  <a:pt x="470574" y="76022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0556426" y="7297830"/>
            <a:ext cx="1666782" cy="992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7" name="object 7"/>
          <p:cNvSpPr/>
          <p:nvPr/>
        </p:nvSpPr>
        <p:spPr>
          <a:xfrm>
            <a:off x="9642796" y="7390865"/>
            <a:ext cx="587643" cy="1545796"/>
          </a:xfrm>
          <a:custGeom>
            <a:avLst/>
            <a:gdLst/>
            <a:ahLst/>
            <a:cxnLst/>
            <a:rect l="l" t="t" r="r" b="b"/>
            <a:pathLst>
              <a:path w="403859" h="1062354">
                <a:moveTo>
                  <a:pt x="0" y="0"/>
                </a:moveTo>
                <a:lnTo>
                  <a:pt x="40437" y="656"/>
                </a:lnTo>
                <a:lnTo>
                  <a:pt x="95889" y="3905"/>
                </a:lnTo>
                <a:lnTo>
                  <a:pt x="142840" y="9497"/>
                </a:lnTo>
                <a:lnTo>
                  <a:pt x="187832" y="19865"/>
                </a:lnTo>
                <a:lnTo>
                  <a:pt x="207504" y="496324"/>
                </a:lnTo>
                <a:lnTo>
                  <a:pt x="208504" y="499741"/>
                </a:lnTo>
                <a:lnTo>
                  <a:pt x="251904" y="517705"/>
                </a:lnTo>
                <a:lnTo>
                  <a:pt x="293416" y="524350"/>
                </a:lnTo>
                <a:lnTo>
                  <a:pt x="344752" y="528874"/>
                </a:lnTo>
                <a:lnTo>
                  <a:pt x="383181" y="530502"/>
                </a:lnTo>
                <a:lnTo>
                  <a:pt x="403375" y="530853"/>
                </a:lnTo>
                <a:lnTo>
                  <a:pt x="383796" y="531049"/>
                </a:lnTo>
                <a:lnTo>
                  <a:pt x="327832" y="533717"/>
                </a:lnTo>
                <a:lnTo>
                  <a:pt x="278741" y="539116"/>
                </a:lnTo>
                <a:lnTo>
                  <a:pt x="240016" y="546751"/>
                </a:lnTo>
                <a:lnTo>
                  <a:pt x="207504" y="1027231"/>
                </a:lnTo>
                <a:lnTo>
                  <a:pt x="206504" y="1030648"/>
                </a:lnTo>
                <a:lnTo>
                  <a:pt x="163104" y="1048612"/>
                </a:lnTo>
                <a:lnTo>
                  <a:pt x="121592" y="1055257"/>
                </a:lnTo>
                <a:lnTo>
                  <a:pt x="70255" y="1059781"/>
                </a:lnTo>
                <a:lnTo>
                  <a:pt x="31827" y="1061409"/>
                </a:lnTo>
                <a:lnTo>
                  <a:pt x="11633" y="1061760"/>
                </a:lnTo>
              </a:path>
            </a:pathLst>
          </a:custGeom>
          <a:ln w="253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8" name="object 8"/>
          <p:cNvSpPr txBox="1"/>
          <p:nvPr/>
        </p:nvSpPr>
        <p:spPr>
          <a:xfrm>
            <a:off x="12920155" y="9841110"/>
            <a:ext cx="233764" cy="235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1528" spc="-1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52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431387"/>
            <a:ext cx="17144025" cy="189967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73" dirty="0"/>
              <a:t>AN</a:t>
            </a:r>
            <a:r>
              <a:rPr spc="-87" dirty="0"/>
              <a:t>A</a:t>
            </a:r>
            <a:r>
              <a:rPr spc="-648" dirty="0"/>
              <a:t>L</a:t>
            </a:r>
            <a:r>
              <a:rPr spc="-109" dirty="0"/>
              <a:t>Y</a:t>
            </a:r>
            <a:r>
              <a:rPr spc="-80" dirty="0"/>
              <a:t>ZIN</a:t>
            </a:r>
            <a:r>
              <a:rPr u="none" dirty="0"/>
              <a:t>G</a:t>
            </a:r>
            <a:r>
              <a:rPr spc="-131" dirty="0"/>
              <a:t> </a:t>
            </a:r>
            <a:r>
              <a:rPr spc="-116" dirty="0"/>
              <a:t>P</a:t>
            </a:r>
            <a:r>
              <a:rPr spc="-146" dirty="0"/>
              <a:t>R</a:t>
            </a:r>
            <a:r>
              <a:rPr spc="-73" dirty="0"/>
              <a:t>OGRA</a:t>
            </a:r>
            <a:r>
              <a:rPr spc="-80" dirty="0"/>
              <a:t>M</a:t>
            </a:r>
            <a:r>
              <a:rPr spc="-36" dirty="0"/>
              <a:t>S</a:t>
            </a:r>
            <a:r>
              <a:rPr spc="-146" dirty="0"/>
              <a:t> </a:t>
            </a:r>
            <a:r>
              <a:rPr spc="-73" dirty="0"/>
              <a:t>AND TH</a:t>
            </a:r>
            <a:r>
              <a:rPr spc="-80" dirty="0"/>
              <a:t>E</a:t>
            </a:r>
            <a:r>
              <a:rPr spc="-73" dirty="0"/>
              <a:t>IR </a:t>
            </a:r>
            <a:r>
              <a:rPr spc="-146" dirty="0"/>
              <a:t>C</a:t>
            </a:r>
            <a:r>
              <a:rPr spc="-73" dirty="0"/>
              <a:t>O</a:t>
            </a:r>
            <a:r>
              <a:rPr spc="-80" dirty="0"/>
              <a:t>M</a:t>
            </a:r>
            <a:r>
              <a:rPr spc="-116" dirty="0"/>
              <a:t>PLE</a:t>
            </a:r>
            <a:r>
              <a:rPr spc="-80" dirty="0"/>
              <a:t>XITY</a:t>
            </a:r>
            <a:r>
              <a:rPr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22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660650" y="3292475"/>
            <a:ext cx="11653066" cy="681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3783" dirty="0">
                <a:latin typeface="Calibri"/>
                <a:cs typeface="Calibri"/>
              </a:rPr>
              <a:t>complexity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classes</a:t>
            </a:r>
          </a:p>
          <a:p>
            <a:pPr marL="661574" lvl="1" indent="-365899">
              <a:spcBef>
                <a:spcPts val="14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analyze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statement</a:t>
            </a:r>
            <a:r>
              <a:rPr sz="3492" spc="-15" dirty="0">
                <a:latin typeface="Calibri"/>
                <a:cs typeface="Calibri"/>
              </a:rPr>
              <a:t>s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insid</a:t>
            </a:r>
            <a:r>
              <a:rPr sz="3492" dirty="0">
                <a:latin typeface="Calibri"/>
                <a:cs typeface="Calibri"/>
              </a:rPr>
              <a:t>e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func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ons</a:t>
            </a:r>
            <a:endParaRPr sz="3492" dirty="0">
              <a:latin typeface="Calibri"/>
              <a:cs typeface="Calibri"/>
            </a:endParaRPr>
          </a:p>
          <a:p>
            <a:pPr marL="661574" lvl="1" indent="-365899">
              <a:spcBef>
                <a:spcPts val="46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apply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som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15" dirty="0">
                <a:latin typeface="Calibri"/>
                <a:cs typeface="Calibri"/>
              </a:rPr>
              <a:t>rules,</a:t>
            </a:r>
            <a:r>
              <a:rPr sz="3492" spc="-7" dirty="0">
                <a:latin typeface="Calibri"/>
                <a:cs typeface="Calibri"/>
              </a:rPr>
              <a:t> focu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n</a:t>
            </a:r>
            <a:r>
              <a:rPr sz="3492" spc="-7" dirty="0">
                <a:latin typeface="Calibri"/>
                <a:cs typeface="Calibri"/>
              </a:rPr>
              <a:t> dominan</a:t>
            </a:r>
            <a:r>
              <a:rPr sz="3492" dirty="0">
                <a:latin typeface="Calibri"/>
                <a:cs typeface="Calibri"/>
              </a:rPr>
              <a:t>t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term</a:t>
            </a:r>
            <a:endParaRPr sz="3492" dirty="0">
              <a:latin typeface="Calibri"/>
              <a:cs typeface="Calibri"/>
            </a:endParaRPr>
          </a:p>
          <a:p>
            <a:pPr marL="18480">
              <a:spcBef>
                <a:spcPts val="1746"/>
              </a:spcBef>
            </a:pP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Law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138" dirty="0">
                <a:solidFill>
                  <a:srgbClr val="C00000"/>
                </a:solidFill>
                <a:latin typeface="Calibri"/>
                <a:cs typeface="Calibri"/>
              </a:rPr>
              <a:t>Mul</a:t>
            </a:r>
            <a:r>
              <a:rPr lang="en-US" sz="3783" b="1" spc="138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783" b="1" spc="138" dirty="0">
                <a:solidFill>
                  <a:srgbClr val="C00000"/>
                </a:solidFill>
                <a:latin typeface="Calibri"/>
                <a:cs typeface="Calibri"/>
              </a:rPr>
              <a:t>plica</a:t>
            </a:r>
            <a:r>
              <a:rPr lang="en-US" sz="3783" b="1" spc="138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3783" b="1" spc="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for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O():</a:t>
            </a:r>
          </a:p>
          <a:p>
            <a:pPr marL="661574" lvl="1" indent="-365899">
              <a:spcBef>
                <a:spcPts val="291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7" dirty="0">
                <a:latin typeface="Calibri"/>
                <a:cs typeface="Calibri"/>
              </a:rPr>
              <a:t>use</a:t>
            </a:r>
            <a:r>
              <a:rPr sz="3492" dirty="0">
                <a:latin typeface="Calibri"/>
                <a:cs typeface="Calibri"/>
              </a:rPr>
              <a:t>d with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statements/loops</a:t>
            </a:r>
            <a:endParaRPr sz="3492" dirty="0">
              <a:latin typeface="Calibri"/>
              <a:cs typeface="Calibri"/>
            </a:endParaRPr>
          </a:p>
          <a:p>
            <a:pPr marL="295676">
              <a:spcBef>
                <a:spcPts val="320"/>
              </a:spcBef>
              <a:tabLst>
                <a:tab pos="661574" algn="l"/>
              </a:tabLst>
            </a:pPr>
            <a:r>
              <a:rPr sz="3492" dirty="0">
                <a:solidFill>
                  <a:srgbClr val="595959"/>
                </a:solidFill>
                <a:latin typeface="Arial"/>
                <a:cs typeface="Arial"/>
              </a:rPr>
              <a:t>•	</a:t>
            </a:r>
            <a:r>
              <a:rPr sz="3492" spc="-7" dirty="0">
                <a:latin typeface="Calibri"/>
                <a:cs typeface="Calibri"/>
              </a:rPr>
              <a:t>O(f(n)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*</a:t>
            </a:r>
            <a:r>
              <a:rPr sz="3492" spc="-7" dirty="0">
                <a:latin typeface="Calibri"/>
                <a:cs typeface="Calibri"/>
              </a:rPr>
              <a:t> O(g(n)</a:t>
            </a:r>
            <a:r>
              <a:rPr sz="3492" dirty="0">
                <a:latin typeface="Calibri"/>
                <a:cs typeface="Calibri"/>
              </a:rPr>
              <a:t>) </a:t>
            </a: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(</a:t>
            </a:r>
            <a:r>
              <a:rPr sz="3492" spc="-7" dirty="0">
                <a:latin typeface="Calibri"/>
                <a:cs typeface="Calibri"/>
              </a:rPr>
              <a:t> f(n</a:t>
            </a:r>
            <a:r>
              <a:rPr sz="3492" dirty="0">
                <a:latin typeface="Calibri"/>
                <a:cs typeface="Calibri"/>
              </a:rPr>
              <a:t>) *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g(n)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)</a:t>
            </a:r>
          </a:p>
          <a:p>
            <a:pPr marL="661574" lvl="1" indent="-365899">
              <a:spcBef>
                <a:spcPts val="46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7" dirty="0">
                <a:latin typeface="Calibri"/>
                <a:cs typeface="Calibri"/>
              </a:rPr>
              <a:t>fo</a:t>
            </a:r>
            <a:r>
              <a:rPr sz="3492" dirty="0">
                <a:latin typeface="Calibri"/>
                <a:cs typeface="Calibri"/>
              </a:rPr>
              <a:t>r </a:t>
            </a:r>
            <a:r>
              <a:rPr sz="3492" spc="-22" dirty="0">
                <a:latin typeface="Calibri"/>
                <a:cs typeface="Calibri"/>
              </a:rPr>
              <a:t>example,</a:t>
            </a:r>
            <a:endParaRPr sz="3492" dirty="0">
              <a:latin typeface="Calibri"/>
              <a:cs typeface="Calibri"/>
            </a:endParaRPr>
          </a:p>
          <a:p>
            <a:pPr marL="694839">
              <a:spcBef>
                <a:spcPts val="553"/>
              </a:spcBef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619" dirty="0">
                <a:latin typeface="Courier New"/>
                <a:cs typeface="Courier New"/>
              </a:rPr>
              <a:t>i </a:t>
            </a: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2619" dirty="0">
                <a:latin typeface="Courier New"/>
                <a:cs typeface="Courier New"/>
              </a:rPr>
              <a:t>range(n):</a:t>
            </a:r>
          </a:p>
          <a:p>
            <a:pPr marL="2291491" marR="6554774" indent="-799250">
              <a:lnSpc>
                <a:spcPct val="115700"/>
              </a:lnSpc>
              <a:spcBef>
                <a:spcPts val="146"/>
              </a:spcBef>
            </a:pP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619" dirty="0">
                <a:latin typeface="Courier New"/>
                <a:cs typeface="Courier New"/>
              </a:rPr>
              <a:t>j </a:t>
            </a:r>
            <a:r>
              <a:rPr sz="2619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2619" dirty="0">
                <a:latin typeface="Courier New"/>
                <a:cs typeface="Courier New"/>
              </a:rPr>
              <a:t>range(n): </a:t>
            </a:r>
            <a:r>
              <a:rPr sz="2619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619" dirty="0">
                <a:latin typeface="Courier New"/>
                <a:cs typeface="Courier New"/>
              </a:rPr>
              <a:t>('a')</a:t>
            </a:r>
          </a:p>
          <a:p>
            <a:pPr marL="295676" marR="7392">
              <a:lnSpc>
                <a:spcPts val="3783"/>
              </a:lnSpc>
              <a:spcBef>
                <a:spcPts val="1019"/>
              </a:spcBef>
            </a:pP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s </a:t>
            </a:r>
            <a:r>
              <a:rPr sz="3492" spc="-7" dirty="0">
                <a:latin typeface="Calibri"/>
                <a:cs typeface="Calibri"/>
              </a:rPr>
              <a:t>O(n)*O(n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=</a:t>
            </a:r>
            <a:r>
              <a:rPr sz="3492" spc="-7" dirty="0">
                <a:latin typeface="Calibri"/>
                <a:cs typeface="Calibri"/>
              </a:rPr>
              <a:t> O(n*n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=</a:t>
            </a:r>
            <a:r>
              <a:rPr sz="3492" spc="-7" dirty="0">
                <a:latin typeface="Calibri"/>
                <a:cs typeface="Calibri"/>
              </a:rPr>
              <a:t> O(</a:t>
            </a:r>
            <a:r>
              <a:rPr sz="3492" spc="15" dirty="0">
                <a:latin typeface="Calibri"/>
                <a:cs typeface="Calibri"/>
              </a:rPr>
              <a:t>n</a:t>
            </a:r>
            <a:r>
              <a:rPr sz="3492" spc="-22" baseline="24305" dirty="0">
                <a:latin typeface="Calibri"/>
                <a:cs typeface="Calibri"/>
              </a:rPr>
              <a:t>2</a:t>
            </a:r>
            <a:r>
              <a:rPr sz="3492" dirty="0">
                <a:latin typeface="Calibri"/>
                <a:cs typeface="Calibri"/>
              </a:rPr>
              <a:t>)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becaus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the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oute</a:t>
            </a:r>
            <a:r>
              <a:rPr sz="3492" spc="-15" dirty="0">
                <a:latin typeface="Calibri"/>
                <a:cs typeface="Calibri"/>
              </a:rPr>
              <a:t>r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loo</a:t>
            </a:r>
            <a:r>
              <a:rPr sz="3492" dirty="0">
                <a:latin typeface="Calibri"/>
                <a:cs typeface="Calibri"/>
              </a:rPr>
              <a:t>p </a:t>
            </a:r>
            <a:r>
              <a:rPr sz="3492" spc="-22" dirty="0">
                <a:latin typeface="Calibri"/>
                <a:cs typeface="Calibri"/>
              </a:rPr>
              <a:t>goes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n 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me</a:t>
            </a:r>
            <a:r>
              <a:rPr sz="3492" spc="-15" dirty="0">
                <a:latin typeface="Calibri"/>
                <a:cs typeface="Calibri"/>
              </a:rPr>
              <a:t>s</a:t>
            </a:r>
            <a:r>
              <a:rPr sz="3492" dirty="0">
                <a:latin typeface="Calibri"/>
                <a:cs typeface="Calibri"/>
              </a:rPr>
              <a:t> and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the</a:t>
            </a:r>
            <a:r>
              <a:rPr sz="3492" spc="-7" dirty="0">
                <a:latin typeface="Calibri"/>
                <a:cs typeface="Calibri"/>
              </a:rPr>
              <a:t> inne</a:t>
            </a:r>
            <a:r>
              <a:rPr sz="3492" dirty="0">
                <a:latin typeface="Calibri"/>
                <a:cs typeface="Calibri"/>
              </a:rPr>
              <a:t>r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loo</a:t>
            </a:r>
            <a:r>
              <a:rPr sz="3492" dirty="0">
                <a:latin typeface="Calibri"/>
                <a:cs typeface="Calibri"/>
              </a:rPr>
              <a:t>p </a:t>
            </a:r>
            <a:r>
              <a:rPr sz="3492" spc="-22" dirty="0">
                <a:latin typeface="Calibri"/>
                <a:cs typeface="Calibri"/>
              </a:rPr>
              <a:t>goes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n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me</a:t>
            </a:r>
            <a:r>
              <a:rPr sz="3492" spc="-15" dirty="0">
                <a:latin typeface="Calibri"/>
                <a:cs typeface="Calibri"/>
              </a:rPr>
              <a:t>s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fo</a:t>
            </a:r>
            <a:r>
              <a:rPr sz="3492" dirty="0">
                <a:latin typeface="Calibri"/>
                <a:cs typeface="Calibri"/>
              </a:rPr>
              <a:t>r </a:t>
            </a:r>
            <a:r>
              <a:rPr sz="3492" spc="-22" dirty="0">
                <a:latin typeface="Calibri"/>
                <a:cs typeface="Calibri"/>
              </a:rPr>
              <a:t>every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oute</a:t>
            </a:r>
            <a:r>
              <a:rPr sz="3492" spc="-15" dirty="0">
                <a:latin typeface="Calibri"/>
                <a:cs typeface="Calibri"/>
              </a:rPr>
              <a:t>r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loo</a:t>
            </a:r>
            <a:r>
              <a:rPr sz="3492" dirty="0">
                <a:latin typeface="Calibri"/>
                <a:cs typeface="Calibri"/>
              </a:rPr>
              <a:t>p </a:t>
            </a:r>
            <a:r>
              <a:rPr sz="3492" spc="-7" dirty="0">
                <a:latin typeface="Calibri"/>
                <a:cs typeface="Calibri"/>
              </a:rPr>
              <a:t>iter.</a:t>
            </a:r>
            <a:endParaRPr sz="3492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8017" y="8180712"/>
            <a:ext cx="554380" cy="413937"/>
          </a:xfrm>
          <a:custGeom>
            <a:avLst/>
            <a:gdLst/>
            <a:ahLst/>
            <a:cxnLst/>
            <a:rect l="l" t="t" r="r" b="b"/>
            <a:pathLst>
              <a:path w="381000" h="284479">
                <a:moveTo>
                  <a:pt x="71109" y="134620"/>
                </a:moveTo>
                <a:lnTo>
                  <a:pt x="29652" y="147320"/>
                </a:lnTo>
                <a:lnTo>
                  <a:pt x="608" y="187960"/>
                </a:lnTo>
                <a:lnTo>
                  <a:pt x="0" y="199390"/>
                </a:lnTo>
                <a:lnTo>
                  <a:pt x="1782" y="213360"/>
                </a:lnTo>
                <a:lnTo>
                  <a:pt x="17171" y="250190"/>
                </a:lnTo>
                <a:lnTo>
                  <a:pt x="55816" y="283210"/>
                </a:lnTo>
                <a:lnTo>
                  <a:pt x="66783" y="284480"/>
                </a:lnTo>
                <a:lnTo>
                  <a:pt x="82824" y="284480"/>
                </a:lnTo>
                <a:lnTo>
                  <a:pt x="94031" y="279400"/>
                </a:lnTo>
                <a:lnTo>
                  <a:pt x="109047" y="273050"/>
                </a:lnTo>
                <a:lnTo>
                  <a:pt x="115405" y="267970"/>
                </a:lnTo>
                <a:lnTo>
                  <a:pt x="67870" y="267970"/>
                </a:lnTo>
                <a:lnTo>
                  <a:pt x="62053" y="265430"/>
                </a:lnTo>
                <a:lnTo>
                  <a:pt x="33148" y="237490"/>
                </a:lnTo>
                <a:lnTo>
                  <a:pt x="18822" y="195580"/>
                </a:lnTo>
                <a:lnTo>
                  <a:pt x="20308" y="184150"/>
                </a:lnTo>
                <a:lnTo>
                  <a:pt x="49886" y="154940"/>
                </a:lnTo>
                <a:lnTo>
                  <a:pt x="56757" y="152400"/>
                </a:lnTo>
                <a:lnTo>
                  <a:pt x="106670" y="152400"/>
                </a:lnTo>
                <a:lnTo>
                  <a:pt x="104416" y="149860"/>
                </a:lnTo>
                <a:lnTo>
                  <a:pt x="94952" y="142240"/>
                </a:lnTo>
                <a:lnTo>
                  <a:pt x="82065" y="137160"/>
                </a:lnTo>
                <a:lnTo>
                  <a:pt x="71109" y="134620"/>
                </a:lnTo>
                <a:close/>
              </a:path>
              <a:path w="381000" h="284479">
                <a:moveTo>
                  <a:pt x="106670" y="152400"/>
                </a:moveTo>
                <a:lnTo>
                  <a:pt x="69444" y="152400"/>
                </a:lnTo>
                <a:lnTo>
                  <a:pt x="75299" y="154940"/>
                </a:lnTo>
                <a:lnTo>
                  <a:pt x="86056" y="160020"/>
                </a:lnTo>
                <a:lnTo>
                  <a:pt x="90996" y="165100"/>
                </a:lnTo>
                <a:lnTo>
                  <a:pt x="100026" y="175260"/>
                </a:lnTo>
                <a:lnTo>
                  <a:pt x="104166" y="182880"/>
                </a:lnTo>
                <a:lnTo>
                  <a:pt x="107925" y="189230"/>
                </a:lnTo>
                <a:lnTo>
                  <a:pt x="111507" y="196850"/>
                </a:lnTo>
                <a:lnTo>
                  <a:pt x="114250" y="203200"/>
                </a:lnTo>
                <a:lnTo>
                  <a:pt x="118035" y="217170"/>
                </a:lnTo>
                <a:lnTo>
                  <a:pt x="118644" y="223520"/>
                </a:lnTo>
                <a:lnTo>
                  <a:pt x="117336" y="236220"/>
                </a:lnTo>
                <a:lnTo>
                  <a:pt x="87364" y="265430"/>
                </a:lnTo>
                <a:lnTo>
                  <a:pt x="80468" y="267970"/>
                </a:lnTo>
                <a:lnTo>
                  <a:pt x="115405" y="267970"/>
                </a:lnTo>
                <a:lnTo>
                  <a:pt x="118584" y="265430"/>
                </a:lnTo>
                <a:lnTo>
                  <a:pt x="128060" y="254000"/>
                </a:lnTo>
                <a:lnTo>
                  <a:pt x="133316" y="243840"/>
                </a:lnTo>
                <a:lnTo>
                  <a:pt x="137237" y="229870"/>
                </a:lnTo>
                <a:lnTo>
                  <a:pt x="137234" y="218440"/>
                </a:lnTo>
                <a:lnTo>
                  <a:pt x="125375" y="179070"/>
                </a:lnTo>
                <a:lnTo>
                  <a:pt x="113432" y="160020"/>
                </a:lnTo>
                <a:lnTo>
                  <a:pt x="106670" y="152400"/>
                </a:lnTo>
                <a:close/>
              </a:path>
              <a:path w="381000" h="284479">
                <a:moveTo>
                  <a:pt x="146749" y="74930"/>
                </a:moveTo>
                <a:lnTo>
                  <a:pt x="141911" y="74930"/>
                </a:lnTo>
                <a:lnTo>
                  <a:pt x="140641" y="76200"/>
                </a:lnTo>
                <a:lnTo>
                  <a:pt x="137669" y="77470"/>
                </a:lnTo>
                <a:lnTo>
                  <a:pt x="136500" y="78740"/>
                </a:lnTo>
                <a:lnTo>
                  <a:pt x="134748" y="78740"/>
                </a:lnTo>
                <a:lnTo>
                  <a:pt x="134100" y="80010"/>
                </a:lnTo>
                <a:lnTo>
                  <a:pt x="133249" y="81280"/>
                </a:lnTo>
                <a:lnTo>
                  <a:pt x="132551" y="81280"/>
                </a:lnTo>
                <a:lnTo>
                  <a:pt x="132716" y="91440"/>
                </a:lnTo>
                <a:lnTo>
                  <a:pt x="140006" y="140970"/>
                </a:lnTo>
                <a:lnTo>
                  <a:pt x="158802" y="186690"/>
                </a:lnTo>
                <a:lnTo>
                  <a:pt x="172492" y="207010"/>
                </a:lnTo>
                <a:lnTo>
                  <a:pt x="177610" y="214630"/>
                </a:lnTo>
                <a:lnTo>
                  <a:pt x="188697" y="226060"/>
                </a:lnTo>
                <a:lnTo>
                  <a:pt x="194616" y="232410"/>
                </a:lnTo>
                <a:lnTo>
                  <a:pt x="207189" y="243840"/>
                </a:lnTo>
                <a:lnTo>
                  <a:pt x="213856" y="248920"/>
                </a:lnTo>
                <a:lnTo>
                  <a:pt x="220917" y="252730"/>
                </a:lnTo>
                <a:lnTo>
                  <a:pt x="221286" y="254000"/>
                </a:lnTo>
                <a:lnTo>
                  <a:pt x="224892" y="254000"/>
                </a:lnTo>
                <a:lnTo>
                  <a:pt x="225705" y="252730"/>
                </a:lnTo>
                <a:lnTo>
                  <a:pt x="227496" y="252730"/>
                </a:lnTo>
                <a:lnTo>
                  <a:pt x="228537" y="251460"/>
                </a:lnTo>
                <a:lnTo>
                  <a:pt x="231369" y="250190"/>
                </a:lnTo>
                <a:lnTo>
                  <a:pt x="232639" y="250190"/>
                </a:lnTo>
                <a:lnTo>
                  <a:pt x="234379" y="248920"/>
                </a:lnTo>
                <a:lnTo>
                  <a:pt x="235510" y="246380"/>
                </a:lnTo>
                <a:lnTo>
                  <a:pt x="234837" y="245110"/>
                </a:lnTo>
                <a:lnTo>
                  <a:pt x="234303" y="243840"/>
                </a:lnTo>
                <a:lnTo>
                  <a:pt x="233075" y="243840"/>
                </a:lnTo>
                <a:lnTo>
                  <a:pt x="223710" y="234950"/>
                </a:lnTo>
                <a:lnTo>
                  <a:pt x="214654" y="227330"/>
                </a:lnTo>
                <a:lnTo>
                  <a:pt x="205750" y="218440"/>
                </a:lnTo>
                <a:lnTo>
                  <a:pt x="196843" y="208280"/>
                </a:lnTo>
                <a:lnTo>
                  <a:pt x="189816" y="198120"/>
                </a:lnTo>
                <a:lnTo>
                  <a:pt x="183029" y="189230"/>
                </a:lnTo>
                <a:lnTo>
                  <a:pt x="164910" y="154940"/>
                </a:lnTo>
                <a:lnTo>
                  <a:pt x="152342" y="115570"/>
                </a:lnTo>
                <a:lnTo>
                  <a:pt x="147626" y="76200"/>
                </a:lnTo>
                <a:lnTo>
                  <a:pt x="147435" y="76200"/>
                </a:lnTo>
                <a:lnTo>
                  <a:pt x="146749" y="74930"/>
                </a:lnTo>
                <a:close/>
              </a:path>
              <a:path w="381000" h="284479">
                <a:moveTo>
                  <a:pt x="212840" y="99060"/>
                </a:moveTo>
                <a:lnTo>
                  <a:pt x="207189" y="99060"/>
                </a:lnTo>
                <a:lnTo>
                  <a:pt x="205957" y="100330"/>
                </a:lnTo>
                <a:lnTo>
                  <a:pt x="202960" y="101600"/>
                </a:lnTo>
                <a:lnTo>
                  <a:pt x="201766" y="102870"/>
                </a:lnTo>
                <a:lnTo>
                  <a:pt x="200000" y="104140"/>
                </a:lnTo>
                <a:lnTo>
                  <a:pt x="199340" y="104140"/>
                </a:lnTo>
                <a:lnTo>
                  <a:pt x="198451" y="105410"/>
                </a:lnTo>
                <a:lnTo>
                  <a:pt x="198222" y="105410"/>
                </a:lnTo>
                <a:lnTo>
                  <a:pt x="198197" y="106680"/>
                </a:lnTo>
                <a:lnTo>
                  <a:pt x="198337" y="107950"/>
                </a:lnTo>
                <a:lnTo>
                  <a:pt x="245111" y="198120"/>
                </a:lnTo>
                <a:lnTo>
                  <a:pt x="251639" y="198120"/>
                </a:lnTo>
                <a:lnTo>
                  <a:pt x="252998" y="196850"/>
                </a:lnTo>
                <a:lnTo>
                  <a:pt x="256261" y="195580"/>
                </a:lnTo>
                <a:lnTo>
                  <a:pt x="257582" y="194310"/>
                </a:lnTo>
                <a:lnTo>
                  <a:pt x="259576" y="193040"/>
                </a:lnTo>
                <a:lnTo>
                  <a:pt x="260300" y="193040"/>
                </a:lnTo>
                <a:lnTo>
                  <a:pt x="261227" y="191770"/>
                </a:lnTo>
                <a:lnTo>
                  <a:pt x="261494" y="190500"/>
                </a:lnTo>
                <a:lnTo>
                  <a:pt x="261545" y="189230"/>
                </a:lnTo>
                <a:lnTo>
                  <a:pt x="228969" y="125730"/>
                </a:lnTo>
                <a:lnTo>
                  <a:pt x="230519" y="118110"/>
                </a:lnTo>
                <a:lnTo>
                  <a:pt x="232589" y="111760"/>
                </a:lnTo>
                <a:lnTo>
                  <a:pt x="219571" y="111760"/>
                </a:lnTo>
                <a:lnTo>
                  <a:pt x="213183" y="100330"/>
                </a:lnTo>
                <a:lnTo>
                  <a:pt x="212840" y="99060"/>
                </a:lnTo>
                <a:close/>
              </a:path>
              <a:path w="381000" h="284479">
                <a:moveTo>
                  <a:pt x="292177" y="0"/>
                </a:moveTo>
                <a:lnTo>
                  <a:pt x="286233" y="0"/>
                </a:lnTo>
                <a:lnTo>
                  <a:pt x="285052" y="1270"/>
                </a:lnTo>
                <a:lnTo>
                  <a:pt x="282144" y="2540"/>
                </a:lnTo>
                <a:lnTo>
                  <a:pt x="280976" y="3810"/>
                </a:lnTo>
                <a:lnTo>
                  <a:pt x="279325" y="5080"/>
                </a:lnTo>
                <a:lnTo>
                  <a:pt x="278740" y="5080"/>
                </a:lnTo>
                <a:lnTo>
                  <a:pt x="278017" y="6350"/>
                </a:lnTo>
                <a:lnTo>
                  <a:pt x="277940" y="7620"/>
                </a:lnTo>
                <a:lnTo>
                  <a:pt x="278359" y="8890"/>
                </a:lnTo>
                <a:lnTo>
                  <a:pt x="278753" y="8890"/>
                </a:lnTo>
                <a:lnTo>
                  <a:pt x="279797" y="10160"/>
                </a:lnTo>
                <a:lnTo>
                  <a:pt x="316246" y="44450"/>
                </a:lnTo>
                <a:lnTo>
                  <a:pt x="323245" y="54610"/>
                </a:lnTo>
                <a:lnTo>
                  <a:pt x="330013" y="63500"/>
                </a:lnTo>
                <a:lnTo>
                  <a:pt x="348125" y="97790"/>
                </a:lnTo>
                <a:lnTo>
                  <a:pt x="360636" y="137160"/>
                </a:lnTo>
                <a:lnTo>
                  <a:pt x="365697" y="176530"/>
                </a:lnTo>
                <a:lnTo>
                  <a:pt x="365862" y="176530"/>
                </a:lnTo>
                <a:lnTo>
                  <a:pt x="366383" y="177800"/>
                </a:lnTo>
                <a:lnTo>
                  <a:pt x="366815" y="179070"/>
                </a:lnTo>
                <a:lnTo>
                  <a:pt x="368885" y="179070"/>
                </a:lnTo>
                <a:lnTo>
                  <a:pt x="370968" y="177800"/>
                </a:lnTo>
                <a:lnTo>
                  <a:pt x="372352" y="177800"/>
                </a:lnTo>
                <a:lnTo>
                  <a:pt x="375260" y="176530"/>
                </a:lnTo>
                <a:lnTo>
                  <a:pt x="376264" y="175260"/>
                </a:lnTo>
                <a:lnTo>
                  <a:pt x="377915" y="173990"/>
                </a:lnTo>
                <a:lnTo>
                  <a:pt x="378588" y="173990"/>
                </a:lnTo>
                <a:lnTo>
                  <a:pt x="379642" y="172720"/>
                </a:lnTo>
                <a:lnTo>
                  <a:pt x="380036" y="172720"/>
                </a:lnTo>
                <a:lnTo>
                  <a:pt x="380556" y="171450"/>
                </a:lnTo>
                <a:lnTo>
                  <a:pt x="380696" y="171450"/>
                </a:lnTo>
                <a:lnTo>
                  <a:pt x="377229" y="128270"/>
                </a:lnTo>
                <a:lnTo>
                  <a:pt x="365481" y="88900"/>
                </a:lnTo>
                <a:lnTo>
                  <a:pt x="341074" y="46990"/>
                </a:lnTo>
                <a:lnTo>
                  <a:pt x="312107" y="15240"/>
                </a:lnTo>
                <a:lnTo>
                  <a:pt x="302385" y="7620"/>
                </a:lnTo>
                <a:lnTo>
                  <a:pt x="292177" y="0"/>
                </a:lnTo>
                <a:close/>
              </a:path>
              <a:path w="381000" h="284479">
                <a:moveTo>
                  <a:pt x="288392" y="93980"/>
                </a:moveTo>
                <a:lnTo>
                  <a:pt x="260224" y="93980"/>
                </a:lnTo>
                <a:lnTo>
                  <a:pt x="265571" y="97790"/>
                </a:lnTo>
                <a:lnTo>
                  <a:pt x="268098" y="99060"/>
                </a:lnTo>
                <a:lnTo>
                  <a:pt x="272898" y="104140"/>
                </a:lnTo>
                <a:lnTo>
                  <a:pt x="275413" y="109220"/>
                </a:lnTo>
                <a:lnTo>
                  <a:pt x="305398" y="166370"/>
                </a:lnTo>
                <a:lnTo>
                  <a:pt x="305753" y="166370"/>
                </a:lnTo>
                <a:lnTo>
                  <a:pt x="306668" y="167640"/>
                </a:lnTo>
                <a:lnTo>
                  <a:pt x="309665" y="167640"/>
                </a:lnTo>
                <a:lnTo>
                  <a:pt x="311926" y="166370"/>
                </a:lnTo>
                <a:lnTo>
                  <a:pt x="313323" y="165100"/>
                </a:lnTo>
                <a:lnTo>
                  <a:pt x="316574" y="163830"/>
                </a:lnTo>
                <a:lnTo>
                  <a:pt x="317869" y="163830"/>
                </a:lnTo>
                <a:lnTo>
                  <a:pt x="319863" y="161290"/>
                </a:lnTo>
                <a:lnTo>
                  <a:pt x="320587" y="161290"/>
                </a:lnTo>
                <a:lnTo>
                  <a:pt x="321514" y="160020"/>
                </a:lnTo>
                <a:lnTo>
                  <a:pt x="321781" y="160020"/>
                </a:lnTo>
                <a:lnTo>
                  <a:pt x="321832" y="157480"/>
                </a:lnTo>
                <a:lnTo>
                  <a:pt x="293358" y="102870"/>
                </a:lnTo>
                <a:lnTo>
                  <a:pt x="290069" y="96520"/>
                </a:lnTo>
                <a:lnTo>
                  <a:pt x="288392" y="93980"/>
                </a:lnTo>
                <a:close/>
              </a:path>
              <a:path w="381000" h="284479">
                <a:moveTo>
                  <a:pt x="262827" y="74930"/>
                </a:moveTo>
                <a:lnTo>
                  <a:pt x="224524" y="96520"/>
                </a:lnTo>
                <a:lnTo>
                  <a:pt x="219571" y="111760"/>
                </a:lnTo>
                <a:lnTo>
                  <a:pt x="232589" y="111760"/>
                </a:lnTo>
                <a:lnTo>
                  <a:pt x="237719" y="101600"/>
                </a:lnTo>
                <a:lnTo>
                  <a:pt x="241034" y="97790"/>
                </a:lnTo>
                <a:lnTo>
                  <a:pt x="248260" y="93980"/>
                </a:lnTo>
                <a:lnTo>
                  <a:pt x="288392" y="93980"/>
                </a:lnTo>
                <a:lnTo>
                  <a:pt x="286716" y="91440"/>
                </a:lnTo>
                <a:lnTo>
                  <a:pt x="279845" y="83820"/>
                </a:lnTo>
                <a:lnTo>
                  <a:pt x="275997" y="80010"/>
                </a:lnTo>
                <a:lnTo>
                  <a:pt x="267501" y="76200"/>
                </a:lnTo>
                <a:lnTo>
                  <a:pt x="262827" y="749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5" name="object 5"/>
          <p:cNvSpPr/>
          <p:nvPr/>
        </p:nvSpPr>
        <p:spPr>
          <a:xfrm>
            <a:off x="8074257" y="8157625"/>
            <a:ext cx="257787" cy="692975"/>
          </a:xfrm>
          <a:custGeom>
            <a:avLst/>
            <a:gdLst/>
            <a:ahLst/>
            <a:cxnLst/>
            <a:rect l="l" t="t" r="r" b="b"/>
            <a:pathLst>
              <a:path w="177164" h="476250">
                <a:moveTo>
                  <a:pt x="0" y="0"/>
                </a:moveTo>
                <a:lnTo>
                  <a:pt x="38716" y="1427"/>
                </a:lnTo>
                <a:lnTo>
                  <a:pt x="80272" y="7916"/>
                </a:lnTo>
                <a:lnTo>
                  <a:pt x="91546" y="222736"/>
                </a:lnTo>
                <a:lnTo>
                  <a:pt x="93768" y="226092"/>
                </a:lnTo>
                <a:lnTo>
                  <a:pt x="139045" y="236114"/>
                </a:lnTo>
                <a:lnTo>
                  <a:pt x="176757" y="237957"/>
                </a:lnTo>
                <a:lnTo>
                  <a:pt x="157622" y="238395"/>
                </a:lnTo>
                <a:lnTo>
                  <a:pt x="109877" y="243989"/>
                </a:lnTo>
                <a:lnTo>
                  <a:pt x="91546" y="460728"/>
                </a:lnTo>
                <a:lnTo>
                  <a:pt x="89324" y="464085"/>
                </a:lnTo>
                <a:lnTo>
                  <a:pt x="44046" y="474107"/>
                </a:lnTo>
                <a:lnTo>
                  <a:pt x="26044" y="475359"/>
                </a:lnTo>
                <a:lnTo>
                  <a:pt x="6334" y="475950"/>
                </a:lnTo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0079984" y="6877092"/>
            <a:ext cx="2501158" cy="1767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7" name="object 7"/>
          <p:cNvSpPr/>
          <p:nvPr/>
        </p:nvSpPr>
        <p:spPr>
          <a:xfrm>
            <a:off x="9539893" y="7748969"/>
            <a:ext cx="440732" cy="1216862"/>
          </a:xfrm>
          <a:custGeom>
            <a:avLst/>
            <a:gdLst/>
            <a:ahLst/>
            <a:cxnLst/>
            <a:rect l="l" t="t" r="r" b="b"/>
            <a:pathLst>
              <a:path w="302895" h="836295">
                <a:moveTo>
                  <a:pt x="0" y="0"/>
                </a:moveTo>
                <a:lnTo>
                  <a:pt x="40024" y="865"/>
                </a:lnTo>
                <a:lnTo>
                  <a:pt x="92401" y="5059"/>
                </a:lnTo>
                <a:lnTo>
                  <a:pt x="131580" y="12061"/>
                </a:lnTo>
                <a:lnTo>
                  <a:pt x="155755" y="391936"/>
                </a:lnTo>
                <a:lnTo>
                  <a:pt x="157081" y="395338"/>
                </a:lnTo>
                <a:lnTo>
                  <a:pt x="198467" y="409794"/>
                </a:lnTo>
                <a:lnTo>
                  <a:pt x="245100" y="415423"/>
                </a:lnTo>
                <a:lnTo>
                  <a:pt x="302577" y="417852"/>
                </a:lnTo>
                <a:lnTo>
                  <a:pt x="283078" y="418110"/>
                </a:lnTo>
                <a:lnTo>
                  <a:pt x="228814" y="421577"/>
                </a:lnTo>
                <a:lnTo>
                  <a:pt x="185757" y="428397"/>
                </a:lnTo>
                <a:lnTo>
                  <a:pt x="155755" y="809831"/>
                </a:lnTo>
                <a:lnTo>
                  <a:pt x="154430" y="813233"/>
                </a:lnTo>
                <a:lnTo>
                  <a:pt x="113043" y="827689"/>
                </a:lnTo>
                <a:lnTo>
                  <a:pt x="66410" y="833318"/>
                </a:lnTo>
                <a:lnTo>
                  <a:pt x="29019" y="835339"/>
                </a:lnTo>
                <a:lnTo>
                  <a:pt x="8933" y="835747"/>
                </a:lnTo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0" y="632864"/>
            <a:ext cx="24945677" cy="227107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146" dirty="0"/>
              <a:t>C</a:t>
            </a:r>
            <a:r>
              <a:rPr spc="-73" dirty="0"/>
              <a:t>O</a:t>
            </a:r>
            <a:r>
              <a:rPr spc="-131" dirty="0"/>
              <a:t>MP</a:t>
            </a:r>
            <a:r>
              <a:rPr spc="-109" dirty="0"/>
              <a:t>L</a:t>
            </a:r>
            <a:r>
              <a:rPr spc="-116" dirty="0"/>
              <a:t>E</a:t>
            </a:r>
            <a:r>
              <a:rPr spc="-80" dirty="0"/>
              <a:t>X</a:t>
            </a:r>
            <a:r>
              <a:rPr spc="-73" dirty="0"/>
              <a:t>IT</a:t>
            </a:r>
            <a:r>
              <a:rPr dirty="0"/>
              <a:t>Y</a:t>
            </a:r>
            <a:r>
              <a:rPr spc="-146" dirty="0"/>
              <a:t> </a:t>
            </a:r>
            <a:r>
              <a:rPr spc="-73" dirty="0"/>
              <a:t>C</a:t>
            </a:r>
            <a:r>
              <a:rPr spc="-109" dirty="0"/>
              <a:t>L</a:t>
            </a:r>
            <a:r>
              <a:rPr spc="-80" dirty="0"/>
              <a:t>A</a:t>
            </a:r>
            <a:r>
              <a:rPr spc="-116" dirty="0"/>
              <a:t>SS</a:t>
            </a:r>
            <a:r>
              <a:rPr spc="-175" dirty="0"/>
              <a:t>ES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23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79814" y="3412666"/>
            <a:ext cx="9806056" cy="5572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38" indent="-129358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i="1" spc="-7" dirty="0">
                <a:latin typeface="Calibri"/>
                <a:cs typeface="Calibri"/>
              </a:rPr>
              <a:t>O(1</a:t>
            </a:r>
            <a:r>
              <a:rPr sz="3783" i="1" dirty="0">
                <a:latin typeface="Calibri"/>
                <a:cs typeface="Calibri"/>
              </a:rPr>
              <a:t>) </a:t>
            </a:r>
            <a:r>
              <a:rPr sz="3783" spc="-7" dirty="0">
                <a:latin typeface="Calibri"/>
                <a:cs typeface="Calibri"/>
              </a:rPr>
              <a:t>denote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constant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running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58" dirty="0">
                <a:latin typeface="Calibri"/>
                <a:cs typeface="Calibri"/>
              </a:rPr>
              <a:t>ti</a:t>
            </a:r>
            <a:r>
              <a:rPr sz="3783" spc="-58" dirty="0">
                <a:latin typeface="Calibri"/>
                <a:cs typeface="Calibri"/>
              </a:rPr>
              <a:t>me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989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i="1" spc="-7" dirty="0">
                <a:latin typeface="Calibri"/>
                <a:cs typeface="Calibri"/>
              </a:rPr>
              <a:t>O(lo</a:t>
            </a:r>
            <a:r>
              <a:rPr sz="3783" i="1" dirty="0">
                <a:latin typeface="Calibri"/>
                <a:cs typeface="Calibri"/>
              </a:rPr>
              <a:t>g </a:t>
            </a:r>
            <a:r>
              <a:rPr sz="3783" i="1" spc="-7" dirty="0">
                <a:latin typeface="Calibri"/>
                <a:cs typeface="Calibri"/>
              </a:rPr>
              <a:t>n</a:t>
            </a:r>
            <a:r>
              <a:rPr sz="3783" i="1" dirty="0">
                <a:latin typeface="Calibri"/>
                <a:cs typeface="Calibri"/>
              </a:rPr>
              <a:t>) </a:t>
            </a:r>
            <a:r>
              <a:rPr sz="3783" spc="-7" dirty="0">
                <a:latin typeface="Calibri"/>
                <a:cs typeface="Calibri"/>
              </a:rPr>
              <a:t>denote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logarithmi</a:t>
            </a:r>
            <a:r>
              <a:rPr sz="3783" dirty="0">
                <a:latin typeface="Calibri"/>
                <a:cs typeface="Calibri"/>
              </a:rPr>
              <a:t>c</a:t>
            </a:r>
            <a:r>
              <a:rPr sz="3783" spc="29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running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58" dirty="0">
                <a:latin typeface="Calibri"/>
                <a:cs typeface="Calibri"/>
              </a:rPr>
              <a:t>ti</a:t>
            </a:r>
            <a:r>
              <a:rPr sz="3783" spc="-58" dirty="0">
                <a:latin typeface="Calibri"/>
                <a:cs typeface="Calibri"/>
              </a:rPr>
              <a:t>me</a:t>
            </a:r>
            <a:endParaRPr sz="3783" dirty="0">
              <a:latin typeface="Calibri"/>
              <a:cs typeface="Calibri"/>
            </a:endParaRPr>
          </a:p>
          <a:p>
            <a:pPr marL="347420" indent="-328940">
              <a:spcBef>
                <a:spcPts val="1135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i="1" spc="-7" dirty="0">
                <a:latin typeface="Calibri"/>
                <a:cs typeface="Calibri"/>
              </a:rPr>
              <a:t>O(n</a:t>
            </a:r>
            <a:r>
              <a:rPr sz="3783" i="1" dirty="0">
                <a:latin typeface="Calibri"/>
                <a:cs typeface="Calibri"/>
              </a:rPr>
              <a:t>) </a:t>
            </a:r>
            <a:r>
              <a:rPr sz="3783" spc="-7" dirty="0">
                <a:latin typeface="Calibri"/>
                <a:cs typeface="Calibri"/>
              </a:rPr>
              <a:t>denote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linea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running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58" dirty="0">
                <a:latin typeface="Calibri"/>
                <a:cs typeface="Calibri"/>
              </a:rPr>
              <a:t>ti</a:t>
            </a:r>
            <a:r>
              <a:rPr sz="3783" spc="-58" dirty="0">
                <a:latin typeface="Calibri"/>
                <a:cs typeface="Calibri"/>
              </a:rPr>
              <a:t>me</a:t>
            </a:r>
            <a:endParaRPr sz="3783" dirty="0">
              <a:latin typeface="Calibri"/>
              <a:cs typeface="Calibri"/>
            </a:endParaRPr>
          </a:p>
          <a:p>
            <a:pPr marL="347420" indent="-328940">
              <a:spcBef>
                <a:spcPts val="1135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i="1" spc="-7" dirty="0">
                <a:latin typeface="Calibri"/>
                <a:cs typeface="Calibri"/>
              </a:rPr>
              <a:t>O(</a:t>
            </a:r>
            <a:r>
              <a:rPr sz="3783" i="1" dirty="0">
                <a:latin typeface="Calibri"/>
                <a:cs typeface="Calibri"/>
              </a:rPr>
              <a:t>n </a:t>
            </a:r>
            <a:r>
              <a:rPr sz="3783" i="1" spc="-7" dirty="0">
                <a:latin typeface="Calibri"/>
                <a:cs typeface="Calibri"/>
              </a:rPr>
              <a:t>lo</a:t>
            </a:r>
            <a:r>
              <a:rPr sz="3783" i="1" dirty="0">
                <a:latin typeface="Calibri"/>
                <a:cs typeface="Calibri"/>
              </a:rPr>
              <a:t>g </a:t>
            </a:r>
            <a:r>
              <a:rPr sz="3783" i="1" spc="-7" dirty="0">
                <a:latin typeface="Calibri"/>
                <a:cs typeface="Calibri"/>
              </a:rPr>
              <a:t>n</a:t>
            </a:r>
            <a:r>
              <a:rPr sz="3783" i="1" dirty="0">
                <a:latin typeface="Calibri"/>
                <a:cs typeface="Calibri"/>
              </a:rPr>
              <a:t>) </a:t>
            </a:r>
            <a:r>
              <a:rPr sz="3783" spc="-7" dirty="0">
                <a:latin typeface="Calibri"/>
                <a:cs typeface="Calibri"/>
              </a:rPr>
              <a:t>denote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log-linea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22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running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58" dirty="0">
                <a:latin typeface="Calibri"/>
                <a:cs typeface="Calibri"/>
              </a:rPr>
              <a:t>ti</a:t>
            </a:r>
            <a:r>
              <a:rPr sz="3783" spc="-58" dirty="0">
                <a:latin typeface="Calibri"/>
                <a:cs typeface="Calibri"/>
              </a:rPr>
              <a:t>me</a:t>
            </a:r>
            <a:endParaRPr sz="3783" dirty="0">
              <a:latin typeface="Calibri"/>
              <a:cs typeface="Calibri"/>
            </a:endParaRPr>
          </a:p>
          <a:p>
            <a:pPr marL="147838" marR="553469" indent="-129358">
              <a:lnSpc>
                <a:spcPts val="3638"/>
              </a:lnSpc>
              <a:spcBef>
                <a:spcPts val="2008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  <a:tab pos="1549529" algn="l"/>
              </a:tabLst>
            </a:pPr>
            <a:r>
              <a:rPr sz="3783" i="1" spc="-7" dirty="0">
                <a:latin typeface="Calibri"/>
                <a:cs typeface="Calibri"/>
              </a:rPr>
              <a:t>O(n</a:t>
            </a:r>
            <a:r>
              <a:rPr sz="3711" i="1" spc="10" baseline="26143" dirty="0">
                <a:latin typeface="Calibri"/>
                <a:cs typeface="Calibri"/>
              </a:rPr>
              <a:t>c</a:t>
            </a:r>
            <a:r>
              <a:rPr sz="3783" i="1" dirty="0">
                <a:latin typeface="Calibri"/>
                <a:cs typeface="Calibri"/>
              </a:rPr>
              <a:t>)	</a:t>
            </a:r>
            <a:r>
              <a:rPr sz="3783" spc="-7" dirty="0">
                <a:latin typeface="Calibri"/>
                <a:cs typeface="Calibri"/>
              </a:rPr>
              <a:t>denote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polynomia</a:t>
            </a:r>
            <a:r>
              <a:rPr sz="3783" dirty="0">
                <a:latin typeface="Calibri"/>
                <a:cs typeface="Calibri"/>
              </a:rPr>
              <a:t>l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running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65" dirty="0">
                <a:latin typeface="Calibri"/>
                <a:cs typeface="Calibri"/>
              </a:rPr>
              <a:t>ti</a:t>
            </a:r>
            <a:r>
              <a:rPr sz="3783" spc="-65" dirty="0">
                <a:latin typeface="Calibri"/>
                <a:cs typeface="Calibri"/>
              </a:rPr>
              <a:t>m</a:t>
            </a:r>
            <a:r>
              <a:rPr sz="3783" spc="-44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(</a:t>
            </a:r>
            <a:r>
              <a:rPr sz="3783" dirty="0">
                <a:latin typeface="Calibri"/>
                <a:cs typeface="Calibri"/>
              </a:rPr>
              <a:t>c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s a constant)</a:t>
            </a:r>
          </a:p>
          <a:p>
            <a:pPr marL="146914" marR="7392" indent="-128434">
              <a:lnSpc>
                <a:spcPts val="3638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i="1" spc="-7" dirty="0">
                <a:latin typeface="Calibri"/>
                <a:cs typeface="Calibri"/>
              </a:rPr>
              <a:t>O(c</a:t>
            </a:r>
            <a:r>
              <a:rPr sz="3711" i="1" spc="10" baseline="26143" dirty="0">
                <a:latin typeface="Calibri"/>
                <a:cs typeface="Calibri"/>
              </a:rPr>
              <a:t>n</a:t>
            </a:r>
            <a:r>
              <a:rPr sz="3783" i="1" dirty="0">
                <a:latin typeface="Calibri"/>
                <a:cs typeface="Calibri"/>
              </a:rPr>
              <a:t>) </a:t>
            </a:r>
            <a:r>
              <a:rPr sz="3783" spc="-7" dirty="0">
                <a:latin typeface="Calibri"/>
                <a:cs typeface="Calibri"/>
              </a:rPr>
              <a:t>denote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exponen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al</a:t>
            </a:r>
            <a:r>
              <a:rPr sz="3783" spc="-36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running</a:t>
            </a:r>
            <a:r>
              <a:rPr sz="3783" spc="-22" dirty="0">
                <a:latin typeface="Calibri"/>
                <a:cs typeface="Calibri"/>
              </a:rPr>
              <a:t> </a:t>
            </a:r>
            <a:r>
              <a:rPr lang="en-US" sz="3783" spc="-65" dirty="0">
                <a:latin typeface="Calibri"/>
                <a:cs typeface="Calibri"/>
              </a:rPr>
              <a:t>ti</a:t>
            </a:r>
            <a:r>
              <a:rPr sz="3783" spc="-65" dirty="0">
                <a:latin typeface="Calibri"/>
                <a:cs typeface="Calibri"/>
              </a:rPr>
              <a:t>m</a:t>
            </a:r>
            <a:r>
              <a:rPr sz="3783" spc="-44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(</a:t>
            </a:r>
            <a:r>
              <a:rPr sz="3783" dirty="0">
                <a:latin typeface="Calibri"/>
                <a:cs typeface="Calibri"/>
              </a:rPr>
              <a:t>c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s a constant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bein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raised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 </a:t>
            </a:r>
            <a:r>
              <a:rPr sz="3783" spc="-29" dirty="0">
                <a:latin typeface="Calibri"/>
                <a:cs typeface="Calibri"/>
              </a:rPr>
              <a:t>powe</a:t>
            </a:r>
            <a:r>
              <a:rPr sz="3783" spc="-15" dirty="0">
                <a:latin typeface="Calibri"/>
                <a:cs typeface="Calibri"/>
              </a:rPr>
              <a:t>r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base</a:t>
            </a:r>
            <a:r>
              <a:rPr sz="3783" dirty="0">
                <a:latin typeface="Calibri"/>
                <a:cs typeface="Calibri"/>
              </a:rPr>
              <a:t>d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siz</a:t>
            </a:r>
            <a:r>
              <a:rPr sz="3783" dirty="0">
                <a:latin typeface="Calibri"/>
                <a:cs typeface="Calibri"/>
              </a:rPr>
              <a:t>e </a:t>
            </a:r>
            <a:r>
              <a:rPr sz="3783" spc="-7" dirty="0">
                <a:latin typeface="Calibri"/>
                <a:cs typeface="Calibri"/>
              </a:rPr>
              <a:t>of input)</a:t>
            </a:r>
            <a:endParaRPr sz="378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0" y="1278462"/>
            <a:ext cx="24945677" cy="9096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u="none" spc="-146" dirty="0"/>
              <a:t>C</a:t>
            </a:r>
            <a:r>
              <a:rPr u="none" spc="-73" dirty="0"/>
              <a:t>O</a:t>
            </a:r>
            <a:r>
              <a:rPr u="none" spc="-131" dirty="0"/>
              <a:t>MP</a:t>
            </a:r>
            <a:r>
              <a:rPr u="none" spc="-109" dirty="0"/>
              <a:t>L</a:t>
            </a:r>
            <a:r>
              <a:rPr u="none" spc="-116" dirty="0"/>
              <a:t>E</a:t>
            </a:r>
            <a:r>
              <a:rPr u="none" spc="-80" dirty="0"/>
              <a:t>X</a:t>
            </a:r>
            <a:r>
              <a:rPr u="none" spc="-73" dirty="0"/>
              <a:t>IT</a:t>
            </a:r>
            <a:r>
              <a:rPr u="none" dirty="0"/>
              <a:t>Y</a:t>
            </a:r>
            <a:r>
              <a:rPr u="none" spc="-146" dirty="0"/>
              <a:t> </a:t>
            </a:r>
            <a:r>
              <a:rPr u="none" spc="-73" dirty="0"/>
              <a:t>C</a:t>
            </a:r>
            <a:r>
              <a:rPr u="none" spc="-109" dirty="0"/>
              <a:t>L</a:t>
            </a:r>
            <a:r>
              <a:rPr u="none" spc="-80" dirty="0"/>
              <a:t>A</a:t>
            </a:r>
            <a:r>
              <a:rPr u="none" spc="-116" dirty="0"/>
              <a:t>SS</a:t>
            </a:r>
            <a:r>
              <a:rPr u="none" spc="-175" dirty="0"/>
              <a:t>ES</a:t>
            </a:r>
            <a:r>
              <a:rPr u="none" spc="-160" dirty="0"/>
              <a:t> </a:t>
            </a:r>
            <a:r>
              <a:rPr spc="-73" dirty="0"/>
              <a:t>ORDE</a:t>
            </a:r>
            <a:r>
              <a:rPr spc="-116" dirty="0"/>
              <a:t>RE</a:t>
            </a:r>
            <a:r>
              <a:rPr spc="-44" dirty="0"/>
              <a:t>D</a:t>
            </a:r>
            <a:r>
              <a:rPr spc="-146" dirty="0"/>
              <a:t> </a:t>
            </a:r>
            <a:r>
              <a:rPr spc="-284" dirty="0"/>
              <a:t>L</a:t>
            </a:r>
            <a:r>
              <a:rPr spc="-146" dirty="0"/>
              <a:t>O</a:t>
            </a:r>
            <a:r>
              <a:rPr spc="-65" dirty="0"/>
              <a:t>W</a:t>
            </a:r>
            <a:r>
              <a:rPr spc="-153" dirty="0"/>
              <a:t> </a:t>
            </a:r>
            <a:r>
              <a:rPr spc="-276" dirty="0"/>
              <a:t>T</a:t>
            </a:r>
            <a:r>
              <a:rPr dirty="0"/>
              <a:t>O</a:t>
            </a:r>
            <a:r>
              <a:rPr spc="-146" dirty="0"/>
              <a:t> </a:t>
            </a:r>
            <a:r>
              <a:rPr spc="-73" dirty="0"/>
              <a:t>HIGH</a:t>
            </a:r>
            <a:r>
              <a:rPr dirty="0"/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4379708" y="14312028"/>
            <a:ext cx="13195707" cy="2015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/>
            <a:r>
              <a:rPr spc="-7" dirty="0"/>
              <a:t>6.0001 LECTUR</a:t>
            </a:r>
            <a:r>
              <a:rPr dirty="0"/>
              <a:t>E </a:t>
            </a:r>
            <a:r>
              <a:rPr spc="-7" dirty="0"/>
              <a:t>10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20553426" y="14249249"/>
            <a:ext cx="2176650" cy="327150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24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3956050" y="4039331"/>
            <a:ext cx="2817172" cy="5949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7" dirty="0">
                <a:latin typeface="Courier New"/>
                <a:cs typeface="Courier New"/>
              </a:rPr>
              <a:t>O(1)</a:t>
            </a:r>
            <a:endParaRPr sz="3492">
              <a:latin typeface="Courier New"/>
              <a:cs typeface="Courier New"/>
            </a:endParaRPr>
          </a:p>
          <a:p>
            <a:pPr>
              <a:spcBef>
                <a:spcPts val="63"/>
              </a:spcBef>
            </a:pPr>
            <a:endParaRPr sz="3638">
              <a:latin typeface="Times New Roman"/>
              <a:cs typeface="Times New Roman"/>
            </a:endParaRPr>
          </a:p>
          <a:p>
            <a:pPr marL="18480">
              <a:tabLst>
                <a:tab pos="2678641" algn="l"/>
              </a:tabLst>
            </a:pPr>
            <a:r>
              <a:rPr sz="3492" spc="-7" dirty="0">
                <a:latin typeface="Courier New"/>
                <a:cs typeface="Courier New"/>
              </a:rPr>
              <a:t>O(lo</a:t>
            </a:r>
            <a:r>
              <a:rPr sz="3492" dirty="0">
                <a:latin typeface="Courier New"/>
                <a:cs typeface="Courier New"/>
              </a:rPr>
              <a:t>g </a:t>
            </a:r>
            <a:r>
              <a:rPr sz="3492" spc="-7" dirty="0">
                <a:latin typeface="Courier New"/>
                <a:cs typeface="Courier New"/>
              </a:rPr>
              <a:t>n</a:t>
            </a:r>
            <a:r>
              <a:rPr sz="3492" dirty="0">
                <a:latin typeface="Courier New"/>
                <a:cs typeface="Courier New"/>
              </a:rPr>
              <a:t>)	</a:t>
            </a:r>
            <a:r>
              <a:rPr sz="3492" spc="-15" dirty="0">
                <a:latin typeface="Calibri"/>
                <a:cs typeface="Calibri"/>
              </a:rPr>
              <a:t>:</a:t>
            </a:r>
            <a:endParaRPr sz="3492">
              <a:latin typeface="Calibri"/>
              <a:cs typeface="Calibri"/>
            </a:endParaRPr>
          </a:p>
          <a:p>
            <a:pPr>
              <a:spcBef>
                <a:spcPts val="63"/>
              </a:spcBef>
            </a:pPr>
            <a:endParaRPr sz="3638">
              <a:latin typeface="Times New Roman"/>
              <a:cs typeface="Times New Roman"/>
            </a:endParaRPr>
          </a:p>
          <a:p>
            <a:pPr marL="18480"/>
            <a:r>
              <a:rPr sz="3492" spc="-7" dirty="0">
                <a:latin typeface="Courier New"/>
                <a:cs typeface="Courier New"/>
              </a:rPr>
              <a:t>O(n)</a:t>
            </a:r>
            <a:endParaRPr sz="3492">
              <a:latin typeface="Courier New"/>
              <a:cs typeface="Courier New"/>
            </a:endParaRPr>
          </a:p>
          <a:p>
            <a:pPr marL="18480" marR="7392">
              <a:lnSpc>
                <a:spcPts val="8440"/>
              </a:lnSpc>
              <a:spcBef>
                <a:spcPts val="844"/>
              </a:spcBef>
            </a:pPr>
            <a:r>
              <a:rPr sz="3492" spc="-7" dirty="0">
                <a:latin typeface="Courier New"/>
                <a:cs typeface="Courier New"/>
              </a:rPr>
              <a:t>O(</a:t>
            </a:r>
            <a:r>
              <a:rPr sz="3492" dirty="0">
                <a:latin typeface="Courier New"/>
                <a:cs typeface="Courier New"/>
              </a:rPr>
              <a:t>n </a:t>
            </a:r>
            <a:r>
              <a:rPr sz="3492" spc="-7" dirty="0">
                <a:latin typeface="Courier New"/>
                <a:cs typeface="Courier New"/>
              </a:rPr>
              <a:t>lo</a:t>
            </a:r>
            <a:r>
              <a:rPr sz="3492" dirty="0">
                <a:latin typeface="Courier New"/>
                <a:cs typeface="Courier New"/>
              </a:rPr>
              <a:t>g n)</a:t>
            </a:r>
            <a:r>
              <a:rPr sz="3492" spc="-15" dirty="0">
                <a:latin typeface="Calibri"/>
                <a:cs typeface="Calibri"/>
              </a:rPr>
              <a:t>: </a:t>
            </a:r>
            <a:r>
              <a:rPr sz="3492" spc="-7" dirty="0">
                <a:latin typeface="Courier New"/>
                <a:cs typeface="Courier New"/>
              </a:rPr>
              <a:t>O</a:t>
            </a:r>
            <a:r>
              <a:rPr sz="3492" dirty="0">
                <a:latin typeface="Courier New"/>
                <a:cs typeface="Courier New"/>
              </a:rPr>
              <a:t>(n</a:t>
            </a:r>
            <a:r>
              <a:rPr sz="3492" baseline="24305" dirty="0">
                <a:latin typeface="Courier New"/>
                <a:cs typeface="Courier New"/>
              </a:rPr>
              <a:t>c</a:t>
            </a:r>
            <a:r>
              <a:rPr sz="3492" dirty="0">
                <a:latin typeface="Courier New"/>
                <a:cs typeface="Courier New"/>
              </a:rPr>
              <a:t>)</a:t>
            </a:r>
            <a:endParaRPr sz="3492">
              <a:latin typeface="Courier New"/>
              <a:cs typeface="Courier New"/>
            </a:endParaRPr>
          </a:p>
          <a:p>
            <a:pPr marL="18480">
              <a:spcBef>
                <a:spcPts val="3114"/>
              </a:spcBef>
            </a:pPr>
            <a:r>
              <a:rPr sz="3492" dirty="0">
                <a:latin typeface="Courier New"/>
                <a:cs typeface="Courier New"/>
              </a:rPr>
              <a:t>O(</a:t>
            </a:r>
            <a:r>
              <a:rPr sz="3492" spc="-7" dirty="0">
                <a:latin typeface="Courier New"/>
                <a:cs typeface="Courier New"/>
              </a:rPr>
              <a:t>c</a:t>
            </a:r>
            <a:r>
              <a:rPr sz="3492" baseline="24305" dirty="0">
                <a:latin typeface="Courier New"/>
                <a:cs typeface="Courier New"/>
              </a:rPr>
              <a:t>n</a:t>
            </a:r>
            <a:r>
              <a:rPr sz="3492" dirty="0">
                <a:latin typeface="Courier New"/>
                <a:cs typeface="Courier New"/>
              </a:rPr>
              <a:t>)</a:t>
            </a:r>
            <a:endParaRPr sz="349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7073" y="4019337"/>
            <a:ext cx="156149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15" dirty="0">
                <a:latin typeface="Calibri"/>
                <a:cs typeface="Calibri"/>
              </a:rPr>
              <a:t>: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073" y="6162347"/>
            <a:ext cx="156149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15" dirty="0">
                <a:latin typeface="Calibri"/>
                <a:cs typeface="Calibri"/>
              </a:rPr>
              <a:t>: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7265" y="8288062"/>
            <a:ext cx="156149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15" dirty="0">
                <a:latin typeface="Calibri"/>
                <a:cs typeface="Calibri"/>
              </a:rPr>
              <a:t>: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7265" y="9341384"/>
            <a:ext cx="156149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15" dirty="0">
                <a:latin typeface="Calibri"/>
                <a:cs typeface="Calibri"/>
              </a:rPr>
              <a:t>:</a:t>
            </a:r>
            <a:endParaRPr sz="349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8097" y="4019336"/>
            <a:ext cx="2168549" cy="577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6259" algn="ctr"/>
            <a:r>
              <a:rPr sz="3492" dirty="0">
                <a:latin typeface="Calibri"/>
                <a:cs typeface="Calibri"/>
              </a:rPr>
              <a:t>constant</a:t>
            </a:r>
          </a:p>
          <a:p>
            <a:pPr marL="17556" marR="7392" indent="-97943" algn="ctr">
              <a:lnSpc>
                <a:spcPct val="199600"/>
              </a:lnSpc>
              <a:spcBef>
                <a:spcPts val="73"/>
              </a:spcBef>
            </a:pPr>
            <a:r>
              <a:rPr sz="3492" spc="-7" dirty="0">
                <a:latin typeface="Calibri"/>
                <a:cs typeface="Calibri"/>
              </a:rPr>
              <a:t>logarithmic linear loglinear polynomial </a:t>
            </a:r>
            <a:r>
              <a:rPr sz="3492" spc="-22" dirty="0">
                <a:latin typeface="Calibri"/>
                <a:cs typeface="Calibri"/>
              </a:rPr>
              <a:t>exponen</a:t>
            </a:r>
            <a:r>
              <a:rPr lang="en-US" sz="3492" spc="-22" dirty="0">
                <a:latin typeface="Calibri"/>
                <a:cs typeface="Calibri"/>
              </a:rPr>
              <a:t>ti</a:t>
            </a:r>
            <a:r>
              <a:rPr sz="3492" spc="-22" dirty="0">
                <a:latin typeface="Calibri"/>
                <a:cs typeface="Calibri"/>
              </a:rPr>
              <a:t>al</a:t>
            </a:r>
            <a:endParaRPr sz="3492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98527" y="3525931"/>
            <a:ext cx="1956712" cy="1331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0" name="object 10"/>
          <p:cNvSpPr/>
          <p:nvPr/>
        </p:nvSpPr>
        <p:spPr>
          <a:xfrm>
            <a:off x="11898527" y="7914868"/>
            <a:ext cx="1726164" cy="1406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1" name="object 11"/>
          <p:cNvSpPr/>
          <p:nvPr/>
        </p:nvSpPr>
        <p:spPr>
          <a:xfrm>
            <a:off x="11898527" y="5951859"/>
            <a:ext cx="1861289" cy="1152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2" name="object 12"/>
          <p:cNvSpPr/>
          <p:nvPr/>
        </p:nvSpPr>
        <p:spPr>
          <a:xfrm>
            <a:off x="7053262" y="4857773"/>
            <a:ext cx="1816332" cy="1094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3" name="object 13"/>
          <p:cNvSpPr/>
          <p:nvPr/>
        </p:nvSpPr>
        <p:spPr>
          <a:xfrm>
            <a:off x="7180902" y="6922744"/>
            <a:ext cx="1716078" cy="1231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4" name="object 14"/>
          <p:cNvSpPr/>
          <p:nvPr/>
        </p:nvSpPr>
        <p:spPr>
          <a:xfrm>
            <a:off x="7546680" y="8996033"/>
            <a:ext cx="1356678" cy="12306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5" name="object 15"/>
          <p:cNvSpPr/>
          <p:nvPr/>
        </p:nvSpPr>
        <p:spPr>
          <a:xfrm>
            <a:off x="11421926" y="4132269"/>
            <a:ext cx="406545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57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6" name="object 16"/>
          <p:cNvSpPr/>
          <p:nvPr/>
        </p:nvSpPr>
        <p:spPr>
          <a:xfrm>
            <a:off x="11754554" y="4076831"/>
            <a:ext cx="110876" cy="11087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7" name="object 17"/>
          <p:cNvSpPr/>
          <p:nvPr/>
        </p:nvSpPr>
        <p:spPr>
          <a:xfrm>
            <a:off x="11415011" y="6378681"/>
            <a:ext cx="406545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57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8" name="object 18"/>
          <p:cNvSpPr/>
          <p:nvPr/>
        </p:nvSpPr>
        <p:spPr>
          <a:xfrm>
            <a:off x="11747639" y="6323243"/>
            <a:ext cx="110876" cy="11087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9" name="object 19"/>
          <p:cNvSpPr/>
          <p:nvPr/>
        </p:nvSpPr>
        <p:spPr>
          <a:xfrm>
            <a:off x="11421926" y="8427403"/>
            <a:ext cx="406545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257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0" name="object 20"/>
          <p:cNvSpPr/>
          <p:nvPr/>
        </p:nvSpPr>
        <p:spPr>
          <a:xfrm>
            <a:off x="11754554" y="8371965"/>
            <a:ext cx="110876" cy="11087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1" name="object 21"/>
          <p:cNvSpPr/>
          <p:nvPr/>
        </p:nvSpPr>
        <p:spPr>
          <a:xfrm>
            <a:off x="8721941" y="5267513"/>
            <a:ext cx="406545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124" y="0"/>
                </a:moveTo>
                <a:lnTo>
                  <a:pt x="0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2" name="object 22"/>
          <p:cNvSpPr/>
          <p:nvPr/>
        </p:nvSpPr>
        <p:spPr>
          <a:xfrm>
            <a:off x="8684775" y="5212076"/>
            <a:ext cx="110876" cy="11087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3" name="object 23"/>
          <p:cNvSpPr/>
          <p:nvPr/>
        </p:nvSpPr>
        <p:spPr>
          <a:xfrm>
            <a:off x="8715028" y="7513923"/>
            <a:ext cx="406545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124" y="0"/>
                </a:moveTo>
                <a:lnTo>
                  <a:pt x="0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4" name="object 24"/>
          <p:cNvSpPr/>
          <p:nvPr/>
        </p:nvSpPr>
        <p:spPr>
          <a:xfrm>
            <a:off x="8677863" y="7458486"/>
            <a:ext cx="110876" cy="11087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5" name="object 25"/>
          <p:cNvSpPr/>
          <p:nvPr/>
        </p:nvSpPr>
        <p:spPr>
          <a:xfrm>
            <a:off x="8721941" y="9562645"/>
            <a:ext cx="406545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9124" y="0"/>
                </a:moveTo>
                <a:lnTo>
                  <a:pt x="0" y="0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6" name="object 26"/>
          <p:cNvSpPr/>
          <p:nvPr/>
        </p:nvSpPr>
        <p:spPr>
          <a:xfrm>
            <a:off x="8684775" y="9507209"/>
            <a:ext cx="110876" cy="11087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27" name="object 27"/>
          <p:cNvSpPr/>
          <p:nvPr/>
        </p:nvSpPr>
        <p:spPr>
          <a:xfrm>
            <a:off x="2318982" y="8793725"/>
            <a:ext cx="1247106" cy="7342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583343"/>
            <a:ext cx="24945677" cy="2252410"/>
          </a:xfrm>
          <a:prstGeom prst="rect">
            <a:avLst/>
          </a:prstGeom>
        </p:spPr>
        <p:txBody>
          <a:bodyPr vert="horz" wrap="square" lIns="0" tIns="904747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146" dirty="0"/>
              <a:t>C</a:t>
            </a:r>
            <a:r>
              <a:rPr spc="-73" dirty="0"/>
              <a:t>O</a:t>
            </a:r>
            <a:r>
              <a:rPr spc="-131" dirty="0"/>
              <a:t>MP</a:t>
            </a:r>
            <a:r>
              <a:rPr spc="-109" dirty="0"/>
              <a:t>L</a:t>
            </a:r>
            <a:r>
              <a:rPr spc="-116" dirty="0"/>
              <a:t>E</a:t>
            </a:r>
            <a:r>
              <a:rPr spc="-80" dirty="0"/>
              <a:t>X</a:t>
            </a:r>
            <a:r>
              <a:rPr spc="-73" dirty="0"/>
              <a:t>IT</a:t>
            </a:r>
            <a:r>
              <a:rPr dirty="0"/>
              <a:t>Y</a:t>
            </a:r>
            <a:r>
              <a:rPr spc="-146" dirty="0"/>
              <a:t> </a:t>
            </a:r>
            <a:r>
              <a:rPr spc="-80" dirty="0"/>
              <a:t>G</a:t>
            </a:r>
            <a:r>
              <a:rPr spc="-146" dirty="0"/>
              <a:t>RO</a:t>
            </a:r>
            <a:r>
              <a:rPr spc="-80" dirty="0"/>
              <a:t>W</a:t>
            </a:r>
            <a:r>
              <a:rPr spc="-73" dirty="0"/>
              <a:t>T</a:t>
            </a:r>
            <a:r>
              <a:rPr dirty="0"/>
              <a:t>H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20553426" y="13960774"/>
            <a:ext cx="2176650" cy="904103"/>
          </a:xfrm>
          <a:prstGeom prst="rect">
            <a:avLst/>
          </a:prstGeom>
        </p:spPr>
        <p:txBody>
          <a:bodyPr vert="horz" wrap="square" lIns="0" tIns="91131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25</a:t>
            </a:fld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3745558" y="4584218"/>
            <a:ext cx="840641" cy="425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5" name="object 5"/>
          <p:cNvSpPr/>
          <p:nvPr/>
        </p:nvSpPr>
        <p:spPr>
          <a:xfrm>
            <a:off x="3807379" y="4638312"/>
            <a:ext cx="665256" cy="4102411"/>
          </a:xfrm>
          <a:custGeom>
            <a:avLst/>
            <a:gdLst/>
            <a:ahLst/>
            <a:cxnLst/>
            <a:rect l="l" t="t" r="r" b="b"/>
            <a:pathLst>
              <a:path w="457200" h="2819400">
                <a:moveTo>
                  <a:pt x="342900" y="228600"/>
                </a:moveTo>
                <a:lnTo>
                  <a:pt x="114300" y="228600"/>
                </a:lnTo>
                <a:lnTo>
                  <a:pt x="114300" y="2819400"/>
                </a:lnTo>
                <a:lnTo>
                  <a:pt x="342900" y="2819400"/>
                </a:lnTo>
                <a:lnTo>
                  <a:pt x="342900" y="228600"/>
                </a:lnTo>
                <a:close/>
              </a:path>
              <a:path w="457200" h="2819400">
                <a:moveTo>
                  <a:pt x="228600" y="0"/>
                </a:moveTo>
                <a:lnTo>
                  <a:pt x="0" y="2286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3807379" y="4638312"/>
            <a:ext cx="665256" cy="4100563"/>
          </a:xfrm>
          <a:custGeom>
            <a:avLst/>
            <a:gdLst/>
            <a:ahLst/>
            <a:cxnLst/>
            <a:rect l="l" t="t" r="r" b="b"/>
            <a:pathLst>
              <a:path w="457200" h="2818129">
                <a:moveTo>
                  <a:pt x="0" y="228483"/>
                </a:moveTo>
                <a:lnTo>
                  <a:pt x="228483" y="0"/>
                </a:lnTo>
                <a:lnTo>
                  <a:pt x="456966" y="228483"/>
                </a:lnTo>
                <a:lnTo>
                  <a:pt x="342725" y="228483"/>
                </a:lnTo>
                <a:lnTo>
                  <a:pt x="342725" y="2817961"/>
                </a:lnTo>
                <a:lnTo>
                  <a:pt x="114241" y="2817961"/>
                </a:lnTo>
                <a:lnTo>
                  <a:pt x="114241" y="228483"/>
                </a:lnTo>
                <a:lnTo>
                  <a:pt x="0" y="228483"/>
                </a:lnTo>
                <a:close/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88136" y="3342453"/>
          <a:ext cx="10971120" cy="6488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5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n=10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1000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1000000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6C6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O(lo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00139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lo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00139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3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O(n^2)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1000000000000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46">
                <a:tc rowSpan="10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O(2^n)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1024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12676506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1071508607186267320948425049060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Goo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 luck!!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4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00228229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0018105614048117055336074437503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40149670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8837035105112493612249319837881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3205376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5695858127594672917553146825187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1452856923140435984577574698574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4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8039345677748242309854210746050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4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6237114187795418215304647498358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1941267398767559165543946077062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9145711964776865421676604298316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8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52624386837205668069376</a:t>
                      </a: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850" y="4206875"/>
            <a:ext cx="24945677" cy="2150268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Optimization Tips for Python Code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26</a:t>
            </a:fld>
            <a:endParaRPr spc="-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625475"/>
            <a:ext cx="24945677" cy="2150268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lang="en-US" i="0" dirty="0">
                <a:solidFill>
                  <a:srgbClr val="273239"/>
                </a:solidFill>
                <a:effectLst/>
                <a:latin typeface="sofia-pro"/>
              </a:rPr>
              <a:t>Data structures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27</a:t>
            </a:fld>
            <a:endParaRPr spc="-1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071F2-D599-41F9-BE85-29747DF78DA7}"/>
              </a:ext>
            </a:extLst>
          </p:cNvPr>
          <p:cNvSpPr txBox="1"/>
          <p:nvPr/>
        </p:nvSpPr>
        <p:spPr>
          <a:xfrm>
            <a:off x="2559961" y="3292475"/>
            <a:ext cx="13802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4B505A"/>
                </a:solidFill>
                <a:effectLst/>
                <a:latin typeface="Open Sans" panose="020B0604020202020204" pitchFamily="34" charset="0"/>
              </a:rPr>
              <a:t>Know the basic data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7D57-5728-4BEF-AD46-101FCBDC930E}"/>
              </a:ext>
            </a:extLst>
          </p:cNvPr>
          <p:cNvSpPr txBox="1"/>
          <p:nvPr/>
        </p:nvSpPr>
        <p:spPr>
          <a:xfrm>
            <a:off x="2523178" y="4454346"/>
            <a:ext cx="149202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it is often a good idea to use sets or dictionaries instead of lists in cases where: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The collection will contain a large number of items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You will be repeatedly searching for items in the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You do not have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118466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715179"/>
            <a:ext cx="24945677" cy="197086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algn="l"/>
            <a:r>
              <a:rPr lang="en-US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Reduce memory footprint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28</a:t>
            </a:fld>
            <a:endParaRPr spc="-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7D57-5728-4BEF-AD46-101FCBDC930E}"/>
              </a:ext>
            </a:extLst>
          </p:cNvPr>
          <p:cNvSpPr txBox="1"/>
          <p:nvPr/>
        </p:nvSpPr>
        <p:spPr>
          <a:xfrm>
            <a:off x="4641850" y="3073310"/>
            <a:ext cx="12452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This is inefficient because a new string gets created upon each pass. Use a list and join it together: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4D7A84-C7B8-482B-A007-EBD6D2ED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3152421"/>
            <a:ext cx="1955740" cy="11327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B09F30-4DE6-44D6-A559-8D0CDB70A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0" y="4637966"/>
            <a:ext cx="8486509" cy="1625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9A692-E9EE-4DEF-957A-5EFB9EAC1161}"/>
              </a:ext>
            </a:extLst>
          </p:cNvPr>
          <p:cNvSpPr txBox="1"/>
          <p:nvPr/>
        </p:nvSpPr>
        <p:spPr>
          <a:xfrm>
            <a:off x="1746250" y="6986202"/>
            <a:ext cx="13802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4B505A"/>
                </a:solidFill>
                <a:latin typeface="Open Sans" panose="020B0606030504020204" pitchFamily="34" charset="0"/>
              </a:rPr>
              <a:t>A</a:t>
            </a:r>
            <a:r>
              <a:rPr lang="en-US" sz="32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void the + operator on strings:</a:t>
            </a:r>
            <a:endParaRPr lang="en-US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819E15-B0AC-4CD0-93FD-349A5FE17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850" y="6416675"/>
            <a:ext cx="5624240" cy="36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715179"/>
            <a:ext cx="24945677" cy="197086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algn="l"/>
            <a:r>
              <a:rPr lang="en-US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Use </a:t>
            </a:r>
            <a:r>
              <a:rPr lang="en-US" i="0" dirty="0" err="1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builtin</a:t>
            </a:r>
            <a:r>
              <a:rPr lang="en-US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 functions and libraries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29</a:t>
            </a:fld>
            <a:endParaRPr spc="-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7D57-5728-4BEF-AD46-101FCBDC930E}"/>
              </a:ext>
            </a:extLst>
          </p:cNvPr>
          <p:cNvSpPr txBox="1"/>
          <p:nvPr/>
        </p:nvSpPr>
        <p:spPr>
          <a:xfrm>
            <a:off x="2203450" y="3521075"/>
            <a:ext cx="14920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 err="1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Builtin</a:t>
            </a: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 functions like sum, max, any, map, </a:t>
            </a:r>
            <a:r>
              <a:rPr lang="en-US" sz="3600" b="0" i="0" dirty="0" err="1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etc</a:t>
            </a: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 are implemented in C. They are very efficient and well tested. 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683A72-0F70-4B1E-A9F9-14D24124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5556439"/>
            <a:ext cx="12956922" cy="39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393" dirty="0"/>
              <a:t>W</a:t>
            </a:r>
            <a:r>
              <a:rPr spc="-73" dirty="0"/>
              <a:t>A</a:t>
            </a:r>
            <a:r>
              <a:rPr spc="-80" dirty="0"/>
              <a:t>N</a:t>
            </a:r>
            <a:r>
              <a:rPr u="none" dirty="0"/>
              <a:t>T</a:t>
            </a:r>
            <a:r>
              <a:rPr spc="-146" dirty="0"/>
              <a:t> </a:t>
            </a:r>
            <a:r>
              <a:rPr spc="-284" dirty="0"/>
              <a:t>T</a:t>
            </a:r>
            <a:r>
              <a:rPr u="none" dirty="0"/>
              <a:t>O</a:t>
            </a:r>
            <a:r>
              <a:rPr spc="-153" dirty="0"/>
              <a:t> </a:t>
            </a:r>
            <a:r>
              <a:rPr spc="-124" dirty="0"/>
              <a:t>U</a:t>
            </a:r>
            <a:r>
              <a:rPr spc="-80" dirty="0"/>
              <a:t>N</a:t>
            </a:r>
            <a:r>
              <a:rPr spc="-116" dirty="0"/>
              <a:t>DE</a:t>
            </a:r>
            <a:r>
              <a:rPr spc="-175" dirty="0"/>
              <a:t>R</a:t>
            </a:r>
            <a:r>
              <a:rPr spc="-146" dirty="0"/>
              <a:t>S</a:t>
            </a:r>
            <a:r>
              <a:rPr spc="-626" dirty="0"/>
              <a:t>T</a:t>
            </a:r>
            <a:r>
              <a:rPr spc="-73" dirty="0"/>
              <a:t>A</a:t>
            </a:r>
            <a:r>
              <a:rPr spc="-80" dirty="0"/>
              <a:t>N</a:t>
            </a:r>
            <a:r>
              <a:rPr spc="-44" dirty="0"/>
              <a:t>D</a:t>
            </a:r>
            <a:r>
              <a:rPr spc="-22" dirty="0"/>
              <a:t> </a:t>
            </a:r>
            <a:r>
              <a:rPr spc="-73" dirty="0"/>
              <a:t>EFFICIENC</a:t>
            </a:r>
            <a:r>
              <a:rPr u="none" dirty="0"/>
              <a:t>Y</a:t>
            </a:r>
            <a:r>
              <a:rPr spc="-182" dirty="0"/>
              <a:t> </a:t>
            </a:r>
            <a:r>
              <a:rPr spc="-73" dirty="0"/>
              <a:t>O</a:t>
            </a:r>
            <a:r>
              <a:rPr spc="-36" dirty="0"/>
              <a:t>F</a:t>
            </a:r>
            <a:r>
              <a:rPr spc="-153" dirty="0"/>
              <a:t> </a:t>
            </a:r>
            <a:r>
              <a:rPr spc="-73" dirty="0"/>
              <a:t>P</a:t>
            </a:r>
            <a:r>
              <a:rPr spc="-146" dirty="0"/>
              <a:t>R</a:t>
            </a:r>
            <a:r>
              <a:rPr spc="-73" dirty="0"/>
              <a:t>OG</a:t>
            </a:r>
            <a:r>
              <a:rPr spc="-80" dirty="0"/>
              <a:t>R</a:t>
            </a:r>
            <a:r>
              <a:rPr spc="-73" dirty="0"/>
              <a:t>A</a:t>
            </a:r>
            <a:r>
              <a:rPr spc="-124" dirty="0"/>
              <a:t>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3</a:t>
            </a:fld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1289051" y="3350203"/>
            <a:ext cx="15234878" cy="6144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92929"/>
                </a:solidFill>
                <a:effectLst/>
                <a:latin typeface="charter"/>
              </a:rPr>
              <a:t>computers are fast and getting faster — so maybe efficient programs don’t matter?</a:t>
            </a:r>
          </a:p>
          <a:p>
            <a:pPr marL="572873" marR="339104" lvl="1" indent="-277197">
              <a:lnSpc>
                <a:spcPct val="70100"/>
              </a:lnSpc>
              <a:spcBef>
                <a:spcPts val="538"/>
              </a:spcBef>
              <a:buClr>
                <a:srgbClr val="595959"/>
              </a:buClr>
              <a:buFont typeface="Calibri"/>
              <a:buChar char="◦"/>
              <a:tabLst>
                <a:tab pos="562709" algn="l"/>
              </a:tabLst>
            </a:pPr>
            <a:r>
              <a:rPr sz="3201" spc="-7" dirty="0">
                <a:latin typeface="Calibri"/>
                <a:cs typeface="Calibri"/>
              </a:rPr>
              <a:t>bu</a:t>
            </a:r>
            <a:r>
              <a:rPr sz="3201" dirty="0">
                <a:latin typeface="Calibri"/>
                <a:cs typeface="Calibri"/>
              </a:rPr>
              <a:t>t </a:t>
            </a:r>
            <a:r>
              <a:rPr sz="3201" spc="-7" dirty="0">
                <a:latin typeface="Calibri"/>
                <a:cs typeface="Calibri"/>
              </a:rPr>
              <a:t>dat</a:t>
            </a:r>
            <a:r>
              <a:rPr sz="3201" dirty="0">
                <a:latin typeface="Calibri"/>
                <a:cs typeface="Calibri"/>
              </a:rPr>
              <a:t>a </a:t>
            </a:r>
            <a:r>
              <a:rPr sz="3201" spc="-22" dirty="0">
                <a:latin typeface="Calibri"/>
                <a:cs typeface="Calibri"/>
              </a:rPr>
              <a:t>set</a:t>
            </a:r>
            <a:r>
              <a:rPr sz="3201" spc="-15" dirty="0">
                <a:latin typeface="Calibri"/>
                <a:cs typeface="Calibri"/>
              </a:rPr>
              <a:t>s</a:t>
            </a:r>
            <a:r>
              <a:rPr sz="3201" dirty="0">
                <a:latin typeface="Calibri"/>
                <a:cs typeface="Calibri"/>
              </a:rPr>
              <a:t> can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9" dirty="0">
                <a:latin typeface="Calibri"/>
                <a:cs typeface="Calibri"/>
              </a:rPr>
              <a:t>b</a:t>
            </a:r>
            <a:r>
              <a:rPr sz="3201" spc="-22" dirty="0">
                <a:latin typeface="Calibri"/>
                <a:cs typeface="Calibri"/>
              </a:rPr>
              <a:t>e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15" dirty="0">
                <a:latin typeface="Calibri"/>
                <a:cs typeface="Calibri"/>
              </a:rPr>
              <a:t>very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large</a:t>
            </a:r>
            <a:r>
              <a:rPr sz="3201" spc="15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(e.g.</a:t>
            </a:r>
            <a:r>
              <a:rPr sz="3201" spc="-15" dirty="0">
                <a:latin typeface="Calibri"/>
                <a:cs typeface="Calibri"/>
              </a:rPr>
              <a:t>,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i</a:t>
            </a:r>
            <a:r>
              <a:rPr sz="3201" dirty="0">
                <a:latin typeface="Calibri"/>
                <a:cs typeface="Calibri"/>
              </a:rPr>
              <a:t>n </a:t>
            </a:r>
            <a:r>
              <a:rPr sz="3201" spc="-15" dirty="0">
                <a:latin typeface="Calibri"/>
                <a:cs typeface="Calibri"/>
              </a:rPr>
              <a:t>2014,</a:t>
            </a:r>
            <a:r>
              <a:rPr sz="3201" dirty="0">
                <a:latin typeface="Calibri"/>
                <a:cs typeface="Calibri"/>
              </a:rPr>
              <a:t> Google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served</a:t>
            </a:r>
            <a:r>
              <a:rPr sz="3201" spc="-15" dirty="0">
                <a:latin typeface="Calibri"/>
                <a:cs typeface="Calibri"/>
              </a:rPr>
              <a:t> 30,000,000,000,000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9" dirty="0">
                <a:latin typeface="Calibri"/>
                <a:cs typeface="Calibri"/>
              </a:rPr>
              <a:t>pages</a:t>
            </a:r>
            <a:r>
              <a:rPr sz="3201" spc="-15" dirty="0">
                <a:latin typeface="Calibri"/>
                <a:cs typeface="Calibri"/>
              </a:rPr>
              <a:t>,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15" dirty="0">
                <a:latin typeface="Calibri"/>
                <a:cs typeface="Calibri"/>
              </a:rPr>
              <a:t>covering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100,000,000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GB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dirty="0">
                <a:latin typeface="Calibri"/>
                <a:cs typeface="Calibri"/>
              </a:rPr>
              <a:t>–</a:t>
            </a:r>
            <a:r>
              <a:rPr sz="3201" spc="-7" dirty="0">
                <a:latin typeface="Calibri"/>
                <a:cs typeface="Calibri"/>
              </a:rPr>
              <a:t> ho</a:t>
            </a:r>
            <a:r>
              <a:rPr sz="3201" dirty="0">
                <a:latin typeface="Calibri"/>
                <a:cs typeface="Calibri"/>
              </a:rPr>
              <a:t>w </a:t>
            </a:r>
            <a:r>
              <a:rPr sz="3201" spc="-7" dirty="0">
                <a:latin typeface="Calibri"/>
                <a:cs typeface="Calibri"/>
              </a:rPr>
              <a:t>lon</a:t>
            </a:r>
            <a:r>
              <a:rPr sz="3201" dirty="0">
                <a:latin typeface="Calibri"/>
                <a:cs typeface="Calibri"/>
              </a:rPr>
              <a:t>g to </a:t>
            </a:r>
            <a:r>
              <a:rPr sz="3201" spc="-22" dirty="0">
                <a:latin typeface="Calibri"/>
                <a:cs typeface="Calibri"/>
              </a:rPr>
              <a:t>search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brute</a:t>
            </a:r>
            <a:r>
              <a:rPr sz="3201" spc="7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force?)</a:t>
            </a:r>
            <a:endParaRPr sz="3201" dirty="0">
              <a:latin typeface="Calibri"/>
              <a:cs typeface="Calibri"/>
            </a:endParaRPr>
          </a:p>
          <a:p>
            <a:pPr marL="572873" marR="443514" lvl="1" indent="-277197">
              <a:lnSpc>
                <a:spcPct val="72000"/>
              </a:lnSpc>
              <a:spcBef>
                <a:spcPts val="728"/>
              </a:spcBef>
              <a:buClr>
                <a:srgbClr val="595959"/>
              </a:buClr>
              <a:buFont typeface="Calibri"/>
              <a:buChar char="◦"/>
              <a:tabLst>
                <a:tab pos="562709" algn="l"/>
              </a:tabLst>
            </a:pPr>
            <a:r>
              <a:rPr sz="3201" dirty="0">
                <a:latin typeface="Calibri"/>
                <a:cs typeface="Calibri"/>
              </a:rPr>
              <a:t>thus,</a:t>
            </a:r>
            <a:r>
              <a:rPr sz="3201" spc="-7" dirty="0">
                <a:latin typeface="Calibri"/>
                <a:cs typeface="Calibri"/>
              </a:rPr>
              <a:t> simpl</a:t>
            </a:r>
            <a:r>
              <a:rPr sz="3201" dirty="0">
                <a:latin typeface="Calibri"/>
                <a:cs typeface="Calibri"/>
              </a:rPr>
              <a:t>e </a:t>
            </a:r>
            <a:r>
              <a:rPr sz="3201" spc="-29" dirty="0">
                <a:latin typeface="Calibri"/>
                <a:cs typeface="Calibri"/>
              </a:rPr>
              <a:t>solu</a:t>
            </a:r>
            <a:r>
              <a:rPr lang="en-US" sz="3201" spc="-29" dirty="0">
                <a:latin typeface="Calibri"/>
                <a:cs typeface="Calibri"/>
              </a:rPr>
              <a:t>ti</a:t>
            </a:r>
            <a:r>
              <a:rPr sz="3201" spc="-29" dirty="0">
                <a:latin typeface="Calibri"/>
                <a:cs typeface="Calibri"/>
              </a:rPr>
              <a:t>on</a:t>
            </a:r>
            <a:r>
              <a:rPr sz="3201" spc="-15" dirty="0">
                <a:latin typeface="Calibri"/>
                <a:cs typeface="Calibri"/>
              </a:rPr>
              <a:t>s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may</a:t>
            </a:r>
            <a:r>
              <a:rPr sz="3201" spc="-7" dirty="0">
                <a:latin typeface="Calibri"/>
                <a:cs typeface="Calibri"/>
              </a:rPr>
              <a:t> simpl</a:t>
            </a:r>
            <a:r>
              <a:rPr sz="3201" dirty="0">
                <a:latin typeface="Calibri"/>
                <a:cs typeface="Calibri"/>
              </a:rPr>
              <a:t>y </a:t>
            </a:r>
            <a:r>
              <a:rPr sz="3201" spc="-7" dirty="0">
                <a:latin typeface="Calibri"/>
                <a:cs typeface="Calibri"/>
              </a:rPr>
              <a:t>no</a:t>
            </a:r>
            <a:r>
              <a:rPr sz="3201" dirty="0">
                <a:latin typeface="Calibri"/>
                <a:cs typeface="Calibri"/>
              </a:rPr>
              <a:t>t </a:t>
            </a:r>
            <a:r>
              <a:rPr sz="3201" spc="-7" dirty="0">
                <a:latin typeface="Calibri"/>
                <a:cs typeface="Calibri"/>
              </a:rPr>
              <a:t>scal</a:t>
            </a:r>
            <a:r>
              <a:rPr sz="3201" dirty="0">
                <a:latin typeface="Calibri"/>
                <a:cs typeface="Calibri"/>
              </a:rPr>
              <a:t>e with</a:t>
            </a:r>
            <a:r>
              <a:rPr sz="3201" spc="-7" dirty="0">
                <a:latin typeface="Calibri"/>
                <a:cs typeface="Calibri"/>
              </a:rPr>
              <a:t> siz</a:t>
            </a:r>
            <a:r>
              <a:rPr sz="3201" dirty="0">
                <a:latin typeface="Calibri"/>
                <a:cs typeface="Calibri"/>
              </a:rPr>
              <a:t>e </a:t>
            </a:r>
            <a:r>
              <a:rPr sz="3201" spc="-7" dirty="0">
                <a:latin typeface="Calibri"/>
                <a:cs typeface="Calibri"/>
              </a:rPr>
              <a:t>i</a:t>
            </a:r>
            <a:r>
              <a:rPr sz="3201" dirty="0">
                <a:latin typeface="Calibri"/>
                <a:cs typeface="Calibri"/>
              </a:rPr>
              <a:t>n acceptable </a:t>
            </a:r>
            <a:r>
              <a:rPr sz="3201" spc="-22" dirty="0">
                <a:latin typeface="Calibri"/>
                <a:cs typeface="Calibri"/>
              </a:rPr>
              <a:t>manner</a:t>
            </a:r>
            <a:endParaRPr sz="3201" dirty="0">
              <a:latin typeface="Calibri"/>
              <a:cs typeface="Calibri"/>
            </a:endParaRPr>
          </a:p>
          <a:p>
            <a:pPr marL="321547" indent="-303067">
              <a:spcBef>
                <a:spcPts val="1011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spc="-7" dirty="0">
                <a:latin typeface="Calibri"/>
                <a:cs typeface="Calibri"/>
              </a:rPr>
              <a:t>ho</a:t>
            </a:r>
            <a:r>
              <a:rPr sz="3492" dirty="0">
                <a:latin typeface="Calibri"/>
                <a:cs typeface="Calibri"/>
              </a:rPr>
              <a:t>w can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we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decid</a:t>
            </a:r>
            <a:r>
              <a:rPr sz="3492" dirty="0">
                <a:latin typeface="Calibri"/>
                <a:cs typeface="Calibri"/>
              </a:rPr>
              <a:t>e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dirty="0">
                <a:latin typeface="Calibri"/>
                <a:cs typeface="Calibri"/>
              </a:rPr>
              <a:t>which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op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o</a:t>
            </a:r>
            <a:r>
              <a:rPr sz="3492" spc="-22" dirty="0">
                <a:latin typeface="Calibri"/>
                <a:cs typeface="Calibri"/>
              </a:rPr>
              <a:t>n</a:t>
            </a:r>
            <a:r>
              <a:rPr sz="3492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fo</a:t>
            </a:r>
            <a:r>
              <a:rPr sz="3492" dirty="0">
                <a:latin typeface="Calibri"/>
                <a:cs typeface="Calibri"/>
              </a:rPr>
              <a:t>r </a:t>
            </a:r>
            <a:r>
              <a:rPr sz="3492" spc="-29" dirty="0">
                <a:latin typeface="Calibri"/>
                <a:cs typeface="Calibri"/>
              </a:rPr>
              <a:t>program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s most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eﬃcient?</a:t>
            </a:r>
            <a:endParaRPr sz="3492" dirty="0">
              <a:latin typeface="Calibri"/>
              <a:cs typeface="Calibri"/>
            </a:endParaRPr>
          </a:p>
          <a:p>
            <a:pPr>
              <a:spcBef>
                <a:spcPts val="76"/>
              </a:spcBef>
              <a:buClr>
                <a:srgbClr val="595959"/>
              </a:buClr>
              <a:buFont typeface="Arial"/>
              <a:buChar char="▪"/>
            </a:pPr>
            <a:endParaRPr sz="5020" dirty="0">
              <a:latin typeface="Times New Roman"/>
              <a:cs typeface="Times New Roman"/>
            </a:endParaRPr>
          </a:p>
          <a:p>
            <a:pPr marL="321547" indent="-303067"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spc="-29" dirty="0">
                <a:latin typeface="Calibri"/>
                <a:cs typeface="Calibri"/>
              </a:rPr>
              <a:t>separat</a:t>
            </a:r>
            <a:r>
              <a:rPr sz="3492" spc="-22" dirty="0">
                <a:latin typeface="Calibri"/>
                <a:cs typeface="Calibri"/>
              </a:rPr>
              <a:t>e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lang="en-US" sz="3492" b="1" spc="291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492" b="1" spc="29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3492" b="1" spc="262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492"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492" b="1" spc="-29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 e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ﬃci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492" b="1" spc="-7" dirty="0">
                <a:solidFill>
                  <a:srgbClr val="C00000"/>
                </a:solidFill>
                <a:latin typeface="Calibri"/>
                <a:cs typeface="Calibri"/>
              </a:rPr>
              <a:t>nc</a:t>
            </a:r>
            <a:r>
              <a:rPr sz="3492" b="1" dirty="0">
                <a:solidFill>
                  <a:srgbClr val="C00000"/>
                </a:solidFill>
                <a:latin typeface="Calibri"/>
                <a:cs typeface="Calibri"/>
              </a:rPr>
              <a:t>y </a:t>
            </a:r>
            <a:r>
              <a:rPr sz="3492" spc="-7" dirty="0">
                <a:latin typeface="Calibri"/>
                <a:cs typeface="Calibri"/>
              </a:rPr>
              <a:t>o</a:t>
            </a:r>
            <a:r>
              <a:rPr sz="3492" dirty="0">
                <a:latin typeface="Calibri"/>
                <a:cs typeface="Calibri"/>
              </a:rPr>
              <a:t>f a </a:t>
            </a:r>
            <a:r>
              <a:rPr sz="3492" spc="-29" dirty="0">
                <a:latin typeface="Calibri"/>
                <a:cs typeface="Calibri"/>
              </a:rPr>
              <a:t>program</a:t>
            </a:r>
            <a:endParaRPr sz="3492" dirty="0">
              <a:latin typeface="Calibri"/>
              <a:cs typeface="Calibri"/>
            </a:endParaRPr>
          </a:p>
          <a:p>
            <a:pPr marL="321547" indent="-303067">
              <a:lnSpc>
                <a:spcPts val="3885"/>
              </a:lnSpc>
              <a:spcBef>
                <a:spcPts val="757"/>
              </a:spcBef>
              <a:buClr>
                <a:srgbClr val="595959"/>
              </a:buClr>
              <a:buFont typeface="Arial"/>
              <a:buChar char="▪"/>
              <a:tabLst>
                <a:tab pos="322472" algn="l"/>
              </a:tabLst>
            </a:pPr>
            <a:r>
              <a:rPr sz="3492" dirty="0">
                <a:latin typeface="Calibri"/>
                <a:cs typeface="Calibri"/>
              </a:rPr>
              <a:t>tradeoﬀ</a:t>
            </a:r>
            <a:r>
              <a:rPr sz="3492" spc="-7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betwee</a:t>
            </a:r>
            <a:r>
              <a:rPr sz="3492" spc="-22" dirty="0">
                <a:latin typeface="Calibri"/>
                <a:cs typeface="Calibri"/>
              </a:rPr>
              <a:t>n</a:t>
            </a:r>
            <a:r>
              <a:rPr sz="3492" spc="15" dirty="0">
                <a:latin typeface="Calibri"/>
                <a:cs typeface="Calibri"/>
              </a:rPr>
              <a:t> </a:t>
            </a:r>
            <a:r>
              <a:rPr sz="3492" spc="-22" dirty="0">
                <a:latin typeface="Calibri"/>
                <a:cs typeface="Calibri"/>
              </a:rPr>
              <a:t>them:</a:t>
            </a:r>
            <a:endParaRPr sz="3492" dirty="0">
              <a:latin typeface="Calibri"/>
              <a:cs typeface="Calibri"/>
            </a:endParaRPr>
          </a:p>
          <a:p>
            <a:pPr marL="572873" marR="7392" lvl="1" indent="-277197">
              <a:lnSpc>
                <a:spcPct val="68200"/>
              </a:lnSpc>
              <a:spcBef>
                <a:spcPts val="917"/>
              </a:spcBef>
              <a:buClr>
                <a:srgbClr val="595959"/>
              </a:buClr>
              <a:buFont typeface="Calibri"/>
              <a:buChar char="◦"/>
              <a:tabLst>
                <a:tab pos="562709" algn="l"/>
              </a:tabLst>
            </a:pPr>
            <a:r>
              <a:rPr sz="3201" dirty="0">
                <a:latin typeface="Calibri"/>
                <a:cs typeface="Calibri"/>
              </a:rPr>
              <a:t>can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9" dirty="0">
                <a:latin typeface="Calibri"/>
                <a:cs typeface="Calibri"/>
              </a:rPr>
              <a:t>some</a:t>
            </a:r>
            <a:r>
              <a:rPr lang="en-US" sz="3201" spc="-29" dirty="0">
                <a:latin typeface="Calibri"/>
                <a:cs typeface="Calibri"/>
              </a:rPr>
              <a:t>ti</a:t>
            </a:r>
            <a:r>
              <a:rPr sz="3201" spc="-29" dirty="0">
                <a:latin typeface="Calibri"/>
                <a:cs typeface="Calibri"/>
              </a:rPr>
              <a:t>me</a:t>
            </a:r>
            <a:r>
              <a:rPr sz="3201" spc="-15" dirty="0">
                <a:latin typeface="Calibri"/>
                <a:cs typeface="Calibri"/>
              </a:rPr>
              <a:t>s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pre-comput</a:t>
            </a:r>
            <a:r>
              <a:rPr sz="3201" dirty="0">
                <a:latin typeface="Calibri"/>
                <a:cs typeface="Calibri"/>
              </a:rPr>
              <a:t>e</a:t>
            </a:r>
            <a:r>
              <a:rPr sz="3201" spc="22" dirty="0">
                <a:latin typeface="Calibri"/>
                <a:cs typeface="Calibri"/>
              </a:rPr>
              <a:t> </a:t>
            </a:r>
            <a:r>
              <a:rPr sz="3201" dirty="0">
                <a:latin typeface="Calibri"/>
                <a:cs typeface="Calibri"/>
              </a:rPr>
              <a:t>results</a:t>
            </a:r>
            <a:r>
              <a:rPr sz="3201" spc="-22" dirty="0">
                <a:latin typeface="Calibri"/>
                <a:cs typeface="Calibri"/>
              </a:rPr>
              <a:t> </a:t>
            </a:r>
            <a:r>
              <a:rPr sz="3201" spc="-15" dirty="0">
                <a:latin typeface="Calibri"/>
                <a:cs typeface="Calibri"/>
              </a:rPr>
              <a:t>are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stored</a:t>
            </a:r>
            <a:r>
              <a:rPr sz="3201" spc="-15" dirty="0">
                <a:latin typeface="Calibri"/>
                <a:cs typeface="Calibri"/>
              </a:rPr>
              <a:t>;</a:t>
            </a:r>
            <a:r>
              <a:rPr sz="3201" dirty="0">
                <a:latin typeface="Calibri"/>
                <a:cs typeface="Calibri"/>
              </a:rPr>
              <a:t> then</a:t>
            </a:r>
            <a:r>
              <a:rPr sz="3201" spc="-7" dirty="0">
                <a:latin typeface="Calibri"/>
                <a:cs typeface="Calibri"/>
              </a:rPr>
              <a:t> us</a:t>
            </a:r>
            <a:r>
              <a:rPr sz="3201" dirty="0">
                <a:latin typeface="Calibri"/>
                <a:cs typeface="Calibri"/>
              </a:rPr>
              <a:t>e </a:t>
            </a:r>
            <a:r>
              <a:rPr sz="3201" spc="-7" dirty="0">
                <a:latin typeface="Calibri"/>
                <a:cs typeface="Calibri"/>
              </a:rPr>
              <a:t>“lookup</a:t>
            </a:r>
            <a:r>
              <a:rPr sz="3201" dirty="0">
                <a:latin typeface="Calibri"/>
                <a:cs typeface="Calibri"/>
              </a:rPr>
              <a:t>”</a:t>
            </a:r>
            <a:r>
              <a:rPr sz="3201" spc="7" dirty="0">
                <a:latin typeface="Calibri"/>
                <a:cs typeface="Calibri"/>
              </a:rPr>
              <a:t> </a:t>
            </a:r>
            <a:r>
              <a:rPr sz="3201" dirty="0">
                <a:latin typeface="Calibri"/>
                <a:cs typeface="Calibri"/>
              </a:rPr>
              <a:t>to </a:t>
            </a:r>
            <a:r>
              <a:rPr sz="3201" spc="-15" dirty="0">
                <a:latin typeface="Calibri"/>
                <a:cs typeface="Calibri"/>
              </a:rPr>
              <a:t>retrieve </a:t>
            </a:r>
            <a:r>
              <a:rPr sz="3201" spc="-22" dirty="0">
                <a:latin typeface="Calibri"/>
                <a:cs typeface="Calibri"/>
              </a:rPr>
              <a:t>(e.g.</a:t>
            </a:r>
            <a:r>
              <a:rPr sz="3201" spc="-15" dirty="0">
                <a:latin typeface="Calibri"/>
                <a:cs typeface="Calibri"/>
              </a:rPr>
              <a:t>,</a:t>
            </a:r>
            <a:r>
              <a:rPr sz="3201" dirty="0">
                <a:latin typeface="Calibri"/>
                <a:cs typeface="Calibri"/>
              </a:rPr>
              <a:t> </a:t>
            </a:r>
            <a:r>
              <a:rPr sz="3201" spc="-22" dirty="0" err="1">
                <a:latin typeface="Calibri"/>
                <a:cs typeface="Calibri"/>
              </a:rPr>
              <a:t>memoiza</a:t>
            </a:r>
            <a:r>
              <a:rPr lang="en-US" sz="3201" spc="-22" dirty="0" err="1">
                <a:latin typeface="Calibri"/>
                <a:cs typeface="Calibri"/>
              </a:rPr>
              <a:t>ti</a:t>
            </a:r>
            <a:r>
              <a:rPr sz="3201" spc="-22" dirty="0" err="1">
                <a:latin typeface="Calibri"/>
                <a:cs typeface="Calibri"/>
              </a:rPr>
              <a:t>on</a:t>
            </a:r>
            <a:r>
              <a:rPr sz="3201" spc="-15" dirty="0">
                <a:latin typeface="Calibri"/>
                <a:cs typeface="Calibri"/>
              </a:rPr>
              <a:t> </a:t>
            </a:r>
            <a:r>
              <a:rPr sz="3201" spc="-7" dirty="0">
                <a:latin typeface="Calibri"/>
                <a:cs typeface="Calibri"/>
              </a:rPr>
              <a:t>fo</a:t>
            </a:r>
            <a:r>
              <a:rPr sz="3201" dirty="0">
                <a:latin typeface="Calibri"/>
                <a:cs typeface="Calibri"/>
              </a:rPr>
              <a:t>r </a:t>
            </a:r>
            <a:r>
              <a:rPr sz="3201" spc="-7" dirty="0">
                <a:latin typeface="Calibri"/>
                <a:cs typeface="Calibri"/>
              </a:rPr>
              <a:t>Fibonacci)</a:t>
            </a:r>
            <a:endParaRPr sz="3201" dirty="0">
              <a:latin typeface="Calibri"/>
              <a:cs typeface="Calibri"/>
            </a:endParaRPr>
          </a:p>
          <a:p>
            <a:pPr marL="561785" lvl="1" indent="-266109">
              <a:lnSpc>
                <a:spcPts val="3638"/>
              </a:lnSpc>
              <a:buClr>
                <a:srgbClr val="595959"/>
              </a:buClr>
              <a:buFont typeface="Calibri"/>
              <a:buChar char="◦"/>
              <a:tabLst>
                <a:tab pos="562709" algn="l"/>
              </a:tabLst>
            </a:pPr>
            <a:r>
              <a:rPr sz="3201" dirty="0">
                <a:latin typeface="Calibri"/>
                <a:cs typeface="Calibri"/>
              </a:rPr>
              <a:t>will </a:t>
            </a:r>
            <a:r>
              <a:rPr sz="3201" spc="-7" dirty="0">
                <a:latin typeface="Calibri"/>
                <a:cs typeface="Calibri"/>
              </a:rPr>
              <a:t>f</a:t>
            </a:r>
            <a:r>
              <a:rPr sz="3201" dirty="0">
                <a:latin typeface="Calibri"/>
                <a:cs typeface="Calibri"/>
              </a:rPr>
              <a:t>o</a:t>
            </a:r>
            <a:r>
              <a:rPr sz="3201" spc="-7" dirty="0">
                <a:latin typeface="Calibri"/>
                <a:cs typeface="Calibri"/>
              </a:rPr>
              <a:t>c</a:t>
            </a:r>
            <a:r>
              <a:rPr sz="3201" dirty="0">
                <a:latin typeface="Calibri"/>
                <a:cs typeface="Calibri"/>
              </a:rPr>
              <a:t>us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dirty="0">
                <a:latin typeface="Calibri"/>
                <a:cs typeface="Calibri"/>
              </a:rPr>
              <a:t>on </a:t>
            </a:r>
            <a:r>
              <a:rPr lang="en-US" sz="3201" spc="-87" dirty="0">
                <a:latin typeface="Calibri"/>
                <a:cs typeface="Calibri"/>
              </a:rPr>
              <a:t>ti</a:t>
            </a:r>
            <a:r>
              <a:rPr sz="3201" spc="-22" dirty="0">
                <a:latin typeface="Calibri"/>
                <a:cs typeface="Calibri"/>
              </a:rPr>
              <a:t>me</a:t>
            </a:r>
            <a:r>
              <a:rPr sz="3201" spc="-7" dirty="0">
                <a:latin typeface="Calibri"/>
                <a:cs typeface="Calibri"/>
              </a:rPr>
              <a:t> </a:t>
            </a:r>
            <a:r>
              <a:rPr sz="3201" spc="-22" dirty="0">
                <a:latin typeface="Calibri"/>
                <a:cs typeface="Calibri"/>
              </a:rPr>
              <a:t>eﬃciency</a:t>
            </a:r>
            <a:endParaRPr sz="320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26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715179"/>
            <a:ext cx="24945677" cy="197086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algn="l"/>
            <a:r>
              <a:rPr lang="en-US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Move calculations outside the 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30</a:t>
            </a:fld>
            <a:endParaRPr spc="-15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90F37-68CD-47F7-8216-B603C0BA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3216275"/>
            <a:ext cx="10668000" cy="70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31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715179"/>
            <a:ext cx="24945677" cy="197086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algn="l"/>
            <a:r>
              <a:rPr lang="en-US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Keep your code base small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31</a:t>
            </a:fld>
            <a:endParaRPr spc="-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7D57-5728-4BEF-AD46-101FCBDC930E}"/>
              </a:ext>
            </a:extLst>
          </p:cNvPr>
          <p:cNvSpPr txBox="1"/>
          <p:nvPr/>
        </p:nvSpPr>
        <p:spPr>
          <a:xfrm>
            <a:off x="2203450" y="3521075"/>
            <a:ext cx="149202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Common sense but still: be conscious what you put in the module vs main level (latter being below the __main__ statement). When you import a module potentially a lot of code runs and can slow down your program!</a:t>
            </a:r>
          </a:p>
          <a:p>
            <a:pPr algn="l"/>
            <a:endParaRPr lang="en-US" sz="3600" b="0" i="0" dirty="0">
              <a:solidFill>
                <a:srgbClr val="4B505A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Reduce the amounts of if/</a:t>
            </a:r>
            <a:r>
              <a:rPr lang="en-US" sz="3600" b="0" i="0" dirty="0" err="1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elif</a:t>
            </a: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/and/or. An interesting example here </a:t>
            </a:r>
            <a:r>
              <a:rPr lang="en-US" sz="3600" b="0" i="0" u="none" strike="noStrike" dirty="0">
                <a:solidFill>
                  <a:srgbClr val="EB2344"/>
                </a:solidFill>
                <a:effectLst/>
                <a:latin typeface="Open Sans" panose="020B0606030504020204" pitchFamily="34" charset="0"/>
                <a:hlinkClick r:id="rId3"/>
              </a:rPr>
              <a:t>this great talk</a:t>
            </a: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: the ask forgiveness code style might run faster because it eliminates the need for the if check.</a:t>
            </a:r>
          </a:p>
          <a:p>
            <a:pPr algn="l"/>
            <a:endParaRPr lang="en-US" sz="3600" b="0" i="0" dirty="0">
              <a:solidFill>
                <a:srgbClr val="4B505A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Update: on the mentioned Reddit thread we got some feedback on try/except vs 'if </a:t>
            </a:r>
            <a:r>
              <a:rPr lang="en-US" sz="3600" b="0" i="0" dirty="0" err="1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os.path.isfile</a:t>
            </a:r>
            <a:r>
              <a:rPr lang="en-US" sz="3600" b="0" i="0" dirty="0">
                <a:solidFill>
                  <a:srgbClr val="4B505A"/>
                </a:solidFill>
                <a:effectLst/>
                <a:latin typeface="Open Sans" panose="020B0606030504020204" pitchFamily="34" charset="0"/>
              </a:rPr>
              <a:t>', latter might actually be better.</a:t>
            </a:r>
          </a:p>
        </p:txBody>
      </p:sp>
    </p:spTree>
    <p:extLst>
      <p:ext uri="{BB962C8B-B14F-4D97-AF65-F5344CB8AC3E}">
        <p14:creationId xmlns:p14="http://schemas.microsoft.com/office/powerpoint/2010/main" val="99937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715179"/>
            <a:ext cx="24945677" cy="197086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Use list comprehensions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32</a:t>
            </a:fld>
            <a:endParaRPr spc="-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7D57-5728-4BEF-AD46-101FCBDC930E}"/>
              </a:ext>
            </a:extLst>
          </p:cNvPr>
          <p:cNvSpPr txBox="1"/>
          <p:nvPr/>
        </p:nvSpPr>
        <p:spPr>
          <a:xfrm>
            <a:off x="1974850" y="3140075"/>
            <a:ext cx="149202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ForoSans-Light"/>
              </a:rPr>
              <a:t>When you’re working in Python, loops are common. You’ve probably come across list comprehensions before. They’re a concise and speedy way to create new lists.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ForoSans-Light"/>
              </a:rPr>
              <a:t>For example, let’s say you wanted to find the cubes of all the odd numbers in a given range. Using a for loop, that task might look like this: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84B6F5-5B3F-49A8-8259-E05CBD4F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6340475"/>
            <a:ext cx="862889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0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715179"/>
            <a:ext cx="24945677" cy="197086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recommendations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960"/>
            <a:fld id="{81D60167-4931-47E6-BA6A-407CBD079E47}" type="slidenum">
              <a:rPr spc="-15" dirty="0"/>
              <a:pPr marL="36960"/>
              <a:t>33</a:t>
            </a:fld>
            <a:endParaRPr spc="-1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7D57-5728-4BEF-AD46-101FCBDC930E}"/>
              </a:ext>
            </a:extLst>
          </p:cNvPr>
          <p:cNvSpPr txBox="1"/>
          <p:nvPr/>
        </p:nvSpPr>
        <p:spPr>
          <a:xfrm>
            <a:off x="1974850" y="3140075"/>
            <a:ext cx="149202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xrange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instead of range()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“in” if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Remember to use multiple assignment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Avoid global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Keep up-to-date on the latest Python releases.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and others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https://stackify.com/20-simple-python-performance-tuning-tips/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42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393" dirty="0"/>
              <a:t>W</a:t>
            </a:r>
            <a:r>
              <a:rPr spc="-73" dirty="0"/>
              <a:t>A</a:t>
            </a:r>
            <a:r>
              <a:rPr spc="-80" dirty="0"/>
              <a:t>N</a:t>
            </a:r>
            <a:r>
              <a:rPr u="none" dirty="0"/>
              <a:t>T</a:t>
            </a:r>
            <a:r>
              <a:rPr spc="-146" dirty="0"/>
              <a:t> </a:t>
            </a:r>
            <a:r>
              <a:rPr spc="-284" dirty="0"/>
              <a:t>T</a:t>
            </a:r>
            <a:r>
              <a:rPr u="none" dirty="0"/>
              <a:t>O</a:t>
            </a:r>
            <a:r>
              <a:rPr spc="-153" dirty="0"/>
              <a:t> </a:t>
            </a:r>
            <a:r>
              <a:rPr spc="-124" dirty="0"/>
              <a:t>U</a:t>
            </a:r>
            <a:r>
              <a:rPr spc="-80" dirty="0"/>
              <a:t>N</a:t>
            </a:r>
            <a:r>
              <a:rPr spc="-116" dirty="0"/>
              <a:t>DE</a:t>
            </a:r>
            <a:r>
              <a:rPr spc="-175" dirty="0"/>
              <a:t>R</a:t>
            </a:r>
            <a:r>
              <a:rPr spc="-146" dirty="0"/>
              <a:t>S</a:t>
            </a:r>
            <a:r>
              <a:rPr spc="-626" dirty="0"/>
              <a:t>T</a:t>
            </a:r>
            <a:r>
              <a:rPr spc="-73" dirty="0"/>
              <a:t>A</a:t>
            </a:r>
            <a:r>
              <a:rPr spc="-80" dirty="0"/>
              <a:t>N</a:t>
            </a:r>
            <a:r>
              <a:rPr spc="-44" dirty="0"/>
              <a:t>D</a:t>
            </a:r>
            <a:r>
              <a:rPr spc="-22" dirty="0"/>
              <a:t> </a:t>
            </a:r>
            <a:r>
              <a:rPr spc="-73" dirty="0"/>
              <a:t>EFFICIENCY</a:t>
            </a:r>
            <a:r>
              <a:rPr spc="-116" dirty="0"/>
              <a:t> </a:t>
            </a:r>
            <a:r>
              <a:rPr spc="-73" dirty="0"/>
              <a:t>O</a:t>
            </a:r>
            <a:r>
              <a:rPr spc="-36" dirty="0"/>
              <a:t>F</a:t>
            </a:r>
            <a:r>
              <a:rPr spc="-153" dirty="0"/>
              <a:t> </a:t>
            </a:r>
            <a:r>
              <a:rPr spc="-73" dirty="0"/>
              <a:t>P</a:t>
            </a:r>
            <a:r>
              <a:rPr spc="-146" dirty="0"/>
              <a:t>R</a:t>
            </a:r>
            <a:r>
              <a:rPr spc="-73" dirty="0"/>
              <a:t>OG</a:t>
            </a:r>
            <a:r>
              <a:rPr spc="-80" dirty="0"/>
              <a:t>R</a:t>
            </a:r>
            <a:r>
              <a:rPr spc="-73" dirty="0"/>
              <a:t>A</a:t>
            </a:r>
            <a:r>
              <a:rPr spc="-124" dirty="0"/>
              <a:t>MS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4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441451" y="3475101"/>
            <a:ext cx="13711312" cy="4449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 marR="7392">
              <a:lnSpc>
                <a:spcPts val="4074"/>
              </a:lnSpc>
            </a:pPr>
            <a:r>
              <a:rPr sz="3783" spc="-7" dirty="0">
                <a:latin typeface="Calibri"/>
                <a:cs typeface="Calibri"/>
              </a:rPr>
              <a:t>Challenge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</a:t>
            </a:r>
            <a:r>
              <a:rPr sz="3783" spc="-7" dirty="0">
                <a:latin typeface="Calibri"/>
                <a:cs typeface="Calibri"/>
              </a:rPr>
              <a:t>understandin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22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eﬃciency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9" dirty="0">
                <a:latin typeface="Calibri"/>
                <a:cs typeface="Calibri"/>
              </a:rPr>
              <a:t>solu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 </a:t>
            </a:r>
            <a:r>
              <a:rPr sz="3783" spc="-22" dirty="0">
                <a:latin typeface="Calibri"/>
                <a:cs typeface="Calibri"/>
              </a:rPr>
              <a:t>computa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onal </a:t>
            </a:r>
            <a:r>
              <a:rPr sz="3783" spc="-7" dirty="0">
                <a:latin typeface="Calibri"/>
                <a:cs typeface="Calibri"/>
              </a:rPr>
              <a:t>problem:</a:t>
            </a:r>
            <a:endParaRPr sz="3783" dirty="0">
              <a:latin typeface="Calibri"/>
              <a:cs typeface="Calibri"/>
            </a:endParaRPr>
          </a:p>
          <a:p>
            <a:pPr marL="147838" marR="447210" indent="-129358">
              <a:lnSpc>
                <a:spcPts val="4074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a </a:t>
            </a:r>
            <a:r>
              <a:rPr sz="3783" spc="-29" dirty="0">
                <a:latin typeface="Calibri"/>
                <a:cs typeface="Calibri"/>
              </a:rPr>
              <a:t>progra</a:t>
            </a:r>
            <a:r>
              <a:rPr sz="3783" spc="-36" dirty="0">
                <a:latin typeface="Calibri"/>
                <a:cs typeface="Calibri"/>
              </a:rPr>
              <a:t>m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can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b</a:t>
            </a:r>
            <a:r>
              <a:rPr sz="3783" spc="-22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im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ple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nted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m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diﬀe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nt wa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3783" dirty="0">
              <a:latin typeface="Calibri"/>
              <a:cs typeface="Calibri"/>
            </a:endParaRPr>
          </a:p>
          <a:p>
            <a:pPr marL="147838" marR="943392" indent="-129358">
              <a:lnSpc>
                <a:spcPts val="4074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dirty="0">
                <a:latin typeface="Calibri"/>
                <a:cs typeface="Calibri"/>
              </a:rPr>
              <a:t>you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can</a:t>
            </a:r>
            <a:r>
              <a:rPr sz="3783" spc="-7" dirty="0">
                <a:latin typeface="Calibri"/>
                <a:cs typeface="Calibri"/>
              </a:rPr>
              <a:t> solv</a:t>
            </a:r>
            <a:r>
              <a:rPr sz="3783" dirty="0">
                <a:latin typeface="Calibri"/>
                <a:cs typeface="Calibri"/>
              </a:rPr>
              <a:t>e a </a:t>
            </a:r>
            <a:r>
              <a:rPr sz="3783" spc="-7" dirty="0">
                <a:latin typeface="Calibri"/>
                <a:cs typeface="Calibri"/>
              </a:rPr>
              <a:t>proble</a:t>
            </a:r>
            <a:r>
              <a:rPr sz="3783" dirty="0">
                <a:latin typeface="Calibri"/>
                <a:cs typeface="Calibri"/>
              </a:rPr>
              <a:t>m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usin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onl</a:t>
            </a:r>
            <a:r>
              <a:rPr sz="3783" dirty="0">
                <a:latin typeface="Calibri"/>
                <a:cs typeface="Calibri"/>
              </a:rPr>
              <a:t>y a </a:t>
            </a:r>
            <a:r>
              <a:rPr sz="3783" spc="-7" dirty="0">
                <a:latin typeface="Calibri"/>
                <a:cs typeface="Calibri"/>
              </a:rPr>
              <a:t>handfu</a:t>
            </a:r>
            <a:r>
              <a:rPr sz="3783" dirty="0">
                <a:latin typeface="Calibri"/>
                <a:cs typeface="Calibri"/>
              </a:rPr>
              <a:t>l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of diﬀeren</a:t>
            </a:r>
            <a:r>
              <a:rPr sz="3783" dirty="0">
                <a:latin typeface="Calibri"/>
                <a:cs typeface="Calibri"/>
              </a:rPr>
              <a:t>t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endParaRPr sz="3783" dirty="0">
              <a:latin typeface="Calibri"/>
              <a:cs typeface="Calibri"/>
            </a:endParaRPr>
          </a:p>
          <a:p>
            <a:pPr marL="148762" marR="571949" indent="-129358">
              <a:lnSpc>
                <a:spcPts val="4074"/>
              </a:lnSpc>
              <a:spcBef>
                <a:spcPts val="2037"/>
              </a:spcBef>
              <a:buClr>
                <a:srgbClr val="595959"/>
              </a:buClr>
              <a:buFont typeface="Arial"/>
              <a:buChar char="▪"/>
              <a:tabLst>
                <a:tab pos="348344" algn="l"/>
              </a:tabLst>
            </a:pPr>
            <a:r>
              <a:rPr sz="3783" dirty="0">
                <a:latin typeface="Calibri"/>
                <a:cs typeface="Calibri"/>
              </a:rPr>
              <a:t>would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lik</a:t>
            </a:r>
            <a:r>
              <a:rPr sz="3783" dirty="0">
                <a:latin typeface="Calibri"/>
                <a:cs typeface="Calibri"/>
              </a:rPr>
              <a:t>e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separat</a:t>
            </a:r>
            <a:r>
              <a:rPr sz="3783" spc="-22" dirty="0">
                <a:latin typeface="Calibri"/>
                <a:cs typeface="Calibri"/>
              </a:rPr>
              <a:t>e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choices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9" dirty="0">
                <a:latin typeface="Calibri"/>
                <a:cs typeface="Calibri"/>
              </a:rPr>
              <a:t>implementa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</a:t>
            </a:r>
            <a:r>
              <a:rPr sz="3783" spc="-22" dirty="0">
                <a:latin typeface="Calibri"/>
                <a:cs typeface="Calibri"/>
              </a:rPr>
              <a:t> fro</a:t>
            </a:r>
            <a:r>
              <a:rPr sz="3783" spc="-36" dirty="0">
                <a:latin typeface="Calibri"/>
                <a:cs typeface="Calibri"/>
              </a:rPr>
              <a:t>m</a:t>
            </a:r>
            <a:r>
              <a:rPr sz="3783" dirty="0">
                <a:latin typeface="Calibri"/>
                <a:cs typeface="Calibri"/>
              </a:rPr>
              <a:t> choices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22" dirty="0">
                <a:latin typeface="Calibri"/>
                <a:cs typeface="Calibri"/>
              </a:rPr>
              <a:t>more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abstract</a:t>
            </a:r>
            <a:r>
              <a:rPr sz="3783" dirty="0">
                <a:latin typeface="Calibri"/>
                <a:cs typeface="Calibri"/>
              </a:rPr>
              <a:t>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250" y="1379299"/>
            <a:ext cx="17068800" cy="90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z="6984" spc="-80" dirty="0">
                <a:latin typeface="Calibri Light"/>
                <a:cs typeface="Calibri Light"/>
              </a:rPr>
              <a:t>H</a:t>
            </a:r>
            <a:r>
              <a:rPr sz="6984" spc="-146" dirty="0">
                <a:latin typeface="Calibri Light"/>
                <a:cs typeface="Calibri Light"/>
              </a:rPr>
              <a:t>O</a:t>
            </a:r>
            <a:r>
              <a:rPr sz="6984" spc="-65" dirty="0">
                <a:latin typeface="Calibri Light"/>
                <a:cs typeface="Calibri Light"/>
              </a:rPr>
              <a:t>W</a:t>
            </a:r>
            <a:r>
              <a:rPr sz="6984" spc="-146" dirty="0">
                <a:latin typeface="Calibri Light"/>
                <a:cs typeface="Calibri Light"/>
              </a:rPr>
              <a:t> </a:t>
            </a:r>
            <a:r>
              <a:rPr sz="6984" spc="-284" dirty="0">
                <a:latin typeface="Calibri Light"/>
                <a:cs typeface="Calibri Light"/>
              </a:rPr>
              <a:t>T</a:t>
            </a:r>
            <a:r>
              <a:rPr sz="6984" dirty="0">
                <a:latin typeface="Calibri Light"/>
                <a:cs typeface="Calibri Light"/>
              </a:rPr>
              <a:t>O</a:t>
            </a:r>
            <a:r>
              <a:rPr sz="6984" spc="-153" dirty="0">
                <a:latin typeface="Calibri Light"/>
                <a:cs typeface="Calibri Light"/>
              </a:rPr>
              <a:t> </a:t>
            </a:r>
            <a:r>
              <a:rPr sz="6984" spc="-109" dirty="0">
                <a:latin typeface="Calibri Light"/>
                <a:cs typeface="Calibri Light"/>
              </a:rPr>
              <a:t>E</a:t>
            </a:r>
            <a:r>
              <a:rPr sz="6984" spc="-378" dirty="0">
                <a:latin typeface="Calibri Light"/>
                <a:cs typeface="Calibri Light"/>
              </a:rPr>
              <a:t>V</a:t>
            </a:r>
            <a:r>
              <a:rPr sz="6984" spc="-80" dirty="0">
                <a:latin typeface="Calibri Light"/>
                <a:cs typeface="Calibri Light"/>
              </a:rPr>
              <a:t>A</a:t>
            </a:r>
            <a:r>
              <a:rPr sz="6984" spc="-218" dirty="0">
                <a:latin typeface="Calibri Light"/>
                <a:cs typeface="Calibri Light"/>
              </a:rPr>
              <a:t>L</a:t>
            </a:r>
            <a:r>
              <a:rPr sz="6984" spc="-262" dirty="0">
                <a:latin typeface="Calibri Light"/>
                <a:cs typeface="Calibri Light"/>
              </a:rPr>
              <a:t>U</a:t>
            </a:r>
            <a:r>
              <a:rPr sz="6984" spc="-626" dirty="0">
                <a:latin typeface="Calibri Light"/>
                <a:cs typeface="Calibri Light"/>
              </a:rPr>
              <a:t>A</a:t>
            </a:r>
            <a:r>
              <a:rPr sz="6984" spc="-80" dirty="0">
                <a:latin typeface="Calibri Light"/>
                <a:cs typeface="Calibri Light"/>
              </a:rPr>
              <a:t>TE </a:t>
            </a:r>
            <a:r>
              <a:rPr sz="6984" u="sng" spc="-73" dirty="0">
                <a:latin typeface="Calibri Light"/>
                <a:cs typeface="Calibri Light"/>
              </a:rPr>
              <a:t>EFFICIENCY</a:t>
            </a:r>
            <a:r>
              <a:rPr sz="6984" u="sng" spc="-116" dirty="0">
                <a:latin typeface="Calibri Light"/>
                <a:cs typeface="Calibri Light"/>
              </a:rPr>
              <a:t> </a:t>
            </a:r>
            <a:r>
              <a:rPr sz="6984" u="sng" spc="-73" dirty="0">
                <a:latin typeface="Calibri Light"/>
                <a:cs typeface="Calibri Light"/>
              </a:rPr>
              <a:t>O</a:t>
            </a:r>
            <a:r>
              <a:rPr sz="6984" u="sng" spc="-36" dirty="0">
                <a:latin typeface="Calibri Light"/>
                <a:cs typeface="Calibri Light"/>
              </a:rPr>
              <a:t>F</a:t>
            </a:r>
            <a:r>
              <a:rPr sz="6984" u="sng" spc="-153" dirty="0">
                <a:latin typeface="Calibri Light"/>
                <a:cs typeface="Calibri Light"/>
              </a:rPr>
              <a:t> </a:t>
            </a:r>
            <a:r>
              <a:rPr sz="6984" u="sng" spc="-73" dirty="0">
                <a:latin typeface="Calibri Light"/>
                <a:cs typeface="Calibri Light"/>
              </a:rPr>
              <a:t>P</a:t>
            </a:r>
            <a:r>
              <a:rPr sz="6984" u="sng" spc="-146" dirty="0">
                <a:latin typeface="Calibri Light"/>
                <a:cs typeface="Calibri Light"/>
              </a:rPr>
              <a:t>R</a:t>
            </a:r>
            <a:r>
              <a:rPr sz="6984" u="sng" spc="-73" dirty="0">
                <a:latin typeface="Calibri Light"/>
                <a:cs typeface="Calibri Light"/>
              </a:rPr>
              <a:t>OG</a:t>
            </a:r>
            <a:r>
              <a:rPr sz="6984" u="sng" spc="-80" dirty="0">
                <a:latin typeface="Calibri Light"/>
                <a:cs typeface="Calibri Light"/>
              </a:rPr>
              <a:t>R</a:t>
            </a:r>
            <a:r>
              <a:rPr sz="6984" u="sng" spc="-73" dirty="0">
                <a:latin typeface="Calibri Light"/>
                <a:cs typeface="Calibri Light"/>
              </a:rPr>
              <a:t>A</a:t>
            </a:r>
            <a:r>
              <a:rPr sz="6984" u="sng" spc="-124" dirty="0">
                <a:latin typeface="Calibri Light"/>
                <a:cs typeface="Calibri Light"/>
              </a:rPr>
              <a:t>MS</a:t>
            </a:r>
            <a:r>
              <a:rPr sz="6984" u="sng" dirty="0">
                <a:latin typeface="Calibri Light"/>
                <a:cs typeface="Calibri Light"/>
              </a:rPr>
              <a:t> </a:t>
            </a:r>
            <a:endParaRPr sz="6984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9813" y="3460715"/>
            <a:ext cx="7132097" cy="215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measure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with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 </a:t>
            </a:r>
            <a:r>
              <a:rPr lang="en-US" sz="3783" b="1" spc="233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783" b="1" spc="233" dirty="0">
                <a:solidFill>
                  <a:srgbClr val="C00000"/>
                </a:solidFill>
                <a:latin typeface="Calibri"/>
                <a:cs typeface="Calibri"/>
              </a:rPr>
              <a:t>mer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6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opera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ons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6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abstract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no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3783" b="1" spc="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of gr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owth</a:t>
            </a:r>
            <a:endParaRPr sz="3783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5030" y="4873170"/>
            <a:ext cx="7311766" cy="943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 dirty="0"/>
          </a:p>
        </p:txBody>
      </p:sp>
      <p:sp>
        <p:nvSpPr>
          <p:cNvPr id="5" name="object 5"/>
          <p:cNvSpPr/>
          <p:nvPr/>
        </p:nvSpPr>
        <p:spPr>
          <a:xfrm>
            <a:off x="4827011" y="4944054"/>
            <a:ext cx="7147805" cy="783524"/>
          </a:xfrm>
          <a:custGeom>
            <a:avLst/>
            <a:gdLst/>
            <a:ahLst/>
            <a:cxnLst/>
            <a:rect l="l" t="t" r="r" b="b"/>
            <a:pathLst>
              <a:path w="4912360" h="538479">
                <a:moveTo>
                  <a:pt x="0" y="0"/>
                </a:moveTo>
                <a:lnTo>
                  <a:pt x="4912026" y="0"/>
                </a:lnTo>
                <a:lnTo>
                  <a:pt x="4912026" y="538148"/>
                </a:lnTo>
                <a:lnTo>
                  <a:pt x="0" y="538148"/>
                </a:lnTo>
                <a:lnTo>
                  <a:pt x="0" y="0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0930416" y="4873170"/>
            <a:ext cx="4959672" cy="3789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5</a:t>
            </a:fld>
            <a:endParaRPr spc="-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850" y="65997"/>
            <a:ext cx="24945677" cy="2271070"/>
          </a:xfrm>
          <a:prstGeom prst="rect">
            <a:avLst/>
          </a:prstGeom>
        </p:spPr>
        <p:txBody>
          <a:bodyPr vert="horz" wrap="square" lIns="0" tIns="923226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73" dirty="0"/>
              <a:t>TI</a:t>
            </a:r>
            <a:r>
              <a:rPr spc="-80" dirty="0"/>
              <a:t>M</a:t>
            </a:r>
            <a:r>
              <a:rPr spc="-73" dirty="0"/>
              <a:t>ING </a:t>
            </a:r>
            <a:r>
              <a:rPr dirty="0"/>
              <a:t>A</a:t>
            </a:r>
            <a:r>
              <a:rPr spc="-146" dirty="0"/>
              <a:t> </a:t>
            </a:r>
            <a:r>
              <a:rPr spc="-116" dirty="0"/>
              <a:t>P</a:t>
            </a:r>
            <a:r>
              <a:rPr spc="-146" dirty="0"/>
              <a:t>R</a:t>
            </a:r>
            <a:r>
              <a:rPr spc="-73" dirty="0"/>
              <a:t>OGRAM</a:t>
            </a:r>
            <a:r>
              <a:rPr dirty="0"/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6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097724" y="3460715"/>
            <a:ext cx="3645048" cy="582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7" dirty="0">
                <a:latin typeface="Calibri"/>
                <a:cs typeface="Calibri"/>
              </a:rPr>
              <a:t>us</a:t>
            </a:r>
            <a:r>
              <a:rPr sz="3783" dirty="0">
                <a:latin typeface="Calibri"/>
                <a:cs typeface="Calibri"/>
              </a:rPr>
              <a:t>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lang="en-US" sz="3783" spc="-51" dirty="0">
                <a:latin typeface="Calibri"/>
                <a:cs typeface="Calibri"/>
              </a:rPr>
              <a:t>ti</a:t>
            </a:r>
            <a:r>
              <a:rPr sz="3783" spc="-51" dirty="0">
                <a:latin typeface="Calibri"/>
                <a:cs typeface="Calibri"/>
              </a:rPr>
              <a:t>me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7723" y="4218183"/>
            <a:ext cx="4004471" cy="44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38" marR="7392" indent="-129358">
              <a:lnSpc>
                <a:spcPts val="4074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recall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that </a:t>
            </a:r>
            <a:r>
              <a:rPr sz="3783" spc="-29" dirty="0">
                <a:latin typeface="Calibri"/>
                <a:cs typeface="Calibri"/>
              </a:rPr>
              <a:t>impor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n</a:t>
            </a:r>
            <a:r>
              <a:rPr sz="3783" spc="-22" dirty="0">
                <a:latin typeface="Calibri"/>
                <a:cs typeface="Calibri"/>
              </a:rPr>
              <a:t>g</a:t>
            </a:r>
            <a:r>
              <a:rPr sz="3783" spc="22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means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 </a:t>
            </a:r>
            <a:r>
              <a:rPr sz="3783" spc="-7" dirty="0">
                <a:latin typeface="Calibri"/>
                <a:cs typeface="Calibri"/>
              </a:rPr>
              <a:t>brin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</a:t>
            </a:r>
            <a:r>
              <a:rPr sz="3783" dirty="0">
                <a:latin typeface="Calibri"/>
                <a:cs typeface="Calibri"/>
              </a:rPr>
              <a:t>n that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class </a:t>
            </a:r>
            <a:r>
              <a:rPr sz="3783" spc="-7" dirty="0">
                <a:latin typeface="Calibri"/>
                <a:cs typeface="Calibri"/>
              </a:rPr>
              <a:t>int</a:t>
            </a:r>
            <a:r>
              <a:rPr sz="3783" dirty="0">
                <a:latin typeface="Calibri"/>
                <a:cs typeface="Calibri"/>
              </a:rPr>
              <a:t>o your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ow</a:t>
            </a:r>
            <a:r>
              <a:rPr sz="3783" dirty="0">
                <a:latin typeface="Calibri"/>
                <a:cs typeface="Calibri"/>
              </a:rPr>
              <a:t>n </a:t>
            </a:r>
            <a:r>
              <a:rPr sz="3783" spc="-7" dirty="0">
                <a:latin typeface="Calibri"/>
                <a:cs typeface="Calibri"/>
              </a:rPr>
              <a:t>ﬁle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13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cl</a:t>
            </a:r>
            <a:r>
              <a:rPr sz="3783" spc="-29" dirty="0">
                <a:latin typeface="Calibri"/>
                <a:cs typeface="Calibri"/>
              </a:rPr>
              <a:t>ock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72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func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572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stop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cl</a:t>
            </a:r>
            <a:r>
              <a:rPr sz="3783" spc="-29" dirty="0">
                <a:latin typeface="Calibri"/>
                <a:cs typeface="Calibri"/>
              </a:rPr>
              <a:t>ock</a:t>
            </a:r>
            <a:endParaRPr sz="378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7064" y="4057514"/>
            <a:ext cx="5626032" cy="2160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7" dirty="0">
                <a:latin typeface="Courier New"/>
                <a:cs typeface="Courier New"/>
              </a:rPr>
              <a:t>impor</a:t>
            </a:r>
            <a:r>
              <a:rPr sz="3492" dirty="0">
                <a:latin typeface="Courier New"/>
                <a:cs typeface="Courier New"/>
              </a:rPr>
              <a:t>t time</a:t>
            </a:r>
            <a:endParaRPr sz="3492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sz="3565">
              <a:latin typeface="Times New Roman"/>
              <a:cs typeface="Times New Roman"/>
            </a:endParaRPr>
          </a:p>
          <a:p>
            <a:pPr marL="18480">
              <a:tabLst>
                <a:tab pos="1082915" algn="l"/>
              </a:tabLst>
            </a:pPr>
            <a:r>
              <a:rPr sz="3492" dirty="0">
                <a:latin typeface="Courier New"/>
                <a:cs typeface="Courier New"/>
              </a:rPr>
              <a:t>def	c_to_f(c):</a:t>
            </a:r>
            <a:endParaRPr sz="3492">
              <a:latin typeface="Courier New"/>
              <a:cs typeface="Courier New"/>
            </a:endParaRPr>
          </a:p>
          <a:p>
            <a:pPr marL="1082915">
              <a:spcBef>
                <a:spcPts val="29"/>
              </a:spcBef>
            </a:pPr>
            <a:r>
              <a:rPr sz="3492" spc="-7" dirty="0">
                <a:latin typeface="Courier New"/>
                <a:cs typeface="Courier New"/>
              </a:rPr>
              <a:t>retur</a:t>
            </a:r>
            <a:r>
              <a:rPr sz="3492" dirty="0">
                <a:latin typeface="Courier New"/>
                <a:cs typeface="Courier New"/>
              </a:rPr>
              <a:t>n </a:t>
            </a:r>
            <a:r>
              <a:rPr sz="3492" spc="-7" dirty="0">
                <a:latin typeface="Courier New"/>
                <a:cs typeface="Courier New"/>
              </a:rPr>
              <a:t>c*9/</a:t>
            </a:r>
            <a:r>
              <a:rPr sz="3492" dirty="0">
                <a:latin typeface="Courier New"/>
                <a:cs typeface="Courier New"/>
              </a:rPr>
              <a:t>5 + </a:t>
            </a:r>
            <a:r>
              <a:rPr sz="3492" spc="-7" dirty="0">
                <a:latin typeface="Courier New"/>
                <a:cs typeface="Courier New"/>
              </a:rPr>
              <a:t>32</a:t>
            </a:r>
            <a:endParaRPr sz="349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7064" y="6718537"/>
            <a:ext cx="4561623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7" dirty="0">
                <a:latin typeface="Courier New"/>
                <a:cs typeface="Courier New"/>
              </a:rPr>
              <a:t>t</a:t>
            </a:r>
            <a:r>
              <a:rPr sz="3492" dirty="0">
                <a:latin typeface="Courier New"/>
                <a:cs typeface="Courier New"/>
              </a:rPr>
              <a:t>0 = time.clock()</a:t>
            </a:r>
            <a:endParaRPr sz="349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7064" y="7235957"/>
            <a:ext cx="6425263" cy="161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dirty="0">
                <a:latin typeface="Courier New"/>
                <a:cs typeface="Courier New"/>
              </a:rPr>
              <a:t>c_to_f(100000)</a:t>
            </a:r>
            <a:endParaRPr sz="3492">
              <a:latin typeface="Courier New"/>
              <a:cs typeface="Courier New"/>
            </a:endParaRPr>
          </a:p>
          <a:p>
            <a:pPr marL="18480">
              <a:spcBef>
                <a:spcPts val="29"/>
              </a:spcBef>
            </a:pPr>
            <a:r>
              <a:rPr sz="3492" spc="-7" dirty="0">
                <a:latin typeface="Courier New"/>
                <a:cs typeface="Courier New"/>
              </a:rPr>
              <a:t>t</a:t>
            </a:r>
            <a:r>
              <a:rPr sz="3492" dirty="0">
                <a:latin typeface="Courier New"/>
                <a:cs typeface="Courier New"/>
              </a:rPr>
              <a:t>1 = </a:t>
            </a:r>
            <a:r>
              <a:rPr sz="3492" spc="-7" dirty="0">
                <a:latin typeface="Courier New"/>
                <a:cs typeface="Courier New"/>
              </a:rPr>
              <a:t>time.clock(</a:t>
            </a:r>
            <a:r>
              <a:rPr sz="3492" dirty="0">
                <a:latin typeface="Courier New"/>
                <a:cs typeface="Courier New"/>
              </a:rPr>
              <a:t>) - t0</a:t>
            </a:r>
            <a:endParaRPr sz="3492">
              <a:latin typeface="Courier New"/>
              <a:cs typeface="Courier New"/>
            </a:endParaRPr>
          </a:p>
          <a:p>
            <a:pPr marR="7392" algn="r">
              <a:spcBef>
                <a:spcPts val="29"/>
              </a:spcBef>
            </a:pPr>
            <a:r>
              <a:rPr sz="3492" dirty="0">
                <a:latin typeface="Courier New"/>
                <a:cs typeface="Courier New"/>
              </a:rPr>
              <a:t>t1,</a:t>
            </a:r>
            <a:endParaRPr sz="349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7064" y="8307759"/>
            <a:ext cx="5359930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7" dirty="0">
                <a:latin typeface="Courier New"/>
                <a:cs typeface="Courier New"/>
              </a:rPr>
              <a:t>Print("</a:t>
            </a:r>
            <a:r>
              <a:rPr sz="3492" dirty="0">
                <a:latin typeface="Courier New"/>
                <a:cs typeface="Courier New"/>
              </a:rPr>
              <a:t>t </a:t>
            </a:r>
            <a:r>
              <a:rPr sz="3492" spc="-7" dirty="0">
                <a:latin typeface="Courier New"/>
                <a:cs typeface="Courier New"/>
              </a:rPr>
              <a:t>="</a:t>
            </a:r>
            <a:r>
              <a:rPr sz="3492" dirty="0">
                <a:latin typeface="Courier New"/>
                <a:cs typeface="Courier New"/>
              </a:rPr>
              <a:t>, </a:t>
            </a:r>
            <a:r>
              <a:rPr sz="3492" spc="-7" dirty="0">
                <a:latin typeface="Courier New"/>
                <a:cs typeface="Courier New"/>
              </a:rPr>
              <a:t>t</a:t>
            </a:r>
            <a:r>
              <a:rPr sz="3492" dirty="0">
                <a:latin typeface="Courier New"/>
                <a:cs typeface="Courier New"/>
              </a:rPr>
              <a:t>, </a:t>
            </a:r>
            <a:r>
              <a:rPr sz="3492" spc="-7" dirty="0">
                <a:latin typeface="Courier New"/>
                <a:cs typeface="Courier New"/>
              </a:rPr>
              <a:t>":",</a:t>
            </a:r>
            <a:endParaRPr sz="349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70732" y="8307759"/>
            <a:ext cx="1367470" cy="537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3492" spc="-7" dirty="0">
                <a:latin typeface="Courier New"/>
                <a:cs typeface="Courier New"/>
              </a:rPr>
              <a:t>"s,”)</a:t>
            </a:r>
            <a:endParaRPr sz="3492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1676" y="6855832"/>
            <a:ext cx="1737057" cy="127507"/>
          </a:xfrm>
          <a:custGeom>
            <a:avLst/>
            <a:gdLst/>
            <a:ahLst/>
            <a:cxnLst/>
            <a:rect l="l" t="t" r="r" b="b"/>
            <a:pathLst>
              <a:path w="1193800" h="87629">
                <a:moveTo>
                  <a:pt x="0" y="0"/>
                </a:moveTo>
                <a:lnTo>
                  <a:pt x="1193259" y="87008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1" name="object 11"/>
          <p:cNvSpPr/>
          <p:nvPr/>
        </p:nvSpPr>
        <p:spPr>
          <a:xfrm>
            <a:off x="8331085" y="6921832"/>
            <a:ext cx="115496" cy="110876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5537" y="0"/>
                </a:moveTo>
                <a:lnTo>
                  <a:pt x="0" y="75996"/>
                </a:lnTo>
                <a:lnTo>
                  <a:pt x="78765" y="43535"/>
                </a:lnTo>
                <a:lnTo>
                  <a:pt x="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2" name="object 12"/>
          <p:cNvSpPr/>
          <p:nvPr/>
        </p:nvSpPr>
        <p:spPr>
          <a:xfrm>
            <a:off x="7004304" y="7487131"/>
            <a:ext cx="1348991" cy="108104"/>
          </a:xfrm>
          <a:custGeom>
            <a:avLst/>
            <a:gdLst/>
            <a:ahLst/>
            <a:cxnLst/>
            <a:rect l="l" t="t" r="r" b="b"/>
            <a:pathLst>
              <a:path w="927100" h="74295">
                <a:moveTo>
                  <a:pt x="0" y="74136"/>
                </a:moveTo>
                <a:lnTo>
                  <a:pt x="926708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3" name="object 13"/>
          <p:cNvSpPr/>
          <p:nvPr/>
        </p:nvSpPr>
        <p:spPr>
          <a:xfrm>
            <a:off x="8275320" y="7437706"/>
            <a:ext cx="115496" cy="110876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0" y="0"/>
                </a:moveTo>
                <a:lnTo>
                  <a:pt x="6070" y="75958"/>
                </a:lnTo>
                <a:lnTo>
                  <a:pt x="78994" y="319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4" name="object 14"/>
          <p:cNvSpPr/>
          <p:nvPr/>
        </p:nvSpPr>
        <p:spPr>
          <a:xfrm>
            <a:off x="6560799" y="8081397"/>
            <a:ext cx="1829454" cy="290125"/>
          </a:xfrm>
          <a:custGeom>
            <a:avLst/>
            <a:gdLst/>
            <a:ahLst/>
            <a:cxnLst/>
            <a:rect l="l" t="t" r="r" b="b"/>
            <a:pathLst>
              <a:path w="1257300" h="199389">
                <a:moveTo>
                  <a:pt x="0" y="199124"/>
                </a:moveTo>
                <a:lnTo>
                  <a:pt x="1256971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5" name="object 15"/>
          <p:cNvSpPr/>
          <p:nvPr/>
        </p:nvSpPr>
        <p:spPr>
          <a:xfrm>
            <a:off x="8309023" y="8038061"/>
            <a:ext cx="118268" cy="109952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0" y="0"/>
                </a:moveTo>
                <a:lnTo>
                  <a:pt x="11925" y="75260"/>
                </a:lnTo>
                <a:lnTo>
                  <a:pt x="81229" y="257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1471167"/>
            <a:ext cx="24945677" cy="967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73" dirty="0"/>
              <a:t>TI</a:t>
            </a:r>
            <a:r>
              <a:rPr spc="-80" dirty="0"/>
              <a:t>M</a:t>
            </a:r>
            <a:r>
              <a:rPr spc="-73" dirty="0"/>
              <a:t>IN</a:t>
            </a:r>
            <a:r>
              <a:rPr u="none" dirty="0"/>
              <a:t>G</a:t>
            </a:r>
            <a:r>
              <a:rPr spc="-146" dirty="0"/>
              <a:t> </a:t>
            </a:r>
            <a:r>
              <a:rPr spc="-116" dirty="0"/>
              <a:t>P</a:t>
            </a:r>
            <a:r>
              <a:rPr spc="-146" dirty="0"/>
              <a:t>R</a:t>
            </a:r>
            <a:r>
              <a:rPr spc="-73" dirty="0"/>
              <a:t>OGRA</a:t>
            </a:r>
            <a:r>
              <a:rPr spc="-80" dirty="0"/>
              <a:t>M</a:t>
            </a:r>
            <a:r>
              <a:rPr spc="-36" dirty="0"/>
              <a:t>S</a:t>
            </a:r>
            <a:r>
              <a:rPr spc="-146" dirty="0"/>
              <a:t> </a:t>
            </a:r>
            <a:r>
              <a:rPr spc="-102" dirty="0"/>
              <a:t>IS</a:t>
            </a:r>
            <a:r>
              <a:rPr spc="-95" dirty="0"/>
              <a:t> </a:t>
            </a:r>
            <a:r>
              <a:rPr spc="-80" dirty="0"/>
              <a:t>IN</a:t>
            </a:r>
            <a:r>
              <a:rPr spc="-146" dirty="0"/>
              <a:t>C</a:t>
            </a:r>
            <a:r>
              <a:rPr spc="-80" dirty="0"/>
              <a:t>ONS</a:t>
            </a:r>
            <a:r>
              <a:rPr spc="-102" dirty="0"/>
              <a:t>I</a:t>
            </a:r>
            <a:r>
              <a:rPr spc="-146" dirty="0"/>
              <a:t>S</a:t>
            </a:r>
            <a:r>
              <a:rPr spc="-80" dirty="0"/>
              <a:t>TENT</a:t>
            </a:r>
            <a:r>
              <a:rPr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7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736850" y="3292475"/>
            <a:ext cx="10249776" cy="633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838" indent="-129358"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GOAL: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to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evaluate</a:t>
            </a:r>
            <a:r>
              <a:rPr sz="3783" spc="-29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diﬀeren</a:t>
            </a:r>
            <a:r>
              <a:rPr sz="3783" dirty="0">
                <a:latin typeface="Calibri"/>
                <a:cs typeface="Calibri"/>
              </a:rPr>
              <a:t>t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algorithms</a:t>
            </a:r>
          </a:p>
          <a:p>
            <a:pPr marL="346496" indent="-328016">
              <a:spcBef>
                <a:spcPts val="989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r</a:t>
            </a:r>
            <a:r>
              <a:rPr sz="3783" spc="-7" dirty="0">
                <a:latin typeface="Calibri"/>
                <a:cs typeface="Calibri"/>
              </a:rPr>
              <a:t>unnin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lang="en-US" sz="3783" spc="-51" dirty="0">
                <a:latin typeface="Calibri"/>
                <a:cs typeface="Calibri"/>
              </a:rPr>
              <a:t>ti</a:t>
            </a:r>
            <a:r>
              <a:rPr sz="3783" spc="-51" dirty="0">
                <a:latin typeface="Calibri"/>
                <a:cs typeface="Calibri"/>
              </a:rPr>
              <a:t>me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vari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etwee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alg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ri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ms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135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r</a:t>
            </a:r>
            <a:r>
              <a:rPr sz="3783" spc="-7" dirty="0">
                <a:latin typeface="Calibri"/>
                <a:cs typeface="Calibri"/>
              </a:rPr>
              <a:t>unnin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lang="en-US" sz="3783" spc="-51" dirty="0">
                <a:latin typeface="Calibri"/>
                <a:cs typeface="Calibri"/>
              </a:rPr>
              <a:t>ti</a:t>
            </a:r>
            <a:r>
              <a:rPr sz="3783" spc="-51" dirty="0">
                <a:latin typeface="Calibri"/>
                <a:cs typeface="Calibri"/>
              </a:rPr>
              <a:t>me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vari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etwee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emen</a:t>
            </a:r>
            <a:r>
              <a:rPr sz="3783" b="1" spc="21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lang="en-US" sz="3783" b="1" spc="218" dirty="0">
                <a:solidFill>
                  <a:srgbClr val="C00000"/>
                </a:solidFill>
                <a:latin typeface="Calibri"/>
                <a:cs typeface="Calibri"/>
              </a:rPr>
              <a:t>ations</a:t>
            </a:r>
            <a:endParaRPr sz="3783" dirty="0">
              <a:latin typeface="Calibri"/>
              <a:cs typeface="Calibri"/>
            </a:endParaRPr>
          </a:p>
          <a:p>
            <a:pPr marL="346496" indent="-328016">
              <a:spcBef>
                <a:spcPts val="1135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r</a:t>
            </a:r>
            <a:r>
              <a:rPr sz="3783" spc="-7" dirty="0">
                <a:latin typeface="Calibri"/>
                <a:cs typeface="Calibri"/>
              </a:rPr>
              <a:t>unnin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lang="en-US" sz="3783" spc="-51" dirty="0">
                <a:latin typeface="Calibri"/>
                <a:cs typeface="Calibri"/>
              </a:rPr>
              <a:t>ti</a:t>
            </a:r>
            <a:r>
              <a:rPr sz="3783" spc="-51" dirty="0">
                <a:latin typeface="Calibri"/>
                <a:cs typeface="Calibri"/>
              </a:rPr>
              <a:t>me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vari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etwee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comp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ters</a:t>
            </a:r>
            <a:endParaRPr sz="3783" dirty="0">
              <a:latin typeface="Calibri"/>
              <a:cs typeface="Calibri"/>
            </a:endParaRPr>
          </a:p>
          <a:p>
            <a:pPr marL="147838" marR="101639" indent="-129358">
              <a:lnSpc>
                <a:spcPts val="3638"/>
              </a:lnSpc>
              <a:spcBef>
                <a:spcPts val="2008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spc="-22" dirty="0">
                <a:latin typeface="Calibri"/>
                <a:cs typeface="Calibri"/>
              </a:rPr>
              <a:t>r</a:t>
            </a:r>
            <a:r>
              <a:rPr sz="3783" spc="-7" dirty="0">
                <a:latin typeface="Calibri"/>
                <a:cs typeface="Calibri"/>
              </a:rPr>
              <a:t>unnin</a:t>
            </a:r>
            <a:r>
              <a:rPr sz="3783" dirty="0">
                <a:latin typeface="Calibri"/>
                <a:cs typeface="Calibri"/>
              </a:rPr>
              <a:t>g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lang="en-US" sz="3783" spc="-51" dirty="0">
                <a:latin typeface="Calibri"/>
                <a:cs typeface="Calibri"/>
              </a:rPr>
              <a:t>ti</a:t>
            </a:r>
            <a:r>
              <a:rPr sz="3783" spc="-51" dirty="0">
                <a:latin typeface="Calibri"/>
                <a:cs typeface="Calibri"/>
              </a:rPr>
              <a:t>me</a:t>
            </a:r>
            <a:r>
              <a:rPr sz="3783" spc="-7" dirty="0">
                <a:latin typeface="Calibri"/>
                <a:cs typeface="Calibri"/>
              </a:rPr>
              <a:t> i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pre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dic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tabl</a:t>
            </a:r>
            <a:r>
              <a:rPr sz="3783" b="1" spc="-22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base</a:t>
            </a:r>
            <a:r>
              <a:rPr sz="3783" dirty="0">
                <a:latin typeface="Calibri"/>
                <a:cs typeface="Calibri"/>
              </a:rPr>
              <a:t>d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n</a:t>
            </a:r>
            <a:r>
              <a:rPr sz="3783" spc="-7" dirty="0">
                <a:latin typeface="Calibri"/>
                <a:cs typeface="Calibri"/>
              </a:rPr>
              <a:t> small inputs</a:t>
            </a:r>
            <a:endParaRPr sz="3783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▪"/>
            </a:pPr>
            <a:endParaRPr sz="3783" dirty="0">
              <a:latin typeface="Times New Roman"/>
              <a:cs typeface="Times New Roman"/>
            </a:endParaRPr>
          </a:p>
          <a:p>
            <a:pPr marL="255945" marR="2394978" indent="-237465" algn="just">
              <a:lnSpc>
                <a:spcPts val="3638"/>
              </a:lnSpc>
              <a:spcBef>
                <a:spcPts val="335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lang="en-US" sz="3783" spc="-65" dirty="0">
                <a:latin typeface="Calibri"/>
                <a:cs typeface="Calibri"/>
              </a:rPr>
              <a:t>ti</a:t>
            </a:r>
            <a:r>
              <a:rPr sz="3783" spc="-65" dirty="0">
                <a:latin typeface="Calibri"/>
                <a:cs typeface="Calibri"/>
              </a:rPr>
              <a:t>m</a:t>
            </a:r>
            <a:r>
              <a:rPr sz="3783" spc="-44" dirty="0">
                <a:latin typeface="Calibri"/>
                <a:cs typeface="Calibri"/>
              </a:rPr>
              <a:t>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varies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fo</a:t>
            </a:r>
            <a:r>
              <a:rPr sz="3783" dirty="0">
                <a:latin typeface="Calibri"/>
                <a:cs typeface="Calibri"/>
              </a:rPr>
              <a:t>r </a:t>
            </a:r>
            <a:r>
              <a:rPr sz="3783" spc="-7" dirty="0">
                <a:latin typeface="Calibri"/>
                <a:cs typeface="Calibri"/>
              </a:rPr>
              <a:t>diﬀeren</a:t>
            </a:r>
            <a:r>
              <a:rPr sz="3783" dirty="0">
                <a:latin typeface="Calibri"/>
                <a:cs typeface="Calibri"/>
              </a:rPr>
              <a:t>t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input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but </a:t>
            </a:r>
            <a:r>
              <a:rPr sz="3783" dirty="0">
                <a:latin typeface="Calibri"/>
                <a:cs typeface="Calibri"/>
              </a:rPr>
              <a:t>cannot</a:t>
            </a:r>
            <a:r>
              <a:rPr sz="3783" spc="-15" dirty="0">
                <a:latin typeface="Calibri"/>
                <a:cs typeface="Calibri"/>
              </a:rPr>
              <a:t> really </a:t>
            </a:r>
            <a:r>
              <a:rPr sz="3783" spc="-22" dirty="0">
                <a:latin typeface="Calibri"/>
                <a:cs typeface="Calibri"/>
              </a:rPr>
              <a:t>express </a:t>
            </a:r>
            <a:r>
              <a:rPr sz="3783" dirty="0">
                <a:latin typeface="Calibri"/>
                <a:cs typeface="Calibri"/>
              </a:rPr>
              <a:t>a </a:t>
            </a:r>
            <a:r>
              <a:rPr sz="3783" spc="-22" dirty="0">
                <a:latin typeface="Calibri"/>
                <a:cs typeface="Calibri"/>
              </a:rPr>
              <a:t>rela</a:t>
            </a:r>
            <a:r>
              <a:rPr lang="en-US" sz="3783" spc="-22" dirty="0">
                <a:latin typeface="Calibri"/>
                <a:cs typeface="Calibri"/>
              </a:rPr>
              <a:t>ti</a:t>
            </a:r>
            <a:r>
              <a:rPr sz="3783" spc="-22" dirty="0">
                <a:latin typeface="Calibri"/>
                <a:cs typeface="Calibri"/>
              </a:rPr>
              <a:t>onship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9" dirty="0">
                <a:latin typeface="Calibri"/>
                <a:cs typeface="Calibri"/>
              </a:rPr>
              <a:t>betwee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input</a:t>
            </a:r>
            <a:r>
              <a:rPr sz="3783" dirty="0">
                <a:latin typeface="Calibri"/>
                <a:cs typeface="Calibri"/>
              </a:rPr>
              <a:t>s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and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lang="en-US" sz="3783" spc="-7" dirty="0">
                <a:latin typeface="Calibri"/>
                <a:cs typeface="Calibri"/>
              </a:rPr>
              <a:t>ti</a:t>
            </a:r>
            <a:r>
              <a:rPr sz="3783" spc="-58" dirty="0">
                <a:latin typeface="Calibri"/>
                <a:cs typeface="Calibri"/>
              </a:rPr>
              <a:t>me</a:t>
            </a:r>
            <a:endParaRPr sz="3783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72200" y="4672098"/>
            <a:ext cx="501714" cy="526661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5" name="object 5"/>
          <p:cNvSpPr/>
          <p:nvPr/>
        </p:nvSpPr>
        <p:spPr>
          <a:xfrm>
            <a:off x="13390290" y="5474553"/>
            <a:ext cx="501714" cy="526661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81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79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79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81"/>
                </a:lnTo>
                <a:lnTo>
                  <a:pt x="33079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3394086" y="6277012"/>
            <a:ext cx="501714" cy="526661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7" name="object 7"/>
          <p:cNvSpPr/>
          <p:nvPr/>
        </p:nvSpPr>
        <p:spPr>
          <a:xfrm>
            <a:off x="13280317" y="4078010"/>
            <a:ext cx="306757" cy="294745"/>
          </a:xfrm>
          <a:custGeom>
            <a:avLst/>
            <a:gdLst/>
            <a:ahLst/>
            <a:cxnLst/>
            <a:rect l="l" t="t" r="r" b="b"/>
            <a:pathLst>
              <a:path w="210820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8" name="object 8"/>
          <p:cNvSpPr/>
          <p:nvPr/>
        </p:nvSpPr>
        <p:spPr>
          <a:xfrm>
            <a:off x="13433685" y="3934060"/>
            <a:ext cx="425025" cy="438884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17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9" name="object 9"/>
          <p:cNvSpPr/>
          <p:nvPr/>
        </p:nvSpPr>
        <p:spPr>
          <a:xfrm>
            <a:off x="11650309" y="8204854"/>
            <a:ext cx="1095824" cy="1149414"/>
          </a:xfrm>
          <a:custGeom>
            <a:avLst/>
            <a:gdLst/>
            <a:ahLst/>
            <a:cxnLst/>
            <a:rect l="l" t="t" r="r" b="b"/>
            <a:pathLst>
              <a:path w="753109" h="789940">
                <a:moveTo>
                  <a:pt x="188544" y="0"/>
                </a:moveTo>
                <a:lnTo>
                  <a:pt x="0" y="172199"/>
                </a:lnTo>
                <a:lnTo>
                  <a:pt x="203454" y="394969"/>
                </a:lnTo>
                <a:lnTo>
                  <a:pt x="0" y="617753"/>
                </a:lnTo>
                <a:lnTo>
                  <a:pt x="188544" y="789939"/>
                </a:lnTo>
                <a:lnTo>
                  <a:pt x="376351" y="584301"/>
                </a:lnTo>
                <a:lnTo>
                  <a:pt x="722154" y="584301"/>
                </a:lnTo>
                <a:lnTo>
                  <a:pt x="549249" y="394969"/>
                </a:lnTo>
                <a:lnTo>
                  <a:pt x="722152" y="205651"/>
                </a:lnTo>
                <a:lnTo>
                  <a:pt x="376351" y="205651"/>
                </a:lnTo>
                <a:lnTo>
                  <a:pt x="188544" y="0"/>
                </a:lnTo>
                <a:close/>
              </a:path>
              <a:path w="753109" h="789940">
                <a:moveTo>
                  <a:pt x="722154" y="584301"/>
                </a:moveTo>
                <a:lnTo>
                  <a:pt x="376351" y="584301"/>
                </a:lnTo>
                <a:lnTo>
                  <a:pt x="564159" y="789939"/>
                </a:lnTo>
                <a:lnTo>
                  <a:pt x="752703" y="617753"/>
                </a:lnTo>
                <a:lnTo>
                  <a:pt x="722154" y="584301"/>
                </a:lnTo>
                <a:close/>
              </a:path>
              <a:path w="753109" h="789940">
                <a:moveTo>
                  <a:pt x="564159" y="0"/>
                </a:moveTo>
                <a:lnTo>
                  <a:pt x="376351" y="205651"/>
                </a:lnTo>
                <a:lnTo>
                  <a:pt x="722152" y="205651"/>
                </a:lnTo>
                <a:lnTo>
                  <a:pt x="752703" y="172199"/>
                </a:lnTo>
                <a:lnTo>
                  <a:pt x="56415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508446"/>
            <a:ext cx="24945677" cy="1988364"/>
          </a:xfrm>
          <a:prstGeom prst="rect">
            <a:avLst/>
          </a:prstGeom>
        </p:spPr>
        <p:txBody>
          <a:bodyPr vert="horz" wrap="square" lIns="0" tIns="904747" rIns="0" bIns="0" rtlCol="0" anchor="ctr">
            <a:spAutoFit/>
          </a:bodyPr>
          <a:lstStyle/>
          <a:p>
            <a:pPr marL="18480">
              <a:lnSpc>
                <a:spcPct val="100000"/>
              </a:lnSpc>
            </a:pPr>
            <a:r>
              <a:rPr spc="-146" dirty="0"/>
              <a:t>C</a:t>
            </a:r>
            <a:r>
              <a:rPr spc="-73" dirty="0"/>
              <a:t>O</a:t>
            </a:r>
            <a:r>
              <a:rPr spc="-131" dirty="0"/>
              <a:t>U</a:t>
            </a:r>
            <a:r>
              <a:rPr spc="-73" dirty="0"/>
              <a:t>NTIN</a:t>
            </a:r>
            <a:r>
              <a:rPr dirty="0"/>
              <a:t>G</a:t>
            </a:r>
            <a:r>
              <a:rPr spc="-146" dirty="0"/>
              <a:t> </a:t>
            </a:r>
            <a:r>
              <a:rPr spc="-73" dirty="0"/>
              <a:t>O</a:t>
            </a:r>
            <a:r>
              <a:rPr spc="-116" dirty="0"/>
              <a:t>PE</a:t>
            </a:r>
            <a:r>
              <a:rPr spc="-73" dirty="0"/>
              <a:t>R</a:t>
            </a:r>
            <a:r>
              <a:rPr spc="-618" dirty="0"/>
              <a:t>A</a:t>
            </a:r>
            <a:r>
              <a:rPr spc="-73" dirty="0"/>
              <a:t>TION</a:t>
            </a:r>
            <a:r>
              <a:rPr spc="-36" dirty="0"/>
              <a:t>S</a:t>
            </a:r>
            <a:r>
              <a:rPr dirty="0"/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20553426" y="14295260"/>
            <a:ext cx="2176650" cy="235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8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942997" y="2996575"/>
            <a:ext cx="5836696" cy="531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496" indent="-328016">
              <a:lnSpc>
                <a:spcPts val="4307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z="3783" dirty="0">
                <a:latin typeface="Calibri"/>
                <a:cs typeface="Calibri"/>
              </a:rPr>
              <a:t>assume </a:t>
            </a:r>
            <a:r>
              <a:rPr sz="3783" spc="-22" dirty="0">
                <a:latin typeface="Calibri"/>
                <a:cs typeface="Calibri"/>
              </a:rPr>
              <a:t>these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step</a:t>
            </a:r>
            <a:r>
              <a:rPr sz="3783" dirty="0">
                <a:latin typeface="Calibri"/>
                <a:cs typeface="Calibri"/>
              </a:rPr>
              <a:t>s </a:t>
            </a:r>
            <a:r>
              <a:rPr sz="3783" spc="-22" dirty="0">
                <a:latin typeface="Calibri"/>
                <a:cs typeface="Calibri"/>
              </a:rPr>
              <a:t>take</a:t>
            </a:r>
            <a:endParaRPr sz="3783" dirty="0">
              <a:latin typeface="Calibri"/>
              <a:cs typeface="Calibri"/>
            </a:endParaRPr>
          </a:p>
          <a:p>
            <a:pPr marL="147838">
              <a:lnSpc>
                <a:spcPts val="4307"/>
              </a:lnSpc>
            </a:pP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783" b="1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783" b="1" spc="-29" dirty="0">
                <a:solidFill>
                  <a:srgbClr val="C00000"/>
                </a:solidFill>
                <a:latin typeface="Calibri"/>
                <a:cs typeface="Calibri"/>
              </a:rPr>
              <a:t>nstan</a:t>
            </a:r>
            <a:r>
              <a:rPr sz="3783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783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783" b="1" spc="306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3783" b="1" spc="306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3783" spc="-15" dirty="0">
                <a:latin typeface="Calibri"/>
                <a:cs typeface="Calibri"/>
              </a:rPr>
              <a:t>:</a:t>
            </a:r>
            <a:endParaRPr sz="3783" dirty="0">
              <a:latin typeface="Calibri"/>
              <a:cs typeface="Calibri"/>
            </a:endParaRPr>
          </a:p>
          <a:p>
            <a:pPr marL="661574" lvl="1" indent="-365899">
              <a:spcBef>
                <a:spcPts val="14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spc="-22" dirty="0">
                <a:latin typeface="Calibri"/>
                <a:cs typeface="Calibri"/>
              </a:rPr>
              <a:t>mathema</a:t>
            </a:r>
            <a:r>
              <a:rPr lang="en-US" sz="3492" spc="-22" dirty="0">
                <a:latin typeface="Calibri"/>
                <a:cs typeface="Calibri"/>
              </a:rPr>
              <a:t>ti</a:t>
            </a:r>
            <a:r>
              <a:rPr sz="3492" spc="-22" dirty="0">
                <a:latin typeface="Calibri"/>
                <a:cs typeface="Calibri"/>
              </a:rPr>
              <a:t>cal</a:t>
            </a:r>
            <a:r>
              <a:rPr sz="3492" spc="-15" dirty="0">
                <a:latin typeface="Calibri"/>
                <a:cs typeface="Calibri"/>
              </a:rPr>
              <a:t> </a:t>
            </a:r>
            <a:r>
              <a:rPr sz="3492" spc="-29" dirty="0">
                <a:latin typeface="Calibri"/>
                <a:cs typeface="Calibri"/>
              </a:rPr>
              <a:t>opera</a:t>
            </a:r>
            <a:r>
              <a:rPr lang="en-US" sz="3492" spc="-29" dirty="0">
                <a:latin typeface="Calibri"/>
                <a:cs typeface="Calibri"/>
              </a:rPr>
              <a:t>ti</a:t>
            </a:r>
            <a:r>
              <a:rPr sz="3492" spc="-29" dirty="0">
                <a:latin typeface="Calibri"/>
                <a:cs typeface="Calibri"/>
              </a:rPr>
              <a:t>ons</a:t>
            </a:r>
            <a:endParaRPr sz="3492" dirty="0">
              <a:latin typeface="Calibri"/>
              <a:cs typeface="Calibri"/>
            </a:endParaRPr>
          </a:p>
          <a:p>
            <a:pPr marL="661574" lvl="1" indent="-365899">
              <a:spcBef>
                <a:spcPts val="46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comparisons</a:t>
            </a:r>
          </a:p>
          <a:p>
            <a:pPr marL="661574" lvl="1" indent="-365899">
              <a:spcBef>
                <a:spcPts val="466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assignments</a:t>
            </a:r>
          </a:p>
          <a:p>
            <a:pPr marL="661574" lvl="1" indent="-365899"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662500" algn="l"/>
              </a:tabLst>
            </a:pPr>
            <a:r>
              <a:rPr sz="3492" dirty="0">
                <a:latin typeface="Calibri"/>
                <a:cs typeface="Calibri"/>
              </a:rPr>
              <a:t>accessing </a:t>
            </a:r>
            <a:r>
              <a:rPr sz="3492" spc="-7" dirty="0">
                <a:latin typeface="Calibri"/>
                <a:cs typeface="Calibri"/>
              </a:rPr>
              <a:t>object</a:t>
            </a:r>
            <a:r>
              <a:rPr sz="3492" dirty="0">
                <a:latin typeface="Calibri"/>
                <a:cs typeface="Calibri"/>
              </a:rPr>
              <a:t>s</a:t>
            </a:r>
            <a:r>
              <a:rPr sz="3492" spc="7" dirty="0">
                <a:latin typeface="Calibri"/>
                <a:cs typeface="Calibri"/>
              </a:rPr>
              <a:t> </a:t>
            </a:r>
            <a:r>
              <a:rPr sz="3492" spc="-7" dirty="0">
                <a:latin typeface="Calibri"/>
                <a:cs typeface="Calibri"/>
              </a:rPr>
              <a:t>i</a:t>
            </a:r>
            <a:r>
              <a:rPr sz="3492" dirty="0">
                <a:latin typeface="Calibri"/>
                <a:cs typeface="Calibri"/>
              </a:rPr>
              <a:t>n </a:t>
            </a:r>
            <a:r>
              <a:rPr sz="3492" spc="-22" dirty="0">
                <a:latin typeface="Calibri"/>
                <a:cs typeface="Calibri"/>
              </a:rPr>
              <a:t>memory</a:t>
            </a:r>
            <a:endParaRPr sz="3492" dirty="0">
              <a:latin typeface="Calibri"/>
              <a:cs typeface="Calibri"/>
            </a:endParaRPr>
          </a:p>
          <a:p>
            <a:pPr marL="146914" marR="469386" indent="-128434">
              <a:lnSpc>
                <a:spcPct val="91300"/>
              </a:lnSpc>
              <a:spcBef>
                <a:spcPts val="2285"/>
              </a:spcBef>
              <a:buClr>
                <a:srgbClr val="595959"/>
              </a:buClr>
              <a:buFont typeface="Arial"/>
              <a:buChar char="•"/>
              <a:tabLst>
                <a:tab pos="295676" algn="l"/>
              </a:tabLst>
            </a:pPr>
            <a:r>
              <a:rPr sz="3783" dirty="0">
                <a:latin typeface="Calibri"/>
                <a:cs typeface="Calibri"/>
              </a:rPr>
              <a:t>then</a:t>
            </a:r>
            <a:r>
              <a:rPr sz="3783" spc="-7" dirty="0">
                <a:latin typeface="Calibri"/>
                <a:cs typeface="Calibri"/>
              </a:rPr>
              <a:t> </a:t>
            </a:r>
            <a:r>
              <a:rPr sz="3783" dirty="0">
                <a:latin typeface="Calibri"/>
                <a:cs typeface="Calibri"/>
              </a:rPr>
              <a:t>count</a:t>
            </a:r>
            <a:r>
              <a:rPr sz="3783" spc="-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the</a:t>
            </a:r>
            <a:r>
              <a:rPr sz="3783" spc="-7" dirty="0">
                <a:latin typeface="Calibri"/>
                <a:cs typeface="Calibri"/>
              </a:rPr>
              <a:t> numbe</a:t>
            </a:r>
            <a:r>
              <a:rPr sz="3783" dirty="0">
                <a:latin typeface="Calibri"/>
                <a:cs typeface="Calibri"/>
              </a:rPr>
              <a:t>r</a:t>
            </a:r>
            <a:r>
              <a:rPr sz="3783" spc="7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of </a:t>
            </a:r>
            <a:r>
              <a:rPr sz="3783" spc="-29" dirty="0">
                <a:latin typeface="Calibri"/>
                <a:cs typeface="Calibri"/>
              </a:rPr>
              <a:t>opera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on</a:t>
            </a:r>
            <a:r>
              <a:rPr sz="3783" spc="-22" dirty="0">
                <a:latin typeface="Calibri"/>
                <a:cs typeface="Calibri"/>
              </a:rPr>
              <a:t>s</a:t>
            </a:r>
            <a:r>
              <a:rPr sz="3783" spc="15" dirty="0">
                <a:latin typeface="Calibri"/>
                <a:cs typeface="Calibri"/>
              </a:rPr>
              <a:t> </a:t>
            </a:r>
            <a:r>
              <a:rPr sz="3783" spc="-22" dirty="0">
                <a:latin typeface="Calibri"/>
                <a:cs typeface="Calibri"/>
              </a:rPr>
              <a:t>executed </a:t>
            </a:r>
            <a:r>
              <a:rPr sz="3783" dirty="0">
                <a:latin typeface="Calibri"/>
                <a:cs typeface="Calibri"/>
              </a:rPr>
              <a:t>as </a:t>
            </a:r>
            <a:r>
              <a:rPr sz="3783" spc="-29" dirty="0">
                <a:latin typeface="Calibri"/>
                <a:cs typeface="Calibri"/>
              </a:rPr>
              <a:t>func</a:t>
            </a:r>
            <a:r>
              <a:rPr lang="en-US" sz="3783" spc="-29" dirty="0">
                <a:latin typeface="Calibri"/>
                <a:cs typeface="Calibri"/>
              </a:rPr>
              <a:t>ti</a:t>
            </a:r>
            <a:r>
              <a:rPr sz="3783" spc="-29" dirty="0">
                <a:latin typeface="Calibri"/>
                <a:cs typeface="Calibri"/>
              </a:rPr>
              <a:t>o</a:t>
            </a:r>
            <a:r>
              <a:rPr sz="3783" spc="-22" dirty="0">
                <a:latin typeface="Calibri"/>
                <a:cs typeface="Calibri"/>
              </a:rPr>
              <a:t>n</a:t>
            </a:r>
            <a:r>
              <a:rPr sz="3783" dirty="0">
                <a:latin typeface="Calibri"/>
                <a:cs typeface="Calibri"/>
              </a:rPr>
              <a:t>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siz</a:t>
            </a:r>
            <a:r>
              <a:rPr sz="3783" dirty="0">
                <a:latin typeface="Calibri"/>
                <a:cs typeface="Calibri"/>
              </a:rPr>
              <a:t>e </a:t>
            </a:r>
            <a:r>
              <a:rPr sz="3783" spc="-7" dirty="0">
                <a:latin typeface="Calibri"/>
                <a:cs typeface="Calibri"/>
              </a:rPr>
              <a:t>o</a:t>
            </a:r>
            <a:r>
              <a:rPr sz="3783" dirty="0">
                <a:latin typeface="Calibri"/>
                <a:cs typeface="Calibri"/>
              </a:rPr>
              <a:t>f </a:t>
            </a:r>
            <a:r>
              <a:rPr sz="3783" spc="-7" dirty="0">
                <a:latin typeface="Calibri"/>
                <a:cs typeface="Calibri"/>
              </a:rPr>
              <a:t>input</a:t>
            </a:r>
            <a:endParaRPr sz="3783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4705" y="3044256"/>
            <a:ext cx="5138178" cy="181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>
              <a:tabLst>
                <a:tab pos="905509" algn="l"/>
              </a:tabLst>
            </a:pPr>
            <a:r>
              <a:rPr sz="291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910" dirty="0">
                <a:latin typeface="Courier New"/>
                <a:cs typeface="Courier New"/>
              </a:rPr>
              <a:t>c_to_f(c):</a:t>
            </a:r>
            <a:endParaRPr sz="2910">
              <a:latin typeface="Courier New"/>
              <a:cs typeface="Courier New"/>
            </a:endParaRPr>
          </a:p>
          <a:p>
            <a:pPr marL="18480" indent="887029"/>
            <a:r>
              <a:rPr sz="291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910" dirty="0">
                <a:latin typeface="Courier New"/>
                <a:cs typeface="Courier New"/>
              </a:rPr>
              <a:t>c*9.0/5 + </a:t>
            </a:r>
            <a:r>
              <a:rPr sz="2910" spc="-7" dirty="0">
                <a:latin typeface="Courier New"/>
                <a:cs typeface="Courier New"/>
              </a:rPr>
              <a:t>32</a:t>
            </a:r>
            <a:endParaRPr sz="2910">
              <a:latin typeface="Courier New"/>
              <a:cs typeface="Courier New"/>
            </a:endParaRPr>
          </a:p>
          <a:p>
            <a:pPr>
              <a:spcBef>
                <a:spcPts val="61"/>
              </a:spcBef>
            </a:pPr>
            <a:endParaRPr sz="2983">
              <a:latin typeface="Times New Roman"/>
              <a:cs typeface="Times New Roman"/>
            </a:endParaRPr>
          </a:p>
          <a:p>
            <a:pPr marL="18480">
              <a:tabLst>
                <a:tab pos="905509" algn="l"/>
              </a:tabLst>
            </a:pPr>
            <a:r>
              <a:rPr sz="2910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910" dirty="0">
                <a:latin typeface="Courier New"/>
                <a:cs typeface="Courier New"/>
              </a:rPr>
              <a:t>mysum(x):</a:t>
            </a:r>
            <a:endParaRPr sz="291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4905" y="3417519"/>
            <a:ext cx="2895710" cy="489702"/>
          </a:xfrm>
          <a:custGeom>
            <a:avLst/>
            <a:gdLst/>
            <a:ahLst/>
            <a:cxnLst/>
            <a:rect l="l" t="t" r="r" b="b"/>
            <a:pathLst>
              <a:path w="1990090" h="336550">
                <a:moveTo>
                  <a:pt x="0" y="0"/>
                </a:moveTo>
                <a:lnTo>
                  <a:pt x="1989671" y="0"/>
                </a:lnTo>
                <a:lnTo>
                  <a:pt x="1989671" y="336214"/>
                </a:lnTo>
                <a:lnTo>
                  <a:pt x="0" y="336214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3047207" y="4026504"/>
            <a:ext cx="684658" cy="434264"/>
          </a:xfrm>
          <a:custGeom>
            <a:avLst/>
            <a:gdLst/>
            <a:ahLst/>
            <a:cxnLst/>
            <a:rect l="l" t="t" r="r" b="b"/>
            <a:pathLst>
              <a:path w="470534" h="298450">
                <a:moveTo>
                  <a:pt x="48221" y="281889"/>
                </a:moveTo>
                <a:lnTo>
                  <a:pt x="46723" y="282663"/>
                </a:lnTo>
                <a:lnTo>
                  <a:pt x="46291" y="283476"/>
                </a:lnTo>
                <a:lnTo>
                  <a:pt x="46291" y="285800"/>
                </a:lnTo>
                <a:lnTo>
                  <a:pt x="62420" y="298018"/>
                </a:lnTo>
                <a:lnTo>
                  <a:pt x="65341" y="297751"/>
                </a:lnTo>
                <a:lnTo>
                  <a:pt x="104679" y="282041"/>
                </a:lnTo>
                <a:lnTo>
                  <a:pt x="54381" y="282041"/>
                </a:lnTo>
                <a:lnTo>
                  <a:pt x="48221" y="281889"/>
                </a:lnTo>
                <a:close/>
              </a:path>
              <a:path w="470534" h="298450">
                <a:moveTo>
                  <a:pt x="116179" y="224485"/>
                </a:moveTo>
                <a:lnTo>
                  <a:pt x="79476" y="224485"/>
                </a:lnTo>
                <a:lnTo>
                  <a:pt x="87337" y="225780"/>
                </a:lnTo>
                <a:lnTo>
                  <a:pt x="90792" y="227190"/>
                </a:lnTo>
                <a:lnTo>
                  <a:pt x="104394" y="251536"/>
                </a:lnTo>
                <a:lnTo>
                  <a:pt x="103924" y="254863"/>
                </a:lnTo>
                <a:lnTo>
                  <a:pt x="68021" y="280924"/>
                </a:lnTo>
                <a:lnTo>
                  <a:pt x="54381" y="282041"/>
                </a:lnTo>
                <a:lnTo>
                  <a:pt x="104679" y="282041"/>
                </a:lnTo>
                <a:lnTo>
                  <a:pt x="123253" y="250685"/>
                </a:lnTo>
                <a:lnTo>
                  <a:pt x="122453" y="239115"/>
                </a:lnTo>
                <a:lnTo>
                  <a:pt x="120738" y="233286"/>
                </a:lnTo>
                <a:lnTo>
                  <a:pt x="116179" y="224485"/>
                </a:lnTo>
                <a:close/>
              </a:path>
              <a:path w="470534" h="298450">
                <a:moveTo>
                  <a:pt x="79348" y="167779"/>
                </a:moveTo>
                <a:lnTo>
                  <a:pt x="44691" y="167779"/>
                </a:lnTo>
                <a:lnTo>
                  <a:pt x="47612" y="168046"/>
                </a:lnTo>
                <a:lnTo>
                  <a:pt x="52895" y="169837"/>
                </a:lnTo>
                <a:lnTo>
                  <a:pt x="66001" y="194640"/>
                </a:lnTo>
                <a:lnTo>
                  <a:pt x="65468" y="198132"/>
                </a:lnTo>
                <a:lnTo>
                  <a:pt x="35153" y="224815"/>
                </a:lnTo>
                <a:lnTo>
                  <a:pt x="34683" y="225196"/>
                </a:lnTo>
                <a:lnTo>
                  <a:pt x="33997" y="226136"/>
                </a:lnTo>
                <a:lnTo>
                  <a:pt x="33779" y="226682"/>
                </a:lnTo>
                <a:lnTo>
                  <a:pt x="33616" y="228879"/>
                </a:lnTo>
                <a:lnTo>
                  <a:pt x="34074" y="230733"/>
                </a:lnTo>
                <a:lnTo>
                  <a:pt x="40525" y="238302"/>
                </a:lnTo>
                <a:lnTo>
                  <a:pt x="41783" y="238226"/>
                </a:lnTo>
                <a:lnTo>
                  <a:pt x="42379" y="238061"/>
                </a:lnTo>
                <a:lnTo>
                  <a:pt x="60756" y="228549"/>
                </a:lnTo>
                <a:lnTo>
                  <a:pt x="65735" y="226682"/>
                </a:lnTo>
                <a:lnTo>
                  <a:pt x="75158" y="224663"/>
                </a:lnTo>
                <a:lnTo>
                  <a:pt x="79476" y="224485"/>
                </a:lnTo>
                <a:lnTo>
                  <a:pt x="116179" y="224485"/>
                </a:lnTo>
                <a:lnTo>
                  <a:pt x="115608" y="223380"/>
                </a:lnTo>
                <a:lnTo>
                  <a:pt x="112903" y="219976"/>
                </a:lnTo>
                <a:lnTo>
                  <a:pt x="106273" y="214439"/>
                </a:lnTo>
                <a:lnTo>
                  <a:pt x="102576" y="212407"/>
                </a:lnTo>
                <a:lnTo>
                  <a:pt x="71894" y="212407"/>
                </a:lnTo>
                <a:lnTo>
                  <a:pt x="71793" y="212217"/>
                </a:lnTo>
                <a:lnTo>
                  <a:pt x="84747" y="188493"/>
                </a:lnTo>
                <a:lnTo>
                  <a:pt x="84620" y="184137"/>
                </a:lnTo>
                <a:lnTo>
                  <a:pt x="83235" y="176593"/>
                </a:lnTo>
                <a:lnTo>
                  <a:pt x="81826" y="172567"/>
                </a:lnTo>
                <a:lnTo>
                  <a:pt x="79348" y="167779"/>
                </a:lnTo>
                <a:close/>
              </a:path>
              <a:path w="470534" h="298450">
                <a:moveTo>
                  <a:pt x="90309" y="209308"/>
                </a:moveTo>
                <a:lnTo>
                  <a:pt x="81165" y="209600"/>
                </a:lnTo>
                <a:lnTo>
                  <a:pt x="76555" y="210591"/>
                </a:lnTo>
                <a:lnTo>
                  <a:pt x="71894" y="212407"/>
                </a:lnTo>
                <a:lnTo>
                  <a:pt x="102576" y="212407"/>
                </a:lnTo>
                <a:lnTo>
                  <a:pt x="94589" y="209867"/>
                </a:lnTo>
                <a:lnTo>
                  <a:pt x="90309" y="209308"/>
                </a:lnTo>
                <a:close/>
              </a:path>
              <a:path w="470534" h="298450">
                <a:moveTo>
                  <a:pt x="49682" y="148996"/>
                </a:moveTo>
                <a:lnTo>
                  <a:pt x="13093" y="165646"/>
                </a:lnTo>
                <a:lnTo>
                  <a:pt x="0" y="186347"/>
                </a:lnTo>
                <a:lnTo>
                  <a:pt x="177" y="187680"/>
                </a:lnTo>
                <a:lnTo>
                  <a:pt x="6477" y="197688"/>
                </a:lnTo>
                <a:lnTo>
                  <a:pt x="7378" y="197650"/>
                </a:lnTo>
                <a:lnTo>
                  <a:pt x="7835" y="197510"/>
                </a:lnTo>
                <a:lnTo>
                  <a:pt x="8953" y="196938"/>
                </a:lnTo>
                <a:lnTo>
                  <a:pt x="9804" y="195757"/>
                </a:lnTo>
                <a:lnTo>
                  <a:pt x="11912" y="191719"/>
                </a:lnTo>
                <a:lnTo>
                  <a:pt x="13335" y="189395"/>
                </a:lnTo>
                <a:lnTo>
                  <a:pt x="44691" y="167779"/>
                </a:lnTo>
                <a:lnTo>
                  <a:pt x="79348" y="167779"/>
                </a:lnTo>
                <a:lnTo>
                  <a:pt x="77317" y="163855"/>
                </a:lnTo>
                <a:lnTo>
                  <a:pt x="74358" y="159969"/>
                </a:lnTo>
                <a:lnTo>
                  <a:pt x="67386" y="153784"/>
                </a:lnTo>
                <a:lnTo>
                  <a:pt x="63423" y="151625"/>
                </a:lnTo>
                <a:lnTo>
                  <a:pt x="54546" y="149199"/>
                </a:lnTo>
                <a:lnTo>
                  <a:pt x="49682" y="148996"/>
                </a:lnTo>
                <a:close/>
              </a:path>
              <a:path w="470534" h="298450">
                <a:moveTo>
                  <a:pt x="226936" y="102870"/>
                </a:moveTo>
                <a:lnTo>
                  <a:pt x="185915" y="119380"/>
                </a:lnTo>
                <a:lnTo>
                  <a:pt x="171018" y="154940"/>
                </a:lnTo>
                <a:lnTo>
                  <a:pt x="173583" y="168910"/>
                </a:lnTo>
                <a:lnTo>
                  <a:pt x="197891" y="207010"/>
                </a:lnTo>
                <a:lnTo>
                  <a:pt x="214782" y="215900"/>
                </a:lnTo>
                <a:lnTo>
                  <a:pt x="220967" y="215900"/>
                </a:lnTo>
                <a:lnTo>
                  <a:pt x="261899" y="200660"/>
                </a:lnTo>
                <a:lnTo>
                  <a:pt x="262882" y="199390"/>
                </a:lnTo>
                <a:lnTo>
                  <a:pt x="222999" y="199390"/>
                </a:lnTo>
                <a:lnTo>
                  <a:pt x="218884" y="198120"/>
                </a:lnTo>
                <a:lnTo>
                  <a:pt x="193700" y="168910"/>
                </a:lnTo>
                <a:lnTo>
                  <a:pt x="189293" y="149860"/>
                </a:lnTo>
                <a:lnTo>
                  <a:pt x="190550" y="140970"/>
                </a:lnTo>
                <a:lnTo>
                  <a:pt x="216014" y="120650"/>
                </a:lnTo>
                <a:lnTo>
                  <a:pt x="258592" y="120650"/>
                </a:lnTo>
                <a:lnTo>
                  <a:pt x="250024" y="111760"/>
                </a:lnTo>
                <a:lnTo>
                  <a:pt x="244690" y="107950"/>
                </a:lnTo>
                <a:lnTo>
                  <a:pt x="233121" y="104140"/>
                </a:lnTo>
                <a:lnTo>
                  <a:pt x="226936" y="102870"/>
                </a:lnTo>
                <a:close/>
              </a:path>
              <a:path w="470534" h="298450">
                <a:moveTo>
                  <a:pt x="283857" y="71120"/>
                </a:moveTo>
                <a:lnTo>
                  <a:pt x="277876" y="71120"/>
                </a:lnTo>
                <a:lnTo>
                  <a:pt x="276707" y="72390"/>
                </a:lnTo>
                <a:lnTo>
                  <a:pt x="273977" y="73660"/>
                </a:lnTo>
                <a:lnTo>
                  <a:pt x="272872" y="73660"/>
                </a:lnTo>
                <a:lnTo>
                  <a:pt x="271119" y="74930"/>
                </a:lnTo>
                <a:lnTo>
                  <a:pt x="270446" y="76200"/>
                </a:lnTo>
                <a:lnTo>
                  <a:pt x="269519" y="77470"/>
                </a:lnTo>
                <a:lnTo>
                  <a:pt x="269290" y="77470"/>
                </a:lnTo>
                <a:lnTo>
                  <a:pt x="269265" y="78740"/>
                </a:lnTo>
                <a:lnTo>
                  <a:pt x="269417" y="78740"/>
                </a:lnTo>
                <a:lnTo>
                  <a:pt x="334568" y="204470"/>
                </a:lnTo>
                <a:lnTo>
                  <a:pt x="334924" y="205740"/>
                </a:lnTo>
                <a:lnTo>
                  <a:pt x="338886" y="205740"/>
                </a:lnTo>
                <a:lnTo>
                  <a:pt x="341147" y="204470"/>
                </a:lnTo>
                <a:lnTo>
                  <a:pt x="342506" y="204470"/>
                </a:lnTo>
                <a:lnTo>
                  <a:pt x="345770" y="201930"/>
                </a:lnTo>
                <a:lnTo>
                  <a:pt x="347091" y="201930"/>
                </a:lnTo>
                <a:lnTo>
                  <a:pt x="349084" y="200660"/>
                </a:lnTo>
                <a:lnTo>
                  <a:pt x="349808" y="199390"/>
                </a:lnTo>
                <a:lnTo>
                  <a:pt x="350735" y="198120"/>
                </a:lnTo>
                <a:lnTo>
                  <a:pt x="350989" y="198120"/>
                </a:lnTo>
                <a:lnTo>
                  <a:pt x="351002" y="196850"/>
                </a:lnTo>
                <a:lnTo>
                  <a:pt x="327571" y="151130"/>
                </a:lnTo>
                <a:lnTo>
                  <a:pt x="361184" y="151130"/>
                </a:lnTo>
                <a:lnTo>
                  <a:pt x="367804" y="147320"/>
                </a:lnTo>
                <a:lnTo>
                  <a:pt x="372706" y="143510"/>
                </a:lnTo>
                <a:lnTo>
                  <a:pt x="374507" y="140970"/>
                </a:lnTo>
                <a:lnTo>
                  <a:pt x="343433" y="140970"/>
                </a:lnTo>
                <a:lnTo>
                  <a:pt x="332346" y="138430"/>
                </a:lnTo>
                <a:lnTo>
                  <a:pt x="325894" y="137160"/>
                </a:lnTo>
                <a:lnTo>
                  <a:pt x="318541" y="133350"/>
                </a:lnTo>
                <a:lnTo>
                  <a:pt x="300164" y="97790"/>
                </a:lnTo>
                <a:lnTo>
                  <a:pt x="301053" y="93980"/>
                </a:lnTo>
                <a:lnTo>
                  <a:pt x="302094" y="88900"/>
                </a:lnTo>
                <a:lnTo>
                  <a:pt x="303954" y="83820"/>
                </a:lnTo>
                <a:lnTo>
                  <a:pt x="290360" y="83820"/>
                </a:lnTo>
                <a:lnTo>
                  <a:pt x="283857" y="71120"/>
                </a:lnTo>
                <a:close/>
              </a:path>
              <a:path w="470534" h="298450">
                <a:moveTo>
                  <a:pt x="258592" y="120650"/>
                </a:moveTo>
                <a:lnTo>
                  <a:pt x="224993" y="120650"/>
                </a:lnTo>
                <a:lnTo>
                  <a:pt x="229108" y="121920"/>
                </a:lnTo>
                <a:lnTo>
                  <a:pt x="236575" y="125730"/>
                </a:lnTo>
                <a:lnTo>
                  <a:pt x="240004" y="128270"/>
                </a:lnTo>
                <a:lnTo>
                  <a:pt x="246240" y="135890"/>
                </a:lnTo>
                <a:lnTo>
                  <a:pt x="249059" y="140970"/>
                </a:lnTo>
                <a:lnTo>
                  <a:pt x="251561" y="146050"/>
                </a:lnTo>
                <a:lnTo>
                  <a:pt x="254228" y="151130"/>
                </a:lnTo>
                <a:lnTo>
                  <a:pt x="256146" y="156210"/>
                </a:lnTo>
                <a:lnTo>
                  <a:pt x="258470" y="165100"/>
                </a:lnTo>
                <a:lnTo>
                  <a:pt x="258737" y="170180"/>
                </a:lnTo>
                <a:lnTo>
                  <a:pt x="257441" y="179070"/>
                </a:lnTo>
                <a:lnTo>
                  <a:pt x="231978" y="199390"/>
                </a:lnTo>
                <a:lnTo>
                  <a:pt x="262882" y="199390"/>
                </a:lnTo>
                <a:lnTo>
                  <a:pt x="270751" y="189230"/>
                </a:lnTo>
                <a:lnTo>
                  <a:pt x="273710" y="184150"/>
                </a:lnTo>
                <a:lnTo>
                  <a:pt x="276720" y="171450"/>
                </a:lnTo>
                <a:lnTo>
                  <a:pt x="276847" y="163830"/>
                </a:lnTo>
                <a:lnTo>
                  <a:pt x="274345" y="149860"/>
                </a:lnTo>
                <a:lnTo>
                  <a:pt x="271830" y="143510"/>
                </a:lnTo>
                <a:lnTo>
                  <a:pt x="268071" y="135890"/>
                </a:lnTo>
                <a:lnTo>
                  <a:pt x="264198" y="128270"/>
                </a:lnTo>
                <a:lnTo>
                  <a:pt x="259816" y="121920"/>
                </a:lnTo>
                <a:lnTo>
                  <a:pt x="258592" y="120650"/>
                </a:lnTo>
                <a:close/>
              </a:path>
              <a:path w="470534" h="298450">
                <a:moveTo>
                  <a:pt x="356400" y="152400"/>
                </a:moveTo>
                <a:lnTo>
                  <a:pt x="334429" y="152400"/>
                </a:lnTo>
                <a:lnTo>
                  <a:pt x="340436" y="153670"/>
                </a:lnTo>
                <a:lnTo>
                  <a:pt x="343293" y="154940"/>
                </a:lnTo>
                <a:lnTo>
                  <a:pt x="348742" y="154940"/>
                </a:lnTo>
                <a:lnTo>
                  <a:pt x="351370" y="153670"/>
                </a:lnTo>
                <a:lnTo>
                  <a:pt x="356400" y="152400"/>
                </a:lnTo>
                <a:close/>
              </a:path>
              <a:path w="470534" h="298450">
                <a:moveTo>
                  <a:pt x="361184" y="151130"/>
                </a:moveTo>
                <a:lnTo>
                  <a:pt x="327571" y="151130"/>
                </a:lnTo>
                <a:lnTo>
                  <a:pt x="331152" y="152400"/>
                </a:lnTo>
                <a:lnTo>
                  <a:pt x="358978" y="152400"/>
                </a:lnTo>
                <a:lnTo>
                  <a:pt x="361184" y="151130"/>
                </a:lnTo>
                <a:close/>
              </a:path>
              <a:path w="470534" h="298450">
                <a:moveTo>
                  <a:pt x="362604" y="63500"/>
                </a:moveTo>
                <a:lnTo>
                  <a:pt x="325869" y="63500"/>
                </a:lnTo>
                <a:lnTo>
                  <a:pt x="333616" y="64770"/>
                </a:lnTo>
                <a:lnTo>
                  <a:pt x="337248" y="66040"/>
                </a:lnTo>
                <a:lnTo>
                  <a:pt x="358025" y="91440"/>
                </a:lnTo>
                <a:lnTo>
                  <a:pt x="360184" y="95250"/>
                </a:lnTo>
                <a:lnTo>
                  <a:pt x="361899" y="99060"/>
                </a:lnTo>
                <a:lnTo>
                  <a:pt x="364439" y="109220"/>
                </a:lnTo>
                <a:lnTo>
                  <a:pt x="364820" y="111760"/>
                </a:lnTo>
                <a:lnTo>
                  <a:pt x="364923" y="116840"/>
                </a:lnTo>
                <a:lnTo>
                  <a:pt x="364807" y="121920"/>
                </a:lnTo>
                <a:lnTo>
                  <a:pt x="343433" y="140970"/>
                </a:lnTo>
                <a:lnTo>
                  <a:pt x="374507" y="140970"/>
                </a:lnTo>
                <a:lnTo>
                  <a:pt x="379907" y="133350"/>
                </a:lnTo>
                <a:lnTo>
                  <a:pt x="382206" y="128270"/>
                </a:lnTo>
                <a:lnTo>
                  <a:pt x="384251" y="116840"/>
                </a:lnTo>
                <a:lnTo>
                  <a:pt x="383997" y="109220"/>
                </a:lnTo>
                <a:lnTo>
                  <a:pt x="380923" y="95250"/>
                </a:lnTo>
                <a:lnTo>
                  <a:pt x="378142" y="87630"/>
                </a:lnTo>
                <a:lnTo>
                  <a:pt x="370751" y="73660"/>
                </a:lnTo>
                <a:lnTo>
                  <a:pt x="366915" y="68580"/>
                </a:lnTo>
                <a:lnTo>
                  <a:pt x="362604" y="63500"/>
                </a:lnTo>
                <a:close/>
              </a:path>
              <a:path w="470534" h="298450">
                <a:moveTo>
                  <a:pt x="425056" y="113030"/>
                </a:moveTo>
                <a:lnTo>
                  <a:pt x="417169" y="113030"/>
                </a:lnTo>
                <a:lnTo>
                  <a:pt x="422719" y="114300"/>
                </a:lnTo>
                <a:lnTo>
                  <a:pt x="425056" y="113030"/>
                </a:lnTo>
                <a:close/>
              </a:path>
              <a:path w="470534" h="298450">
                <a:moveTo>
                  <a:pt x="467194" y="62230"/>
                </a:moveTo>
                <a:lnTo>
                  <a:pt x="434987" y="62230"/>
                </a:lnTo>
                <a:lnTo>
                  <a:pt x="440575" y="63500"/>
                </a:lnTo>
                <a:lnTo>
                  <a:pt x="443052" y="63500"/>
                </a:lnTo>
                <a:lnTo>
                  <a:pt x="447395" y="66040"/>
                </a:lnTo>
                <a:lnTo>
                  <a:pt x="449135" y="67310"/>
                </a:lnTo>
                <a:lnTo>
                  <a:pt x="451713" y="72390"/>
                </a:lnTo>
                <a:lnTo>
                  <a:pt x="452374" y="74930"/>
                </a:lnTo>
                <a:lnTo>
                  <a:pt x="452450" y="78740"/>
                </a:lnTo>
                <a:lnTo>
                  <a:pt x="451954" y="81280"/>
                </a:lnTo>
                <a:lnTo>
                  <a:pt x="425602" y="97790"/>
                </a:lnTo>
                <a:lnTo>
                  <a:pt x="422643" y="99060"/>
                </a:lnTo>
                <a:lnTo>
                  <a:pt x="408533" y="99060"/>
                </a:lnTo>
                <a:lnTo>
                  <a:pt x="408051" y="100330"/>
                </a:lnTo>
                <a:lnTo>
                  <a:pt x="408114" y="101600"/>
                </a:lnTo>
                <a:lnTo>
                  <a:pt x="408305" y="102870"/>
                </a:lnTo>
                <a:lnTo>
                  <a:pt x="408940" y="104140"/>
                </a:lnTo>
                <a:lnTo>
                  <a:pt x="409422" y="105410"/>
                </a:lnTo>
                <a:lnTo>
                  <a:pt x="411137" y="109220"/>
                </a:lnTo>
                <a:lnTo>
                  <a:pt x="412140" y="110490"/>
                </a:lnTo>
                <a:lnTo>
                  <a:pt x="414032" y="113030"/>
                </a:lnTo>
                <a:lnTo>
                  <a:pt x="430390" y="113030"/>
                </a:lnTo>
                <a:lnTo>
                  <a:pt x="433285" y="111760"/>
                </a:lnTo>
                <a:lnTo>
                  <a:pt x="439547" y="110490"/>
                </a:lnTo>
                <a:lnTo>
                  <a:pt x="442696" y="109220"/>
                </a:lnTo>
                <a:lnTo>
                  <a:pt x="451015" y="104140"/>
                </a:lnTo>
                <a:lnTo>
                  <a:pt x="455422" y="101600"/>
                </a:lnTo>
                <a:lnTo>
                  <a:pt x="462711" y="93980"/>
                </a:lnTo>
                <a:lnTo>
                  <a:pt x="465442" y="90170"/>
                </a:lnTo>
                <a:lnTo>
                  <a:pt x="469125" y="82550"/>
                </a:lnTo>
                <a:lnTo>
                  <a:pt x="469963" y="78740"/>
                </a:lnTo>
                <a:lnTo>
                  <a:pt x="469633" y="69850"/>
                </a:lnTo>
                <a:lnTo>
                  <a:pt x="468376" y="64770"/>
                </a:lnTo>
                <a:lnTo>
                  <a:pt x="467194" y="62230"/>
                </a:lnTo>
                <a:close/>
              </a:path>
              <a:path w="470534" h="298450">
                <a:moveTo>
                  <a:pt x="411378" y="97790"/>
                </a:moveTo>
                <a:lnTo>
                  <a:pt x="410070" y="97790"/>
                </a:lnTo>
                <a:lnTo>
                  <a:pt x="408889" y="99060"/>
                </a:lnTo>
                <a:lnTo>
                  <a:pt x="415137" y="99060"/>
                </a:lnTo>
                <a:lnTo>
                  <a:pt x="411378" y="97790"/>
                </a:lnTo>
                <a:close/>
              </a:path>
              <a:path w="470534" h="298450">
                <a:moveTo>
                  <a:pt x="326123" y="45720"/>
                </a:moveTo>
                <a:lnTo>
                  <a:pt x="319963" y="48260"/>
                </a:lnTo>
                <a:lnTo>
                  <a:pt x="310527" y="53340"/>
                </a:lnTo>
                <a:lnTo>
                  <a:pt x="307898" y="54610"/>
                </a:lnTo>
                <a:lnTo>
                  <a:pt x="303263" y="58420"/>
                </a:lnTo>
                <a:lnTo>
                  <a:pt x="301193" y="60960"/>
                </a:lnTo>
                <a:lnTo>
                  <a:pt x="297522" y="66040"/>
                </a:lnTo>
                <a:lnTo>
                  <a:pt x="295884" y="69850"/>
                </a:lnTo>
                <a:lnTo>
                  <a:pt x="292989" y="76200"/>
                </a:lnTo>
                <a:lnTo>
                  <a:pt x="291630" y="80010"/>
                </a:lnTo>
                <a:lnTo>
                  <a:pt x="290360" y="83820"/>
                </a:lnTo>
                <a:lnTo>
                  <a:pt x="303954" y="83820"/>
                </a:lnTo>
                <a:lnTo>
                  <a:pt x="304419" y="82550"/>
                </a:lnTo>
                <a:lnTo>
                  <a:pt x="305714" y="80010"/>
                </a:lnTo>
                <a:lnTo>
                  <a:pt x="308533" y="74930"/>
                </a:lnTo>
                <a:lnTo>
                  <a:pt x="310095" y="72390"/>
                </a:lnTo>
                <a:lnTo>
                  <a:pt x="313550" y="69850"/>
                </a:lnTo>
                <a:lnTo>
                  <a:pt x="315468" y="67310"/>
                </a:lnTo>
                <a:lnTo>
                  <a:pt x="321818" y="64770"/>
                </a:lnTo>
                <a:lnTo>
                  <a:pt x="325869" y="63500"/>
                </a:lnTo>
                <a:lnTo>
                  <a:pt x="362604" y="63500"/>
                </a:lnTo>
                <a:lnTo>
                  <a:pt x="358292" y="58420"/>
                </a:lnTo>
                <a:lnTo>
                  <a:pt x="353568" y="53340"/>
                </a:lnTo>
                <a:lnTo>
                  <a:pt x="343306" y="48260"/>
                </a:lnTo>
                <a:lnTo>
                  <a:pt x="337820" y="46990"/>
                </a:lnTo>
                <a:lnTo>
                  <a:pt x="326123" y="45720"/>
                </a:lnTo>
                <a:close/>
              </a:path>
              <a:path w="470534" h="298450">
                <a:moveTo>
                  <a:pt x="429374" y="1270"/>
                </a:moveTo>
                <a:lnTo>
                  <a:pt x="411759" y="1270"/>
                </a:lnTo>
                <a:lnTo>
                  <a:pt x="406577" y="3810"/>
                </a:lnTo>
                <a:lnTo>
                  <a:pt x="404088" y="3810"/>
                </a:lnTo>
                <a:lnTo>
                  <a:pt x="396290" y="8890"/>
                </a:lnTo>
                <a:lnTo>
                  <a:pt x="391922" y="11430"/>
                </a:lnTo>
                <a:lnTo>
                  <a:pt x="385292" y="19050"/>
                </a:lnTo>
                <a:lnTo>
                  <a:pt x="382905" y="22860"/>
                </a:lnTo>
                <a:lnTo>
                  <a:pt x="379984" y="30480"/>
                </a:lnTo>
                <a:lnTo>
                  <a:pt x="379399" y="34290"/>
                </a:lnTo>
                <a:lnTo>
                  <a:pt x="380009" y="41910"/>
                </a:lnTo>
                <a:lnTo>
                  <a:pt x="381076" y="45720"/>
                </a:lnTo>
                <a:lnTo>
                  <a:pt x="384937" y="53340"/>
                </a:lnTo>
                <a:lnTo>
                  <a:pt x="387337" y="55880"/>
                </a:lnTo>
                <a:lnTo>
                  <a:pt x="392861" y="59690"/>
                </a:lnTo>
                <a:lnTo>
                  <a:pt x="395820" y="62230"/>
                </a:lnTo>
                <a:lnTo>
                  <a:pt x="402158" y="63500"/>
                </a:lnTo>
                <a:lnTo>
                  <a:pt x="405434" y="64770"/>
                </a:lnTo>
                <a:lnTo>
                  <a:pt x="412242" y="64770"/>
                </a:lnTo>
                <a:lnTo>
                  <a:pt x="415645" y="63500"/>
                </a:lnTo>
                <a:lnTo>
                  <a:pt x="425678" y="63500"/>
                </a:lnTo>
                <a:lnTo>
                  <a:pt x="432003" y="62230"/>
                </a:lnTo>
                <a:lnTo>
                  <a:pt x="467194" y="62230"/>
                </a:lnTo>
                <a:lnTo>
                  <a:pt x="466013" y="59690"/>
                </a:lnTo>
                <a:lnTo>
                  <a:pt x="450151" y="46990"/>
                </a:lnTo>
                <a:lnTo>
                  <a:pt x="405625" y="46990"/>
                </a:lnTo>
                <a:lnTo>
                  <a:pt x="401167" y="44450"/>
                </a:lnTo>
                <a:lnTo>
                  <a:pt x="399389" y="41910"/>
                </a:lnTo>
                <a:lnTo>
                  <a:pt x="397103" y="38100"/>
                </a:lnTo>
                <a:lnTo>
                  <a:pt x="396570" y="35560"/>
                </a:lnTo>
                <a:lnTo>
                  <a:pt x="396328" y="31750"/>
                </a:lnTo>
                <a:lnTo>
                  <a:pt x="396646" y="30480"/>
                </a:lnTo>
                <a:lnTo>
                  <a:pt x="398170" y="26670"/>
                </a:lnTo>
                <a:lnTo>
                  <a:pt x="399453" y="25400"/>
                </a:lnTo>
                <a:lnTo>
                  <a:pt x="403047" y="21590"/>
                </a:lnTo>
                <a:lnTo>
                  <a:pt x="405333" y="20320"/>
                </a:lnTo>
                <a:lnTo>
                  <a:pt x="411213" y="16510"/>
                </a:lnTo>
                <a:lnTo>
                  <a:pt x="414172" y="15240"/>
                </a:lnTo>
                <a:lnTo>
                  <a:pt x="419760" y="15240"/>
                </a:lnTo>
                <a:lnTo>
                  <a:pt x="422275" y="13970"/>
                </a:lnTo>
                <a:lnTo>
                  <a:pt x="433933" y="13970"/>
                </a:lnTo>
                <a:lnTo>
                  <a:pt x="434352" y="12700"/>
                </a:lnTo>
                <a:lnTo>
                  <a:pt x="434365" y="11430"/>
                </a:lnTo>
                <a:lnTo>
                  <a:pt x="434174" y="10160"/>
                </a:lnTo>
                <a:lnTo>
                  <a:pt x="433527" y="8890"/>
                </a:lnTo>
                <a:lnTo>
                  <a:pt x="433070" y="7620"/>
                </a:lnTo>
                <a:lnTo>
                  <a:pt x="431952" y="5080"/>
                </a:lnTo>
                <a:lnTo>
                  <a:pt x="431444" y="5080"/>
                </a:lnTo>
                <a:lnTo>
                  <a:pt x="430504" y="3810"/>
                </a:lnTo>
                <a:lnTo>
                  <a:pt x="430085" y="2540"/>
                </a:lnTo>
                <a:lnTo>
                  <a:pt x="429374" y="1270"/>
                </a:lnTo>
                <a:close/>
              </a:path>
              <a:path w="470534" h="298450">
                <a:moveTo>
                  <a:pt x="447014" y="45720"/>
                </a:moveTo>
                <a:lnTo>
                  <a:pt x="433374" y="45720"/>
                </a:lnTo>
                <a:lnTo>
                  <a:pt x="426593" y="46990"/>
                </a:lnTo>
                <a:lnTo>
                  <a:pt x="450151" y="46990"/>
                </a:lnTo>
                <a:lnTo>
                  <a:pt x="447014" y="45720"/>
                </a:lnTo>
                <a:close/>
              </a:path>
              <a:path w="470534" h="298450">
                <a:moveTo>
                  <a:pt x="427405" y="0"/>
                </a:moveTo>
                <a:lnTo>
                  <a:pt x="418655" y="0"/>
                </a:lnTo>
                <a:lnTo>
                  <a:pt x="414185" y="1270"/>
                </a:lnTo>
                <a:lnTo>
                  <a:pt x="428117" y="1270"/>
                </a:lnTo>
                <a:lnTo>
                  <a:pt x="427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7" name="object 7"/>
          <p:cNvSpPr/>
          <p:nvPr/>
        </p:nvSpPr>
        <p:spPr>
          <a:xfrm>
            <a:off x="7760534" y="5033190"/>
            <a:ext cx="546988" cy="370511"/>
          </a:xfrm>
          <a:custGeom>
            <a:avLst/>
            <a:gdLst/>
            <a:ahLst/>
            <a:cxnLst/>
            <a:rect l="l" t="t" r="r" b="b"/>
            <a:pathLst>
              <a:path w="375920" h="254635">
                <a:moveTo>
                  <a:pt x="49457" y="129235"/>
                </a:moveTo>
                <a:lnTo>
                  <a:pt x="27838" y="129235"/>
                </a:lnTo>
                <a:lnTo>
                  <a:pt x="78397" y="226885"/>
                </a:lnTo>
                <a:lnTo>
                  <a:pt x="51180" y="240969"/>
                </a:lnTo>
                <a:lnTo>
                  <a:pt x="50787" y="241363"/>
                </a:lnTo>
                <a:lnTo>
                  <a:pt x="50228" y="242404"/>
                </a:lnTo>
                <a:lnTo>
                  <a:pt x="50190" y="245275"/>
                </a:lnTo>
                <a:lnTo>
                  <a:pt x="50685" y="247192"/>
                </a:lnTo>
                <a:lnTo>
                  <a:pt x="56781" y="254596"/>
                </a:lnTo>
                <a:lnTo>
                  <a:pt x="58305" y="254533"/>
                </a:lnTo>
                <a:lnTo>
                  <a:pt x="126187" y="219379"/>
                </a:lnTo>
                <a:lnTo>
                  <a:pt x="126568" y="219036"/>
                </a:lnTo>
                <a:lnTo>
                  <a:pt x="127190" y="218135"/>
                </a:lnTo>
                <a:lnTo>
                  <a:pt x="95453" y="218046"/>
                </a:lnTo>
                <a:lnTo>
                  <a:pt x="49457" y="129235"/>
                </a:lnTo>
                <a:close/>
              </a:path>
              <a:path w="375920" h="254635">
                <a:moveTo>
                  <a:pt x="121005" y="205752"/>
                </a:moveTo>
                <a:lnTo>
                  <a:pt x="119202" y="205752"/>
                </a:lnTo>
                <a:lnTo>
                  <a:pt x="95453" y="218046"/>
                </a:lnTo>
                <a:lnTo>
                  <a:pt x="127219" y="218046"/>
                </a:lnTo>
                <a:lnTo>
                  <a:pt x="127380" y="217551"/>
                </a:lnTo>
                <a:lnTo>
                  <a:pt x="127393" y="215341"/>
                </a:lnTo>
                <a:lnTo>
                  <a:pt x="126911" y="213423"/>
                </a:lnTo>
                <a:lnTo>
                  <a:pt x="121005" y="205752"/>
                </a:lnTo>
                <a:close/>
              </a:path>
              <a:path w="375920" h="254635">
                <a:moveTo>
                  <a:pt x="35255" y="103987"/>
                </a:moveTo>
                <a:lnTo>
                  <a:pt x="20789" y="111747"/>
                </a:lnTo>
                <a:lnTo>
                  <a:pt x="1015" y="145973"/>
                </a:lnTo>
                <a:lnTo>
                  <a:pt x="634" y="146672"/>
                </a:lnTo>
                <a:lnTo>
                  <a:pt x="355" y="147320"/>
                </a:lnTo>
                <a:lnTo>
                  <a:pt x="38" y="148488"/>
                </a:lnTo>
                <a:lnTo>
                  <a:pt x="0" y="149098"/>
                </a:lnTo>
                <a:lnTo>
                  <a:pt x="152" y="150355"/>
                </a:lnTo>
                <a:lnTo>
                  <a:pt x="6908" y="160350"/>
                </a:lnTo>
                <a:lnTo>
                  <a:pt x="7607" y="160185"/>
                </a:lnTo>
                <a:lnTo>
                  <a:pt x="8991" y="159131"/>
                </a:lnTo>
                <a:lnTo>
                  <a:pt x="9791" y="158216"/>
                </a:lnTo>
                <a:lnTo>
                  <a:pt x="10706" y="156895"/>
                </a:lnTo>
                <a:lnTo>
                  <a:pt x="27838" y="129235"/>
                </a:lnTo>
                <a:lnTo>
                  <a:pt x="49457" y="129235"/>
                </a:lnTo>
                <a:lnTo>
                  <a:pt x="36868" y="104927"/>
                </a:lnTo>
                <a:lnTo>
                  <a:pt x="36575" y="104597"/>
                </a:lnTo>
                <a:lnTo>
                  <a:pt x="35801" y="104076"/>
                </a:lnTo>
                <a:lnTo>
                  <a:pt x="35255" y="103987"/>
                </a:lnTo>
                <a:close/>
              </a:path>
              <a:path w="375920" h="254635">
                <a:moveTo>
                  <a:pt x="218097" y="56680"/>
                </a:moveTo>
                <a:lnTo>
                  <a:pt x="177076" y="72567"/>
                </a:lnTo>
                <a:lnTo>
                  <a:pt x="162178" y="108750"/>
                </a:lnTo>
                <a:lnTo>
                  <a:pt x="164744" y="122923"/>
                </a:lnTo>
                <a:lnTo>
                  <a:pt x="189052" y="161239"/>
                </a:lnTo>
                <a:lnTo>
                  <a:pt x="212128" y="170281"/>
                </a:lnTo>
                <a:lnTo>
                  <a:pt x="225272" y="168998"/>
                </a:lnTo>
                <a:lnTo>
                  <a:pt x="232232" y="166789"/>
                </a:lnTo>
                <a:lnTo>
                  <a:pt x="247078" y="159092"/>
                </a:lnTo>
                <a:lnTo>
                  <a:pt x="253060" y="154432"/>
                </a:lnTo>
                <a:lnTo>
                  <a:pt x="254394" y="152793"/>
                </a:lnTo>
                <a:lnTo>
                  <a:pt x="223138" y="152793"/>
                </a:lnTo>
                <a:lnTo>
                  <a:pt x="214160" y="152666"/>
                </a:lnTo>
                <a:lnTo>
                  <a:pt x="184861" y="122301"/>
                </a:lnTo>
                <a:lnTo>
                  <a:pt x="180454" y="103009"/>
                </a:lnTo>
                <a:lnTo>
                  <a:pt x="181696" y="94488"/>
                </a:lnTo>
                <a:lnTo>
                  <a:pt x="207175" y="73863"/>
                </a:lnTo>
                <a:lnTo>
                  <a:pt x="249150" y="73863"/>
                </a:lnTo>
                <a:lnTo>
                  <a:pt x="241185" y="65722"/>
                </a:lnTo>
                <a:lnTo>
                  <a:pt x="235851" y="62077"/>
                </a:lnTo>
                <a:lnTo>
                  <a:pt x="224281" y="57505"/>
                </a:lnTo>
                <a:lnTo>
                  <a:pt x="218097" y="56680"/>
                </a:lnTo>
                <a:close/>
              </a:path>
              <a:path w="375920" h="254635">
                <a:moveTo>
                  <a:pt x="273824" y="24320"/>
                </a:moveTo>
                <a:lnTo>
                  <a:pt x="271767" y="24320"/>
                </a:lnTo>
                <a:lnTo>
                  <a:pt x="270929" y="24523"/>
                </a:lnTo>
                <a:lnTo>
                  <a:pt x="260426" y="32181"/>
                </a:lnTo>
                <a:lnTo>
                  <a:pt x="260578" y="32715"/>
                </a:lnTo>
                <a:lnTo>
                  <a:pt x="325729" y="158521"/>
                </a:lnTo>
                <a:lnTo>
                  <a:pt x="326085" y="158927"/>
                </a:lnTo>
                <a:lnTo>
                  <a:pt x="326961" y="159486"/>
                </a:lnTo>
                <a:lnTo>
                  <a:pt x="329095" y="159461"/>
                </a:lnTo>
                <a:lnTo>
                  <a:pt x="342163" y="149999"/>
                </a:lnTo>
                <a:lnTo>
                  <a:pt x="318744" y="104762"/>
                </a:lnTo>
                <a:lnTo>
                  <a:pt x="352002" y="104762"/>
                </a:lnTo>
                <a:lnTo>
                  <a:pt x="358965" y="101155"/>
                </a:lnTo>
                <a:lnTo>
                  <a:pt x="363867" y="97129"/>
                </a:lnTo>
                <a:lnTo>
                  <a:pt x="366078" y="94157"/>
                </a:lnTo>
                <a:lnTo>
                  <a:pt x="334594" y="94157"/>
                </a:lnTo>
                <a:lnTo>
                  <a:pt x="323507" y="92506"/>
                </a:lnTo>
                <a:lnTo>
                  <a:pt x="316996" y="90474"/>
                </a:lnTo>
                <a:lnTo>
                  <a:pt x="309702" y="87312"/>
                </a:lnTo>
                <a:lnTo>
                  <a:pt x="291325" y="51828"/>
                </a:lnTo>
                <a:lnTo>
                  <a:pt x="292226" y="47231"/>
                </a:lnTo>
                <a:lnTo>
                  <a:pt x="293255" y="43230"/>
                </a:lnTo>
                <a:lnTo>
                  <a:pt x="295105" y="37782"/>
                </a:lnTo>
                <a:lnTo>
                  <a:pt x="281520" y="37782"/>
                </a:lnTo>
                <a:lnTo>
                  <a:pt x="275018" y="25222"/>
                </a:lnTo>
                <a:lnTo>
                  <a:pt x="274662" y="24803"/>
                </a:lnTo>
                <a:lnTo>
                  <a:pt x="273824" y="24320"/>
                </a:lnTo>
                <a:close/>
              </a:path>
              <a:path w="375920" h="254635">
                <a:moveTo>
                  <a:pt x="249150" y="73863"/>
                </a:moveTo>
                <a:lnTo>
                  <a:pt x="207175" y="73863"/>
                </a:lnTo>
                <a:lnTo>
                  <a:pt x="216153" y="74002"/>
                </a:lnTo>
                <a:lnTo>
                  <a:pt x="220268" y="75120"/>
                </a:lnTo>
                <a:lnTo>
                  <a:pt x="245389" y="104470"/>
                </a:lnTo>
                <a:lnTo>
                  <a:pt x="249897" y="123736"/>
                </a:lnTo>
                <a:lnTo>
                  <a:pt x="248597" y="132295"/>
                </a:lnTo>
                <a:lnTo>
                  <a:pt x="223138" y="152793"/>
                </a:lnTo>
                <a:lnTo>
                  <a:pt x="254394" y="152793"/>
                </a:lnTo>
                <a:lnTo>
                  <a:pt x="261912" y="143560"/>
                </a:lnTo>
                <a:lnTo>
                  <a:pt x="264871" y="137642"/>
                </a:lnTo>
                <a:lnTo>
                  <a:pt x="267881" y="124853"/>
                </a:lnTo>
                <a:lnTo>
                  <a:pt x="268008" y="118110"/>
                </a:lnTo>
                <a:lnTo>
                  <a:pt x="265506" y="103898"/>
                </a:lnTo>
                <a:lnTo>
                  <a:pt x="262991" y="96710"/>
                </a:lnTo>
                <a:lnTo>
                  <a:pt x="255358" y="81978"/>
                </a:lnTo>
                <a:lnTo>
                  <a:pt x="250977" y="75730"/>
                </a:lnTo>
                <a:lnTo>
                  <a:pt x="249150" y="73863"/>
                </a:lnTo>
                <a:close/>
              </a:path>
              <a:path w="375920" h="254635">
                <a:moveTo>
                  <a:pt x="352002" y="104762"/>
                </a:moveTo>
                <a:lnTo>
                  <a:pt x="318744" y="104762"/>
                </a:lnTo>
                <a:lnTo>
                  <a:pt x="322313" y="105841"/>
                </a:lnTo>
                <a:lnTo>
                  <a:pt x="325712" y="106730"/>
                </a:lnTo>
                <a:lnTo>
                  <a:pt x="331596" y="107950"/>
                </a:lnTo>
                <a:lnTo>
                  <a:pt x="334454" y="108280"/>
                </a:lnTo>
                <a:lnTo>
                  <a:pt x="339915" y="108305"/>
                </a:lnTo>
                <a:lnTo>
                  <a:pt x="342531" y="108000"/>
                </a:lnTo>
                <a:lnTo>
                  <a:pt x="347626" y="106705"/>
                </a:lnTo>
                <a:lnTo>
                  <a:pt x="350138" y="105727"/>
                </a:lnTo>
                <a:lnTo>
                  <a:pt x="352002" y="104762"/>
                </a:lnTo>
                <a:close/>
              </a:path>
              <a:path w="375920" h="254635">
                <a:moveTo>
                  <a:pt x="354511" y="17551"/>
                </a:moveTo>
                <a:lnTo>
                  <a:pt x="317030" y="17551"/>
                </a:lnTo>
                <a:lnTo>
                  <a:pt x="324777" y="18580"/>
                </a:lnTo>
                <a:lnTo>
                  <a:pt x="328409" y="20066"/>
                </a:lnTo>
                <a:lnTo>
                  <a:pt x="353059" y="53276"/>
                </a:lnTo>
                <a:lnTo>
                  <a:pt x="356095" y="69989"/>
                </a:lnTo>
                <a:lnTo>
                  <a:pt x="355972" y="75120"/>
                </a:lnTo>
                <a:lnTo>
                  <a:pt x="334594" y="94157"/>
                </a:lnTo>
                <a:lnTo>
                  <a:pt x="366078" y="94157"/>
                </a:lnTo>
                <a:lnTo>
                  <a:pt x="371068" y="87452"/>
                </a:lnTo>
                <a:lnTo>
                  <a:pt x="373375" y="81978"/>
                </a:lnTo>
                <a:lnTo>
                  <a:pt x="375411" y="69989"/>
                </a:lnTo>
                <a:lnTo>
                  <a:pt x="375157" y="63436"/>
                </a:lnTo>
                <a:lnTo>
                  <a:pt x="372084" y="49276"/>
                </a:lnTo>
                <a:lnTo>
                  <a:pt x="369303" y="41833"/>
                </a:lnTo>
                <a:lnTo>
                  <a:pt x="361911" y="27559"/>
                </a:lnTo>
                <a:lnTo>
                  <a:pt x="358076" y="21767"/>
                </a:lnTo>
                <a:lnTo>
                  <a:pt x="354511" y="17551"/>
                </a:lnTo>
                <a:close/>
              </a:path>
              <a:path w="375920" h="254635">
                <a:moveTo>
                  <a:pt x="317284" y="0"/>
                </a:moveTo>
                <a:lnTo>
                  <a:pt x="284149" y="29845"/>
                </a:lnTo>
                <a:lnTo>
                  <a:pt x="281520" y="37782"/>
                </a:lnTo>
                <a:lnTo>
                  <a:pt x="295105" y="37782"/>
                </a:lnTo>
                <a:lnTo>
                  <a:pt x="295579" y="36385"/>
                </a:lnTo>
                <a:lnTo>
                  <a:pt x="296875" y="33451"/>
                </a:lnTo>
                <a:lnTo>
                  <a:pt x="317030" y="17551"/>
                </a:lnTo>
                <a:lnTo>
                  <a:pt x="354511" y="17551"/>
                </a:lnTo>
                <a:lnTo>
                  <a:pt x="349453" y="11569"/>
                </a:lnTo>
                <a:lnTo>
                  <a:pt x="344728" y="7581"/>
                </a:lnTo>
                <a:lnTo>
                  <a:pt x="334467" y="1828"/>
                </a:lnTo>
                <a:lnTo>
                  <a:pt x="328980" y="304"/>
                </a:lnTo>
                <a:lnTo>
                  <a:pt x="3172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8" name="object 8"/>
          <p:cNvSpPr/>
          <p:nvPr/>
        </p:nvSpPr>
        <p:spPr>
          <a:xfrm>
            <a:off x="13292025" y="5852094"/>
            <a:ext cx="546988" cy="370511"/>
          </a:xfrm>
          <a:custGeom>
            <a:avLst/>
            <a:gdLst/>
            <a:ahLst/>
            <a:cxnLst/>
            <a:rect l="l" t="t" r="r" b="b"/>
            <a:pathLst>
              <a:path w="375920" h="254635">
                <a:moveTo>
                  <a:pt x="49457" y="129235"/>
                </a:moveTo>
                <a:lnTo>
                  <a:pt x="27838" y="129235"/>
                </a:lnTo>
                <a:lnTo>
                  <a:pt x="78397" y="226885"/>
                </a:lnTo>
                <a:lnTo>
                  <a:pt x="51181" y="240969"/>
                </a:lnTo>
                <a:lnTo>
                  <a:pt x="50787" y="241363"/>
                </a:lnTo>
                <a:lnTo>
                  <a:pt x="50228" y="242404"/>
                </a:lnTo>
                <a:lnTo>
                  <a:pt x="50190" y="245275"/>
                </a:lnTo>
                <a:lnTo>
                  <a:pt x="50685" y="247192"/>
                </a:lnTo>
                <a:lnTo>
                  <a:pt x="56781" y="254596"/>
                </a:lnTo>
                <a:lnTo>
                  <a:pt x="58305" y="254533"/>
                </a:lnTo>
                <a:lnTo>
                  <a:pt x="126187" y="219379"/>
                </a:lnTo>
                <a:lnTo>
                  <a:pt x="126568" y="219036"/>
                </a:lnTo>
                <a:lnTo>
                  <a:pt x="127190" y="218135"/>
                </a:lnTo>
                <a:lnTo>
                  <a:pt x="95453" y="218046"/>
                </a:lnTo>
                <a:lnTo>
                  <a:pt x="49457" y="129235"/>
                </a:lnTo>
                <a:close/>
              </a:path>
              <a:path w="375920" h="254635">
                <a:moveTo>
                  <a:pt x="121005" y="205752"/>
                </a:moveTo>
                <a:lnTo>
                  <a:pt x="119202" y="205752"/>
                </a:lnTo>
                <a:lnTo>
                  <a:pt x="95453" y="218046"/>
                </a:lnTo>
                <a:lnTo>
                  <a:pt x="127217" y="218046"/>
                </a:lnTo>
                <a:lnTo>
                  <a:pt x="127368" y="217551"/>
                </a:lnTo>
                <a:lnTo>
                  <a:pt x="127393" y="215341"/>
                </a:lnTo>
                <a:lnTo>
                  <a:pt x="126911" y="213423"/>
                </a:lnTo>
                <a:lnTo>
                  <a:pt x="121005" y="205752"/>
                </a:lnTo>
                <a:close/>
              </a:path>
              <a:path w="375920" h="254635">
                <a:moveTo>
                  <a:pt x="35255" y="103987"/>
                </a:moveTo>
                <a:lnTo>
                  <a:pt x="20789" y="111747"/>
                </a:lnTo>
                <a:lnTo>
                  <a:pt x="1016" y="145973"/>
                </a:lnTo>
                <a:lnTo>
                  <a:pt x="635" y="146672"/>
                </a:lnTo>
                <a:lnTo>
                  <a:pt x="355" y="147320"/>
                </a:lnTo>
                <a:lnTo>
                  <a:pt x="38" y="148488"/>
                </a:lnTo>
                <a:lnTo>
                  <a:pt x="0" y="149098"/>
                </a:lnTo>
                <a:lnTo>
                  <a:pt x="139" y="150355"/>
                </a:lnTo>
                <a:lnTo>
                  <a:pt x="6908" y="160350"/>
                </a:lnTo>
                <a:lnTo>
                  <a:pt x="7607" y="160185"/>
                </a:lnTo>
                <a:lnTo>
                  <a:pt x="8991" y="159131"/>
                </a:lnTo>
                <a:lnTo>
                  <a:pt x="9791" y="158216"/>
                </a:lnTo>
                <a:lnTo>
                  <a:pt x="10706" y="156895"/>
                </a:lnTo>
                <a:lnTo>
                  <a:pt x="27838" y="129235"/>
                </a:lnTo>
                <a:lnTo>
                  <a:pt x="49457" y="129235"/>
                </a:lnTo>
                <a:lnTo>
                  <a:pt x="36868" y="104927"/>
                </a:lnTo>
                <a:lnTo>
                  <a:pt x="36576" y="104597"/>
                </a:lnTo>
                <a:lnTo>
                  <a:pt x="35801" y="104076"/>
                </a:lnTo>
                <a:lnTo>
                  <a:pt x="35255" y="103987"/>
                </a:lnTo>
                <a:close/>
              </a:path>
              <a:path w="375920" h="254635">
                <a:moveTo>
                  <a:pt x="218097" y="56680"/>
                </a:moveTo>
                <a:lnTo>
                  <a:pt x="177076" y="72555"/>
                </a:lnTo>
                <a:lnTo>
                  <a:pt x="162179" y="108750"/>
                </a:lnTo>
                <a:lnTo>
                  <a:pt x="164744" y="122923"/>
                </a:lnTo>
                <a:lnTo>
                  <a:pt x="189052" y="161239"/>
                </a:lnTo>
                <a:lnTo>
                  <a:pt x="212128" y="170281"/>
                </a:lnTo>
                <a:lnTo>
                  <a:pt x="225272" y="168998"/>
                </a:lnTo>
                <a:lnTo>
                  <a:pt x="232232" y="166789"/>
                </a:lnTo>
                <a:lnTo>
                  <a:pt x="247078" y="159092"/>
                </a:lnTo>
                <a:lnTo>
                  <a:pt x="253060" y="154432"/>
                </a:lnTo>
                <a:lnTo>
                  <a:pt x="254394" y="152793"/>
                </a:lnTo>
                <a:lnTo>
                  <a:pt x="223139" y="152793"/>
                </a:lnTo>
                <a:lnTo>
                  <a:pt x="214160" y="152654"/>
                </a:lnTo>
                <a:lnTo>
                  <a:pt x="184861" y="122313"/>
                </a:lnTo>
                <a:lnTo>
                  <a:pt x="180454" y="103009"/>
                </a:lnTo>
                <a:lnTo>
                  <a:pt x="181696" y="94488"/>
                </a:lnTo>
                <a:lnTo>
                  <a:pt x="207175" y="73863"/>
                </a:lnTo>
                <a:lnTo>
                  <a:pt x="249150" y="73863"/>
                </a:lnTo>
                <a:lnTo>
                  <a:pt x="241185" y="65722"/>
                </a:lnTo>
                <a:lnTo>
                  <a:pt x="235851" y="62077"/>
                </a:lnTo>
                <a:lnTo>
                  <a:pt x="224282" y="57505"/>
                </a:lnTo>
                <a:lnTo>
                  <a:pt x="218097" y="56680"/>
                </a:lnTo>
                <a:close/>
              </a:path>
              <a:path w="375920" h="254635">
                <a:moveTo>
                  <a:pt x="273812" y="24320"/>
                </a:moveTo>
                <a:lnTo>
                  <a:pt x="271767" y="24320"/>
                </a:lnTo>
                <a:lnTo>
                  <a:pt x="270929" y="24523"/>
                </a:lnTo>
                <a:lnTo>
                  <a:pt x="260426" y="32181"/>
                </a:lnTo>
                <a:lnTo>
                  <a:pt x="260578" y="32715"/>
                </a:lnTo>
                <a:lnTo>
                  <a:pt x="325729" y="158521"/>
                </a:lnTo>
                <a:lnTo>
                  <a:pt x="326085" y="158927"/>
                </a:lnTo>
                <a:lnTo>
                  <a:pt x="326961" y="159473"/>
                </a:lnTo>
                <a:lnTo>
                  <a:pt x="329095" y="159461"/>
                </a:lnTo>
                <a:lnTo>
                  <a:pt x="342163" y="149999"/>
                </a:lnTo>
                <a:lnTo>
                  <a:pt x="318731" y="104762"/>
                </a:lnTo>
                <a:lnTo>
                  <a:pt x="352002" y="104762"/>
                </a:lnTo>
                <a:lnTo>
                  <a:pt x="358965" y="101155"/>
                </a:lnTo>
                <a:lnTo>
                  <a:pt x="363867" y="97129"/>
                </a:lnTo>
                <a:lnTo>
                  <a:pt x="366079" y="94157"/>
                </a:lnTo>
                <a:lnTo>
                  <a:pt x="334594" y="94157"/>
                </a:lnTo>
                <a:lnTo>
                  <a:pt x="323507" y="92506"/>
                </a:lnTo>
                <a:lnTo>
                  <a:pt x="316996" y="90474"/>
                </a:lnTo>
                <a:lnTo>
                  <a:pt x="309702" y="87312"/>
                </a:lnTo>
                <a:lnTo>
                  <a:pt x="291325" y="51828"/>
                </a:lnTo>
                <a:lnTo>
                  <a:pt x="292227" y="47231"/>
                </a:lnTo>
                <a:lnTo>
                  <a:pt x="293255" y="43230"/>
                </a:lnTo>
                <a:lnTo>
                  <a:pt x="295105" y="37782"/>
                </a:lnTo>
                <a:lnTo>
                  <a:pt x="281520" y="37782"/>
                </a:lnTo>
                <a:lnTo>
                  <a:pt x="275018" y="25222"/>
                </a:lnTo>
                <a:lnTo>
                  <a:pt x="274662" y="24803"/>
                </a:lnTo>
                <a:lnTo>
                  <a:pt x="273812" y="24320"/>
                </a:lnTo>
                <a:close/>
              </a:path>
              <a:path w="375920" h="254635">
                <a:moveTo>
                  <a:pt x="249150" y="73863"/>
                </a:moveTo>
                <a:lnTo>
                  <a:pt x="207175" y="73863"/>
                </a:lnTo>
                <a:lnTo>
                  <a:pt x="216154" y="73990"/>
                </a:lnTo>
                <a:lnTo>
                  <a:pt x="220268" y="75120"/>
                </a:lnTo>
                <a:lnTo>
                  <a:pt x="245389" y="104470"/>
                </a:lnTo>
                <a:lnTo>
                  <a:pt x="249897" y="123736"/>
                </a:lnTo>
                <a:lnTo>
                  <a:pt x="248597" y="132295"/>
                </a:lnTo>
                <a:lnTo>
                  <a:pt x="223139" y="152793"/>
                </a:lnTo>
                <a:lnTo>
                  <a:pt x="254394" y="152793"/>
                </a:lnTo>
                <a:lnTo>
                  <a:pt x="261912" y="143560"/>
                </a:lnTo>
                <a:lnTo>
                  <a:pt x="264871" y="137642"/>
                </a:lnTo>
                <a:lnTo>
                  <a:pt x="267881" y="124853"/>
                </a:lnTo>
                <a:lnTo>
                  <a:pt x="268008" y="118110"/>
                </a:lnTo>
                <a:lnTo>
                  <a:pt x="265506" y="103898"/>
                </a:lnTo>
                <a:lnTo>
                  <a:pt x="262991" y="96710"/>
                </a:lnTo>
                <a:lnTo>
                  <a:pt x="255358" y="81965"/>
                </a:lnTo>
                <a:lnTo>
                  <a:pt x="250977" y="75730"/>
                </a:lnTo>
                <a:lnTo>
                  <a:pt x="249150" y="73863"/>
                </a:lnTo>
                <a:close/>
              </a:path>
              <a:path w="375920" h="254635">
                <a:moveTo>
                  <a:pt x="352002" y="104762"/>
                </a:moveTo>
                <a:lnTo>
                  <a:pt x="318731" y="104762"/>
                </a:lnTo>
                <a:lnTo>
                  <a:pt x="322313" y="105841"/>
                </a:lnTo>
                <a:lnTo>
                  <a:pt x="325712" y="106730"/>
                </a:lnTo>
                <a:lnTo>
                  <a:pt x="331597" y="107950"/>
                </a:lnTo>
                <a:lnTo>
                  <a:pt x="334454" y="108280"/>
                </a:lnTo>
                <a:lnTo>
                  <a:pt x="339915" y="108305"/>
                </a:lnTo>
                <a:lnTo>
                  <a:pt x="342531" y="107988"/>
                </a:lnTo>
                <a:lnTo>
                  <a:pt x="347626" y="106705"/>
                </a:lnTo>
                <a:lnTo>
                  <a:pt x="350139" y="105727"/>
                </a:lnTo>
                <a:lnTo>
                  <a:pt x="352002" y="104762"/>
                </a:lnTo>
                <a:close/>
              </a:path>
              <a:path w="375920" h="254635">
                <a:moveTo>
                  <a:pt x="354511" y="17551"/>
                </a:moveTo>
                <a:lnTo>
                  <a:pt x="317030" y="17551"/>
                </a:lnTo>
                <a:lnTo>
                  <a:pt x="324777" y="18580"/>
                </a:lnTo>
                <a:lnTo>
                  <a:pt x="328409" y="20053"/>
                </a:lnTo>
                <a:lnTo>
                  <a:pt x="353060" y="53276"/>
                </a:lnTo>
                <a:lnTo>
                  <a:pt x="356094" y="69989"/>
                </a:lnTo>
                <a:lnTo>
                  <a:pt x="355972" y="75120"/>
                </a:lnTo>
                <a:lnTo>
                  <a:pt x="334594" y="94157"/>
                </a:lnTo>
                <a:lnTo>
                  <a:pt x="366079" y="94157"/>
                </a:lnTo>
                <a:lnTo>
                  <a:pt x="371068" y="87452"/>
                </a:lnTo>
                <a:lnTo>
                  <a:pt x="373367" y="82029"/>
                </a:lnTo>
                <a:lnTo>
                  <a:pt x="375412" y="69989"/>
                </a:lnTo>
                <a:lnTo>
                  <a:pt x="375158" y="63436"/>
                </a:lnTo>
                <a:lnTo>
                  <a:pt x="372084" y="49276"/>
                </a:lnTo>
                <a:lnTo>
                  <a:pt x="369303" y="41833"/>
                </a:lnTo>
                <a:lnTo>
                  <a:pt x="361911" y="27559"/>
                </a:lnTo>
                <a:lnTo>
                  <a:pt x="358076" y="21767"/>
                </a:lnTo>
                <a:lnTo>
                  <a:pt x="354511" y="17551"/>
                </a:lnTo>
                <a:close/>
              </a:path>
              <a:path w="375920" h="254635">
                <a:moveTo>
                  <a:pt x="317284" y="0"/>
                </a:moveTo>
                <a:lnTo>
                  <a:pt x="284149" y="29845"/>
                </a:lnTo>
                <a:lnTo>
                  <a:pt x="281520" y="37782"/>
                </a:lnTo>
                <a:lnTo>
                  <a:pt x="295105" y="37782"/>
                </a:lnTo>
                <a:lnTo>
                  <a:pt x="295579" y="36385"/>
                </a:lnTo>
                <a:lnTo>
                  <a:pt x="296862" y="33451"/>
                </a:lnTo>
                <a:lnTo>
                  <a:pt x="317030" y="17551"/>
                </a:lnTo>
                <a:lnTo>
                  <a:pt x="354511" y="17551"/>
                </a:lnTo>
                <a:lnTo>
                  <a:pt x="349453" y="11569"/>
                </a:lnTo>
                <a:lnTo>
                  <a:pt x="344728" y="7581"/>
                </a:lnTo>
                <a:lnTo>
                  <a:pt x="334467" y="1828"/>
                </a:lnTo>
                <a:lnTo>
                  <a:pt x="328980" y="304"/>
                </a:lnTo>
                <a:lnTo>
                  <a:pt x="31728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0" name="object 10"/>
          <p:cNvSpPr txBox="1"/>
          <p:nvPr/>
        </p:nvSpPr>
        <p:spPr>
          <a:xfrm>
            <a:off x="9001860" y="5261778"/>
            <a:ext cx="703137" cy="44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80"/>
            <a:r>
              <a:rPr sz="2910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endParaRPr sz="291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87591" y="6395131"/>
            <a:ext cx="683735" cy="441656"/>
          </a:xfrm>
          <a:custGeom>
            <a:avLst/>
            <a:gdLst/>
            <a:ahLst/>
            <a:cxnLst/>
            <a:rect l="l" t="t" r="r" b="b"/>
            <a:pathLst>
              <a:path w="469900" h="303529">
                <a:moveTo>
                  <a:pt x="81081" y="168300"/>
                </a:moveTo>
                <a:lnTo>
                  <a:pt x="46704" y="168300"/>
                </a:lnTo>
                <a:lnTo>
                  <a:pt x="49752" y="168643"/>
                </a:lnTo>
                <a:lnTo>
                  <a:pt x="55353" y="170611"/>
                </a:lnTo>
                <a:lnTo>
                  <a:pt x="71469" y="208914"/>
                </a:lnTo>
                <a:lnTo>
                  <a:pt x="70986" y="214731"/>
                </a:lnTo>
                <a:lnTo>
                  <a:pt x="68840" y="228091"/>
                </a:lnTo>
                <a:lnTo>
                  <a:pt x="66910" y="236016"/>
                </a:lnTo>
                <a:lnTo>
                  <a:pt x="51746" y="286118"/>
                </a:lnTo>
                <a:lnTo>
                  <a:pt x="51504" y="287261"/>
                </a:lnTo>
                <a:lnTo>
                  <a:pt x="59683" y="303237"/>
                </a:lnTo>
                <a:lnTo>
                  <a:pt x="61309" y="302983"/>
                </a:lnTo>
                <a:lnTo>
                  <a:pt x="62185" y="302679"/>
                </a:lnTo>
                <a:lnTo>
                  <a:pt x="105991" y="279996"/>
                </a:lnTo>
                <a:lnTo>
                  <a:pt x="70694" y="279996"/>
                </a:lnTo>
                <a:lnTo>
                  <a:pt x="81528" y="243140"/>
                </a:lnTo>
                <a:lnTo>
                  <a:pt x="84952" y="230263"/>
                </a:lnTo>
                <a:lnTo>
                  <a:pt x="87306" y="219138"/>
                </a:lnTo>
                <a:lnTo>
                  <a:pt x="88728" y="211061"/>
                </a:lnTo>
                <a:lnTo>
                  <a:pt x="89389" y="204050"/>
                </a:lnTo>
                <a:lnTo>
                  <a:pt x="89185" y="192176"/>
                </a:lnTo>
                <a:lnTo>
                  <a:pt x="88449" y="186982"/>
                </a:lnTo>
                <a:lnTo>
                  <a:pt x="85693" y="178092"/>
                </a:lnTo>
                <a:lnTo>
                  <a:pt x="83940" y="173824"/>
                </a:lnTo>
                <a:lnTo>
                  <a:pt x="81081" y="168300"/>
                </a:lnTo>
                <a:close/>
              </a:path>
              <a:path w="469900" h="303529">
                <a:moveTo>
                  <a:pt x="128924" y="250774"/>
                </a:moveTo>
                <a:lnTo>
                  <a:pt x="127031" y="250812"/>
                </a:lnTo>
                <a:lnTo>
                  <a:pt x="70694" y="279996"/>
                </a:lnTo>
                <a:lnTo>
                  <a:pt x="105991" y="279996"/>
                </a:lnTo>
                <a:lnTo>
                  <a:pt x="134664" y="265150"/>
                </a:lnTo>
                <a:lnTo>
                  <a:pt x="135134" y="264718"/>
                </a:lnTo>
                <a:lnTo>
                  <a:pt x="135820" y="263613"/>
                </a:lnTo>
                <a:lnTo>
                  <a:pt x="135921" y="261378"/>
                </a:lnTo>
                <a:lnTo>
                  <a:pt x="135756" y="260489"/>
                </a:lnTo>
                <a:lnTo>
                  <a:pt x="128924" y="250774"/>
                </a:lnTo>
                <a:close/>
              </a:path>
              <a:path w="469900" h="303529">
                <a:moveTo>
                  <a:pt x="50730" y="149148"/>
                </a:moveTo>
                <a:lnTo>
                  <a:pt x="13836" y="165214"/>
                </a:lnTo>
                <a:lnTo>
                  <a:pt x="0" y="186982"/>
                </a:lnTo>
                <a:lnTo>
                  <a:pt x="146" y="187807"/>
                </a:lnTo>
                <a:lnTo>
                  <a:pt x="8350" y="198234"/>
                </a:lnTo>
                <a:lnTo>
                  <a:pt x="9645" y="197561"/>
                </a:lnTo>
                <a:lnTo>
                  <a:pt x="10598" y="196354"/>
                </a:lnTo>
                <a:lnTo>
                  <a:pt x="12769" y="192366"/>
                </a:lnTo>
                <a:lnTo>
                  <a:pt x="14240" y="190017"/>
                </a:lnTo>
                <a:lnTo>
                  <a:pt x="46704" y="168300"/>
                </a:lnTo>
                <a:lnTo>
                  <a:pt x="81081" y="168300"/>
                </a:lnTo>
                <a:lnTo>
                  <a:pt x="79457" y="165163"/>
                </a:lnTo>
                <a:lnTo>
                  <a:pt x="76473" y="161264"/>
                </a:lnTo>
                <a:lnTo>
                  <a:pt x="69259" y="154774"/>
                </a:lnTo>
                <a:lnTo>
                  <a:pt x="65132" y="152438"/>
                </a:lnTo>
                <a:lnTo>
                  <a:pt x="55835" y="149542"/>
                </a:lnTo>
                <a:lnTo>
                  <a:pt x="50730" y="149148"/>
                </a:lnTo>
                <a:close/>
              </a:path>
              <a:path w="469900" h="303529">
                <a:moveTo>
                  <a:pt x="226841" y="102869"/>
                </a:moveTo>
                <a:lnTo>
                  <a:pt x="185820" y="119379"/>
                </a:lnTo>
                <a:lnTo>
                  <a:pt x="170935" y="154939"/>
                </a:lnTo>
                <a:lnTo>
                  <a:pt x="173501" y="168909"/>
                </a:lnTo>
                <a:lnTo>
                  <a:pt x="197796" y="207009"/>
                </a:lnTo>
                <a:lnTo>
                  <a:pt x="214699" y="215899"/>
                </a:lnTo>
                <a:lnTo>
                  <a:pt x="220884" y="215899"/>
                </a:lnTo>
                <a:lnTo>
                  <a:pt x="261816" y="200659"/>
                </a:lnTo>
                <a:lnTo>
                  <a:pt x="262800" y="199389"/>
                </a:lnTo>
                <a:lnTo>
                  <a:pt x="222916" y="199389"/>
                </a:lnTo>
                <a:lnTo>
                  <a:pt x="218789" y="198119"/>
                </a:lnTo>
                <a:lnTo>
                  <a:pt x="193617" y="168909"/>
                </a:lnTo>
                <a:lnTo>
                  <a:pt x="189211" y="149859"/>
                </a:lnTo>
                <a:lnTo>
                  <a:pt x="190468" y="140969"/>
                </a:lnTo>
                <a:lnTo>
                  <a:pt x="215919" y="120649"/>
                </a:lnTo>
                <a:lnTo>
                  <a:pt x="258510" y="120649"/>
                </a:lnTo>
                <a:lnTo>
                  <a:pt x="249942" y="111759"/>
                </a:lnTo>
                <a:lnTo>
                  <a:pt x="244595" y="107949"/>
                </a:lnTo>
                <a:lnTo>
                  <a:pt x="233026" y="104139"/>
                </a:lnTo>
                <a:lnTo>
                  <a:pt x="226841" y="102869"/>
                </a:lnTo>
                <a:close/>
              </a:path>
              <a:path w="469900" h="303529">
                <a:moveTo>
                  <a:pt x="283775" y="71119"/>
                </a:moveTo>
                <a:lnTo>
                  <a:pt x="277780" y="71119"/>
                </a:lnTo>
                <a:lnTo>
                  <a:pt x="276612" y="72389"/>
                </a:lnTo>
                <a:lnTo>
                  <a:pt x="273894" y="73659"/>
                </a:lnTo>
                <a:lnTo>
                  <a:pt x="272789" y="73659"/>
                </a:lnTo>
                <a:lnTo>
                  <a:pt x="271037" y="74929"/>
                </a:lnTo>
                <a:lnTo>
                  <a:pt x="270364" y="76199"/>
                </a:lnTo>
                <a:lnTo>
                  <a:pt x="269436" y="77469"/>
                </a:lnTo>
                <a:lnTo>
                  <a:pt x="269208" y="77469"/>
                </a:lnTo>
                <a:lnTo>
                  <a:pt x="269182" y="78739"/>
                </a:lnTo>
                <a:lnTo>
                  <a:pt x="269335" y="78739"/>
                </a:lnTo>
                <a:lnTo>
                  <a:pt x="334473" y="204469"/>
                </a:lnTo>
                <a:lnTo>
                  <a:pt x="334829" y="205739"/>
                </a:lnTo>
                <a:lnTo>
                  <a:pt x="338804" y="205739"/>
                </a:lnTo>
                <a:lnTo>
                  <a:pt x="341064" y="204469"/>
                </a:lnTo>
                <a:lnTo>
                  <a:pt x="342423" y="204469"/>
                </a:lnTo>
                <a:lnTo>
                  <a:pt x="345675" y="201929"/>
                </a:lnTo>
                <a:lnTo>
                  <a:pt x="347008" y="201929"/>
                </a:lnTo>
                <a:lnTo>
                  <a:pt x="349002" y="200659"/>
                </a:lnTo>
                <a:lnTo>
                  <a:pt x="349726" y="199389"/>
                </a:lnTo>
                <a:lnTo>
                  <a:pt x="350653" y="198119"/>
                </a:lnTo>
                <a:lnTo>
                  <a:pt x="350907" y="198119"/>
                </a:lnTo>
                <a:lnTo>
                  <a:pt x="350920" y="196849"/>
                </a:lnTo>
                <a:lnTo>
                  <a:pt x="327488" y="151129"/>
                </a:lnTo>
                <a:lnTo>
                  <a:pt x="361092" y="151129"/>
                </a:lnTo>
                <a:lnTo>
                  <a:pt x="367722" y="147319"/>
                </a:lnTo>
                <a:lnTo>
                  <a:pt x="372624" y="143509"/>
                </a:lnTo>
                <a:lnTo>
                  <a:pt x="374421" y="140969"/>
                </a:lnTo>
                <a:lnTo>
                  <a:pt x="343350" y="140969"/>
                </a:lnTo>
                <a:lnTo>
                  <a:pt x="332251" y="138429"/>
                </a:lnTo>
                <a:lnTo>
                  <a:pt x="325812" y="137159"/>
                </a:lnTo>
                <a:lnTo>
                  <a:pt x="318458" y="133349"/>
                </a:lnTo>
                <a:lnTo>
                  <a:pt x="300082" y="97789"/>
                </a:lnTo>
                <a:lnTo>
                  <a:pt x="300971" y="93979"/>
                </a:lnTo>
                <a:lnTo>
                  <a:pt x="301999" y="88899"/>
                </a:lnTo>
                <a:lnTo>
                  <a:pt x="303869" y="83819"/>
                </a:lnTo>
                <a:lnTo>
                  <a:pt x="290277" y="83819"/>
                </a:lnTo>
                <a:lnTo>
                  <a:pt x="283775" y="71119"/>
                </a:lnTo>
                <a:close/>
              </a:path>
              <a:path w="469900" h="303529">
                <a:moveTo>
                  <a:pt x="258510" y="120649"/>
                </a:moveTo>
                <a:lnTo>
                  <a:pt x="224910" y="120649"/>
                </a:lnTo>
                <a:lnTo>
                  <a:pt x="229025" y="121919"/>
                </a:lnTo>
                <a:lnTo>
                  <a:pt x="236480" y="125729"/>
                </a:lnTo>
                <a:lnTo>
                  <a:pt x="239909" y="128269"/>
                </a:lnTo>
                <a:lnTo>
                  <a:pt x="246157" y="135889"/>
                </a:lnTo>
                <a:lnTo>
                  <a:pt x="248964" y="140969"/>
                </a:lnTo>
                <a:lnTo>
                  <a:pt x="251466" y="146049"/>
                </a:lnTo>
                <a:lnTo>
                  <a:pt x="254146" y="151129"/>
                </a:lnTo>
                <a:lnTo>
                  <a:pt x="256063" y="156209"/>
                </a:lnTo>
                <a:lnTo>
                  <a:pt x="258387" y="165099"/>
                </a:lnTo>
                <a:lnTo>
                  <a:pt x="258654" y="170179"/>
                </a:lnTo>
                <a:lnTo>
                  <a:pt x="257359" y="179069"/>
                </a:lnTo>
                <a:lnTo>
                  <a:pt x="231895" y="199389"/>
                </a:lnTo>
                <a:lnTo>
                  <a:pt x="262800" y="199389"/>
                </a:lnTo>
                <a:lnTo>
                  <a:pt x="270668" y="189229"/>
                </a:lnTo>
                <a:lnTo>
                  <a:pt x="273627" y="184149"/>
                </a:lnTo>
                <a:lnTo>
                  <a:pt x="276637" y="171449"/>
                </a:lnTo>
                <a:lnTo>
                  <a:pt x="276752" y="163829"/>
                </a:lnTo>
                <a:lnTo>
                  <a:pt x="274250" y="149859"/>
                </a:lnTo>
                <a:lnTo>
                  <a:pt x="271748" y="143509"/>
                </a:lnTo>
                <a:lnTo>
                  <a:pt x="267976" y="135889"/>
                </a:lnTo>
                <a:lnTo>
                  <a:pt x="264115" y="128269"/>
                </a:lnTo>
                <a:lnTo>
                  <a:pt x="259734" y="121919"/>
                </a:lnTo>
                <a:lnTo>
                  <a:pt x="258510" y="120649"/>
                </a:lnTo>
                <a:close/>
              </a:path>
              <a:path w="469900" h="303529">
                <a:moveTo>
                  <a:pt x="356317" y="152399"/>
                </a:moveTo>
                <a:lnTo>
                  <a:pt x="334346" y="152399"/>
                </a:lnTo>
                <a:lnTo>
                  <a:pt x="340353" y="153669"/>
                </a:lnTo>
                <a:lnTo>
                  <a:pt x="343211" y="154939"/>
                </a:lnTo>
                <a:lnTo>
                  <a:pt x="348659" y="154939"/>
                </a:lnTo>
                <a:lnTo>
                  <a:pt x="351275" y="153669"/>
                </a:lnTo>
                <a:lnTo>
                  <a:pt x="356317" y="152399"/>
                </a:lnTo>
                <a:close/>
              </a:path>
              <a:path w="469900" h="303529">
                <a:moveTo>
                  <a:pt x="361092" y="151129"/>
                </a:moveTo>
                <a:lnTo>
                  <a:pt x="327488" y="151129"/>
                </a:lnTo>
                <a:lnTo>
                  <a:pt x="331057" y="152399"/>
                </a:lnTo>
                <a:lnTo>
                  <a:pt x="358883" y="152399"/>
                </a:lnTo>
                <a:lnTo>
                  <a:pt x="361092" y="151129"/>
                </a:lnTo>
                <a:close/>
              </a:path>
              <a:path w="469900" h="303529">
                <a:moveTo>
                  <a:pt x="362515" y="63499"/>
                </a:moveTo>
                <a:lnTo>
                  <a:pt x="325786" y="63499"/>
                </a:lnTo>
                <a:lnTo>
                  <a:pt x="333533" y="64769"/>
                </a:lnTo>
                <a:lnTo>
                  <a:pt x="337166" y="66039"/>
                </a:lnTo>
                <a:lnTo>
                  <a:pt x="357943" y="91439"/>
                </a:lnTo>
                <a:lnTo>
                  <a:pt x="360102" y="95249"/>
                </a:lnTo>
                <a:lnTo>
                  <a:pt x="361816" y="99059"/>
                </a:lnTo>
                <a:lnTo>
                  <a:pt x="364344" y="109219"/>
                </a:lnTo>
                <a:lnTo>
                  <a:pt x="364733" y="111759"/>
                </a:lnTo>
                <a:lnTo>
                  <a:pt x="364835" y="116839"/>
                </a:lnTo>
                <a:lnTo>
                  <a:pt x="364712" y="121919"/>
                </a:lnTo>
                <a:lnTo>
                  <a:pt x="343350" y="140969"/>
                </a:lnTo>
                <a:lnTo>
                  <a:pt x="374421" y="140969"/>
                </a:lnTo>
                <a:lnTo>
                  <a:pt x="379812" y="133349"/>
                </a:lnTo>
                <a:lnTo>
                  <a:pt x="382124" y="128269"/>
                </a:lnTo>
                <a:lnTo>
                  <a:pt x="384168" y="116839"/>
                </a:lnTo>
                <a:lnTo>
                  <a:pt x="383914" y="109219"/>
                </a:lnTo>
                <a:lnTo>
                  <a:pt x="380841" y="95249"/>
                </a:lnTo>
                <a:lnTo>
                  <a:pt x="378047" y="87629"/>
                </a:lnTo>
                <a:lnTo>
                  <a:pt x="370655" y="73659"/>
                </a:lnTo>
                <a:lnTo>
                  <a:pt x="366833" y="68579"/>
                </a:lnTo>
                <a:lnTo>
                  <a:pt x="362515" y="63499"/>
                </a:lnTo>
                <a:close/>
              </a:path>
              <a:path w="469900" h="303529">
                <a:moveTo>
                  <a:pt x="424973" y="113029"/>
                </a:moveTo>
                <a:lnTo>
                  <a:pt x="417074" y="113029"/>
                </a:lnTo>
                <a:lnTo>
                  <a:pt x="422637" y="114299"/>
                </a:lnTo>
                <a:lnTo>
                  <a:pt x="424973" y="113029"/>
                </a:lnTo>
                <a:close/>
              </a:path>
              <a:path w="469900" h="303529">
                <a:moveTo>
                  <a:pt x="467112" y="62229"/>
                </a:moveTo>
                <a:lnTo>
                  <a:pt x="434905" y="62229"/>
                </a:lnTo>
                <a:lnTo>
                  <a:pt x="440480" y="63499"/>
                </a:lnTo>
                <a:lnTo>
                  <a:pt x="442969" y="63499"/>
                </a:lnTo>
                <a:lnTo>
                  <a:pt x="447313" y="66039"/>
                </a:lnTo>
                <a:lnTo>
                  <a:pt x="449053" y="67309"/>
                </a:lnTo>
                <a:lnTo>
                  <a:pt x="451631" y="72389"/>
                </a:lnTo>
                <a:lnTo>
                  <a:pt x="452291" y="74929"/>
                </a:lnTo>
                <a:lnTo>
                  <a:pt x="452367" y="78739"/>
                </a:lnTo>
                <a:lnTo>
                  <a:pt x="451859" y="81279"/>
                </a:lnTo>
                <a:lnTo>
                  <a:pt x="425507" y="97789"/>
                </a:lnTo>
                <a:lnTo>
                  <a:pt x="422548" y="99059"/>
                </a:lnTo>
                <a:lnTo>
                  <a:pt x="408438" y="99059"/>
                </a:lnTo>
                <a:lnTo>
                  <a:pt x="407955" y="100329"/>
                </a:lnTo>
                <a:lnTo>
                  <a:pt x="408032" y="101599"/>
                </a:lnTo>
                <a:lnTo>
                  <a:pt x="408222" y="102869"/>
                </a:lnTo>
                <a:lnTo>
                  <a:pt x="408844" y="104139"/>
                </a:lnTo>
                <a:lnTo>
                  <a:pt x="409327" y="105409"/>
                </a:lnTo>
                <a:lnTo>
                  <a:pt x="411041" y="109219"/>
                </a:lnTo>
                <a:lnTo>
                  <a:pt x="412045" y="110489"/>
                </a:lnTo>
                <a:lnTo>
                  <a:pt x="413937" y="113029"/>
                </a:lnTo>
                <a:lnTo>
                  <a:pt x="430307" y="113029"/>
                </a:lnTo>
                <a:lnTo>
                  <a:pt x="433203" y="111759"/>
                </a:lnTo>
                <a:lnTo>
                  <a:pt x="439451" y="110489"/>
                </a:lnTo>
                <a:lnTo>
                  <a:pt x="442601" y="109219"/>
                </a:lnTo>
                <a:lnTo>
                  <a:pt x="450932" y="104139"/>
                </a:lnTo>
                <a:lnTo>
                  <a:pt x="455326" y="101599"/>
                </a:lnTo>
                <a:lnTo>
                  <a:pt x="462616" y="93979"/>
                </a:lnTo>
                <a:lnTo>
                  <a:pt x="465359" y="90169"/>
                </a:lnTo>
                <a:lnTo>
                  <a:pt x="469042" y="82549"/>
                </a:lnTo>
                <a:lnTo>
                  <a:pt x="469881" y="78739"/>
                </a:lnTo>
                <a:lnTo>
                  <a:pt x="469550" y="69849"/>
                </a:lnTo>
                <a:lnTo>
                  <a:pt x="468293" y="64769"/>
                </a:lnTo>
                <a:lnTo>
                  <a:pt x="467112" y="62229"/>
                </a:lnTo>
                <a:close/>
              </a:path>
              <a:path w="469900" h="303529">
                <a:moveTo>
                  <a:pt x="411283" y="97789"/>
                </a:moveTo>
                <a:lnTo>
                  <a:pt x="409987" y="97789"/>
                </a:lnTo>
                <a:lnTo>
                  <a:pt x="408794" y="99059"/>
                </a:lnTo>
                <a:lnTo>
                  <a:pt x="415055" y="99059"/>
                </a:lnTo>
                <a:lnTo>
                  <a:pt x="411283" y="97789"/>
                </a:lnTo>
                <a:close/>
              </a:path>
              <a:path w="469900" h="303529">
                <a:moveTo>
                  <a:pt x="326028" y="45719"/>
                </a:moveTo>
                <a:lnTo>
                  <a:pt x="319881" y="48259"/>
                </a:lnTo>
                <a:lnTo>
                  <a:pt x="310445" y="53339"/>
                </a:lnTo>
                <a:lnTo>
                  <a:pt x="307803" y="54609"/>
                </a:lnTo>
                <a:lnTo>
                  <a:pt x="303180" y="58419"/>
                </a:lnTo>
                <a:lnTo>
                  <a:pt x="301110" y="60959"/>
                </a:lnTo>
                <a:lnTo>
                  <a:pt x="297440" y="66039"/>
                </a:lnTo>
                <a:lnTo>
                  <a:pt x="295789" y="69849"/>
                </a:lnTo>
                <a:lnTo>
                  <a:pt x="292906" y="76199"/>
                </a:lnTo>
                <a:lnTo>
                  <a:pt x="291547" y="80009"/>
                </a:lnTo>
                <a:lnTo>
                  <a:pt x="290277" y="83819"/>
                </a:lnTo>
                <a:lnTo>
                  <a:pt x="303869" y="83819"/>
                </a:lnTo>
                <a:lnTo>
                  <a:pt x="304336" y="82549"/>
                </a:lnTo>
                <a:lnTo>
                  <a:pt x="305619" y="80009"/>
                </a:lnTo>
                <a:lnTo>
                  <a:pt x="308438" y="74929"/>
                </a:lnTo>
                <a:lnTo>
                  <a:pt x="310013" y="72389"/>
                </a:lnTo>
                <a:lnTo>
                  <a:pt x="313455" y="69849"/>
                </a:lnTo>
                <a:lnTo>
                  <a:pt x="315385" y="67309"/>
                </a:lnTo>
                <a:lnTo>
                  <a:pt x="321735" y="64769"/>
                </a:lnTo>
                <a:lnTo>
                  <a:pt x="325786" y="63499"/>
                </a:lnTo>
                <a:lnTo>
                  <a:pt x="362515" y="63499"/>
                </a:lnTo>
                <a:lnTo>
                  <a:pt x="358197" y="58419"/>
                </a:lnTo>
                <a:lnTo>
                  <a:pt x="353485" y="53339"/>
                </a:lnTo>
                <a:lnTo>
                  <a:pt x="343223" y="48259"/>
                </a:lnTo>
                <a:lnTo>
                  <a:pt x="337737" y="46989"/>
                </a:lnTo>
                <a:lnTo>
                  <a:pt x="326028" y="45719"/>
                </a:lnTo>
                <a:close/>
              </a:path>
              <a:path w="469900" h="303529">
                <a:moveTo>
                  <a:pt x="429291" y="1269"/>
                </a:moveTo>
                <a:lnTo>
                  <a:pt x="411676" y="1269"/>
                </a:lnTo>
                <a:lnTo>
                  <a:pt x="406495" y="3809"/>
                </a:lnTo>
                <a:lnTo>
                  <a:pt x="404006" y="3809"/>
                </a:lnTo>
                <a:lnTo>
                  <a:pt x="396195" y="8889"/>
                </a:lnTo>
                <a:lnTo>
                  <a:pt x="391826" y="11429"/>
                </a:lnTo>
                <a:lnTo>
                  <a:pt x="385210" y="19049"/>
                </a:lnTo>
                <a:lnTo>
                  <a:pt x="382822" y="22859"/>
                </a:lnTo>
                <a:lnTo>
                  <a:pt x="379901" y="30479"/>
                </a:lnTo>
                <a:lnTo>
                  <a:pt x="379317" y="34289"/>
                </a:lnTo>
                <a:lnTo>
                  <a:pt x="379926" y="41909"/>
                </a:lnTo>
                <a:lnTo>
                  <a:pt x="380981" y="45719"/>
                </a:lnTo>
                <a:lnTo>
                  <a:pt x="384854" y="53339"/>
                </a:lnTo>
                <a:lnTo>
                  <a:pt x="387254" y="55879"/>
                </a:lnTo>
                <a:lnTo>
                  <a:pt x="392766" y="59689"/>
                </a:lnTo>
                <a:lnTo>
                  <a:pt x="395725" y="62229"/>
                </a:lnTo>
                <a:lnTo>
                  <a:pt x="402063" y="63499"/>
                </a:lnTo>
                <a:lnTo>
                  <a:pt x="405352" y="64769"/>
                </a:lnTo>
                <a:lnTo>
                  <a:pt x="412159" y="64769"/>
                </a:lnTo>
                <a:lnTo>
                  <a:pt x="415550" y="63499"/>
                </a:lnTo>
                <a:lnTo>
                  <a:pt x="425596" y="63499"/>
                </a:lnTo>
                <a:lnTo>
                  <a:pt x="431920" y="62229"/>
                </a:lnTo>
                <a:lnTo>
                  <a:pt x="467112" y="62229"/>
                </a:lnTo>
                <a:lnTo>
                  <a:pt x="465931" y="59689"/>
                </a:lnTo>
                <a:lnTo>
                  <a:pt x="450062" y="46989"/>
                </a:lnTo>
                <a:lnTo>
                  <a:pt x="405542" y="46989"/>
                </a:lnTo>
                <a:lnTo>
                  <a:pt x="401085" y="44449"/>
                </a:lnTo>
                <a:lnTo>
                  <a:pt x="399307" y="41909"/>
                </a:lnTo>
                <a:lnTo>
                  <a:pt x="397021" y="38099"/>
                </a:lnTo>
                <a:lnTo>
                  <a:pt x="396487" y="35559"/>
                </a:lnTo>
                <a:lnTo>
                  <a:pt x="396246" y="31749"/>
                </a:lnTo>
                <a:lnTo>
                  <a:pt x="396563" y="30479"/>
                </a:lnTo>
                <a:lnTo>
                  <a:pt x="398087" y="26669"/>
                </a:lnTo>
                <a:lnTo>
                  <a:pt x="399370" y="25399"/>
                </a:lnTo>
                <a:lnTo>
                  <a:pt x="402952" y="21589"/>
                </a:lnTo>
                <a:lnTo>
                  <a:pt x="405238" y="20319"/>
                </a:lnTo>
                <a:lnTo>
                  <a:pt x="411130" y="16509"/>
                </a:lnTo>
                <a:lnTo>
                  <a:pt x="414089" y="15239"/>
                </a:lnTo>
                <a:lnTo>
                  <a:pt x="419677" y="15239"/>
                </a:lnTo>
                <a:lnTo>
                  <a:pt x="422179" y="13969"/>
                </a:lnTo>
                <a:lnTo>
                  <a:pt x="433838" y="13969"/>
                </a:lnTo>
                <a:lnTo>
                  <a:pt x="434270" y="12699"/>
                </a:lnTo>
                <a:lnTo>
                  <a:pt x="434270" y="11429"/>
                </a:lnTo>
                <a:lnTo>
                  <a:pt x="434092" y="10159"/>
                </a:lnTo>
                <a:lnTo>
                  <a:pt x="433444" y="8889"/>
                </a:lnTo>
                <a:lnTo>
                  <a:pt x="432987" y="7619"/>
                </a:lnTo>
                <a:lnTo>
                  <a:pt x="431869" y="5079"/>
                </a:lnTo>
                <a:lnTo>
                  <a:pt x="431361" y="5079"/>
                </a:lnTo>
                <a:lnTo>
                  <a:pt x="430003" y="2539"/>
                </a:lnTo>
                <a:lnTo>
                  <a:pt x="429291" y="1269"/>
                </a:lnTo>
                <a:close/>
              </a:path>
              <a:path w="469900" h="303529">
                <a:moveTo>
                  <a:pt x="446919" y="45719"/>
                </a:moveTo>
                <a:lnTo>
                  <a:pt x="433279" y="45719"/>
                </a:lnTo>
                <a:lnTo>
                  <a:pt x="423183" y="46989"/>
                </a:lnTo>
                <a:lnTo>
                  <a:pt x="450062" y="46989"/>
                </a:lnTo>
                <a:lnTo>
                  <a:pt x="446919" y="45719"/>
                </a:lnTo>
                <a:close/>
              </a:path>
              <a:path w="469900" h="303529">
                <a:moveTo>
                  <a:pt x="427323" y="0"/>
                </a:moveTo>
                <a:lnTo>
                  <a:pt x="418573" y="0"/>
                </a:lnTo>
                <a:lnTo>
                  <a:pt x="414089" y="1269"/>
                </a:lnTo>
                <a:lnTo>
                  <a:pt x="428034" y="1269"/>
                </a:lnTo>
                <a:lnTo>
                  <a:pt x="4273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2" name="object 12"/>
          <p:cNvSpPr txBox="1"/>
          <p:nvPr/>
        </p:nvSpPr>
        <p:spPr>
          <a:xfrm>
            <a:off x="9001861" y="6148786"/>
            <a:ext cx="2931746" cy="1768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29" indent="-230073"/>
            <a:r>
              <a:rPr sz="291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910" dirty="0">
                <a:latin typeface="Courier New"/>
                <a:cs typeface="Courier New"/>
              </a:rPr>
              <a:t>total</a:t>
            </a:r>
            <a:endParaRPr sz="291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10">
              <a:latin typeface="Times New Roman"/>
              <a:cs typeface="Times New Roman"/>
            </a:endParaRPr>
          </a:p>
          <a:p>
            <a:pPr>
              <a:spcBef>
                <a:spcPts val="12"/>
              </a:spcBef>
            </a:pPr>
            <a:endParaRPr sz="3056">
              <a:latin typeface="Times New Roman"/>
              <a:cs typeface="Times New Roman"/>
            </a:endParaRPr>
          </a:p>
          <a:p>
            <a:pPr marL="247629"/>
            <a:r>
              <a:rPr sz="2619" spc="-22" dirty="0">
                <a:solidFill>
                  <a:srgbClr val="FF0000"/>
                </a:solidFill>
                <a:latin typeface="Calibri"/>
                <a:cs typeface="Calibri"/>
              </a:rPr>
              <a:t>mysum </a:t>
            </a:r>
            <a:r>
              <a:rPr sz="2619" spc="1106" dirty="0">
                <a:solidFill>
                  <a:srgbClr val="FF2600"/>
                </a:solidFill>
                <a:latin typeface="Arial"/>
                <a:cs typeface="Arial"/>
              </a:rPr>
              <a:t>à</a:t>
            </a:r>
            <a:r>
              <a:rPr sz="2619" spc="-138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619" spc="-15" dirty="0">
                <a:solidFill>
                  <a:srgbClr val="FF0000"/>
                </a:solidFill>
                <a:latin typeface="Calibri"/>
                <a:cs typeface="Calibri"/>
              </a:rPr>
              <a:t>1+3</a:t>
            </a:r>
            <a:r>
              <a:rPr sz="2619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619" spc="-7" dirty="0">
                <a:solidFill>
                  <a:srgbClr val="FF0000"/>
                </a:solidFill>
                <a:latin typeface="Calibri"/>
                <a:cs typeface="Calibri"/>
              </a:rPr>
              <a:t> ops</a:t>
            </a:r>
            <a:endParaRPr sz="2619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63893" y="5632590"/>
            <a:ext cx="895188" cy="829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19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2449"/>
              </p:ext>
            </p:extLst>
          </p:nvPr>
        </p:nvGraphicFramePr>
        <p:xfrm>
          <a:off x="8844828" y="4744208"/>
          <a:ext cx="4693568" cy="1368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504">
                <a:tc gridSpan="2">
                  <a:txBody>
                    <a:bodyPr/>
                    <a:lstStyle/>
                    <a:p>
                      <a:pPr marL="104139">
                        <a:lnSpc>
                          <a:spcPts val="2380"/>
                        </a:lnSpc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l = 0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R w="15866">
                      <a:solidFill>
                        <a:srgbClr val="FF2600"/>
                      </a:solidFill>
                      <a:prstDash val="solid"/>
                    </a:lnR>
                    <a:lnT w="15866">
                      <a:solidFill>
                        <a:srgbClr val="FF2600"/>
                      </a:solidFill>
                      <a:prstDash val="solid"/>
                    </a:lnT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25">
                <a:tc rowSpan="2">
                  <a:txBody>
                    <a:bodyPr/>
                    <a:lstStyle/>
                    <a:p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5866">
                      <a:solidFill>
                        <a:srgbClr val="FF26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ange(x+1):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5866">
                      <a:solidFill>
                        <a:srgbClr val="FF2600"/>
                      </a:solidFill>
                      <a:prstDash val="solid"/>
                    </a:lnR>
                    <a:lnT w="15866">
                      <a:solidFill>
                        <a:srgbClr val="FF2600"/>
                      </a:solidFill>
                      <a:prstDash val="solid"/>
                    </a:lnT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5866">
                      <a:solidFill>
                        <a:srgbClr val="FF26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2900" spc="-5" dirty="0"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l </a:t>
                      </a:r>
                      <a:r>
                        <a:rPr sz="29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900" dirty="0">
                          <a:latin typeface="Courier New"/>
                          <a:cs typeface="Courier New"/>
                        </a:rPr>
                        <a:t>= i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R w="15866">
                      <a:solidFill>
                        <a:srgbClr val="FF2600"/>
                      </a:solidFill>
                      <a:prstDash val="solid"/>
                    </a:lnR>
                    <a:lnT w="15866">
                      <a:solidFill>
                        <a:srgbClr val="FF2600"/>
                      </a:solidFill>
                      <a:prstDash val="solid"/>
                    </a:lnT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T w="15866">
                      <a:solidFill>
                        <a:srgbClr val="FF26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8480" marR="7392">
              <a:lnSpc>
                <a:spcPts val="6984"/>
              </a:lnSpc>
            </a:pPr>
            <a:r>
              <a:rPr spc="-146" dirty="0"/>
              <a:t>C</a:t>
            </a:r>
            <a:r>
              <a:rPr spc="-73" dirty="0"/>
              <a:t>O</a:t>
            </a:r>
            <a:r>
              <a:rPr spc="-131" dirty="0"/>
              <a:t>U</a:t>
            </a:r>
            <a:r>
              <a:rPr spc="-73" dirty="0"/>
              <a:t>NTIN</a:t>
            </a:r>
            <a:r>
              <a:rPr u="none" dirty="0"/>
              <a:t>G</a:t>
            </a:r>
            <a:r>
              <a:rPr spc="-146" dirty="0"/>
              <a:t> </a:t>
            </a:r>
            <a:r>
              <a:rPr spc="-73" dirty="0"/>
              <a:t>O</a:t>
            </a:r>
            <a:r>
              <a:rPr spc="-116" dirty="0"/>
              <a:t>PE</a:t>
            </a:r>
            <a:r>
              <a:rPr spc="-73" dirty="0"/>
              <a:t>R</a:t>
            </a:r>
            <a:r>
              <a:rPr spc="-618" dirty="0"/>
              <a:t>A</a:t>
            </a:r>
            <a:r>
              <a:rPr spc="-73" dirty="0"/>
              <a:t>TION</a:t>
            </a:r>
            <a:r>
              <a:rPr spc="-36" dirty="0"/>
              <a:t>S</a:t>
            </a:r>
            <a:r>
              <a:rPr spc="-146" dirty="0"/>
              <a:t> </a:t>
            </a:r>
            <a:r>
              <a:rPr spc="-73" dirty="0"/>
              <a:t>I</a:t>
            </a:r>
            <a:r>
              <a:rPr spc="-36" dirty="0"/>
              <a:t>S</a:t>
            </a:r>
            <a:r>
              <a:rPr spc="-22" dirty="0"/>
              <a:t> </a:t>
            </a:r>
            <a:r>
              <a:rPr spc="-80" dirty="0"/>
              <a:t>BE</a:t>
            </a:r>
            <a:r>
              <a:rPr spc="29" dirty="0"/>
              <a:t>T</a:t>
            </a:r>
            <a:r>
              <a:rPr spc="-80" dirty="0"/>
              <a:t>TER,</a:t>
            </a:r>
            <a:r>
              <a:rPr spc="-73" dirty="0"/>
              <a:t> </a:t>
            </a:r>
            <a:r>
              <a:rPr spc="-80" dirty="0"/>
              <a:t>BUT</a:t>
            </a:r>
            <a:r>
              <a:rPr spc="-73" dirty="0"/>
              <a:t> </a:t>
            </a:r>
            <a:r>
              <a:rPr spc="-146" dirty="0"/>
              <a:t>S</a:t>
            </a:r>
            <a:r>
              <a:rPr spc="-80" dirty="0"/>
              <a:t>TILL…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4224997" y="3029583"/>
            <a:ext cx="9351153" cy="67953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5945" indent="-23746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pc="-22" dirty="0"/>
              <a:t>GOAL:</a:t>
            </a:r>
            <a:r>
              <a:rPr spc="-7" dirty="0"/>
              <a:t> </a:t>
            </a:r>
            <a:r>
              <a:rPr dirty="0"/>
              <a:t>to</a:t>
            </a:r>
            <a:r>
              <a:rPr spc="-7" dirty="0"/>
              <a:t> </a:t>
            </a:r>
            <a:r>
              <a:rPr spc="-22" dirty="0"/>
              <a:t>evaluate</a:t>
            </a:r>
            <a:r>
              <a:rPr spc="-29" dirty="0"/>
              <a:t> </a:t>
            </a:r>
            <a:r>
              <a:rPr spc="-7" dirty="0"/>
              <a:t>diﬀeren</a:t>
            </a:r>
            <a:r>
              <a:rPr dirty="0"/>
              <a:t>t</a:t>
            </a:r>
            <a:r>
              <a:rPr spc="15" dirty="0"/>
              <a:t> </a:t>
            </a:r>
            <a:r>
              <a:rPr dirty="0"/>
              <a:t>algorithms</a:t>
            </a:r>
          </a:p>
          <a:p>
            <a:pPr marL="346496" indent="-328016">
              <a:lnSpc>
                <a:spcPct val="100000"/>
              </a:lnSpc>
              <a:spcBef>
                <a:spcPts val="156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dirty="0"/>
              <a:t>count</a:t>
            </a:r>
            <a:r>
              <a:rPr spc="-15" dirty="0"/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depe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nds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alg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ithm</a:t>
            </a:r>
          </a:p>
          <a:p>
            <a:pPr marL="346496" indent="-328016">
              <a:lnSpc>
                <a:spcPct val="100000"/>
              </a:lnSpc>
              <a:spcBef>
                <a:spcPts val="156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dirty="0"/>
              <a:t>count</a:t>
            </a:r>
            <a:r>
              <a:rPr spc="-15" dirty="0"/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depe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nds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im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ple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b="1" spc="2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lang="en-US" b="1" spc="240" dirty="0">
                <a:solidFill>
                  <a:srgbClr val="C00000"/>
                </a:solidFill>
                <a:latin typeface="Calibri"/>
                <a:cs typeface="Calibri"/>
              </a:rPr>
              <a:t>ations</a:t>
            </a:r>
            <a:endParaRPr b="1" spc="-22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46496" indent="-328016">
              <a:lnSpc>
                <a:spcPct val="100000"/>
              </a:lnSpc>
              <a:spcBef>
                <a:spcPts val="1572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dirty="0"/>
              <a:t>count</a:t>
            </a:r>
            <a:r>
              <a:rPr spc="-15" dirty="0"/>
              <a:t> 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inde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pe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ndent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of com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pute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</a:p>
          <a:p>
            <a:pPr marL="346496" indent="-328016">
              <a:lnSpc>
                <a:spcPct val="100000"/>
              </a:lnSpc>
              <a:spcBef>
                <a:spcPts val="1564"/>
              </a:spcBef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spc="-7" dirty="0"/>
              <a:t>n</a:t>
            </a:r>
            <a:r>
              <a:rPr dirty="0"/>
              <a:t>o </a:t>
            </a:r>
            <a:r>
              <a:rPr spc="-22" dirty="0"/>
              <a:t>clear</a:t>
            </a:r>
            <a:r>
              <a:rPr spc="-7" dirty="0"/>
              <a:t> </a:t>
            </a:r>
            <a:r>
              <a:rPr spc="-29" dirty="0"/>
              <a:t>deﬁni</a:t>
            </a:r>
            <a:r>
              <a:rPr lang="en-US" spc="-29" dirty="0"/>
              <a:t>ti</a:t>
            </a:r>
            <a:r>
              <a:rPr spc="-29" dirty="0"/>
              <a:t>o</a:t>
            </a:r>
            <a:r>
              <a:rPr spc="-22" dirty="0"/>
              <a:t>n</a:t>
            </a:r>
            <a:r>
              <a:rPr spc="7" dirty="0"/>
              <a:t> </a:t>
            </a:r>
            <a:r>
              <a:rPr spc="-7" dirty="0"/>
              <a:t>o</a:t>
            </a:r>
            <a:r>
              <a:rPr dirty="0"/>
              <a:t>f 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b="1" spc="-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op</a:t>
            </a:r>
            <a:r>
              <a:rPr b="1" spc="166" dirty="0">
                <a:solidFill>
                  <a:srgbClr val="C00000"/>
                </a:solidFill>
                <a:latin typeface="Calibri"/>
                <a:cs typeface="Calibri"/>
              </a:rPr>
              <a:t>era</a:t>
            </a:r>
            <a:r>
              <a:rPr lang="en-US" b="1" spc="166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b="1" spc="218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spc="-2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-2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-7" dirty="0"/>
              <a:t> </a:t>
            </a:r>
            <a:r>
              <a:rPr dirty="0"/>
              <a:t>count</a:t>
            </a: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▪"/>
            </a:pPr>
            <a:endParaRPr sz="392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595959"/>
              </a:buClr>
              <a:buFont typeface="Arial"/>
              <a:buChar char="▪"/>
            </a:pPr>
            <a:endParaRPr sz="3201" dirty="0">
              <a:latin typeface="Times New Roman"/>
              <a:cs typeface="Times New Roman"/>
            </a:endParaRPr>
          </a:p>
          <a:p>
            <a:pPr marL="255945" marR="2353399" indent="-237465">
              <a:lnSpc>
                <a:spcPts val="4074"/>
              </a:lnSpc>
              <a:buClr>
                <a:srgbClr val="595959"/>
              </a:buClr>
              <a:buFont typeface="Arial"/>
              <a:buChar char="▪"/>
              <a:tabLst>
                <a:tab pos="347420" algn="l"/>
              </a:tabLst>
            </a:pPr>
            <a:r>
              <a:rPr dirty="0"/>
              <a:t>count</a:t>
            </a:r>
            <a:r>
              <a:rPr spc="-15" dirty="0"/>
              <a:t> </a:t>
            </a:r>
            <a:r>
              <a:rPr spc="-22" dirty="0"/>
              <a:t>varies</a:t>
            </a:r>
            <a:r>
              <a:rPr spc="-15" dirty="0"/>
              <a:t> </a:t>
            </a:r>
            <a:r>
              <a:rPr spc="-7" dirty="0"/>
              <a:t>fo</a:t>
            </a:r>
            <a:r>
              <a:rPr dirty="0"/>
              <a:t>r </a:t>
            </a:r>
            <a:r>
              <a:rPr spc="-7" dirty="0"/>
              <a:t>diﬀeren</a:t>
            </a:r>
            <a:r>
              <a:rPr dirty="0"/>
              <a:t>t</a:t>
            </a:r>
            <a:r>
              <a:rPr spc="15" dirty="0"/>
              <a:t> </a:t>
            </a:r>
            <a:r>
              <a:rPr spc="-7" dirty="0"/>
              <a:t>input</a:t>
            </a:r>
            <a:r>
              <a:rPr dirty="0"/>
              <a:t>s</a:t>
            </a:r>
            <a:r>
              <a:rPr spc="7" dirty="0"/>
              <a:t> </a:t>
            </a:r>
            <a:r>
              <a:rPr dirty="0"/>
              <a:t>and can</a:t>
            </a:r>
            <a:r>
              <a:rPr spc="-7" dirty="0"/>
              <a:t> </a:t>
            </a:r>
            <a:r>
              <a:rPr spc="-22" dirty="0"/>
              <a:t>come</a:t>
            </a:r>
            <a:r>
              <a:rPr spc="-7" dirty="0"/>
              <a:t> u</a:t>
            </a:r>
            <a:r>
              <a:rPr dirty="0"/>
              <a:t>p with</a:t>
            </a:r>
            <a:r>
              <a:rPr spc="-7" dirty="0"/>
              <a:t> </a:t>
            </a:r>
            <a:r>
              <a:rPr dirty="0"/>
              <a:t>a </a:t>
            </a:r>
            <a:r>
              <a:rPr spc="-22" dirty="0"/>
              <a:t>rela</a:t>
            </a:r>
            <a:r>
              <a:rPr lang="en-US" spc="-22" dirty="0"/>
              <a:t>ti</a:t>
            </a:r>
            <a:r>
              <a:rPr spc="-22" dirty="0"/>
              <a:t>onship</a:t>
            </a:r>
            <a:r>
              <a:rPr spc="-15" dirty="0"/>
              <a:t> </a:t>
            </a:r>
            <a:r>
              <a:rPr spc="-29" dirty="0"/>
              <a:t>betwee</a:t>
            </a:r>
            <a:r>
              <a:rPr spc="-22" dirty="0"/>
              <a:t>n</a:t>
            </a:r>
            <a:r>
              <a:rPr spc="15" dirty="0"/>
              <a:t> </a:t>
            </a:r>
            <a:r>
              <a:rPr spc="-7" dirty="0"/>
              <a:t>input</a:t>
            </a:r>
            <a:r>
              <a:rPr dirty="0"/>
              <a:t>s</a:t>
            </a:r>
            <a:r>
              <a:rPr spc="7" dirty="0"/>
              <a:t> </a:t>
            </a:r>
            <a:r>
              <a:rPr dirty="0"/>
              <a:t>and</a:t>
            </a:r>
            <a:r>
              <a:rPr spc="-7" dirty="0"/>
              <a:t> </a:t>
            </a:r>
            <a:r>
              <a:rPr spc="-22" dirty="0"/>
              <a:t>the</a:t>
            </a:r>
            <a:r>
              <a:rPr spc="-7" dirty="0"/>
              <a:t> </a:t>
            </a:r>
            <a:r>
              <a:rPr dirty="0"/>
              <a:t>count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902"/>
            <a:fld id="{81D60167-4931-47E6-BA6A-407CBD079E47}" type="slidenum">
              <a:rPr spc="-15" dirty="0"/>
              <a:pPr marL="134902"/>
              <a:t>9</a:t>
            </a:fld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14124020" y="4576985"/>
            <a:ext cx="501714" cy="526661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793" y="94208"/>
                </a:lnTo>
                <a:lnTo>
                  <a:pt x="172402" y="94208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208"/>
                </a:lnTo>
                <a:lnTo>
                  <a:pt x="330793" y="94208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4" name="object 4"/>
          <p:cNvSpPr/>
          <p:nvPr/>
        </p:nvSpPr>
        <p:spPr>
          <a:xfrm>
            <a:off x="14112982" y="5891058"/>
            <a:ext cx="501714" cy="526661"/>
          </a:xfrm>
          <a:custGeom>
            <a:avLst/>
            <a:gdLst/>
            <a:ahLst/>
            <a:cxnLst/>
            <a:rect l="l" t="t" r="r" b="b"/>
            <a:pathLst>
              <a:path w="344804" h="361950">
                <a:moveTo>
                  <a:pt x="86372" y="0"/>
                </a:moveTo>
                <a:lnTo>
                  <a:pt x="0" y="78879"/>
                </a:lnTo>
                <a:lnTo>
                  <a:pt x="93192" y="180924"/>
                </a:lnTo>
                <a:lnTo>
                  <a:pt x="0" y="282968"/>
                </a:lnTo>
                <a:lnTo>
                  <a:pt x="86372" y="361848"/>
                </a:lnTo>
                <a:lnTo>
                  <a:pt x="172402" y="267652"/>
                </a:lnTo>
                <a:lnTo>
                  <a:pt x="330804" y="267652"/>
                </a:lnTo>
                <a:lnTo>
                  <a:pt x="251599" y="180924"/>
                </a:lnTo>
                <a:lnTo>
                  <a:pt x="330804" y="94195"/>
                </a:lnTo>
                <a:lnTo>
                  <a:pt x="172402" y="94195"/>
                </a:lnTo>
                <a:lnTo>
                  <a:pt x="86372" y="0"/>
                </a:lnTo>
                <a:close/>
              </a:path>
              <a:path w="344804" h="361950">
                <a:moveTo>
                  <a:pt x="330804" y="267652"/>
                </a:moveTo>
                <a:lnTo>
                  <a:pt x="172402" y="267652"/>
                </a:lnTo>
                <a:lnTo>
                  <a:pt x="258419" y="361848"/>
                </a:lnTo>
                <a:lnTo>
                  <a:pt x="344792" y="282968"/>
                </a:lnTo>
                <a:lnTo>
                  <a:pt x="330804" y="267652"/>
                </a:lnTo>
                <a:close/>
              </a:path>
              <a:path w="344804" h="361950">
                <a:moveTo>
                  <a:pt x="258419" y="0"/>
                </a:moveTo>
                <a:lnTo>
                  <a:pt x="172402" y="94195"/>
                </a:lnTo>
                <a:lnTo>
                  <a:pt x="330804" y="94195"/>
                </a:lnTo>
                <a:lnTo>
                  <a:pt x="344792" y="78879"/>
                </a:lnTo>
                <a:lnTo>
                  <a:pt x="25841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5" name="object 5"/>
          <p:cNvSpPr/>
          <p:nvPr/>
        </p:nvSpPr>
        <p:spPr>
          <a:xfrm>
            <a:off x="14112982" y="5431782"/>
            <a:ext cx="306757" cy="294745"/>
          </a:xfrm>
          <a:custGeom>
            <a:avLst/>
            <a:gdLst/>
            <a:ahLst/>
            <a:cxnLst/>
            <a:rect l="l" t="t" r="r" b="b"/>
            <a:pathLst>
              <a:path w="210820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6" name="object 6"/>
          <p:cNvSpPr/>
          <p:nvPr/>
        </p:nvSpPr>
        <p:spPr>
          <a:xfrm>
            <a:off x="14266350" y="5287849"/>
            <a:ext cx="425025" cy="438884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70"/>
                </a:lnTo>
                <a:lnTo>
                  <a:pt x="53898" y="301104"/>
                </a:lnTo>
                <a:lnTo>
                  <a:pt x="291744" y="51320"/>
                </a:lnTo>
                <a:lnTo>
                  <a:pt x="237845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7" name="object 7"/>
          <p:cNvSpPr/>
          <p:nvPr/>
        </p:nvSpPr>
        <p:spPr>
          <a:xfrm>
            <a:off x="14130531" y="3990497"/>
            <a:ext cx="306757" cy="294745"/>
          </a:xfrm>
          <a:custGeom>
            <a:avLst/>
            <a:gdLst/>
            <a:ahLst/>
            <a:cxnLst/>
            <a:rect l="l" t="t" r="r" b="b"/>
            <a:pathLst>
              <a:path w="210820" h="202564">
                <a:moveTo>
                  <a:pt x="54013" y="0"/>
                </a:moveTo>
                <a:lnTo>
                  <a:pt x="0" y="59258"/>
                </a:lnTo>
                <a:lnTo>
                  <a:pt x="156794" y="202184"/>
                </a:lnTo>
                <a:lnTo>
                  <a:pt x="210807" y="142913"/>
                </a:lnTo>
                <a:lnTo>
                  <a:pt x="54013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8" name="object 8"/>
          <p:cNvSpPr/>
          <p:nvPr/>
        </p:nvSpPr>
        <p:spPr>
          <a:xfrm>
            <a:off x="14283898" y="3846546"/>
            <a:ext cx="425025" cy="438884"/>
          </a:xfrm>
          <a:custGeom>
            <a:avLst/>
            <a:gdLst/>
            <a:ahLst/>
            <a:cxnLst/>
            <a:rect l="l" t="t" r="r" b="b"/>
            <a:pathLst>
              <a:path w="292100" h="301625">
                <a:moveTo>
                  <a:pt x="237845" y="0"/>
                </a:moveTo>
                <a:lnTo>
                  <a:pt x="0" y="249783"/>
                </a:lnTo>
                <a:lnTo>
                  <a:pt x="53898" y="301104"/>
                </a:lnTo>
                <a:lnTo>
                  <a:pt x="291744" y="51333"/>
                </a:lnTo>
                <a:lnTo>
                  <a:pt x="237845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0" name="object 10"/>
          <p:cNvSpPr/>
          <p:nvPr/>
        </p:nvSpPr>
        <p:spPr>
          <a:xfrm>
            <a:off x="13422761" y="8529757"/>
            <a:ext cx="861137" cy="826026"/>
          </a:xfrm>
          <a:custGeom>
            <a:avLst/>
            <a:gdLst/>
            <a:ahLst/>
            <a:cxnLst/>
            <a:rect l="l" t="t" r="r" b="b"/>
            <a:pathLst>
              <a:path w="591820" h="567689">
                <a:moveTo>
                  <a:pt x="151599" y="0"/>
                </a:moveTo>
                <a:lnTo>
                  <a:pt x="0" y="166319"/>
                </a:lnTo>
                <a:lnTo>
                  <a:pt x="440042" y="567423"/>
                </a:lnTo>
                <a:lnTo>
                  <a:pt x="591654" y="401104"/>
                </a:lnTo>
                <a:lnTo>
                  <a:pt x="151599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  <p:sp>
        <p:nvSpPr>
          <p:cNvPr id="11" name="object 11"/>
          <p:cNvSpPr/>
          <p:nvPr/>
        </p:nvSpPr>
        <p:spPr>
          <a:xfrm>
            <a:off x="13853205" y="8150326"/>
            <a:ext cx="1191917" cy="1229799"/>
          </a:xfrm>
          <a:custGeom>
            <a:avLst/>
            <a:gdLst/>
            <a:ahLst/>
            <a:cxnLst/>
            <a:rect l="l" t="t" r="r" b="b"/>
            <a:pathLst>
              <a:path w="819150" h="845185">
                <a:moveTo>
                  <a:pt x="667524" y="0"/>
                </a:moveTo>
                <a:lnTo>
                  <a:pt x="0" y="701014"/>
                </a:lnTo>
                <a:lnTo>
                  <a:pt x="151282" y="845070"/>
                </a:lnTo>
                <a:lnTo>
                  <a:pt x="818807" y="144056"/>
                </a:lnTo>
                <a:lnTo>
                  <a:pt x="667524" y="0"/>
                </a:lnTo>
                <a:close/>
              </a:path>
            </a:pathLst>
          </a:custGeom>
          <a:solidFill>
            <a:srgbClr val="00BA63"/>
          </a:solidFill>
        </p:spPr>
        <p:txBody>
          <a:bodyPr wrap="square" lIns="0" tIns="0" rIns="0" bIns="0" rtlCol="0"/>
          <a:lstStyle/>
          <a:p>
            <a:endParaRPr sz="2619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23935&quot;&gt;&lt;property id=&quot;20148&quot; value=&quot;5&quot;/&gt;&lt;property id=&quot;20300&quot; value=&quot;Slide 34&quot;/&gt;&lt;property id=&quot;20307&quot; value=&quot;292&quot;/&gt;&lt;/object&gt;&lt;object type=&quot;3&quot; unique_id=&quot;28214&quot;&gt;&lt;property id=&quot;20148&quot; value=&quot;5&quot;/&gt;&lt;property id=&quot;20300&quot; value=&quot;Slide 2 - &amp;quot;Content&amp;quot;&quot;/&gt;&lt;property id=&quot;20307&quot; value=&quot;258&quot;/&gt;&lt;/object&gt;&lt;object type=&quot;3&quot; unique_id=&quot;28215&quot;&gt;&lt;property id=&quot;20148&quot; value=&quot;5&quot;/&gt;&lt;property id=&quot;20300&quot; value=&quot;Slide 4 - &amp;quot;WANT TO UNDERSTAND EFFICIENCY OF PROGRAMS &amp;quot;&quot;/&gt;&lt;property id=&quot;20307&quot; value=&quot;259&quot;/&gt;&lt;/object&gt;&lt;object type=&quot;3&quot; unique_id=&quot;28216&quot;&gt;&lt;property id=&quot;20148&quot; value=&quot;5&quot;/&gt;&lt;property id=&quot;20300&quot; value=&quot;Slide 5&quot;/&gt;&lt;property id=&quot;20307&quot; value=&quot;260&quot;/&gt;&lt;/object&gt;&lt;object type=&quot;3&quot; unique_id=&quot;28217&quot;&gt;&lt;property id=&quot;20148&quot; value=&quot;5&quot;/&gt;&lt;property id=&quot;20300&quot; value=&quot;Slide 6 - &amp;quot;TIMING A PROGRAM &amp;quot;&quot;/&gt;&lt;property id=&quot;20307&quot; value=&quot;261&quot;/&gt;&lt;/object&gt;&lt;object type=&quot;3&quot; unique_id=&quot;28218&quot;&gt;&lt;property id=&quot;20148&quot; value=&quot;5&quot;/&gt;&lt;property id=&quot;20300&quot; value=&quot;Slide 7 - &amp;quot;TIMING PROGRAMS IS INCONSISTENT &amp;quot;&quot;/&gt;&lt;property id=&quot;20307&quot; value=&quot;262&quot;/&gt;&lt;/object&gt;&lt;object type=&quot;3&quot; unique_id=&quot;28219&quot;&gt;&lt;property id=&quot;20148&quot; value=&quot;5&quot;/&gt;&lt;property id=&quot;20300&quot; value=&quot;Slide 8 - &amp;quot;COUNTING OPERATIONS &amp;quot;&quot;/&gt;&lt;property id=&quot;20307&quot; value=&quot;263&quot;/&gt;&lt;/object&gt;&lt;object type=&quot;3&quot; unique_id=&quot;28220&quot;&gt;&lt;property id=&quot;20148&quot; value=&quot;5&quot;/&gt;&lt;property id=&quot;20300&quot; value=&quot;Slide 9 - &amp;quot;COUNTING OPERATIONS IS BETTER, BUT STILL… &amp;quot;&quot;/&gt;&lt;property id=&quot;20307&quot; value=&quot;264&quot;/&gt;&lt;/object&gt;&lt;object type=&quot;3&quot; unique_id=&quot;28221&quot;&gt;&lt;property id=&quot;20148&quot; value=&quot;5&quot;/&gt;&lt;property id=&quot;20300&quot; value=&quot;Slide 10 - &amp;quot;STILL NEED A BETTER WAY &amp;quot;&quot;/&gt;&lt;property id=&quot;20307&quot; value=&quot;265&quot;/&gt;&lt;/object&gt;&lt;object type=&quot;3&quot; unique_id=&quot;28222&quot;&gt;&lt;property id=&quot;20148&quot; value=&quot;5&quot;/&gt;&lt;property id=&quot;20300&quot; value=&quot;Slide 11 - &amp;quot;STILL NEED A BETTER WAY &amp;quot;&quot;/&gt;&lt;property id=&quot;20307&quot; value=&quot;266&quot;/&gt;&lt;/object&gt;&lt;object type=&quot;3&quot; unique_id=&quot;28223&quot;&gt;&lt;property id=&quot;20148&quot; value=&quot;5&quot;/&gt;&lt;property id=&quot;20300&quot; value=&quot;Slide 12&quot;/&gt;&lt;property id=&quot;20307&quot; value=&quot;267&quot;/&gt;&lt;/object&gt;&lt;object type=&quot;3&quot; unique_id=&quot;28224&quot;&gt;&lt;property id=&quot;20148&quot; value=&quot;5&quot;/&gt;&lt;property id=&quot;20300&quot; value=&quot;Slide 13 - &amp;quot;DIFFERENT INPUTS CHANGE HOW THE PROGRAM RUNS &amp;quot;&quot;/&gt;&lt;property id=&quot;20307&quot; value=&quot;268&quot;/&gt;&lt;/object&gt;&lt;object type=&quot;3&quot; unique_id=&quot;28225&quot;&gt;&lt;property id=&quot;20148&quot; value=&quot;5&quot;/&gt;&lt;property id=&quot;20300&quot; value=&quot;Slide 14&quot;/&gt;&lt;property id=&quot;20307&quot; value=&quot;269&quot;/&gt;&lt;/object&gt;&lt;object type=&quot;3&quot; unique_id=&quot;28226&quot;&gt;&lt;property id=&quot;20148&quot; value=&quot;5&quot;/&gt;&lt;property id=&quot;20300&quot; value=&quot;Slide 15 - &amp;quot;ORDERS OF GROWTH &amp;quot;&quot;/&gt;&lt;property id=&quot;20307&quot; value=&quot;270&quot;/&gt;&lt;/object&gt;&lt;object type=&quot;3&quot; unique_id=&quot;28227&quot;&gt;&lt;property id=&quot;20148&quot; value=&quot;5&quot;/&gt;&lt;property id=&quot;20300&quot; value=&quot;Slide 16 - &amp;quot;MEASURING ORDER OF GROWTH: BIG O NOTATION &amp;quot;&quot;/&gt;&lt;property id=&quot;20307&quot; value=&quot;271&quot;/&gt;&lt;/object&gt;&lt;object type=&quot;3&quot; unique_id=&quot;28228&quot;&gt;&lt;property id=&quot;20148&quot; value=&quot;5&quot;/&gt;&lt;property id=&quot;20300&quot; value=&quot;Slide 17 - &amp;quot;EXACT STEPS vs O() &amp;quot;&quot;/&gt;&lt;property id=&quot;20307&quot; value=&quot;272&quot;/&gt;&lt;/object&gt;&lt;object type=&quot;3&quot; unique_id=&quot;28229&quot;&gt;&lt;property id=&quot;20148&quot; value=&quot;5&quot;/&gt;&lt;property id=&quot;20300&quot; value=&quot;Slide 18 - &amp;quot;WHAT DOES O(N) MEASURE? &amp;quot;&quot;/&gt;&lt;property id=&quot;20307&quot; value=&quot;273&quot;/&gt;&lt;/object&gt;&lt;object type=&quot;3&quot; unique_id=&quot;28230&quot;&gt;&lt;property id=&quot;20148&quot; value=&quot;5&quot;/&gt;&lt;property id=&quot;20300&quot; value=&quot;Slide 19 - &amp;quot;SIMPLIFICATION EXAMPLES &amp;quot;&quot;/&gt;&lt;property id=&quot;20307&quot; value=&quot;274&quot;/&gt;&lt;/object&gt;&lt;object type=&quot;3&quot; unique_id=&quot;28231&quot;&gt;&lt;property id=&quot;20148&quot; value=&quot;5&quot;/&gt;&lt;property id=&quot;20300&quot; value=&quot;Slide 20&quot;/&gt;&lt;property id=&quot;20307&quot; value=&quot;275&quot;/&gt;&lt;/object&gt;&lt;object type=&quot;3&quot; unique_id=&quot;28232&quot;&gt;&lt;property id=&quot;20148&quot; value=&quot;5&quot;/&gt;&lt;property id=&quot;20300&quot; value=&quot;Slide 21 - &amp;quot;ANALYZING PROGRAMS AND THEIR COMPLEXITY &amp;quot;&quot;/&gt;&lt;property id=&quot;20307&quot; value=&quot;276&quot;/&gt;&lt;/object&gt;&lt;object type=&quot;3&quot; unique_id=&quot;28233&quot;&gt;&lt;property id=&quot;20148&quot; value=&quot;5&quot;/&gt;&lt;property id=&quot;20300&quot; value=&quot;Slide 22 - &amp;quot;ANALYZING PROGRAMS AND THEIR COMPLEXITY &amp;quot;&quot;/&gt;&lt;property id=&quot;20307&quot; value=&quot;277&quot;/&gt;&lt;/object&gt;&lt;object type=&quot;3&quot; unique_id=&quot;28234&quot;&gt;&lt;property id=&quot;20148&quot; value=&quot;5&quot;/&gt;&lt;property id=&quot;20300&quot; value=&quot;Slide 23 - &amp;quot;COMPLEXITY CLASSES &amp;quot;&quot;/&gt;&lt;property id=&quot;20307&quot; value=&quot;278&quot;/&gt;&lt;/object&gt;&lt;object type=&quot;3&quot; unique_id=&quot;28235&quot;&gt;&lt;property id=&quot;20148&quot; value=&quot;5&quot;/&gt;&lt;property id=&quot;20300&quot; value=&quot;Slide 24 - &amp;quot;COMPLEXITY CLASSES ORDERED LOW TO HIGH &amp;quot;&quot;/&gt;&lt;property id=&quot;20307&quot; value=&quot;279&quot;/&gt;&lt;/object&gt;&lt;object type=&quot;3&quot; unique_id=&quot;28236&quot;&gt;&lt;property id=&quot;20148&quot; value=&quot;5&quot;/&gt;&lt;property id=&quot;20300&quot; value=&quot;Slide 25 - &amp;quot;COMPLEXITY GROWTH &amp;quot;&quot;/&gt;&lt;property id=&quot;20307&quot; value=&quot;280&quot;/&gt;&lt;/object&gt;&lt;object type=&quot;3&quot; unique_id=&quot;28244&quot;&gt;&lt;property id=&quot;20148&quot; value=&quot;5&quot;/&gt;&lt;property id=&quot;20300&quot; value=&quot;Slide 26 - &amp;quot;Optimization Tips for Python Code&amp;quot;&quot;/&gt;&lt;property id=&quot;20307&quot; value=&quot;288&quot;/&gt;&lt;/object&gt;&lt;object type=&quot;3&quot; unique_id=&quot;28910&quot;&gt;&lt;property id=&quot;20148&quot; value=&quot;5&quot;/&gt;&lt;property id=&quot;20300&quot; value=&quot;Slide 27 - &amp;quot;Data structures&amp;quot;&quot;/&gt;&lt;property id=&quot;20307&quot; value=&quot;293&quot;/&gt;&lt;/object&gt;&lt;object type=&quot;3&quot; unique_id=&quot;28911&quot;&gt;&lt;property id=&quot;20148&quot; value=&quot;5&quot;/&gt;&lt;property id=&quot;20300&quot; value=&quot;Slide 28 - &amp;quot;Reduce memory footprint&amp;quot;&quot;/&gt;&lt;property id=&quot;20307&quot; value=&quot;294&quot;/&gt;&lt;/object&gt;&lt;object type=&quot;3&quot; unique_id=&quot;29101&quot;&gt;&lt;property id=&quot;20148&quot; value=&quot;5&quot;/&gt;&lt;property id=&quot;20300&quot; value=&quot;Slide 29 - &amp;quot;Use builtin functions and libraries&amp;quot;&quot;/&gt;&lt;property id=&quot;20307&quot; value=&quot;295&quot;/&gt;&lt;/object&gt;&lt;object type=&quot;3&quot; unique_id=&quot;29102&quot;&gt;&lt;property id=&quot;20148&quot; value=&quot;5&quot;/&gt;&lt;property id=&quot;20300&quot; value=&quot;Slide 30 - &amp;quot;Move calculations outside the loop&amp;quot;&quot;/&gt;&lt;property id=&quot;20307&quot; value=&quot;296&quot;/&gt;&lt;/object&gt;&lt;object type=&quot;3&quot; unique_id=&quot;29103&quot;&gt;&lt;property id=&quot;20148&quot; value=&quot;5&quot;/&gt;&lt;property id=&quot;20300&quot; value=&quot;Slide 31 - &amp;quot;Keep your code base small&amp;quot;&quot;/&gt;&lt;property id=&quot;20307&quot; value=&quot;297&quot;/&gt;&lt;/object&gt;&lt;object type=&quot;3&quot; unique_id=&quot;29104&quot;&gt;&lt;property id=&quot;20148&quot; value=&quot;5&quot;/&gt;&lt;property id=&quot;20300&quot; value=&quot;Slide 32 - &amp;quot; Use list comprehensions&amp;quot;&quot;/&gt;&lt;property id=&quot;20307&quot; value=&quot;298&quot;/&gt;&lt;/object&gt;&lt;object type=&quot;3&quot; unique_id=&quot;29207&quot;&gt;&lt;property id=&quot;20148&quot; value=&quot;5&quot;/&gt;&lt;property id=&quot;20300&quot; value=&quot;Slide 33 - &amp;quot;Other recommendations&amp;quot;&quot;/&gt;&lt;property id=&quot;20307&quot; value=&quot;299&quot;/&gt;&lt;/object&gt;&lt;object type=&quot;3&quot; unique_id=&quot;29453&quot;&gt;&lt;property id=&quot;20148&quot; value=&quot;5&quot;/&gt;&lt;property id=&quot;20300&quot; value=&quot;Slide 3 - &amp;quot;WANT TO UNDERSTAND EFFICIENCY OF PROGRAMS&amp;quot;&quot;/&gt;&lt;property id=&quot;20307&quot; value=&quot;300&quot;/&gt;&lt;/object&gt;&lt;/object&gt;&lt;object type=&quot;8&quot; unique_id=&quot;1028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7FCE8-5F23-4C53-9F1D-C088C37AD0BC}"/>
</file>

<file path=customXml/itemProps2.xml><?xml version="1.0" encoding="utf-8"?>
<ds:datastoreItem xmlns:ds="http://schemas.openxmlformats.org/officeDocument/2006/customXml" ds:itemID="{AFF9C1EA-C039-420F-B747-F9B61D783352}"/>
</file>

<file path=customXml/itemProps3.xml><?xml version="1.0" encoding="utf-8"?>
<ds:datastoreItem xmlns:ds="http://schemas.openxmlformats.org/officeDocument/2006/customXml" ds:itemID="{2EE5A4AD-B0BB-4225-BFBF-EF67A13CB0C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3214</TotalTime>
  <Words>2232</Words>
  <Application>Microsoft Office PowerPoint</Application>
  <PresentationFormat>Произвольный</PresentationFormat>
  <Paragraphs>336</Paragraphs>
  <Slides>34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charter</vt:lpstr>
      <vt:lpstr>Courier New</vt:lpstr>
      <vt:lpstr>ForoSans-Light</vt:lpstr>
      <vt:lpstr>Open Sans</vt:lpstr>
      <vt:lpstr>sofia-pro</vt:lpstr>
      <vt:lpstr>Times New Roman</vt:lpstr>
      <vt:lpstr>Wingdings</vt:lpstr>
      <vt:lpstr>Ретро</vt:lpstr>
      <vt:lpstr>Презентация PowerPoint</vt:lpstr>
      <vt:lpstr>Content</vt:lpstr>
      <vt:lpstr>WANT TO UNDERSTAND EFFICIENCY OF PROGRAMS</vt:lpstr>
      <vt:lpstr>WANT TO UNDERSTAND EFFICIENCY OF PROGRAMS </vt:lpstr>
      <vt:lpstr>Презентация PowerPoint</vt:lpstr>
      <vt:lpstr>TIMING A PROGRAM </vt:lpstr>
      <vt:lpstr>TIMING PROGRAMS IS INCONSISTENT </vt:lpstr>
      <vt:lpstr>COUNTING OPERATIONS </vt:lpstr>
      <vt:lpstr>COUNTING OPERATIONS IS BETTER, BUT STILL… </vt:lpstr>
      <vt:lpstr>STILL NEED A BETTER WAY </vt:lpstr>
      <vt:lpstr>STILL NEED A BETTER WAY </vt:lpstr>
      <vt:lpstr>Презентация PowerPoint</vt:lpstr>
      <vt:lpstr>DIFFERENT INPUTS CHANGE HOW THE PROGRAM RUNS </vt:lpstr>
      <vt:lpstr>Презентация PowerPoint</vt:lpstr>
      <vt:lpstr>ORDERS OF GROWTH </vt:lpstr>
      <vt:lpstr>MEASURING ORDER OF GROWTH: BIG O NOTATION </vt:lpstr>
      <vt:lpstr>EXACT STEPS vs O() </vt:lpstr>
      <vt:lpstr>WHAT DOES O(N) MEASURE? </vt:lpstr>
      <vt:lpstr>SIMPLIFICATION EXAMPLES </vt:lpstr>
      <vt:lpstr>Презентация PowerPoint</vt:lpstr>
      <vt:lpstr>ANALYZING PROGRAMS AND THEIR COMPLEXITY </vt:lpstr>
      <vt:lpstr>ANALYZING PROGRAMS AND THEIR COMPLEXITY </vt:lpstr>
      <vt:lpstr>COMPLEXITY CLASSES </vt:lpstr>
      <vt:lpstr>COMPLEXITY CLASSES ORDERED LOW TO HIGH </vt:lpstr>
      <vt:lpstr>COMPLEXITY GROWTH </vt:lpstr>
      <vt:lpstr>Optimization Tips for Python Code</vt:lpstr>
      <vt:lpstr>Data structures</vt:lpstr>
      <vt:lpstr>Reduce memory footprint</vt:lpstr>
      <vt:lpstr>Use builtin functions and libraries</vt:lpstr>
      <vt:lpstr>Move calculations outside the loop</vt:lpstr>
      <vt:lpstr>Keep your code base small</vt:lpstr>
      <vt:lpstr> Use list comprehensions</vt:lpstr>
      <vt:lpstr>Other recommendations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 Altaibek</cp:lastModifiedBy>
  <cp:revision>133</cp:revision>
  <dcterms:created xsi:type="dcterms:W3CDTF">2020-09-30T20:41:39Z</dcterms:created>
  <dcterms:modified xsi:type="dcterms:W3CDTF">2021-05-04T04:55:28Z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