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8.xml" ContentType="application/vnd.openxmlformats-officedocument.presentationml.tags+xml"/>
  <Override PartName="/docProps/core.xml" ContentType="application/vnd.openxmlformats-package.core-properti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2.xml" ContentType="application/vnd.openxmlformats-officedocument.presentationml.tag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33.xml" ContentType="application/vnd.openxmlformats-officedocument.presentationml.tags+xml"/>
  <Override PartName="/ppt/tags/tag29.xml" ContentType="application/vnd.openxmlformats-officedocument.presentationml.tags+xml"/>
  <Override PartName="/ppt/tags/tag34.xml" ContentType="application/vnd.openxmlformats-officedocument.presentationml.tags+xml"/>
  <Override PartName="/ppt/tags/tag30.xml" ContentType="application/vnd.openxmlformats-officedocument.presentationml.tags+xml"/>
  <Override PartName="/ppt/tags/tag35.xml" ContentType="application/vnd.openxmlformats-officedocument.presentationml.tags+xml"/>
  <Override PartName="/ppt/tags/tag39.xml" ContentType="application/vnd.openxmlformats-officedocument.presentationml.tags+xml"/>
  <Override PartName="/ppt/tags/tag3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31.xml" ContentType="application/vnd.openxmlformats-officedocument.presentationml.tags+xml"/>
  <Override PartName="/ppt/tags/tag37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47"/>
  </p:notesMasterIdLst>
  <p:sldIdLst>
    <p:sldId id="285" r:id="rId2"/>
    <p:sldId id="319" r:id="rId3"/>
    <p:sldId id="310" r:id="rId4"/>
    <p:sldId id="311" r:id="rId5"/>
    <p:sldId id="334" r:id="rId6"/>
    <p:sldId id="312" r:id="rId7"/>
    <p:sldId id="313" r:id="rId8"/>
    <p:sldId id="314" r:id="rId9"/>
    <p:sldId id="315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53" r:id="rId42"/>
    <p:sldId id="372" r:id="rId43"/>
    <p:sldId id="373" r:id="rId44"/>
    <p:sldId id="374" r:id="rId45"/>
    <p:sldId id="292" r:id="rId46"/>
  </p:sldIdLst>
  <p:sldSz cx="20104100" cy="11309350"/>
  <p:notesSz cx="20104100" cy="11309350"/>
  <p:custDataLst>
    <p:tags r:id="rId4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55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923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8630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E17C994-1819-4B8B-95A0-7158C4596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42A936D-6482-4684-BE9F-F10FD8244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Answer: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egrep "\^_*\^" chat.txt</a:t>
            </a:r>
          </a:p>
        </p:txBody>
      </p:sp>
    </p:spTree>
    <p:extLst>
      <p:ext uri="{BB962C8B-B14F-4D97-AF65-F5344CB8AC3E}">
        <p14:creationId xmlns:p14="http://schemas.microsoft.com/office/powerpoint/2010/main" val="3306166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E17C994-1819-4B8B-95A0-7158C4596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42A936D-6482-4684-BE9F-F10FD8244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Answer: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egrep "\^_*\^" chat.txt</a:t>
            </a:r>
          </a:p>
        </p:txBody>
      </p:sp>
    </p:spTree>
    <p:extLst>
      <p:ext uri="{BB962C8B-B14F-4D97-AF65-F5344CB8AC3E}">
        <p14:creationId xmlns:p14="http://schemas.microsoft.com/office/powerpoint/2010/main" val="4096882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E17C994-1819-4B8B-95A0-7158C4596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42A936D-6482-4684-BE9F-F10FD8244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Answer: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egrep "\^_*\^" chat.txt</a:t>
            </a:r>
          </a:p>
        </p:txBody>
      </p:sp>
    </p:spTree>
    <p:extLst>
      <p:ext uri="{BB962C8B-B14F-4D97-AF65-F5344CB8AC3E}">
        <p14:creationId xmlns:p14="http://schemas.microsoft.com/office/powerpoint/2010/main" val="3735739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E17C994-1819-4B8B-95A0-7158C4596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42A936D-6482-4684-BE9F-F10FD8244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Answer: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egrep "\^_*\^" chat.txt</a:t>
            </a:r>
          </a:p>
        </p:txBody>
      </p:sp>
    </p:spTree>
    <p:extLst>
      <p:ext uri="{BB962C8B-B14F-4D97-AF65-F5344CB8AC3E}">
        <p14:creationId xmlns:p14="http://schemas.microsoft.com/office/powerpoint/2010/main" val="1199161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E17C994-1819-4B8B-95A0-7158C4596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42A936D-6482-4684-BE9F-F10FD8244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Answer: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egrep "\^_*\^" chat.txt</a:t>
            </a:r>
          </a:p>
        </p:txBody>
      </p:sp>
    </p:spTree>
    <p:extLst>
      <p:ext uri="{BB962C8B-B14F-4D97-AF65-F5344CB8AC3E}">
        <p14:creationId xmlns:p14="http://schemas.microsoft.com/office/powerpoint/2010/main" val="3356334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E17C994-1819-4B8B-95A0-7158C4596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42A936D-6482-4684-BE9F-F10FD8244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Answer: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egrep "\^_*\^" chat.txt</a:t>
            </a:r>
          </a:p>
        </p:txBody>
      </p:sp>
    </p:spTree>
    <p:extLst>
      <p:ext uri="{BB962C8B-B14F-4D97-AF65-F5344CB8AC3E}">
        <p14:creationId xmlns:p14="http://schemas.microsoft.com/office/powerpoint/2010/main" val="4261101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E17C994-1819-4B8B-95A0-7158C4596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42A936D-6482-4684-BE9F-F10FD8244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Answer: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egrep "\^_*\^" chat.txt</a:t>
            </a:r>
          </a:p>
        </p:txBody>
      </p:sp>
    </p:spTree>
    <p:extLst>
      <p:ext uri="{BB962C8B-B14F-4D97-AF65-F5344CB8AC3E}">
        <p14:creationId xmlns:p14="http://schemas.microsoft.com/office/powerpoint/2010/main" val="3001036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E17C994-1819-4B8B-95A0-7158C4596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42A936D-6482-4684-BE9F-F10FD8244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Answer: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egrep "\^_*\^" chat.txt</a:t>
            </a:r>
          </a:p>
        </p:txBody>
      </p:sp>
    </p:spTree>
    <p:extLst>
      <p:ext uri="{BB962C8B-B14F-4D97-AF65-F5344CB8AC3E}">
        <p14:creationId xmlns:p14="http://schemas.microsoft.com/office/powerpoint/2010/main" val="1447584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E17C994-1819-4B8B-95A0-7158C4596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42A936D-6482-4684-BE9F-F10FD8244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Answer: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egrep "\^_*\^" chat.txt</a:t>
            </a:r>
          </a:p>
        </p:txBody>
      </p:sp>
    </p:spTree>
    <p:extLst>
      <p:ext uri="{BB962C8B-B14F-4D97-AF65-F5344CB8AC3E}">
        <p14:creationId xmlns:p14="http://schemas.microsoft.com/office/powerpoint/2010/main" val="199317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E17C994-1819-4B8B-95A0-7158C4596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42A936D-6482-4684-BE9F-F10FD8244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Answer: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egrep "\^_*\^" chat.txt</a:t>
            </a:r>
          </a:p>
        </p:txBody>
      </p:sp>
    </p:spTree>
    <p:extLst>
      <p:ext uri="{BB962C8B-B14F-4D97-AF65-F5344CB8AC3E}">
        <p14:creationId xmlns:p14="http://schemas.microsoft.com/office/powerpoint/2010/main" val="3823209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7FDB8887-D5E5-4D85-A690-E57195EC77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E2574818-59D2-4F8F-979C-3AE1525B3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7D2AAEEE-3263-4170-BC67-E26ECF9C24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l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l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l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l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5EBDDC1-E87A-428D-9004-44A5E8AD3618}" type="slidenum">
              <a:rPr lang="en-US" altLang="en-US" sz="1300"/>
              <a:pPr algn="r" eaLnBrk="1" hangingPunct="1"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E17C994-1819-4B8B-95A0-7158C4596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42A936D-6482-4684-BE9F-F10FD8244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Answer: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egrep "\^_*\^" chat.txt</a:t>
            </a:r>
          </a:p>
        </p:txBody>
      </p:sp>
    </p:spTree>
    <p:extLst>
      <p:ext uri="{BB962C8B-B14F-4D97-AF65-F5344CB8AC3E}">
        <p14:creationId xmlns:p14="http://schemas.microsoft.com/office/powerpoint/2010/main" val="2021560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E17C994-1819-4B8B-95A0-7158C4596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42A936D-6482-4684-BE9F-F10FD8244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Answer: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egrep "\^_*\^" chat.txt</a:t>
            </a:r>
          </a:p>
        </p:txBody>
      </p:sp>
    </p:spTree>
    <p:extLst>
      <p:ext uri="{BB962C8B-B14F-4D97-AF65-F5344CB8AC3E}">
        <p14:creationId xmlns:p14="http://schemas.microsoft.com/office/powerpoint/2010/main" val="37676176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E17C994-1819-4B8B-95A0-7158C4596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42A936D-6482-4684-BE9F-F10FD8244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Answer: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egrep "\^_*\^" chat.txt</a:t>
            </a:r>
          </a:p>
        </p:txBody>
      </p:sp>
    </p:spTree>
    <p:extLst>
      <p:ext uri="{BB962C8B-B14F-4D97-AF65-F5344CB8AC3E}">
        <p14:creationId xmlns:p14="http://schemas.microsoft.com/office/powerpoint/2010/main" val="9183261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E17C994-1819-4B8B-95A0-7158C4596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42A936D-6482-4684-BE9F-F10FD8244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Answer: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egrep "\^_*\^" chat.txt</a:t>
            </a:r>
          </a:p>
        </p:txBody>
      </p:sp>
    </p:spTree>
    <p:extLst>
      <p:ext uri="{BB962C8B-B14F-4D97-AF65-F5344CB8AC3E}">
        <p14:creationId xmlns:p14="http://schemas.microsoft.com/office/powerpoint/2010/main" val="19639956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E17C994-1819-4B8B-95A0-7158C4596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42A936D-6482-4684-BE9F-F10FD8244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Answer: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egrep "\^_*\^" chat.txt</a:t>
            </a:r>
          </a:p>
        </p:txBody>
      </p:sp>
    </p:spTree>
    <p:extLst>
      <p:ext uri="{BB962C8B-B14F-4D97-AF65-F5344CB8AC3E}">
        <p14:creationId xmlns:p14="http://schemas.microsoft.com/office/powerpoint/2010/main" val="14673265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E17C994-1819-4B8B-95A0-7158C4596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42A936D-6482-4684-BE9F-F10FD8244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Answer: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egrep "\^_*\^" chat.txt</a:t>
            </a:r>
          </a:p>
        </p:txBody>
      </p:sp>
    </p:spTree>
    <p:extLst>
      <p:ext uri="{BB962C8B-B14F-4D97-AF65-F5344CB8AC3E}">
        <p14:creationId xmlns:p14="http://schemas.microsoft.com/office/powerpoint/2010/main" val="35904239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E17C994-1819-4B8B-95A0-7158C4596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42A936D-6482-4684-BE9F-F10FD8244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Answer: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egrep "\^_*\^" chat.txt</a:t>
            </a:r>
          </a:p>
        </p:txBody>
      </p:sp>
    </p:spTree>
    <p:extLst>
      <p:ext uri="{BB962C8B-B14F-4D97-AF65-F5344CB8AC3E}">
        <p14:creationId xmlns:p14="http://schemas.microsoft.com/office/powerpoint/2010/main" val="42445055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E17C994-1819-4B8B-95A0-7158C4596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42A936D-6482-4684-BE9F-F10FD8244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Answer: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egrep "\^_*\^" chat.txt</a:t>
            </a:r>
          </a:p>
        </p:txBody>
      </p:sp>
    </p:spTree>
    <p:extLst>
      <p:ext uri="{BB962C8B-B14F-4D97-AF65-F5344CB8AC3E}">
        <p14:creationId xmlns:p14="http://schemas.microsoft.com/office/powerpoint/2010/main" val="3016009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E17C994-1819-4B8B-95A0-7158C4596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42A936D-6482-4684-BE9F-F10FD8244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Answer: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egrep "\^_*\^" chat.txt</a:t>
            </a:r>
          </a:p>
        </p:txBody>
      </p:sp>
    </p:spTree>
    <p:extLst>
      <p:ext uri="{BB962C8B-B14F-4D97-AF65-F5344CB8AC3E}">
        <p14:creationId xmlns:p14="http://schemas.microsoft.com/office/powerpoint/2010/main" val="17046100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E17C994-1819-4B8B-95A0-7158C4596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42A936D-6482-4684-BE9F-F10FD8244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Answer: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egrep "\^_*\^" chat.txt</a:t>
            </a:r>
          </a:p>
        </p:txBody>
      </p:sp>
    </p:spTree>
    <p:extLst>
      <p:ext uri="{BB962C8B-B14F-4D97-AF65-F5344CB8AC3E}">
        <p14:creationId xmlns:p14="http://schemas.microsoft.com/office/powerpoint/2010/main" val="150806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0F028703-AF66-4139-8E8A-B17922BE7F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99BCAC6C-ADD4-4984-A821-CE1CFF4F7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B3559B8F-4071-4BAA-90F2-986AA64FCC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l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l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l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l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0D5AE5-AF36-4CEE-98B1-F3804BBE170B}" type="slidenum">
              <a:rPr lang="en-US" altLang="en-US" sz="1300"/>
              <a:pPr algn="r" eaLnBrk="1" hangingPunct="1"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E17C994-1819-4B8B-95A0-7158C4596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42A936D-6482-4684-BE9F-F10FD8244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Answer: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egrep "\^_*\^" chat.txt</a:t>
            </a:r>
          </a:p>
        </p:txBody>
      </p:sp>
    </p:spTree>
    <p:extLst>
      <p:ext uri="{BB962C8B-B14F-4D97-AF65-F5344CB8AC3E}">
        <p14:creationId xmlns:p14="http://schemas.microsoft.com/office/powerpoint/2010/main" val="6653989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E17C994-1819-4B8B-95A0-7158C4596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42A936D-6482-4684-BE9F-F10FD8244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Answer: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egrep "\^_*\^" chat.txt</a:t>
            </a:r>
          </a:p>
        </p:txBody>
      </p:sp>
    </p:spTree>
    <p:extLst>
      <p:ext uri="{BB962C8B-B14F-4D97-AF65-F5344CB8AC3E}">
        <p14:creationId xmlns:p14="http://schemas.microsoft.com/office/powerpoint/2010/main" val="14675702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E17C994-1819-4B8B-95A0-7158C4596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42A936D-6482-4684-BE9F-F10FD8244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Answer: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egrep "\^_*\^" chat.txt</a:t>
            </a:r>
          </a:p>
        </p:txBody>
      </p:sp>
    </p:spTree>
    <p:extLst>
      <p:ext uri="{BB962C8B-B14F-4D97-AF65-F5344CB8AC3E}">
        <p14:creationId xmlns:p14="http://schemas.microsoft.com/office/powerpoint/2010/main" val="35111962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E17C994-1819-4B8B-95A0-7158C4596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42A936D-6482-4684-BE9F-F10FD8244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Answer: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egrep "\^_*\^" chat.txt</a:t>
            </a:r>
          </a:p>
        </p:txBody>
      </p:sp>
    </p:spTree>
    <p:extLst>
      <p:ext uri="{BB962C8B-B14F-4D97-AF65-F5344CB8AC3E}">
        <p14:creationId xmlns:p14="http://schemas.microsoft.com/office/powerpoint/2010/main" val="10735998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E17C994-1819-4B8B-95A0-7158C4596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42A936D-6482-4684-BE9F-F10FD8244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Answer: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egrep "\^_*\^" chat.txt</a:t>
            </a:r>
          </a:p>
        </p:txBody>
      </p:sp>
    </p:spTree>
    <p:extLst>
      <p:ext uri="{BB962C8B-B14F-4D97-AF65-F5344CB8AC3E}">
        <p14:creationId xmlns:p14="http://schemas.microsoft.com/office/powerpoint/2010/main" val="564680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E17C994-1819-4B8B-95A0-7158C4596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42A936D-6482-4684-BE9F-F10FD8244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Answer: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egrep "\^_*\^" chat.txt</a:t>
            </a:r>
          </a:p>
        </p:txBody>
      </p:sp>
    </p:spTree>
    <p:extLst>
      <p:ext uri="{BB962C8B-B14F-4D97-AF65-F5344CB8AC3E}">
        <p14:creationId xmlns:p14="http://schemas.microsoft.com/office/powerpoint/2010/main" val="794323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E17C994-1819-4B8B-95A0-7158C4596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42A936D-6482-4684-BE9F-F10FD8244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Answer: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egrep "\^_*\^" chat.txt</a:t>
            </a:r>
          </a:p>
        </p:txBody>
      </p:sp>
    </p:spTree>
    <p:extLst>
      <p:ext uri="{BB962C8B-B14F-4D97-AF65-F5344CB8AC3E}">
        <p14:creationId xmlns:p14="http://schemas.microsoft.com/office/powerpoint/2010/main" val="41449942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E17C994-1819-4B8B-95A0-7158C4596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42A936D-6482-4684-BE9F-F10FD8244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Answer: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egrep "\^_*\^" chat.txt</a:t>
            </a:r>
          </a:p>
        </p:txBody>
      </p:sp>
    </p:spTree>
    <p:extLst>
      <p:ext uri="{BB962C8B-B14F-4D97-AF65-F5344CB8AC3E}">
        <p14:creationId xmlns:p14="http://schemas.microsoft.com/office/powerpoint/2010/main" val="32693243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E17C994-1819-4B8B-95A0-7158C4596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42A936D-6482-4684-BE9F-F10FD8244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Answer: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egrep "\^_*\^" chat.txt</a:t>
            </a:r>
          </a:p>
        </p:txBody>
      </p:sp>
    </p:spTree>
    <p:extLst>
      <p:ext uri="{BB962C8B-B14F-4D97-AF65-F5344CB8AC3E}">
        <p14:creationId xmlns:p14="http://schemas.microsoft.com/office/powerpoint/2010/main" val="16510140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E17C994-1819-4B8B-95A0-7158C4596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42A936D-6482-4684-BE9F-F10FD8244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Answer: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egrep "\^_*\^" chat.txt</a:t>
            </a:r>
          </a:p>
        </p:txBody>
      </p:sp>
    </p:spTree>
    <p:extLst>
      <p:ext uri="{BB962C8B-B14F-4D97-AF65-F5344CB8AC3E}">
        <p14:creationId xmlns:p14="http://schemas.microsoft.com/office/powerpoint/2010/main" val="797955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A8E7DC8E-38DD-4B61-8E10-8052548547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5EB9E92A-8FEA-4C02-BF6D-9A9D9FC94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BF506856-4C3B-4B54-B309-E834D2645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l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l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l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l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5E877AB-3272-4962-AC02-DEDB9FC40039}" type="slidenum">
              <a:rPr lang="en-US" altLang="en-US" sz="1300"/>
              <a:pPr algn="r" eaLnBrk="1" hangingPunct="1"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E17C994-1819-4B8B-95A0-7158C4596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42A936D-6482-4684-BE9F-F10FD8244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Answer: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egrep "\^_*\^" chat.txt</a:t>
            </a:r>
          </a:p>
        </p:txBody>
      </p:sp>
    </p:spTree>
    <p:extLst>
      <p:ext uri="{BB962C8B-B14F-4D97-AF65-F5344CB8AC3E}">
        <p14:creationId xmlns:p14="http://schemas.microsoft.com/office/powerpoint/2010/main" val="31467050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E17C994-1819-4B8B-95A0-7158C4596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42A936D-6482-4684-BE9F-F10FD8244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Answer: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egrep "\^_*\^" chat.txt</a:t>
            </a:r>
          </a:p>
        </p:txBody>
      </p:sp>
    </p:spTree>
    <p:extLst>
      <p:ext uri="{BB962C8B-B14F-4D97-AF65-F5344CB8AC3E}">
        <p14:creationId xmlns:p14="http://schemas.microsoft.com/office/powerpoint/2010/main" val="39245397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E17C994-1819-4B8B-95A0-7158C4596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42A936D-6482-4684-BE9F-F10FD8244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Answer: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egrep "\^_*\^" chat.txt</a:t>
            </a:r>
          </a:p>
        </p:txBody>
      </p:sp>
    </p:spTree>
    <p:extLst>
      <p:ext uri="{BB962C8B-B14F-4D97-AF65-F5344CB8AC3E}">
        <p14:creationId xmlns:p14="http://schemas.microsoft.com/office/powerpoint/2010/main" val="20549642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E17C994-1819-4B8B-95A0-7158C4596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42A936D-6482-4684-BE9F-F10FD8244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Answer: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egrep "\^_*\^" chat.txt</a:t>
            </a:r>
          </a:p>
        </p:txBody>
      </p:sp>
    </p:spTree>
    <p:extLst>
      <p:ext uri="{BB962C8B-B14F-4D97-AF65-F5344CB8AC3E}">
        <p14:creationId xmlns:p14="http://schemas.microsoft.com/office/powerpoint/2010/main" val="1534964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A02CCD2F-3A54-48CA-B55E-07886DE60B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83F6A864-111B-439C-88C7-C3C4BC543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1883F2CC-6468-4968-A544-ECF31CE84F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l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l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l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l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129AF3A-70B8-4CAE-8435-A04F3EBC4E57}" type="slidenum">
              <a:rPr lang="en-US" altLang="en-US" sz="1300"/>
              <a:pPr algn="r" eaLnBrk="1" hangingPunct="1"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0215FDA-5AFC-4CA6-BDA7-315214BA44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9825814-DA2F-430C-8301-FAABE2B72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Answer: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egrep "\&lt;C\&gt;" ideas.txt</a:t>
            </a:r>
          </a:p>
          <a:p>
            <a:r>
              <a:rPr lang="en-US" altLang="en-US">
                <a:latin typeface="Arial" panose="020B0604020202020204" pitchFamily="34" charset="0"/>
              </a:rPr>
              <a:t>egrep "^ACT|^Scene" hamlet.txt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A1978D8C-3530-4E04-82F1-CFC1D9399B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176BB1B4-E64A-4D55-8D5A-B1E1E440B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A803E0AA-1056-4E86-8740-7844F95A6E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algn="l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algn="l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algn="l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algn="l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D43B4EE-F38B-4489-B60A-A85F0ACFE2CB}" type="slidenum">
              <a:rPr lang="en-US" altLang="en-US" sz="1300"/>
              <a:pPr algn="r" eaLnBrk="1" hangingPunct="1"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E17C994-1819-4B8B-95A0-7158C4596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42A936D-6482-4684-BE9F-F10FD8244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Answer: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egrep "\^_*\^" chat.txt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E17C994-1819-4B8B-95A0-7158C4596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42A936D-6482-4684-BE9F-F10FD8244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Answer: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egrep "\^_*\^" chat.txt</a:t>
            </a:r>
          </a:p>
        </p:txBody>
      </p:sp>
    </p:spTree>
    <p:extLst>
      <p:ext uri="{BB962C8B-B14F-4D97-AF65-F5344CB8AC3E}">
        <p14:creationId xmlns:p14="http://schemas.microsoft.com/office/powerpoint/2010/main" val="3684614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1130935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26177" y="1"/>
            <a:ext cx="19266116" cy="10864306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1" y="7061760"/>
            <a:ext cx="18681473" cy="3345716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1" y="1"/>
            <a:ext cx="14378222" cy="753424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266802" y="483701"/>
            <a:ext cx="18743901" cy="9485151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1469554" y="1092769"/>
            <a:ext cx="16085897" cy="4562210"/>
          </a:xfrm>
        </p:spPr>
        <p:txBody>
          <a:bodyPr anchor="b">
            <a:normAutofit/>
          </a:bodyPr>
          <a:lstStyle>
            <a:lvl1pPr algn="r">
              <a:defRPr sz="13192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1621029" y="5780350"/>
            <a:ext cx="16085897" cy="907540"/>
          </a:xfrm>
        </p:spPr>
        <p:txBody>
          <a:bodyPr anchor="t">
            <a:noAutofit/>
          </a:bodyPr>
          <a:lstStyle>
            <a:lvl1pPr marL="0" indent="0" algn="r">
              <a:buNone/>
              <a:defRPr sz="4617">
                <a:solidFill>
                  <a:schemeClr val="bg1">
                    <a:lumMod val="50000"/>
                  </a:schemeClr>
                </a:solidFill>
              </a:defRPr>
            </a:lvl1pPr>
            <a:lvl2pPr marL="753923" indent="0" algn="ctr">
              <a:buNone/>
              <a:defRPr sz="3298"/>
            </a:lvl2pPr>
            <a:lvl3pPr marL="1507846" indent="0" algn="ctr">
              <a:buNone/>
              <a:defRPr sz="2968"/>
            </a:lvl3pPr>
            <a:lvl4pPr marL="2261768" indent="0" algn="ctr">
              <a:buNone/>
              <a:defRPr sz="2638"/>
            </a:lvl4pPr>
            <a:lvl5pPr marL="3015691" indent="0" algn="ctr">
              <a:buNone/>
              <a:defRPr sz="2638"/>
            </a:lvl5pPr>
            <a:lvl6pPr marL="3769614" indent="0" algn="ctr">
              <a:buNone/>
              <a:defRPr sz="2638"/>
            </a:lvl6pPr>
            <a:lvl7pPr marL="4523537" indent="0" algn="ctr">
              <a:buNone/>
              <a:defRPr sz="2638"/>
            </a:lvl7pPr>
            <a:lvl8pPr marL="5277460" indent="0" algn="ctr">
              <a:buNone/>
              <a:defRPr sz="2638"/>
            </a:lvl8pPr>
            <a:lvl9pPr marL="6031382" indent="0" algn="ctr">
              <a:buNone/>
              <a:defRPr sz="2638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8159939" y="7550225"/>
            <a:ext cx="10130628" cy="1918058"/>
          </a:xfrm>
        </p:spPr>
        <p:txBody>
          <a:bodyPr/>
          <a:lstStyle>
            <a:lvl1pPr algn="ctr">
              <a:defRPr sz="8905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93D12C8-EB70-44BF-85EB-AE89C198F39E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67" y="8052468"/>
            <a:ext cx="6673728" cy="1971531"/>
          </a:xfrm>
        </p:spPr>
        <p:txBody>
          <a:bodyPr vert="horz" lIns="91440" tIns="45720" rIns="91440" bIns="45720" rtlCol="0" anchor="ctr"/>
          <a:lstStyle>
            <a:lvl1pPr algn="r">
              <a:defRPr lang="en-US" sz="8905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16245138" y="6320320"/>
            <a:ext cx="1495912" cy="822014"/>
          </a:xfrm>
        </p:spPr>
        <p:txBody>
          <a:bodyPr/>
          <a:lstStyle>
            <a:lvl1pPr>
              <a:defRPr sz="395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6960888" y="8429005"/>
            <a:ext cx="849850" cy="849910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1121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56" y="6771647"/>
            <a:ext cx="17140440" cy="971051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0858" y="1130934"/>
            <a:ext cx="17136821" cy="5268632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5277"/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0823" y="7755468"/>
            <a:ext cx="17140473" cy="1125447"/>
          </a:xfrm>
        </p:spPr>
        <p:txBody>
          <a:bodyPr anchor="t"/>
          <a:lstStyle>
            <a:lvl1pPr marL="0" indent="0" algn="l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5F8C7-013E-4941-8880-A2C302270489}" type="datetime1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9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57" y="1130936"/>
            <a:ext cx="17144058" cy="5268632"/>
          </a:xfrm>
        </p:spPr>
        <p:txBody>
          <a:bodyPr anchor="ctr">
            <a:normAutofit/>
          </a:bodyPr>
          <a:lstStyle>
            <a:lvl1pPr algn="ctr">
              <a:defRPr sz="791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0822" y="6771647"/>
            <a:ext cx="17140475" cy="210027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96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27EC6-0659-43FA-8A71-A9060F35AC6C}" type="datetime1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88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9689" y="1130935"/>
            <a:ext cx="15706361" cy="4809861"/>
          </a:xfrm>
        </p:spPr>
        <p:txBody>
          <a:bodyPr anchor="ctr">
            <a:normAutofit/>
          </a:bodyPr>
          <a:lstStyle>
            <a:lvl1pPr algn="ctr">
              <a:defRPr sz="791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56321" y="5953210"/>
            <a:ext cx="14293098" cy="622967"/>
          </a:xfrm>
        </p:spPr>
        <p:txBody>
          <a:bodyPr anchor="t">
            <a:normAutofit/>
          </a:bodyPr>
          <a:lstStyle>
            <a:lvl1pPr marL="0" indent="0" algn="r">
              <a:buNone/>
              <a:defRPr sz="230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0857" y="6771649"/>
            <a:ext cx="17144025" cy="209144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96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6797-2398-4082-8E18-C19DBBB51BA4}" type="datetime1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30857" y="1472010"/>
            <a:ext cx="1005205" cy="964339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319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269677" y="4819958"/>
            <a:ext cx="1005205" cy="964339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3192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9194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56" y="2842764"/>
            <a:ext cx="17140439" cy="4142202"/>
          </a:xfrm>
        </p:spPr>
        <p:txBody>
          <a:bodyPr anchor="b">
            <a:normAutofit/>
          </a:bodyPr>
          <a:lstStyle>
            <a:lvl1pPr algn="l">
              <a:defRPr sz="791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0856" y="7004390"/>
            <a:ext cx="17140439" cy="1881006"/>
          </a:xfrm>
        </p:spPr>
        <p:txBody>
          <a:bodyPr anchor="t">
            <a:normAutofit/>
          </a:bodyPr>
          <a:lstStyle>
            <a:lvl1pPr marL="0" indent="0" algn="l">
              <a:buNone/>
              <a:defRPr sz="296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6F03-B70E-4FF6-B46F-86B331960ED3}" type="datetime1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4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30859" y="1130936"/>
            <a:ext cx="17140437" cy="1899676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30859" y="3402691"/>
            <a:ext cx="5458263" cy="950299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958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30859" y="4352992"/>
            <a:ext cx="5458263" cy="4510099"/>
          </a:xfrm>
        </p:spPr>
        <p:txBody>
          <a:bodyPr anchor="t">
            <a:normAutofit/>
          </a:bodyPr>
          <a:lstStyle>
            <a:lvl1pPr marL="0" indent="0" algn="ctr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82715" y="3402691"/>
            <a:ext cx="5458263" cy="950299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958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982714" y="4352992"/>
            <a:ext cx="5458263" cy="4510099"/>
          </a:xfrm>
        </p:spPr>
        <p:txBody>
          <a:bodyPr anchor="t">
            <a:normAutofit/>
          </a:bodyPr>
          <a:lstStyle>
            <a:lvl1pPr marL="0" indent="0" algn="ctr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813033" y="3402691"/>
            <a:ext cx="5458263" cy="950299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958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13033" y="4352992"/>
            <a:ext cx="5458263" cy="4510099"/>
          </a:xfrm>
        </p:spPr>
        <p:txBody>
          <a:bodyPr anchor="t">
            <a:normAutofit/>
          </a:bodyPr>
          <a:lstStyle>
            <a:lvl1pPr marL="0" indent="0" algn="ctr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1BBA-4339-4CAE-B850-22725C323328}" type="datetime1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55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30857" y="1130936"/>
            <a:ext cx="17144025" cy="1899676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0815" y="6287961"/>
            <a:ext cx="5458263" cy="950299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628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30823" y="3402692"/>
            <a:ext cx="5458263" cy="2534173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2638"/>
            </a:lvl1pPr>
            <a:lvl2pPr marL="753923" indent="0">
              <a:buNone/>
              <a:defRPr sz="2638"/>
            </a:lvl2pPr>
            <a:lvl3pPr marL="1507846" indent="0">
              <a:buNone/>
              <a:defRPr sz="2638"/>
            </a:lvl3pPr>
            <a:lvl4pPr marL="2261768" indent="0">
              <a:buNone/>
              <a:defRPr sz="2638"/>
            </a:lvl4pPr>
            <a:lvl5pPr marL="3015691" indent="0">
              <a:buNone/>
              <a:defRPr sz="2638"/>
            </a:lvl5pPr>
            <a:lvl6pPr marL="3769614" indent="0">
              <a:buNone/>
              <a:defRPr sz="2638"/>
            </a:lvl6pPr>
            <a:lvl7pPr marL="4523537" indent="0">
              <a:buNone/>
              <a:defRPr sz="2638"/>
            </a:lvl7pPr>
            <a:lvl8pPr marL="5277460" indent="0">
              <a:buNone/>
              <a:defRPr sz="2638"/>
            </a:lvl8pPr>
            <a:lvl9pPr marL="6031382" indent="0">
              <a:buNone/>
              <a:defRPr sz="2638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0815" y="7238260"/>
            <a:ext cx="5458263" cy="1624831"/>
          </a:xfrm>
        </p:spPr>
        <p:txBody>
          <a:bodyPr anchor="t">
            <a:normAutofit/>
          </a:bodyPr>
          <a:lstStyle>
            <a:lvl1pPr marL="0" indent="0" algn="ctr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87313" y="6287961"/>
            <a:ext cx="5458263" cy="950299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628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984986" y="3402692"/>
            <a:ext cx="5458263" cy="2531720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2638"/>
            </a:lvl1pPr>
            <a:lvl2pPr marL="753923" indent="0">
              <a:buNone/>
              <a:defRPr sz="2638"/>
            </a:lvl2pPr>
            <a:lvl3pPr marL="1507846" indent="0">
              <a:buNone/>
              <a:defRPr sz="2638"/>
            </a:lvl3pPr>
            <a:lvl4pPr marL="2261768" indent="0">
              <a:buNone/>
              <a:defRPr sz="2638"/>
            </a:lvl4pPr>
            <a:lvl5pPr marL="3015691" indent="0">
              <a:buNone/>
              <a:defRPr sz="2638"/>
            </a:lvl5pPr>
            <a:lvl6pPr marL="3769614" indent="0">
              <a:buNone/>
              <a:defRPr sz="2638"/>
            </a:lvl6pPr>
            <a:lvl7pPr marL="4523537" indent="0">
              <a:buNone/>
              <a:defRPr sz="2638"/>
            </a:lvl7pPr>
            <a:lvl8pPr marL="5277460" indent="0">
              <a:buNone/>
              <a:defRPr sz="2638"/>
            </a:lvl8pPr>
            <a:lvl9pPr marL="6031382" indent="0">
              <a:buNone/>
              <a:defRPr sz="2638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984986" y="7238258"/>
            <a:ext cx="5458263" cy="1624833"/>
          </a:xfrm>
        </p:spPr>
        <p:txBody>
          <a:bodyPr anchor="t">
            <a:normAutofit/>
          </a:bodyPr>
          <a:lstStyle>
            <a:lvl1pPr marL="0" indent="0" algn="ctr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810665" y="6287961"/>
            <a:ext cx="5458263" cy="950299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628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810459" y="3402690"/>
            <a:ext cx="5458263" cy="2534950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2638"/>
            </a:lvl1pPr>
            <a:lvl2pPr marL="753923" indent="0">
              <a:buNone/>
              <a:defRPr sz="2638"/>
            </a:lvl2pPr>
            <a:lvl3pPr marL="1507846" indent="0">
              <a:buNone/>
              <a:defRPr sz="2638"/>
            </a:lvl3pPr>
            <a:lvl4pPr marL="2261768" indent="0">
              <a:buNone/>
              <a:defRPr sz="2638"/>
            </a:lvl4pPr>
            <a:lvl5pPr marL="3015691" indent="0">
              <a:buNone/>
              <a:defRPr sz="2638"/>
            </a:lvl5pPr>
            <a:lvl6pPr marL="3769614" indent="0">
              <a:buNone/>
              <a:defRPr sz="2638"/>
            </a:lvl6pPr>
            <a:lvl7pPr marL="4523537" indent="0">
              <a:buNone/>
              <a:defRPr sz="2638"/>
            </a:lvl7pPr>
            <a:lvl8pPr marL="5277460" indent="0">
              <a:buNone/>
              <a:defRPr sz="2638"/>
            </a:lvl8pPr>
            <a:lvl9pPr marL="6031382" indent="0">
              <a:buNone/>
              <a:defRPr sz="2638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810459" y="7238254"/>
            <a:ext cx="5458263" cy="1624836"/>
          </a:xfrm>
        </p:spPr>
        <p:txBody>
          <a:bodyPr anchor="t">
            <a:normAutofit/>
          </a:bodyPr>
          <a:lstStyle>
            <a:lvl1pPr marL="0" indent="0" algn="ctr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10623-D53E-48B6-9E18-86A8EBF8A802}" type="datetime1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73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130856" y="3402693"/>
            <a:ext cx="17140439" cy="5460398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6638-91C3-48DF-88D0-D5AA0EF27462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65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36989" y="1130936"/>
            <a:ext cx="3734307" cy="773215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130857" y="1130936"/>
            <a:ext cx="13034077" cy="773215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ECED3-B60F-4B18-BE6F-C2D9F9FFF65A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48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330107"/>
            <a:ext cx="20104100" cy="1279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937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10879522"/>
            <a:ext cx="20104100" cy="4298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6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798206"/>
            <a:ext cx="20104100" cy="411075"/>
          </a:xfrm>
          <a:prstGeom prst="rect">
            <a:avLst/>
          </a:prstGeom>
        </p:spPr>
        <p:txBody>
          <a:bodyPr anchor="ctr"/>
          <a:lstStyle>
            <a:lvl1pPr marL="0" marR="0" indent="0" algn="ctr" defTabSz="1130925" rtl="0" eaLnBrk="1" fontAlgn="auto" latinLnBrk="1" hangingPunct="1">
              <a:lnSpc>
                <a:spcPct val="90000"/>
              </a:lnSpc>
              <a:spcBef>
                <a:spcPts val="1237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68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1130925" rtl="0" eaLnBrk="1" fontAlgn="auto" latinLnBrk="1" hangingPunct="1">
              <a:lnSpc>
                <a:spcPct val="90000"/>
              </a:lnSpc>
              <a:spcBef>
                <a:spcPts val="123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4233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700" b="1" i="0">
                <a:solidFill>
                  <a:srgbClr val="3A3A3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26CD8-EC8A-4F98-8C9F-A328D06C2ED1}" type="datetime1">
              <a:rPr lang="en-US" smtClean="0"/>
              <a:t>11/5/2020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59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130856" y="3402694"/>
            <a:ext cx="17140439" cy="546039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E897-F755-4496-9D95-C7D0A10E0294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8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58" y="1130936"/>
            <a:ext cx="17140439" cy="5266297"/>
          </a:xfrm>
        </p:spPr>
        <p:txBody>
          <a:bodyPr anchor="b">
            <a:normAutofit/>
          </a:bodyPr>
          <a:lstStyle>
            <a:lvl1pPr algn="l">
              <a:defRPr sz="890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858" y="6171275"/>
            <a:ext cx="17140439" cy="2703845"/>
          </a:xfrm>
        </p:spPr>
        <p:txBody>
          <a:bodyPr anchor="t">
            <a:normAutofit/>
          </a:bodyPr>
          <a:lstStyle>
            <a:lvl1pPr marL="0" indent="0" algn="l">
              <a:buNone/>
              <a:defRPr sz="3298">
                <a:solidFill>
                  <a:schemeClr val="bg1">
                    <a:lumMod val="50000"/>
                  </a:schemeClr>
                </a:solidFill>
              </a:defRPr>
            </a:lvl1pPr>
            <a:lvl2pPr marL="753923" indent="0">
              <a:buNone/>
              <a:defRPr sz="329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141B-CC7A-46EB-A974-A739C5A4947E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9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130857" y="1130935"/>
            <a:ext cx="17144025" cy="190985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130856" y="3402694"/>
            <a:ext cx="8391077" cy="5460396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9883809" y="3402694"/>
            <a:ext cx="8387489" cy="5460396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61AC-EE25-4330-A898-2BEE7F3BBE47}" type="datetime1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130858" y="1130935"/>
            <a:ext cx="17140439" cy="190985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31" y="3402693"/>
            <a:ext cx="8007602" cy="11213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287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130859" y="4719210"/>
            <a:ext cx="8391074" cy="414387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53539" y="3402693"/>
            <a:ext cx="8021343" cy="11213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4287" b="0">
                <a:solidFill>
                  <a:schemeClr val="accent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9883806" y="4719210"/>
            <a:ext cx="8391076" cy="4143879"/>
          </a:xfrm>
        </p:spPr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72B2-2A70-4542-99B1-C2B348320592}" type="datetime1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BD1C-6C16-4F38-B2D7-9A2E435544EB}" type="datetime1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3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F73B-E1F7-4E4B-A1C5-C6BAF61ACB02}" type="datetime1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7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788" y="1130935"/>
            <a:ext cx="6805020" cy="3336492"/>
          </a:xfrm>
        </p:spPr>
        <p:txBody>
          <a:bodyPr anchor="b">
            <a:normAutofit/>
          </a:bodyPr>
          <a:lstStyle>
            <a:lvl1pPr algn="ctr">
              <a:defRPr sz="593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8320862" y="1130936"/>
            <a:ext cx="9950433" cy="773215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787" y="4467428"/>
            <a:ext cx="6805022" cy="4395661"/>
          </a:xfrm>
        </p:spPr>
        <p:txBody>
          <a:bodyPr anchor="t">
            <a:normAutofit/>
          </a:bodyPr>
          <a:lstStyle>
            <a:lvl1pPr marL="0" indent="0" algn="ctr">
              <a:buNone/>
              <a:defRPr sz="296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BB0B-EB62-4109-99E9-97F9E73A416F}" type="datetime1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3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855" y="1130935"/>
            <a:ext cx="10463139" cy="3336492"/>
          </a:xfrm>
        </p:spPr>
        <p:txBody>
          <a:bodyPr anchor="b">
            <a:normAutofit/>
          </a:bodyPr>
          <a:lstStyle>
            <a:lvl1pPr algn="ctr">
              <a:defRPr sz="5936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38103" y="1"/>
            <a:ext cx="5933193" cy="8363334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5277"/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0858" y="4467428"/>
            <a:ext cx="10463137" cy="3895906"/>
          </a:xfrm>
        </p:spPr>
        <p:txBody>
          <a:bodyPr anchor="t">
            <a:normAutofit/>
          </a:bodyPr>
          <a:lstStyle>
            <a:lvl1pPr marL="0" indent="0" algn="ctr">
              <a:buNone/>
              <a:defRPr sz="296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13091-77E2-4552-A850-449521A4BFEF}" type="datetime1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113093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41879" y="1"/>
            <a:ext cx="19796322" cy="10956582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857" y="1130936"/>
            <a:ext cx="17144025" cy="1899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856" y="3402694"/>
            <a:ext cx="17144027" cy="5460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34235" y="9494270"/>
            <a:ext cx="6240648" cy="822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77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A9C0098-5CC3-475A-A87B-338D54D62CB5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858" y="9494270"/>
            <a:ext cx="9068807" cy="822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77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7201" y="9494270"/>
            <a:ext cx="1495912" cy="822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77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5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7" r:id="rId19"/>
  </p:sldLayoutIdLst>
  <p:hf hdr="0" ftr="0" dt="0"/>
  <p:txStyles>
    <p:titleStyle>
      <a:lvl1pPr algn="l" defTabSz="1507846" rtl="0" eaLnBrk="1" latinLnBrk="0" hangingPunct="1">
        <a:lnSpc>
          <a:spcPct val="90000"/>
        </a:lnSpc>
        <a:spcBef>
          <a:spcPct val="0"/>
        </a:spcBef>
        <a:buNone/>
        <a:defRPr sz="8905" b="0" i="0" u="none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76961" indent="-376961" algn="l" defTabSz="1507846" rtl="0" eaLnBrk="1" latinLnBrk="0" hangingPunct="1">
        <a:lnSpc>
          <a:spcPct val="120000"/>
        </a:lnSpc>
        <a:spcBef>
          <a:spcPts val="1649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3298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130884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968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884807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638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638730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30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392653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30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4146575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30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900498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30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654421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30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6408344" indent="-376961" algn="l" defTabSz="1507846" rtl="0" eaLnBrk="1" latinLnBrk="0" hangingPunct="1">
        <a:lnSpc>
          <a:spcPct val="120000"/>
        </a:lnSpc>
        <a:spcBef>
          <a:spcPts val="824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30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23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846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768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691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614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537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46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382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5.xml"/><Relationship Id="rId4" Type="http://schemas.openxmlformats.org/officeDocument/2006/relationships/hyperlink" Target="https://regex101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6.xml"/><Relationship Id="rId4" Type="http://schemas.openxmlformats.org/officeDocument/2006/relationships/hyperlink" Target="https://www.programiz.com/python-programming/methods/built-in/dir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3"/>
          <p:cNvSpPr txBox="1">
            <a:spLocks/>
          </p:cNvSpPr>
          <p:nvPr/>
        </p:nvSpPr>
        <p:spPr>
          <a:xfrm>
            <a:off x="2512484" y="2818411"/>
            <a:ext cx="15079133" cy="1292089"/>
          </a:xfrm>
          <a:prstGeom prst="rect">
            <a:avLst/>
          </a:prstGeom>
        </p:spPr>
        <p:txBody>
          <a:bodyPr vert="horz" lIns="113094" tIns="56547" rIns="113094" bIns="56547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42"/>
              <a:t>Lecture 7</a:t>
            </a:r>
            <a:endParaRPr lang="en-US" sz="5442" dirty="0"/>
          </a:p>
        </p:txBody>
      </p:sp>
      <p:sp>
        <p:nvSpPr>
          <p:cNvPr id="42" name="Title 3"/>
          <p:cNvSpPr txBox="1">
            <a:spLocks/>
          </p:cNvSpPr>
          <p:nvPr/>
        </p:nvSpPr>
        <p:spPr>
          <a:xfrm>
            <a:off x="4145884" y="7427192"/>
            <a:ext cx="5023733" cy="1292089"/>
          </a:xfrm>
          <a:prstGeom prst="rect">
            <a:avLst/>
          </a:prstGeom>
        </p:spPr>
        <p:txBody>
          <a:bodyPr vert="horz" lIns="113094" tIns="56547" rIns="113094" bIns="56547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463" b="0" dirty="0"/>
              <a:t>Complied by</a:t>
            </a:r>
          </a:p>
          <a:p>
            <a:pPr algn="l"/>
            <a:r>
              <a:rPr lang="en-US" sz="3463" b="0" dirty="0"/>
              <a:t>Aizhan Altaibek</a:t>
            </a:r>
          </a:p>
        </p:txBody>
      </p:sp>
      <p:sp>
        <p:nvSpPr>
          <p:cNvPr id="43" name="Title 3"/>
          <p:cNvSpPr txBox="1">
            <a:spLocks/>
          </p:cNvSpPr>
          <p:nvPr/>
        </p:nvSpPr>
        <p:spPr>
          <a:xfrm>
            <a:off x="2512486" y="1421623"/>
            <a:ext cx="15079132" cy="837273"/>
          </a:xfrm>
          <a:prstGeom prst="rect">
            <a:avLst/>
          </a:prstGeom>
        </p:spPr>
        <p:txBody>
          <a:bodyPr vert="horz" lIns="113094" tIns="56547" rIns="113094" bIns="56547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68" spc="-8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Programming on Python</a:t>
            </a:r>
            <a:r>
              <a:rPr lang="en-US" sz="2968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3463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1DA672-2758-495C-879D-9522B7799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620" y="7086015"/>
            <a:ext cx="3239657" cy="2155844"/>
          </a:xfrm>
          <a:prstGeom prst="rect">
            <a:avLst/>
          </a:prstGeom>
        </p:spPr>
      </p:pic>
      <p:sp>
        <p:nvSpPr>
          <p:cNvPr id="6" name="object 12">
            <a:extLst>
              <a:ext uri="{FF2B5EF4-FFF2-40B4-BE49-F238E27FC236}">
                <a16:creationId xmlns:a16="http://schemas.microsoft.com/office/drawing/2014/main" id="{50A62BE4-584B-445E-874B-7B32370491AB}"/>
              </a:ext>
            </a:extLst>
          </p:cNvPr>
          <p:cNvSpPr txBox="1"/>
          <p:nvPr/>
        </p:nvSpPr>
        <p:spPr>
          <a:xfrm>
            <a:off x="1441450" y="4495747"/>
            <a:ext cx="17836933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6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Regular expression</a:t>
            </a:r>
            <a:endParaRPr lang="en-US" sz="6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3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B5E3EB-B300-4794-BE08-FBE8D3CFA5D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b="1" i="0" dirty="0" err="1">
                <a:solidFill>
                  <a:srgbClr val="25265E"/>
                </a:solidFill>
                <a:effectLst/>
                <a:latin typeface="euclid_circular_a"/>
              </a:rPr>
              <a:t>MetaCharacters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0EA876-1C0A-4DA6-AC46-07199AD98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3182521"/>
            <a:ext cx="4663584" cy="67710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[]</a:t>
            </a:r>
            <a:r>
              <a:rPr kumimoji="0" lang="en-US" altLang="en-US" sz="4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- Square brackets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47AC7-78FE-4236-97CC-95D7835C37EE}"/>
              </a:ext>
            </a:extLst>
          </p:cNvPr>
          <p:cNvSpPr txBox="1"/>
          <p:nvPr/>
        </p:nvSpPr>
        <p:spPr>
          <a:xfrm>
            <a:off x="527050" y="4011538"/>
            <a:ext cx="1600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effectLst/>
                <a:latin typeface="euclid_circular_a"/>
              </a:rPr>
              <a:t>Square brackets specifies a set of characters you wish to match.</a:t>
            </a:r>
            <a:endParaRPr lang="en-US" sz="3600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0772AE48-3381-4E8F-BDA9-8198E07CD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330109"/>
              </p:ext>
            </p:extLst>
          </p:nvPr>
        </p:nvGraphicFramePr>
        <p:xfrm>
          <a:off x="679450" y="5139704"/>
          <a:ext cx="10744200" cy="3023555"/>
        </p:xfrm>
        <a:graphic>
          <a:graphicData uri="http://schemas.openxmlformats.org/drawingml/2006/table">
            <a:tbl>
              <a:tblPr/>
              <a:tblGrid>
                <a:gridCol w="3581400">
                  <a:extLst>
                    <a:ext uri="{9D8B030D-6E8A-4147-A177-3AD203B41FA5}">
                      <a16:colId xmlns:a16="http://schemas.microsoft.com/office/drawing/2014/main" val="2855255607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3636356207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1943730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  <a:latin typeface="Abadi" panose="020B0604020104020204" pitchFamily="34" charset="0"/>
                        </a:rPr>
                        <a:t>Expression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  <a:latin typeface="Abadi" panose="020B0604020104020204" pitchFamily="34" charset="0"/>
                        </a:rPr>
                        <a:t>String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  <a:latin typeface="Abadi" panose="020B0604020104020204" pitchFamily="34" charset="0"/>
                        </a:rPr>
                        <a:t>Matched?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457013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[abc]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a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1 match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5524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ac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2 matches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759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Hey Jude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No match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889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abc de ca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Abadi" panose="020B0604020104020204" pitchFamily="34" charset="0"/>
                        </a:rPr>
                        <a:t>5 matches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201348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54393A42-F535-4773-BAE0-ED84E76F1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2850" y="5569891"/>
            <a:ext cx="5410200" cy="147732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Here, 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[abc]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will match if the string you are trying to match contains any of the 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a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 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b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or 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c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C22248A4-5302-4307-89AB-E7C3FCB111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04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B5E3EB-B300-4794-BE08-FBE8D3CFA5D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b="1" i="0" dirty="0" err="1">
                <a:solidFill>
                  <a:srgbClr val="25265E"/>
                </a:solidFill>
                <a:effectLst/>
                <a:latin typeface="euclid_circular_a"/>
              </a:rPr>
              <a:t>MetaCharacters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4A5FB0C-A4A8-45AE-8C4E-B5DAC7D88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580" y="2759075"/>
            <a:ext cx="18970578" cy="677108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You can also specify a range of characters using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-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inside square brackets.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[a-e]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is the same as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[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abcde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]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[1-4]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is the same as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[1234]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[0-39]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is the same as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[01239]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uclid_circular_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You can complement (invert) the character set by using caret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^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symbol at the start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of a square-bracket.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[^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abc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]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means any character except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a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or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b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or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c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[^0-9]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means any non-digit character.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E7ACD2-BF36-4A23-BBFE-3239C53E20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96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B5E3EB-B300-4794-BE08-FBE8D3CFA5D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b="1" i="0" dirty="0" err="1">
                <a:solidFill>
                  <a:srgbClr val="25265E"/>
                </a:solidFill>
                <a:effectLst/>
                <a:latin typeface="euclid_circular_a"/>
              </a:rPr>
              <a:t>MetaCharacters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2E05E6-D4C5-4983-8F45-8E05ED013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437" y="2895104"/>
            <a:ext cx="13655213" cy="203132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.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- 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Period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A period matches any single character (except newline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'\n'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).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A6093C3-D21B-413A-A61F-8D191AB1E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778961"/>
              </p:ext>
            </p:extLst>
          </p:nvPr>
        </p:nvGraphicFramePr>
        <p:xfrm>
          <a:off x="1208020" y="5426075"/>
          <a:ext cx="14020800" cy="4222752"/>
        </p:xfrm>
        <a:graphic>
          <a:graphicData uri="http://schemas.openxmlformats.org/drawingml/2006/table">
            <a:tbl>
              <a:tblPr/>
              <a:tblGrid>
                <a:gridCol w="4673600">
                  <a:extLst>
                    <a:ext uri="{9D8B030D-6E8A-4147-A177-3AD203B41FA5}">
                      <a16:colId xmlns:a16="http://schemas.microsoft.com/office/drawing/2014/main" val="4073091232"/>
                    </a:ext>
                  </a:extLst>
                </a:gridCol>
                <a:gridCol w="4673600">
                  <a:extLst>
                    <a:ext uri="{9D8B030D-6E8A-4147-A177-3AD203B41FA5}">
                      <a16:colId xmlns:a16="http://schemas.microsoft.com/office/drawing/2014/main" val="871823876"/>
                    </a:ext>
                  </a:extLst>
                </a:gridCol>
                <a:gridCol w="4673600">
                  <a:extLst>
                    <a:ext uri="{9D8B030D-6E8A-4147-A177-3AD203B41FA5}">
                      <a16:colId xmlns:a16="http://schemas.microsoft.com/office/drawing/2014/main" val="4226443079"/>
                    </a:ext>
                  </a:extLst>
                </a:gridCol>
              </a:tblGrid>
              <a:tr h="670967">
                <a:tc>
                  <a:txBody>
                    <a:bodyPr/>
                    <a:lstStyle/>
                    <a:p>
                      <a:pPr algn="l"/>
                      <a:r>
                        <a:rPr lang="en-US" sz="2600" b="1">
                          <a:effectLst/>
                          <a:latin typeface="Abadi" panose="020B0604020104020204" pitchFamily="34" charset="0"/>
                        </a:rPr>
                        <a:t>Expression</a:t>
                      </a:r>
                    </a:p>
                  </a:txBody>
                  <a:tcPr marL="134458" marR="134458" marT="67229" marB="672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1">
                          <a:effectLst/>
                          <a:latin typeface="Abadi" panose="020B0604020104020204" pitchFamily="34" charset="0"/>
                        </a:rPr>
                        <a:t>String</a:t>
                      </a:r>
                    </a:p>
                  </a:txBody>
                  <a:tcPr marL="134458" marR="134458" marT="67229" marB="672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1" dirty="0">
                          <a:effectLst/>
                          <a:latin typeface="Abadi" panose="020B0604020104020204" pitchFamily="34" charset="0"/>
                        </a:rPr>
                        <a:t>Matched?</a:t>
                      </a:r>
                    </a:p>
                  </a:txBody>
                  <a:tcPr marL="134458" marR="134458" marT="67229" marB="672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553897"/>
                  </a:ext>
                </a:extLst>
              </a:tr>
              <a:tr h="670967">
                <a:tc rowSpan="4">
                  <a:txBody>
                    <a:bodyPr/>
                    <a:lstStyle/>
                    <a:p>
                      <a:r>
                        <a:rPr lang="en-US" sz="2600">
                          <a:effectLst/>
                          <a:latin typeface="Abadi" panose="020B0604020104020204" pitchFamily="34" charset="0"/>
                        </a:rPr>
                        <a:t>..</a:t>
                      </a:r>
                    </a:p>
                  </a:txBody>
                  <a:tcPr marL="134458" marR="134458" marT="67229" marB="672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>
                          <a:effectLst/>
                          <a:latin typeface="Abadi" panose="020B0604020104020204" pitchFamily="34" charset="0"/>
                        </a:rPr>
                        <a:t>a</a:t>
                      </a:r>
                    </a:p>
                  </a:txBody>
                  <a:tcPr marL="134458" marR="134458" marT="67229" marB="672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>
                          <a:effectLst/>
                          <a:latin typeface="Abadi" panose="020B0604020104020204" pitchFamily="34" charset="0"/>
                        </a:rPr>
                        <a:t>No match</a:t>
                      </a:r>
                    </a:p>
                  </a:txBody>
                  <a:tcPr marL="134458" marR="134458" marT="67229" marB="672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657623"/>
                  </a:ext>
                </a:extLst>
              </a:tr>
              <a:tr h="3838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>
                          <a:effectLst/>
                          <a:latin typeface="Abadi" panose="020B0604020104020204" pitchFamily="34" charset="0"/>
                        </a:rPr>
                        <a:t>ac</a:t>
                      </a:r>
                    </a:p>
                  </a:txBody>
                  <a:tcPr marL="134458" marR="134458" marT="67229" marB="672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>
                          <a:effectLst/>
                          <a:latin typeface="Abadi" panose="020B0604020104020204" pitchFamily="34" charset="0"/>
                        </a:rPr>
                        <a:t>1 match</a:t>
                      </a:r>
                    </a:p>
                  </a:txBody>
                  <a:tcPr marL="134458" marR="134458" marT="67229" marB="672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749950"/>
                  </a:ext>
                </a:extLst>
              </a:tr>
              <a:tr h="3838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>
                          <a:effectLst/>
                          <a:latin typeface="Abadi" panose="020B0604020104020204" pitchFamily="34" charset="0"/>
                        </a:rPr>
                        <a:t>acd</a:t>
                      </a:r>
                    </a:p>
                  </a:txBody>
                  <a:tcPr marL="134458" marR="134458" marT="67229" marB="672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>
                          <a:effectLst/>
                          <a:latin typeface="Abadi" panose="020B0604020104020204" pitchFamily="34" charset="0"/>
                        </a:rPr>
                        <a:t>1 match</a:t>
                      </a:r>
                    </a:p>
                  </a:txBody>
                  <a:tcPr marL="134458" marR="134458" marT="67229" marB="672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786204"/>
                  </a:ext>
                </a:extLst>
              </a:tr>
              <a:tr h="18194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>
                          <a:effectLst/>
                          <a:latin typeface="Abadi" panose="020B0604020104020204" pitchFamily="34" charset="0"/>
                        </a:rPr>
                        <a:t>acde</a:t>
                      </a:r>
                    </a:p>
                  </a:txBody>
                  <a:tcPr marL="134458" marR="134458" marT="67229" marB="672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effectLst/>
                          <a:latin typeface="Abadi" panose="020B0604020104020204" pitchFamily="34" charset="0"/>
                        </a:rPr>
                        <a:t>2 matches (contains 4 characters)</a:t>
                      </a:r>
                    </a:p>
                  </a:txBody>
                  <a:tcPr marL="134458" marR="134458" marT="67229" marB="672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925545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A514A6-7190-4BB0-899D-7C3F7DB7425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98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B5E3EB-B300-4794-BE08-FBE8D3CFA5D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b="1" i="0" dirty="0" err="1">
                <a:solidFill>
                  <a:srgbClr val="25265E"/>
                </a:solidFill>
                <a:effectLst/>
                <a:latin typeface="euclid_circular_a"/>
              </a:rPr>
              <a:t>MetaCharacters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2F5F28D-18A4-4B18-BFA6-AA36ECCCD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3012620"/>
            <a:ext cx="17549228" cy="2031325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^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- 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Caret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The caret symbol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^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is used to check if a string 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starts with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a certain character.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ACF5191-2A33-4073-B620-18D48F55A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184494"/>
              </p:ext>
            </p:extLst>
          </p:nvPr>
        </p:nvGraphicFramePr>
        <p:xfrm>
          <a:off x="1130857" y="5273675"/>
          <a:ext cx="16376649" cy="4428058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5458883">
                  <a:extLst>
                    <a:ext uri="{9D8B030D-6E8A-4147-A177-3AD203B41FA5}">
                      <a16:colId xmlns:a16="http://schemas.microsoft.com/office/drawing/2014/main" val="2876743203"/>
                    </a:ext>
                  </a:extLst>
                </a:gridCol>
                <a:gridCol w="5458883">
                  <a:extLst>
                    <a:ext uri="{9D8B030D-6E8A-4147-A177-3AD203B41FA5}">
                      <a16:colId xmlns:a16="http://schemas.microsoft.com/office/drawing/2014/main" val="93461816"/>
                    </a:ext>
                  </a:extLst>
                </a:gridCol>
                <a:gridCol w="5458883">
                  <a:extLst>
                    <a:ext uri="{9D8B030D-6E8A-4147-A177-3AD203B41FA5}">
                      <a16:colId xmlns:a16="http://schemas.microsoft.com/office/drawing/2014/main" val="2503897717"/>
                    </a:ext>
                  </a:extLst>
                </a:gridCol>
              </a:tblGrid>
              <a:tr h="450837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effectLst/>
                          <a:latin typeface="Abadi" panose="020B0604020104020204" pitchFamily="34" charset="0"/>
                        </a:rPr>
                        <a:t>Expression</a:t>
                      </a:r>
                    </a:p>
                  </a:txBody>
                  <a:tcPr marL="114845" marR="114845" marT="57423" marB="5742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>
                          <a:effectLst/>
                          <a:latin typeface="Abadi" panose="020B0604020104020204" pitchFamily="34" charset="0"/>
                        </a:rPr>
                        <a:t>String</a:t>
                      </a:r>
                    </a:p>
                  </a:txBody>
                  <a:tcPr marL="114845" marR="114845" marT="57423" marB="5742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effectLst/>
                          <a:latin typeface="Abadi" panose="020B0604020104020204" pitchFamily="34" charset="0"/>
                        </a:rPr>
                        <a:t>Matched?</a:t>
                      </a:r>
                    </a:p>
                  </a:txBody>
                  <a:tcPr marL="114845" marR="114845" marT="57423" marB="57423" anchor="ctr"/>
                </a:tc>
                <a:extLst>
                  <a:ext uri="{0D108BD9-81ED-4DB2-BD59-A6C34878D82A}">
                    <a16:rowId xmlns:a16="http://schemas.microsoft.com/office/drawing/2014/main" val="1548655413"/>
                  </a:ext>
                </a:extLst>
              </a:tr>
              <a:tr h="257920">
                <a:tc rowSpan="3"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^a</a:t>
                      </a:r>
                    </a:p>
                  </a:txBody>
                  <a:tcPr marL="114845" marR="114845" marT="57423" marB="57423" anchor="ctr"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a</a:t>
                      </a:r>
                    </a:p>
                  </a:txBody>
                  <a:tcPr marL="114845" marR="114845" marT="57423" marB="57423" anchor="ctr"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1 match</a:t>
                      </a:r>
                    </a:p>
                  </a:txBody>
                  <a:tcPr marL="114845" marR="114845" marT="57423" marB="57423" anchor="ctr"/>
                </a:tc>
                <a:extLst>
                  <a:ext uri="{0D108BD9-81ED-4DB2-BD59-A6C34878D82A}">
                    <a16:rowId xmlns:a16="http://schemas.microsoft.com/office/drawing/2014/main" val="2637947202"/>
                  </a:ext>
                </a:extLst>
              </a:tr>
              <a:tr h="257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abc</a:t>
                      </a:r>
                    </a:p>
                  </a:txBody>
                  <a:tcPr marL="114845" marR="114845" marT="57423" marB="57423" anchor="ctr"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1 match</a:t>
                      </a:r>
                    </a:p>
                  </a:txBody>
                  <a:tcPr marL="114845" marR="114845" marT="57423" marB="57423" anchor="ctr"/>
                </a:tc>
                <a:extLst>
                  <a:ext uri="{0D108BD9-81ED-4DB2-BD59-A6C34878D82A}">
                    <a16:rowId xmlns:a16="http://schemas.microsoft.com/office/drawing/2014/main" val="2381365445"/>
                  </a:ext>
                </a:extLst>
              </a:tr>
              <a:tr h="4508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bac</a:t>
                      </a:r>
                    </a:p>
                  </a:txBody>
                  <a:tcPr marL="114845" marR="114845" marT="57423" marB="57423" anchor="ctr"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No match</a:t>
                      </a:r>
                    </a:p>
                  </a:txBody>
                  <a:tcPr marL="114845" marR="114845" marT="57423" marB="57423" anchor="ctr"/>
                </a:tc>
                <a:extLst>
                  <a:ext uri="{0D108BD9-81ED-4DB2-BD59-A6C34878D82A}">
                    <a16:rowId xmlns:a16="http://schemas.microsoft.com/office/drawing/2014/main" val="1119691425"/>
                  </a:ext>
                </a:extLst>
              </a:tr>
              <a:tr h="257920">
                <a:tc rowSpan="2"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^ab</a:t>
                      </a:r>
                    </a:p>
                  </a:txBody>
                  <a:tcPr marL="114845" marR="114845" marT="57423" marB="57423" anchor="ctr"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abc</a:t>
                      </a:r>
                    </a:p>
                  </a:txBody>
                  <a:tcPr marL="114845" marR="114845" marT="57423" marB="57423" anchor="ctr"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1 match</a:t>
                      </a:r>
                    </a:p>
                  </a:txBody>
                  <a:tcPr marL="114845" marR="114845" marT="57423" marB="57423" anchor="ctr"/>
                </a:tc>
                <a:extLst>
                  <a:ext uri="{0D108BD9-81ED-4DB2-BD59-A6C34878D82A}">
                    <a16:rowId xmlns:a16="http://schemas.microsoft.com/office/drawing/2014/main" val="4117589736"/>
                  </a:ext>
                </a:extLst>
              </a:tr>
              <a:tr h="14154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>
                          <a:effectLst/>
                          <a:latin typeface="Abadi" panose="020B0604020104020204" pitchFamily="34" charset="0"/>
                        </a:rPr>
                        <a:t>acb</a:t>
                      </a:r>
                      <a:endParaRPr lang="en-US" sz="3200" dirty="0">
                        <a:effectLst/>
                        <a:latin typeface="Abadi" panose="020B0604020104020204" pitchFamily="34" charset="0"/>
                      </a:endParaRPr>
                    </a:p>
                  </a:txBody>
                  <a:tcPr marL="114845" marR="114845" marT="57423" marB="57423" anchor="ctr"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  <a:latin typeface="Abadi" panose="020B0604020104020204" pitchFamily="34" charset="0"/>
                        </a:rPr>
                        <a:t>No match (starts with a but not followed by b)</a:t>
                      </a:r>
                    </a:p>
                  </a:txBody>
                  <a:tcPr marL="114845" marR="114845" marT="57423" marB="57423" anchor="ctr"/>
                </a:tc>
                <a:extLst>
                  <a:ext uri="{0D108BD9-81ED-4DB2-BD59-A6C34878D82A}">
                    <a16:rowId xmlns:a16="http://schemas.microsoft.com/office/drawing/2014/main" val="1434911955"/>
                  </a:ext>
                </a:extLst>
              </a:tr>
            </a:tbl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257288-C446-4712-9F15-C13B97F6372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45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B5E3EB-B300-4794-BE08-FBE8D3CFA5D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b="1" i="0" dirty="0" err="1">
                <a:solidFill>
                  <a:srgbClr val="25265E"/>
                </a:solidFill>
                <a:effectLst/>
                <a:latin typeface="euclid_circular_a"/>
              </a:rPr>
              <a:t>MetaCharacters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EC987C3-F232-4410-9732-1BB74C73A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3030612"/>
            <a:ext cx="17435158" cy="1354217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$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- 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Dollar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The dollar symbol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$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is used to check if a string 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ends with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a certain character.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060D169-F8D4-481B-842C-33A13A8EC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268303"/>
              </p:ext>
            </p:extLst>
          </p:nvPr>
        </p:nvGraphicFramePr>
        <p:xfrm>
          <a:off x="2508250" y="5197475"/>
          <a:ext cx="11220450" cy="2804160"/>
        </p:xfrm>
        <a:graphic>
          <a:graphicData uri="http://schemas.openxmlformats.org/drawingml/2006/table">
            <a:tbl>
              <a:tblPr/>
              <a:tblGrid>
                <a:gridCol w="3740150">
                  <a:extLst>
                    <a:ext uri="{9D8B030D-6E8A-4147-A177-3AD203B41FA5}">
                      <a16:colId xmlns:a16="http://schemas.microsoft.com/office/drawing/2014/main" val="3086086421"/>
                    </a:ext>
                  </a:extLst>
                </a:gridCol>
                <a:gridCol w="3740150">
                  <a:extLst>
                    <a:ext uri="{9D8B030D-6E8A-4147-A177-3AD203B41FA5}">
                      <a16:colId xmlns:a16="http://schemas.microsoft.com/office/drawing/2014/main" val="1639210032"/>
                    </a:ext>
                  </a:extLst>
                </a:gridCol>
                <a:gridCol w="3740150">
                  <a:extLst>
                    <a:ext uri="{9D8B030D-6E8A-4147-A177-3AD203B41FA5}">
                      <a16:colId xmlns:a16="http://schemas.microsoft.com/office/drawing/2014/main" val="1246316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3600" b="1">
                          <a:effectLst/>
                          <a:latin typeface="Abadi" panose="020B0604020104020204" pitchFamily="34" charset="0"/>
                        </a:rPr>
                        <a:t>Expression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>
                          <a:effectLst/>
                          <a:latin typeface="Abadi" panose="020B0604020104020204" pitchFamily="34" charset="0"/>
                        </a:rPr>
                        <a:t>String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  <a:latin typeface="Abadi" panose="020B0604020104020204" pitchFamily="34" charset="0"/>
                        </a:rPr>
                        <a:t>Matched?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446954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lang="en-US" sz="3600">
                          <a:effectLst/>
                          <a:latin typeface="Abadi" panose="020B0604020104020204" pitchFamily="34" charset="0"/>
                        </a:rPr>
                        <a:t>a$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  <a:latin typeface="Abadi" panose="020B0604020104020204" pitchFamily="34" charset="0"/>
                        </a:rPr>
                        <a:t>a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  <a:latin typeface="Abadi" panose="020B0604020104020204" pitchFamily="34" charset="0"/>
                        </a:rPr>
                        <a:t>1 match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624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  <a:latin typeface="Abadi" panose="020B0604020104020204" pitchFamily="34" charset="0"/>
                        </a:rPr>
                        <a:t>formula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  <a:latin typeface="Abadi" panose="020B0604020104020204" pitchFamily="34" charset="0"/>
                        </a:rPr>
                        <a:t>1 match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0272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  <a:latin typeface="Abadi" panose="020B0604020104020204" pitchFamily="34" charset="0"/>
                        </a:rPr>
                        <a:t>cab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effectLst/>
                          <a:latin typeface="Abadi" panose="020B0604020104020204" pitchFamily="34" charset="0"/>
                        </a:rPr>
                        <a:t>No match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301121"/>
                  </a:ext>
                </a:extLst>
              </a:tr>
            </a:tbl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330AA1-417E-4282-9907-689F4AA006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37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B5E3EB-B300-4794-BE08-FBE8D3CFA5D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b="1" i="0" dirty="0" err="1">
                <a:solidFill>
                  <a:srgbClr val="25265E"/>
                </a:solidFill>
                <a:effectLst/>
                <a:latin typeface="euclid_circular_a"/>
              </a:rPr>
              <a:t>MetaCharacters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D63D855-73F3-4B8C-8FE0-0D5A7A8FE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" y="3030612"/>
            <a:ext cx="17510435" cy="2031325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*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- 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Star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The star symbol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*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matches 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zero or more occurrences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of the pattern left to it.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C458C19-712A-476C-BEBC-4092DA409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391337"/>
              </p:ext>
            </p:extLst>
          </p:nvPr>
        </p:nvGraphicFramePr>
        <p:xfrm>
          <a:off x="1099107" y="5212864"/>
          <a:ext cx="16388793" cy="4965550"/>
        </p:xfrm>
        <a:graphic>
          <a:graphicData uri="http://schemas.openxmlformats.org/drawingml/2006/table">
            <a:tbl>
              <a:tblPr/>
              <a:tblGrid>
                <a:gridCol w="3434794">
                  <a:extLst>
                    <a:ext uri="{9D8B030D-6E8A-4147-A177-3AD203B41FA5}">
                      <a16:colId xmlns:a16="http://schemas.microsoft.com/office/drawing/2014/main" val="2314642462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210333195"/>
                    </a:ext>
                  </a:extLst>
                </a:gridCol>
                <a:gridCol w="8153399">
                  <a:extLst>
                    <a:ext uri="{9D8B030D-6E8A-4147-A177-3AD203B41FA5}">
                      <a16:colId xmlns:a16="http://schemas.microsoft.com/office/drawing/2014/main" val="2953126057"/>
                    </a:ext>
                  </a:extLst>
                </a:gridCol>
              </a:tblGrid>
              <a:tr h="663751">
                <a:tc>
                  <a:txBody>
                    <a:bodyPr/>
                    <a:lstStyle/>
                    <a:p>
                      <a:pPr algn="l"/>
                      <a:r>
                        <a:rPr lang="en-US" sz="3600" b="1">
                          <a:effectLst/>
                          <a:latin typeface="Abadi" panose="020B0604020104020204" pitchFamily="34" charset="0"/>
                        </a:rPr>
                        <a:t>Expression</a:t>
                      </a:r>
                    </a:p>
                  </a:txBody>
                  <a:tcPr marL="141304" marR="141304" marT="70652" marB="70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>
                          <a:effectLst/>
                          <a:latin typeface="Abadi" panose="020B0604020104020204" pitchFamily="34" charset="0"/>
                        </a:rPr>
                        <a:t>String</a:t>
                      </a:r>
                    </a:p>
                  </a:txBody>
                  <a:tcPr marL="141304" marR="141304" marT="70652" marB="70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  <a:latin typeface="Abadi" panose="020B0604020104020204" pitchFamily="34" charset="0"/>
                        </a:rPr>
                        <a:t>Matched?</a:t>
                      </a:r>
                    </a:p>
                  </a:txBody>
                  <a:tcPr marL="141304" marR="141304" marT="70652" marB="70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91323"/>
                  </a:ext>
                </a:extLst>
              </a:tr>
              <a:tr h="618913">
                <a:tc rowSpan="5">
                  <a:txBody>
                    <a:bodyPr/>
                    <a:lstStyle/>
                    <a:p>
                      <a:r>
                        <a:rPr lang="en-US" sz="3600">
                          <a:effectLst/>
                          <a:latin typeface="Abadi" panose="020B0604020104020204" pitchFamily="34" charset="0"/>
                        </a:rPr>
                        <a:t>ma*n</a:t>
                      </a:r>
                    </a:p>
                  </a:txBody>
                  <a:tcPr marL="141304" marR="141304" marT="70652" marB="70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  <a:latin typeface="Abadi" panose="020B0604020104020204" pitchFamily="34" charset="0"/>
                        </a:rPr>
                        <a:t>mn</a:t>
                      </a:r>
                    </a:p>
                  </a:txBody>
                  <a:tcPr marL="141304" marR="141304" marT="70652" marB="70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  <a:latin typeface="Abadi" panose="020B0604020104020204" pitchFamily="34" charset="0"/>
                        </a:rPr>
                        <a:t>1 match</a:t>
                      </a:r>
                    </a:p>
                  </a:txBody>
                  <a:tcPr marL="141304" marR="141304" marT="70652" marB="70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28499"/>
                  </a:ext>
                </a:extLst>
              </a:tr>
              <a:tr h="6189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  <a:latin typeface="Abadi" panose="020B0604020104020204" pitchFamily="34" charset="0"/>
                        </a:rPr>
                        <a:t>man</a:t>
                      </a:r>
                    </a:p>
                  </a:txBody>
                  <a:tcPr marL="141304" marR="141304" marT="70652" marB="70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effectLst/>
                          <a:latin typeface="Abadi" panose="020B0604020104020204" pitchFamily="34" charset="0"/>
                        </a:rPr>
                        <a:t>1 match</a:t>
                      </a:r>
                    </a:p>
                  </a:txBody>
                  <a:tcPr marL="141304" marR="141304" marT="70652" marB="70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973441"/>
                  </a:ext>
                </a:extLst>
              </a:tr>
              <a:tr h="6189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  <a:latin typeface="Abadi" panose="020B0604020104020204" pitchFamily="34" charset="0"/>
                        </a:rPr>
                        <a:t>maaan</a:t>
                      </a:r>
                    </a:p>
                  </a:txBody>
                  <a:tcPr marL="141304" marR="141304" marT="70652" marB="70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  <a:latin typeface="Abadi" panose="020B0604020104020204" pitchFamily="34" charset="0"/>
                        </a:rPr>
                        <a:t>1 match</a:t>
                      </a:r>
                    </a:p>
                  </a:txBody>
                  <a:tcPr marL="141304" marR="141304" marT="70652" marB="70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289238"/>
                  </a:ext>
                </a:extLst>
              </a:tr>
              <a:tr h="15158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  <a:latin typeface="Abadi" panose="020B0604020104020204" pitchFamily="34" charset="0"/>
                        </a:rPr>
                        <a:t>main</a:t>
                      </a:r>
                    </a:p>
                  </a:txBody>
                  <a:tcPr marL="141304" marR="141304" marT="70652" marB="70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  <a:latin typeface="Abadi" panose="020B0604020104020204" pitchFamily="34" charset="0"/>
                        </a:rPr>
                        <a:t>No match (a is not followed by n)</a:t>
                      </a:r>
                    </a:p>
                  </a:txBody>
                  <a:tcPr marL="141304" marR="141304" marT="70652" marB="70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271429"/>
                  </a:ext>
                </a:extLst>
              </a:tr>
              <a:tr h="6189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  <a:latin typeface="Abadi" panose="020B0604020104020204" pitchFamily="34" charset="0"/>
                        </a:rPr>
                        <a:t>woman</a:t>
                      </a:r>
                    </a:p>
                  </a:txBody>
                  <a:tcPr marL="141304" marR="141304" marT="70652" marB="70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effectLst/>
                          <a:latin typeface="Abadi" panose="020B0604020104020204" pitchFamily="34" charset="0"/>
                        </a:rPr>
                        <a:t>1 match</a:t>
                      </a:r>
                    </a:p>
                  </a:txBody>
                  <a:tcPr marL="141304" marR="141304" marT="70652" marB="70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924831"/>
                  </a:ext>
                </a:extLst>
              </a:tr>
            </a:tbl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D9052C-4441-433F-9462-331EF0070B7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61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B5E3EB-B300-4794-BE08-FBE8D3CFA5D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b="1" i="0" dirty="0" err="1">
                <a:solidFill>
                  <a:srgbClr val="25265E"/>
                </a:solidFill>
                <a:effectLst/>
                <a:latin typeface="euclid_circular_a"/>
              </a:rPr>
              <a:t>MetaCharacters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833F39-7136-4F41-8AD3-B390BAACE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117" y="3081258"/>
            <a:ext cx="17635533" cy="1354217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+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- </a:t>
            </a:r>
            <a:r>
              <a:rPr kumimoji="0" lang="en-US" altLang="en-US" sz="4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Plus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The plus symbol 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+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matches </a:t>
            </a:r>
            <a:r>
              <a:rPr kumimoji="0" lang="en-US" altLang="en-US" sz="4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one or more occurrences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of the pattern left to it.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3B0A101-CBDC-40F9-AA63-BBFC36C7C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369979"/>
              </p:ext>
            </p:extLst>
          </p:nvPr>
        </p:nvGraphicFramePr>
        <p:xfrm>
          <a:off x="1593850" y="4833482"/>
          <a:ext cx="15773400" cy="4904488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76094333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3934728811"/>
                    </a:ext>
                  </a:extLst>
                </a:gridCol>
                <a:gridCol w="7391400">
                  <a:extLst>
                    <a:ext uri="{9D8B030D-6E8A-4147-A177-3AD203B41FA5}">
                      <a16:colId xmlns:a16="http://schemas.microsoft.com/office/drawing/2014/main" val="4269837497"/>
                    </a:ext>
                  </a:extLst>
                </a:gridCol>
              </a:tblGrid>
              <a:tr h="550314">
                <a:tc>
                  <a:txBody>
                    <a:bodyPr/>
                    <a:lstStyle/>
                    <a:p>
                      <a:pPr algn="l"/>
                      <a:r>
                        <a:rPr lang="en-US" sz="3600" b="1">
                          <a:effectLst/>
                          <a:latin typeface="Abadi" panose="020B0604020104020204" pitchFamily="34" charset="0"/>
                        </a:rPr>
                        <a:t>Expression</a:t>
                      </a:r>
                    </a:p>
                  </a:txBody>
                  <a:tcPr marL="108098" marR="108098" marT="54049" marB="54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>
                          <a:effectLst/>
                          <a:latin typeface="Abadi" panose="020B0604020104020204" pitchFamily="34" charset="0"/>
                        </a:rPr>
                        <a:t>String</a:t>
                      </a:r>
                    </a:p>
                  </a:txBody>
                  <a:tcPr marL="108098" marR="108098" marT="54049" marB="54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  <a:latin typeface="Abadi" panose="020B0604020104020204" pitchFamily="34" charset="0"/>
                        </a:rPr>
                        <a:t>Matched?</a:t>
                      </a:r>
                    </a:p>
                  </a:txBody>
                  <a:tcPr marL="108098" marR="108098" marT="54049" marB="54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53981"/>
                  </a:ext>
                </a:extLst>
              </a:tr>
              <a:tr h="1138768">
                <a:tc rowSpan="5">
                  <a:txBody>
                    <a:bodyPr/>
                    <a:lstStyle/>
                    <a:p>
                      <a:r>
                        <a:rPr lang="en-US" sz="3600">
                          <a:effectLst/>
                          <a:latin typeface="Abadi" panose="020B0604020104020204" pitchFamily="34" charset="0"/>
                        </a:rPr>
                        <a:t>ma+n</a:t>
                      </a:r>
                    </a:p>
                  </a:txBody>
                  <a:tcPr marL="108098" marR="108098" marT="54049" marB="54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  <a:latin typeface="Abadi" panose="020B0604020104020204" pitchFamily="34" charset="0"/>
                        </a:rPr>
                        <a:t>mn</a:t>
                      </a:r>
                    </a:p>
                  </a:txBody>
                  <a:tcPr marL="108098" marR="108098" marT="54049" marB="54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  <a:latin typeface="Abadi" panose="020B0604020104020204" pitchFamily="34" charset="0"/>
                        </a:rPr>
                        <a:t>No match (no a character)</a:t>
                      </a:r>
                    </a:p>
                  </a:txBody>
                  <a:tcPr marL="108098" marR="108098" marT="54049" marB="54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386119"/>
                  </a:ext>
                </a:extLst>
              </a:tr>
              <a:tr h="5503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  <a:latin typeface="Abadi" panose="020B0604020104020204" pitchFamily="34" charset="0"/>
                        </a:rPr>
                        <a:t>man</a:t>
                      </a:r>
                    </a:p>
                  </a:txBody>
                  <a:tcPr marL="108098" marR="108098" marT="54049" marB="54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  <a:latin typeface="Abadi" panose="020B0604020104020204" pitchFamily="34" charset="0"/>
                        </a:rPr>
                        <a:t>1 match</a:t>
                      </a:r>
                    </a:p>
                  </a:txBody>
                  <a:tcPr marL="108098" marR="108098" marT="54049" marB="54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136415"/>
                  </a:ext>
                </a:extLst>
              </a:tr>
              <a:tr h="5503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  <a:latin typeface="Abadi" panose="020B0604020104020204" pitchFamily="34" charset="0"/>
                        </a:rPr>
                        <a:t>maaan</a:t>
                      </a:r>
                    </a:p>
                  </a:txBody>
                  <a:tcPr marL="108098" marR="108098" marT="54049" marB="54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  <a:latin typeface="Abadi" panose="020B0604020104020204" pitchFamily="34" charset="0"/>
                        </a:rPr>
                        <a:t>1 match</a:t>
                      </a:r>
                    </a:p>
                  </a:txBody>
                  <a:tcPr marL="108098" marR="108098" marT="54049" marB="54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617535"/>
                  </a:ext>
                </a:extLst>
              </a:tr>
              <a:tr h="11387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  <a:latin typeface="Abadi" panose="020B0604020104020204" pitchFamily="34" charset="0"/>
                        </a:rPr>
                        <a:t>main</a:t>
                      </a:r>
                    </a:p>
                  </a:txBody>
                  <a:tcPr marL="108098" marR="108098" marT="54049" marB="54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  <a:latin typeface="Abadi" panose="020B0604020104020204" pitchFamily="34" charset="0"/>
                        </a:rPr>
                        <a:t>No match (a is not followed by n)</a:t>
                      </a:r>
                    </a:p>
                  </a:txBody>
                  <a:tcPr marL="108098" marR="108098" marT="54049" marB="54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962077"/>
                  </a:ext>
                </a:extLst>
              </a:tr>
              <a:tr h="5503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  <a:latin typeface="Abadi" panose="020B0604020104020204" pitchFamily="34" charset="0"/>
                        </a:rPr>
                        <a:t>woman</a:t>
                      </a:r>
                    </a:p>
                  </a:txBody>
                  <a:tcPr marL="108098" marR="108098" marT="54049" marB="54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effectLst/>
                          <a:latin typeface="Abadi" panose="020B0604020104020204" pitchFamily="34" charset="0"/>
                        </a:rPr>
                        <a:t>1 match</a:t>
                      </a:r>
                    </a:p>
                  </a:txBody>
                  <a:tcPr marL="108098" marR="108098" marT="54049" marB="540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82345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7E0BD0-5F97-4FBD-B36F-EE08BA7E79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01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B5E3EB-B300-4794-BE08-FBE8D3CFA5D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b="1" i="0" dirty="0" err="1">
                <a:solidFill>
                  <a:srgbClr val="25265E"/>
                </a:solidFill>
                <a:effectLst/>
                <a:latin typeface="euclid_circular_a"/>
              </a:rPr>
              <a:t>MetaCharacters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279B69-F077-4FA6-877D-B95280696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" y="3432969"/>
            <a:ext cx="17606486" cy="1231106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?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- </a:t>
            </a:r>
            <a:r>
              <a:rPr kumimoji="0" lang="en-US" altLang="en-US" sz="4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Question Mark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The question mark symbol 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?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matches </a:t>
            </a:r>
            <a:r>
              <a:rPr kumimoji="0" lang="en-US" altLang="en-US" sz="4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zero or one occurrence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of the pattern left to it.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82F36EE8-588C-4121-B5E6-BF86EDA10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367539"/>
              </p:ext>
            </p:extLst>
          </p:nvPr>
        </p:nvGraphicFramePr>
        <p:xfrm>
          <a:off x="935567" y="5163534"/>
          <a:ext cx="17830800" cy="4388151"/>
        </p:xfrm>
        <a:graphic>
          <a:graphicData uri="http://schemas.openxmlformats.org/drawingml/2006/table">
            <a:tbl>
              <a:tblPr/>
              <a:tblGrid>
                <a:gridCol w="5943600">
                  <a:extLst>
                    <a:ext uri="{9D8B030D-6E8A-4147-A177-3AD203B41FA5}">
                      <a16:colId xmlns:a16="http://schemas.microsoft.com/office/drawing/2014/main" val="1050048343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3976515618"/>
                    </a:ext>
                  </a:extLst>
                </a:gridCol>
                <a:gridCol w="8153400">
                  <a:extLst>
                    <a:ext uri="{9D8B030D-6E8A-4147-A177-3AD203B41FA5}">
                      <a16:colId xmlns:a16="http://schemas.microsoft.com/office/drawing/2014/main" val="161469059"/>
                    </a:ext>
                  </a:extLst>
                </a:gridCol>
              </a:tblGrid>
              <a:tr h="378092">
                <a:tc>
                  <a:txBody>
                    <a:bodyPr/>
                    <a:lstStyle/>
                    <a:p>
                      <a:pPr algn="l"/>
                      <a:r>
                        <a:rPr lang="en-US" sz="3200" b="1">
                          <a:effectLst/>
                          <a:latin typeface="Abadi" panose="020B0604020104020204" pitchFamily="34" charset="0"/>
                        </a:rPr>
                        <a:t>Expression</a:t>
                      </a:r>
                    </a:p>
                  </a:txBody>
                  <a:tcPr marL="96733" marR="96733" marT="48366" marB="48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>
                          <a:effectLst/>
                          <a:latin typeface="Abadi" panose="020B0604020104020204" pitchFamily="34" charset="0"/>
                        </a:rPr>
                        <a:t>String</a:t>
                      </a:r>
                    </a:p>
                  </a:txBody>
                  <a:tcPr marL="96733" marR="96733" marT="48366" marB="48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effectLst/>
                          <a:latin typeface="Abadi" panose="020B0604020104020204" pitchFamily="34" charset="0"/>
                        </a:rPr>
                        <a:t>Matched?</a:t>
                      </a:r>
                    </a:p>
                  </a:txBody>
                  <a:tcPr marL="96733" marR="96733" marT="48366" marB="48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476244"/>
                  </a:ext>
                </a:extLst>
              </a:tr>
              <a:tr h="329341">
                <a:tc rowSpan="5"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ma?n</a:t>
                      </a:r>
                    </a:p>
                  </a:txBody>
                  <a:tcPr marL="96733" marR="96733" marT="48366" marB="48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mn</a:t>
                      </a:r>
                    </a:p>
                  </a:txBody>
                  <a:tcPr marL="96733" marR="96733" marT="48366" marB="48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1 match</a:t>
                      </a:r>
                    </a:p>
                  </a:txBody>
                  <a:tcPr marL="96733" marR="96733" marT="48366" marB="48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862491"/>
                  </a:ext>
                </a:extLst>
              </a:tr>
              <a:tr h="3293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man</a:t>
                      </a:r>
                    </a:p>
                  </a:txBody>
                  <a:tcPr marL="96733" marR="96733" marT="48366" marB="48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1 match</a:t>
                      </a:r>
                    </a:p>
                  </a:txBody>
                  <a:tcPr marL="96733" marR="96733" marT="48366" marB="48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247193"/>
                  </a:ext>
                </a:extLst>
              </a:tr>
              <a:tr h="11870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>
                          <a:effectLst/>
                          <a:latin typeface="Abadi" panose="020B0604020104020204" pitchFamily="34" charset="0"/>
                        </a:rPr>
                        <a:t>maaan</a:t>
                      </a:r>
                      <a:endParaRPr lang="en-US" sz="3200" dirty="0"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6733" marR="96733" marT="48366" marB="48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No match (more than one a character)</a:t>
                      </a:r>
                    </a:p>
                  </a:txBody>
                  <a:tcPr marL="96733" marR="96733" marT="48366" marB="48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726902"/>
                  </a:ext>
                </a:extLst>
              </a:tr>
              <a:tr h="8634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main</a:t>
                      </a:r>
                    </a:p>
                  </a:txBody>
                  <a:tcPr marL="96733" marR="96733" marT="48366" marB="48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No match (a is not followed by n)</a:t>
                      </a:r>
                    </a:p>
                  </a:txBody>
                  <a:tcPr marL="96733" marR="96733" marT="48366" marB="48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508995"/>
                  </a:ext>
                </a:extLst>
              </a:tr>
              <a:tr h="3293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woman</a:t>
                      </a:r>
                    </a:p>
                  </a:txBody>
                  <a:tcPr marL="96733" marR="96733" marT="48366" marB="48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  <a:latin typeface="Abadi" panose="020B0604020104020204" pitchFamily="34" charset="0"/>
                        </a:rPr>
                        <a:t>1 match</a:t>
                      </a:r>
                    </a:p>
                  </a:txBody>
                  <a:tcPr marL="96733" marR="96733" marT="48366" marB="48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982544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DB2916-E598-4490-9F51-55AD3650FD6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01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B5E3EB-B300-4794-BE08-FBE8D3CFA5D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b="1" i="0" dirty="0" err="1">
                <a:solidFill>
                  <a:srgbClr val="25265E"/>
                </a:solidFill>
                <a:effectLst/>
                <a:latin typeface="Abadi" panose="020B0604020104020204" pitchFamily="34" charset="0"/>
              </a:rPr>
              <a:t>MetaCharacters</a:t>
            </a:r>
            <a:endParaRPr lang="en-US" b="1" i="0" dirty="0">
              <a:solidFill>
                <a:srgbClr val="25265E"/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AC600C-EF21-472E-B23D-82235EA83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916" y="3047504"/>
            <a:ext cx="16468291" cy="203132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{}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- 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Braces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Consider this code: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{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n,m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}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This means at least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n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 and at most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m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repetitions of the pattern left to it.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44C3056C-91A3-4B97-8237-A3D436A11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987613"/>
              </p:ext>
            </p:extLst>
          </p:nvPr>
        </p:nvGraphicFramePr>
        <p:xfrm>
          <a:off x="1626324" y="5273675"/>
          <a:ext cx="15849600" cy="3962660"/>
        </p:xfrm>
        <a:graphic>
          <a:graphicData uri="http://schemas.openxmlformats.org/drawingml/2006/table">
            <a:tbl>
              <a:tblPr/>
              <a:tblGrid>
                <a:gridCol w="5283200">
                  <a:extLst>
                    <a:ext uri="{9D8B030D-6E8A-4147-A177-3AD203B41FA5}">
                      <a16:colId xmlns:a16="http://schemas.microsoft.com/office/drawing/2014/main" val="1453757682"/>
                    </a:ext>
                  </a:extLst>
                </a:gridCol>
                <a:gridCol w="3784600">
                  <a:extLst>
                    <a:ext uri="{9D8B030D-6E8A-4147-A177-3AD203B41FA5}">
                      <a16:colId xmlns:a16="http://schemas.microsoft.com/office/drawing/2014/main" val="318035548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3185023929"/>
                    </a:ext>
                  </a:extLst>
                </a:gridCol>
              </a:tblGrid>
              <a:tr h="478927">
                <a:tc>
                  <a:txBody>
                    <a:bodyPr/>
                    <a:lstStyle/>
                    <a:p>
                      <a:pPr algn="l"/>
                      <a:r>
                        <a:rPr lang="en-US" sz="3200" b="0">
                          <a:effectLst/>
                          <a:latin typeface="Abadi" panose="020B0604020104020204" pitchFamily="34" charset="0"/>
                        </a:rPr>
                        <a:t>Expression</a:t>
                      </a:r>
                    </a:p>
                  </a:txBody>
                  <a:tcPr marL="104045" marR="104045" marT="52023" marB="52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0">
                          <a:effectLst/>
                          <a:latin typeface="Abadi" panose="020B0604020104020204" pitchFamily="34" charset="0"/>
                        </a:rPr>
                        <a:t>String</a:t>
                      </a:r>
                    </a:p>
                  </a:txBody>
                  <a:tcPr marL="104045" marR="104045" marT="52023" marB="52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0">
                          <a:effectLst/>
                          <a:latin typeface="Abadi" panose="020B0604020104020204" pitchFamily="34" charset="0"/>
                        </a:rPr>
                        <a:t>Matched?</a:t>
                      </a:r>
                    </a:p>
                  </a:txBody>
                  <a:tcPr marL="104045" marR="104045" marT="52023" marB="52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227157"/>
                  </a:ext>
                </a:extLst>
              </a:tr>
              <a:tr h="478927">
                <a:tc rowSpan="4"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a{2,3}</a:t>
                      </a:r>
                    </a:p>
                  </a:txBody>
                  <a:tcPr marL="104045" marR="104045" marT="52023" marB="52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abc dat</a:t>
                      </a:r>
                    </a:p>
                  </a:txBody>
                  <a:tcPr marL="104045" marR="104045" marT="52023" marB="52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No match</a:t>
                      </a:r>
                    </a:p>
                  </a:txBody>
                  <a:tcPr marL="104045" marR="104045" marT="52023" marB="52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328310"/>
                  </a:ext>
                </a:extLst>
              </a:tr>
              <a:tr h="4789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>
                          <a:effectLst/>
                          <a:latin typeface="Abadi" panose="020B0604020104020204" pitchFamily="34" charset="0"/>
                        </a:rPr>
                        <a:t>abc</a:t>
                      </a:r>
                      <a:r>
                        <a:rPr lang="en-US" sz="3200" dirty="0">
                          <a:effectLst/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3200" dirty="0" err="1">
                          <a:effectLst/>
                          <a:latin typeface="Abadi" panose="020B0604020104020204" pitchFamily="34" charset="0"/>
                        </a:rPr>
                        <a:t>daat</a:t>
                      </a:r>
                      <a:endParaRPr lang="en-US" sz="3200" dirty="0">
                        <a:effectLst/>
                        <a:latin typeface="Abadi" panose="020B0604020104020204" pitchFamily="34" charset="0"/>
                      </a:endParaRPr>
                    </a:p>
                  </a:txBody>
                  <a:tcPr marL="104045" marR="104045" marT="52023" marB="52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1 match (at d</a:t>
                      </a:r>
                      <a:r>
                        <a:rPr lang="en-US" sz="3200" u="sng">
                          <a:effectLst/>
                          <a:latin typeface="Abadi" panose="020B0604020104020204" pitchFamily="34" charset="0"/>
                        </a:rPr>
                        <a:t>aa</a:t>
                      </a:r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t)</a:t>
                      </a:r>
                    </a:p>
                  </a:txBody>
                  <a:tcPr marL="104045" marR="104045" marT="52023" marB="52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359684"/>
                  </a:ext>
                </a:extLst>
              </a:tr>
              <a:tr h="1093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aabc daaat</a:t>
                      </a:r>
                    </a:p>
                  </a:txBody>
                  <a:tcPr marL="104045" marR="104045" marT="52023" marB="52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2 matches (at </a:t>
                      </a:r>
                      <a:r>
                        <a:rPr lang="en-US" sz="3200" u="sng">
                          <a:effectLst/>
                          <a:latin typeface="Abadi" panose="020B0604020104020204" pitchFamily="34" charset="0"/>
                        </a:rPr>
                        <a:t>aa</a:t>
                      </a:r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bc and d</a:t>
                      </a:r>
                      <a:r>
                        <a:rPr lang="en-US" sz="3200" u="sng">
                          <a:effectLst/>
                          <a:latin typeface="Abadi" panose="020B0604020104020204" pitchFamily="34" charset="0"/>
                        </a:rPr>
                        <a:t>aaa</a:t>
                      </a:r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t)</a:t>
                      </a:r>
                    </a:p>
                  </a:txBody>
                  <a:tcPr marL="104045" marR="104045" marT="52023" marB="52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014741"/>
                  </a:ext>
                </a:extLst>
              </a:tr>
              <a:tr h="10937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aabc daaaat</a:t>
                      </a:r>
                    </a:p>
                  </a:txBody>
                  <a:tcPr marL="104045" marR="104045" marT="52023" marB="52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  <a:latin typeface="Abadi" panose="020B0604020104020204" pitchFamily="34" charset="0"/>
                        </a:rPr>
                        <a:t>2 matches (at </a:t>
                      </a:r>
                      <a:r>
                        <a:rPr lang="en-US" sz="3200" u="sng" dirty="0" err="1">
                          <a:effectLst/>
                          <a:latin typeface="Abadi" panose="020B0604020104020204" pitchFamily="34" charset="0"/>
                        </a:rPr>
                        <a:t>aa</a:t>
                      </a:r>
                      <a:r>
                        <a:rPr lang="en-US" sz="3200" dirty="0" err="1">
                          <a:effectLst/>
                          <a:latin typeface="Abadi" panose="020B0604020104020204" pitchFamily="34" charset="0"/>
                        </a:rPr>
                        <a:t>bc</a:t>
                      </a:r>
                      <a:r>
                        <a:rPr lang="en-US" sz="3200" dirty="0">
                          <a:effectLst/>
                          <a:latin typeface="Abadi" panose="020B0604020104020204" pitchFamily="34" charset="0"/>
                        </a:rPr>
                        <a:t> and </a:t>
                      </a:r>
                      <a:r>
                        <a:rPr lang="en-US" sz="3200" dirty="0" err="1">
                          <a:effectLst/>
                          <a:latin typeface="Abadi" panose="020B0604020104020204" pitchFamily="34" charset="0"/>
                        </a:rPr>
                        <a:t>d</a:t>
                      </a:r>
                      <a:r>
                        <a:rPr lang="en-US" sz="3200" u="sng" dirty="0" err="1">
                          <a:effectLst/>
                          <a:latin typeface="Abadi" panose="020B0604020104020204" pitchFamily="34" charset="0"/>
                        </a:rPr>
                        <a:t>aaa</a:t>
                      </a:r>
                      <a:r>
                        <a:rPr lang="en-US" sz="3200" dirty="0" err="1">
                          <a:effectLst/>
                          <a:latin typeface="Abadi" panose="020B0604020104020204" pitchFamily="34" charset="0"/>
                        </a:rPr>
                        <a:t>at</a:t>
                      </a:r>
                      <a:r>
                        <a:rPr lang="en-US" sz="3200" dirty="0">
                          <a:effectLst/>
                          <a:latin typeface="Abadi" panose="020B0604020104020204" pitchFamily="34" charset="0"/>
                        </a:rPr>
                        <a:t>)</a:t>
                      </a:r>
                    </a:p>
                  </a:txBody>
                  <a:tcPr marL="104045" marR="104045" marT="52023" marB="5202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081926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9EE0BF4-04D4-4C7A-9F47-930C7FAF0D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4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B5E3EB-B300-4794-BE08-FBE8D3CFA5D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b="1" i="0" dirty="0" err="1">
                <a:solidFill>
                  <a:srgbClr val="25265E"/>
                </a:solidFill>
                <a:effectLst/>
                <a:latin typeface="euclid_circular_a"/>
              </a:rPr>
              <a:t>MetaCharacters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2274D3-750E-497E-8C2E-45B17D58D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40" y="3271877"/>
            <a:ext cx="19079710" cy="55399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Let's try one more example. This RegEx 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[0-9]{2, 4}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matches at least 2 digits but not more than 4 digits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2210C48-8842-400F-A8D2-20F028814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558137"/>
              </p:ext>
            </p:extLst>
          </p:nvPr>
        </p:nvGraphicFramePr>
        <p:xfrm>
          <a:off x="908050" y="4435475"/>
          <a:ext cx="16230600" cy="3576712"/>
        </p:xfrm>
        <a:graphic>
          <a:graphicData uri="http://schemas.openxmlformats.org/drawingml/2006/table">
            <a:tbl>
              <a:tblPr/>
              <a:tblGrid>
                <a:gridCol w="5410200">
                  <a:extLst>
                    <a:ext uri="{9D8B030D-6E8A-4147-A177-3AD203B41FA5}">
                      <a16:colId xmlns:a16="http://schemas.microsoft.com/office/drawing/2014/main" val="160917283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1675395861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3260668004"/>
                    </a:ext>
                  </a:extLst>
                </a:gridCol>
              </a:tblGrid>
              <a:tr h="517043">
                <a:tc>
                  <a:txBody>
                    <a:bodyPr/>
                    <a:lstStyle/>
                    <a:p>
                      <a:pPr algn="l"/>
                      <a:r>
                        <a:rPr lang="en-US" sz="3200" b="1">
                          <a:effectLst/>
                          <a:latin typeface="Abadi" panose="020B0604020104020204" pitchFamily="34" charset="0"/>
                        </a:rPr>
                        <a:t>Expression</a:t>
                      </a:r>
                    </a:p>
                  </a:txBody>
                  <a:tcPr marL="119888" marR="119888" marT="59944" marB="59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>
                          <a:effectLst/>
                          <a:latin typeface="Abadi" panose="020B0604020104020204" pitchFamily="34" charset="0"/>
                        </a:rPr>
                        <a:t>String</a:t>
                      </a:r>
                    </a:p>
                  </a:txBody>
                  <a:tcPr marL="119888" marR="119888" marT="59944" marB="59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effectLst/>
                          <a:latin typeface="Abadi" panose="020B0604020104020204" pitchFamily="34" charset="0"/>
                        </a:rPr>
                        <a:t>Matched?</a:t>
                      </a:r>
                    </a:p>
                  </a:txBody>
                  <a:tcPr marL="119888" marR="119888" marT="59944" marB="59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289366"/>
                  </a:ext>
                </a:extLst>
              </a:tr>
              <a:tr h="1180788">
                <a:tc rowSpan="3"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[0-9]{2,4}</a:t>
                      </a:r>
                    </a:p>
                  </a:txBody>
                  <a:tcPr marL="119888" marR="119888" marT="59944" marB="59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ab123csde</a:t>
                      </a:r>
                    </a:p>
                  </a:txBody>
                  <a:tcPr marL="119888" marR="119888" marT="59944" marB="59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1 match (match at ab</a:t>
                      </a:r>
                      <a:r>
                        <a:rPr lang="en-US" sz="3200" u="sng">
                          <a:effectLst/>
                          <a:latin typeface="Abadi" panose="020B0604020104020204" pitchFamily="34" charset="0"/>
                        </a:rPr>
                        <a:t>123</a:t>
                      </a:r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csde)</a:t>
                      </a:r>
                    </a:p>
                  </a:txBody>
                  <a:tcPr marL="119888" marR="119888" marT="59944" marB="59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262162"/>
                  </a:ext>
                </a:extLst>
              </a:tr>
              <a:tr h="11807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12 and 345673</a:t>
                      </a:r>
                    </a:p>
                  </a:txBody>
                  <a:tcPr marL="119888" marR="119888" marT="59944" marB="59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3 matches (</a:t>
                      </a:r>
                      <a:r>
                        <a:rPr lang="en-US" sz="3200" u="sng">
                          <a:effectLst/>
                          <a:latin typeface="Abadi" panose="020B0604020104020204" pitchFamily="34" charset="0"/>
                        </a:rPr>
                        <a:t>12</a:t>
                      </a:r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, </a:t>
                      </a:r>
                      <a:r>
                        <a:rPr lang="en-US" sz="3200" u="sng">
                          <a:effectLst/>
                          <a:latin typeface="Abadi" panose="020B0604020104020204" pitchFamily="34" charset="0"/>
                        </a:rPr>
                        <a:t>3456</a:t>
                      </a:r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, </a:t>
                      </a:r>
                      <a:r>
                        <a:rPr lang="en-US" sz="3200" u="sng">
                          <a:effectLst/>
                          <a:latin typeface="Abadi" panose="020B0604020104020204" pitchFamily="34" charset="0"/>
                        </a:rPr>
                        <a:t>73</a:t>
                      </a:r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)</a:t>
                      </a:r>
                    </a:p>
                  </a:txBody>
                  <a:tcPr marL="119888" marR="119888" marT="59944" marB="59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735756"/>
                  </a:ext>
                </a:extLst>
              </a:tr>
              <a:tr h="5170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1 and 2</a:t>
                      </a:r>
                    </a:p>
                  </a:txBody>
                  <a:tcPr marL="119888" marR="119888" marT="59944" marB="59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  <a:latin typeface="Abadi" panose="020B0604020104020204" pitchFamily="34" charset="0"/>
                        </a:rPr>
                        <a:t>No match</a:t>
                      </a:r>
                    </a:p>
                  </a:txBody>
                  <a:tcPr marL="119888" marR="119888" marT="59944" marB="599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67104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FDE8E1-352A-44F5-9599-E969883BA5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3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34109" y="328573"/>
            <a:ext cx="4665980" cy="39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Int</a:t>
            </a:r>
            <a:r>
              <a:rPr sz="2850" spc="-1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-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850" spc="-2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2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850" spc="-40" dirty="0">
                <a:solidFill>
                  <a:srgbClr val="FFFFFF"/>
                </a:solidFill>
                <a:latin typeface="Calibri"/>
                <a:cs typeface="Calibri"/>
              </a:rPr>
              <a:t>ata</a:t>
            </a:r>
            <a:r>
              <a:rPr sz="285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50" spc="35" dirty="0">
                <a:solidFill>
                  <a:srgbClr val="FFFFFF"/>
                </a:solidFill>
                <a:latin typeface="Calibri"/>
                <a:cs typeface="Calibri"/>
              </a:rPr>
              <a:t>Scien</a:t>
            </a:r>
            <a:r>
              <a:rPr sz="285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850" spc="-9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85440276-D4B2-41A5-845B-3E55EE8737E9}"/>
              </a:ext>
            </a:extLst>
          </p:cNvPr>
          <p:cNvSpPr txBox="1"/>
          <p:nvPr/>
        </p:nvSpPr>
        <p:spPr>
          <a:xfrm>
            <a:off x="5708650" y="3597275"/>
            <a:ext cx="10515600" cy="1338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8700" b="1" spc="320" dirty="0">
                <a:solidFill>
                  <a:srgbClr val="3A3A3A"/>
                </a:solidFill>
                <a:latin typeface="Calibri"/>
                <a:cs typeface="Calibri"/>
              </a:rPr>
              <a:t>Regular Expression</a:t>
            </a:r>
            <a:endParaRPr sz="8700" dirty="0">
              <a:latin typeface="Calibri"/>
              <a:cs typeface="Calibri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5B9348F-FC88-4E84-A9CF-874DC78AFD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15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B5E3EB-B300-4794-BE08-FBE8D3CFA5D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b="1" i="0" dirty="0" err="1">
                <a:solidFill>
                  <a:srgbClr val="25265E"/>
                </a:solidFill>
                <a:effectLst/>
                <a:latin typeface="euclid_circular_a"/>
              </a:rPr>
              <a:t>MetaCharacters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73D7E4-A83E-406B-AA5B-C17163402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50" y="2899569"/>
            <a:ext cx="10255500" cy="123110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|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- </a:t>
            </a:r>
            <a:r>
              <a:rPr kumimoji="0" lang="en-US" altLang="en-US" sz="4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Alternation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Vertical bar 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|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is used for alternation (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or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operator).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D524C4C-E3C3-48F8-84EF-1A1A004EB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416133"/>
              </p:ext>
            </p:extLst>
          </p:nvPr>
        </p:nvGraphicFramePr>
        <p:xfrm>
          <a:off x="1365250" y="4526418"/>
          <a:ext cx="15316200" cy="3776663"/>
        </p:xfrm>
        <a:graphic>
          <a:graphicData uri="http://schemas.openxmlformats.org/drawingml/2006/table">
            <a:tbl>
              <a:tblPr/>
              <a:tblGrid>
                <a:gridCol w="5105400">
                  <a:extLst>
                    <a:ext uri="{9D8B030D-6E8A-4147-A177-3AD203B41FA5}">
                      <a16:colId xmlns:a16="http://schemas.microsoft.com/office/drawing/2014/main" val="2414495493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371796768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236325732"/>
                    </a:ext>
                  </a:extLst>
                </a:gridCol>
              </a:tblGrid>
              <a:tr h="714772">
                <a:tc>
                  <a:txBody>
                    <a:bodyPr/>
                    <a:lstStyle/>
                    <a:p>
                      <a:pPr algn="l"/>
                      <a:r>
                        <a:rPr lang="en-US" sz="3200" b="1">
                          <a:effectLst/>
                          <a:latin typeface="Abadi" panose="020B0604020104020204" pitchFamily="34" charset="0"/>
                        </a:rPr>
                        <a:t>Expression</a:t>
                      </a:r>
                    </a:p>
                  </a:txBody>
                  <a:tcPr marL="149016" marR="149016" marT="74508" marB="74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>
                          <a:effectLst/>
                          <a:latin typeface="Abadi" panose="020B0604020104020204" pitchFamily="34" charset="0"/>
                        </a:rPr>
                        <a:t>String</a:t>
                      </a:r>
                    </a:p>
                  </a:txBody>
                  <a:tcPr marL="149016" marR="149016" marT="74508" marB="74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effectLst/>
                          <a:latin typeface="Abadi" panose="020B0604020104020204" pitchFamily="34" charset="0"/>
                        </a:rPr>
                        <a:t>Matched?</a:t>
                      </a:r>
                    </a:p>
                  </a:txBody>
                  <a:tcPr marL="149016" marR="149016" marT="74508" marB="74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147510"/>
                  </a:ext>
                </a:extLst>
              </a:tr>
              <a:tr h="714772">
                <a:tc rowSpan="3"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a|b</a:t>
                      </a:r>
                    </a:p>
                  </a:txBody>
                  <a:tcPr marL="149016" marR="149016" marT="74508" marB="74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cde</a:t>
                      </a:r>
                    </a:p>
                  </a:txBody>
                  <a:tcPr marL="149016" marR="149016" marT="74508" marB="74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  <a:latin typeface="Abadi" panose="020B0604020104020204" pitchFamily="34" charset="0"/>
                        </a:rPr>
                        <a:t>No match</a:t>
                      </a:r>
                    </a:p>
                  </a:txBody>
                  <a:tcPr marL="149016" marR="149016" marT="74508" marB="74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261368"/>
                  </a:ext>
                </a:extLst>
              </a:tr>
              <a:tr h="10206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ade</a:t>
                      </a:r>
                    </a:p>
                  </a:txBody>
                  <a:tcPr marL="149016" marR="149016" marT="74508" marB="74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1 match (match at </a:t>
                      </a:r>
                      <a:r>
                        <a:rPr lang="en-US" sz="3200" u="sng">
                          <a:effectLst/>
                          <a:latin typeface="Abadi" panose="020B0604020104020204" pitchFamily="34" charset="0"/>
                        </a:rPr>
                        <a:t>a</a:t>
                      </a:r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de)</a:t>
                      </a:r>
                    </a:p>
                  </a:txBody>
                  <a:tcPr marL="149016" marR="149016" marT="74508" marB="74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818466"/>
                  </a:ext>
                </a:extLst>
              </a:tr>
              <a:tr h="13264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acdbea</a:t>
                      </a:r>
                    </a:p>
                  </a:txBody>
                  <a:tcPr marL="149016" marR="149016" marT="74508" marB="74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  <a:latin typeface="Abadi" panose="020B0604020104020204" pitchFamily="34" charset="0"/>
                        </a:rPr>
                        <a:t>3 matches (at </a:t>
                      </a:r>
                      <a:r>
                        <a:rPr lang="en-US" sz="3200" u="sng" dirty="0" err="1">
                          <a:effectLst/>
                          <a:latin typeface="Abadi" panose="020B0604020104020204" pitchFamily="34" charset="0"/>
                        </a:rPr>
                        <a:t>a</a:t>
                      </a:r>
                      <a:r>
                        <a:rPr lang="en-US" sz="3200" dirty="0" err="1">
                          <a:effectLst/>
                          <a:latin typeface="Abadi" panose="020B0604020104020204" pitchFamily="34" charset="0"/>
                        </a:rPr>
                        <a:t>cd</a:t>
                      </a:r>
                      <a:r>
                        <a:rPr lang="en-US" sz="3200" u="sng" dirty="0" err="1">
                          <a:effectLst/>
                          <a:latin typeface="Abadi" panose="020B0604020104020204" pitchFamily="34" charset="0"/>
                        </a:rPr>
                        <a:t>b</a:t>
                      </a:r>
                      <a:r>
                        <a:rPr lang="en-US" sz="3200" dirty="0" err="1">
                          <a:effectLst/>
                          <a:latin typeface="Abadi" panose="020B0604020104020204" pitchFamily="34" charset="0"/>
                        </a:rPr>
                        <a:t>e</a:t>
                      </a:r>
                      <a:r>
                        <a:rPr lang="en-US" sz="3200" u="sng" dirty="0" err="1">
                          <a:effectLst/>
                          <a:latin typeface="Abadi" panose="020B0604020104020204" pitchFamily="34" charset="0"/>
                        </a:rPr>
                        <a:t>a</a:t>
                      </a:r>
                      <a:r>
                        <a:rPr lang="en-US" sz="3200" dirty="0">
                          <a:effectLst/>
                          <a:latin typeface="Abadi" panose="020B0604020104020204" pitchFamily="34" charset="0"/>
                        </a:rPr>
                        <a:t>)</a:t>
                      </a:r>
                    </a:p>
                  </a:txBody>
                  <a:tcPr marL="149016" marR="149016" marT="74508" marB="74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039351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EE5E6C0C-179F-49EF-A0A3-33E7BC77E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850" y="8452602"/>
            <a:ext cx="8966494" cy="49244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Here, 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a|b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match any string that contains either 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a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or 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b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CF6E3C-B390-438D-8E60-6152FE8DD47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48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B5E3EB-B300-4794-BE08-FBE8D3CFA5D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b="1" i="0" dirty="0" err="1">
                <a:solidFill>
                  <a:srgbClr val="25265E"/>
                </a:solidFill>
                <a:effectLst/>
                <a:latin typeface="euclid_circular_a"/>
              </a:rPr>
              <a:t>MetaCharacters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9E379E-A011-43C2-8552-999865FD4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2451299"/>
            <a:ext cx="18667611" cy="184665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()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- 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Group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Parentheses 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()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is used to group sub-patterns. For example, 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(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a|b|c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)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xz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match any string that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matches either 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a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or 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b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or 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c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followed by 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xz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98D62C77-7795-49A1-8FC8-0691CE4F8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148872"/>
              </p:ext>
            </p:extLst>
          </p:nvPr>
        </p:nvGraphicFramePr>
        <p:xfrm>
          <a:off x="443668" y="4968875"/>
          <a:ext cx="18369993" cy="3609380"/>
        </p:xfrm>
        <a:graphic>
          <a:graphicData uri="http://schemas.openxmlformats.org/drawingml/2006/table">
            <a:tbl>
              <a:tblPr/>
              <a:tblGrid>
                <a:gridCol w="6123331">
                  <a:extLst>
                    <a:ext uri="{9D8B030D-6E8A-4147-A177-3AD203B41FA5}">
                      <a16:colId xmlns:a16="http://schemas.microsoft.com/office/drawing/2014/main" val="1501182462"/>
                    </a:ext>
                  </a:extLst>
                </a:gridCol>
                <a:gridCol w="6123331">
                  <a:extLst>
                    <a:ext uri="{9D8B030D-6E8A-4147-A177-3AD203B41FA5}">
                      <a16:colId xmlns:a16="http://schemas.microsoft.com/office/drawing/2014/main" val="1077940757"/>
                    </a:ext>
                  </a:extLst>
                </a:gridCol>
                <a:gridCol w="6123331">
                  <a:extLst>
                    <a:ext uri="{9D8B030D-6E8A-4147-A177-3AD203B41FA5}">
                      <a16:colId xmlns:a16="http://schemas.microsoft.com/office/drawing/2014/main" val="1124347933"/>
                    </a:ext>
                  </a:extLst>
                </a:gridCol>
              </a:tblGrid>
              <a:tr h="683112">
                <a:tc>
                  <a:txBody>
                    <a:bodyPr/>
                    <a:lstStyle/>
                    <a:p>
                      <a:pPr algn="l"/>
                      <a:r>
                        <a:rPr lang="en-US" sz="3200" b="1">
                          <a:effectLst/>
                          <a:latin typeface="Abadi" panose="020B0604020104020204" pitchFamily="34" charset="0"/>
                        </a:rPr>
                        <a:t>Expression</a:t>
                      </a:r>
                    </a:p>
                  </a:txBody>
                  <a:tcPr marL="149016" marR="149016" marT="74508" marB="74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>
                          <a:effectLst/>
                          <a:latin typeface="Abadi" panose="020B0604020104020204" pitchFamily="34" charset="0"/>
                        </a:rPr>
                        <a:t>String</a:t>
                      </a:r>
                    </a:p>
                  </a:txBody>
                  <a:tcPr marL="149016" marR="149016" marT="74508" marB="74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effectLst/>
                          <a:latin typeface="Abadi" panose="020B0604020104020204" pitchFamily="34" charset="0"/>
                        </a:rPr>
                        <a:t>Matched?</a:t>
                      </a:r>
                    </a:p>
                  </a:txBody>
                  <a:tcPr marL="149016" marR="149016" marT="74508" marB="74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238929"/>
                  </a:ext>
                </a:extLst>
              </a:tr>
              <a:tr h="683112">
                <a:tc rowSpan="3"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(a|b|c)xz</a:t>
                      </a:r>
                    </a:p>
                  </a:txBody>
                  <a:tcPr marL="149016" marR="149016" marT="74508" marB="74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ab xz</a:t>
                      </a:r>
                    </a:p>
                  </a:txBody>
                  <a:tcPr marL="149016" marR="149016" marT="74508" marB="74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No match</a:t>
                      </a:r>
                    </a:p>
                  </a:txBody>
                  <a:tcPr marL="149016" marR="149016" marT="74508" marB="74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861768"/>
                  </a:ext>
                </a:extLst>
              </a:tr>
              <a:tr h="9754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abxz</a:t>
                      </a:r>
                    </a:p>
                  </a:txBody>
                  <a:tcPr marL="149016" marR="149016" marT="74508" marB="74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1 match (match at a</a:t>
                      </a:r>
                      <a:r>
                        <a:rPr lang="en-US" sz="3200" u="sng">
                          <a:effectLst/>
                          <a:latin typeface="Abadi" panose="020B0604020104020204" pitchFamily="34" charset="0"/>
                        </a:rPr>
                        <a:t>bxz</a:t>
                      </a:r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)</a:t>
                      </a:r>
                    </a:p>
                  </a:txBody>
                  <a:tcPr marL="149016" marR="149016" marT="74508" marB="74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757018"/>
                  </a:ext>
                </a:extLst>
              </a:tr>
              <a:tr h="12677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axz cabxz</a:t>
                      </a:r>
                    </a:p>
                  </a:txBody>
                  <a:tcPr marL="149016" marR="149016" marT="74508" marB="74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  <a:latin typeface="Abadi" panose="020B0604020104020204" pitchFamily="34" charset="0"/>
                        </a:rPr>
                        <a:t>2 matches (at </a:t>
                      </a:r>
                      <a:r>
                        <a:rPr lang="en-US" sz="3200" u="sng" dirty="0" err="1">
                          <a:effectLst/>
                          <a:latin typeface="Abadi" panose="020B0604020104020204" pitchFamily="34" charset="0"/>
                        </a:rPr>
                        <a:t>axz</a:t>
                      </a:r>
                      <a:r>
                        <a:rPr lang="en-US" sz="3200" dirty="0" err="1">
                          <a:effectLst/>
                          <a:latin typeface="Abadi" panose="020B0604020104020204" pitchFamily="34" charset="0"/>
                        </a:rPr>
                        <a:t>bc</a:t>
                      </a:r>
                      <a:r>
                        <a:rPr lang="en-US" sz="3200" dirty="0">
                          <a:effectLst/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3200" dirty="0" err="1">
                          <a:effectLst/>
                          <a:latin typeface="Abadi" panose="020B0604020104020204" pitchFamily="34" charset="0"/>
                        </a:rPr>
                        <a:t>ca</a:t>
                      </a:r>
                      <a:r>
                        <a:rPr lang="en-US" sz="3200" u="sng" dirty="0" err="1">
                          <a:effectLst/>
                          <a:latin typeface="Abadi" panose="020B0604020104020204" pitchFamily="34" charset="0"/>
                        </a:rPr>
                        <a:t>bxz</a:t>
                      </a:r>
                      <a:r>
                        <a:rPr lang="en-US" sz="3200" dirty="0">
                          <a:effectLst/>
                          <a:latin typeface="Abadi" panose="020B0604020104020204" pitchFamily="34" charset="0"/>
                        </a:rPr>
                        <a:t>)</a:t>
                      </a:r>
                    </a:p>
                  </a:txBody>
                  <a:tcPr marL="149016" marR="149016" marT="74508" marB="745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293174"/>
                  </a:ext>
                </a:extLst>
              </a:tr>
            </a:tbl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890341-D1DD-4990-B5D0-53FDCC6B0C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0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B5E3EB-B300-4794-BE08-FBE8D3CFA5D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b="1" i="0" dirty="0" err="1">
                <a:solidFill>
                  <a:srgbClr val="25265E"/>
                </a:solidFill>
                <a:effectLst/>
                <a:latin typeface="euclid_circular_a"/>
              </a:rPr>
              <a:t>MetaCharacters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DF8B3B-9656-407D-8144-E82330A94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47" y="3030612"/>
            <a:ext cx="18973243" cy="609397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\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- </a:t>
            </a:r>
            <a:r>
              <a:rPr kumimoji="0" lang="en-US" altLang="en-US" sz="4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Backslash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Backlash 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\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is used to escape various characters including all metacharacters. For example,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\$a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match if a string contains 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$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followed by 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a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 Here, 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$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is not interpreted by a RegEx engine in a special way.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If you are unsure if a character has special meaning or not, you can put 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\</a:t>
            </a:r>
            <a: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in front of it. This makes sure the character is not treated in a special way.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A798195-917A-475E-9DD0-92881EAF46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07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B5E3EB-B300-4794-BE08-FBE8D3CFA5D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euclid_circular_a"/>
              </a:rPr>
              <a:t>Special Sequences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259D72-866C-44CD-8786-23C837FFF4CA}"/>
              </a:ext>
            </a:extLst>
          </p:cNvPr>
          <p:cNvSpPr txBox="1"/>
          <p:nvPr/>
        </p:nvSpPr>
        <p:spPr>
          <a:xfrm>
            <a:off x="298449" y="3030612"/>
            <a:ext cx="1867479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dirty="0">
                <a:effectLst/>
                <a:latin typeface="euclid_circular_a"/>
              </a:rPr>
              <a:t>Special sequences make commonly used patterns easier to write. Here's a list of special sequences: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5C7E8D1-76E7-4263-93C8-6632DEEF6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" y="4930288"/>
            <a:ext cx="12425517" cy="55399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\A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- Matches if the specified characters are at the start of a string.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E75668F-0548-4709-A4D4-E02197F2D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128890"/>
              </p:ext>
            </p:extLst>
          </p:nvPr>
        </p:nvGraphicFramePr>
        <p:xfrm>
          <a:off x="1279086" y="5825065"/>
          <a:ext cx="11073843" cy="2103120"/>
        </p:xfrm>
        <a:graphic>
          <a:graphicData uri="http://schemas.openxmlformats.org/drawingml/2006/table">
            <a:tbl>
              <a:tblPr/>
              <a:tblGrid>
                <a:gridCol w="3691281">
                  <a:extLst>
                    <a:ext uri="{9D8B030D-6E8A-4147-A177-3AD203B41FA5}">
                      <a16:colId xmlns:a16="http://schemas.microsoft.com/office/drawing/2014/main" val="1500333237"/>
                    </a:ext>
                  </a:extLst>
                </a:gridCol>
                <a:gridCol w="3691281">
                  <a:extLst>
                    <a:ext uri="{9D8B030D-6E8A-4147-A177-3AD203B41FA5}">
                      <a16:colId xmlns:a16="http://schemas.microsoft.com/office/drawing/2014/main" val="1454075047"/>
                    </a:ext>
                  </a:extLst>
                </a:gridCol>
                <a:gridCol w="3691281">
                  <a:extLst>
                    <a:ext uri="{9D8B030D-6E8A-4147-A177-3AD203B41FA5}">
                      <a16:colId xmlns:a16="http://schemas.microsoft.com/office/drawing/2014/main" val="28657897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3600" b="1">
                          <a:effectLst/>
                          <a:latin typeface="Abadi" panose="020B0604020104020204" pitchFamily="34" charset="0"/>
                        </a:rPr>
                        <a:t>Expression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>
                          <a:effectLst/>
                          <a:latin typeface="Abadi" panose="020B0604020104020204" pitchFamily="34" charset="0"/>
                        </a:rPr>
                        <a:t>String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>
                          <a:effectLst/>
                          <a:latin typeface="Abadi" panose="020B0604020104020204" pitchFamily="34" charset="0"/>
                        </a:rPr>
                        <a:t>Matched?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86566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US" sz="3600">
                          <a:effectLst/>
                          <a:latin typeface="Abadi" panose="020B0604020104020204" pitchFamily="34" charset="0"/>
                        </a:rPr>
                        <a:t>\Athe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  <a:latin typeface="Abadi" panose="020B0604020104020204" pitchFamily="34" charset="0"/>
                        </a:rPr>
                        <a:t>the sun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  <a:latin typeface="Abadi" panose="020B0604020104020204" pitchFamily="34" charset="0"/>
                        </a:rPr>
                        <a:t>Match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5653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  <a:latin typeface="Abadi" panose="020B0604020104020204" pitchFamily="34" charset="0"/>
                        </a:rPr>
                        <a:t>In the sun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effectLst/>
                          <a:latin typeface="Abadi" panose="020B0604020104020204" pitchFamily="34" charset="0"/>
                        </a:rPr>
                        <a:t>No match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679123"/>
                  </a:ext>
                </a:extLst>
              </a:tr>
            </a:tbl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80CF09-23DD-4032-A9D2-2044262013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97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B5E3EB-B300-4794-BE08-FBE8D3CFA5D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euclid_circular_a"/>
              </a:rPr>
              <a:t>Special Sequences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070154-C5F9-4063-B0ED-F8BEC0A53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62" y="2981722"/>
            <a:ext cx="16245088" cy="61555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\b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- Matches if the specified characters are at the beginning or end of a word.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B8CFDEA-4327-42E3-B85A-41B5D7770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272811"/>
              </p:ext>
            </p:extLst>
          </p:nvPr>
        </p:nvGraphicFramePr>
        <p:xfrm>
          <a:off x="1141440" y="4130675"/>
          <a:ext cx="11887200" cy="4741501"/>
        </p:xfrm>
        <a:graphic>
          <a:graphicData uri="http://schemas.openxmlformats.org/drawingml/2006/table">
            <a:tbl>
              <a:tblPr/>
              <a:tblGrid>
                <a:gridCol w="3962400">
                  <a:extLst>
                    <a:ext uri="{9D8B030D-6E8A-4147-A177-3AD203B41FA5}">
                      <a16:colId xmlns:a16="http://schemas.microsoft.com/office/drawing/2014/main" val="885699292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60369195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895286521"/>
                    </a:ext>
                  </a:extLst>
                </a:gridCol>
              </a:tblGrid>
              <a:tr h="701969">
                <a:tc>
                  <a:txBody>
                    <a:bodyPr/>
                    <a:lstStyle/>
                    <a:p>
                      <a:pPr algn="l"/>
                      <a:r>
                        <a:rPr lang="en-US" sz="3200" b="1">
                          <a:effectLst/>
                          <a:latin typeface="Abadi" panose="020B0604020104020204" pitchFamily="34" charset="0"/>
                        </a:rPr>
                        <a:t>Expression</a:t>
                      </a:r>
                    </a:p>
                  </a:txBody>
                  <a:tcPr marL="128147" marR="128147" marT="64074" marB="640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>
                          <a:effectLst/>
                          <a:latin typeface="Abadi" panose="020B0604020104020204" pitchFamily="34" charset="0"/>
                        </a:rPr>
                        <a:t>String</a:t>
                      </a:r>
                    </a:p>
                  </a:txBody>
                  <a:tcPr marL="128147" marR="128147" marT="64074" marB="640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effectLst/>
                          <a:latin typeface="Abadi" panose="020B0604020104020204" pitchFamily="34" charset="0"/>
                        </a:rPr>
                        <a:t>Matched?</a:t>
                      </a:r>
                    </a:p>
                  </a:txBody>
                  <a:tcPr marL="128147" marR="128147" marT="64074" marB="640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61802"/>
                  </a:ext>
                </a:extLst>
              </a:tr>
              <a:tr h="402118">
                <a:tc rowSpan="3"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\bfoo</a:t>
                      </a:r>
                    </a:p>
                  </a:txBody>
                  <a:tcPr marL="128147" marR="128147" marT="64074" marB="640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football</a:t>
                      </a:r>
                    </a:p>
                  </a:txBody>
                  <a:tcPr marL="128147" marR="128147" marT="64074" marB="640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Match</a:t>
                      </a:r>
                    </a:p>
                  </a:txBody>
                  <a:tcPr marL="128147" marR="128147" marT="64074" marB="640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173812"/>
                  </a:ext>
                </a:extLst>
              </a:tr>
              <a:tr h="7019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a football</a:t>
                      </a:r>
                    </a:p>
                  </a:txBody>
                  <a:tcPr marL="128147" marR="128147" marT="64074" marB="640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Match</a:t>
                      </a:r>
                    </a:p>
                  </a:txBody>
                  <a:tcPr marL="128147" marR="128147" marT="64074" marB="640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487455"/>
                  </a:ext>
                </a:extLst>
              </a:tr>
              <a:tr h="7019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afootball</a:t>
                      </a:r>
                    </a:p>
                  </a:txBody>
                  <a:tcPr marL="128147" marR="128147" marT="64074" marB="640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No match</a:t>
                      </a:r>
                    </a:p>
                  </a:txBody>
                  <a:tcPr marL="128147" marR="128147" marT="64074" marB="640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710506"/>
                  </a:ext>
                </a:extLst>
              </a:tr>
              <a:tr h="402118">
                <a:tc rowSpan="3"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foo\b</a:t>
                      </a:r>
                    </a:p>
                  </a:txBody>
                  <a:tcPr marL="128147" marR="128147" marT="64074" marB="640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the foo</a:t>
                      </a:r>
                    </a:p>
                  </a:txBody>
                  <a:tcPr marL="128147" marR="128147" marT="64074" marB="640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Match</a:t>
                      </a:r>
                    </a:p>
                  </a:txBody>
                  <a:tcPr marL="128147" marR="128147" marT="64074" marB="640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724698"/>
                  </a:ext>
                </a:extLst>
              </a:tr>
              <a:tr h="7019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the afoo test</a:t>
                      </a:r>
                    </a:p>
                  </a:txBody>
                  <a:tcPr marL="128147" marR="128147" marT="64074" marB="640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Match</a:t>
                      </a:r>
                    </a:p>
                  </a:txBody>
                  <a:tcPr marL="128147" marR="128147" marT="64074" marB="640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336249"/>
                  </a:ext>
                </a:extLst>
              </a:tr>
              <a:tr h="7019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the afootest</a:t>
                      </a:r>
                    </a:p>
                  </a:txBody>
                  <a:tcPr marL="128147" marR="128147" marT="64074" marB="640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  <a:latin typeface="Abadi" panose="020B0604020104020204" pitchFamily="34" charset="0"/>
                        </a:rPr>
                        <a:t>No match</a:t>
                      </a:r>
                    </a:p>
                  </a:txBody>
                  <a:tcPr marL="128147" marR="128147" marT="64074" marB="640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5843"/>
                  </a:ext>
                </a:extLst>
              </a:tr>
            </a:tbl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EE49BB-BA12-4EB5-9737-9CB951160D2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3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B5E3EB-B300-4794-BE08-FBE8D3CFA5D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euclid_circular_a"/>
              </a:rPr>
              <a:t>Special Sequences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D892D0-A88F-42EB-BC7D-A12098FC9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54" y="2890877"/>
            <a:ext cx="18333096" cy="553998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\B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- Opposite of 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\b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 Matches if the specified characters are 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not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at the beginning or end of a word.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57F855B-D983-4A6A-957C-718DE1841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547841"/>
              </p:ext>
            </p:extLst>
          </p:nvPr>
        </p:nvGraphicFramePr>
        <p:xfrm>
          <a:off x="1037902" y="4054475"/>
          <a:ext cx="16764000" cy="4237876"/>
        </p:xfrm>
        <a:graphic>
          <a:graphicData uri="http://schemas.openxmlformats.org/drawingml/2006/table">
            <a:tbl>
              <a:tblPr/>
              <a:tblGrid>
                <a:gridCol w="5588000">
                  <a:extLst>
                    <a:ext uri="{9D8B030D-6E8A-4147-A177-3AD203B41FA5}">
                      <a16:colId xmlns:a16="http://schemas.microsoft.com/office/drawing/2014/main" val="3215478038"/>
                    </a:ext>
                  </a:extLst>
                </a:gridCol>
                <a:gridCol w="5588000">
                  <a:extLst>
                    <a:ext uri="{9D8B030D-6E8A-4147-A177-3AD203B41FA5}">
                      <a16:colId xmlns:a16="http://schemas.microsoft.com/office/drawing/2014/main" val="2518839799"/>
                    </a:ext>
                  </a:extLst>
                </a:gridCol>
                <a:gridCol w="5588000">
                  <a:extLst>
                    <a:ext uri="{9D8B030D-6E8A-4147-A177-3AD203B41FA5}">
                      <a16:colId xmlns:a16="http://schemas.microsoft.com/office/drawing/2014/main" val="778230431"/>
                    </a:ext>
                  </a:extLst>
                </a:gridCol>
              </a:tblGrid>
              <a:tr h="453886">
                <a:tc>
                  <a:txBody>
                    <a:bodyPr/>
                    <a:lstStyle/>
                    <a:p>
                      <a:pPr algn="l"/>
                      <a:r>
                        <a:rPr lang="en-US" sz="3200" b="1">
                          <a:effectLst/>
                          <a:latin typeface="Abadi" panose="020B0604020104020204" pitchFamily="34" charset="0"/>
                        </a:rPr>
                        <a:t>Expression</a:t>
                      </a:r>
                    </a:p>
                  </a:txBody>
                  <a:tcPr marL="112480" marR="112480" marT="56240" marB="56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>
                          <a:effectLst/>
                          <a:latin typeface="Abadi" panose="020B0604020104020204" pitchFamily="34" charset="0"/>
                        </a:rPr>
                        <a:t>String</a:t>
                      </a:r>
                    </a:p>
                  </a:txBody>
                  <a:tcPr marL="112480" marR="112480" marT="56240" marB="56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effectLst/>
                          <a:latin typeface="Abadi" panose="020B0604020104020204" pitchFamily="34" charset="0"/>
                        </a:rPr>
                        <a:t>Matched?</a:t>
                      </a:r>
                    </a:p>
                  </a:txBody>
                  <a:tcPr marL="112480" marR="112480" marT="56240" marB="56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813808"/>
                  </a:ext>
                </a:extLst>
              </a:tr>
              <a:tr h="606286">
                <a:tc rowSpan="3"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\Bfoo</a:t>
                      </a:r>
                    </a:p>
                  </a:txBody>
                  <a:tcPr marL="112480" marR="112480" marT="56240" marB="56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football</a:t>
                      </a:r>
                    </a:p>
                  </a:txBody>
                  <a:tcPr marL="112480" marR="112480" marT="56240" marB="56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No match</a:t>
                      </a:r>
                    </a:p>
                  </a:txBody>
                  <a:tcPr marL="112480" marR="112480" marT="56240" marB="56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57801"/>
                  </a:ext>
                </a:extLst>
              </a:tr>
              <a:tr h="6062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a football</a:t>
                      </a:r>
                    </a:p>
                  </a:txBody>
                  <a:tcPr marL="112480" marR="112480" marT="56240" marB="56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No match</a:t>
                      </a:r>
                    </a:p>
                  </a:txBody>
                  <a:tcPr marL="112480" marR="112480" marT="56240" marB="56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75894"/>
                  </a:ext>
                </a:extLst>
              </a:tr>
              <a:tr h="6062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afootball</a:t>
                      </a:r>
                    </a:p>
                  </a:txBody>
                  <a:tcPr marL="112480" marR="112480" marT="56240" marB="56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Match</a:t>
                      </a:r>
                    </a:p>
                  </a:txBody>
                  <a:tcPr marL="112480" marR="112480" marT="56240" marB="56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902740"/>
                  </a:ext>
                </a:extLst>
              </a:tr>
              <a:tr h="606286">
                <a:tc rowSpan="3"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foo\B</a:t>
                      </a:r>
                    </a:p>
                  </a:txBody>
                  <a:tcPr marL="112480" marR="112480" marT="56240" marB="56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the foo</a:t>
                      </a:r>
                    </a:p>
                  </a:txBody>
                  <a:tcPr marL="112480" marR="112480" marT="56240" marB="56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No match</a:t>
                      </a:r>
                    </a:p>
                  </a:txBody>
                  <a:tcPr marL="112480" marR="112480" marT="56240" marB="56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141546"/>
                  </a:ext>
                </a:extLst>
              </a:tr>
              <a:tr h="6062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the afoo test</a:t>
                      </a:r>
                    </a:p>
                  </a:txBody>
                  <a:tcPr marL="112480" marR="112480" marT="56240" marB="56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No match</a:t>
                      </a:r>
                    </a:p>
                  </a:txBody>
                  <a:tcPr marL="112480" marR="112480" marT="56240" marB="56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109557"/>
                  </a:ext>
                </a:extLst>
              </a:tr>
              <a:tr h="6062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the afootest</a:t>
                      </a:r>
                    </a:p>
                  </a:txBody>
                  <a:tcPr marL="112480" marR="112480" marT="56240" marB="56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  <a:latin typeface="Abadi" panose="020B0604020104020204" pitchFamily="34" charset="0"/>
                        </a:rPr>
                        <a:t>Match</a:t>
                      </a:r>
                    </a:p>
                  </a:txBody>
                  <a:tcPr marL="112480" marR="112480" marT="56240" marB="562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482820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BFA0CC-860B-4E1C-8D62-0575AA464A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01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B5E3EB-B300-4794-BE08-FBE8D3CFA5D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euclid_circular_a"/>
              </a:rPr>
              <a:t>Special Sequences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7AFEB6-4FB1-4FD4-8ADC-85C2D4D4C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70" y="2829322"/>
            <a:ext cx="10603480" cy="61555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\d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- Matches any decimal digit. Equivalent to 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[0-9]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34C50EE-B7D7-4C3E-BA09-674856DED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66705"/>
              </p:ext>
            </p:extLst>
          </p:nvPr>
        </p:nvGraphicFramePr>
        <p:xfrm>
          <a:off x="1141440" y="3749675"/>
          <a:ext cx="14778009" cy="1814133"/>
        </p:xfrm>
        <a:graphic>
          <a:graphicData uri="http://schemas.openxmlformats.org/drawingml/2006/table">
            <a:tbl>
              <a:tblPr/>
              <a:tblGrid>
                <a:gridCol w="4926003">
                  <a:extLst>
                    <a:ext uri="{9D8B030D-6E8A-4147-A177-3AD203B41FA5}">
                      <a16:colId xmlns:a16="http://schemas.microsoft.com/office/drawing/2014/main" val="848550321"/>
                    </a:ext>
                  </a:extLst>
                </a:gridCol>
                <a:gridCol w="4926003">
                  <a:extLst>
                    <a:ext uri="{9D8B030D-6E8A-4147-A177-3AD203B41FA5}">
                      <a16:colId xmlns:a16="http://schemas.microsoft.com/office/drawing/2014/main" val="134718511"/>
                    </a:ext>
                  </a:extLst>
                </a:gridCol>
                <a:gridCol w="4926003">
                  <a:extLst>
                    <a:ext uri="{9D8B030D-6E8A-4147-A177-3AD203B41FA5}">
                      <a16:colId xmlns:a16="http://schemas.microsoft.com/office/drawing/2014/main" val="24410987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  <a:latin typeface="Abadi" panose="020B0604020104020204" pitchFamily="34" charset="0"/>
                        </a:rPr>
                        <a:t>Expression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  <a:latin typeface="Abadi" panose="020B0604020104020204" pitchFamily="34" charset="0"/>
                        </a:rPr>
                        <a:t>String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  <a:latin typeface="Abadi" panose="020B0604020104020204" pitchFamily="34" charset="0"/>
                        </a:rPr>
                        <a:t>Matched?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89109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\d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12abc3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3 matches (at </a:t>
                      </a:r>
                      <a:r>
                        <a:rPr lang="en-US" u="sng">
                          <a:effectLst/>
                          <a:latin typeface="Abadi" panose="020B0604020104020204" pitchFamily="34" charset="0"/>
                        </a:rPr>
                        <a:t>12</a:t>
                      </a:r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abc</a:t>
                      </a:r>
                      <a:r>
                        <a:rPr lang="en-US" u="sng">
                          <a:effectLst/>
                          <a:latin typeface="Abadi" panose="020B0604020104020204" pitchFamily="34" charset="0"/>
                        </a:rPr>
                        <a:t>3</a:t>
                      </a:r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)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5261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Python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Abadi" panose="020B0604020104020204" pitchFamily="34" charset="0"/>
                        </a:rPr>
                        <a:t>No match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41237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CA6F2E40-DA73-4262-9355-4A7C6A986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70" y="5975094"/>
            <a:ext cx="11978857" cy="61555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\D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- Matches any non-decimal digit. Equivalent to 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[^0-9]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223D0BA9-B87A-4266-BB3D-4ABE7D6BD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400447"/>
              </p:ext>
            </p:extLst>
          </p:nvPr>
        </p:nvGraphicFramePr>
        <p:xfrm>
          <a:off x="1099107" y="7001933"/>
          <a:ext cx="14778009" cy="1814133"/>
        </p:xfrm>
        <a:graphic>
          <a:graphicData uri="http://schemas.openxmlformats.org/drawingml/2006/table">
            <a:tbl>
              <a:tblPr/>
              <a:tblGrid>
                <a:gridCol w="4926003">
                  <a:extLst>
                    <a:ext uri="{9D8B030D-6E8A-4147-A177-3AD203B41FA5}">
                      <a16:colId xmlns:a16="http://schemas.microsoft.com/office/drawing/2014/main" val="2036371862"/>
                    </a:ext>
                  </a:extLst>
                </a:gridCol>
                <a:gridCol w="4926003">
                  <a:extLst>
                    <a:ext uri="{9D8B030D-6E8A-4147-A177-3AD203B41FA5}">
                      <a16:colId xmlns:a16="http://schemas.microsoft.com/office/drawing/2014/main" val="1678383480"/>
                    </a:ext>
                  </a:extLst>
                </a:gridCol>
                <a:gridCol w="4926003">
                  <a:extLst>
                    <a:ext uri="{9D8B030D-6E8A-4147-A177-3AD203B41FA5}">
                      <a16:colId xmlns:a16="http://schemas.microsoft.com/office/drawing/2014/main" val="32962783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  <a:latin typeface="Abadi" panose="020B0604020104020204" pitchFamily="34" charset="0"/>
                        </a:rPr>
                        <a:t>Expression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  <a:latin typeface="Abadi" panose="020B0604020104020204" pitchFamily="34" charset="0"/>
                        </a:rPr>
                        <a:t>String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  <a:latin typeface="Abadi" panose="020B0604020104020204" pitchFamily="34" charset="0"/>
                        </a:rPr>
                        <a:t>Matched?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21809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\D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1ab34"50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3 matches (at 1</a:t>
                      </a:r>
                      <a:r>
                        <a:rPr lang="en-US" u="sng">
                          <a:effectLst/>
                          <a:latin typeface="Abadi" panose="020B0604020104020204" pitchFamily="34" charset="0"/>
                        </a:rPr>
                        <a:t>ab</a:t>
                      </a:r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34</a:t>
                      </a:r>
                      <a:r>
                        <a:rPr lang="en-US" u="sng">
                          <a:effectLst/>
                          <a:latin typeface="Abadi" panose="020B0604020104020204" pitchFamily="34" charset="0"/>
                        </a:rPr>
                        <a:t>"</a:t>
                      </a:r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50)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9948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1345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Abadi" panose="020B0604020104020204" pitchFamily="34" charset="0"/>
                        </a:rPr>
                        <a:t>No match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38133"/>
                  </a:ext>
                </a:extLst>
              </a:tr>
            </a:tbl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67C2D0-9D06-465B-BD65-437EF061D9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68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B5E3EB-B300-4794-BE08-FBE8D3CFA5D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euclid_circular_a"/>
              </a:rPr>
              <a:t>Special Sequences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E61A97-74F7-4BE6-841B-33FFDEAD8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08" y="2753122"/>
            <a:ext cx="18716342" cy="61555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\s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- Matches where a string contains any whitespace character. Equivalent to 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[ \t\n\r\f\v]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C4874FB9-4CF7-46B4-AF3E-121DE98C2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975239"/>
              </p:ext>
            </p:extLst>
          </p:nvPr>
        </p:nvGraphicFramePr>
        <p:xfrm>
          <a:off x="2598879" y="3840542"/>
          <a:ext cx="13868400" cy="1814133"/>
        </p:xfrm>
        <a:graphic>
          <a:graphicData uri="http://schemas.openxmlformats.org/drawingml/2006/table">
            <a:tbl>
              <a:tblPr/>
              <a:tblGrid>
                <a:gridCol w="4622800">
                  <a:extLst>
                    <a:ext uri="{9D8B030D-6E8A-4147-A177-3AD203B41FA5}">
                      <a16:colId xmlns:a16="http://schemas.microsoft.com/office/drawing/2014/main" val="1423409871"/>
                    </a:ext>
                  </a:extLst>
                </a:gridCol>
                <a:gridCol w="4622800">
                  <a:extLst>
                    <a:ext uri="{9D8B030D-6E8A-4147-A177-3AD203B41FA5}">
                      <a16:colId xmlns:a16="http://schemas.microsoft.com/office/drawing/2014/main" val="2255851832"/>
                    </a:ext>
                  </a:extLst>
                </a:gridCol>
                <a:gridCol w="4622800">
                  <a:extLst>
                    <a:ext uri="{9D8B030D-6E8A-4147-A177-3AD203B41FA5}">
                      <a16:colId xmlns:a16="http://schemas.microsoft.com/office/drawing/2014/main" val="2507555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  <a:latin typeface="Abadi" panose="020B0604020104020204" pitchFamily="34" charset="0"/>
                        </a:rPr>
                        <a:t>Expression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  <a:latin typeface="Abadi" panose="020B0604020104020204" pitchFamily="34" charset="0"/>
                        </a:rPr>
                        <a:t>String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  <a:latin typeface="Abadi" panose="020B0604020104020204" pitchFamily="34" charset="0"/>
                        </a:rPr>
                        <a:t>Matched?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96879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\s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Python RegEx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1 match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9217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PythonRegEx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Abadi" panose="020B0604020104020204" pitchFamily="34" charset="0"/>
                        </a:rPr>
                        <a:t>No match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522380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3B8F54B3-1FE8-44AE-A7F7-5E73AA90D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169" y="6091277"/>
            <a:ext cx="18081681" cy="55399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\S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- Matches where a string contains any non-whitespace character. Equivalent to 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[^ \t\n\r\f\v]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269119F-5FCA-4668-9048-ACEC9202F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370252"/>
              </p:ext>
            </p:extLst>
          </p:nvPr>
        </p:nvGraphicFramePr>
        <p:xfrm>
          <a:off x="2609462" y="7106219"/>
          <a:ext cx="13639800" cy="1814133"/>
        </p:xfrm>
        <a:graphic>
          <a:graphicData uri="http://schemas.openxmlformats.org/drawingml/2006/table">
            <a:tbl>
              <a:tblPr/>
              <a:tblGrid>
                <a:gridCol w="4546600">
                  <a:extLst>
                    <a:ext uri="{9D8B030D-6E8A-4147-A177-3AD203B41FA5}">
                      <a16:colId xmlns:a16="http://schemas.microsoft.com/office/drawing/2014/main" val="2661836848"/>
                    </a:ext>
                  </a:extLst>
                </a:gridCol>
                <a:gridCol w="4546600">
                  <a:extLst>
                    <a:ext uri="{9D8B030D-6E8A-4147-A177-3AD203B41FA5}">
                      <a16:colId xmlns:a16="http://schemas.microsoft.com/office/drawing/2014/main" val="565594427"/>
                    </a:ext>
                  </a:extLst>
                </a:gridCol>
                <a:gridCol w="4546600">
                  <a:extLst>
                    <a:ext uri="{9D8B030D-6E8A-4147-A177-3AD203B41FA5}">
                      <a16:colId xmlns:a16="http://schemas.microsoft.com/office/drawing/2014/main" val="1223772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  <a:latin typeface="Abadi" panose="020B0604020104020204" pitchFamily="34" charset="0"/>
                        </a:rPr>
                        <a:t>Expression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  <a:latin typeface="Abadi" panose="020B0604020104020204" pitchFamily="34" charset="0"/>
                        </a:rPr>
                        <a:t>String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  <a:latin typeface="Abadi" panose="020B0604020104020204" pitchFamily="34" charset="0"/>
                        </a:rPr>
                        <a:t>Matched?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90103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\S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a b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2 matches (at </a:t>
                      </a:r>
                      <a:r>
                        <a:rPr lang="en-US" u="sng">
                          <a:effectLst/>
                          <a:latin typeface="Abadi" panose="020B0604020104020204" pitchFamily="34" charset="0"/>
                        </a:rPr>
                        <a:t>a</a:t>
                      </a:r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u="sng">
                          <a:effectLst/>
                          <a:latin typeface="Abadi" panose="020B0604020104020204" pitchFamily="34" charset="0"/>
                        </a:rPr>
                        <a:t>b</a:t>
                      </a:r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)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5018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   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Abadi" panose="020B0604020104020204" pitchFamily="34" charset="0"/>
                        </a:rPr>
                        <a:t>No match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879892"/>
                  </a:ext>
                </a:extLst>
              </a:tr>
            </a:tbl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3A0AAE-6188-4CE1-BAFD-F0776AE6FD4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65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B5E3EB-B300-4794-BE08-FBE8D3CFA5D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euclid_circular_a"/>
              </a:rPr>
              <a:t>Special Sequences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DAF282-340B-4D64-8F8D-C8144DF98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2753613"/>
            <a:ext cx="17450290" cy="110799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\w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- Matches any alphanumeric character (digits and alphabets). Equivalent to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[a-zA-Z0-9_]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By the way, underscore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_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is also considered an alphanumeric character.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DBDA0F9-D4F3-44A3-9DFC-EBA9E05FF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669932"/>
              </p:ext>
            </p:extLst>
          </p:nvPr>
        </p:nvGraphicFramePr>
        <p:xfrm>
          <a:off x="527050" y="4130675"/>
          <a:ext cx="16687800" cy="1920240"/>
        </p:xfrm>
        <a:graphic>
          <a:graphicData uri="http://schemas.openxmlformats.org/drawingml/2006/table">
            <a:tbl>
              <a:tblPr/>
              <a:tblGrid>
                <a:gridCol w="5562600">
                  <a:extLst>
                    <a:ext uri="{9D8B030D-6E8A-4147-A177-3AD203B41FA5}">
                      <a16:colId xmlns:a16="http://schemas.microsoft.com/office/drawing/2014/main" val="2453394916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795549035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12879636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3200" b="1">
                          <a:effectLst/>
                          <a:latin typeface="Abadi" panose="020B0604020104020204" pitchFamily="34" charset="0"/>
                        </a:rPr>
                        <a:t>Expression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>
                          <a:effectLst/>
                          <a:latin typeface="Abadi" panose="020B0604020104020204" pitchFamily="34" charset="0"/>
                        </a:rPr>
                        <a:t>String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effectLst/>
                          <a:latin typeface="Abadi" panose="020B0604020104020204" pitchFamily="34" charset="0"/>
                        </a:rPr>
                        <a:t>Matched?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46404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\w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12&amp;": ;c 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  <a:latin typeface="Abadi" panose="020B0604020104020204" pitchFamily="34" charset="0"/>
                        </a:rPr>
                        <a:t>3 matches (at </a:t>
                      </a:r>
                      <a:r>
                        <a:rPr lang="en-US" sz="3200" u="sng" dirty="0">
                          <a:effectLst/>
                          <a:latin typeface="Abadi" panose="020B0604020104020204" pitchFamily="34" charset="0"/>
                        </a:rPr>
                        <a:t>12</a:t>
                      </a:r>
                      <a:r>
                        <a:rPr lang="en-US" sz="3200" dirty="0">
                          <a:effectLst/>
                          <a:latin typeface="Abadi" panose="020B0604020104020204" pitchFamily="34" charset="0"/>
                        </a:rPr>
                        <a:t>&amp;": ;</a:t>
                      </a:r>
                      <a:r>
                        <a:rPr lang="en-US" sz="3200" u="sng" dirty="0">
                          <a:effectLst/>
                          <a:latin typeface="Abadi" panose="020B0604020104020204" pitchFamily="34" charset="0"/>
                        </a:rPr>
                        <a:t>c</a:t>
                      </a:r>
                      <a:r>
                        <a:rPr lang="en-US" sz="3200" dirty="0">
                          <a:effectLst/>
                          <a:latin typeface="Abadi" panose="020B0604020104020204" pitchFamily="34" charset="0"/>
                        </a:rPr>
                        <a:t>)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676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%"&gt; !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  <a:latin typeface="Abadi" panose="020B0604020104020204" pitchFamily="34" charset="0"/>
                        </a:rPr>
                        <a:t>No match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40149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7A1D5645-662F-4C5A-AB2B-B658CA1E8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67" y="6319981"/>
            <a:ext cx="14453637" cy="55399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\W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- Matches any non-alphanumeric character. Equivalent to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[^a-zA-Z0-9_]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73C44CE-3481-4DAB-9C7F-35CD7A8D5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914710"/>
              </p:ext>
            </p:extLst>
          </p:nvPr>
        </p:nvGraphicFramePr>
        <p:xfrm>
          <a:off x="679450" y="7143045"/>
          <a:ext cx="11677650" cy="1814133"/>
        </p:xfrm>
        <a:graphic>
          <a:graphicData uri="http://schemas.openxmlformats.org/drawingml/2006/table">
            <a:tbl>
              <a:tblPr/>
              <a:tblGrid>
                <a:gridCol w="3892550">
                  <a:extLst>
                    <a:ext uri="{9D8B030D-6E8A-4147-A177-3AD203B41FA5}">
                      <a16:colId xmlns:a16="http://schemas.microsoft.com/office/drawing/2014/main" val="1299003597"/>
                    </a:ext>
                  </a:extLst>
                </a:gridCol>
                <a:gridCol w="3892550">
                  <a:extLst>
                    <a:ext uri="{9D8B030D-6E8A-4147-A177-3AD203B41FA5}">
                      <a16:colId xmlns:a16="http://schemas.microsoft.com/office/drawing/2014/main" val="1941514784"/>
                    </a:ext>
                  </a:extLst>
                </a:gridCol>
                <a:gridCol w="3892550">
                  <a:extLst>
                    <a:ext uri="{9D8B030D-6E8A-4147-A177-3AD203B41FA5}">
                      <a16:colId xmlns:a16="http://schemas.microsoft.com/office/drawing/2014/main" val="5623899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  <a:latin typeface="Abadi" panose="020B0604020104020204" pitchFamily="34" charset="0"/>
                        </a:rPr>
                        <a:t>Expression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  <a:latin typeface="Abadi" panose="020B0604020104020204" pitchFamily="34" charset="0"/>
                        </a:rPr>
                        <a:t>String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  <a:latin typeface="Abadi" panose="020B0604020104020204" pitchFamily="34" charset="0"/>
                        </a:rPr>
                        <a:t>Matched?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28301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\W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1a2%c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1 match (at 1</a:t>
                      </a:r>
                      <a:r>
                        <a:rPr lang="en-US" u="sng">
                          <a:effectLst/>
                          <a:latin typeface="Abadi" panose="020B0604020104020204" pitchFamily="34" charset="0"/>
                        </a:rPr>
                        <a:t>a</a:t>
                      </a:r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2</a:t>
                      </a:r>
                      <a:r>
                        <a:rPr lang="en-US" u="sng">
                          <a:effectLst/>
                          <a:latin typeface="Abadi" panose="020B0604020104020204" pitchFamily="34" charset="0"/>
                        </a:rPr>
                        <a:t>%</a:t>
                      </a:r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c)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4872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Python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Abadi" panose="020B0604020104020204" pitchFamily="34" charset="0"/>
                        </a:rPr>
                        <a:t>No match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242474"/>
                  </a:ext>
                </a:extLst>
              </a:tr>
            </a:tbl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FFAFE8-48A0-4CB0-92AB-C57A0405E8D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46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B5E3EB-B300-4794-BE08-FBE8D3CFA5D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euclid_circular_a"/>
              </a:rPr>
              <a:t>Special Sequences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17CC3B3-FE89-449D-A70A-7D5E62A56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3115279"/>
            <a:ext cx="13604494" cy="61555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\Z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- Matches if the specified characters are at the end of a string.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A3E02C01-7F8C-4F88-97A8-99E8CBC30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60739"/>
              </p:ext>
            </p:extLst>
          </p:nvPr>
        </p:nvGraphicFramePr>
        <p:xfrm>
          <a:off x="527050" y="4587875"/>
          <a:ext cx="16383000" cy="2560320"/>
        </p:xfrm>
        <a:graphic>
          <a:graphicData uri="http://schemas.openxmlformats.org/drawingml/2006/table">
            <a:tbl>
              <a:tblPr/>
              <a:tblGrid>
                <a:gridCol w="5461000">
                  <a:extLst>
                    <a:ext uri="{9D8B030D-6E8A-4147-A177-3AD203B41FA5}">
                      <a16:colId xmlns:a16="http://schemas.microsoft.com/office/drawing/2014/main" val="822474804"/>
                    </a:ext>
                  </a:extLst>
                </a:gridCol>
                <a:gridCol w="5461000">
                  <a:extLst>
                    <a:ext uri="{9D8B030D-6E8A-4147-A177-3AD203B41FA5}">
                      <a16:colId xmlns:a16="http://schemas.microsoft.com/office/drawing/2014/main" val="1045475837"/>
                    </a:ext>
                  </a:extLst>
                </a:gridCol>
                <a:gridCol w="5461000">
                  <a:extLst>
                    <a:ext uri="{9D8B030D-6E8A-4147-A177-3AD203B41FA5}">
                      <a16:colId xmlns:a16="http://schemas.microsoft.com/office/drawing/2014/main" val="1198972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3200" b="1">
                          <a:effectLst/>
                          <a:latin typeface="Abadi" panose="020B0604020104020204" pitchFamily="34" charset="0"/>
                        </a:rPr>
                        <a:t>Expression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>
                          <a:effectLst/>
                          <a:latin typeface="Abadi" panose="020B0604020104020204" pitchFamily="34" charset="0"/>
                        </a:rPr>
                        <a:t>String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>
                          <a:effectLst/>
                          <a:latin typeface="Abadi" panose="020B0604020104020204" pitchFamily="34" charset="0"/>
                        </a:rPr>
                        <a:t>Matched?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433195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Python\Z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I like Python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1 match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1616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I like Python Programming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No match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7064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  <a:latin typeface="Abadi" panose="020B0604020104020204" pitchFamily="34" charset="0"/>
                        </a:rPr>
                        <a:t>Python is fun.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  <a:latin typeface="Abadi" panose="020B0604020104020204" pitchFamily="34" charset="0"/>
                        </a:rPr>
                        <a:t>No match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500766"/>
                  </a:ext>
                </a:extLst>
              </a:tr>
            </a:tbl>
          </a:graphicData>
        </a:graphic>
      </p:graphicFrame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BEDF6456-0030-45D4-A3DF-10D29300D01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7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1DF240F-6A4B-4BC3-B9BC-09B985A06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0F80976-81C5-4B25-8778-C667C717A0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8CF61DFE-8AD0-4030-9623-9F5C5A79C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650" y="473075"/>
            <a:ext cx="12954000" cy="902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97923E-2F80-4B9F-9F23-6155C50451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B5E3EB-B300-4794-BE08-FBE8D3CFA5D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euclid_circular_a"/>
              </a:rPr>
              <a:t>Special Sequences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7B543-0E71-4C11-8688-F127E7B9C288}"/>
              </a:ext>
            </a:extLst>
          </p:cNvPr>
          <p:cNvSpPr txBox="1"/>
          <p:nvPr/>
        </p:nvSpPr>
        <p:spPr>
          <a:xfrm>
            <a:off x="1289050" y="3749675"/>
            <a:ext cx="1698583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1" i="0" dirty="0">
                <a:effectLst/>
                <a:latin typeface="euclid_circular_a"/>
              </a:rPr>
              <a:t>Tip:</a:t>
            </a:r>
            <a:r>
              <a:rPr lang="en-US" sz="4400" b="0" i="0" dirty="0">
                <a:effectLst/>
                <a:latin typeface="euclid_circular_a"/>
              </a:rPr>
              <a:t> To build and test regular expressions, you can use </a:t>
            </a:r>
            <a:r>
              <a:rPr lang="en-US" sz="4400" b="0" i="0" dirty="0" err="1">
                <a:effectLst/>
                <a:latin typeface="euclid_circular_a"/>
              </a:rPr>
              <a:t>RegEx</a:t>
            </a:r>
            <a:r>
              <a:rPr lang="en-US" sz="4400" b="0" i="0" dirty="0">
                <a:effectLst/>
                <a:latin typeface="euclid_circular_a"/>
              </a:rPr>
              <a:t> tester tools such as </a:t>
            </a:r>
            <a:r>
              <a:rPr lang="en-US" sz="4400" b="0" i="0" u="none" strike="noStrike" dirty="0">
                <a:solidFill>
                  <a:srgbClr val="0556F3"/>
                </a:solidFill>
                <a:effectLst/>
                <a:latin typeface="euclid_circular_a"/>
                <a:hlinkClick r:id="rId4" tooltip="RegEx tester"/>
              </a:rPr>
              <a:t>regex101</a:t>
            </a:r>
            <a:r>
              <a:rPr lang="en-US" sz="4400" b="0" i="0" dirty="0">
                <a:effectLst/>
                <a:latin typeface="euclid_circular_a"/>
              </a:rPr>
              <a:t>. This tool not only helps you in creating regular expressions, but it also helps you learn it.</a:t>
            </a:r>
          </a:p>
          <a:p>
            <a:pPr algn="l"/>
            <a:endParaRPr lang="en-US" sz="4400" b="0" i="0" dirty="0">
              <a:effectLst/>
              <a:latin typeface="euclid_circular_a"/>
            </a:endParaRPr>
          </a:p>
          <a:p>
            <a:pPr algn="l"/>
            <a:r>
              <a:rPr lang="en-US" sz="4400" b="0" i="0" dirty="0">
                <a:effectLst/>
                <a:latin typeface="euclid_circular_a"/>
              </a:rPr>
              <a:t>Now we understand the basics of </a:t>
            </a:r>
            <a:r>
              <a:rPr lang="en-US" sz="4400" b="0" i="0" dirty="0" err="1">
                <a:effectLst/>
                <a:latin typeface="euclid_circular_a"/>
              </a:rPr>
              <a:t>RegEx</a:t>
            </a:r>
            <a:r>
              <a:rPr lang="en-US" sz="4400" b="0" i="0" dirty="0">
                <a:effectLst/>
                <a:latin typeface="euclid_circular_a"/>
              </a:rPr>
              <a:t>, let’s learn how to use </a:t>
            </a:r>
            <a:r>
              <a:rPr lang="en-US" sz="4400" b="0" i="0" dirty="0" err="1">
                <a:effectLst/>
                <a:latin typeface="euclid_circular_a"/>
              </a:rPr>
              <a:t>RegEx</a:t>
            </a:r>
            <a:r>
              <a:rPr lang="en-US" sz="4400" b="0" i="0" dirty="0">
                <a:effectLst/>
                <a:latin typeface="euclid_circular_a"/>
              </a:rPr>
              <a:t> in Python code.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401EB52-B0F2-4DF7-8465-C8C9F78DA98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94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B5E3EB-B300-4794-BE08-FBE8D3CFA5D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Python </a:t>
            </a:r>
            <a:r>
              <a:rPr lang="en-US" b="1" i="0" dirty="0" err="1">
                <a:solidFill>
                  <a:srgbClr val="25265E"/>
                </a:solidFill>
                <a:effectLst/>
                <a:latin typeface="euclid_circular_a"/>
              </a:rPr>
              <a:t>RegEx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4F653C-955A-409F-B258-ED3772254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3216275"/>
            <a:ext cx="16532090" cy="541686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Python has a module named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re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to work with regular expressions.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To use it, we need to import the module.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A626A4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import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The module defines several functions and constants to work with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RegEx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BA6206F-D60E-4032-AB02-7CFEFFEB75E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0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B5E3EB-B300-4794-BE08-FBE8D3CFA5D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Python </a:t>
            </a:r>
            <a:r>
              <a:rPr lang="en-US" b="1" i="0" dirty="0" err="1">
                <a:solidFill>
                  <a:srgbClr val="25265E"/>
                </a:solidFill>
                <a:effectLst/>
                <a:latin typeface="euclid_circular_a"/>
              </a:rPr>
              <a:t>RegEx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05F32-0774-4824-B083-14EE8954E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480" y="2759075"/>
            <a:ext cx="14522502" cy="2077225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18968" rIns="0" bIns="4189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 err="1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re.findall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The 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re.findall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()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method returns a list of strings containing all matches.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50A4CA-810C-4397-839F-5DBEF9C6E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1195"/>
            <a:ext cx="184731" cy="707886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4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C2C457-577F-4B57-94D6-7566F8319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663" y="5276651"/>
            <a:ext cx="12407627" cy="492442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Example 1: </a:t>
            </a:r>
            <a:r>
              <a:rPr kumimoji="0" lang="en-US" altLang="en-US" sz="4000" b="1" i="0" u="none" strike="noStrike" cap="none" normalizeH="0" baseline="0" dirty="0" err="1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re.findall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A0A1A7"/>
                </a:solidFill>
                <a:effectLst/>
                <a:latin typeface="Droid Sans Mono"/>
              </a:rPr>
              <a:t># Program to extract numbers from a string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import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string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'hello 12 hi 89. Howdy 34’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pattern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'\d+’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result =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re.findall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(pattern, string)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(result)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0A1A7"/>
                </a:solidFill>
                <a:effectLst/>
                <a:latin typeface="Droid Sans Mono"/>
              </a:rPr>
              <a:t># Output: ['12', '89', '34’]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If the pattern is not found, 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re.findall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()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returns an empty list.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20142F-4114-42AF-8776-8C0085DB4C9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002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B5E3EB-B300-4794-BE08-FBE8D3CFA5D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Python </a:t>
            </a:r>
            <a:r>
              <a:rPr lang="en-US" b="1" i="0" dirty="0" err="1">
                <a:solidFill>
                  <a:srgbClr val="25265E"/>
                </a:solidFill>
                <a:effectLst/>
                <a:latin typeface="euclid_circular_a"/>
              </a:rPr>
              <a:t>RegEx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FF1F7A-5955-412E-91E0-D601CFB0B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24" y="2301980"/>
            <a:ext cx="18280582" cy="2508112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18968" rIns="0" bIns="4189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re.split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The 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re.split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method splits the string where there is a match and returns a list of strings where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splits have occurred.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5082BD-3386-47E9-A05E-1AB009523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972"/>
            <a:ext cx="184731" cy="646331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6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AF7F11-D7C3-4585-88AF-9CCAC66B3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24" y="4810092"/>
            <a:ext cx="14670491" cy="498598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Example 2: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re.split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import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string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'Twelve:12 Eighty nine:89.’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pattern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'\d+’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result =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re.split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(pattern, string)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(result)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0A1A7"/>
                </a:solidFill>
                <a:effectLst/>
                <a:latin typeface="Droid Sans Mono"/>
              </a:rPr>
              <a:t># Output: ['Twelve:', ' Eighty nine:', '.’]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If the pattern is not found, 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re.split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()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returns a list containing the original string.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3C7855-8CB6-44D1-A0A3-3379A5C67F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35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B5E3EB-B300-4794-BE08-FBE8D3CFA5D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Python </a:t>
            </a:r>
            <a:r>
              <a:rPr lang="en-US" b="1" i="0" dirty="0" err="1">
                <a:solidFill>
                  <a:srgbClr val="25265E"/>
                </a:solidFill>
                <a:effectLst/>
                <a:latin typeface="euclid_circular_a"/>
              </a:rPr>
              <a:t>RegEx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080C73-9CC2-4B6D-A855-37E9AE581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82875"/>
            <a:ext cx="18984300" cy="664797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You can pass 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maxsplit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argument to the 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re.split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()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method. It's the maximum number of splits that will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occur.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A626A4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import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string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'Twelve:12 Eighty nine:89 Nine:9.’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pattern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'\d+'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0A1A7"/>
                </a:solidFill>
                <a:effectLst/>
                <a:latin typeface="Droid Sans Mono"/>
              </a:rPr>
              <a:t>#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A0A1A7"/>
                </a:solidFill>
                <a:effectLst/>
                <a:latin typeface="Droid Sans Mono"/>
              </a:rPr>
              <a:t>maxsplit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0A1A7"/>
                </a:solidFill>
                <a:effectLst/>
                <a:latin typeface="Droid Sans Mono"/>
              </a:rPr>
              <a:t> = 1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0A1A7"/>
                </a:solidFill>
                <a:effectLst/>
                <a:latin typeface="Droid Sans Mono"/>
              </a:rPr>
              <a:t># split only at the first occurrence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result =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re.split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(pattern, string,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1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(result)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0A1A7"/>
                </a:solidFill>
                <a:effectLst/>
                <a:latin typeface="Droid Sans Mono"/>
              </a:rPr>
              <a:t># Output: ['Twelve:', ' Eighty nine:89 Nine:9.’]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>
              <a:solidFill>
                <a:srgbClr val="383A42"/>
              </a:solidFill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By the way, the default value of 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maxsplit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is 0; meaning all possible splits.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E29B81C-6F1F-48AC-89B1-82DAAA08E1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75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B5E3EB-B300-4794-BE08-FBE8D3CFA5D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Python </a:t>
            </a:r>
            <a:r>
              <a:rPr lang="en-US" b="1" i="0" dirty="0" err="1">
                <a:solidFill>
                  <a:srgbClr val="25265E"/>
                </a:solidFill>
                <a:effectLst/>
                <a:latin typeface="euclid_circular_a"/>
              </a:rPr>
              <a:t>RegEx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797EF3-A5A9-4BB7-A14A-0C43CAEDA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157696"/>
            <a:ext cx="17861300" cy="246221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re.sub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The syntax of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re.sub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is: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383A42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re.sub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(pattern, replace, string)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The method returns a string where matched occurrences are replaced with the content of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replace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variable.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F1C630-C602-468F-AD75-31ECF04AE3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546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B5E3EB-B300-4794-BE08-FBE8D3CFA5D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Python </a:t>
            </a:r>
            <a:r>
              <a:rPr lang="en-US" b="1" i="0" dirty="0" err="1">
                <a:solidFill>
                  <a:srgbClr val="25265E"/>
                </a:solidFill>
                <a:effectLst/>
                <a:latin typeface="euclid_circular_a"/>
              </a:rPr>
              <a:t>RegEx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16F6146-5326-49BC-94D2-C89DE9350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784391"/>
            <a:ext cx="10268709" cy="689419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Example 3: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re.sub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0A1A7"/>
                </a:solidFill>
                <a:effectLst/>
                <a:latin typeface="Droid Sans Mono"/>
              </a:rPr>
              <a:t># Program to remove all whitespaces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import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0A1A7"/>
                </a:solidFill>
                <a:effectLst/>
                <a:latin typeface="Droid Sans Mono"/>
              </a:rPr>
              <a:t># multiline string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string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'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abc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 12\ de 23 \n f45 6’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0A1A7"/>
                </a:solidFill>
                <a:effectLst/>
                <a:latin typeface="Droid Sans Mono"/>
              </a:rPr>
              <a:t># matches all whitespace characters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pattern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'\s+’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0A1A7"/>
                </a:solidFill>
                <a:effectLst/>
                <a:latin typeface="Droid Sans Mono"/>
              </a:rPr>
              <a:t># empty string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replace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‘’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new_string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=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re.sub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(pattern, replace, string)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new_string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0A1A7"/>
                </a:solidFill>
                <a:effectLst/>
                <a:latin typeface="Droid Sans Mono"/>
              </a:rPr>
              <a:t># Output: abc12de23f456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If the pattern is not found,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re.sub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returns the original string.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DB4F5E-B6DC-4686-9F43-1110936F8C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24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B5E3EB-B300-4794-BE08-FBE8D3CFA5D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36650" y="244475"/>
            <a:ext cx="17144025" cy="1899676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Python </a:t>
            </a:r>
            <a:r>
              <a:rPr lang="en-US" b="1" i="0" dirty="0" err="1">
                <a:solidFill>
                  <a:srgbClr val="25265E"/>
                </a:solidFill>
                <a:effectLst/>
                <a:latin typeface="euclid_circular_a"/>
              </a:rPr>
              <a:t>RegEx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CB4393-4821-4D4D-9177-A34FA832D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" y="1844675"/>
            <a:ext cx="12451037" cy="830996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You can pass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count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as a fourth parameter to the 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re.sub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()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method.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If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omited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 it results to 0. This will replace all occurrences.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A626A4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import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0A1A7"/>
                </a:solidFill>
                <a:effectLst/>
                <a:latin typeface="Droid Sans Mono"/>
              </a:rPr>
              <a:t># multiline string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string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'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abc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 12\ de 23 \n f45 6’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0A1A7"/>
                </a:solidFill>
                <a:effectLst/>
                <a:latin typeface="Droid Sans Mono"/>
              </a:rPr>
              <a:t># matches all whitespace characters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pattern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'\s+’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replace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‘’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new_string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=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re.sub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r'\s+'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 replace, string,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1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new_string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383A42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0A1A7"/>
                </a:solidFill>
                <a:effectLst/>
                <a:latin typeface="Droid Sans Mono"/>
              </a:rPr>
              <a:t># Output: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0A1A7"/>
                </a:solidFill>
                <a:effectLst/>
                <a:latin typeface="Droid Sans Mono"/>
              </a:rPr>
              <a:t># abc12de 23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0A1A7"/>
                </a:solidFill>
                <a:effectLst/>
                <a:latin typeface="Droid Sans Mono"/>
              </a:rPr>
              <a:t># f45 6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437737A-8A5A-4D61-9FE1-632ECEA7E1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217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B5E3EB-B300-4794-BE08-FBE8D3CFA5D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Python </a:t>
            </a:r>
            <a:r>
              <a:rPr lang="en-US" b="1" i="0" dirty="0" err="1">
                <a:solidFill>
                  <a:srgbClr val="25265E"/>
                </a:solidFill>
                <a:effectLst/>
                <a:latin typeface="euclid_circular_a"/>
              </a:rPr>
              <a:t>RegEx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EAE50F-4642-4164-B80A-BD7825D35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46" y="2352297"/>
            <a:ext cx="18722369" cy="2508112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18968" rIns="0" bIns="4189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re.subn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The 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re.subn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()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is similar to 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re.sub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()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expect it returns a tuple of 2 items containing the new string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the number of substitutions made.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0987AF-2308-4EA7-8BC9-C35F1FA74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" y="4860409"/>
            <a:ext cx="6140399" cy="517064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rgbClr val="25265E"/>
              </a:solidFill>
              <a:effectLst/>
              <a:latin typeface="euclid_circular_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Example 4: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re.subn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0A1A7"/>
                </a:solidFill>
                <a:effectLst/>
                <a:latin typeface="Droid Sans Mono"/>
              </a:rPr>
              <a:t># Program to remove all whitespaces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import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0A1A7"/>
                </a:solidFill>
                <a:effectLst/>
                <a:latin typeface="Droid Sans Mono"/>
              </a:rPr>
              <a:t># multiline 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string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abc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 12\ de 23 \n f45 6’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0A1A7"/>
                </a:solidFill>
                <a:effectLst/>
                <a:latin typeface="Droid Sans Mono"/>
              </a:rPr>
              <a:t># matches all whitespace characters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pattern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'\s+’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0A1A7"/>
                </a:solidFill>
                <a:effectLst/>
                <a:latin typeface="Droid Sans Mono"/>
              </a:rPr>
              <a:t># empty 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replace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‘’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new_string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re.subn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(pattern, replace, string)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new_string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0A1A7"/>
                </a:solidFill>
                <a:effectLst/>
                <a:latin typeface="Droid Sans Mono"/>
              </a:rPr>
              <a:t># Output: ('abc12de23f456', 4)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7964F4-26FB-4505-B6E6-D4DBF13266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673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B5E3EB-B300-4794-BE08-FBE8D3CFA5D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Python </a:t>
            </a:r>
            <a:r>
              <a:rPr lang="en-US" b="1" i="0" dirty="0" err="1">
                <a:solidFill>
                  <a:srgbClr val="25265E"/>
                </a:solidFill>
                <a:effectLst/>
                <a:latin typeface="euclid_circular_a"/>
              </a:rPr>
              <a:t>RegEx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86985A-A96C-4101-9953-D11336246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525" y="3354314"/>
            <a:ext cx="17601357" cy="492442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 err="1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re.search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rgbClr val="25265E"/>
              </a:solidFill>
              <a:effectLst/>
              <a:latin typeface="euclid_circular_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The 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re.search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()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method takes two arguments: a pattern and a string.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The method looks for the first location where the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RegEx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 pattern produces a match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with the string.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If the search is successful, 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re.search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()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returns a match object; if not, it returns 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None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383A42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match =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re.search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(pattern, str)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270B38F-CEB4-4599-A059-5A6A0DE7F0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3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F69BB5-9971-442C-94AD-362A8FCBE23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6596"/>
              <a:t>What is a regular expression?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8905EC2-4858-4AF5-B525-718209BB38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0" y="2946241"/>
            <a:ext cx="16107166" cy="541686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A 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Re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gular 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Ex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pression (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RegEx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) is a sequence of characters that defines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a search pattern.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For example,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383A42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^a...s$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The above code defines a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RegEx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 pattern.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The pattern is: 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any five letter string starting with 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a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and ending with 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s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A6DB546-D77F-4B02-80B0-0E4FF097EE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B5E3EB-B300-4794-BE08-FBE8D3CFA5D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Python </a:t>
            </a:r>
            <a:r>
              <a:rPr lang="en-US" b="1" i="0" dirty="0" err="1">
                <a:solidFill>
                  <a:srgbClr val="25265E"/>
                </a:solidFill>
                <a:effectLst/>
                <a:latin typeface="euclid_circular_a"/>
              </a:rPr>
              <a:t>RegEx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EF529D-229B-448E-97B6-769D94615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0" y="3030612"/>
            <a:ext cx="7365991" cy="597086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Example 5: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re.search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import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string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"Python is fun"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0A1A7"/>
                </a:solidFill>
                <a:effectLst/>
                <a:latin typeface="Droid Sans Mono"/>
              </a:rPr>
              <a:t># check if 'Python' is at the beginning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match =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re.search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'\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APython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'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 string)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if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match: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"pattern found inside the string"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else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"pattern not found"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0A1A7"/>
                </a:solidFill>
                <a:effectLst/>
                <a:latin typeface="Droid Sans Mono"/>
              </a:rPr>
              <a:t># Output: pattern found inside the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Here,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match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contains a match object.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536DB86-0691-4E16-A9E7-F7CF3FE1B17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836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B5E3EB-B300-4794-BE08-FBE8D3CFA5D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25265E"/>
                </a:solidFill>
                <a:latin typeface="euclid_circular_a"/>
              </a:rPr>
              <a:t>Match object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1E690-3367-47D3-9F9A-EF13FA14B884}"/>
              </a:ext>
            </a:extLst>
          </p:cNvPr>
          <p:cNvSpPr txBox="1"/>
          <p:nvPr/>
        </p:nvSpPr>
        <p:spPr>
          <a:xfrm>
            <a:off x="603250" y="2835275"/>
            <a:ext cx="1729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0" i="0" dirty="0">
                <a:effectLst/>
                <a:latin typeface="euclid_circular_a"/>
              </a:rPr>
              <a:t>You can get methods and attributes of a match object using </a:t>
            </a:r>
            <a:r>
              <a:rPr lang="en-US" sz="4000" b="0" i="0" u="none" strike="noStrike" dirty="0" err="1">
                <a:solidFill>
                  <a:srgbClr val="0556F3"/>
                </a:solidFill>
                <a:effectLst/>
                <a:latin typeface="euclid_circular_a"/>
                <a:hlinkClick r:id="rId4"/>
              </a:rPr>
              <a:t>dir</a:t>
            </a:r>
            <a:r>
              <a:rPr lang="en-US" sz="4000" b="0" i="0" u="none" strike="noStrike" dirty="0">
                <a:solidFill>
                  <a:srgbClr val="0556F3"/>
                </a:solidFill>
                <a:effectLst/>
                <a:latin typeface="euclid_circular_a"/>
                <a:hlinkClick r:id="rId4"/>
              </a:rPr>
              <a:t>()</a:t>
            </a:r>
            <a:r>
              <a:rPr lang="en-US" sz="4000" b="0" i="0" dirty="0">
                <a:effectLst/>
                <a:latin typeface="euclid_circular_a"/>
              </a:rPr>
              <a:t> function.</a:t>
            </a:r>
          </a:p>
          <a:p>
            <a:pPr algn="l"/>
            <a:r>
              <a:rPr lang="en-US" sz="4000" b="0" i="0" dirty="0">
                <a:effectLst/>
                <a:latin typeface="euclid_circular_a"/>
              </a:rPr>
              <a:t>Some of the commonly used methods and attributes of match objects are: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0460CFA-FE41-4539-A461-D4CC64F6C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435475"/>
            <a:ext cx="12784012" cy="590931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match.group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The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group()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method returns the part of the string where there is a match.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rgbClr val="25265E"/>
              </a:solidFill>
              <a:effectLst/>
              <a:latin typeface="euclid_circular_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Example 6: Match object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import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re string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'39801 356, 2102 1111’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0A1A7"/>
                </a:solidFill>
                <a:effectLst/>
                <a:latin typeface="Droid Sans Mono"/>
              </a:rPr>
              <a:t># Three digit number followed by space followed by two digit number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pattern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'(\d{3}) (\d{2})’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0A1A7"/>
                </a:solidFill>
                <a:effectLst/>
                <a:latin typeface="Droid Sans Mono"/>
              </a:rPr>
              <a:t># match variable contains a Match object.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match =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re.search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(pattern, string)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if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match: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match.group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else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: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"pattern not found"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0A1A7"/>
                </a:solidFill>
                <a:effectLst/>
                <a:latin typeface="Droid Sans Mono"/>
              </a:rPr>
              <a:t># Output: 801 35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E6B21D-BB38-4C56-BC83-684872ECEBA7}"/>
              </a:ext>
            </a:extLst>
          </p:cNvPr>
          <p:cNvSpPr txBox="1"/>
          <p:nvPr/>
        </p:nvSpPr>
        <p:spPr>
          <a:xfrm>
            <a:off x="13938250" y="5470009"/>
            <a:ext cx="44958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effectLst/>
                <a:latin typeface="euclid_circular_a"/>
              </a:rPr>
              <a:t>Here, </a:t>
            </a:r>
            <a:r>
              <a:rPr lang="en-US" sz="3200" b="0" i="0" dirty="0">
                <a:effectLst/>
                <a:latin typeface="Droid Sans Mono"/>
              </a:rPr>
              <a:t>match</a:t>
            </a:r>
            <a:r>
              <a:rPr lang="en-US" sz="3200" b="0" i="0" dirty="0">
                <a:effectLst/>
                <a:latin typeface="euclid_circular_a"/>
              </a:rPr>
              <a:t> variable contains a match object.</a:t>
            </a:r>
            <a:endParaRPr lang="en-US" sz="32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D3D751-384B-4C1A-845E-5DB7F57DB24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531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B5E3EB-B300-4794-BE08-FBE8D3CFA5D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Match object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E17684-2015-4B87-83BD-E71CE377B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2835275"/>
            <a:ext cx="16305618" cy="664797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match.start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(),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match.end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() and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match.span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The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start()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function returns the index of the start of the matched substring.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Similarly,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end()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returns the end index of the matched substring.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4078F2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match.start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2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match.end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The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span()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function returns a tuple containing start and end index of the matched part.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4078F2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match.span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2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8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FCA769C-0A30-4CFE-B49F-0B19E8D975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0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B5E3EB-B300-4794-BE08-FBE8D3CFA5D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Match object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7936D5-E2FA-4817-B348-2818B92FE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3192462"/>
            <a:ext cx="15138503" cy="492442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match.re and </a:t>
            </a:r>
            <a:r>
              <a:rPr kumimoji="0" lang="en-US" altLang="en-US" sz="4000" b="1" i="0" u="none" strike="noStrike" cap="none" normalizeH="0" baseline="0" dirty="0" err="1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match.string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rgbClr val="25265E"/>
              </a:solidFill>
              <a:effectLst/>
              <a:latin typeface="euclid_circular_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The 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re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attribute of a matched object returns a regular expression object.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Similarly, 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string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attribute returns the passed string.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4078F2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match.re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re.compile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'(\\d{3}) (\\d{2})’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Droid Sans Mono"/>
              </a:rPr>
              <a:t>&gt;&gt;&gt;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match.string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'39801 356, 2102 1111'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ED68F3-0914-4426-8931-8CA70C947A6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10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B5E3EB-B300-4794-BE08-FBE8D3CFA5D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Using r prefix before </a:t>
            </a:r>
            <a:r>
              <a:rPr lang="en-US" b="1" i="0" dirty="0" err="1">
                <a:solidFill>
                  <a:srgbClr val="25265E"/>
                </a:solidFill>
                <a:effectLst/>
                <a:latin typeface="euclid_circular_a"/>
              </a:rPr>
              <a:t>RegEx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8337E2-5549-478A-B5CF-6781CBE57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26" y="3030612"/>
            <a:ext cx="18772517" cy="196977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When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or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prefix is used before a regular expression, it means raw string. For example,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'\n'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is a new line whereas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r'\n'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means two characters: a backslash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\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followed by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Backlash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\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is used to escape various characters including all metacharacters. However, using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prefix makes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\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treat as a normal character.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206BE5-BC83-4D3A-923C-1A6029538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857" y="5758963"/>
            <a:ext cx="7512121" cy="295465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Example 7: Raw string using r prefix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import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string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'\n and \r are escape sequences.’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result =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re.findall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r'[\n\r]'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 string)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(result)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0A1A7"/>
                </a:solidFill>
                <a:effectLst/>
                <a:latin typeface="Droid Sans Mono"/>
              </a:rPr>
              <a:t># Output: ['\n', '\r']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2D5F4D-85D9-47A3-A135-CCD7E36750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016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Нурсулу\Desktop\марат\0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437" y="1142308"/>
            <a:ext cx="14677899" cy="82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08A9D73-3620-4207-B3C0-BF7813541A5B}"/>
              </a:ext>
            </a:extLst>
          </p:cNvPr>
          <p:cNvSpPr/>
          <p:nvPr/>
        </p:nvSpPr>
        <p:spPr>
          <a:xfrm>
            <a:off x="3461618" y="8267098"/>
            <a:ext cx="13180864" cy="5937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68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2E8B5E-AEE4-4012-AA1A-FC24D21C82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8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84527D2A-A1FB-4AC1-8713-E3008E535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0" y="1772746"/>
            <a:ext cx="15610492" cy="203132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A pattern defined using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RegEx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 can be used to match against a string.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8DA5CBA6-24DA-4E0C-88BF-2DC68BA6D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622290"/>
              </p:ext>
            </p:extLst>
          </p:nvPr>
        </p:nvGraphicFramePr>
        <p:xfrm>
          <a:off x="2584450" y="3673475"/>
          <a:ext cx="10763250" cy="3628266"/>
        </p:xfrm>
        <a:graphic>
          <a:graphicData uri="http://schemas.openxmlformats.org/drawingml/2006/table">
            <a:tbl>
              <a:tblPr/>
              <a:tblGrid>
                <a:gridCol w="3587750">
                  <a:extLst>
                    <a:ext uri="{9D8B030D-6E8A-4147-A177-3AD203B41FA5}">
                      <a16:colId xmlns:a16="http://schemas.microsoft.com/office/drawing/2014/main" val="1170966704"/>
                    </a:ext>
                  </a:extLst>
                </a:gridCol>
                <a:gridCol w="3587750">
                  <a:extLst>
                    <a:ext uri="{9D8B030D-6E8A-4147-A177-3AD203B41FA5}">
                      <a16:colId xmlns:a16="http://schemas.microsoft.com/office/drawing/2014/main" val="4060091776"/>
                    </a:ext>
                  </a:extLst>
                </a:gridCol>
                <a:gridCol w="3587750">
                  <a:extLst>
                    <a:ext uri="{9D8B030D-6E8A-4147-A177-3AD203B41FA5}">
                      <a16:colId xmlns:a16="http://schemas.microsoft.com/office/drawing/2014/main" val="2853462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  <a:latin typeface="Abadi" panose="020B0604020104020204" pitchFamily="34" charset="0"/>
                        </a:rPr>
                        <a:t>Expression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  <a:latin typeface="Abadi" panose="020B0604020104020204" pitchFamily="34" charset="0"/>
                        </a:rPr>
                        <a:t>String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  <a:latin typeface="Abadi" panose="020B0604020104020204" pitchFamily="34" charset="0"/>
                        </a:rPr>
                        <a:t>Matched?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79587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^a...s$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abs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No match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6921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alias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Match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8334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abyss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Abadi" panose="020B0604020104020204" pitchFamily="34" charset="0"/>
                        </a:rPr>
                        <a:t>Match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8544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Alias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No match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4537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Abadi" panose="020B0604020104020204" pitchFamily="34" charset="0"/>
                        </a:rPr>
                        <a:t>An abacus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Abadi" panose="020B0604020104020204" pitchFamily="34" charset="0"/>
                        </a:rPr>
                        <a:t>No match</a:t>
                      </a:r>
                    </a:p>
                  </a:txBody>
                  <a:tcPr marL="152400" marR="1524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238576"/>
                  </a:ext>
                </a:extLst>
              </a:tr>
            </a:tbl>
          </a:graphicData>
        </a:graphic>
      </p:graphicFrame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732433A2-3B37-4102-B948-CD88449C63B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C148B3-8532-4226-840F-B17D1A3E1A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65250" y="1920875"/>
            <a:ext cx="16475536" cy="67710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Python has a module named </a:t>
            </a:r>
            <a:r>
              <a:rPr kumimoji="0" lang="en-US" altLang="en-US" sz="4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re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to work with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RegEx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 Here's an example: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15D3B42-0DBA-4C98-B8E2-DFE21BB8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450" y="2802295"/>
            <a:ext cx="7524111" cy="498598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import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>
              <a:solidFill>
                <a:srgbClr val="383A42"/>
              </a:solidFill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pattern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'^a...s$’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test_string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'abyss’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result =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re.match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(pattern,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test_string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result: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"Search successful."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else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: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"Search unsuccessful."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)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6366AD4-46C0-4ED1-BDB9-643C9BE45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50" y="7940675"/>
            <a:ext cx="16050291" cy="110799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Here, we used 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re.match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()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function to search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pattern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within the 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test_string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The method returns a match object if the search is successful. If not, it returns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None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61037A-71EB-418E-8D95-EE48ADDE78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0E0F286E-385B-4C09-8936-0CA5B9CFB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0036" y="1768475"/>
            <a:ext cx="17144027" cy="5460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0" i="0" dirty="0">
                <a:effectLst/>
                <a:latin typeface="euclid_circular_a"/>
              </a:rPr>
              <a:t>There are other several functions defined in the </a:t>
            </a:r>
            <a:r>
              <a:rPr lang="en-US" sz="4000" b="0" i="1" dirty="0">
                <a:effectLst/>
                <a:latin typeface="Droid Sans Mono"/>
              </a:rPr>
              <a:t>re</a:t>
            </a:r>
            <a:r>
              <a:rPr lang="en-US" sz="4000" b="0" i="0" dirty="0">
                <a:effectLst/>
                <a:latin typeface="euclid_circular_a"/>
              </a:rPr>
              <a:t> module to work with </a:t>
            </a:r>
            <a:r>
              <a:rPr lang="en-US" sz="4000" b="0" i="0" dirty="0" err="1">
                <a:effectLst/>
                <a:latin typeface="euclid_circular_a"/>
              </a:rPr>
              <a:t>RegEx</a:t>
            </a:r>
            <a:r>
              <a:rPr lang="en-US" sz="4000" b="0" i="0" dirty="0">
                <a:effectLst/>
                <a:latin typeface="euclid_circular_a"/>
              </a:rPr>
              <a:t>. Before we explore that, let's learn about regular expressions.</a:t>
            </a:r>
            <a:endParaRPr lang="en-US" sz="40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8EDFA2-9D59-4140-A47C-8200E8AF02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81BBCBB-C745-4904-A2A2-CCE5C3F16E4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Specify Pattern Using </a:t>
            </a:r>
            <a:r>
              <a:rPr lang="en-US" b="1" i="0" dirty="0" err="1">
                <a:solidFill>
                  <a:srgbClr val="25265E"/>
                </a:solidFill>
                <a:effectLst/>
                <a:latin typeface="euclid_circular_a"/>
              </a:rPr>
              <a:t>RegEx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BEB47B-75CD-4AB8-B7AA-F0A223B67D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41450" y="3840824"/>
            <a:ext cx="11790985" cy="184665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To specify regular expressions, metacharacters are used.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0" cap="none" dirty="0">
              <a:latin typeface="euclid_circular_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In the previous example, 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^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and 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$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are metacharacters.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5DD9B2-5C9C-42AC-9384-992473C45B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3B5E3EB-B300-4794-BE08-FBE8D3CFA5D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b="1" i="0" dirty="0" err="1">
                <a:solidFill>
                  <a:srgbClr val="25265E"/>
                </a:solidFill>
                <a:effectLst/>
                <a:latin typeface="euclid_circular_a"/>
              </a:rPr>
              <a:t>MetaCharacters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AC76C7-6D69-4BA2-A503-9FAB896D7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450" y="2808818"/>
            <a:ext cx="17144027" cy="5460396"/>
          </a:xfrm>
        </p:spPr>
        <p:txBody>
          <a:bodyPr/>
          <a:lstStyle/>
          <a:p>
            <a:pPr marL="0" indent="0" algn="l">
              <a:buNone/>
            </a:pPr>
            <a:r>
              <a:rPr lang="en-US" sz="4400" b="0" i="0" dirty="0">
                <a:effectLst/>
                <a:latin typeface="euclid_circular_a"/>
              </a:rPr>
              <a:t>Metacharacters are characters that are interpreted in a special way by a </a:t>
            </a:r>
            <a:r>
              <a:rPr lang="en-US" sz="4400" b="0" i="0" dirty="0" err="1">
                <a:effectLst/>
                <a:latin typeface="euclid_circular_a"/>
              </a:rPr>
              <a:t>RegEx</a:t>
            </a:r>
            <a:r>
              <a:rPr lang="en-US" sz="4400" b="0" i="0" dirty="0">
                <a:effectLst/>
                <a:latin typeface="euclid_circular_a"/>
              </a:rPr>
              <a:t> engine. Here's a list of metacharacters:</a:t>
            </a:r>
          </a:p>
          <a:p>
            <a:pPr marL="0" indent="0" algn="l">
              <a:buNone/>
            </a:pPr>
            <a:endParaRPr lang="en-US" sz="4400" b="0" i="0" dirty="0">
              <a:effectLst/>
              <a:latin typeface="euclid_circular_a"/>
            </a:endParaRPr>
          </a:p>
          <a:p>
            <a:pPr marL="0" indent="0" algn="l">
              <a:buNone/>
            </a:pPr>
            <a:r>
              <a:rPr lang="en-US" sz="4400" b="1" i="0" dirty="0">
                <a:effectLst/>
                <a:latin typeface="euclid_circular_a"/>
              </a:rPr>
              <a:t>[]</a:t>
            </a:r>
            <a:r>
              <a:rPr lang="en-US" sz="4400" b="0" i="0" dirty="0">
                <a:effectLst/>
                <a:latin typeface="euclid_circular_a"/>
              </a:rPr>
              <a:t> </a:t>
            </a:r>
            <a:r>
              <a:rPr lang="en-US" sz="4400" b="1" i="0" dirty="0">
                <a:effectLst/>
                <a:latin typeface="euclid_circular_a"/>
              </a:rPr>
              <a:t>.</a:t>
            </a:r>
            <a:r>
              <a:rPr lang="en-US" sz="4400" b="0" i="0" dirty="0">
                <a:effectLst/>
                <a:latin typeface="euclid_circular_a"/>
              </a:rPr>
              <a:t> </a:t>
            </a:r>
            <a:r>
              <a:rPr lang="en-US" sz="4400" b="1" i="0" dirty="0">
                <a:effectLst/>
                <a:latin typeface="euclid_circular_a"/>
              </a:rPr>
              <a:t>^</a:t>
            </a:r>
            <a:r>
              <a:rPr lang="en-US" sz="4400" b="0" i="0" dirty="0">
                <a:effectLst/>
                <a:latin typeface="euclid_circular_a"/>
              </a:rPr>
              <a:t> </a:t>
            </a:r>
            <a:r>
              <a:rPr lang="en-US" sz="4400" b="1" i="0" dirty="0">
                <a:effectLst/>
                <a:latin typeface="euclid_circular_a"/>
              </a:rPr>
              <a:t>$</a:t>
            </a:r>
            <a:r>
              <a:rPr lang="en-US" sz="4400" b="0" i="0" dirty="0">
                <a:effectLst/>
                <a:latin typeface="euclid_circular_a"/>
              </a:rPr>
              <a:t> </a:t>
            </a:r>
            <a:r>
              <a:rPr lang="en-US" sz="4400" b="1" i="0" dirty="0">
                <a:effectLst/>
                <a:latin typeface="euclid_circular_a"/>
              </a:rPr>
              <a:t>*</a:t>
            </a:r>
            <a:r>
              <a:rPr lang="en-US" sz="4400" b="0" i="0" dirty="0">
                <a:effectLst/>
                <a:latin typeface="euclid_circular_a"/>
              </a:rPr>
              <a:t> </a:t>
            </a:r>
            <a:r>
              <a:rPr lang="en-US" sz="4400" b="1" i="0" dirty="0">
                <a:effectLst/>
                <a:latin typeface="euclid_circular_a"/>
              </a:rPr>
              <a:t>+</a:t>
            </a:r>
            <a:r>
              <a:rPr lang="en-US" sz="4400" b="0" i="0" dirty="0">
                <a:effectLst/>
                <a:latin typeface="euclid_circular_a"/>
              </a:rPr>
              <a:t> </a:t>
            </a:r>
            <a:r>
              <a:rPr lang="en-US" sz="4400" b="1" i="0" dirty="0">
                <a:effectLst/>
                <a:latin typeface="euclid_circular_a"/>
              </a:rPr>
              <a:t>?</a:t>
            </a:r>
            <a:r>
              <a:rPr lang="en-US" sz="4400" b="0" i="0" dirty="0">
                <a:effectLst/>
                <a:latin typeface="euclid_circular_a"/>
              </a:rPr>
              <a:t> </a:t>
            </a:r>
            <a:r>
              <a:rPr lang="en-US" sz="4400" b="1" i="0" dirty="0">
                <a:effectLst/>
                <a:latin typeface="euclid_circular_a"/>
              </a:rPr>
              <a:t>{}</a:t>
            </a:r>
            <a:r>
              <a:rPr lang="en-US" sz="4400" b="0" i="0" dirty="0">
                <a:effectLst/>
                <a:latin typeface="euclid_circular_a"/>
              </a:rPr>
              <a:t> </a:t>
            </a:r>
            <a:r>
              <a:rPr lang="en-US" sz="4400" b="1" i="0" dirty="0">
                <a:effectLst/>
                <a:latin typeface="euclid_circular_a"/>
              </a:rPr>
              <a:t>()</a:t>
            </a:r>
            <a:r>
              <a:rPr lang="en-US" sz="4400" b="0" i="0" dirty="0">
                <a:effectLst/>
                <a:latin typeface="euclid_circular_a"/>
              </a:rPr>
              <a:t> </a:t>
            </a:r>
            <a:r>
              <a:rPr lang="en-US" sz="4400" b="1" i="0" dirty="0">
                <a:effectLst/>
                <a:latin typeface="euclid_circular_a"/>
              </a:rPr>
              <a:t>\</a:t>
            </a:r>
            <a:r>
              <a:rPr lang="en-US" sz="4400" b="0" i="0" dirty="0">
                <a:effectLst/>
                <a:latin typeface="euclid_circular_a"/>
              </a:rPr>
              <a:t> </a:t>
            </a:r>
            <a:r>
              <a:rPr lang="en-US" sz="4400" b="1" i="0" dirty="0">
                <a:effectLst/>
                <a:latin typeface="euclid_circular_a"/>
              </a:rPr>
              <a:t>|</a:t>
            </a:r>
            <a:endParaRPr lang="en-US" sz="4400" b="0" i="0" dirty="0">
              <a:effectLst/>
              <a:latin typeface="euclid_circular_a"/>
            </a:endParaRPr>
          </a:p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913249-ED97-4709-B6F7-0175FA4E027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220&quot;&gt;&lt;object type=&quot;3&quot; unique_id=&quot;12018&quot;&gt;&lt;property id=&quot;20148&quot; value=&quot;5&quot;/&gt;&lt;property id=&quot;20300&quot; value=&quot;Slide 1&quot;/&gt;&lt;property id=&quot;20307&quot; value=&quot;285&quot;/&gt;&lt;/object&gt;&lt;object type=&quot;3&quot; unique_id=&quot;14140&quot;&gt;&lt;property id=&quot;20148&quot; value=&quot;5&quot;/&gt;&lt;property id=&quot;20300&quot; value=&quot;Slide 2&quot;/&gt;&lt;property id=&quot;20307&quot; value=&quot;319&quot;/&gt;&lt;/object&gt;&lt;object type=&quot;3&quot; unique_id=&quot;23935&quot;&gt;&lt;property id=&quot;20148&quot; value=&quot;5&quot;/&gt;&lt;property id=&quot;20300&quot; value=&quot;Slide 45&quot;/&gt;&lt;property id=&quot;20307&quot; value=&quot;292&quot;/&gt;&lt;/object&gt;&lt;object type=&quot;3&quot; unique_id=&quot;24504&quot;&gt;&lt;property id=&quot;20148&quot; value=&quot;5&quot;/&gt;&lt;property id=&quot;20300&quot; value=&quot;Slide 3&quot;/&gt;&lt;property id=&quot;20307&quot; value=&quot;310&quot;/&gt;&lt;/object&gt;&lt;object type=&quot;3&quot; unique_id=&quot;24505&quot;&gt;&lt;property id=&quot;20148&quot; value=&quot;5&quot;/&gt;&lt;property id=&quot;20300&quot; value=&quot;Slide 4 - &amp;quot;What is a regular expression?&amp;quot;&quot;/&gt;&lt;property id=&quot;20307&quot; value=&quot;311&quot;/&gt;&lt;/object&gt;&lt;object type=&quot;3&quot; unique_id=&quot;24506&quot;&gt;&lt;property id=&quot;20148&quot; value=&quot;5&quot;/&gt;&lt;property id=&quot;20300&quot; value=&quot;Slide 5&quot;/&gt;&lt;property id=&quot;20307&quot; value=&quot;334&quot;/&gt;&lt;/object&gt;&lt;object type=&quot;3&quot; unique_id=&quot;24507&quot;&gt;&lt;property id=&quot;20148&quot; value=&quot;5&quot;/&gt;&lt;property id=&quot;20300&quot; value=&quot;Slide 6&quot;/&gt;&lt;property id=&quot;20307&quot; value=&quot;312&quot;/&gt;&lt;/object&gt;&lt;object type=&quot;3&quot; unique_id=&quot;24508&quot;&gt;&lt;property id=&quot;20148&quot; value=&quot;5&quot;/&gt;&lt;property id=&quot;20300&quot; value=&quot;Slide 7&quot;/&gt;&lt;property id=&quot;20307&quot; value=&quot;313&quot;/&gt;&lt;/object&gt;&lt;object type=&quot;3&quot; unique_id=&quot;24509&quot;&gt;&lt;property id=&quot;20148&quot; value=&quot;5&quot;/&gt;&lt;property id=&quot;20300&quot; value=&quot;Slide 8 - &amp;quot;Specify Pattern Using RegEx&amp;quot;&quot;/&gt;&lt;property id=&quot;20307&quot; value=&quot;314&quot;/&gt;&lt;/object&gt;&lt;object type=&quot;3&quot; unique_id=&quot;24510&quot;&gt;&lt;property id=&quot;20148&quot; value=&quot;5&quot;/&gt;&lt;property id=&quot;20300&quot; value=&quot;Slide 9 - &amp;quot;MetaCharacters&amp;quot;&quot;/&gt;&lt;property id=&quot;20307&quot; value=&quot;315&quot;/&gt;&lt;/object&gt;&lt;object type=&quot;3&quot; unique_id=&quot;24852&quot;&gt;&lt;property id=&quot;20148&quot; value=&quot;5&quot;/&gt;&lt;property id=&quot;20300&quot; value=&quot;Slide 10 - &amp;quot;MetaCharacters&amp;quot;&quot;/&gt;&lt;property id=&quot;20307&quot; value=&quot;337&quot;/&gt;&lt;/object&gt;&lt;object type=&quot;3&quot; unique_id=&quot;24945&quot;&gt;&lt;property id=&quot;20148&quot; value=&quot;5&quot;/&gt;&lt;property id=&quot;20300&quot; value=&quot;Slide 11 - &amp;quot;MetaCharacters&amp;quot;&quot;/&gt;&lt;property id=&quot;20307&quot; value=&quot;338&quot;/&gt;&lt;/object&gt;&lt;object type=&quot;3&quot; unique_id=&quot;24946&quot;&gt;&lt;property id=&quot;20148&quot; value=&quot;5&quot;/&gt;&lt;property id=&quot;20300&quot; value=&quot;Slide 12 - &amp;quot;MetaCharacters&amp;quot;&quot;/&gt;&lt;property id=&quot;20307&quot; value=&quot;339&quot;/&gt;&lt;/object&gt;&lt;object type=&quot;3&quot; unique_id=&quot;25247&quot;&gt;&lt;property id=&quot;20148&quot; value=&quot;5&quot;/&gt;&lt;property id=&quot;20300&quot; value=&quot;Slide 13 - &amp;quot;MetaCharacters&amp;quot;&quot;/&gt;&lt;property id=&quot;20307&quot; value=&quot;340&quot;/&gt;&lt;/object&gt;&lt;object type=&quot;3&quot; unique_id=&quot;25248&quot;&gt;&lt;property id=&quot;20148&quot; value=&quot;5&quot;/&gt;&lt;property id=&quot;20300&quot; value=&quot;Slide 14 - &amp;quot;MetaCharacters&amp;quot;&quot;/&gt;&lt;property id=&quot;20307&quot; value=&quot;341&quot;/&gt;&lt;/object&gt;&lt;object type=&quot;3&quot; unique_id=&quot;25249&quot;&gt;&lt;property id=&quot;20148&quot; value=&quot;5&quot;/&gt;&lt;property id=&quot;20300&quot; value=&quot;Slide 15 - &amp;quot;MetaCharacters&amp;quot;&quot;/&gt;&lt;property id=&quot;20307&quot; value=&quot;342&quot;/&gt;&lt;/object&gt;&lt;object type=&quot;3&quot; unique_id=&quot;25654&quot;&gt;&lt;property id=&quot;20148&quot; value=&quot;5&quot;/&gt;&lt;property id=&quot;20300&quot; value=&quot;Slide 16 - &amp;quot;MetaCharacters&amp;quot;&quot;/&gt;&lt;property id=&quot;20307&quot; value=&quot;343&quot;/&gt;&lt;/object&gt;&lt;object type=&quot;3&quot; unique_id=&quot;25655&quot;&gt;&lt;property id=&quot;20148&quot; value=&quot;5&quot;/&gt;&lt;property id=&quot;20300&quot; value=&quot;Slide 17 - &amp;quot;MetaCharacters&amp;quot;&quot;/&gt;&lt;property id=&quot;20307&quot; value=&quot;344&quot;/&gt;&lt;/object&gt;&lt;object type=&quot;3&quot; unique_id=&quot;25656&quot;&gt;&lt;property id=&quot;20148&quot; value=&quot;5&quot;/&gt;&lt;property id=&quot;20300&quot; value=&quot;Slide 18 - &amp;quot;MetaCharacters&amp;quot;&quot;/&gt;&lt;property id=&quot;20307&quot; value=&quot;345&quot;/&gt;&lt;/object&gt;&lt;object type=&quot;3&quot; unique_id=&quot;25657&quot;&gt;&lt;property id=&quot;20148&quot; value=&quot;5&quot;/&gt;&lt;property id=&quot;20300&quot; value=&quot;Slide 19 - &amp;quot;MetaCharacters&amp;quot;&quot;/&gt;&lt;property id=&quot;20307&quot; value=&quot;346&quot;/&gt;&lt;/object&gt;&lt;object type=&quot;3&quot; unique_id=&quot;25658&quot;&gt;&lt;property id=&quot;20148&quot; value=&quot;5&quot;/&gt;&lt;property id=&quot;20300&quot; value=&quot;Slide 20 - &amp;quot;MetaCharacters&amp;quot;&quot;/&gt;&lt;property id=&quot;20307&quot; value=&quot;347&quot;/&gt;&lt;/object&gt;&lt;object type=&quot;3&quot; unique_id=&quot;25659&quot;&gt;&lt;property id=&quot;20148&quot; value=&quot;5&quot;/&gt;&lt;property id=&quot;20300&quot; value=&quot;Slide 21 - &amp;quot;MetaCharacters&amp;quot;&quot;/&gt;&lt;property id=&quot;20307&quot; value=&quot;348&quot;/&gt;&lt;/object&gt;&lt;object type=&quot;3&quot; unique_id=&quot;25660&quot;&gt;&lt;property id=&quot;20148&quot; value=&quot;5&quot;/&gt;&lt;property id=&quot;20300&quot; value=&quot;Slide 22 - &amp;quot;MetaCharacters&amp;quot;&quot;/&gt;&lt;property id=&quot;20307&quot; value=&quot;349&quot;/&gt;&lt;/object&gt;&lt;object type=&quot;3&quot; unique_id=&quot;25661&quot;&gt;&lt;property id=&quot;20148&quot; value=&quot;5&quot;/&gt;&lt;property id=&quot;20300&quot; value=&quot;Slide 23 - &amp;quot;Special Sequences&amp;quot;&quot;/&gt;&lt;property id=&quot;20307&quot; value=&quot;350&quot;/&gt;&lt;/object&gt;&lt;object type=&quot;3&quot; unique_id=&quot;25664&quot;&gt;&lt;property id=&quot;20148&quot; value=&quot;5&quot;/&gt;&lt;property id=&quot;20300&quot; value=&quot;Slide 41 - &amp;quot;Match object&amp;quot;&quot;/&gt;&lt;property id=&quot;20307&quot; value=&quot;353&quot;/&gt;&lt;/object&gt;&lt;object type=&quot;3&quot; unique_id=&quot;26356&quot;&gt;&lt;property id=&quot;20148&quot; value=&quot;5&quot;/&gt;&lt;property id=&quot;20300&quot; value=&quot;Slide 24 - &amp;quot;Special Sequences&amp;quot;&quot;/&gt;&lt;property id=&quot;20307&quot; value=&quot;355&quot;/&gt;&lt;/object&gt;&lt;object type=&quot;3&quot; unique_id=&quot;26357&quot;&gt;&lt;property id=&quot;20148&quot; value=&quot;5&quot;/&gt;&lt;property id=&quot;20300&quot; value=&quot;Slide 25 - &amp;quot;Special Sequences&amp;quot;&quot;/&gt;&lt;property id=&quot;20307&quot; value=&quot;356&quot;/&gt;&lt;/object&gt;&lt;object type=&quot;3&quot; unique_id=&quot;26358&quot;&gt;&lt;property id=&quot;20148&quot; value=&quot;5&quot;/&gt;&lt;property id=&quot;20300&quot; value=&quot;Slide 26 - &amp;quot;Special Sequences&amp;quot;&quot;/&gt;&lt;property id=&quot;20307&quot; value=&quot;357&quot;/&gt;&lt;/object&gt;&lt;object type=&quot;3&quot; unique_id=&quot;26359&quot;&gt;&lt;property id=&quot;20148&quot; value=&quot;5&quot;/&gt;&lt;property id=&quot;20300&quot; value=&quot;Slide 27 - &amp;quot;Special Sequences&amp;quot;&quot;/&gt;&lt;property id=&quot;20307&quot; value=&quot;358&quot;/&gt;&lt;/object&gt;&lt;object type=&quot;3&quot; unique_id=&quot;26360&quot;&gt;&lt;property id=&quot;20148&quot; value=&quot;5&quot;/&gt;&lt;property id=&quot;20300&quot; value=&quot;Slide 28 - &amp;quot;Special Sequences&amp;quot;&quot;/&gt;&lt;property id=&quot;20307&quot; value=&quot;359&quot;/&gt;&lt;/object&gt;&lt;object type=&quot;3&quot; unique_id=&quot;27096&quot;&gt;&lt;property id=&quot;20148&quot; value=&quot;5&quot;/&gt;&lt;property id=&quot;20300&quot; value=&quot;Slide 29 - &amp;quot;Special Sequences&amp;quot;&quot;/&gt;&lt;property id=&quot;20307&quot; value=&quot;360&quot;/&gt;&lt;/object&gt;&lt;object type=&quot;3&quot; unique_id=&quot;27097&quot;&gt;&lt;property id=&quot;20148&quot; value=&quot;5&quot;/&gt;&lt;property id=&quot;20300&quot; value=&quot;Slide 30 - &amp;quot;Special Sequences&amp;quot;&quot;/&gt;&lt;property id=&quot;20307&quot; value=&quot;361&quot;/&gt;&lt;/object&gt;&lt;object type=&quot;3&quot; unique_id=&quot;27098&quot;&gt;&lt;property id=&quot;20148&quot; value=&quot;5&quot;/&gt;&lt;property id=&quot;20300&quot; value=&quot;Slide 31 - &amp;quot;Python RegEx&amp;quot;&quot;/&gt;&lt;property id=&quot;20307&quot; value=&quot;362&quot;/&gt;&lt;/object&gt;&lt;object type=&quot;3&quot; unique_id=&quot;27814&quot;&gt;&lt;property id=&quot;20148&quot; value=&quot;5&quot;/&gt;&lt;property id=&quot;20300&quot; value=&quot;Slide 32 - &amp;quot;Python RegEx&amp;quot;&quot;/&gt;&lt;property id=&quot;20307&quot; value=&quot;363&quot;/&gt;&lt;/object&gt;&lt;object type=&quot;3&quot; unique_id=&quot;27815&quot;&gt;&lt;property id=&quot;20148&quot; value=&quot;5&quot;/&gt;&lt;property id=&quot;20300&quot; value=&quot;Slide 33 - &amp;quot;Python RegEx&amp;quot;&quot;/&gt;&lt;property id=&quot;20307&quot; value=&quot;364&quot;/&gt;&lt;/object&gt;&lt;object type=&quot;3&quot; unique_id=&quot;27816&quot;&gt;&lt;property id=&quot;20148&quot; value=&quot;5&quot;/&gt;&lt;property id=&quot;20300&quot; value=&quot;Slide 34 - &amp;quot;Python RegEx&amp;quot;&quot;/&gt;&lt;property id=&quot;20307&quot; value=&quot;365&quot;/&gt;&lt;/object&gt;&lt;object type=&quot;3&quot; unique_id=&quot;27817&quot;&gt;&lt;property id=&quot;20148&quot; value=&quot;5&quot;/&gt;&lt;property id=&quot;20300&quot; value=&quot;Slide 35 - &amp;quot;Python RegEx&amp;quot;&quot;/&gt;&lt;property id=&quot;20307&quot; value=&quot;366&quot;/&gt;&lt;/object&gt;&lt;object type=&quot;3&quot; unique_id=&quot;27818&quot;&gt;&lt;property id=&quot;20148&quot; value=&quot;5&quot;/&gt;&lt;property id=&quot;20300&quot; value=&quot;Slide 36 - &amp;quot;Python RegEx&amp;quot;&quot;/&gt;&lt;property id=&quot;20307&quot; value=&quot;367&quot;/&gt;&lt;/object&gt;&lt;object type=&quot;3&quot; unique_id=&quot;27819&quot;&gt;&lt;property id=&quot;20148&quot; value=&quot;5&quot;/&gt;&lt;property id=&quot;20300&quot; value=&quot;Slide 37 - &amp;quot;Python RegEx&amp;quot;&quot;/&gt;&lt;property id=&quot;20307&quot; value=&quot;368&quot;/&gt;&lt;/object&gt;&lt;object type=&quot;3&quot; unique_id=&quot;27820&quot;&gt;&lt;property id=&quot;20148&quot; value=&quot;5&quot;/&gt;&lt;property id=&quot;20300&quot; value=&quot;Slide 38 - &amp;quot;Python RegEx&amp;quot;&quot;/&gt;&lt;property id=&quot;20307&quot; value=&quot;369&quot;/&gt;&lt;/object&gt;&lt;object type=&quot;3&quot; unique_id=&quot;27821&quot;&gt;&lt;property id=&quot;20148&quot; value=&quot;5&quot;/&gt;&lt;property id=&quot;20300&quot; value=&quot;Slide 39 - &amp;quot;Python RegEx&amp;quot;&quot;/&gt;&lt;property id=&quot;20307&quot; value=&quot;370&quot;/&gt;&lt;/object&gt;&lt;object type=&quot;3&quot; unique_id=&quot;27822&quot;&gt;&lt;property id=&quot;20148&quot; value=&quot;5&quot;/&gt;&lt;property id=&quot;20300&quot; value=&quot;Slide 40 - &amp;quot;Python RegEx&amp;quot;&quot;/&gt;&lt;property id=&quot;20307&quot; value=&quot;371&quot;/&gt;&lt;/object&gt;&lt;object type=&quot;3&quot; unique_id=&quot;28230&quot;&gt;&lt;property id=&quot;20148&quot; value=&quot;5&quot;/&gt;&lt;property id=&quot;20300&quot; value=&quot;Slide 42 - &amp;quot;Match object&amp;quot;&quot;/&gt;&lt;property id=&quot;20307&quot; value=&quot;372&quot;/&gt;&lt;/object&gt;&lt;object type=&quot;3&quot; unique_id=&quot;28231&quot;&gt;&lt;property id=&quot;20148&quot; value=&quot;5&quot;/&gt;&lt;property id=&quot;20300&quot; value=&quot;Slide 43 - &amp;quot;Match object&amp;quot;&quot;/&gt;&lt;property id=&quot;20307&quot; value=&quot;373&quot;/&gt;&lt;/object&gt;&lt;object type=&quot;3&quot; unique_id=&quot;28232&quot;&gt;&lt;property id=&quot;20148&quot; value=&quot;5&quot;/&gt;&lt;property id=&quot;20300&quot; value=&quot;Slide 44 - &amp;quot;Using r prefix before RegEx&amp;quot;&quot;/&gt;&lt;property id=&quot;20307&quot; value=&quot;374&quot;/&gt;&lt;/object&gt;&lt;/object&gt;&lt;object type=&quot;8&quot; unique_id=&quot;10280&quot;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Главное мероприятие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CA7EA6C9C1E874F95C7C2F57596412B" ma:contentTypeVersion="4" ma:contentTypeDescription="Создание документа." ma:contentTypeScope="" ma:versionID="670686ec06addbf862e6db37a05f0175">
  <xsd:schema xmlns:xsd="http://www.w3.org/2001/XMLSchema" xmlns:xs="http://www.w3.org/2001/XMLSchema" xmlns:p="http://schemas.microsoft.com/office/2006/metadata/properties" xmlns:ns2="8d632433-768a-41fb-8899-f407ef78b44b" targetNamespace="http://schemas.microsoft.com/office/2006/metadata/properties" ma:root="true" ma:fieldsID="264ef4a002b0f04cd4703856bb97c061" ns2:_="">
    <xsd:import namespace="8d632433-768a-41fb-8899-f407ef78b4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632433-768a-41fb-8899-f407ef78b4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28CB95-C76D-4BE9-BF04-DA3EDA16173B}"/>
</file>

<file path=customXml/itemProps2.xml><?xml version="1.0" encoding="utf-8"?>
<ds:datastoreItem xmlns:ds="http://schemas.openxmlformats.org/officeDocument/2006/customXml" ds:itemID="{879ABC79-4216-4DEE-B98B-00AD3B7C609C}"/>
</file>

<file path=customXml/itemProps3.xml><?xml version="1.0" encoding="utf-8"?>
<ds:datastoreItem xmlns:ds="http://schemas.openxmlformats.org/officeDocument/2006/customXml" ds:itemID="{A7D28946-FC95-490A-B829-8EFC8F74D192}"/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TM04033927[[fn=Главное мероприятие]]</Template>
  <TotalTime>773</TotalTime>
  <Words>3095</Words>
  <Application>Microsoft Office PowerPoint</Application>
  <PresentationFormat>Произвольный</PresentationFormat>
  <Paragraphs>842</Paragraphs>
  <Slides>45</Slides>
  <Notes>43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3" baseType="lpstr">
      <vt:lpstr>Abadi</vt:lpstr>
      <vt:lpstr>Arial</vt:lpstr>
      <vt:lpstr>Calibri</vt:lpstr>
      <vt:lpstr>Droid Sans Mono</vt:lpstr>
      <vt:lpstr>euclid_circular_a</vt:lpstr>
      <vt:lpstr>Impact</vt:lpstr>
      <vt:lpstr>Times New Roman</vt:lpstr>
      <vt:lpstr>Главное мероприятие</vt:lpstr>
      <vt:lpstr>Презентация PowerPoint</vt:lpstr>
      <vt:lpstr>Презентация PowerPoint</vt:lpstr>
      <vt:lpstr>Презентация PowerPoint</vt:lpstr>
      <vt:lpstr>What is a regular expression?</vt:lpstr>
      <vt:lpstr>Презентация PowerPoint</vt:lpstr>
      <vt:lpstr>Презентация PowerPoint</vt:lpstr>
      <vt:lpstr>Презентация PowerPoint</vt:lpstr>
      <vt:lpstr>Specify Pattern Using RegEx</vt:lpstr>
      <vt:lpstr>MetaCharacters</vt:lpstr>
      <vt:lpstr>MetaCharacters</vt:lpstr>
      <vt:lpstr>MetaCharacters</vt:lpstr>
      <vt:lpstr>MetaCharacters</vt:lpstr>
      <vt:lpstr>MetaCharacters</vt:lpstr>
      <vt:lpstr>MetaCharacters</vt:lpstr>
      <vt:lpstr>MetaCharacters</vt:lpstr>
      <vt:lpstr>MetaCharacters</vt:lpstr>
      <vt:lpstr>MetaCharacters</vt:lpstr>
      <vt:lpstr>MetaCharacters</vt:lpstr>
      <vt:lpstr>MetaCharacters</vt:lpstr>
      <vt:lpstr>MetaCharacters</vt:lpstr>
      <vt:lpstr>MetaCharacters</vt:lpstr>
      <vt:lpstr>MetaCharacters</vt:lpstr>
      <vt:lpstr>Special Sequences</vt:lpstr>
      <vt:lpstr>Special Sequences</vt:lpstr>
      <vt:lpstr>Special Sequences</vt:lpstr>
      <vt:lpstr>Special Sequences</vt:lpstr>
      <vt:lpstr>Special Sequences</vt:lpstr>
      <vt:lpstr>Special Sequences</vt:lpstr>
      <vt:lpstr>Special Sequences</vt:lpstr>
      <vt:lpstr>Special Sequences</vt:lpstr>
      <vt:lpstr>Python RegEx</vt:lpstr>
      <vt:lpstr>Python RegEx</vt:lpstr>
      <vt:lpstr>Python RegEx</vt:lpstr>
      <vt:lpstr>Python RegEx</vt:lpstr>
      <vt:lpstr>Python RegEx</vt:lpstr>
      <vt:lpstr>Python RegEx</vt:lpstr>
      <vt:lpstr>Python RegEx</vt:lpstr>
      <vt:lpstr>Python RegEx</vt:lpstr>
      <vt:lpstr>Python RegEx</vt:lpstr>
      <vt:lpstr>Python RegEx</vt:lpstr>
      <vt:lpstr>Match object</vt:lpstr>
      <vt:lpstr>Match object</vt:lpstr>
      <vt:lpstr>Match object</vt:lpstr>
      <vt:lpstr>Using r prefix before RegEx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Aizhan</dc:creator>
  <cp:lastModifiedBy>Aizhan Altaibek</cp:lastModifiedBy>
  <cp:revision>136</cp:revision>
  <dcterms:created xsi:type="dcterms:W3CDTF">2020-09-30T20:41:39Z</dcterms:created>
  <dcterms:modified xsi:type="dcterms:W3CDTF">2020-11-05T10:09:33Z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2015-12-17T00:00:00Z</vt:filetime>
  </property>
  <property fmtid="{D5CDD505-2E9C-101B-9397-08002B2CF9AE}" pid="3" name="LastSaved">
    <vt:filetime>2020-09-30T00:00:00Z</vt:filetime>
  </property>
  <property fmtid="{D5CDD505-2E9C-101B-9397-08002B2CF9AE}" pid="4" name="ContentTypeId">
    <vt:lpwstr>0x0101000CA7EA6C9C1E874F95C7C2F57596412B</vt:lpwstr>
  </property>
</Properties>
</file>