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3.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47" r:id="rId2"/>
    <p:sldId id="305" r:id="rId3"/>
    <p:sldId id="348" r:id="rId4"/>
    <p:sldId id="338" r:id="rId5"/>
    <p:sldId id="333" r:id="rId6"/>
    <p:sldId id="339" r:id="rId7"/>
    <p:sldId id="340" r:id="rId8"/>
    <p:sldId id="342" r:id="rId9"/>
    <p:sldId id="343" r:id="rId10"/>
    <p:sldId id="306" r:id="rId11"/>
    <p:sldId id="259" r:id="rId12"/>
    <p:sldId id="260" r:id="rId13"/>
    <p:sldId id="261" r:id="rId14"/>
    <p:sldId id="293" r:id="rId15"/>
    <p:sldId id="344" r:id="rId16"/>
    <p:sldId id="345" r:id="rId17"/>
    <p:sldId id="291" r:id="rId18"/>
    <p:sldId id="335" r:id="rId19"/>
    <p:sldId id="334" r:id="rId20"/>
    <p:sldId id="336" r:id="rId21"/>
    <p:sldId id="337" r:id="rId22"/>
    <p:sldId id="258" r:id="rId23"/>
    <p:sldId id="302" r:id="rId24"/>
    <p:sldId id="262" r:id="rId25"/>
    <p:sldId id="263" r:id="rId26"/>
    <p:sldId id="264" r:id="rId27"/>
    <p:sldId id="265" r:id="rId28"/>
    <p:sldId id="266" r:id="rId29"/>
    <p:sldId id="267" r:id="rId30"/>
    <p:sldId id="268" r:id="rId31"/>
    <p:sldId id="296" r:id="rId32"/>
    <p:sldId id="297" r:id="rId33"/>
    <p:sldId id="303"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49" r:id="rId54"/>
  </p:sldIdLst>
  <p:sldSz cx="9144000" cy="6858000" type="screen4x3"/>
  <p:notesSz cx="6858000" cy="9144000"/>
  <p:defaultTextStyle>
    <a:defPPr>
      <a:defRPr lang="en-US"/>
    </a:defPPr>
    <a:lvl1pPr algn="ctr" rtl="0" fontAlgn="base">
      <a:spcBef>
        <a:spcPct val="0"/>
      </a:spcBef>
      <a:spcAft>
        <a:spcPct val="0"/>
      </a:spcAft>
      <a:defRPr sz="8800" i="1" kern="1200">
        <a:solidFill>
          <a:srgbClr val="FF0066"/>
        </a:solidFill>
        <a:latin typeface="Times New Roman" panose="02020603050405020304" pitchFamily="18" charset="0"/>
        <a:ea typeface="+mn-ea"/>
        <a:cs typeface="+mn-cs"/>
      </a:defRPr>
    </a:lvl1pPr>
    <a:lvl2pPr marL="457200" algn="ctr" rtl="0" fontAlgn="base">
      <a:spcBef>
        <a:spcPct val="0"/>
      </a:spcBef>
      <a:spcAft>
        <a:spcPct val="0"/>
      </a:spcAft>
      <a:defRPr sz="8800" i="1" kern="1200">
        <a:solidFill>
          <a:srgbClr val="FF0066"/>
        </a:solidFill>
        <a:latin typeface="Times New Roman" panose="02020603050405020304" pitchFamily="18" charset="0"/>
        <a:ea typeface="+mn-ea"/>
        <a:cs typeface="+mn-cs"/>
      </a:defRPr>
    </a:lvl2pPr>
    <a:lvl3pPr marL="914400" algn="ctr" rtl="0" fontAlgn="base">
      <a:spcBef>
        <a:spcPct val="0"/>
      </a:spcBef>
      <a:spcAft>
        <a:spcPct val="0"/>
      </a:spcAft>
      <a:defRPr sz="8800" i="1" kern="1200">
        <a:solidFill>
          <a:srgbClr val="FF0066"/>
        </a:solidFill>
        <a:latin typeface="Times New Roman" panose="02020603050405020304" pitchFamily="18" charset="0"/>
        <a:ea typeface="+mn-ea"/>
        <a:cs typeface="+mn-cs"/>
      </a:defRPr>
    </a:lvl3pPr>
    <a:lvl4pPr marL="1371600" algn="ctr" rtl="0" fontAlgn="base">
      <a:spcBef>
        <a:spcPct val="0"/>
      </a:spcBef>
      <a:spcAft>
        <a:spcPct val="0"/>
      </a:spcAft>
      <a:defRPr sz="8800" i="1" kern="1200">
        <a:solidFill>
          <a:srgbClr val="FF0066"/>
        </a:solidFill>
        <a:latin typeface="Times New Roman" panose="02020603050405020304" pitchFamily="18" charset="0"/>
        <a:ea typeface="+mn-ea"/>
        <a:cs typeface="+mn-cs"/>
      </a:defRPr>
    </a:lvl4pPr>
    <a:lvl5pPr marL="1828800" algn="ctr" rtl="0" fontAlgn="base">
      <a:spcBef>
        <a:spcPct val="0"/>
      </a:spcBef>
      <a:spcAft>
        <a:spcPct val="0"/>
      </a:spcAft>
      <a:defRPr sz="8800" i="1" kern="1200">
        <a:solidFill>
          <a:srgbClr val="FF0066"/>
        </a:solidFill>
        <a:latin typeface="Times New Roman" panose="02020603050405020304" pitchFamily="18" charset="0"/>
        <a:ea typeface="+mn-ea"/>
        <a:cs typeface="+mn-cs"/>
      </a:defRPr>
    </a:lvl5pPr>
    <a:lvl6pPr marL="2286000" algn="l" defTabSz="914400" rtl="0" eaLnBrk="1" latinLnBrk="0" hangingPunct="1">
      <a:defRPr sz="8800" i="1" kern="1200">
        <a:solidFill>
          <a:srgbClr val="FF0066"/>
        </a:solidFill>
        <a:latin typeface="Times New Roman" panose="02020603050405020304" pitchFamily="18" charset="0"/>
        <a:ea typeface="+mn-ea"/>
        <a:cs typeface="+mn-cs"/>
      </a:defRPr>
    </a:lvl6pPr>
    <a:lvl7pPr marL="2743200" algn="l" defTabSz="914400" rtl="0" eaLnBrk="1" latinLnBrk="0" hangingPunct="1">
      <a:defRPr sz="8800" i="1" kern="1200">
        <a:solidFill>
          <a:srgbClr val="FF0066"/>
        </a:solidFill>
        <a:latin typeface="Times New Roman" panose="02020603050405020304" pitchFamily="18" charset="0"/>
        <a:ea typeface="+mn-ea"/>
        <a:cs typeface="+mn-cs"/>
      </a:defRPr>
    </a:lvl7pPr>
    <a:lvl8pPr marL="3200400" algn="l" defTabSz="914400" rtl="0" eaLnBrk="1" latinLnBrk="0" hangingPunct="1">
      <a:defRPr sz="8800" i="1" kern="1200">
        <a:solidFill>
          <a:srgbClr val="FF0066"/>
        </a:solidFill>
        <a:latin typeface="Times New Roman" panose="02020603050405020304" pitchFamily="18" charset="0"/>
        <a:ea typeface="+mn-ea"/>
        <a:cs typeface="+mn-cs"/>
      </a:defRPr>
    </a:lvl8pPr>
    <a:lvl9pPr marL="3657600" algn="l" defTabSz="914400" rtl="0" eaLnBrk="1" latinLnBrk="0" hangingPunct="1">
      <a:defRPr sz="8800" i="1" kern="1200">
        <a:solidFill>
          <a:srgbClr val="FF0066"/>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5" autoAdjust="0"/>
    <p:restoredTop sz="91000" autoAdjust="0"/>
  </p:normalViewPr>
  <p:slideViewPr>
    <p:cSldViewPr>
      <p:cViewPr varScale="1">
        <p:scale>
          <a:sx n="64" d="100"/>
          <a:sy n="64" d="100"/>
        </p:scale>
        <p:origin x="1268"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9A371F-A8D5-49C6-B84D-D7C2C4ED4EAF}" type="datetimeFigureOut">
              <a:rPr lang="en-US" smtClean="0"/>
              <a:t>11/19/2020</a:t>
            </a:fld>
            <a:endParaRPr lang="en-US"/>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67BF2-9E9D-452F-8AC5-6762148144EF}" type="slidenum">
              <a:rPr lang="en-US" smtClean="0"/>
              <a:t>‹#›</a:t>
            </a:fld>
            <a:endParaRPr lang="en-US"/>
          </a:p>
        </p:txBody>
      </p:sp>
    </p:spTree>
    <p:extLst>
      <p:ext uri="{BB962C8B-B14F-4D97-AF65-F5344CB8AC3E}">
        <p14:creationId xmlns:p14="http://schemas.microsoft.com/office/powerpoint/2010/main" val="387726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p>
        </p:txBody>
      </p:sp>
      <p:sp>
        <p:nvSpPr>
          <p:cNvPr id="4" name="Номер слайда 3"/>
          <p:cNvSpPr>
            <a:spLocks noGrp="1"/>
          </p:cNvSpPr>
          <p:nvPr>
            <p:ph type="sldNum" sz="quarter" idx="10"/>
          </p:nvPr>
        </p:nvSpPr>
        <p:spPr/>
        <p:txBody>
          <a:bodyPr/>
          <a:lstStyle/>
          <a:p>
            <a:fld id="{E9267BF2-9E9D-452F-8AC5-6762148144EF}" type="slidenum">
              <a:rPr lang="en-US" smtClean="0"/>
              <a:t>1</a:t>
            </a:fld>
            <a:endParaRPr lang="en-US"/>
          </a:p>
        </p:txBody>
      </p:sp>
    </p:spTree>
    <p:extLst>
      <p:ext uri="{BB962C8B-B14F-4D97-AF65-F5344CB8AC3E}">
        <p14:creationId xmlns:p14="http://schemas.microsoft.com/office/powerpoint/2010/main" val="168267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ar-SA"/>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ar-SA"/>
          </a:p>
        </p:txBody>
      </p:sp>
    </p:spTree>
    <p:extLst>
      <p:ext uri="{BB962C8B-B14F-4D97-AF65-F5344CB8AC3E}">
        <p14:creationId xmlns:p14="http://schemas.microsoft.com/office/powerpoint/2010/main" val="421062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extLst>
      <p:ext uri="{BB962C8B-B14F-4D97-AF65-F5344CB8AC3E}">
        <p14:creationId xmlns:p14="http://schemas.microsoft.com/office/powerpoint/2010/main" val="2052206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extLst>
      <p:ext uri="{BB962C8B-B14F-4D97-AF65-F5344CB8AC3E}">
        <p14:creationId xmlns:p14="http://schemas.microsoft.com/office/powerpoint/2010/main" val="336367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extLst>
      <p:ext uri="{BB962C8B-B14F-4D97-AF65-F5344CB8AC3E}">
        <p14:creationId xmlns:p14="http://schemas.microsoft.com/office/powerpoint/2010/main" val="161670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591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extLst>
      <p:ext uri="{BB962C8B-B14F-4D97-AF65-F5344CB8AC3E}">
        <p14:creationId xmlns:p14="http://schemas.microsoft.com/office/powerpoint/2010/main" val="144096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extLst>
      <p:ext uri="{BB962C8B-B14F-4D97-AF65-F5344CB8AC3E}">
        <p14:creationId xmlns:p14="http://schemas.microsoft.com/office/powerpoint/2010/main" val="3980374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ar-SA"/>
          </a:p>
        </p:txBody>
      </p:sp>
    </p:spTree>
    <p:extLst>
      <p:ext uri="{BB962C8B-B14F-4D97-AF65-F5344CB8AC3E}">
        <p14:creationId xmlns:p14="http://schemas.microsoft.com/office/powerpoint/2010/main" val="265458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42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7867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010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BClogoPS.tif                                                   00000002De Anza                        B2D24788:"/>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6200" y="6430963"/>
            <a:ext cx="2057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Text Box 11"/>
          <p:cNvSpPr txBox="1">
            <a:spLocks noChangeArrowheads="1"/>
          </p:cNvSpPr>
          <p:nvPr userDrawn="1"/>
        </p:nvSpPr>
        <p:spPr bwMode="auto">
          <a:xfrm>
            <a:off x="7315200" y="6400800"/>
            <a:ext cx="1676400" cy="304800"/>
          </a:xfrm>
          <a:prstGeom prst="rect">
            <a:avLst/>
          </a:prstGeom>
          <a:noFill/>
          <a:ln w="9525">
            <a:noFill/>
            <a:miter lim="800000"/>
            <a:headEnd/>
            <a:tailEnd/>
          </a:ln>
          <a:effectLst/>
        </p:spPr>
        <p:txBody>
          <a:bodyPr>
            <a:spAutoFit/>
          </a:bodyPr>
          <a:lstStyle/>
          <a:p>
            <a:pPr algn="r">
              <a:spcBef>
                <a:spcPct val="50000"/>
              </a:spcBef>
              <a:buFontTx/>
              <a:buChar char="©"/>
              <a:defRPr/>
            </a:pPr>
            <a:r>
              <a:rPr lang="en-US" altLang="en-US" sz="1400" i="0">
                <a:solidFill>
                  <a:schemeClr val="tx1"/>
                </a:solidFill>
                <a:latin typeface="McGrawHill-Italic" pitchFamily="2" charset="0"/>
              </a:rPr>
              <a:t>Brooks/Cole, 2003</a:t>
            </a:r>
            <a:endParaRPr lang="en-US" altLang="en-US" sz="2400" i="0">
              <a:solidFill>
                <a:schemeClr val="tx1"/>
              </a:solidFill>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txBox="1">
            <a:spLocks/>
          </p:cNvSpPr>
          <p:nvPr/>
        </p:nvSpPr>
        <p:spPr>
          <a:xfrm>
            <a:off x="1142760" y="2138975"/>
            <a:ext cx="6858481" cy="587684"/>
          </a:xfrm>
          <a:prstGeom prst="rect">
            <a:avLst/>
          </a:prstGeom>
        </p:spPr>
        <p:txBody>
          <a:bodyPr vert="horz" lIns="51439" tIns="25719" rIns="51439" bIns="25719"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r>
              <a:rPr lang="en-US" sz="2475" i="0" dirty="0"/>
              <a:t>Lecture 9</a:t>
            </a:r>
          </a:p>
        </p:txBody>
      </p:sp>
      <p:sp>
        <p:nvSpPr>
          <p:cNvPr id="5" name="Title 3"/>
          <p:cNvSpPr txBox="1">
            <a:spLocks/>
          </p:cNvSpPr>
          <p:nvPr/>
        </p:nvSpPr>
        <p:spPr>
          <a:xfrm>
            <a:off x="1691680" y="4345729"/>
            <a:ext cx="2284958" cy="587684"/>
          </a:xfrm>
          <a:prstGeom prst="rect">
            <a:avLst/>
          </a:prstGeom>
        </p:spPr>
        <p:txBody>
          <a:bodyPr vert="horz" lIns="51439" tIns="25719" rIns="51439" bIns="25719" rtlCol="0" anchor="ctr">
            <a:no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pPr algn="l"/>
            <a:r>
              <a:rPr lang="en-US" sz="2400" b="0" dirty="0"/>
              <a:t>Complied by</a:t>
            </a:r>
          </a:p>
          <a:p>
            <a:pPr algn="l"/>
            <a:r>
              <a:rPr lang="en-US" sz="2400" b="0" dirty="0"/>
              <a:t>Aizhan Altaibek</a:t>
            </a:r>
          </a:p>
        </p:txBody>
      </p:sp>
      <p:sp>
        <p:nvSpPr>
          <p:cNvPr id="6" name="Title 3"/>
          <p:cNvSpPr txBox="1">
            <a:spLocks/>
          </p:cNvSpPr>
          <p:nvPr/>
        </p:nvSpPr>
        <p:spPr>
          <a:xfrm>
            <a:off x="1142760" y="1503670"/>
            <a:ext cx="6858481" cy="380819"/>
          </a:xfrm>
          <a:prstGeom prst="rect">
            <a:avLst/>
          </a:prstGeom>
        </p:spPr>
        <p:txBody>
          <a:bodyPr vert="horz" lIns="51439" tIns="25719" rIns="51439" bIns="25719" rtlCol="0" anchor="ctr">
            <a:no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r>
              <a:rPr lang="en-US" sz="2800" i="0" spc="-4" dirty="0">
                <a:latin typeface="Times New Roman" panose="02020603050405020304" pitchFamily="18" charset="0"/>
                <a:ea typeface="Times New Roman" panose="02020603050405020304" pitchFamily="18" charset="0"/>
              </a:rPr>
              <a:t>Programming on Python</a:t>
            </a:r>
            <a:r>
              <a:rPr lang="en-US" sz="2800" i="0" dirty="0">
                <a:latin typeface="Times New Roman" panose="02020603050405020304" pitchFamily="18" charset="0"/>
                <a:ea typeface="Times New Roman" panose="02020603050405020304" pitchFamily="18" charset="0"/>
              </a:rPr>
              <a:t> </a:t>
            </a:r>
            <a:endParaRPr lang="en-US" sz="3200" i="0" dirty="0"/>
          </a:p>
        </p:txBody>
      </p:sp>
      <p:pic>
        <p:nvPicPr>
          <p:cNvPr id="7" name="Рисунок 6">
            <a:extLst>
              <a:ext uri="{FF2B5EF4-FFF2-40B4-BE49-F238E27FC236}">
                <a16:creationId xmlns:a16="http://schemas.microsoft.com/office/drawing/2014/main" xmlns="" id="{261DA672-2758-495C-879D-9522B7799D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718" y="4080020"/>
            <a:ext cx="2484373" cy="1653236"/>
          </a:xfrm>
          <a:prstGeom prst="rect">
            <a:avLst/>
          </a:prstGeom>
        </p:spPr>
      </p:pic>
      <p:sp>
        <p:nvSpPr>
          <p:cNvPr id="8" name="object 12">
            <a:extLst>
              <a:ext uri="{FF2B5EF4-FFF2-40B4-BE49-F238E27FC236}">
                <a16:creationId xmlns:a16="http://schemas.microsoft.com/office/drawing/2014/main" xmlns="" id="{50A62BE4-584B-445E-874B-7B32370491AB}"/>
              </a:ext>
            </a:extLst>
          </p:cNvPr>
          <p:cNvSpPr txBox="1"/>
          <p:nvPr/>
        </p:nvSpPr>
        <p:spPr>
          <a:xfrm>
            <a:off x="515590" y="3067413"/>
            <a:ext cx="8112819" cy="553998"/>
          </a:xfrm>
          <a:prstGeom prst="rect">
            <a:avLst/>
          </a:prstGeom>
        </p:spPr>
        <p:txBody>
          <a:bodyPr vert="horz" wrap="square" lIns="0" tIns="0" rIns="0" bIns="0" rtlCol="0">
            <a:spAutoFit/>
          </a:bodyPr>
          <a:lstStyle/>
          <a:p>
            <a:pPr>
              <a:spcBef>
                <a:spcPts val="0"/>
              </a:spcBef>
              <a:spcAft>
                <a:spcPts val="0"/>
              </a:spcAft>
              <a:tabLst>
                <a:tab pos="1350708" algn="ctr"/>
                <a:tab pos="2701705" algn="r"/>
              </a:tabLst>
            </a:pPr>
            <a:r>
              <a:rPr lang="en-US" sz="3600" i="0" dirty="0">
                <a:solidFill>
                  <a:schemeClr val="tx1"/>
                </a:solidFill>
                <a:ea typeface="Calibri" panose="020F0502020204030204" pitchFamily="34" charset="0"/>
              </a:rPr>
              <a:t>Databases</a:t>
            </a:r>
            <a:endParaRPr lang="en-US" sz="3600" i="0" dirty="0">
              <a:solidFill>
                <a:schemeClr val="tx1"/>
              </a:solidFill>
              <a:ea typeface="Times New Roman" panose="02020603050405020304" pitchFamily="18" charset="0"/>
            </a:endParaRPr>
          </a:p>
        </p:txBody>
      </p:sp>
    </p:spTree>
    <p:extLst>
      <p:ext uri="{BB962C8B-B14F-4D97-AF65-F5344CB8AC3E}">
        <p14:creationId xmlns:p14="http://schemas.microsoft.com/office/powerpoint/2010/main" val="1071924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Database Model</a:t>
            </a:r>
            <a:endParaRPr lang="ar-SA" altLang="en-US" smtClean="0"/>
          </a:p>
        </p:txBody>
      </p:sp>
      <p:sp>
        <p:nvSpPr>
          <p:cNvPr id="614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Database model defines the logical design of data.</a:t>
            </a:r>
          </a:p>
          <a:p>
            <a:pPr eaLnBrk="1" hangingPunct="1"/>
            <a:r>
              <a:rPr lang="en-US" altLang="en-US" dirty="0" smtClean="0"/>
              <a:t> Database model describes the relation between different parts of data.</a:t>
            </a:r>
          </a:p>
          <a:p>
            <a:pPr eaLnBrk="1" hangingPunct="1"/>
            <a:r>
              <a:rPr lang="en-US" altLang="en-US" dirty="0" smtClean="0"/>
              <a:t>There are main three database models:</a:t>
            </a:r>
          </a:p>
          <a:p>
            <a:pPr marL="1314450" lvl="2" indent="-514350" eaLnBrk="1" hangingPunct="1">
              <a:buFont typeface="Times New Roman" panose="02020603050405020304" pitchFamily="18" charset="0"/>
              <a:buAutoNum type="arabicPeriod"/>
            </a:pPr>
            <a:r>
              <a:rPr lang="en-US" altLang="en-US" sz="2800" dirty="0" smtClean="0"/>
              <a:t>Hierarchical Model</a:t>
            </a:r>
          </a:p>
          <a:p>
            <a:pPr marL="1314450" lvl="2" indent="-514350" eaLnBrk="1" hangingPunct="1">
              <a:buFont typeface="Times New Roman" panose="02020603050405020304" pitchFamily="18" charset="0"/>
              <a:buAutoNum type="arabicPeriod"/>
            </a:pPr>
            <a:r>
              <a:rPr lang="en-US" altLang="en-US" sz="2800" dirty="0" smtClean="0"/>
              <a:t>Network Model</a:t>
            </a:r>
          </a:p>
          <a:p>
            <a:pPr marL="1314450" lvl="2" indent="-514350" eaLnBrk="1" hangingPunct="1">
              <a:buFont typeface="Times New Roman" panose="02020603050405020304" pitchFamily="18" charset="0"/>
              <a:buAutoNum type="arabicPeriod"/>
            </a:pPr>
            <a:r>
              <a:rPr lang="en-US" altLang="en-US" sz="2800" dirty="0" smtClean="0"/>
              <a:t>Relational Model</a:t>
            </a:r>
            <a:endParaRPr lang="ar-SA" alt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2743200" y="349250"/>
            <a:ext cx="353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Hierarchical model</a:t>
            </a:r>
          </a:p>
        </p:txBody>
      </p:sp>
      <p:pic>
        <p:nvPicPr>
          <p:cNvPr id="717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214438"/>
            <a:ext cx="6884987"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785813" y="4572000"/>
            <a:ext cx="7500937" cy="1785938"/>
          </a:xfrm>
          <a:prstGeom prst="rect">
            <a:avLst/>
          </a:prstGeom>
        </p:spPr>
        <p:txBody>
          <a:bodyPr/>
          <a:lstStyle/>
          <a:p>
            <a:pPr marL="342900" indent="-342900" algn="l">
              <a:spcBef>
                <a:spcPct val="20000"/>
              </a:spcBef>
              <a:buFont typeface="Arial" pitchFamily="34" charset="0"/>
              <a:buChar char="•"/>
              <a:defRPr/>
            </a:pPr>
            <a:r>
              <a:rPr lang="en-US" sz="2800" i="0" kern="0" dirty="0">
                <a:solidFill>
                  <a:srgbClr val="FF0000"/>
                </a:solidFill>
                <a:latin typeface="+mn-lt"/>
              </a:rPr>
              <a:t>Data are organized in an upside down tree</a:t>
            </a:r>
          </a:p>
          <a:p>
            <a:pPr marL="342900" indent="-342900" algn="l">
              <a:spcBef>
                <a:spcPct val="20000"/>
              </a:spcBef>
              <a:buFont typeface="Arial" pitchFamily="34" charset="0"/>
              <a:buChar char="•"/>
              <a:defRPr/>
            </a:pPr>
            <a:r>
              <a:rPr lang="en-US" sz="2800" i="0" kern="0" dirty="0">
                <a:solidFill>
                  <a:srgbClr val="FF0000"/>
                </a:solidFill>
                <a:latin typeface="+mn-lt"/>
              </a:rPr>
              <a:t>Each entity has one parent and many children</a:t>
            </a:r>
          </a:p>
          <a:p>
            <a:pPr marL="342900" indent="-342900" algn="l">
              <a:spcBef>
                <a:spcPct val="20000"/>
              </a:spcBef>
              <a:buFont typeface="Arial" pitchFamily="34" charset="0"/>
              <a:buChar char="•"/>
              <a:defRPr/>
            </a:pPr>
            <a:r>
              <a:rPr lang="en-US" sz="2800" i="0" kern="0" dirty="0">
                <a:solidFill>
                  <a:srgbClr val="FF0000"/>
                </a:solidFill>
                <a:latin typeface="+mn-lt"/>
              </a:rPr>
              <a:t>Old and n</a:t>
            </a:r>
            <a:r>
              <a:rPr lang="en-US" sz="2800" i="0" kern="0" dirty="0" err="1">
                <a:solidFill>
                  <a:srgbClr val="FF0000"/>
                </a:solidFill>
                <a:latin typeface="+mn-lt"/>
              </a:rPr>
              <a:t>ot</a:t>
            </a:r>
            <a:r>
              <a:rPr lang="en-US" sz="2800" i="0" kern="0" dirty="0">
                <a:solidFill>
                  <a:srgbClr val="FF0000"/>
                </a:solidFill>
                <a:latin typeface="+mn-lt"/>
              </a:rPr>
              <a:t> used now</a:t>
            </a:r>
          </a:p>
          <a:p>
            <a:pPr marL="342900" indent="-342900" algn="l">
              <a:spcBef>
                <a:spcPct val="20000"/>
              </a:spcBef>
              <a:defRPr/>
            </a:pPr>
            <a:endParaRPr lang="ar-SA" sz="3200" i="0" kern="0" dirty="0">
              <a:solidFill>
                <a:schemeClr val="tx1"/>
              </a:solidFill>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3143250" y="349250"/>
            <a:ext cx="2859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eaLnBrk="1" hangingPunct="1"/>
            <a:r>
              <a:rPr lang="en-US" altLang="en-US" sz="3200" b="1" i="0">
                <a:solidFill>
                  <a:schemeClr val="tx1"/>
                </a:solidFill>
              </a:rPr>
              <a:t>Network model</a:t>
            </a:r>
          </a:p>
        </p:txBody>
      </p:sp>
      <p:pic>
        <p:nvPicPr>
          <p:cNvPr id="819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571625"/>
            <a:ext cx="6457950"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785813" y="4572000"/>
            <a:ext cx="7500937" cy="1785938"/>
          </a:xfrm>
          <a:prstGeom prst="rect">
            <a:avLst/>
          </a:prstGeom>
        </p:spPr>
        <p:txBody>
          <a:bodyPr/>
          <a:lstStyle/>
          <a:p>
            <a:pPr marL="342900" indent="-342900" algn="l">
              <a:spcBef>
                <a:spcPct val="20000"/>
              </a:spcBef>
              <a:buFont typeface="Arial" pitchFamily="34" charset="0"/>
              <a:buChar char="•"/>
              <a:defRPr/>
            </a:pPr>
            <a:r>
              <a:rPr lang="en-US" sz="2800" i="0" kern="0" dirty="0">
                <a:solidFill>
                  <a:srgbClr val="FF0000"/>
                </a:solidFill>
                <a:latin typeface="+mn-lt"/>
              </a:rPr>
              <a:t>Entities are organized in a graph</a:t>
            </a:r>
          </a:p>
          <a:p>
            <a:pPr marL="342900" indent="-342900" algn="l">
              <a:spcBef>
                <a:spcPct val="20000"/>
              </a:spcBef>
              <a:buFont typeface="Arial" pitchFamily="34" charset="0"/>
              <a:buChar char="•"/>
              <a:defRPr/>
            </a:pPr>
            <a:r>
              <a:rPr lang="en-US" sz="2800" i="0" kern="0" dirty="0">
                <a:solidFill>
                  <a:srgbClr val="FF0000"/>
                </a:solidFill>
                <a:latin typeface="+mn-lt"/>
              </a:rPr>
              <a:t>Entities can be accessed through several paths</a:t>
            </a:r>
          </a:p>
          <a:p>
            <a:pPr marL="342900" indent="-342900" algn="l">
              <a:spcBef>
                <a:spcPct val="20000"/>
              </a:spcBef>
              <a:buFont typeface="Arial" pitchFamily="34" charset="0"/>
              <a:buChar char="•"/>
              <a:defRPr/>
            </a:pPr>
            <a:r>
              <a:rPr lang="en-US" sz="2800" i="0" kern="0" dirty="0">
                <a:solidFill>
                  <a:srgbClr val="FF0000"/>
                </a:solidFill>
                <a:latin typeface="+mn-lt"/>
              </a:rPr>
              <a:t>Old and not used</a:t>
            </a:r>
          </a:p>
          <a:p>
            <a:pPr marL="342900" indent="-342900" algn="l">
              <a:spcBef>
                <a:spcPct val="20000"/>
              </a:spcBef>
              <a:defRPr/>
            </a:pPr>
            <a:endParaRPr lang="ar-SA" sz="3200" i="0" kern="0" dirty="0">
              <a:solidFill>
                <a:schemeClr val="tx1"/>
              </a:solidFill>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3157538" y="277813"/>
            <a:ext cx="31289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Relational model</a:t>
            </a:r>
          </a:p>
        </p:txBody>
      </p:sp>
      <p:pic>
        <p:nvPicPr>
          <p:cNvPr id="921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8" y="979488"/>
            <a:ext cx="5557837"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785813" y="4786313"/>
            <a:ext cx="8215312" cy="1785937"/>
          </a:xfrm>
          <a:prstGeom prst="rect">
            <a:avLst/>
          </a:prstGeom>
        </p:spPr>
        <p:txBody>
          <a:bodyPr/>
          <a:lstStyle/>
          <a:p>
            <a:pPr marL="342900" indent="-342900" algn="l">
              <a:spcBef>
                <a:spcPct val="20000"/>
              </a:spcBef>
              <a:buFont typeface="Arial" pitchFamily="34" charset="0"/>
              <a:buChar char="•"/>
              <a:defRPr/>
            </a:pPr>
            <a:r>
              <a:rPr lang="en-US" sz="2400" b="1" i="0" kern="0" dirty="0">
                <a:solidFill>
                  <a:srgbClr val="FF0000"/>
                </a:solidFill>
                <a:latin typeface="+mn-lt"/>
              </a:rPr>
              <a:t>Data are organized in two dimensional tables (relations)</a:t>
            </a:r>
          </a:p>
          <a:p>
            <a:pPr marL="342900" indent="-342900" algn="l">
              <a:spcBef>
                <a:spcPct val="20000"/>
              </a:spcBef>
              <a:buFont typeface="Arial" pitchFamily="34" charset="0"/>
              <a:buChar char="•"/>
              <a:defRPr/>
            </a:pPr>
            <a:r>
              <a:rPr lang="en-US" sz="2400" b="1" i="0" kern="0" dirty="0">
                <a:solidFill>
                  <a:srgbClr val="FF0000"/>
                </a:solidFill>
                <a:latin typeface="+mn-lt"/>
              </a:rPr>
              <a:t>Tables </a:t>
            </a:r>
            <a:r>
              <a:rPr lang="en-US" sz="2400" b="1" i="0" kern="0" dirty="0" smtClean="0">
                <a:solidFill>
                  <a:srgbClr val="FF0000"/>
                </a:solidFill>
                <a:latin typeface="+mn-lt"/>
              </a:rPr>
              <a:t>are </a:t>
            </a:r>
            <a:r>
              <a:rPr lang="en-US" sz="2400" b="1" i="0" kern="0" dirty="0">
                <a:solidFill>
                  <a:srgbClr val="FF0000"/>
                </a:solidFill>
                <a:latin typeface="+mn-lt"/>
              </a:rPr>
              <a:t>related to each other</a:t>
            </a:r>
          </a:p>
          <a:p>
            <a:pPr marL="342900" indent="-342900" algn="l">
              <a:spcBef>
                <a:spcPct val="20000"/>
              </a:spcBef>
              <a:buFont typeface="Arial" pitchFamily="34" charset="0"/>
              <a:buChar char="•"/>
              <a:defRPr/>
            </a:pPr>
            <a:r>
              <a:rPr lang="en-US" sz="2400" b="1" i="0" kern="0" dirty="0">
                <a:solidFill>
                  <a:srgbClr val="FF0000"/>
                </a:solidFill>
                <a:latin typeface="+mn-lt"/>
              </a:rPr>
              <a:t>Relational Database Management System (RDBMS) are more common model used today</a:t>
            </a:r>
          </a:p>
          <a:p>
            <a:pPr marL="342900" indent="-342900" algn="l">
              <a:spcBef>
                <a:spcPct val="20000"/>
              </a:spcBef>
              <a:defRPr/>
            </a:pPr>
            <a:endParaRPr lang="ar-SA" sz="3200" i="0" kern="0" dirty="0">
              <a:solidFill>
                <a:schemeClr val="tx1"/>
              </a:solidFill>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2286000" y="357188"/>
            <a:ext cx="5622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solidFill>
                  <a:schemeClr val="tx1"/>
                </a:solidFill>
              </a:rPr>
              <a:t>Relation (Name, Attributes, Tuples)</a:t>
            </a:r>
          </a:p>
        </p:txBody>
      </p:sp>
      <p:pic>
        <p:nvPicPr>
          <p:cNvPr id="1024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5" y="1655763"/>
            <a:ext cx="5081588"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785813" y="4786313"/>
            <a:ext cx="7500937" cy="1785937"/>
          </a:xfrm>
          <a:prstGeom prst="rect">
            <a:avLst/>
          </a:prstGeom>
        </p:spPr>
        <p:txBody>
          <a:bodyPr/>
          <a:lstStyle/>
          <a:p>
            <a:pPr marL="342900" indent="-342900" algn="l">
              <a:spcBef>
                <a:spcPct val="20000"/>
              </a:spcBef>
              <a:buFont typeface="Arial" pitchFamily="34" charset="0"/>
              <a:buChar char="•"/>
              <a:defRPr/>
            </a:pPr>
            <a:r>
              <a:rPr lang="en-US" sz="2400" i="0" kern="0" dirty="0">
                <a:solidFill>
                  <a:srgbClr val="FF0000"/>
                </a:solidFill>
                <a:latin typeface="+mn-lt"/>
              </a:rPr>
              <a:t>Relation appears in 2 dimensional table</a:t>
            </a:r>
          </a:p>
          <a:p>
            <a:pPr marL="342900" indent="-342900" algn="l">
              <a:spcBef>
                <a:spcPct val="20000"/>
              </a:spcBef>
              <a:buFont typeface="Arial" pitchFamily="34" charset="0"/>
              <a:buChar char="•"/>
              <a:defRPr/>
            </a:pPr>
            <a:r>
              <a:rPr lang="en-US" sz="2400" i="0" kern="0" dirty="0">
                <a:solidFill>
                  <a:srgbClr val="FF0000"/>
                </a:solidFill>
                <a:latin typeface="+mn-lt"/>
              </a:rPr>
              <a:t>That doesn’t mean data stored as table; the physical storage of data is independent of the logical organization of data</a:t>
            </a:r>
          </a:p>
          <a:p>
            <a:pPr marL="342900" indent="-342900" algn="l">
              <a:spcBef>
                <a:spcPct val="20000"/>
              </a:spcBef>
              <a:defRPr/>
            </a:pPr>
            <a:endParaRPr lang="ar-SA" sz="3200" i="0" kern="0" dirty="0">
              <a:solidFill>
                <a:schemeClr val="tx1"/>
              </a:solidFill>
              <a:latin typeface="+mn-lt"/>
            </a:endParaRPr>
          </a:p>
        </p:txBody>
      </p:sp>
      <p:sp>
        <p:nvSpPr>
          <p:cNvPr id="6" name="Content Placeholder 2"/>
          <p:cNvSpPr txBox="1">
            <a:spLocks/>
          </p:cNvSpPr>
          <p:nvPr/>
        </p:nvSpPr>
        <p:spPr>
          <a:xfrm>
            <a:off x="214313" y="785813"/>
            <a:ext cx="2857500" cy="1785937"/>
          </a:xfrm>
          <a:prstGeom prst="rect">
            <a:avLst/>
          </a:prstGeom>
        </p:spPr>
        <p:txBody>
          <a:bodyPr/>
          <a:lstStyle/>
          <a:p>
            <a:pPr marL="342900" indent="-342900" algn="l">
              <a:spcBef>
                <a:spcPct val="20000"/>
              </a:spcBef>
              <a:buFont typeface="Arial" pitchFamily="34" charset="0"/>
              <a:buChar char="•"/>
              <a:defRPr/>
            </a:pPr>
            <a:r>
              <a:rPr lang="en-US" sz="1600" b="1" i="0" kern="0" dirty="0">
                <a:solidFill>
                  <a:schemeClr val="accent6">
                    <a:lumMod val="50000"/>
                  </a:schemeClr>
                </a:solidFill>
                <a:latin typeface="+mn-lt"/>
              </a:rPr>
              <a:t>Attributes are the column heading</a:t>
            </a:r>
          </a:p>
          <a:p>
            <a:pPr marL="342900" indent="-342900" algn="l">
              <a:spcBef>
                <a:spcPct val="20000"/>
              </a:spcBef>
              <a:buFont typeface="Arial" pitchFamily="34" charset="0"/>
              <a:buChar char="•"/>
              <a:defRPr/>
            </a:pPr>
            <a:r>
              <a:rPr lang="en-US" sz="1600" b="1" i="0" kern="0" dirty="0">
                <a:solidFill>
                  <a:schemeClr val="accent6">
                    <a:lumMod val="50000"/>
                  </a:schemeClr>
                </a:solidFill>
                <a:latin typeface="+mn-lt"/>
              </a:rPr>
              <a:t>Each column must have a unique heading</a:t>
            </a:r>
          </a:p>
          <a:p>
            <a:pPr marL="342900" indent="-342900" algn="l">
              <a:spcBef>
                <a:spcPct val="20000"/>
              </a:spcBef>
              <a:buFont typeface="Arial" pitchFamily="34" charset="0"/>
              <a:buChar char="•"/>
              <a:defRPr/>
            </a:pPr>
            <a:r>
              <a:rPr lang="en-US" sz="1600" b="1" i="0" kern="0" dirty="0">
                <a:solidFill>
                  <a:schemeClr val="accent6">
                    <a:lumMod val="50000"/>
                  </a:schemeClr>
                </a:solidFill>
                <a:latin typeface="+mn-lt"/>
              </a:rPr>
              <a:t>Number of columns is called the degree of the relation </a:t>
            </a:r>
            <a:endParaRPr lang="ar-SA" sz="1400" b="1" i="0" kern="0" dirty="0">
              <a:solidFill>
                <a:schemeClr val="accent6">
                  <a:lumMod val="50000"/>
                </a:schemeClr>
              </a:solidFill>
              <a:latin typeface="+mn-lt"/>
            </a:endParaRPr>
          </a:p>
        </p:txBody>
      </p:sp>
      <p:sp>
        <p:nvSpPr>
          <p:cNvPr id="7" name="Content Placeholder 2"/>
          <p:cNvSpPr txBox="1">
            <a:spLocks/>
          </p:cNvSpPr>
          <p:nvPr/>
        </p:nvSpPr>
        <p:spPr>
          <a:xfrm>
            <a:off x="6786563" y="1357313"/>
            <a:ext cx="2428875" cy="1785937"/>
          </a:xfrm>
          <a:prstGeom prst="rect">
            <a:avLst/>
          </a:prstGeom>
        </p:spPr>
        <p:txBody>
          <a:bodyPr/>
          <a:lstStyle/>
          <a:p>
            <a:pPr marL="342900" indent="-342900" algn="l">
              <a:spcBef>
                <a:spcPct val="20000"/>
              </a:spcBef>
              <a:buFont typeface="Arial" pitchFamily="34" charset="0"/>
              <a:buChar char="•"/>
              <a:defRPr/>
            </a:pPr>
            <a:r>
              <a:rPr lang="en-US" sz="1600" b="1" i="0" kern="0" dirty="0" err="1">
                <a:solidFill>
                  <a:schemeClr val="accent6">
                    <a:lumMod val="50000"/>
                  </a:schemeClr>
                </a:solidFill>
                <a:latin typeface="+mn-lt"/>
              </a:rPr>
              <a:t>Tuple</a:t>
            </a:r>
            <a:r>
              <a:rPr lang="en-US" sz="1600" b="1" i="0" kern="0" dirty="0">
                <a:solidFill>
                  <a:schemeClr val="accent6">
                    <a:lumMod val="50000"/>
                  </a:schemeClr>
                </a:solidFill>
                <a:latin typeface="+mn-lt"/>
              </a:rPr>
              <a:t> is a collection of attribute value</a:t>
            </a:r>
          </a:p>
          <a:p>
            <a:pPr marL="342900" indent="-342900" algn="l">
              <a:spcBef>
                <a:spcPct val="20000"/>
              </a:spcBef>
              <a:buFont typeface="Arial" pitchFamily="34" charset="0"/>
              <a:buChar char="•"/>
              <a:defRPr/>
            </a:pPr>
            <a:r>
              <a:rPr lang="en-US" sz="1600" b="1" i="0" kern="0" dirty="0">
                <a:solidFill>
                  <a:schemeClr val="accent6">
                    <a:lumMod val="50000"/>
                  </a:schemeClr>
                </a:solidFill>
                <a:latin typeface="+mn-lt"/>
              </a:rPr>
              <a:t>Total number of rows is called Cardinality of the relation</a:t>
            </a:r>
            <a:endParaRPr lang="ar-SA" sz="1400" b="1" i="0" kern="0" dirty="0">
              <a:solidFill>
                <a:schemeClr val="accent6">
                  <a:lumMod val="50000"/>
                </a:schemeClr>
              </a:solidFill>
              <a:latin typeface="+mn-lt"/>
            </a:endParaRPr>
          </a:p>
        </p:txBody>
      </p:sp>
      <p:sp>
        <p:nvSpPr>
          <p:cNvPr id="8" name="Content Placeholder 2"/>
          <p:cNvSpPr txBox="1">
            <a:spLocks/>
          </p:cNvSpPr>
          <p:nvPr/>
        </p:nvSpPr>
        <p:spPr>
          <a:xfrm>
            <a:off x="357188" y="3071813"/>
            <a:ext cx="2428875" cy="857250"/>
          </a:xfrm>
          <a:prstGeom prst="rect">
            <a:avLst/>
          </a:prstGeom>
        </p:spPr>
        <p:txBody>
          <a:bodyPr/>
          <a:lstStyle/>
          <a:p>
            <a:pPr marL="342900" indent="-342900" algn="l">
              <a:spcBef>
                <a:spcPct val="20000"/>
              </a:spcBef>
              <a:buFont typeface="Arial" pitchFamily="34" charset="0"/>
              <a:buChar char="•"/>
              <a:defRPr/>
            </a:pPr>
            <a:r>
              <a:rPr lang="en-US" sz="1400" b="1" i="0" kern="0" dirty="0">
                <a:solidFill>
                  <a:schemeClr val="accent6">
                    <a:lumMod val="50000"/>
                  </a:schemeClr>
                </a:solidFill>
                <a:latin typeface="+mn-lt"/>
              </a:rPr>
              <a:t>Each relation must have a unique name</a:t>
            </a:r>
            <a:endParaRPr lang="ar-SA" sz="1400" b="1" i="0" kern="0" dirty="0">
              <a:solidFill>
                <a:schemeClr val="accent6">
                  <a:lumMod val="50000"/>
                </a:schemeClr>
              </a:solidFill>
              <a:latin typeface="+mn-lt"/>
            </a:endParaRPr>
          </a:p>
        </p:txBody>
      </p:sp>
      <p:cxnSp>
        <p:nvCxnSpPr>
          <p:cNvPr id="10" name="Straight Arrow Connector 9"/>
          <p:cNvCxnSpPr/>
          <p:nvPr/>
        </p:nvCxnSpPr>
        <p:spPr bwMode="auto">
          <a:xfrm rot="10800000">
            <a:off x="3286125" y="1500188"/>
            <a:ext cx="1000125" cy="28575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bwMode="auto">
          <a:xfrm rot="5400000" flipH="1" flipV="1">
            <a:off x="7429501" y="2928937"/>
            <a:ext cx="500062" cy="21431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bwMode="auto">
          <a:xfrm rot="10800000">
            <a:off x="2286000" y="4143375"/>
            <a:ext cx="500063" cy="21431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251" name="TextBox 11"/>
          <p:cNvSpPr txBox="1">
            <a:spLocks noChangeArrowheads="1"/>
          </p:cNvSpPr>
          <p:nvPr/>
        </p:nvSpPr>
        <p:spPr bwMode="auto">
          <a:xfrm>
            <a:off x="1143000" y="3857625"/>
            <a:ext cx="1643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eaLnBrk="1" hangingPunct="1"/>
            <a:r>
              <a:rPr lang="en-US" altLang="en-US" sz="2000" i="0">
                <a:solidFill>
                  <a:schemeClr val="tx1"/>
                </a:solidFill>
              </a:rPr>
              <a:t>Name</a:t>
            </a:r>
            <a:endParaRPr lang="ar-SA" altLang="en-US" sz="2000" i="0">
              <a:solidFill>
                <a:schemeClr val="tx1"/>
              </a:solidFill>
            </a:endParaRPr>
          </a:p>
        </p:txBody>
      </p:sp>
      <p:cxnSp>
        <p:nvCxnSpPr>
          <p:cNvPr id="13" name="Straight Arrow Connector 12"/>
          <p:cNvCxnSpPr/>
          <p:nvPr/>
        </p:nvCxnSpPr>
        <p:spPr bwMode="auto">
          <a:xfrm rot="16200000" flipV="1">
            <a:off x="1500188" y="3643312"/>
            <a:ext cx="357188" cy="21431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Physical Data Model</a:t>
            </a:r>
            <a:endParaRPr lang="ar-SA" altLang="en-US" dirty="0" smtClean="0"/>
          </a:p>
        </p:txBody>
      </p:sp>
      <p:pic>
        <p:nvPicPr>
          <p:cNvPr id="4" name="Рисунок 3"/>
          <p:cNvPicPr>
            <a:picLocks noChangeAspect="1"/>
          </p:cNvPicPr>
          <p:nvPr/>
        </p:nvPicPr>
        <p:blipFill>
          <a:blip r:embed="rId2"/>
          <a:stretch>
            <a:fillRect/>
          </a:stretch>
        </p:blipFill>
        <p:spPr>
          <a:xfrm>
            <a:off x="736972" y="1340768"/>
            <a:ext cx="7670056" cy="5297787"/>
          </a:xfrm>
          <a:prstGeom prst="rect">
            <a:avLst/>
          </a:prstGeom>
        </p:spPr>
      </p:pic>
      <p:sp>
        <p:nvSpPr>
          <p:cNvPr id="5" name="Прямоугольник 4"/>
          <p:cNvSpPr/>
          <p:nvPr/>
        </p:nvSpPr>
        <p:spPr>
          <a:xfrm>
            <a:off x="5076056" y="1700808"/>
            <a:ext cx="4572000" cy="1015663"/>
          </a:xfrm>
          <a:prstGeom prst="rect">
            <a:avLst/>
          </a:prstGeom>
        </p:spPr>
        <p:txBody>
          <a:bodyPr>
            <a:spAutoFit/>
          </a:bodyPr>
          <a:lstStyle/>
          <a:p>
            <a:r>
              <a:rPr lang="en-US" sz="2000" b="1" i="0" dirty="0" smtClean="0">
                <a:solidFill>
                  <a:schemeClr val="tx1"/>
                </a:solidFill>
              </a:rPr>
              <a:t>DBMS</a:t>
            </a:r>
            <a:r>
              <a:rPr lang="en-US" sz="2000" i="0" dirty="0" smtClean="0">
                <a:solidFill>
                  <a:schemeClr val="tx1"/>
                </a:solidFill>
              </a:rPr>
              <a:t>:</a:t>
            </a:r>
          </a:p>
          <a:p>
            <a:r>
              <a:rPr lang="en-US" sz="2000" i="0" dirty="0" smtClean="0">
                <a:solidFill>
                  <a:schemeClr val="tx1"/>
                </a:solidFill>
              </a:rPr>
              <a:t>SQL Server, Oracle, SQL Lite, </a:t>
            </a:r>
          </a:p>
          <a:p>
            <a:r>
              <a:rPr lang="en-US" sz="2000" i="0" dirty="0" smtClean="0">
                <a:solidFill>
                  <a:schemeClr val="tx1"/>
                </a:solidFill>
              </a:rPr>
              <a:t>MongoDB, Microsoft Access, etc.</a:t>
            </a:r>
            <a:endParaRPr lang="en-US" sz="2000" i="0" dirty="0">
              <a:solidFill>
                <a:schemeClr val="tx1"/>
              </a:solidFill>
            </a:endParaRPr>
          </a:p>
        </p:txBody>
      </p:sp>
    </p:spTree>
    <p:extLst>
      <p:ext uri="{BB962C8B-B14F-4D97-AF65-F5344CB8AC3E}">
        <p14:creationId xmlns:p14="http://schemas.microsoft.com/office/powerpoint/2010/main" val="182138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Physical Data Model</a:t>
            </a:r>
            <a:endParaRPr lang="ar-SA" altLang="en-US" dirty="0" smtClean="0"/>
          </a:p>
        </p:txBody>
      </p:sp>
      <p:pic>
        <p:nvPicPr>
          <p:cNvPr id="6" name="Shape 433">
            <a:extLst>
              <a:ext uri="{FF2B5EF4-FFF2-40B4-BE49-F238E27FC236}">
                <a16:creationId xmlns:a16="http://schemas.microsoft.com/office/drawing/2014/main" xmlns="" id="{EA650D03-EE9C-4855-8337-4E77DF29EE47}"/>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89" y="1196752"/>
            <a:ext cx="8674621" cy="5434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000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60325" y="0"/>
            <a:ext cx="1184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1600" b="1" i="0">
                <a:solidFill>
                  <a:schemeClr val="tx1"/>
                </a:solidFill>
              </a:rPr>
              <a:t>Figure 14-1</a:t>
            </a:r>
          </a:p>
        </p:txBody>
      </p:sp>
      <p:sp>
        <p:nvSpPr>
          <p:cNvPr id="4099" name="Text Box 6"/>
          <p:cNvSpPr txBox="1">
            <a:spLocks noChangeArrowheads="1"/>
          </p:cNvSpPr>
          <p:nvPr/>
        </p:nvSpPr>
        <p:spPr bwMode="auto">
          <a:xfrm>
            <a:off x="2763838" y="357188"/>
            <a:ext cx="3808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DBMS Components </a:t>
            </a:r>
          </a:p>
        </p:txBody>
      </p:sp>
      <p:pic>
        <p:nvPicPr>
          <p:cNvPr id="410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143000"/>
            <a:ext cx="773906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Content Placeholder 2"/>
          <p:cNvSpPr>
            <a:spLocks noGrp="1"/>
          </p:cNvSpPr>
          <p:nvPr>
            <p:ph idx="1"/>
          </p:nvPr>
        </p:nvSpPr>
        <p:spPr bwMode="auto">
          <a:xfrm>
            <a:off x="600075" y="2857500"/>
            <a:ext cx="7829550" cy="3340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200" b="1" smtClean="0"/>
              <a:t>Hardware: the physical computer system</a:t>
            </a:r>
          </a:p>
          <a:p>
            <a:pPr eaLnBrk="1" hangingPunct="1"/>
            <a:r>
              <a:rPr lang="en-US" altLang="en-US" sz="2200" b="1" smtClean="0"/>
              <a:t>Software: the program that allows users to access, maintain update the data</a:t>
            </a:r>
          </a:p>
          <a:p>
            <a:pPr eaLnBrk="1" hangingPunct="1"/>
            <a:r>
              <a:rPr lang="en-US" altLang="en-US" sz="2200" b="1" smtClean="0"/>
              <a:t>Data: Data are stored on the computer. In database data are separate entity from the software that access them</a:t>
            </a:r>
          </a:p>
          <a:p>
            <a:pPr eaLnBrk="1" hangingPunct="1"/>
            <a:r>
              <a:rPr lang="en-US" altLang="en-US" sz="2200" b="1" smtClean="0"/>
              <a:t>Users: could be either (1) end users: people who has access to the database or (2) application program: applications that access and process data</a:t>
            </a:r>
          </a:p>
          <a:p>
            <a:pPr eaLnBrk="1" hangingPunct="1"/>
            <a:r>
              <a:rPr lang="en-US" altLang="en-US" sz="2200" b="1" smtClean="0"/>
              <a:t>Procedures: rules that are defined and followed by the users</a:t>
            </a:r>
          </a:p>
          <a:p>
            <a:pPr eaLnBrk="1" hangingPunct="1">
              <a:buFontTx/>
              <a:buNone/>
            </a:pPr>
            <a:endParaRPr lang="ar-SA"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ltLang="en-US"/>
              <a:t>DBMS Environment</a:t>
            </a:r>
          </a:p>
        </p:txBody>
      </p:sp>
      <p:sp>
        <p:nvSpPr>
          <p:cNvPr id="10243" name="Rectangle 3"/>
          <p:cNvSpPr>
            <a:spLocks noGrp="1" noChangeArrowheads="1"/>
          </p:cNvSpPr>
          <p:nvPr>
            <p:ph type="body" idx="1"/>
          </p:nvPr>
        </p:nvSpPr>
        <p:spPr>
          <a:noFill/>
          <a:ln/>
        </p:spPr>
        <p:txBody>
          <a:bodyPr/>
          <a:lstStyle/>
          <a:p>
            <a:pPr>
              <a:lnSpc>
                <a:spcPct val="80000"/>
              </a:lnSpc>
            </a:pPr>
            <a:r>
              <a:rPr lang="en-US" altLang="en-US" sz="2000"/>
              <a:t>Hardware</a:t>
            </a:r>
          </a:p>
          <a:p>
            <a:pPr lvl="1">
              <a:lnSpc>
                <a:spcPct val="80000"/>
              </a:lnSpc>
            </a:pPr>
            <a:r>
              <a:rPr lang="en-US" altLang="en-US" sz="1800"/>
              <a:t>Client-server architecture</a:t>
            </a:r>
          </a:p>
          <a:p>
            <a:pPr>
              <a:lnSpc>
                <a:spcPct val="80000"/>
              </a:lnSpc>
            </a:pPr>
            <a:r>
              <a:rPr lang="en-US" altLang="en-US" sz="2000"/>
              <a:t>Software</a:t>
            </a:r>
          </a:p>
          <a:p>
            <a:pPr lvl="1">
              <a:lnSpc>
                <a:spcPct val="80000"/>
              </a:lnSpc>
            </a:pPr>
            <a:r>
              <a:rPr lang="en-US" altLang="en-US" sz="1800"/>
              <a:t>dbms, os, network, application</a:t>
            </a:r>
          </a:p>
          <a:p>
            <a:pPr>
              <a:lnSpc>
                <a:spcPct val="80000"/>
              </a:lnSpc>
            </a:pPr>
            <a:r>
              <a:rPr lang="en-US" altLang="en-US" sz="2000"/>
              <a:t>Data</a:t>
            </a:r>
          </a:p>
          <a:p>
            <a:pPr lvl="1">
              <a:lnSpc>
                <a:spcPct val="80000"/>
              </a:lnSpc>
            </a:pPr>
            <a:r>
              <a:rPr lang="en-US" altLang="en-US" sz="1800"/>
              <a:t>Schema, subschema, table, attribute</a:t>
            </a:r>
          </a:p>
          <a:p>
            <a:pPr>
              <a:lnSpc>
                <a:spcPct val="80000"/>
              </a:lnSpc>
            </a:pPr>
            <a:r>
              <a:rPr lang="en-US" altLang="en-US" sz="2000"/>
              <a:t>People</a:t>
            </a:r>
          </a:p>
          <a:p>
            <a:pPr lvl="1">
              <a:lnSpc>
                <a:spcPct val="80000"/>
              </a:lnSpc>
            </a:pPr>
            <a:r>
              <a:rPr lang="en-US" altLang="en-US" sz="1800"/>
              <a:t>Data administrator  &amp; database administrator</a:t>
            </a:r>
          </a:p>
          <a:p>
            <a:pPr lvl="1">
              <a:lnSpc>
                <a:spcPct val="80000"/>
              </a:lnSpc>
            </a:pPr>
            <a:r>
              <a:rPr lang="en-US" altLang="en-US" sz="1800"/>
              <a:t>Database designer: logical &amp; physical</a:t>
            </a:r>
          </a:p>
          <a:p>
            <a:pPr lvl="1">
              <a:lnSpc>
                <a:spcPct val="80000"/>
              </a:lnSpc>
            </a:pPr>
            <a:r>
              <a:rPr lang="en-US" altLang="en-US" sz="1800"/>
              <a:t>Application programmer</a:t>
            </a:r>
          </a:p>
          <a:p>
            <a:pPr lvl="1">
              <a:lnSpc>
                <a:spcPct val="80000"/>
              </a:lnSpc>
            </a:pPr>
            <a:r>
              <a:rPr lang="en-US" altLang="en-US" sz="1800"/>
              <a:t>End-user: naive &amp; sophisticated</a:t>
            </a:r>
          </a:p>
          <a:p>
            <a:pPr>
              <a:lnSpc>
                <a:spcPct val="80000"/>
              </a:lnSpc>
            </a:pPr>
            <a:r>
              <a:rPr lang="en-US" altLang="en-US" sz="2000"/>
              <a:t>Procedure</a:t>
            </a:r>
          </a:p>
          <a:p>
            <a:pPr lvl="1">
              <a:lnSpc>
                <a:spcPct val="80000"/>
              </a:lnSpc>
            </a:pPr>
            <a:r>
              <a:rPr lang="en-US" altLang="en-US" sz="1800"/>
              <a:t>Start, stop, log on, log off, back up, recovery</a:t>
            </a:r>
          </a:p>
        </p:txBody>
      </p:sp>
    </p:spTree>
    <p:extLst>
      <p:ext uri="{BB962C8B-B14F-4D97-AF65-F5344CB8AC3E}">
        <p14:creationId xmlns:p14="http://schemas.microsoft.com/office/powerpoint/2010/main" val="40792881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US" altLang="en-US" sz="3600"/>
              <a:t>Database Management System Facility</a:t>
            </a:r>
          </a:p>
        </p:txBody>
      </p:sp>
      <p:sp>
        <p:nvSpPr>
          <p:cNvPr id="9219" name="Rectangle 3"/>
          <p:cNvSpPr>
            <a:spLocks noGrp="1" noChangeArrowheads="1"/>
          </p:cNvSpPr>
          <p:nvPr>
            <p:ph type="body" idx="1"/>
          </p:nvPr>
        </p:nvSpPr>
        <p:spPr>
          <a:noFill/>
          <a:ln/>
        </p:spPr>
        <p:txBody>
          <a:bodyPr/>
          <a:lstStyle/>
          <a:p>
            <a:r>
              <a:rPr lang="en-US" altLang="en-US" sz="2800"/>
              <a:t>Data definition language (DDL)</a:t>
            </a:r>
          </a:p>
          <a:p>
            <a:r>
              <a:rPr lang="en-US" altLang="en-US" sz="2800"/>
              <a:t>Data manipulation language (DML)</a:t>
            </a:r>
          </a:p>
          <a:p>
            <a:r>
              <a:rPr lang="en-US" altLang="en-US" sz="2800"/>
              <a:t>Structured query language (SQL)</a:t>
            </a:r>
          </a:p>
          <a:p>
            <a:r>
              <a:rPr lang="en-US" altLang="en-US" sz="2800"/>
              <a:t>Security system</a:t>
            </a:r>
          </a:p>
          <a:p>
            <a:r>
              <a:rPr lang="en-US" altLang="en-US" sz="2800"/>
              <a:t>Integrity system</a:t>
            </a:r>
          </a:p>
          <a:p>
            <a:r>
              <a:rPr lang="en-US" altLang="en-US" sz="2800"/>
              <a:t>Concurrency control system</a:t>
            </a:r>
          </a:p>
          <a:p>
            <a:r>
              <a:rPr lang="en-US" altLang="en-US" sz="2800"/>
              <a:t>Backup &amp; recovery system</a:t>
            </a:r>
          </a:p>
          <a:p>
            <a:r>
              <a:rPr lang="en-US" altLang="en-US" sz="2800"/>
              <a:t>View mechanism</a:t>
            </a:r>
          </a:p>
        </p:txBody>
      </p:sp>
    </p:spTree>
    <p:extLst>
      <p:ext uri="{BB962C8B-B14F-4D97-AF65-F5344CB8AC3E}">
        <p14:creationId xmlns:p14="http://schemas.microsoft.com/office/powerpoint/2010/main" val="19021211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Content</a:t>
            </a:r>
            <a:endParaRPr lang="ar-SA" altLang="en-US" dirty="0" smtClean="0"/>
          </a:p>
        </p:txBody>
      </p:sp>
      <p:sp>
        <p:nvSpPr>
          <p:cNvPr id="307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What id Database?</a:t>
            </a:r>
          </a:p>
          <a:p>
            <a:pPr eaLnBrk="1" hangingPunct="1"/>
            <a:r>
              <a:rPr lang="en-US" altLang="en-US" dirty="0" smtClean="0"/>
              <a:t>Data modelling</a:t>
            </a:r>
          </a:p>
          <a:p>
            <a:pPr eaLnBrk="1" hangingPunct="1"/>
            <a:r>
              <a:rPr lang="en-US" altLang="en-US" dirty="0" smtClean="0"/>
              <a:t>Types of models</a:t>
            </a:r>
          </a:p>
          <a:p>
            <a:pPr eaLnBrk="1" hangingPunct="1"/>
            <a:r>
              <a:rPr lang="en-US" altLang="en-US" dirty="0" smtClean="0"/>
              <a:t>Operations and relations</a:t>
            </a:r>
          </a:p>
          <a:p>
            <a:pPr eaLnBrk="1" hangingPunct="1"/>
            <a:r>
              <a:rPr lang="en-US" altLang="en-US" dirty="0" smtClean="0"/>
              <a:t>SQL</a:t>
            </a:r>
          </a:p>
          <a:p>
            <a:pPr eaLnBrk="1" hangingPunct="1"/>
            <a:endParaRPr lang="ar-SA"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US" altLang="en-US" sz="3600">
                <a:solidFill>
                  <a:schemeClr val="tx1"/>
                </a:solidFill>
              </a:rPr>
              <a:t>Advantages of DBMS</a:t>
            </a:r>
          </a:p>
        </p:txBody>
      </p:sp>
      <p:sp>
        <p:nvSpPr>
          <p:cNvPr id="12291" name="Rectangle 3"/>
          <p:cNvSpPr>
            <a:spLocks noGrp="1" noChangeArrowheads="1"/>
          </p:cNvSpPr>
          <p:nvPr>
            <p:ph type="body" idx="1"/>
          </p:nvPr>
        </p:nvSpPr>
        <p:spPr>
          <a:xfrm>
            <a:off x="457200" y="1628800"/>
            <a:ext cx="8229600" cy="4525963"/>
          </a:xfrm>
          <a:noFill/>
          <a:ln/>
        </p:spPr>
        <p:txBody>
          <a:bodyPr/>
          <a:lstStyle/>
          <a:p>
            <a:r>
              <a:rPr lang="en-US" altLang="en-US" sz="1800" dirty="0"/>
              <a:t>Control redundancy</a:t>
            </a:r>
          </a:p>
          <a:p>
            <a:r>
              <a:rPr lang="en-US" altLang="en-US" sz="1800" dirty="0"/>
              <a:t>Consistency</a:t>
            </a:r>
          </a:p>
          <a:p>
            <a:r>
              <a:rPr lang="en-US" altLang="en-US" sz="1800" dirty="0"/>
              <a:t>Integrity</a:t>
            </a:r>
          </a:p>
          <a:p>
            <a:r>
              <a:rPr lang="en-US" altLang="en-US" sz="1800" dirty="0"/>
              <a:t>Security</a:t>
            </a:r>
          </a:p>
          <a:p>
            <a:r>
              <a:rPr lang="en-US" altLang="en-US" sz="1800" dirty="0"/>
              <a:t>Concurrency control</a:t>
            </a:r>
          </a:p>
          <a:p>
            <a:r>
              <a:rPr lang="en-US" altLang="en-US" sz="1800" dirty="0"/>
              <a:t>Backup &amp; recovery</a:t>
            </a:r>
          </a:p>
          <a:p>
            <a:r>
              <a:rPr lang="en-US" altLang="en-US" sz="1800" dirty="0"/>
              <a:t>Data standard</a:t>
            </a:r>
          </a:p>
          <a:p>
            <a:r>
              <a:rPr lang="en-US" altLang="en-US" sz="1800" dirty="0"/>
              <a:t>More information</a:t>
            </a:r>
          </a:p>
          <a:p>
            <a:r>
              <a:rPr lang="en-US" altLang="en-US" sz="1800" dirty="0"/>
              <a:t>Data sharing &amp; conflict control</a:t>
            </a:r>
          </a:p>
          <a:p>
            <a:r>
              <a:rPr lang="en-US" altLang="en-US" sz="1800" dirty="0"/>
              <a:t>Productivity &amp; accessibility</a:t>
            </a:r>
          </a:p>
          <a:p>
            <a:r>
              <a:rPr lang="en-US" altLang="en-US" sz="1800" dirty="0"/>
              <a:t>Economy of scale</a:t>
            </a:r>
          </a:p>
          <a:p>
            <a:r>
              <a:rPr lang="en-US" altLang="en-US" sz="1800" dirty="0"/>
              <a:t>Maintenance</a:t>
            </a:r>
          </a:p>
        </p:txBody>
      </p:sp>
    </p:spTree>
    <p:extLst>
      <p:ext uri="{BB962C8B-B14F-4D97-AF65-F5344CB8AC3E}">
        <p14:creationId xmlns:p14="http://schemas.microsoft.com/office/powerpoint/2010/main" val="357487131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ltLang="en-US" sz="3600"/>
              <a:t>Limitations of DBMS</a:t>
            </a:r>
          </a:p>
        </p:txBody>
      </p:sp>
      <p:sp>
        <p:nvSpPr>
          <p:cNvPr id="13315" name="Rectangle 3"/>
          <p:cNvSpPr>
            <a:spLocks noGrp="1" noChangeArrowheads="1"/>
          </p:cNvSpPr>
          <p:nvPr>
            <p:ph type="body" idx="1"/>
          </p:nvPr>
        </p:nvSpPr>
        <p:spPr>
          <a:noFill/>
          <a:ln/>
        </p:spPr>
        <p:txBody>
          <a:bodyPr/>
          <a:lstStyle/>
          <a:p>
            <a:r>
              <a:rPr lang="en-US" altLang="en-US" sz="2800"/>
              <a:t>Complexity</a:t>
            </a:r>
          </a:p>
          <a:p>
            <a:r>
              <a:rPr lang="en-US" altLang="en-US" sz="2800"/>
              <a:t>Size</a:t>
            </a:r>
          </a:p>
          <a:p>
            <a:r>
              <a:rPr lang="en-US" altLang="en-US" sz="2800"/>
              <a:t>Cost</a:t>
            </a:r>
          </a:p>
          <a:p>
            <a:pPr lvl="1"/>
            <a:r>
              <a:rPr lang="en-US" altLang="en-US"/>
              <a:t>Software</a:t>
            </a:r>
          </a:p>
          <a:p>
            <a:pPr lvl="1"/>
            <a:r>
              <a:rPr lang="en-US" altLang="en-US"/>
              <a:t>Hardware</a:t>
            </a:r>
          </a:p>
          <a:p>
            <a:pPr lvl="1"/>
            <a:r>
              <a:rPr lang="en-US" altLang="en-US"/>
              <a:t>Conversion</a:t>
            </a:r>
          </a:p>
          <a:p>
            <a:r>
              <a:rPr lang="en-US" altLang="en-US" sz="2800"/>
              <a:t>Performance</a:t>
            </a:r>
          </a:p>
          <a:p>
            <a:r>
              <a:rPr lang="en-US" altLang="en-US" sz="2800"/>
              <a:t>Vulnerability</a:t>
            </a:r>
          </a:p>
        </p:txBody>
      </p:sp>
    </p:spTree>
    <p:extLst>
      <p:ext uri="{BB962C8B-B14F-4D97-AF65-F5344CB8AC3E}">
        <p14:creationId xmlns:p14="http://schemas.microsoft.com/office/powerpoint/2010/main" val="355906073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00188"/>
            <a:ext cx="3929063" cy="431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10"/>
          <p:cNvSpPr txBox="1">
            <a:spLocks noChangeArrowheads="1"/>
          </p:cNvSpPr>
          <p:nvPr/>
        </p:nvSpPr>
        <p:spPr bwMode="auto">
          <a:xfrm>
            <a:off x="2643188" y="415925"/>
            <a:ext cx="4071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Database architecture</a:t>
            </a:r>
          </a:p>
        </p:txBody>
      </p:sp>
      <p:sp>
        <p:nvSpPr>
          <p:cNvPr id="6" name="Content Placeholder 2"/>
          <p:cNvSpPr txBox="1">
            <a:spLocks/>
          </p:cNvSpPr>
          <p:nvPr/>
        </p:nvSpPr>
        <p:spPr>
          <a:xfrm>
            <a:off x="428625" y="1285875"/>
            <a:ext cx="4071938" cy="4768850"/>
          </a:xfrm>
          <a:prstGeom prst="rect">
            <a:avLst/>
          </a:prstGeom>
        </p:spPr>
        <p:txBody>
          <a:bodyPr/>
          <a:lstStyle/>
          <a:p>
            <a:pPr marL="342900" indent="-342900" algn="l">
              <a:spcBef>
                <a:spcPct val="20000"/>
              </a:spcBef>
              <a:buFontTx/>
              <a:buChar char="•"/>
              <a:defRPr/>
            </a:pPr>
            <a:r>
              <a:rPr lang="en-US" sz="2200" b="1" i="0" kern="0" dirty="0">
                <a:solidFill>
                  <a:srgbClr val="FF0000"/>
                </a:solidFill>
                <a:latin typeface="+mn-lt"/>
              </a:rPr>
              <a:t>Internal Level: </a:t>
            </a:r>
            <a:r>
              <a:rPr lang="en-US" sz="2200" b="1" i="0" kern="0" dirty="0">
                <a:solidFill>
                  <a:schemeClr val="tx1"/>
                </a:solidFill>
                <a:latin typeface="+mn-lt"/>
              </a:rPr>
              <a:t>Interact directly with the hardware</a:t>
            </a:r>
          </a:p>
          <a:p>
            <a:pPr marL="342900" indent="-342900" algn="l">
              <a:spcBef>
                <a:spcPct val="20000"/>
              </a:spcBef>
              <a:buFontTx/>
              <a:buChar char="•"/>
              <a:defRPr/>
            </a:pPr>
            <a:r>
              <a:rPr lang="en-US" sz="2200" b="1" i="0" kern="0" dirty="0">
                <a:solidFill>
                  <a:srgbClr val="FF0000"/>
                </a:solidFill>
                <a:latin typeface="+mn-lt"/>
              </a:rPr>
              <a:t>Conceptual Level: </a:t>
            </a:r>
            <a:r>
              <a:rPr lang="en-US" sz="2200" b="1" i="0" kern="0" dirty="0">
                <a:solidFill>
                  <a:schemeClr val="tx1"/>
                </a:solidFill>
                <a:latin typeface="+mn-lt"/>
              </a:rPr>
              <a:t>(1) Define the logical view of the data. (2) Define the data model. (3) Contain the main functions of the DBMS (4) Intermediary level that free users from dealing with internal level</a:t>
            </a:r>
          </a:p>
          <a:p>
            <a:pPr marL="342900" indent="-342900" algn="l">
              <a:spcBef>
                <a:spcPct val="20000"/>
              </a:spcBef>
              <a:buFontTx/>
              <a:buChar char="•"/>
              <a:defRPr/>
            </a:pPr>
            <a:r>
              <a:rPr lang="en-US" sz="2200" b="1" i="0" kern="0" dirty="0">
                <a:solidFill>
                  <a:srgbClr val="FF0000"/>
                </a:solidFill>
                <a:latin typeface="+mn-lt"/>
              </a:rPr>
              <a:t>External Level: </a:t>
            </a:r>
            <a:r>
              <a:rPr lang="en-US" sz="2200" b="1" i="0" kern="0" dirty="0">
                <a:solidFill>
                  <a:schemeClr val="tx1"/>
                </a:solidFill>
                <a:latin typeface="+mn-lt"/>
              </a:rPr>
              <a:t>(1) Interact directly with users (2) Display data in familiar format  </a:t>
            </a:r>
          </a:p>
          <a:p>
            <a:pPr marL="342900" indent="-342900" algn="l">
              <a:spcBef>
                <a:spcPct val="20000"/>
              </a:spcBef>
              <a:defRPr/>
            </a:pPr>
            <a:endParaRPr lang="ar-SA" sz="3200" i="0" kern="0" dirty="0">
              <a:solidFill>
                <a:schemeClr val="tx1"/>
              </a:solidFill>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9" name="Rectangle 3"/>
          <p:cNvSpPr>
            <a:spLocks noChangeArrowheads="1"/>
          </p:cNvSpPr>
          <p:nvPr/>
        </p:nvSpPr>
        <p:spPr bwMode="auto">
          <a:xfrm>
            <a:off x="2906548" y="1571625"/>
            <a:ext cx="3205493" cy="2123658"/>
          </a:xfrm>
          <a:prstGeom prst="rect">
            <a:avLst/>
          </a:prstGeom>
          <a:noFill/>
          <a:ln w="9525">
            <a:noFill/>
            <a:miter lim="800000"/>
            <a:headEnd/>
            <a:tailEnd/>
          </a:ln>
          <a:effectLst/>
        </p:spPr>
        <p:txBody>
          <a:bodyPr wrap="none">
            <a:spAutoFit/>
          </a:bodyPr>
          <a:lstStyle/>
          <a:p>
            <a:pPr>
              <a:defRPr/>
            </a:pPr>
            <a:r>
              <a:rPr lang="en-US" sz="4400" i="0" dirty="0">
                <a:solidFill>
                  <a:schemeClr val="tx1"/>
                </a:solidFill>
                <a:latin typeface="Calibri" panose="020F0502020204030204" pitchFamily="34" charset="0"/>
                <a:cs typeface="Calibri" panose="020F0502020204030204" pitchFamily="34" charset="0"/>
              </a:rPr>
              <a:t>OPERATIONS</a:t>
            </a:r>
          </a:p>
          <a:p>
            <a:pPr>
              <a:defRPr/>
            </a:pPr>
            <a:r>
              <a:rPr lang="en-US" sz="4400" i="0" dirty="0">
                <a:solidFill>
                  <a:schemeClr val="tx1"/>
                </a:solidFill>
                <a:latin typeface="Calibri" panose="020F0502020204030204" pitchFamily="34" charset="0"/>
                <a:cs typeface="Calibri" panose="020F0502020204030204" pitchFamily="34" charset="0"/>
              </a:rPr>
              <a:t>ON</a:t>
            </a:r>
          </a:p>
          <a:p>
            <a:pPr>
              <a:defRPr/>
            </a:pPr>
            <a:r>
              <a:rPr lang="en-US" sz="4400" i="0" dirty="0">
                <a:solidFill>
                  <a:schemeClr val="tx1"/>
                </a:solidFill>
                <a:latin typeface="Calibri" panose="020F0502020204030204" pitchFamily="34" charset="0"/>
                <a:cs typeface="Calibri" panose="020F0502020204030204" pitchFamily="34" charset="0"/>
              </a:rPr>
              <a:t>RELATIONS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10"/>
          <p:cNvSpPr txBox="1">
            <a:spLocks noChangeArrowheads="1"/>
          </p:cNvSpPr>
          <p:nvPr/>
        </p:nvSpPr>
        <p:spPr bwMode="auto">
          <a:xfrm>
            <a:off x="3100388" y="706438"/>
            <a:ext cx="2995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Insert operation</a:t>
            </a:r>
          </a:p>
        </p:txBody>
      </p:sp>
      <p:pic>
        <p:nvPicPr>
          <p:cNvPr id="1229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2214563"/>
            <a:ext cx="7181850"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928688" y="4572000"/>
            <a:ext cx="7786687" cy="785813"/>
          </a:xfrm>
          <a:prstGeom prst="rect">
            <a:avLst/>
          </a:prstGeom>
        </p:spPr>
        <p:txBody>
          <a:bodyPr/>
          <a:lstStyle/>
          <a:p>
            <a:pPr marL="342900" indent="-342900" algn="l">
              <a:spcBef>
                <a:spcPct val="20000"/>
              </a:spcBef>
              <a:buFont typeface="Arial" pitchFamily="34" charset="0"/>
              <a:buChar char="•"/>
              <a:defRPr/>
            </a:pPr>
            <a:r>
              <a:rPr lang="en-US" sz="2400" b="1" i="0" kern="0" dirty="0">
                <a:solidFill>
                  <a:srgbClr val="FF0000"/>
                </a:solidFill>
                <a:latin typeface="+mn-lt"/>
              </a:rPr>
              <a:t>Unary operation</a:t>
            </a:r>
          </a:p>
          <a:p>
            <a:pPr marL="342900" indent="-342900" algn="l">
              <a:spcBef>
                <a:spcPct val="20000"/>
              </a:spcBef>
              <a:buFont typeface="Arial" pitchFamily="34" charset="0"/>
              <a:buChar char="•"/>
              <a:defRPr/>
            </a:pPr>
            <a:r>
              <a:rPr lang="en-US" sz="2400" b="1" i="0" kern="0" dirty="0">
                <a:solidFill>
                  <a:srgbClr val="FF0000"/>
                </a:solidFill>
                <a:latin typeface="+mn-lt"/>
              </a:rPr>
              <a:t>Insert Operation: Inserts new </a:t>
            </a:r>
            <a:r>
              <a:rPr lang="en-US" sz="2400" b="1" i="0" kern="0" dirty="0" err="1">
                <a:solidFill>
                  <a:srgbClr val="FF0000"/>
                </a:solidFill>
                <a:latin typeface="+mn-lt"/>
              </a:rPr>
              <a:t>tuple</a:t>
            </a:r>
            <a:r>
              <a:rPr lang="en-US" sz="2400" b="1" i="0" kern="0" dirty="0">
                <a:solidFill>
                  <a:srgbClr val="FF0000"/>
                </a:solidFill>
                <a:latin typeface="+mn-lt"/>
              </a:rPr>
              <a:t> into the relation</a:t>
            </a:r>
          </a:p>
          <a:p>
            <a:pPr marL="342900" indent="-342900" algn="l">
              <a:spcBef>
                <a:spcPct val="20000"/>
              </a:spcBef>
              <a:defRPr/>
            </a:pPr>
            <a:endParaRPr lang="ar-SA" sz="3200" i="0" kern="0" dirty="0">
              <a:solidFill>
                <a:schemeClr val="tx1"/>
              </a:solidFill>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3124200" y="785813"/>
            <a:ext cx="3040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Delete operation</a:t>
            </a:r>
          </a:p>
        </p:txBody>
      </p:sp>
      <p:pic>
        <p:nvPicPr>
          <p:cNvPr id="1331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00250"/>
            <a:ext cx="688657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857250" y="4500563"/>
            <a:ext cx="7215188" cy="785812"/>
          </a:xfrm>
          <a:prstGeom prst="rect">
            <a:avLst/>
          </a:prstGeom>
        </p:spPr>
        <p:txBody>
          <a:bodyPr/>
          <a:lstStyle/>
          <a:p>
            <a:pPr marL="342900" indent="-342900" algn="l">
              <a:spcBef>
                <a:spcPct val="20000"/>
              </a:spcBef>
              <a:buFont typeface="Arial" pitchFamily="34" charset="0"/>
              <a:buChar char="•"/>
              <a:defRPr/>
            </a:pPr>
            <a:r>
              <a:rPr lang="en-US" sz="2400" b="1" i="0" kern="0" dirty="0">
                <a:solidFill>
                  <a:srgbClr val="FF0000"/>
                </a:solidFill>
                <a:latin typeface="+mn-lt"/>
              </a:rPr>
              <a:t>Unary operation</a:t>
            </a:r>
          </a:p>
          <a:p>
            <a:pPr marL="342900" indent="-342900" algn="l">
              <a:spcBef>
                <a:spcPct val="20000"/>
              </a:spcBef>
              <a:buFont typeface="Arial" pitchFamily="34" charset="0"/>
              <a:buChar char="•"/>
              <a:defRPr/>
            </a:pPr>
            <a:r>
              <a:rPr lang="en-US" sz="2400" b="1" i="0" kern="0" dirty="0">
                <a:solidFill>
                  <a:srgbClr val="FF0000"/>
                </a:solidFill>
                <a:latin typeface="+mn-lt"/>
              </a:rPr>
              <a:t>Delete Operation: Deletes </a:t>
            </a:r>
            <a:r>
              <a:rPr lang="en-US" sz="2400" b="1" i="0" kern="0" dirty="0" err="1">
                <a:solidFill>
                  <a:srgbClr val="FF0000"/>
                </a:solidFill>
                <a:latin typeface="+mn-lt"/>
              </a:rPr>
              <a:t>tuple</a:t>
            </a:r>
            <a:r>
              <a:rPr lang="en-US" sz="2400" b="1" i="0" kern="0" dirty="0">
                <a:solidFill>
                  <a:srgbClr val="FF0000"/>
                </a:solidFill>
                <a:latin typeface="+mn-lt"/>
              </a:rPr>
              <a:t> from the relation</a:t>
            </a:r>
          </a:p>
          <a:p>
            <a:pPr marL="342900" indent="-342900" algn="l">
              <a:spcBef>
                <a:spcPct val="20000"/>
              </a:spcBef>
              <a:defRPr/>
            </a:pPr>
            <a:endParaRPr lang="ar-SA" sz="3200" i="0" kern="0" dirty="0">
              <a:solidFill>
                <a:schemeClr val="tx1"/>
              </a:solidFill>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2819400" y="420688"/>
            <a:ext cx="3219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Update operation</a:t>
            </a:r>
          </a:p>
        </p:txBody>
      </p:sp>
      <p:pic>
        <p:nvPicPr>
          <p:cNvPr id="1433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1714500"/>
            <a:ext cx="7596187"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285750" y="4429125"/>
            <a:ext cx="8072438" cy="785813"/>
          </a:xfrm>
          <a:prstGeom prst="rect">
            <a:avLst/>
          </a:prstGeom>
        </p:spPr>
        <p:txBody>
          <a:bodyPr/>
          <a:lstStyle/>
          <a:p>
            <a:pPr marL="342900" indent="-342900" algn="l">
              <a:spcBef>
                <a:spcPct val="20000"/>
              </a:spcBef>
              <a:buFont typeface="Arial" pitchFamily="34" charset="0"/>
              <a:buChar char="•"/>
              <a:defRPr/>
            </a:pPr>
            <a:r>
              <a:rPr lang="en-US" sz="2400" b="1" i="0" kern="0" dirty="0">
                <a:solidFill>
                  <a:srgbClr val="FF0000"/>
                </a:solidFill>
                <a:latin typeface="+mn-lt"/>
              </a:rPr>
              <a:t>Unary operation</a:t>
            </a:r>
          </a:p>
          <a:p>
            <a:pPr marL="342900" indent="-342900" algn="l">
              <a:spcBef>
                <a:spcPct val="20000"/>
              </a:spcBef>
              <a:buFont typeface="Arial" pitchFamily="34" charset="0"/>
              <a:buChar char="•"/>
              <a:defRPr/>
            </a:pPr>
            <a:r>
              <a:rPr lang="en-US" sz="2400" b="1" i="0" kern="0" dirty="0">
                <a:solidFill>
                  <a:srgbClr val="FF0000"/>
                </a:solidFill>
                <a:latin typeface="+mn-lt"/>
              </a:rPr>
              <a:t>Update Operation: Changes the values of some attributes of a </a:t>
            </a:r>
            <a:r>
              <a:rPr lang="en-US" sz="2400" b="1" i="0" kern="0" dirty="0" err="1">
                <a:solidFill>
                  <a:srgbClr val="FF0000"/>
                </a:solidFill>
                <a:latin typeface="+mn-lt"/>
              </a:rPr>
              <a:t>tulpe</a:t>
            </a:r>
            <a:endParaRPr lang="en-US" sz="2400" b="1" i="0" kern="0" dirty="0">
              <a:solidFill>
                <a:srgbClr val="FF0000"/>
              </a:solidFill>
              <a:latin typeface="+mn-lt"/>
            </a:endParaRPr>
          </a:p>
          <a:p>
            <a:pPr marL="342900" indent="-342900" algn="l">
              <a:spcBef>
                <a:spcPct val="20000"/>
              </a:spcBef>
              <a:defRPr/>
            </a:pPr>
            <a:endParaRPr lang="ar-SA" sz="3200" i="0" kern="0" dirty="0">
              <a:solidFill>
                <a:schemeClr val="tx1"/>
              </a:solidFill>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2914650" y="706438"/>
            <a:ext cx="297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Select operation</a:t>
            </a:r>
          </a:p>
        </p:txBody>
      </p:sp>
      <p:pic>
        <p:nvPicPr>
          <p:cNvPr id="1536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5" y="2000250"/>
            <a:ext cx="73596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214438" y="4214813"/>
            <a:ext cx="6715125" cy="785812"/>
          </a:xfrm>
          <a:prstGeom prst="rect">
            <a:avLst/>
          </a:prstGeom>
        </p:spPr>
        <p:txBody>
          <a:bodyPr/>
          <a:lstStyle/>
          <a:p>
            <a:pPr marL="342900" indent="-342900" algn="l">
              <a:spcBef>
                <a:spcPct val="20000"/>
              </a:spcBef>
              <a:buFont typeface="Arial" pitchFamily="34" charset="0"/>
              <a:buChar char="•"/>
              <a:defRPr/>
            </a:pPr>
            <a:r>
              <a:rPr lang="en-US" sz="2400" b="1" i="0" kern="0" dirty="0">
                <a:solidFill>
                  <a:srgbClr val="FF0000"/>
                </a:solidFill>
                <a:latin typeface="+mn-lt"/>
              </a:rPr>
              <a:t>Unary operation</a:t>
            </a:r>
          </a:p>
          <a:p>
            <a:pPr marL="342900" indent="-342900" algn="l">
              <a:spcBef>
                <a:spcPct val="20000"/>
              </a:spcBef>
              <a:buFont typeface="Arial" pitchFamily="34" charset="0"/>
              <a:buChar char="•"/>
              <a:defRPr/>
            </a:pPr>
            <a:r>
              <a:rPr lang="en-US" sz="2400" b="1" i="0" kern="0" dirty="0">
                <a:solidFill>
                  <a:srgbClr val="FF0000"/>
                </a:solidFill>
                <a:latin typeface="+mn-lt"/>
              </a:rPr>
              <a:t>Select Operation: Uses some criteria to select some </a:t>
            </a:r>
            <a:r>
              <a:rPr lang="en-US" sz="2400" b="1" i="0" kern="0" dirty="0" err="1">
                <a:solidFill>
                  <a:srgbClr val="FF0000"/>
                </a:solidFill>
                <a:latin typeface="+mn-lt"/>
              </a:rPr>
              <a:t>tuples</a:t>
            </a:r>
            <a:r>
              <a:rPr lang="en-US" sz="2400" b="1" i="0" kern="0" dirty="0">
                <a:solidFill>
                  <a:srgbClr val="FF0000"/>
                </a:solidFill>
                <a:latin typeface="+mn-lt"/>
              </a:rPr>
              <a:t>  from the original relation </a:t>
            </a:r>
          </a:p>
          <a:p>
            <a:pPr marL="342900" indent="-342900" algn="l">
              <a:spcBef>
                <a:spcPct val="20000"/>
              </a:spcBef>
              <a:defRPr/>
            </a:pPr>
            <a:endParaRPr lang="ar-SA" sz="3200" i="0" kern="0" dirty="0">
              <a:solidFill>
                <a:schemeClr val="tx1"/>
              </a:solidFill>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2724150" y="849313"/>
            <a:ext cx="3219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Project operation</a:t>
            </a:r>
          </a:p>
        </p:txBody>
      </p:sp>
      <p:pic>
        <p:nvPicPr>
          <p:cNvPr id="1638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88" y="1857375"/>
            <a:ext cx="7278687"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714500" y="4572000"/>
            <a:ext cx="5786438" cy="785813"/>
          </a:xfrm>
          <a:prstGeom prst="rect">
            <a:avLst/>
          </a:prstGeom>
        </p:spPr>
        <p:txBody>
          <a:bodyPr/>
          <a:lstStyle/>
          <a:p>
            <a:pPr marL="342900" indent="-342900" algn="l">
              <a:spcBef>
                <a:spcPct val="20000"/>
              </a:spcBef>
              <a:buFont typeface="Arial" pitchFamily="34" charset="0"/>
              <a:buChar char="•"/>
              <a:defRPr/>
            </a:pPr>
            <a:r>
              <a:rPr lang="en-US" sz="2400" b="1" i="0" kern="0" dirty="0">
                <a:solidFill>
                  <a:srgbClr val="FF0000"/>
                </a:solidFill>
                <a:latin typeface="+mn-lt"/>
              </a:rPr>
              <a:t>Unary operation</a:t>
            </a:r>
          </a:p>
          <a:p>
            <a:pPr marL="342900" indent="-342900" algn="l">
              <a:spcBef>
                <a:spcPct val="20000"/>
              </a:spcBef>
              <a:buFont typeface="Arial" pitchFamily="34" charset="0"/>
              <a:buChar char="•"/>
              <a:defRPr/>
            </a:pPr>
            <a:r>
              <a:rPr lang="en-US" sz="2400" b="1" i="0" kern="0" dirty="0">
                <a:solidFill>
                  <a:srgbClr val="FF0000"/>
                </a:solidFill>
                <a:latin typeface="+mn-lt"/>
              </a:rPr>
              <a:t>Project Operation: Creates relation in which each </a:t>
            </a:r>
            <a:r>
              <a:rPr lang="en-US" sz="2400" b="1" i="0" kern="0" dirty="0" err="1">
                <a:solidFill>
                  <a:srgbClr val="FF0000"/>
                </a:solidFill>
                <a:latin typeface="+mn-lt"/>
              </a:rPr>
              <a:t>tulpe</a:t>
            </a:r>
            <a:r>
              <a:rPr lang="en-US" sz="2400" b="1" i="0" kern="0" dirty="0">
                <a:solidFill>
                  <a:srgbClr val="FF0000"/>
                </a:solidFill>
                <a:latin typeface="+mn-lt"/>
              </a:rPr>
              <a:t> has fewer attributes </a:t>
            </a:r>
          </a:p>
          <a:p>
            <a:pPr marL="342900" indent="-342900" algn="l">
              <a:spcBef>
                <a:spcPct val="20000"/>
              </a:spcBef>
              <a:defRPr/>
            </a:pPr>
            <a:endParaRPr lang="ar-SA" sz="3200" i="0" kern="0" dirty="0">
              <a:solidFill>
                <a:schemeClr val="tx1"/>
              </a:solidFill>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243263" y="492125"/>
            <a:ext cx="27003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Join operation</a:t>
            </a:r>
          </a:p>
        </p:txBody>
      </p:sp>
      <p:pic>
        <p:nvPicPr>
          <p:cNvPr id="174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328738"/>
            <a:ext cx="7072312"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571500" y="5000625"/>
            <a:ext cx="8001000" cy="785813"/>
          </a:xfrm>
          <a:prstGeom prst="rect">
            <a:avLst/>
          </a:prstGeom>
        </p:spPr>
        <p:txBody>
          <a:bodyPr/>
          <a:lstStyle/>
          <a:p>
            <a:pPr marL="342900" indent="-342900" algn="l">
              <a:spcBef>
                <a:spcPct val="20000"/>
              </a:spcBef>
              <a:buFont typeface="Arial" pitchFamily="34" charset="0"/>
              <a:buChar char="•"/>
              <a:defRPr/>
            </a:pPr>
            <a:r>
              <a:rPr lang="en-US" sz="2400" b="1" i="0" kern="0" dirty="0">
                <a:solidFill>
                  <a:srgbClr val="FF0000"/>
                </a:solidFill>
                <a:latin typeface="+mn-lt"/>
              </a:rPr>
              <a:t>Binary operation</a:t>
            </a:r>
          </a:p>
          <a:p>
            <a:pPr marL="342900" indent="-342900" algn="l">
              <a:spcBef>
                <a:spcPct val="20000"/>
              </a:spcBef>
              <a:buFont typeface="Arial" pitchFamily="34" charset="0"/>
              <a:buChar char="•"/>
              <a:defRPr/>
            </a:pPr>
            <a:r>
              <a:rPr lang="en-US" sz="2400" b="1" i="0" kern="0" dirty="0">
                <a:solidFill>
                  <a:srgbClr val="FF0000"/>
                </a:solidFill>
                <a:latin typeface="+mn-lt"/>
              </a:rPr>
              <a:t>Join Operation: Takes two relation and combine them based on common attribute </a:t>
            </a:r>
          </a:p>
          <a:p>
            <a:pPr marL="342900" indent="-342900" algn="l">
              <a:spcBef>
                <a:spcPct val="20000"/>
              </a:spcBef>
              <a:defRPr/>
            </a:pPr>
            <a:endParaRPr lang="ar-SA" sz="3200" i="0" kern="0" dirty="0">
              <a:solidFill>
                <a:schemeClr val="tx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Database</a:t>
            </a:r>
            <a:endParaRPr lang="ar-SA" altLang="en-US" smtClean="0"/>
          </a:p>
        </p:txBody>
      </p:sp>
      <p:sp>
        <p:nvSpPr>
          <p:cNvPr id="307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Information is not useful if not organized </a:t>
            </a:r>
          </a:p>
          <a:p>
            <a:pPr eaLnBrk="1" hangingPunct="1"/>
            <a:r>
              <a:rPr lang="en-US" altLang="en-US" smtClean="0"/>
              <a:t>In database, data are organized in a way that people find meaningful and useful.</a:t>
            </a:r>
          </a:p>
          <a:p>
            <a:pPr eaLnBrk="1" hangingPunct="1"/>
            <a:r>
              <a:rPr lang="en-US" altLang="en-US" smtClean="0"/>
              <a:t>Database Management System (DBMS) is used to input, sort, organize and store data.</a:t>
            </a:r>
          </a:p>
          <a:p>
            <a:pPr eaLnBrk="1" hangingPunct="1"/>
            <a:endParaRPr lang="ar-SA" altLang="en-US" smtClean="0"/>
          </a:p>
        </p:txBody>
      </p:sp>
    </p:spTree>
    <p:extLst>
      <p:ext uri="{BB962C8B-B14F-4D97-AF65-F5344CB8AC3E}">
        <p14:creationId xmlns:p14="http://schemas.microsoft.com/office/powerpoint/2010/main" val="3937476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3232150" y="563563"/>
            <a:ext cx="3016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Union operation</a:t>
            </a:r>
          </a:p>
        </p:txBody>
      </p:sp>
      <p:pic>
        <p:nvPicPr>
          <p:cNvPr id="1843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500188"/>
            <a:ext cx="7272337"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285750" y="4714875"/>
            <a:ext cx="8072438" cy="785813"/>
          </a:xfrm>
          <a:prstGeom prst="rect">
            <a:avLst/>
          </a:prstGeom>
        </p:spPr>
        <p:txBody>
          <a:bodyPr/>
          <a:lstStyle/>
          <a:p>
            <a:pPr marL="342900" indent="-342900" algn="l">
              <a:spcBef>
                <a:spcPct val="20000"/>
              </a:spcBef>
              <a:buFont typeface="Arial" pitchFamily="34" charset="0"/>
              <a:buChar char="•"/>
              <a:defRPr/>
            </a:pPr>
            <a:r>
              <a:rPr lang="en-US" sz="2400" b="1" i="0" kern="0" dirty="0">
                <a:solidFill>
                  <a:srgbClr val="FF0000"/>
                </a:solidFill>
                <a:latin typeface="+mn-lt"/>
              </a:rPr>
              <a:t>Binary operation</a:t>
            </a:r>
          </a:p>
          <a:p>
            <a:pPr marL="342900" indent="-342900" algn="l">
              <a:spcBef>
                <a:spcPct val="20000"/>
              </a:spcBef>
              <a:buFont typeface="Arial" pitchFamily="34" charset="0"/>
              <a:buChar char="•"/>
              <a:defRPr/>
            </a:pPr>
            <a:r>
              <a:rPr lang="en-US" sz="2400" b="1" i="0" kern="0" dirty="0">
                <a:solidFill>
                  <a:srgbClr val="FF0000"/>
                </a:solidFill>
                <a:latin typeface="+mn-lt"/>
              </a:rPr>
              <a:t>Union Operation: Creates new relation in which each </a:t>
            </a:r>
            <a:r>
              <a:rPr lang="en-US" sz="2400" b="1" i="0" kern="0" dirty="0" err="1">
                <a:solidFill>
                  <a:srgbClr val="FF0000"/>
                </a:solidFill>
                <a:latin typeface="+mn-lt"/>
              </a:rPr>
              <a:t>tuple</a:t>
            </a:r>
            <a:r>
              <a:rPr lang="en-US" sz="2400" b="1" i="0" kern="0" dirty="0">
                <a:solidFill>
                  <a:srgbClr val="FF0000"/>
                </a:solidFill>
                <a:latin typeface="+mn-lt"/>
              </a:rPr>
              <a:t> is either in the first relation, the second relation or in both</a:t>
            </a:r>
          </a:p>
          <a:p>
            <a:pPr marL="342900" indent="-342900" algn="l">
              <a:spcBef>
                <a:spcPct val="20000"/>
              </a:spcBef>
              <a:defRPr/>
            </a:pPr>
            <a:endParaRPr lang="ar-SA" sz="3200" i="0" kern="0" dirty="0">
              <a:solidFill>
                <a:schemeClr val="tx1"/>
              </a:solidFill>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2819400" y="785813"/>
            <a:ext cx="4033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Intersection operation</a:t>
            </a:r>
          </a:p>
        </p:txBody>
      </p:sp>
      <p:pic>
        <p:nvPicPr>
          <p:cNvPr id="1945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538" y="1649413"/>
            <a:ext cx="70739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a:xfrm>
            <a:off x="928688" y="4857750"/>
            <a:ext cx="7215187" cy="785813"/>
          </a:xfrm>
          <a:prstGeom prst="rect">
            <a:avLst/>
          </a:prstGeom>
        </p:spPr>
        <p:txBody>
          <a:bodyPr/>
          <a:lstStyle/>
          <a:p>
            <a:pPr marL="342900" indent="-342900" algn="l">
              <a:spcBef>
                <a:spcPct val="20000"/>
              </a:spcBef>
              <a:buFont typeface="Arial" pitchFamily="34" charset="0"/>
              <a:buChar char="•"/>
              <a:defRPr/>
            </a:pPr>
            <a:r>
              <a:rPr lang="en-US" sz="2400" b="1" i="0" kern="0" dirty="0">
                <a:solidFill>
                  <a:srgbClr val="FF0000"/>
                </a:solidFill>
                <a:latin typeface="+mn-lt"/>
              </a:rPr>
              <a:t>Binary operation</a:t>
            </a:r>
          </a:p>
          <a:p>
            <a:pPr marL="342900" indent="-342900" algn="l">
              <a:spcBef>
                <a:spcPct val="20000"/>
              </a:spcBef>
              <a:buFont typeface="Arial" pitchFamily="34" charset="0"/>
              <a:buChar char="•"/>
              <a:defRPr/>
            </a:pPr>
            <a:r>
              <a:rPr lang="en-US" sz="2400" b="1" i="0" kern="0" dirty="0">
                <a:solidFill>
                  <a:srgbClr val="FF0000"/>
                </a:solidFill>
                <a:latin typeface="+mn-lt"/>
              </a:rPr>
              <a:t>Intersection Operation: Creates new relation in which each </a:t>
            </a:r>
            <a:r>
              <a:rPr lang="en-US" sz="2400" b="1" i="0" kern="0" dirty="0" err="1">
                <a:solidFill>
                  <a:srgbClr val="FF0000"/>
                </a:solidFill>
                <a:latin typeface="+mn-lt"/>
              </a:rPr>
              <a:t>tuple</a:t>
            </a:r>
            <a:r>
              <a:rPr lang="en-US" sz="2400" b="1" i="0" kern="0" dirty="0">
                <a:solidFill>
                  <a:srgbClr val="FF0000"/>
                </a:solidFill>
                <a:latin typeface="+mn-lt"/>
              </a:rPr>
              <a:t> is either in  both relations.</a:t>
            </a:r>
          </a:p>
          <a:p>
            <a:pPr marL="342900" indent="-342900" algn="l">
              <a:spcBef>
                <a:spcPct val="20000"/>
              </a:spcBef>
              <a:defRPr/>
            </a:pPr>
            <a:endParaRPr lang="ar-SA" sz="3200" i="0" kern="0" dirty="0">
              <a:solidFill>
                <a:schemeClr val="tx1"/>
              </a:solidFill>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2973388" y="777875"/>
            <a:ext cx="3762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solidFill>
                  <a:schemeClr val="tx1"/>
                </a:solidFill>
              </a:rPr>
              <a:t>Difference operation</a:t>
            </a:r>
          </a:p>
        </p:txBody>
      </p:sp>
      <p:pic>
        <p:nvPicPr>
          <p:cNvPr id="2048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500188"/>
            <a:ext cx="7158038" cy="296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857250" y="4714875"/>
            <a:ext cx="7715250" cy="785813"/>
          </a:xfrm>
          <a:prstGeom prst="rect">
            <a:avLst/>
          </a:prstGeom>
        </p:spPr>
        <p:txBody>
          <a:bodyPr/>
          <a:lstStyle/>
          <a:p>
            <a:pPr marL="342900" indent="-342900" algn="l">
              <a:spcBef>
                <a:spcPct val="20000"/>
              </a:spcBef>
              <a:buFont typeface="Arial" pitchFamily="34" charset="0"/>
              <a:buChar char="•"/>
              <a:defRPr/>
            </a:pPr>
            <a:r>
              <a:rPr lang="en-US" sz="2400" b="1" i="0" kern="0" dirty="0">
                <a:solidFill>
                  <a:srgbClr val="FF0000"/>
                </a:solidFill>
                <a:latin typeface="+mn-lt"/>
              </a:rPr>
              <a:t>Binary Operation</a:t>
            </a:r>
          </a:p>
          <a:p>
            <a:pPr marL="342900" indent="-342900" algn="l">
              <a:spcBef>
                <a:spcPct val="20000"/>
              </a:spcBef>
              <a:buFont typeface="Arial" pitchFamily="34" charset="0"/>
              <a:buChar char="•"/>
              <a:defRPr/>
            </a:pPr>
            <a:r>
              <a:rPr lang="en-US" sz="2400" b="1" i="0" kern="0" dirty="0">
                <a:solidFill>
                  <a:srgbClr val="FF0000"/>
                </a:solidFill>
                <a:latin typeface="+mn-lt"/>
              </a:rPr>
              <a:t>Difference Operation: Creates new relation where the new </a:t>
            </a:r>
            <a:r>
              <a:rPr lang="en-US" sz="2400" b="1" i="0" kern="0" dirty="0" err="1">
                <a:solidFill>
                  <a:srgbClr val="FF0000"/>
                </a:solidFill>
                <a:latin typeface="+mn-lt"/>
              </a:rPr>
              <a:t>tuples</a:t>
            </a:r>
            <a:r>
              <a:rPr lang="en-US" sz="2400" b="1" i="0" kern="0" dirty="0">
                <a:solidFill>
                  <a:srgbClr val="FF0000"/>
                </a:solidFill>
                <a:latin typeface="+mn-lt"/>
              </a:rPr>
              <a:t> are in the first relation but not in the second.</a:t>
            </a:r>
          </a:p>
          <a:p>
            <a:pPr marL="342900" indent="-342900" algn="l">
              <a:spcBef>
                <a:spcPct val="20000"/>
              </a:spcBef>
              <a:defRPr/>
            </a:pPr>
            <a:endParaRPr lang="ar-SA" sz="3200" i="0" kern="0" dirty="0">
              <a:solidFill>
                <a:schemeClr val="tx1"/>
              </a:solidFill>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3" name="Rectangle 3"/>
          <p:cNvSpPr>
            <a:spLocks noChangeArrowheads="1"/>
          </p:cNvSpPr>
          <p:nvPr/>
        </p:nvSpPr>
        <p:spPr bwMode="auto">
          <a:xfrm>
            <a:off x="2378976" y="2313454"/>
            <a:ext cx="3884397" cy="2123658"/>
          </a:xfrm>
          <a:prstGeom prst="rect">
            <a:avLst/>
          </a:prstGeom>
          <a:noFill/>
          <a:ln w="9525">
            <a:noFill/>
            <a:miter lim="800000"/>
            <a:headEnd/>
            <a:tailEnd/>
          </a:ln>
          <a:effectLst/>
        </p:spPr>
        <p:txBody>
          <a:bodyPr wrap="none">
            <a:spAutoFit/>
          </a:bodyPr>
          <a:lstStyle/>
          <a:p>
            <a:pPr>
              <a:defRPr/>
            </a:pPr>
            <a:r>
              <a:rPr lang="en-US" sz="4400" i="0" dirty="0">
                <a:solidFill>
                  <a:schemeClr val="tx1"/>
                </a:solidFill>
                <a:latin typeface="Times" charset="0"/>
              </a:rPr>
              <a:t>STRUCTURED</a:t>
            </a:r>
          </a:p>
          <a:p>
            <a:pPr>
              <a:defRPr/>
            </a:pPr>
            <a:r>
              <a:rPr lang="en-US" sz="4400" i="0" dirty="0">
                <a:solidFill>
                  <a:schemeClr val="tx1"/>
                </a:solidFill>
                <a:latin typeface="Times" charset="0"/>
              </a:rPr>
              <a:t>QUERY</a:t>
            </a:r>
          </a:p>
          <a:p>
            <a:pPr>
              <a:defRPr/>
            </a:pPr>
            <a:r>
              <a:rPr lang="en-US" sz="4400" i="0" dirty="0">
                <a:solidFill>
                  <a:schemeClr val="tx1"/>
                </a:solidFill>
                <a:latin typeface="Times" charset="0"/>
              </a:rPr>
              <a:t>LANGUAGE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SQL</a:t>
            </a:r>
            <a:endParaRPr lang="ar-SA" altLang="en-US" smtClean="0"/>
          </a:p>
        </p:txBody>
      </p:sp>
      <p:sp>
        <p:nvSpPr>
          <p:cNvPr id="2253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SQL is the standard language used for relational databases.</a:t>
            </a:r>
          </a:p>
          <a:p>
            <a:r>
              <a:rPr lang="en-US" altLang="en-US" smtClean="0"/>
              <a:t>It is declarative language where users declare what they want without having to write a step by stem procedure.</a:t>
            </a:r>
          </a:p>
          <a:p>
            <a:r>
              <a:rPr lang="en-US" altLang="en-US" smtClean="0"/>
              <a:t> It was first implemented by Oracle Corporation</a:t>
            </a:r>
            <a:endParaRPr lang="ar-SA"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1. Insert</a:t>
            </a:r>
            <a:endParaRPr lang="ar-SA" altLang="en-US" smtClean="0"/>
          </a:p>
        </p:txBody>
      </p:sp>
      <p:sp>
        <p:nvSpPr>
          <p:cNvPr id="23555" name="Content Placeholder 2"/>
          <p:cNvSpPr>
            <a:spLocks noGrp="1"/>
          </p:cNvSpPr>
          <p:nvPr>
            <p:ph idx="1"/>
          </p:nvPr>
        </p:nvSpPr>
        <p:spPr bwMode="auto">
          <a:xfrm>
            <a:off x="600075" y="1500188"/>
            <a:ext cx="5900738" cy="66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SQL Insert Operation format </a:t>
            </a:r>
            <a:endParaRPr lang="ar-SA" altLang="en-US" smtClean="0"/>
          </a:p>
        </p:txBody>
      </p:sp>
      <p:sp>
        <p:nvSpPr>
          <p:cNvPr id="23556" name="TextBox 3"/>
          <p:cNvSpPr txBox="1">
            <a:spLocks noChangeArrowheads="1"/>
          </p:cNvSpPr>
          <p:nvPr/>
        </p:nvSpPr>
        <p:spPr bwMode="auto">
          <a:xfrm>
            <a:off x="1475656" y="2852936"/>
            <a:ext cx="586814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dirty="0"/>
              <a:t>insert into  </a:t>
            </a:r>
            <a:r>
              <a:rPr lang="en-US" altLang="en-US" sz="3200" i="0" dirty="0"/>
              <a:t> </a:t>
            </a:r>
            <a:r>
              <a:rPr lang="en-US" altLang="en-US" sz="2800" i="0" dirty="0" smtClean="0"/>
              <a:t>RELATION-NAME</a:t>
            </a:r>
            <a:r>
              <a:rPr lang="ru-RU" altLang="en-US" sz="2000" i="0" dirty="0" smtClean="0"/>
              <a:t>  </a:t>
            </a:r>
          </a:p>
          <a:p>
            <a:pPr algn="l" eaLnBrk="1" hangingPunct="1"/>
            <a:r>
              <a:rPr lang="en-US" altLang="en-US" sz="3200" b="1" i="0" dirty="0" smtClean="0"/>
              <a:t>values</a:t>
            </a:r>
            <a:r>
              <a:rPr lang="en-US" altLang="en-US" sz="3200" i="0" dirty="0" smtClean="0"/>
              <a:t>     </a:t>
            </a:r>
            <a:r>
              <a:rPr lang="en-US" altLang="en-US" sz="3200" i="0" dirty="0"/>
              <a:t>(…, …, …)</a:t>
            </a:r>
            <a:endParaRPr lang="ar-SA" altLang="en-US" sz="3200" i="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957263" y="642938"/>
            <a:ext cx="7043737"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FF0000"/>
                </a:solidFill>
              </a:rPr>
              <a:t>Insert (Example)</a:t>
            </a:r>
            <a:endParaRPr lang="ar-SA" altLang="en-US" smtClean="0">
              <a:solidFill>
                <a:srgbClr val="FF0000"/>
              </a:solidFill>
            </a:endParaRPr>
          </a:p>
        </p:txBody>
      </p:sp>
      <p:pic>
        <p:nvPicPr>
          <p:cNvPr id="2457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2214563"/>
            <a:ext cx="7181850"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Box 4"/>
          <p:cNvSpPr txBox="1">
            <a:spLocks noChangeArrowheads="1"/>
          </p:cNvSpPr>
          <p:nvPr/>
        </p:nvSpPr>
        <p:spPr bwMode="auto">
          <a:xfrm>
            <a:off x="1857375" y="4527550"/>
            <a:ext cx="65008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400" b="1" i="0">
                <a:solidFill>
                  <a:schemeClr val="tx1"/>
                </a:solidFill>
              </a:rPr>
              <a:t>insert into  </a:t>
            </a:r>
            <a:r>
              <a:rPr lang="en-US" altLang="en-US" sz="2400" i="0">
                <a:solidFill>
                  <a:schemeClr val="tx1"/>
                </a:solidFill>
              </a:rPr>
              <a:t> COURSES</a:t>
            </a:r>
          </a:p>
          <a:p>
            <a:pPr algn="l" eaLnBrk="1" hangingPunct="1"/>
            <a:r>
              <a:rPr lang="en-US" altLang="en-US" sz="2400" b="1" i="0">
                <a:solidFill>
                  <a:schemeClr val="tx1"/>
                </a:solidFill>
              </a:rPr>
              <a:t>values</a:t>
            </a:r>
            <a:r>
              <a:rPr lang="en-US" altLang="en-US" sz="2400" i="0">
                <a:solidFill>
                  <a:schemeClr val="tx1"/>
                </a:solidFill>
              </a:rPr>
              <a:t>          (“CIS52”, “TCP/IP Protocols”,  6)</a:t>
            </a:r>
            <a:endParaRPr lang="ar-SA" altLang="en-US" sz="2400" i="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2. Delete</a:t>
            </a:r>
            <a:endParaRPr lang="ar-SA" altLang="en-US" smtClean="0"/>
          </a:p>
        </p:txBody>
      </p:sp>
      <p:sp>
        <p:nvSpPr>
          <p:cNvPr id="25603" name="Content Placeholder 2"/>
          <p:cNvSpPr>
            <a:spLocks noGrp="1"/>
          </p:cNvSpPr>
          <p:nvPr>
            <p:ph idx="1"/>
          </p:nvPr>
        </p:nvSpPr>
        <p:spPr bwMode="auto">
          <a:xfrm>
            <a:off x="600075" y="1500188"/>
            <a:ext cx="5900738" cy="66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SQL Delete Operation format </a:t>
            </a:r>
            <a:endParaRPr lang="ar-SA" altLang="en-US" smtClean="0"/>
          </a:p>
        </p:txBody>
      </p:sp>
      <p:sp>
        <p:nvSpPr>
          <p:cNvPr id="25604" name="TextBox 3"/>
          <p:cNvSpPr txBox="1">
            <a:spLocks noChangeArrowheads="1"/>
          </p:cNvSpPr>
          <p:nvPr/>
        </p:nvSpPr>
        <p:spPr bwMode="auto">
          <a:xfrm>
            <a:off x="1714500" y="2779713"/>
            <a:ext cx="60007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3200" b="1" i="0"/>
              <a:t>delete from  </a:t>
            </a:r>
            <a:r>
              <a:rPr lang="en-US" altLang="en-US" sz="3200" i="0"/>
              <a:t> RELATION-NAME</a:t>
            </a:r>
          </a:p>
          <a:p>
            <a:pPr algn="l" eaLnBrk="1" hangingPunct="1"/>
            <a:r>
              <a:rPr lang="en-US" altLang="en-US" sz="3200" b="1" i="0"/>
              <a:t>where  </a:t>
            </a:r>
            <a:r>
              <a:rPr lang="en-US" altLang="en-US" sz="3200" i="0"/>
              <a:t>          criteria</a:t>
            </a:r>
            <a:endParaRPr lang="ar-SA" altLang="en-US" sz="3200" i="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957263" y="642938"/>
            <a:ext cx="7043737"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FF0000"/>
                </a:solidFill>
              </a:rPr>
              <a:t>Delete (Example)</a:t>
            </a:r>
            <a:endParaRPr lang="ar-SA" altLang="en-US" smtClean="0">
              <a:solidFill>
                <a:srgbClr val="FF0000"/>
              </a:solidFill>
            </a:endParaRPr>
          </a:p>
        </p:txBody>
      </p:sp>
      <p:sp>
        <p:nvSpPr>
          <p:cNvPr id="26627" name="TextBox 4"/>
          <p:cNvSpPr txBox="1">
            <a:spLocks noChangeArrowheads="1"/>
          </p:cNvSpPr>
          <p:nvPr/>
        </p:nvSpPr>
        <p:spPr bwMode="auto">
          <a:xfrm>
            <a:off x="2714625" y="4527550"/>
            <a:ext cx="4857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400" b="1" i="0">
                <a:solidFill>
                  <a:schemeClr val="tx1"/>
                </a:solidFill>
              </a:rPr>
              <a:t>Delete from  </a:t>
            </a:r>
            <a:r>
              <a:rPr lang="en-US" altLang="en-US" sz="2400" i="0">
                <a:solidFill>
                  <a:schemeClr val="tx1"/>
                </a:solidFill>
              </a:rPr>
              <a:t> COURSES</a:t>
            </a:r>
          </a:p>
          <a:p>
            <a:pPr algn="l" eaLnBrk="1" hangingPunct="1"/>
            <a:r>
              <a:rPr lang="en-US" altLang="en-US" sz="2400" b="1" i="0">
                <a:solidFill>
                  <a:schemeClr val="tx1"/>
                </a:solidFill>
              </a:rPr>
              <a:t>where</a:t>
            </a:r>
            <a:r>
              <a:rPr lang="en-US" altLang="en-US" sz="2400" i="0">
                <a:solidFill>
                  <a:schemeClr val="tx1"/>
                </a:solidFill>
              </a:rPr>
              <a:t>             No = “CIS19”</a:t>
            </a:r>
            <a:endParaRPr lang="ar-SA" altLang="en-US" sz="2400" i="0">
              <a:solidFill>
                <a:schemeClr val="tx1"/>
              </a:solidFill>
            </a:endParaRPr>
          </a:p>
        </p:txBody>
      </p:sp>
      <p:pic>
        <p:nvPicPr>
          <p:cNvPr id="2662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00250"/>
            <a:ext cx="688657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3. Update</a:t>
            </a:r>
            <a:endParaRPr lang="ar-SA" altLang="en-US" smtClean="0"/>
          </a:p>
        </p:txBody>
      </p:sp>
      <p:sp>
        <p:nvSpPr>
          <p:cNvPr id="27651" name="Content Placeholder 2"/>
          <p:cNvSpPr>
            <a:spLocks noGrp="1"/>
          </p:cNvSpPr>
          <p:nvPr>
            <p:ph idx="1"/>
          </p:nvPr>
        </p:nvSpPr>
        <p:spPr bwMode="auto">
          <a:xfrm>
            <a:off x="600075" y="1500188"/>
            <a:ext cx="5900738" cy="66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SQL Update Operation format </a:t>
            </a:r>
            <a:endParaRPr lang="ar-SA" altLang="en-US" smtClean="0"/>
          </a:p>
        </p:txBody>
      </p:sp>
      <p:sp>
        <p:nvSpPr>
          <p:cNvPr id="27652" name="TextBox 3"/>
          <p:cNvSpPr txBox="1">
            <a:spLocks noChangeArrowheads="1"/>
          </p:cNvSpPr>
          <p:nvPr/>
        </p:nvSpPr>
        <p:spPr bwMode="auto">
          <a:xfrm>
            <a:off x="785813" y="2779713"/>
            <a:ext cx="8215312"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t>update  </a:t>
            </a:r>
            <a:r>
              <a:rPr lang="en-US" altLang="en-US" sz="2800" i="0"/>
              <a:t> RELATION-NAME</a:t>
            </a:r>
          </a:p>
          <a:p>
            <a:pPr algn="l" eaLnBrk="1" hangingPunct="1"/>
            <a:r>
              <a:rPr lang="en-US" altLang="en-US" sz="2800" b="1" i="0"/>
              <a:t>set  </a:t>
            </a:r>
            <a:r>
              <a:rPr lang="en-US" altLang="en-US" sz="2800" i="0"/>
              <a:t>        attribute1 = value1   attribute 2 = value2 …</a:t>
            </a:r>
          </a:p>
          <a:p>
            <a:pPr algn="l" eaLnBrk="1" hangingPunct="1"/>
            <a:r>
              <a:rPr lang="en-US" altLang="en-US" sz="2800" b="1" i="0"/>
              <a:t>where</a:t>
            </a:r>
            <a:r>
              <a:rPr lang="en-US" altLang="en-US" sz="2800" i="0"/>
              <a:t>    criteria</a:t>
            </a:r>
            <a:endParaRPr lang="ar-SA" altLang="en-US" sz="2800" i="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Data modelling</a:t>
            </a:r>
            <a:endParaRPr lang="ar-SA" altLang="en-US" dirty="0" smtClean="0"/>
          </a:p>
        </p:txBody>
      </p:sp>
      <p:sp>
        <p:nvSpPr>
          <p:cNvPr id="307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buNone/>
            </a:pPr>
            <a:r>
              <a:rPr lang="en-US" b="1" dirty="0"/>
              <a:t>Data modeling (data modelling)</a:t>
            </a:r>
            <a:r>
              <a:rPr lang="en-US" dirty="0"/>
              <a:t> is the process of creating a data model for the data to be stored in a database. This data model is a conceptual representation of Data objects, the associations between different data objects, and the rules. </a:t>
            </a:r>
            <a:endParaRPr lang="ar-SA" altLang="en-US" dirty="0" smtClean="0"/>
          </a:p>
        </p:txBody>
      </p:sp>
    </p:spTree>
    <p:extLst>
      <p:ext uri="{BB962C8B-B14F-4D97-AF65-F5344CB8AC3E}">
        <p14:creationId xmlns:p14="http://schemas.microsoft.com/office/powerpoint/2010/main" val="3960551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957263" y="642938"/>
            <a:ext cx="7043737"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FF0000"/>
                </a:solidFill>
              </a:rPr>
              <a:t>Update (Example)</a:t>
            </a:r>
            <a:endParaRPr lang="ar-SA" altLang="en-US" smtClean="0">
              <a:solidFill>
                <a:srgbClr val="FF0000"/>
              </a:solidFill>
            </a:endParaRPr>
          </a:p>
        </p:txBody>
      </p:sp>
      <p:pic>
        <p:nvPicPr>
          <p:cNvPr id="2867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1714500"/>
            <a:ext cx="7596187"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Box 7"/>
          <p:cNvSpPr txBox="1">
            <a:spLocks noChangeArrowheads="1"/>
          </p:cNvSpPr>
          <p:nvPr/>
        </p:nvSpPr>
        <p:spPr bwMode="auto">
          <a:xfrm>
            <a:off x="2857500" y="4259263"/>
            <a:ext cx="3714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solidFill>
                  <a:schemeClr val="tx1"/>
                </a:solidFill>
              </a:rPr>
              <a:t>update   </a:t>
            </a:r>
            <a:r>
              <a:rPr lang="en-US" altLang="en-US" sz="2800" i="0">
                <a:solidFill>
                  <a:schemeClr val="tx1"/>
                </a:solidFill>
              </a:rPr>
              <a:t>COURSES</a:t>
            </a:r>
          </a:p>
          <a:p>
            <a:pPr algn="l" eaLnBrk="1" hangingPunct="1"/>
            <a:r>
              <a:rPr lang="en-US" altLang="en-US" sz="2800" b="1" i="0">
                <a:solidFill>
                  <a:schemeClr val="tx1"/>
                </a:solidFill>
              </a:rPr>
              <a:t>set          </a:t>
            </a:r>
            <a:r>
              <a:rPr lang="en-US" altLang="en-US" sz="2800" i="0">
                <a:solidFill>
                  <a:schemeClr val="tx1"/>
                </a:solidFill>
              </a:rPr>
              <a:t>unit = 6</a:t>
            </a:r>
          </a:p>
          <a:p>
            <a:pPr algn="l" eaLnBrk="1" hangingPunct="1"/>
            <a:r>
              <a:rPr lang="en-US" altLang="en-US" sz="2800" b="1" i="0">
                <a:solidFill>
                  <a:schemeClr val="tx1"/>
                </a:solidFill>
              </a:rPr>
              <a:t>where    </a:t>
            </a:r>
            <a:r>
              <a:rPr lang="en-US" altLang="en-US" sz="2800" i="0">
                <a:solidFill>
                  <a:schemeClr val="tx1"/>
                </a:solidFill>
              </a:rPr>
              <a:t>No = “CIS51”</a:t>
            </a:r>
            <a:endParaRPr lang="ar-SA" altLang="en-US" sz="2800" i="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4. Select</a:t>
            </a:r>
            <a:endParaRPr lang="ar-SA" altLang="en-US" smtClean="0"/>
          </a:p>
        </p:txBody>
      </p:sp>
      <p:sp>
        <p:nvSpPr>
          <p:cNvPr id="29699" name="Content Placeholder 2"/>
          <p:cNvSpPr>
            <a:spLocks noGrp="1"/>
          </p:cNvSpPr>
          <p:nvPr>
            <p:ph idx="1"/>
          </p:nvPr>
        </p:nvSpPr>
        <p:spPr bwMode="auto">
          <a:xfrm>
            <a:off x="600075" y="1500188"/>
            <a:ext cx="5900738" cy="66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SQL Select Operation format </a:t>
            </a:r>
            <a:endParaRPr lang="ar-SA" altLang="en-US" smtClean="0"/>
          </a:p>
        </p:txBody>
      </p:sp>
      <p:sp>
        <p:nvSpPr>
          <p:cNvPr id="29700" name="TextBox 3"/>
          <p:cNvSpPr txBox="1">
            <a:spLocks noChangeArrowheads="1"/>
          </p:cNvSpPr>
          <p:nvPr/>
        </p:nvSpPr>
        <p:spPr bwMode="auto">
          <a:xfrm>
            <a:off x="2143125" y="2779713"/>
            <a:ext cx="471487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t>select  </a:t>
            </a:r>
            <a:r>
              <a:rPr lang="en-US" altLang="en-US" sz="2800" i="0"/>
              <a:t>                      *</a:t>
            </a:r>
          </a:p>
          <a:p>
            <a:pPr algn="l" eaLnBrk="1" hangingPunct="1"/>
            <a:r>
              <a:rPr lang="en-US" altLang="en-US" sz="2800" b="1" i="0"/>
              <a:t>from  </a:t>
            </a:r>
            <a:r>
              <a:rPr lang="en-US" altLang="en-US" sz="2800" i="0"/>
              <a:t>    RELATION-NAME</a:t>
            </a:r>
          </a:p>
          <a:p>
            <a:pPr algn="l" eaLnBrk="1" hangingPunct="1"/>
            <a:r>
              <a:rPr lang="en-US" altLang="en-US" sz="2800" b="1" i="0"/>
              <a:t>where</a:t>
            </a:r>
            <a:r>
              <a:rPr lang="en-US" altLang="en-US" sz="2800" i="0"/>
              <a:t>    criteria</a:t>
            </a:r>
            <a:endParaRPr lang="ar-SA" altLang="en-US" sz="2800" i="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957263" y="642938"/>
            <a:ext cx="7043737"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FF0000"/>
                </a:solidFill>
              </a:rPr>
              <a:t>Select (Example)</a:t>
            </a:r>
            <a:endParaRPr lang="ar-SA" altLang="en-US" smtClean="0">
              <a:solidFill>
                <a:srgbClr val="FF0000"/>
              </a:solidFill>
            </a:endParaRPr>
          </a:p>
        </p:txBody>
      </p:sp>
      <p:pic>
        <p:nvPicPr>
          <p:cNvPr id="3072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5" y="2000250"/>
            <a:ext cx="73596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Box 5"/>
          <p:cNvSpPr txBox="1">
            <a:spLocks noChangeArrowheads="1"/>
          </p:cNvSpPr>
          <p:nvPr/>
        </p:nvSpPr>
        <p:spPr bwMode="auto">
          <a:xfrm>
            <a:off x="3286125" y="4259263"/>
            <a:ext cx="39290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solidFill>
                  <a:schemeClr val="tx1"/>
                </a:solidFill>
              </a:rPr>
              <a:t>select  </a:t>
            </a:r>
            <a:r>
              <a:rPr lang="en-US" altLang="en-US" sz="2800" i="0">
                <a:solidFill>
                  <a:schemeClr val="tx1"/>
                </a:solidFill>
              </a:rPr>
              <a:t>   *</a:t>
            </a:r>
          </a:p>
          <a:p>
            <a:pPr algn="l" eaLnBrk="1" hangingPunct="1"/>
            <a:r>
              <a:rPr lang="en-US" altLang="en-US" sz="2800" b="1" i="0">
                <a:solidFill>
                  <a:schemeClr val="tx1"/>
                </a:solidFill>
              </a:rPr>
              <a:t>from  </a:t>
            </a:r>
            <a:r>
              <a:rPr lang="en-US" altLang="en-US" sz="2800" i="0">
                <a:solidFill>
                  <a:schemeClr val="tx1"/>
                </a:solidFill>
              </a:rPr>
              <a:t>    COURSES</a:t>
            </a:r>
          </a:p>
          <a:p>
            <a:pPr algn="l" eaLnBrk="1" hangingPunct="1"/>
            <a:r>
              <a:rPr lang="en-US" altLang="en-US" sz="2800" b="1" i="0">
                <a:solidFill>
                  <a:schemeClr val="tx1"/>
                </a:solidFill>
              </a:rPr>
              <a:t>where</a:t>
            </a:r>
            <a:r>
              <a:rPr lang="en-US" altLang="en-US" sz="2800" i="0">
                <a:solidFill>
                  <a:schemeClr val="tx1"/>
                </a:solidFill>
              </a:rPr>
              <a:t>    Unit = 5</a:t>
            </a:r>
            <a:endParaRPr lang="ar-SA" altLang="en-US" sz="2800" i="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5. Project</a:t>
            </a:r>
            <a:endParaRPr lang="ar-SA" altLang="en-US" smtClean="0"/>
          </a:p>
        </p:txBody>
      </p:sp>
      <p:sp>
        <p:nvSpPr>
          <p:cNvPr id="31747" name="Content Placeholder 2"/>
          <p:cNvSpPr>
            <a:spLocks noGrp="1"/>
          </p:cNvSpPr>
          <p:nvPr>
            <p:ph idx="1"/>
          </p:nvPr>
        </p:nvSpPr>
        <p:spPr bwMode="auto">
          <a:xfrm>
            <a:off x="600075" y="1500188"/>
            <a:ext cx="5900738" cy="66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SQL Project Operation format </a:t>
            </a:r>
            <a:endParaRPr lang="ar-SA" altLang="en-US" smtClean="0"/>
          </a:p>
        </p:txBody>
      </p:sp>
      <p:sp>
        <p:nvSpPr>
          <p:cNvPr id="31748" name="TextBox 3"/>
          <p:cNvSpPr txBox="1">
            <a:spLocks noChangeArrowheads="1"/>
          </p:cNvSpPr>
          <p:nvPr/>
        </p:nvSpPr>
        <p:spPr bwMode="auto">
          <a:xfrm>
            <a:off x="2357438" y="2779713"/>
            <a:ext cx="65722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t>select  </a:t>
            </a:r>
            <a:r>
              <a:rPr lang="en-US" altLang="en-US" sz="2800" i="0"/>
              <a:t>     attribute-list</a:t>
            </a:r>
          </a:p>
          <a:p>
            <a:pPr algn="l" eaLnBrk="1" hangingPunct="1"/>
            <a:r>
              <a:rPr lang="en-US" altLang="en-US" sz="2800" b="1" i="0"/>
              <a:t>from  </a:t>
            </a:r>
            <a:r>
              <a:rPr lang="en-US" altLang="en-US" sz="2800" i="0"/>
              <a:t>    RELATION-NAME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957263" y="642938"/>
            <a:ext cx="7043737"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FF0000"/>
                </a:solidFill>
              </a:rPr>
              <a:t>Project (Example)</a:t>
            </a:r>
            <a:endParaRPr lang="ar-SA" altLang="en-US" smtClean="0">
              <a:solidFill>
                <a:srgbClr val="FF0000"/>
              </a:solidFill>
            </a:endParaRPr>
          </a:p>
        </p:txBody>
      </p:sp>
      <p:sp>
        <p:nvSpPr>
          <p:cNvPr id="32771" name="TextBox 5"/>
          <p:cNvSpPr txBox="1">
            <a:spLocks noChangeArrowheads="1"/>
          </p:cNvSpPr>
          <p:nvPr/>
        </p:nvSpPr>
        <p:spPr bwMode="auto">
          <a:xfrm>
            <a:off x="2928938" y="4689475"/>
            <a:ext cx="36433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solidFill>
                  <a:schemeClr val="tx1"/>
                </a:solidFill>
              </a:rPr>
              <a:t>select  </a:t>
            </a:r>
            <a:r>
              <a:rPr lang="en-US" altLang="en-US" sz="2800" i="0">
                <a:solidFill>
                  <a:schemeClr val="tx1"/>
                </a:solidFill>
              </a:rPr>
              <a:t>   No, Unit</a:t>
            </a:r>
          </a:p>
          <a:p>
            <a:pPr algn="l" eaLnBrk="1" hangingPunct="1"/>
            <a:r>
              <a:rPr lang="en-US" altLang="en-US" sz="2800" b="1" i="0">
                <a:solidFill>
                  <a:schemeClr val="tx1"/>
                </a:solidFill>
              </a:rPr>
              <a:t>from  </a:t>
            </a:r>
            <a:r>
              <a:rPr lang="en-US" altLang="en-US" sz="2800" i="0">
                <a:solidFill>
                  <a:schemeClr val="tx1"/>
                </a:solidFill>
              </a:rPr>
              <a:t>    COURSES</a:t>
            </a:r>
          </a:p>
        </p:txBody>
      </p:sp>
      <p:pic>
        <p:nvPicPr>
          <p:cNvPr id="3277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88" y="1857375"/>
            <a:ext cx="7278687"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6. Join</a:t>
            </a:r>
            <a:endParaRPr lang="ar-SA" altLang="en-US" smtClean="0"/>
          </a:p>
        </p:txBody>
      </p:sp>
      <p:sp>
        <p:nvSpPr>
          <p:cNvPr id="33795" name="Content Placeholder 2"/>
          <p:cNvSpPr>
            <a:spLocks noGrp="1"/>
          </p:cNvSpPr>
          <p:nvPr>
            <p:ph idx="1"/>
          </p:nvPr>
        </p:nvSpPr>
        <p:spPr bwMode="auto">
          <a:xfrm>
            <a:off x="600075" y="1500188"/>
            <a:ext cx="5900738" cy="66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SQL Join Operation format </a:t>
            </a:r>
            <a:endParaRPr lang="ar-SA" altLang="en-US" smtClean="0"/>
          </a:p>
        </p:txBody>
      </p:sp>
      <p:sp>
        <p:nvSpPr>
          <p:cNvPr id="33796" name="TextBox 3"/>
          <p:cNvSpPr txBox="1">
            <a:spLocks noChangeArrowheads="1"/>
          </p:cNvSpPr>
          <p:nvPr/>
        </p:nvSpPr>
        <p:spPr bwMode="auto">
          <a:xfrm>
            <a:off x="1357313" y="2779713"/>
            <a:ext cx="757237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t>select  </a:t>
            </a:r>
            <a:r>
              <a:rPr lang="en-US" altLang="en-US" sz="2800" i="0"/>
              <a:t>   attribute-list</a:t>
            </a:r>
          </a:p>
          <a:p>
            <a:pPr algn="l" eaLnBrk="1" hangingPunct="1"/>
            <a:r>
              <a:rPr lang="en-US" altLang="en-US" sz="2800" b="1" i="0"/>
              <a:t>from  </a:t>
            </a:r>
            <a:r>
              <a:rPr lang="en-US" altLang="en-US" sz="2800" i="0"/>
              <a:t>    RELATION NO1, RELATION NO2</a:t>
            </a:r>
          </a:p>
          <a:p>
            <a:pPr algn="l" eaLnBrk="1" hangingPunct="1"/>
            <a:r>
              <a:rPr lang="en-US" altLang="en-US" sz="2800" b="1" i="0"/>
              <a:t>where</a:t>
            </a:r>
            <a:r>
              <a:rPr lang="en-US" altLang="en-US" sz="2800" i="0"/>
              <a:t>    criteria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957263" y="642938"/>
            <a:ext cx="7043737"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FF0000"/>
                </a:solidFill>
              </a:rPr>
              <a:t>Join (Example)</a:t>
            </a:r>
            <a:endParaRPr lang="ar-SA" altLang="en-US" smtClean="0">
              <a:solidFill>
                <a:srgbClr val="FF0000"/>
              </a:solidFill>
            </a:endParaRPr>
          </a:p>
        </p:txBody>
      </p:sp>
      <p:sp>
        <p:nvSpPr>
          <p:cNvPr id="34819" name="TextBox 5"/>
          <p:cNvSpPr txBox="1">
            <a:spLocks noChangeArrowheads="1"/>
          </p:cNvSpPr>
          <p:nvPr/>
        </p:nvSpPr>
        <p:spPr bwMode="auto">
          <a:xfrm>
            <a:off x="1000125" y="4689475"/>
            <a:ext cx="7143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solidFill>
                  <a:schemeClr val="tx1"/>
                </a:solidFill>
              </a:rPr>
              <a:t>select  </a:t>
            </a:r>
            <a:r>
              <a:rPr lang="en-US" altLang="en-US" sz="2800" i="0">
                <a:solidFill>
                  <a:schemeClr val="tx1"/>
                </a:solidFill>
              </a:rPr>
              <a:t>   No, Course-Name, Unit, Professor</a:t>
            </a:r>
          </a:p>
          <a:p>
            <a:pPr algn="l" eaLnBrk="1" hangingPunct="1"/>
            <a:r>
              <a:rPr lang="en-US" altLang="en-US" sz="2800" b="1" i="0">
                <a:solidFill>
                  <a:schemeClr val="tx1"/>
                </a:solidFill>
              </a:rPr>
              <a:t>from  </a:t>
            </a:r>
            <a:r>
              <a:rPr lang="en-US" altLang="en-US" sz="2800" i="0">
                <a:solidFill>
                  <a:schemeClr val="tx1"/>
                </a:solidFill>
              </a:rPr>
              <a:t>    COURSES, TAUGHT-BY</a:t>
            </a:r>
          </a:p>
          <a:p>
            <a:pPr algn="l" eaLnBrk="1" hangingPunct="1"/>
            <a:r>
              <a:rPr lang="en-US" altLang="en-US" sz="2800" b="1" i="0">
                <a:solidFill>
                  <a:schemeClr val="tx1"/>
                </a:solidFill>
              </a:rPr>
              <a:t>where</a:t>
            </a:r>
            <a:r>
              <a:rPr lang="en-US" altLang="en-US" sz="2800" i="0">
                <a:solidFill>
                  <a:schemeClr val="tx1"/>
                </a:solidFill>
              </a:rPr>
              <a:t>    COURSES.No = TAUGHT-BY.No;</a:t>
            </a:r>
          </a:p>
        </p:txBody>
      </p:sp>
      <p:pic>
        <p:nvPicPr>
          <p:cNvPr id="3482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328738"/>
            <a:ext cx="6572250" cy="319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7. Union</a:t>
            </a:r>
            <a:endParaRPr lang="ar-SA" altLang="en-US" smtClean="0"/>
          </a:p>
        </p:txBody>
      </p:sp>
      <p:sp>
        <p:nvSpPr>
          <p:cNvPr id="35843" name="Content Placeholder 2"/>
          <p:cNvSpPr>
            <a:spLocks noGrp="1"/>
          </p:cNvSpPr>
          <p:nvPr>
            <p:ph idx="1"/>
          </p:nvPr>
        </p:nvSpPr>
        <p:spPr bwMode="auto">
          <a:xfrm>
            <a:off x="600075" y="1500188"/>
            <a:ext cx="5900738" cy="66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SQL Union Operation format </a:t>
            </a:r>
            <a:endParaRPr lang="ar-SA" altLang="en-US" smtClean="0"/>
          </a:p>
        </p:txBody>
      </p:sp>
      <p:sp>
        <p:nvSpPr>
          <p:cNvPr id="35844" name="TextBox 3"/>
          <p:cNvSpPr txBox="1">
            <a:spLocks noChangeArrowheads="1"/>
          </p:cNvSpPr>
          <p:nvPr/>
        </p:nvSpPr>
        <p:spPr bwMode="auto">
          <a:xfrm>
            <a:off x="1357313" y="2779713"/>
            <a:ext cx="75723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t>select  </a:t>
            </a:r>
            <a:r>
              <a:rPr lang="en-US" altLang="en-US" sz="2800" i="0"/>
              <a:t>   *</a:t>
            </a:r>
          </a:p>
          <a:p>
            <a:pPr algn="l" eaLnBrk="1" hangingPunct="1"/>
            <a:r>
              <a:rPr lang="en-US" altLang="en-US" sz="2800" b="1" i="0"/>
              <a:t>from  </a:t>
            </a:r>
            <a:r>
              <a:rPr lang="en-US" altLang="en-US" sz="2800" i="0"/>
              <a:t>    RELATION NO1</a:t>
            </a:r>
          </a:p>
          <a:p>
            <a:pPr algn="l" eaLnBrk="1" hangingPunct="1"/>
            <a:r>
              <a:rPr lang="en-US" altLang="en-US" sz="2800" b="1" i="0"/>
              <a:t>union</a:t>
            </a:r>
          </a:p>
          <a:p>
            <a:pPr algn="l" eaLnBrk="1" hangingPunct="1"/>
            <a:r>
              <a:rPr lang="en-US" altLang="en-US" sz="2800" b="1" i="0"/>
              <a:t>select </a:t>
            </a:r>
            <a:r>
              <a:rPr lang="en-US" altLang="en-US" sz="2800" i="0"/>
              <a:t>    *</a:t>
            </a:r>
          </a:p>
          <a:p>
            <a:pPr algn="l" eaLnBrk="1" hangingPunct="1"/>
            <a:r>
              <a:rPr lang="en-US" altLang="en-US" sz="2800" b="1" i="0"/>
              <a:t>from </a:t>
            </a:r>
            <a:r>
              <a:rPr lang="en-US" altLang="en-US" sz="2800" i="0"/>
              <a:t>     RELATION NO2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957263" y="642938"/>
            <a:ext cx="7043737"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FF0000"/>
                </a:solidFill>
              </a:rPr>
              <a:t>Union (Example)</a:t>
            </a:r>
            <a:endParaRPr lang="ar-SA" altLang="en-US" smtClean="0">
              <a:solidFill>
                <a:srgbClr val="FF0000"/>
              </a:solidFill>
            </a:endParaRPr>
          </a:p>
        </p:txBody>
      </p:sp>
      <p:pic>
        <p:nvPicPr>
          <p:cNvPr id="3686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1500188"/>
            <a:ext cx="6272212"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Box 7"/>
          <p:cNvSpPr txBox="1">
            <a:spLocks noChangeArrowheads="1"/>
          </p:cNvSpPr>
          <p:nvPr/>
        </p:nvSpPr>
        <p:spPr bwMode="auto">
          <a:xfrm>
            <a:off x="1357313" y="4071938"/>
            <a:ext cx="600075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solidFill>
                  <a:schemeClr val="tx1"/>
                </a:solidFill>
              </a:rPr>
              <a:t>select  </a:t>
            </a:r>
            <a:r>
              <a:rPr lang="en-US" altLang="en-US" sz="2800" i="0">
                <a:solidFill>
                  <a:schemeClr val="tx1"/>
                </a:solidFill>
              </a:rPr>
              <a:t>   *</a:t>
            </a:r>
          </a:p>
          <a:p>
            <a:pPr algn="l" eaLnBrk="1" hangingPunct="1"/>
            <a:r>
              <a:rPr lang="en-US" altLang="en-US" sz="2800" b="1" i="0">
                <a:solidFill>
                  <a:schemeClr val="tx1"/>
                </a:solidFill>
              </a:rPr>
              <a:t>from  </a:t>
            </a:r>
            <a:r>
              <a:rPr lang="en-US" altLang="en-US" sz="2800" i="0">
                <a:solidFill>
                  <a:schemeClr val="tx1"/>
                </a:solidFill>
              </a:rPr>
              <a:t>    CIS15-Roster</a:t>
            </a:r>
          </a:p>
          <a:p>
            <a:pPr algn="l" eaLnBrk="1" hangingPunct="1"/>
            <a:r>
              <a:rPr lang="en-US" altLang="en-US" sz="2800" b="1" i="0">
                <a:solidFill>
                  <a:schemeClr val="tx1"/>
                </a:solidFill>
              </a:rPr>
              <a:t>union</a:t>
            </a:r>
          </a:p>
          <a:p>
            <a:pPr algn="l" eaLnBrk="1" hangingPunct="1"/>
            <a:r>
              <a:rPr lang="en-US" altLang="en-US" sz="2800" b="1" i="0">
                <a:solidFill>
                  <a:schemeClr val="tx1"/>
                </a:solidFill>
              </a:rPr>
              <a:t>select </a:t>
            </a:r>
            <a:r>
              <a:rPr lang="en-US" altLang="en-US" sz="2800" i="0">
                <a:solidFill>
                  <a:schemeClr val="tx1"/>
                </a:solidFill>
              </a:rPr>
              <a:t>    *</a:t>
            </a:r>
          </a:p>
          <a:p>
            <a:pPr algn="l" eaLnBrk="1" hangingPunct="1"/>
            <a:r>
              <a:rPr lang="en-US" altLang="en-US" sz="2800" b="1" i="0">
                <a:solidFill>
                  <a:schemeClr val="tx1"/>
                </a:solidFill>
              </a:rPr>
              <a:t>from </a:t>
            </a:r>
            <a:r>
              <a:rPr lang="en-US" altLang="en-US" sz="2800" i="0">
                <a:solidFill>
                  <a:schemeClr val="tx1"/>
                </a:solidFill>
              </a:rPr>
              <a:t>     CIS52-Roster;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8. Intersection</a:t>
            </a:r>
            <a:endParaRPr lang="ar-SA" altLang="en-US" smtClean="0"/>
          </a:p>
        </p:txBody>
      </p:sp>
      <p:sp>
        <p:nvSpPr>
          <p:cNvPr id="37891" name="Content Placeholder 2"/>
          <p:cNvSpPr>
            <a:spLocks noGrp="1"/>
          </p:cNvSpPr>
          <p:nvPr>
            <p:ph idx="1"/>
          </p:nvPr>
        </p:nvSpPr>
        <p:spPr bwMode="auto">
          <a:xfrm>
            <a:off x="600075" y="1500188"/>
            <a:ext cx="6757988" cy="66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SQL Intersection Operation format </a:t>
            </a:r>
            <a:endParaRPr lang="ar-SA" altLang="en-US" smtClean="0"/>
          </a:p>
        </p:txBody>
      </p:sp>
      <p:sp>
        <p:nvSpPr>
          <p:cNvPr id="37892" name="TextBox 3"/>
          <p:cNvSpPr txBox="1">
            <a:spLocks noChangeArrowheads="1"/>
          </p:cNvSpPr>
          <p:nvPr/>
        </p:nvSpPr>
        <p:spPr bwMode="auto">
          <a:xfrm>
            <a:off x="1357313" y="2779713"/>
            <a:ext cx="75723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t>select  </a:t>
            </a:r>
            <a:r>
              <a:rPr lang="en-US" altLang="en-US" sz="2800" i="0"/>
              <a:t>   *</a:t>
            </a:r>
          </a:p>
          <a:p>
            <a:pPr algn="l" eaLnBrk="1" hangingPunct="1"/>
            <a:r>
              <a:rPr lang="en-US" altLang="en-US" sz="2800" b="1" i="0"/>
              <a:t>from  </a:t>
            </a:r>
            <a:r>
              <a:rPr lang="en-US" altLang="en-US" sz="2800" i="0"/>
              <a:t>    RELATION NO1</a:t>
            </a:r>
          </a:p>
          <a:p>
            <a:pPr algn="l" eaLnBrk="1" hangingPunct="1"/>
            <a:r>
              <a:rPr lang="en-US" altLang="en-US" sz="2800" b="1" i="0"/>
              <a:t>intersection</a:t>
            </a:r>
          </a:p>
          <a:p>
            <a:pPr algn="l" eaLnBrk="1" hangingPunct="1"/>
            <a:r>
              <a:rPr lang="en-US" altLang="en-US" sz="2800" b="1" i="0"/>
              <a:t>select </a:t>
            </a:r>
            <a:r>
              <a:rPr lang="en-US" altLang="en-US" sz="2800" i="0"/>
              <a:t>    *</a:t>
            </a:r>
          </a:p>
          <a:p>
            <a:pPr algn="l" eaLnBrk="1" hangingPunct="1"/>
            <a:r>
              <a:rPr lang="en-US" altLang="en-US" sz="2800" b="1" i="0"/>
              <a:t>from </a:t>
            </a:r>
            <a:r>
              <a:rPr lang="en-US" altLang="en-US" sz="2800" i="0"/>
              <a:t>     RELATION NO2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ltLang="en-US" sz="4000"/>
              <a:t>History of Database Systems</a:t>
            </a:r>
          </a:p>
        </p:txBody>
      </p:sp>
      <p:sp>
        <p:nvSpPr>
          <p:cNvPr id="7171" name="Rectangle 3"/>
          <p:cNvSpPr>
            <a:spLocks noGrp="1" noChangeArrowheads="1"/>
          </p:cNvSpPr>
          <p:nvPr>
            <p:ph type="body" idx="1"/>
          </p:nvPr>
        </p:nvSpPr>
        <p:spPr>
          <a:xfrm>
            <a:off x="457200" y="1268760"/>
            <a:ext cx="8229600" cy="4525963"/>
          </a:xfrm>
          <a:noFill/>
          <a:ln/>
        </p:spPr>
        <p:txBody>
          <a:bodyPr/>
          <a:lstStyle/>
          <a:p>
            <a:pPr>
              <a:lnSpc>
                <a:spcPct val="80000"/>
              </a:lnSpc>
            </a:pPr>
            <a:r>
              <a:rPr lang="en-US" altLang="en-US" sz="1800" dirty="0"/>
              <a:t>First generation</a:t>
            </a:r>
          </a:p>
          <a:p>
            <a:pPr lvl="1">
              <a:lnSpc>
                <a:spcPct val="80000"/>
              </a:lnSpc>
            </a:pPr>
            <a:r>
              <a:rPr lang="en-US" altLang="en-US" sz="1800" dirty="0"/>
              <a:t>Hierarchical model</a:t>
            </a:r>
          </a:p>
          <a:p>
            <a:pPr lvl="2">
              <a:lnSpc>
                <a:spcPct val="80000"/>
              </a:lnSpc>
            </a:pPr>
            <a:r>
              <a:rPr lang="en-US" altLang="en-US" sz="1800" dirty="0"/>
              <a:t> Information Management System (IMS)</a:t>
            </a:r>
          </a:p>
          <a:p>
            <a:pPr lvl="1">
              <a:lnSpc>
                <a:spcPct val="80000"/>
              </a:lnSpc>
            </a:pPr>
            <a:r>
              <a:rPr lang="en-US" altLang="en-US" sz="1800" dirty="0"/>
              <a:t>Network model</a:t>
            </a:r>
          </a:p>
          <a:p>
            <a:pPr lvl="2">
              <a:lnSpc>
                <a:spcPct val="80000"/>
              </a:lnSpc>
            </a:pPr>
            <a:r>
              <a:rPr lang="en-US" altLang="en-US" sz="1800" dirty="0"/>
              <a:t>Conference on Data System Languages (CODASYL)</a:t>
            </a:r>
          </a:p>
          <a:p>
            <a:pPr lvl="2">
              <a:lnSpc>
                <a:spcPct val="80000"/>
              </a:lnSpc>
            </a:pPr>
            <a:r>
              <a:rPr lang="en-US" altLang="en-US" sz="1800" dirty="0"/>
              <a:t>Data Base Task Group (DBTG)</a:t>
            </a:r>
          </a:p>
          <a:p>
            <a:pPr lvl="1">
              <a:lnSpc>
                <a:spcPct val="80000"/>
              </a:lnSpc>
            </a:pPr>
            <a:r>
              <a:rPr lang="en-US" altLang="en-US" sz="1800" dirty="0"/>
              <a:t>Limitation</a:t>
            </a:r>
          </a:p>
          <a:p>
            <a:pPr lvl="2">
              <a:lnSpc>
                <a:spcPct val="80000"/>
              </a:lnSpc>
            </a:pPr>
            <a:r>
              <a:rPr lang="en-US" altLang="en-US" sz="1800" dirty="0"/>
              <a:t>Complex program for simple query</a:t>
            </a:r>
          </a:p>
          <a:p>
            <a:pPr lvl="2">
              <a:lnSpc>
                <a:spcPct val="80000"/>
              </a:lnSpc>
            </a:pPr>
            <a:r>
              <a:rPr lang="en-US" altLang="en-US" sz="1800" dirty="0"/>
              <a:t>Minimum data independence</a:t>
            </a:r>
          </a:p>
          <a:p>
            <a:pPr lvl="2">
              <a:lnSpc>
                <a:spcPct val="80000"/>
              </a:lnSpc>
            </a:pPr>
            <a:r>
              <a:rPr lang="en-US" altLang="en-US" sz="1800" dirty="0"/>
              <a:t>No theoretical foundation</a:t>
            </a:r>
          </a:p>
          <a:p>
            <a:pPr>
              <a:lnSpc>
                <a:spcPct val="80000"/>
              </a:lnSpc>
            </a:pPr>
            <a:r>
              <a:rPr lang="en-US" altLang="en-US" sz="1800" dirty="0"/>
              <a:t>Second generation</a:t>
            </a:r>
          </a:p>
          <a:p>
            <a:pPr lvl="1">
              <a:lnSpc>
                <a:spcPct val="80000"/>
              </a:lnSpc>
            </a:pPr>
            <a:r>
              <a:rPr lang="en-US" altLang="en-US" sz="1800" dirty="0"/>
              <a:t>Relational model</a:t>
            </a:r>
          </a:p>
          <a:p>
            <a:pPr lvl="2">
              <a:lnSpc>
                <a:spcPct val="80000"/>
              </a:lnSpc>
            </a:pPr>
            <a:r>
              <a:rPr lang="en-US" altLang="en-US" sz="1800" dirty="0"/>
              <a:t>E. R. </a:t>
            </a:r>
            <a:r>
              <a:rPr lang="en-US" altLang="en-US" sz="1800" dirty="0" err="1"/>
              <a:t>Codd</a:t>
            </a:r>
            <a:endParaRPr lang="en-US" altLang="en-US" sz="1800" dirty="0"/>
          </a:p>
          <a:p>
            <a:pPr lvl="2">
              <a:lnSpc>
                <a:spcPct val="80000"/>
              </a:lnSpc>
            </a:pPr>
            <a:r>
              <a:rPr lang="en-US" altLang="en-US" sz="1800" dirty="0"/>
              <a:t>DB2, Oracle</a:t>
            </a:r>
          </a:p>
          <a:p>
            <a:pPr lvl="1">
              <a:lnSpc>
                <a:spcPct val="80000"/>
              </a:lnSpc>
            </a:pPr>
            <a:r>
              <a:rPr lang="en-US" altLang="en-US" sz="1800" dirty="0"/>
              <a:t>Limitation</a:t>
            </a:r>
          </a:p>
          <a:p>
            <a:pPr lvl="2">
              <a:lnSpc>
                <a:spcPct val="80000"/>
              </a:lnSpc>
            </a:pPr>
            <a:r>
              <a:rPr lang="en-US" altLang="en-US" sz="1800" dirty="0"/>
              <a:t>Limited data modeling</a:t>
            </a:r>
          </a:p>
          <a:p>
            <a:pPr>
              <a:lnSpc>
                <a:spcPct val="80000"/>
              </a:lnSpc>
            </a:pPr>
            <a:r>
              <a:rPr lang="en-US" altLang="en-US" sz="1800" dirty="0"/>
              <a:t>Third generation</a:t>
            </a:r>
          </a:p>
          <a:p>
            <a:pPr lvl="1">
              <a:lnSpc>
                <a:spcPct val="80000"/>
              </a:lnSpc>
            </a:pPr>
            <a:r>
              <a:rPr lang="en-US" altLang="en-US" sz="1800" dirty="0"/>
              <a:t>Object-relational DBMS</a:t>
            </a:r>
          </a:p>
          <a:p>
            <a:pPr lvl="1">
              <a:lnSpc>
                <a:spcPct val="80000"/>
              </a:lnSpc>
            </a:pPr>
            <a:r>
              <a:rPr lang="en-US" altLang="en-US" sz="1800" dirty="0"/>
              <a:t>Object-oriented DBMS</a:t>
            </a:r>
          </a:p>
        </p:txBody>
      </p:sp>
    </p:spTree>
    <p:extLst>
      <p:ext uri="{BB962C8B-B14F-4D97-AF65-F5344CB8AC3E}">
        <p14:creationId xmlns:p14="http://schemas.microsoft.com/office/powerpoint/2010/main" val="423144250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957263" y="642938"/>
            <a:ext cx="7043737"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FF0000"/>
                </a:solidFill>
              </a:rPr>
              <a:t>Intersection (Example)</a:t>
            </a:r>
            <a:endParaRPr lang="ar-SA" altLang="en-US" smtClean="0">
              <a:solidFill>
                <a:srgbClr val="FF0000"/>
              </a:solidFill>
            </a:endParaRPr>
          </a:p>
        </p:txBody>
      </p:sp>
      <p:sp>
        <p:nvSpPr>
          <p:cNvPr id="38915" name="TextBox 7"/>
          <p:cNvSpPr txBox="1">
            <a:spLocks noChangeArrowheads="1"/>
          </p:cNvSpPr>
          <p:nvPr/>
        </p:nvSpPr>
        <p:spPr bwMode="auto">
          <a:xfrm>
            <a:off x="1357313" y="4071938"/>
            <a:ext cx="600075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solidFill>
                  <a:schemeClr val="tx1"/>
                </a:solidFill>
              </a:rPr>
              <a:t>select  </a:t>
            </a:r>
            <a:r>
              <a:rPr lang="en-US" altLang="en-US" sz="2800" i="0">
                <a:solidFill>
                  <a:schemeClr val="tx1"/>
                </a:solidFill>
              </a:rPr>
              <a:t>   *</a:t>
            </a:r>
          </a:p>
          <a:p>
            <a:pPr algn="l" eaLnBrk="1" hangingPunct="1"/>
            <a:r>
              <a:rPr lang="en-US" altLang="en-US" sz="2800" b="1" i="0">
                <a:solidFill>
                  <a:schemeClr val="tx1"/>
                </a:solidFill>
              </a:rPr>
              <a:t>from  </a:t>
            </a:r>
            <a:r>
              <a:rPr lang="en-US" altLang="en-US" sz="2800" i="0">
                <a:solidFill>
                  <a:schemeClr val="tx1"/>
                </a:solidFill>
              </a:rPr>
              <a:t>    CIS15-Roster</a:t>
            </a:r>
          </a:p>
          <a:p>
            <a:pPr algn="l" eaLnBrk="1" hangingPunct="1"/>
            <a:r>
              <a:rPr lang="en-US" altLang="en-US" sz="2800" b="1" i="0">
                <a:solidFill>
                  <a:schemeClr val="tx1"/>
                </a:solidFill>
              </a:rPr>
              <a:t>intersection</a:t>
            </a:r>
          </a:p>
          <a:p>
            <a:pPr algn="l" eaLnBrk="1" hangingPunct="1"/>
            <a:r>
              <a:rPr lang="en-US" altLang="en-US" sz="2800" b="1" i="0">
                <a:solidFill>
                  <a:schemeClr val="tx1"/>
                </a:solidFill>
              </a:rPr>
              <a:t>select </a:t>
            </a:r>
            <a:r>
              <a:rPr lang="en-US" altLang="en-US" sz="2800" i="0">
                <a:solidFill>
                  <a:schemeClr val="tx1"/>
                </a:solidFill>
              </a:rPr>
              <a:t>    *</a:t>
            </a:r>
          </a:p>
          <a:p>
            <a:pPr algn="l" eaLnBrk="1" hangingPunct="1"/>
            <a:r>
              <a:rPr lang="en-US" altLang="en-US" sz="2800" b="1" i="0">
                <a:solidFill>
                  <a:schemeClr val="tx1"/>
                </a:solidFill>
              </a:rPr>
              <a:t>from </a:t>
            </a:r>
            <a:r>
              <a:rPr lang="en-US" altLang="en-US" sz="2800" i="0">
                <a:solidFill>
                  <a:schemeClr val="tx1"/>
                </a:solidFill>
              </a:rPr>
              <a:t>     CIS52-Roster;</a:t>
            </a:r>
          </a:p>
        </p:txBody>
      </p:sp>
      <p:pic>
        <p:nvPicPr>
          <p:cNvPr id="3891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288" y="1428750"/>
            <a:ext cx="607377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9. Difference</a:t>
            </a:r>
            <a:endParaRPr lang="ar-SA" altLang="en-US" smtClean="0"/>
          </a:p>
        </p:txBody>
      </p:sp>
      <p:sp>
        <p:nvSpPr>
          <p:cNvPr id="39939" name="Content Placeholder 2"/>
          <p:cNvSpPr>
            <a:spLocks noGrp="1"/>
          </p:cNvSpPr>
          <p:nvPr>
            <p:ph idx="1"/>
          </p:nvPr>
        </p:nvSpPr>
        <p:spPr bwMode="auto">
          <a:xfrm>
            <a:off x="600075" y="1500188"/>
            <a:ext cx="6757988" cy="66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SQL Difference Operation format </a:t>
            </a:r>
            <a:endParaRPr lang="ar-SA" altLang="en-US" smtClean="0"/>
          </a:p>
        </p:txBody>
      </p:sp>
      <p:sp>
        <p:nvSpPr>
          <p:cNvPr id="39940" name="TextBox 3"/>
          <p:cNvSpPr txBox="1">
            <a:spLocks noChangeArrowheads="1"/>
          </p:cNvSpPr>
          <p:nvPr/>
        </p:nvSpPr>
        <p:spPr bwMode="auto">
          <a:xfrm>
            <a:off x="1357313" y="2779713"/>
            <a:ext cx="75723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t>select  </a:t>
            </a:r>
            <a:r>
              <a:rPr lang="en-US" altLang="en-US" sz="2800" i="0"/>
              <a:t>   *</a:t>
            </a:r>
          </a:p>
          <a:p>
            <a:pPr algn="l" eaLnBrk="1" hangingPunct="1"/>
            <a:r>
              <a:rPr lang="en-US" altLang="en-US" sz="2800" b="1" i="0"/>
              <a:t>from  </a:t>
            </a:r>
            <a:r>
              <a:rPr lang="en-US" altLang="en-US" sz="2800" i="0"/>
              <a:t>    RELATION NO1</a:t>
            </a:r>
          </a:p>
          <a:p>
            <a:pPr algn="l" eaLnBrk="1" hangingPunct="1"/>
            <a:r>
              <a:rPr lang="en-US" altLang="en-US" sz="2800" b="1" i="0"/>
              <a:t>minus</a:t>
            </a:r>
          </a:p>
          <a:p>
            <a:pPr algn="l" eaLnBrk="1" hangingPunct="1"/>
            <a:r>
              <a:rPr lang="en-US" altLang="en-US" sz="2800" b="1" i="0"/>
              <a:t>select </a:t>
            </a:r>
            <a:r>
              <a:rPr lang="en-US" altLang="en-US" sz="2800" i="0"/>
              <a:t>    *</a:t>
            </a:r>
          </a:p>
          <a:p>
            <a:pPr algn="l" eaLnBrk="1" hangingPunct="1"/>
            <a:r>
              <a:rPr lang="en-US" altLang="en-US" sz="2800" b="1" i="0"/>
              <a:t>from </a:t>
            </a:r>
            <a:r>
              <a:rPr lang="en-US" altLang="en-US" sz="2800" i="0"/>
              <a:t>     RELATION NO2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957263" y="642938"/>
            <a:ext cx="7043737"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solidFill>
                  <a:srgbClr val="FF0000"/>
                </a:solidFill>
              </a:rPr>
              <a:t>Intersection (Example)</a:t>
            </a:r>
            <a:endParaRPr lang="ar-SA" altLang="en-US" smtClean="0">
              <a:solidFill>
                <a:srgbClr val="FF0000"/>
              </a:solidFill>
            </a:endParaRPr>
          </a:p>
        </p:txBody>
      </p:sp>
      <p:sp>
        <p:nvSpPr>
          <p:cNvPr id="40963" name="TextBox 7"/>
          <p:cNvSpPr txBox="1">
            <a:spLocks noChangeArrowheads="1"/>
          </p:cNvSpPr>
          <p:nvPr/>
        </p:nvSpPr>
        <p:spPr bwMode="auto">
          <a:xfrm>
            <a:off x="2357438" y="4071938"/>
            <a:ext cx="485775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800" i="1">
                <a:solidFill>
                  <a:srgbClr val="FF0066"/>
                </a:solidFill>
                <a:latin typeface="Times New Roman" panose="02020603050405020304" pitchFamily="18" charset="0"/>
              </a:defRPr>
            </a:lvl1pPr>
            <a:lvl2pPr marL="742950" indent="-285750" eaLnBrk="0" hangingPunct="0">
              <a:defRPr sz="8800" i="1">
                <a:solidFill>
                  <a:srgbClr val="FF0066"/>
                </a:solidFill>
                <a:latin typeface="Times New Roman" panose="02020603050405020304" pitchFamily="18" charset="0"/>
              </a:defRPr>
            </a:lvl2pPr>
            <a:lvl3pPr marL="1143000" indent="-228600" eaLnBrk="0" hangingPunct="0">
              <a:defRPr sz="8800" i="1">
                <a:solidFill>
                  <a:srgbClr val="FF0066"/>
                </a:solidFill>
                <a:latin typeface="Times New Roman" panose="02020603050405020304" pitchFamily="18" charset="0"/>
              </a:defRPr>
            </a:lvl3pPr>
            <a:lvl4pPr marL="1600200" indent="-228600" eaLnBrk="0" hangingPunct="0">
              <a:defRPr sz="8800" i="1">
                <a:solidFill>
                  <a:srgbClr val="FF0066"/>
                </a:solidFill>
                <a:latin typeface="Times New Roman" panose="02020603050405020304" pitchFamily="18" charset="0"/>
              </a:defRPr>
            </a:lvl4pPr>
            <a:lvl5pPr marL="2057400" indent="-228600" eaLnBrk="0" hangingPunct="0">
              <a:defRPr sz="8800" i="1">
                <a:solidFill>
                  <a:srgbClr val="FF0066"/>
                </a:solidFill>
                <a:latin typeface="Times New Roman" panose="02020603050405020304" pitchFamily="18" charset="0"/>
              </a:defRPr>
            </a:lvl5pPr>
            <a:lvl6pPr marL="2514600" indent="-228600" algn="ctr" eaLnBrk="0" fontAlgn="base" hangingPunct="0">
              <a:spcBef>
                <a:spcPct val="0"/>
              </a:spcBef>
              <a:spcAft>
                <a:spcPct val="0"/>
              </a:spcAft>
              <a:defRPr sz="8800" i="1">
                <a:solidFill>
                  <a:srgbClr val="FF0066"/>
                </a:solidFill>
                <a:latin typeface="Times New Roman" panose="02020603050405020304" pitchFamily="18" charset="0"/>
              </a:defRPr>
            </a:lvl6pPr>
            <a:lvl7pPr marL="2971800" indent="-228600" algn="ctr" eaLnBrk="0" fontAlgn="base" hangingPunct="0">
              <a:spcBef>
                <a:spcPct val="0"/>
              </a:spcBef>
              <a:spcAft>
                <a:spcPct val="0"/>
              </a:spcAft>
              <a:defRPr sz="8800" i="1">
                <a:solidFill>
                  <a:srgbClr val="FF0066"/>
                </a:solidFill>
                <a:latin typeface="Times New Roman" panose="02020603050405020304" pitchFamily="18" charset="0"/>
              </a:defRPr>
            </a:lvl7pPr>
            <a:lvl8pPr marL="3429000" indent="-228600" algn="ctr" eaLnBrk="0" fontAlgn="base" hangingPunct="0">
              <a:spcBef>
                <a:spcPct val="0"/>
              </a:spcBef>
              <a:spcAft>
                <a:spcPct val="0"/>
              </a:spcAft>
              <a:defRPr sz="8800" i="1">
                <a:solidFill>
                  <a:srgbClr val="FF0066"/>
                </a:solidFill>
                <a:latin typeface="Times New Roman" panose="02020603050405020304" pitchFamily="18" charset="0"/>
              </a:defRPr>
            </a:lvl8pPr>
            <a:lvl9pPr marL="3886200" indent="-228600" algn="ctr" eaLnBrk="0" fontAlgn="base" hangingPunct="0">
              <a:spcBef>
                <a:spcPct val="0"/>
              </a:spcBef>
              <a:spcAft>
                <a:spcPct val="0"/>
              </a:spcAft>
              <a:defRPr sz="8800" i="1">
                <a:solidFill>
                  <a:srgbClr val="FF0066"/>
                </a:solidFill>
                <a:latin typeface="Times New Roman" panose="02020603050405020304" pitchFamily="18" charset="0"/>
              </a:defRPr>
            </a:lvl9pPr>
          </a:lstStyle>
          <a:p>
            <a:pPr algn="l" eaLnBrk="1" hangingPunct="1"/>
            <a:r>
              <a:rPr lang="en-US" altLang="en-US" sz="2800" b="1" i="0">
                <a:solidFill>
                  <a:schemeClr val="tx1"/>
                </a:solidFill>
              </a:rPr>
              <a:t>select  </a:t>
            </a:r>
            <a:r>
              <a:rPr lang="en-US" altLang="en-US" sz="2800" i="0">
                <a:solidFill>
                  <a:schemeClr val="tx1"/>
                </a:solidFill>
              </a:rPr>
              <a:t>   *</a:t>
            </a:r>
          </a:p>
          <a:p>
            <a:pPr algn="l" eaLnBrk="1" hangingPunct="1"/>
            <a:r>
              <a:rPr lang="en-US" altLang="en-US" sz="2800" b="1" i="0">
                <a:solidFill>
                  <a:schemeClr val="tx1"/>
                </a:solidFill>
              </a:rPr>
              <a:t>from  </a:t>
            </a:r>
            <a:r>
              <a:rPr lang="en-US" altLang="en-US" sz="2800" i="0">
                <a:solidFill>
                  <a:schemeClr val="tx1"/>
                </a:solidFill>
              </a:rPr>
              <a:t>    CIS15-Roster</a:t>
            </a:r>
          </a:p>
          <a:p>
            <a:pPr algn="l" eaLnBrk="1" hangingPunct="1"/>
            <a:r>
              <a:rPr lang="en-US" altLang="en-US" sz="2800" b="1" i="0">
                <a:solidFill>
                  <a:schemeClr val="tx1"/>
                </a:solidFill>
              </a:rPr>
              <a:t>minus</a:t>
            </a:r>
          </a:p>
          <a:p>
            <a:pPr algn="l" eaLnBrk="1" hangingPunct="1"/>
            <a:r>
              <a:rPr lang="en-US" altLang="en-US" sz="2800" b="1" i="0">
                <a:solidFill>
                  <a:schemeClr val="tx1"/>
                </a:solidFill>
              </a:rPr>
              <a:t>select </a:t>
            </a:r>
            <a:r>
              <a:rPr lang="en-US" altLang="en-US" sz="2800" i="0">
                <a:solidFill>
                  <a:schemeClr val="tx1"/>
                </a:solidFill>
              </a:rPr>
              <a:t>    *</a:t>
            </a:r>
          </a:p>
          <a:p>
            <a:pPr algn="l" eaLnBrk="1" hangingPunct="1"/>
            <a:r>
              <a:rPr lang="en-US" altLang="en-US" sz="2800" b="1" i="0">
                <a:solidFill>
                  <a:schemeClr val="tx1"/>
                </a:solidFill>
              </a:rPr>
              <a:t>from </a:t>
            </a:r>
            <a:r>
              <a:rPr lang="en-US" altLang="en-US" sz="2800" i="0">
                <a:solidFill>
                  <a:schemeClr val="tx1"/>
                </a:solidFill>
              </a:rPr>
              <a:t>     CIS52-Roster;</a:t>
            </a:r>
          </a:p>
        </p:txBody>
      </p:sp>
      <p:pic>
        <p:nvPicPr>
          <p:cNvPr id="4096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1285875"/>
            <a:ext cx="651510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Нурсулу\Desktop\марат\0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21" y="1376629"/>
            <a:ext cx="6675987" cy="3766673"/>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xmlns="" id="{808A9D73-3620-4207-B3C0-BF7813541A5B}"/>
              </a:ext>
            </a:extLst>
          </p:cNvPr>
          <p:cNvSpPr/>
          <p:nvPr/>
        </p:nvSpPr>
        <p:spPr>
          <a:xfrm>
            <a:off x="1574457" y="4617215"/>
            <a:ext cx="5995087" cy="270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45262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Types of models</a:t>
            </a:r>
            <a:endParaRPr lang="ar-SA" altLang="en-US" dirty="0" smtClean="0"/>
          </a:p>
        </p:txBody>
      </p:sp>
      <p:sp>
        <p:nvSpPr>
          <p:cNvPr id="307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buNone/>
            </a:pPr>
            <a:r>
              <a:rPr lang="en-US" b="1" dirty="0"/>
              <a:t>Types of Data Models</a:t>
            </a:r>
            <a:r>
              <a:rPr lang="en-US" dirty="0"/>
              <a:t>: There are mainly three different types of data models: </a:t>
            </a:r>
            <a:endParaRPr lang="en-US" dirty="0" smtClean="0"/>
          </a:p>
          <a:p>
            <a:pPr marL="0" indent="0" eaLnBrk="1" hangingPunct="1">
              <a:buNone/>
            </a:pPr>
            <a:endParaRPr lang="en-US" dirty="0" smtClean="0"/>
          </a:p>
          <a:p>
            <a:pPr eaLnBrk="1" hangingPunct="1"/>
            <a:r>
              <a:rPr lang="en-US" dirty="0" smtClean="0"/>
              <a:t>conceptual </a:t>
            </a:r>
            <a:r>
              <a:rPr lang="en-US" dirty="0"/>
              <a:t>data </a:t>
            </a:r>
            <a:r>
              <a:rPr lang="en-US" dirty="0" smtClean="0"/>
              <a:t>models</a:t>
            </a:r>
          </a:p>
          <a:p>
            <a:pPr eaLnBrk="1" hangingPunct="1"/>
            <a:r>
              <a:rPr lang="en-US" dirty="0" smtClean="0"/>
              <a:t>logical </a:t>
            </a:r>
            <a:r>
              <a:rPr lang="en-US" dirty="0"/>
              <a:t>data </a:t>
            </a:r>
            <a:r>
              <a:rPr lang="en-US" dirty="0" smtClean="0"/>
              <a:t>models</a:t>
            </a:r>
          </a:p>
          <a:p>
            <a:pPr eaLnBrk="1" hangingPunct="1"/>
            <a:r>
              <a:rPr lang="en-US" dirty="0" smtClean="0"/>
              <a:t>physical </a:t>
            </a:r>
            <a:r>
              <a:rPr lang="en-US" dirty="0"/>
              <a:t>data </a:t>
            </a:r>
            <a:r>
              <a:rPr lang="en-US" dirty="0" smtClean="0"/>
              <a:t>models</a:t>
            </a:r>
          </a:p>
          <a:p>
            <a:pPr marL="0" indent="0" eaLnBrk="1" hangingPunct="1">
              <a:buNone/>
            </a:pPr>
            <a:endParaRPr lang="en-US" dirty="0" smtClean="0"/>
          </a:p>
          <a:p>
            <a:pPr marL="0" indent="0" eaLnBrk="1" hangingPunct="1">
              <a:buNone/>
            </a:pPr>
            <a:r>
              <a:rPr lang="en-US" dirty="0" smtClean="0"/>
              <a:t>Each </a:t>
            </a:r>
            <a:r>
              <a:rPr lang="en-US" dirty="0"/>
              <a:t>one has a specific purpose. </a:t>
            </a:r>
            <a:endParaRPr lang="ar-SA" altLang="en-US" dirty="0" smtClean="0"/>
          </a:p>
        </p:txBody>
      </p:sp>
    </p:spTree>
    <p:extLst>
      <p:ext uri="{BB962C8B-B14F-4D97-AF65-F5344CB8AC3E}">
        <p14:creationId xmlns:p14="http://schemas.microsoft.com/office/powerpoint/2010/main" val="59413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Types of models</a:t>
            </a:r>
            <a:endParaRPr lang="ar-SA" altLang="en-US" dirty="0" smtClean="0"/>
          </a:p>
        </p:txBody>
      </p:sp>
      <p:sp>
        <p:nvSpPr>
          <p:cNvPr id="307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000" b="1" dirty="0"/>
              <a:t>Conceptual Data Model:</a:t>
            </a:r>
            <a:r>
              <a:rPr lang="en-US" sz="2000" dirty="0"/>
              <a:t> This Data Model defines </a:t>
            </a:r>
            <a:r>
              <a:rPr lang="en-US" sz="2000" b="1" dirty="0"/>
              <a:t>WHAT</a:t>
            </a:r>
            <a:r>
              <a:rPr lang="en-US" sz="2000" dirty="0"/>
              <a:t> the system contains. This model is typically created by Business stakeholders and Data Architects. The purpose is to organize, scope and define business concepts and rules.</a:t>
            </a:r>
          </a:p>
          <a:p>
            <a:r>
              <a:rPr lang="en-US" sz="2000" b="1" dirty="0"/>
              <a:t>Logical Data Model:</a:t>
            </a:r>
            <a:r>
              <a:rPr lang="en-US" sz="2000" dirty="0"/>
              <a:t> Defines </a:t>
            </a:r>
            <a:r>
              <a:rPr lang="en-US" sz="2000" b="1" dirty="0"/>
              <a:t>HOW</a:t>
            </a:r>
            <a:r>
              <a:rPr lang="en-US" sz="2000" dirty="0"/>
              <a:t> the system should be implemented regardless of the DBMS. This model is typically created by Data Architects and Business Analysts. The purpose is to developed technical map of rules and data structures.</a:t>
            </a:r>
          </a:p>
          <a:p>
            <a:r>
              <a:rPr lang="en-US" sz="2000" b="1" dirty="0"/>
              <a:t>Physical Data Model</a:t>
            </a:r>
            <a:r>
              <a:rPr lang="en-US" sz="2000" dirty="0"/>
              <a:t>: This Data Model describes </a:t>
            </a:r>
            <a:r>
              <a:rPr lang="en-US" sz="2000" b="1" dirty="0"/>
              <a:t>HOW</a:t>
            </a:r>
            <a:r>
              <a:rPr lang="en-US" sz="2000" dirty="0"/>
              <a:t> the system will be implemented using a specific DBMS system. This model is typically created by DBA and developers. The purpose is actual implementation of the database.</a:t>
            </a:r>
          </a:p>
        </p:txBody>
      </p:sp>
    </p:spTree>
    <p:extLst>
      <p:ext uri="{BB962C8B-B14F-4D97-AF65-F5344CB8AC3E}">
        <p14:creationId xmlns:p14="http://schemas.microsoft.com/office/powerpoint/2010/main" val="347085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Conceptual Data Model</a:t>
            </a:r>
            <a:endParaRPr lang="ar-SA" altLang="en-US" dirty="0" smtClean="0"/>
          </a:p>
        </p:txBody>
      </p:sp>
      <p:pic>
        <p:nvPicPr>
          <p:cNvPr id="5" name="Рисунок 4"/>
          <p:cNvPicPr>
            <a:picLocks noChangeAspect="1"/>
          </p:cNvPicPr>
          <p:nvPr/>
        </p:nvPicPr>
        <p:blipFill>
          <a:blip r:embed="rId2"/>
          <a:stretch>
            <a:fillRect/>
          </a:stretch>
        </p:blipFill>
        <p:spPr>
          <a:xfrm>
            <a:off x="1691680" y="1484784"/>
            <a:ext cx="6080919" cy="4854000"/>
          </a:xfrm>
          <a:prstGeom prst="rect">
            <a:avLst/>
          </a:prstGeom>
        </p:spPr>
      </p:pic>
      <p:sp>
        <p:nvSpPr>
          <p:cNvPr id="6" name="Прямоугольник 5"/>
          <p:cNvSpPr/>
          <p:nvPr/>
        </p:nvSpPr>
        <p:spPr>
          <a:xfrm>
            <a:off x="5292080" y="5013176"/>
            <a:ext cx="4572000" cy="461665"/>
          </a:xfrm>
          <a:prstGeom prst="rect">
            <a:avLst/>
          </a:prstGeom>
        </p:spPr>
        <p:txBody>
          <a:bodyPr>
            <a:spAutoFit/>
          </a:bodyPr>
          <a:lstStyle/>
          <a:p>
            <a:r>
              <a:rPr lang="en-US" sz="2400" i="0" dirty="0" smtClean="0">
                <a:solidFill>
                  <a:schemeClr val="tx1"/>
                </a:solidFill>
              </a:rPr>
              <a:t>ER model, UML model</a:t>
            </a:r>
            <a:endParaRPr lang="en-US" sz="2400" i="0" dirty="0">
              <a:solidFill>
                <a:schemeClr val="tx1"/>
              </a:solidFill>
            </a:endParaRPr>
          </a:p>
        </p:txBody>
      </p:sp>
    </p:spTree>
    <p:extLst>
      <p:ext uri="{BB962C8B-B14F-4D97-AF65-F5344CB8AC3E}">
        <p14:creationId xmlns:p14="http://schemas.microsoft.com/office/powerpoint/2010/main" val="1284748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Logical Data Model</a:t>
            </a:r>
            <a:endParaRPr lang="ar-SA" altLang="en-US" dirty="0" smtClean="0"/>
          </a:p>
        </p:txBody>
      </p:sp>
      <p:pic>
        <p:nvPicPr>
          <p:cNvPr id="3" name="Рисунок 2"/>
          <p:cNvPicPr>
            <a:picLocks noChangeAspect="1"/>
          </p:cNvPicPr>
          <p:nvPr/>
        </p:nvPicPr>
        <p:blipFill>
          <a:blip r:embed="rId2"/>
          <a:stretch>
            <a:fillRect/>
          </a:stretch>
        </p:blipFill>
        <p:spPr>
          <a:xfrm>
            <a:off x="457200" y="2132856"/>
            <a:ext cx="8162925" cy="4543425"/>
          </a:xfrm>
          <a:prstGeom prst="rect">
            <a:avLst/>
          </a:prstGeom>
        </p:spPr>
      </p:pic>
      <p:sp>
        <p:nvSpPr>
          <p:cNvPr id="4" name="Прямоугольник 3"/>
          <p:cNvSpPr/>
          <p:nvPr/>
        </p:nvSpPr>
        <p:spPr>
          <a:xfrm>
            <a:off x="4499992" y="1313582"/>
            <a:ext cx="4572000" cy="923330"/>
          </a:xfrm>
          <a:prstGeom prst="rect">
            <a:avLst/>
          </a:prstGeom>
        </p:spPr>
        <p:txBody>
          <a:bodyPr>
            <a:spAutoFit/>
          </a:bodyPr>
          <a:lstStyle/>
          <a:p>
            <a:r>
              <a:rPr lang="en-US" altLang="en-US" sz="1800" i="0" dirty="0" smtClean="0">
                <a:solidFill>
                  <a:schemeClr val="tx1"/>
                </a:solidFill>
              </a:rPr>
              <a:t>Relational model, object-oriented model, semi-structured data models, network model and hierarchical model</a:t>
            </a:r>
            <a:endParaRPr lang="en-US" altLang="en-US" sz="1800" i="0" dirty="0">
              <a:solidFill>
                <a:schemeClr val="tx1"/>
              </a:solidFill>
            </a:endParaRPr>
          </a:p>
        </p:txBody>
      </p:sp>
    </p:spTree>
    <p:extLst>
      <p:ext uri="{BB962C8B-B14F-4D97-AF65-F5344CB8AC3E}">
        <p14:creationId xmlns:p14="http://schemas.microsoft.com/office/powerpoint/2010/main" val="3200754756"/>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800" b="0" i="1" u="none" strike="noStrike" cap="none" normalizeH="0" baseline="0" smtClean="0">
            <a:ln>
              <a:noFill/>
            </a:ln>
            <a:solidFill>
              <a:srgbClr val="FF0066"/>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8800" b="0" i="1" u="none" strike="noStrike" cap="none" normalizeH="0" baseline="0" smtClean="0">
            <a:ln>
              <a:noFill/>
            </a:ln>
            <a:solidFill>
              <a:srgbClr val="FF0066"/>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0CA7EA6C9C1E874F95C7C2F57596412B" ma:contentTypeVersion="4" ma:contentTypeDescription="Создание документа." ma:contentTypeScope="" ma:versionID="670686ec06addbf862e6db37a05f0175">
  <xsd:schema xmlns:xsd="http://www.w3.org/2001/XMLSchema" xmlns:xs="http://www.w3.org/2001/XMLSchema" xmlns:p="http://schemas.microsoft.com/office/2006/metadata/properties" xmlns:ns2="8d632433-768a-41fb-8899-f407ef78b44b" targetNamespace="http://schemas.microsoft.com/office/2006/metadata/properties" ma:root="true" ma:fieldsID="264ef4a002b0f04cd4703856bb97c061" ns2:_="">
    <xsd:import namespace="8d632433-768a-41fb-8899-f407ef78b44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632433-768a-41fb-8899-f407ef78b4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397C03-CB1F-438A-B49B-2628159227EC}"/>
</file>

<file path=customXml/itemProps2.xml><?xml version="1.0" encoding="utf-8"?>
<ds:datastoreItem xmlns:ds="http://schemas.openxmlformats.org/officeDocument/2006/customXml" ds:itemID="{A03C8C04-18D4-434D-8437-4657EB6CE25B}"/>
</file>

<file path=customXml/itemProps3.xml><?xml version="1.0" encoding="utf-8"?>
<ds:datastoreItem xmlns:ds="http://schemas.openxmlformats.org/officeDocument/2006/customXml" ds:itemID="{6AD0AB1D-AA8E-4901-B9EA-DA6BA12FC354}"/>
</file>

<file path=docProps/app.xml><?xml version="1.0" encoding="utf-8"?>
<Properties xmlns="http://schemas.openxmlformats.org/officeDocument/2006/extended-properties" xmlns:vt="http://schemas.openxmlformats.org/officeDocument/2006/docPropsVTypes">
  <Template>Дерево</Template>
  <TotalTime>3610</TotalTime>
  <Words>1193</Words>
  <Application>Microsoft Office PowerPoint</Application>
  <PresentationFormat>Экран (4:3)</PresentationFormat>
  <Paragraphs>268</Paragraphs>
  <Slides>53</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53</vt:i4>
      </vt:variant>
    </vt:vector>
  </HeadingPairs>
  <TitlesOfParts>
    <vt:vector size="59" baseType="lpstr">
      <vt:lpstr>Arial</vt:lpstr>
      <vt:lpstr>Calibri</vt:lpstr>
      <vt:lpstr>McGrawHill-Italic</vt:lpstr>
      <vt:lpstr>Times</vt:lpstr>
      <vt:lpstr>Times New Roman</vt:lpstr>
      <vt:lpstr>Default Design</vt:lpstr>
      <vt:lpstr>Презентация PowerPoint</vt:lpstr>
      <vt:lpstr>Content</vt:lpstr>
      <vt:lpstr>Database</vt:lpstr>
      <vt:lpstr>Data modelling</vt:lpstr>
      <vt:lpstr>History of Database Systems</vt:lpstr>
      <vt:lpstr>Types of models</vt:lpstr>
      <vt:lpstr>Types of models</vt:lpstr>
      <vt:lpstr>Conceptual Data Model</vt:lpstr>
      <vt:lpstr>Logical Data Model</vt:lpstr>
      <vt:lpstr>Database Model</vt:lpstr>
      <vt:lpstr>Презентация PowerPoint</vt:lpstr>
      <vt:lpstr>Презентация PowerPoint</vt:lpstr>
      <vt:lpstr>Презентация PowerPoint</vt:lpstr>
      <vt:lpstr>Презентация PowerPoint</vt:lpstr>
      <vt:lpstr>Physical Data Model</vt:lpstr>
      <vt:lpstr>Physical Data Model</vt:lpstr>
      <vt:lpstr>Презентация PowerPoint</vt:lpstr>
      <vt:lpstr>DBMS Environment</vt:lpstr>
      <vt:lpstr>Database Management System Facility</vt:lpstr>
      <vt:lpstr>Advantages of DBMS</vt:lpstr>
      <vt:lpstr>Limitations of DBMS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SQL</vt:lpstr>
      <vt:lpstr>1. Insert</vt:lpstr>
      <vt:lpstr>Insert (Example)</vt:lpstr>
      <vt:lpstr>2. Delete</vt:lpstr>
      <vt:lpstr>Delete (Example)</vt:lpstr>
      <vt:lpstr>3. Update</vt:lpstr>
      <vt:lpstr>Update (Example)</vt:lpstr>
      <vt:lpstr>4. Select</vt:lpstr>
      <vt:lpstr>Select (Example)</vt:lpstr>
      <vt:lpstr>5. Project</vt:lpstr>
      <vt:lpstr>Project (Example)</vt:lpstr>
      <vt:lpstr>6. Join</vt:lpstr>
      <vt:lpstr>Join (Example)</vt:lpstr>
      <vt:lpstr>7. Union</vt:lpstr>
      <vt:lpstr>Union (Example)</vt:lpstr>
      <vt:lpstr>8. Intersection</vt:lpstr>
      <vt:lpstr>Intersection (Example)</vt:lpstr>
      <vt:lpstr>9. Difference</vt:lpstr>
      <vt:lpstr>Intersection (Example)</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Aizhan</cp:lastModifiedBy>
  <cp:revision>92</cp:revision>
  <dcterms:created xsi:type="dcterms:W3CDTF">2000-01-15T04:50:39Z</dcterms:created>
  <dcterms:modified xsi:type="dcterms:W3CDTF">2020-11-19T09:55:54Z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0x0101000CA7EA6C9C1E874F95C7C2F57596412B</vt:lpwstr>
  </property>
</Properties>
</file>