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06" r:id="rId2"/>
    <p:sldId id="256" r:id="rId3"/>
    <p:sldId id="407" r:id="rId4"/>
    <p:sldId id="409" r:id="rId5"/>
    <p:sldId id="408" r:id="rId6"/>
    <p:sldId id="410" r:id="rId7"/>
    <p:sldId id="411" r:id="rId8"/>
    <p:sldId id="412" r:id="rId9"/>
    <p:sldId id="413" r:id="rId10"/>
    <p:sldId id="414" r:id="rId11"/>
    <p:sldId id="390" r:id="rId12"/>
    <p:sldId id="391" r:id="rId13"/>
    <p:sldId id="420" r:id="rId14"/>
    <p:sldId id="415" r:id="rId15"/>
    <p:sldId id="416" r:id="rId16"/>
    <p:sldId id="417" r:id="rId17"/>
    <p:sldId id="418" r:id="rId18"/>
    <p:sldId id="41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s" id="{03400EF4-CF2B-48A5-AA6B-6EE72F87C94F}">
          <p14:sldIdLst>
            <p14:sldId id="406"/>
          </p14:sldIdLst>
        </p14:section>
        <p14:section name="Introduction" id="{C737E051-A252-4AAE-8F65-BB8D41D0A389}">
          <p14:sldIdLst>
            <p14:sldId id="256"/>
          </p14:sldIdLst>
        </p14:section>
        <p14:section name="Text Slide" id="{6A82C653-F94A-4161-80C2-82ADE8C2E70D}">
          <p14:sldIdLst>
            <p14:sldId id="407"/>
            <p14:sldId id="409"/>
            <p14:sldId id="408"/>
            <p14:sldId id="410"/>
            <p14:sldId id="411"/>
            <p14:sldId id="412"/>
            <p14:sldId id="413"/>
            <p14:sldId id="414"/>
            <p14:sldId id="390"/>
            <p14:sldId id="391"/>
            <p14:sldId id="420"/>
            <p14:sldId id="415"/>
            <p14:sldId id="416"/>
            <p14:sldId id="417"/>
            <p14:sldId id="418"/>
            <p14:sldId id="419"/>
          </p14:sldIdLst>
        </p14:section>
        <p14:section name="Image Placeholder" id="{25A866DB-26E0-41E7-9DFC-715A4A558144}">
          <p14:sldIdLst/>
        </p14:section>
        <p14:section name="Strategy/Plan" id="{203B741A-609A-48C1-89F3-4209475FEF4E}">
          <p14:sldIdLst/>
        </p14:section>
        <p14:section name="Team Profile" id="{53C00E5D-9FEB-4885-8214-474021AD2A9F}">
          <p14:sldIdLst/>
        </p14:section>
        <p14:section name="Single Profile" id="{4683874C-9F38-4F3C-AF45-F3E8439D9221}">
          <p14:sldIdLst/>
        </p14:section>
        <p14:section name="Image Gallery" id="{9D06E069-F3A1-4561-9432-187884F9F012}">
          <p14:sldIdLst/>
        </p14:section>
        <p14:section name="Agenda/Calender" id="{6E2B1454-3D4C-4305-92DB-D4E7FE77A05F}">
          <p14:sldIdLst/>
        </p14:section>
        <p14:section name="Mockup/Device" id="{2BF470E9-EFAB-4315-B79E-A7C480D88FB5}">
          <p14:sldIdLst/>
        </p14:section>
        <p14:section name="Section Slide" id="{86681949-C518-493F-97C4-A3EE2C56F106}">
          <p14:sldIdLst/>
        </p14:section>
        <p14:section name="Timeline Infographic" id="{98BD0EAB-D456-47A3-A6EF-6BA53B1EDCE3}">
          <p14:sldIdLst/>
        </p14:section>
        <p14:section name="Custom Chart" id="{73830C2B-7611-4D73-813D-DAF34A7885C1}">
          <p14:sldIdLst/>
        </p14:section>
        <p14:section name="Office Chart" id="{CD7B0186-F768-4980-85D4-BE2E64E51140}">
          <p14:sldIdLst/>
        </p14:section>
        <p14:section name="Vector Illustration" id="{6D9EDA3F-4F0F-41A4-853C-1E9BC294EA73}">
          <p14:sldIdLst/>
        </p14:section>
        <p14:section name="Funnel Diagram" id="{5692933A-9832-42AF-8DEF-850DBDD3B050}">
          <p14:sldIdLst/>
        </p14:section>
        <p14:section name="SWOT" id="{E51CFF85-4FCD-4B57-9509-DBC1FDFB3821}">
          <p14:sldIdLst/>
        </p14:section>
        <p14:section name="Process" id="{F85C2E32-9025-450D-B518-1B5641CC6441}">
          <p14:sldIdLst/>
        </p14:section>
        <p14:section name="Pricing Table" id="{D1D90C53-6EC2-4DDA-B3A7-8C7FF21B345D}">
          <p14:sldIdLst/>
        </p14:section>
        <p14:section name="Social Media" id="{3FF184F9-3A2E-4304-BEBA-F42171630F27}">
          <p14:sldIdLst/>
        </p14:section>
        <p14:section name="Maps Infographic" id="{4BB926CD-DEBB-4F38-953C-70C71874CBD0}">
          <p14:sldIdLst/>
        </p14:section>
        <p14:section name="Feature/Points" id="{E83980FA-3959-4457-9E9D-05C543E0EF27}">
          <p14:sldIdLst/>
        </p14:section>
        <p14:section name="Mindmaps" id="{84FED3E3-C523-4A7E-A37D-E1AD6B74F887}">
          <p14:sldIdLst/>
        </p14:section>
        <p14:section name="Matrix Diagram" id="{AC5A8EB3-570E-43C7-9D60-C04A777D91A6}">
          <p14:sldIdLst/>
        </p14:section>
        <p14:section name="Tree Diagram" id="{27514ED3-4B5C-4369-80AD-3A29F9626475}">
          <p14:sldIdLst/>
        </p14:section>
        <p14:section name="Puzzle Diagram" id="{DD2F060B-ED2B-47D3-84F3-5C1F1B399DA5}">
          <p14:sldIdLst/>
        </p14:section>
        <p14:section name="Custom Slide" id="{6C59D2B6-6F5C-41E4-BF3A-7E01A44C82A0}">
          <p14:sldIdLst/>
        </p14:section>
        <p14:section name="Contact Slide" id="{4179F50D-21C0-4D19-AC87-EEDDF583FA68}">
          <p14:sldIdLst/>
        </p14:section>
        <p14:section name="Extra Slide" id="{BE064E5A-5017-4C7E-95D9-B191245C270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1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6" autoAdjust="0"/>
    <p:restoredTop sz="81736" autoAdjust="0"/>
  </p:normalViewPr>
  <p:slideViewPr>
    <p:cSldViewPr snapToGrid="0">
      <p:cViewPr varScale="1">
        <p:scale>
          <a:sx n="60" d="100"/>
          <a:sy n="60" d="100"/>
        </p:scale>
        <p:origin x="1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AC9BA84F-BAFC-4251-8168-572C91B5EBAD}" type="datetimeFigureOut">
              <a:rPr lang="en-ID" smtClean="0"/>
              <a:pPr/>
              <a:t>23/11/2022</a:t>
            </a:fld>
            <a:endParaRPr lang="en-ID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D2F66313-B8E0-4BCF-B258-CC96CDC669D9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162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A850A-391E-4415-96F9-A24040F1B4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3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zaman,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juga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pesat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masa </a:t>
            </a:r>
            <a:r>
              <a:rPr lang="en-US" dirty="0" err="1"/>
              <a:t>ke</a:t>
            </a:r>
            <a:r>
              <a:rPr lang="en-US" dirty="0"/>
              <a:t> masa, </a:t>
            </a:r>
            <a:r>
              <a:rPr lang="en-US" dirty="0" err="1"/>
              <a:t>begitupun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persaingan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dunia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ketat</a:t>
            </a:r>
            <a:r>
              <a:rPr lang="en-US" dirty="0"/>
              <a:t>, para </a:t>
            </a: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dan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dituntut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pada zaman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Salah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dan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Persada</a:t>
            </a:r>
            <a:r>
              <a:rPr lang="en-US" dirty="0"/>
              <a:t> </a:t>
            </a:r>
            <a:r>
              <a:rPr lang="en-US" dirty="0" err="1"/>
              <a:t>Konveksi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website.</a:t>
            </a:r>
          </a:p>
          <a:p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dan </a:t>
            </a:r>
            <a:r>
              <a:rPr lang="en-US" dirty="0" err="1"/>
              <a:t>ketepatan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diandalkan</a:t>
            </a:r>
            <a:r>
              <a:rPr lang="en-US" dirty="0"/>
              <a:t> , </a:t>
            </a:r>
            <a:r>
              <a:rPr lang="en-US" dirty="0" err="1"/>
              <a:t>apalagi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padat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66313-B8E0-4BCF-B258-CC96CDC669D9}" type="slidenum">
              <a:rPr lang="en-ID" smtClean="0"/>
              <a:pPr/>
              <a:t>5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873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66313-B8E0-4BCF-B258-CC96CDC669D9}" type="slidenum">
              <a:rPr lang="en-ID" smtClean="0"/>
              <a:pPr/>
              <a:t>6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3709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2 user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dan Admin/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Konveksi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66313-B8E0-4BCF-B258-CC96CDC669D9}" type="slidenum">
              <a:rPr lang="en-ID" smtClean="0"/>
              <a:pPr/>
              <a:t>9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1510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RUP: </a:t>
            </a:r>
            <a:r>
              <a:rPr lang="en-US" dirty="0" err="1"/>
              <a:t>pendekatan</a:t>
            </a:r>
            <a:r>
              <a:rPr lang="en-US" baseline="0" dirty="0"/>
              <a:t> </a:t>
            </a:r>
            <a:r>
              <a:rPr lang="en-US" baseline="0" dirty="0" err="1"/>
              <a:t>pengembangan</a:t>
            </a:r>
            <a:r>
              <a:rPr lang="en-US" baseline="0" dirty="0"/>
              <a:t> </a:t>
            </a:r>
            <a:r>
              <a:rPr lang="en-US" baseline="0" dirty="0" err="1"/>
              <a:t>perangkat</a:t>
            </a:r>
            <a:r>
              <a:rPr lang="en-US" baseline="0" dirty="0"/>
              <a:t> </a:t>
            </a:r>
            <a:r>
              <a:rPr lang="en-US" baseline="0" dirty="0" err="1"/>
              <a:t>lunak</a:t>
            </a:r>
            <a:r>
              <a:rPr lang="en-US" baseline="0" dirty="0"/>
              <a:t> yang </a:t>
            </a:r>
            <a:r>
              <a:rPr lang="en-US" baseline="0" dirty="0" err="1"/>
              <a:t>dilakukan</a:t>
            </a:r>
            <a:r>
              <a:rPr lang="en-US" baseline="0" dirty="0"/>
              <a:t> </a:t>
            </a:r>
            <a:r>
              <a:rPr lang="en-US" baseline="0" dirty="0" err="1"/>
              <a:t>berulang</a:t>
            </a:r>
            <a:r>
              <a:rPr lang="en-US" baseline="0" dirty="0"/>
              <a:t> </a:t>
            </a:r>
            <a:r>
              <a:rPr lang="en-US" baseline="0" dirty="0" err="1"/>
              <a:t>ulang</a:t>
            </a:r>
            <a:r>
              <a:rPr lang="en-US" baseline="0" dirty="0"/>
              <a:t>, focus pada </a:t>
            </a:r>
            <a:r>
              <a:rPr lang="en-US" baseline="0" dirty="0" err="1"/>
              <a:t>arsitektur</a:t>
            </a:r>
            <a:r>
              <a:rPr lang="en-US" baseline="0" dirty="0"/>
              <a:t>, dan </a:t>
            </a:r>
            <a:r>
              <a:rPr lang="en-US" baseline="0" dirty="0" err="1"/>
              <a:t>lebih</a:t>
            </a:r>
            <a:r>
              <a:rPr lang="en-US" baseline="0" dirty="0"/>
              <a:t> </a:t>
            </a:r>
            <a:r>
              <a:rPr lang="en-US" baseline="0" dirty="0" err="1"/>
              <a:t>diarahkan</a:t>
            </a:r>
            <a:r>
              <a:rPr lang="en-US" baseline="0" dirty="0"/>
              <a:t> </a:t>
            </a:r>
            <a:r>
              <a:rPr lang="en-US" baseline="0" dirty="0" err="1"/>
              <a:t>berdasarkan</a:t>
            </a:r>
            <a:r>
              <a:rPr lang="en-US" baseline="0" dirty="0"/>
              <a:t> </a:t>
            </a:r>
            <a:r>
              <a:rPr lang="en-US" baseline="0" dirty="0" err="1"/>
              <a:t>penggunaan</a:t>
            </a:r>
            <a:r>
              <a:rPr lang="en-US" baseline="0" dirty="0"/>
              <a:t> </a:t>
            </a:r>
            <a:r>
              <a:rPr lang="en-US" baseline="0" dirty="0" err="1"/>
              <a:t>kasus</a:t>
            </a: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Inception : </a:t>
            </a:r>
            <a:r>
              <a:rPr lang="en-US" baseline="0" dirty="0" err="1"/>
              <a:t>tahap</a:t>
            </a:r>
            <a:r>
              <a:rPr lang="en-US" baseline="0" dirty="0"/>
              <a:t> yang </a:t>
            </a:r>
            <a:r>
              <a:rPr lang="en-US" baseline="0" dirty="0" err="1"/>
              <a:t>berfokus</a:t>
            </a:r>
            <a:r>
              <a:rPr lang="en-US" baseline="0" dirty="0"/>
              <a:t> pada </a:t>
            </a:r>
            <a:r>
              <a:rPr lang="en-US" baseline="0" dirty="0" err="1"/>
              <a:t>pemodelan</a:t>
            </a:r>
            <a:r>
              <a:rPr lang="en-US" baseline="0" dirty="0"/>
              <a:t> </a:t>
            </a:r>
            <a:r>
              <a:rPr lang="en-US" baseline="0" dirty="0" err="1"/>
              <a:t>bisnis</a:t>
            </a:r>
            <a:r>
              <a:rPr lang="en-US" baseline="0" dirty="0"/>
              <a:t> </a:t>
            </a:r>
            <a:r>
              <a:rPr lang="en-US" baseline="0" dirty="0" err="1"/>
              <a:t>serta</a:t>
            </a:r>
            <a:r>
              <a:rPr lang="en-US" baseline="0" dirty="0"/>
              <a:t> </a:t>
            </a:r>
            <a:r>
              <a:rPr lang="en-US" baseline="0" dirty="0" err="1"/>
              <a:t>mendefinisikan</a:t>
            </a:r>
            <a:r>
              <a:rPr lang="en-US" baseline="0" dirty="0"/>
              <a:t> </a:t>
            </a:r>
            <a:r>
              <a:rPr lang="en-US" baseline="0" dirty="0" err="1"/>
              <a:t>kebutuhan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sistem</a:t>
            </a:r>
            <a:r>
              <a:rPr lang="en-US" baseline="0" dirty="0"/>
              <a:t> yang </a:t>
            </a:r>
            <a:r>
              <a:rPr lang="en-US" baseline="0" dirty="0" err="1"/>
              <a:t>dibuat</a:t>
            </a: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Elaboration : focus pada </a:t>
            </a:r>
            <a:r>
              <a:rPr lang="en-US" baseline="0" dirty="0" err="1"/>
              <a:t>perencanaan</a:t>
            </a:r>
            <a:r>
              <a:rPr lang="en-US" baseline="0" dirty="0"/>
              <a:t> </a:t>
            </a:r>
            <a:r>
              <a:rPr lang="en-US" baseline="0" dirty="0" err="1"/>
              <a:t>arsitektur</a:t>
            </a:r>
            <a:r>
              <a:rPr lang="en-US" baseline="0" dirty="0"/>
              <a:t> </a:t>
            </a:r>
            <a:r>
              <a:rPr lang="en-US" baseline="0" dirty="0" err="1"/>
              <a:t>sistem</a:t>
            </a:r>
            <a:r>
              <a:rPr lang="en-US" baseline="0" dirty="0"/>
              <a:t> dan </a:t>
            </a:r>
            <a:r>
              <a:rPr lang="en-US" baseline="0" dirty="0" err="1"/>
              <a:t>mendeteksi</a:t>
            </a:r>
            <a:r>
              <a:rPr lang="en-US" baseline="0" dirty="0"/>
              <a:t> </a:t>
            </a:r>
            <a:r>
              <a:rPr lang="en-US" baseline="0" dirty="0" err="1"/>
              <a:t>resiko</a:t>
            </a:r>
            <a:r>
              <a:rPr lang="en-US" baseline="0" dirty="0"/>
              <a:t> yang </a:t>
            </a:r>
            <a:r>
              <a:rPr lang="en-US" baseline="0" dirty="0" err="1"/>
              <a:t>mungkin</a:t>
            </a:r>
            <a:r>
              <a:rPr lang="en-US" baseline="0" dirty="0"/>
              <a:t> </a:t>
            </a:r>
            <a:r>
              <a:rPr lang="en-US" baseline="0" dirty="0" err="1"/>
              <a:t>terjadi</a:t>
            </a:r>
            <a:r>
              <a:rPr lang="en-US" baseline="0" dirty="0"/>
              <a:t> pada </a:t>
            </a:r>
            <a:r>
              <a:rPr lang="en-US" baseline="0" dirty="0" err="1"/>
              <a:t>arsitektur</a:t>
            </a:r>
            <a:r>
              <a:rPr lang="en-US" baseline="0" dirty="0"/>
              <a:t> yang </a:t>
            </a:r>
            <a:r>
              <a:rPr lang="en-US" baseline="0" dirty="0" err="1"/>
              <a:t>dibuat</a:t>
            </a:r>
            <a:r>
              <a:rPr lang="en-US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Construction : focus pada </a:t>
            </a:r>
            <a:r>
              <a:rPr lang="en-US" baseline="0" dirty="0" err="1"/>
              <a:t>pengembangan</a:t>
            </a:r>
            <a:r>
              <a:rPr lang="en-US" baseline="0" dirty="0"/>
              <a:t> </a:t>
            </a:r>
            <a:r>
              <a:rPr lang="en-US" baseline="0" dirty="0" err="1"/>
              <a:t>sistem</a:t>
            </a:r>
            <a:r>
              <a:rPr lang="en-US" baseline="0" dirty="0"/>
              <a:t> dan </a:t>
            </a:r>
            <a:r>
              <a:rPr lang="en-US" baseline="0" dirty="0" err="1"/>
              <a:t>pengimplementasian</a:t>
            </a:r>
            <a:r>
              <a:rPr lang="en-US" baseline="0" dirty="0"/>
              <a:t> </a:t>
            </a:r>
            <a:r>
              <a:rPr lang="en-US" baseline="0" dirty="0" err="1"/>
              <a:t>sistem</a:t>
            </a:r>
            <a:r>
              <a:rPr lang="en-US" baseline="0" dirty="0"/>
              <a:t> yang </a:t>
            </a:r>
            <a:r>
              <a:rPr lang="en-US" baseline="0" dirty="0" err="1"/>
              <a:t>berfokus</a:t>
            </a:r>
            <a:r>
              <a:rPr lang="en-US" baseline="0" dirty="0"/>
              <a:t> pada </a:t>
            </a:r>
            <a:r>
              <a:rPr lang="en-US" baseline="0" dirty="0" err="1"/>
              <a:t>kode</a:t>
            </a:r>
            <a:r>
              <a:rPr lang="en-US" baseline="0" dirty="0"/>
              <a:t> program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Transition : focus pada deployment </a:t>
            </a:r>
            <a:r>
              <a:rPr lang="en-US" baseline="0" dirty="0" err="1"/>
              <a:t>atau</a:t>
            </a:r>
            <a:r>
              <a:rPr lang="en-US" baseline="0" dirty="0"/>
              <a:t> </a:t>
            </a:r>
            <a:r>
              <a:rPr lang="en-US" baseline="0" dirty="0" err="1"/>
              <a:t>instalasi</a:t>
            </a:r>
            <a:r>
              <a:rPr lang="en-US" baseline="0" dirty="0"/>
              <a:t> </a:t>
            </a:r>
            <a:r>
              <a:rPr lang="en-US" baseline="0" dirty="0" err="1"/>
              <a:t>sistem</a:t>
            </a:r>
            <a:r>
              <a:rPr lang="en-US" baseline="0" dirty="0"/>
              <a:t> agar </a:t>
            </a:r>
            <a:r>
              <a:rPr lang="en-US" baseline="0" dirty="0" err="1"/>
              <a:t>dapat</a:t>
            </a:r>
            <a:r>
              <a:rPr lang="en-US" baseline="0" dirty="0"/>
              <a:t> </a:t>
            </a:r>
            <a:r>
              <a:rPr lang="en-US" baseline="0" dirty="0" err="1"/>
              <a:t>dimengerti</a:t>
            </a:r>
            <a:r>
              <a:rPr lang="en-US" baseline="0" dirty="0"/>
              <a:t> user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66313-B8E0-4BCF-B258-CC96CDC669D9}" type="slidenum">
              <a:rPr lang="en-ID" smtClean="0"/>
              <a:pPr/>
              <a:t>10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2600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: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behavior pada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endParaRPr lang="en-US" baseline="0" dirty="0"/>
          </a:p>
          <a:p>
            <a:r>
              <a:rPr lang="en-US" baseline="0" dirty="0" err="1"/>
              <a:t>Seque</a:t>
            </a:r>
            <a:r>
              <a:rPr lang="en-US" baseline="0" dirty="0"/>
              <a:t>: </a:t>
            </a:r>
            <a:r>
              <a:rPr lang="en-US" baseline="0" dirty="0" err="1"/>
              <a:t>menggambarkan</a:t>
            </a:r>
            <a:r>
              <a:rPr lang="en-US" baseline="0" dirty="0"/>
              <a:t> </a:t>
            </a:r>
            <a:r>
              <a:rPr lang="en-US" baseline="0" dirty="0" err="1"/>
              <a:t>kelakuan</a:t>
            </a:r>
            <a:r>
              <a:rPr lang="en-US" baseline="0" dirty="0"/>
              <a:t> </a:t>
            </a:r>
            <a:r>
              <a:rPr lang="en-US" baseline="0" dirty="0" err="1"/>
              <a:t>objek</a:t>
            </a:r>
            <a:r>
              <a:rPr lang="en-US" baseline="0" dirty="0"/>
              <a:t> pada use case </a:t>
            </a:r>
            <a:r>
              <a:rPr lang="en-US" baseline="0" dirty="0" err="1"/>
              <a:t>dengan</a:t>
            </a:r>
            <a:r>
              <a:rPr lang="en-US" baseline="0" dirty="0"/>
              <a:t> </a:t>
            </a:r>
            <a:r>
              <a:rPr lang="en-US" baseline="0" dirty="0" err="1"/>
              <a:t>mendiskripsikan</a:t>
            </a:r>
            <a:r>
              <a:rPr lang="en-US" baseline="0" dirty="0"/>
              <a:t> </a:t>
            </a:r>
            <a:r>
              <a:rPr lang="en-US" baseline="0" dirty="0" err="1"/>
              <a:t>waktu</a:t>
            </a:r>
            <a:r>
              <a:rPr lang="en-US" baseline="0" dirty="0"/>
              <a:t> </a:t>
            </a:r>
            <a:r>
              <a:rPr lang="en-US" baseline="0" dirty="0" err="1"/>
              <a:t>hidup</a:t>
            </a:r>
            <a:r>
              <a:rPr lang="en-US" baseline="0" dirty="0"/>
              <a:t> dan message yang </a:t>
            </a:r>
            <a:r>
              <a:rPr lang="en-US" baseline="0" dirty="0" err="1"/>
              <a:t>dikirimkan</a:t>
            </a:r>
            <a:r>
              <a:rPr lang="en-US" baseline="0" dirty="0"/>
              <a:t> dan </a:t>
            </a:r>
            <a:r>
              <a:rPr lang="en-US" baseline="0" dirty="0" err="1"/>
              <a:t>diterima</a:t>
            </a:r>
            <a:r>
              <a:rPr lang="en-US" baseline="0" dirty="0"/>
              <a:t> </a:t>
            </a:r>
            <a:r>
              <a:rPr lang="en-US" baseline="0" dirty="0" err="1"/>
              <a:t>antar</a:t>
            </a:r>
            <a:r>
              <a:rPr lang="en-US" baseline="0" dirty="0"/>
              <a:t> </a:t>
            </a:r>
            <a:r>
              <a:rPr lang="en-US" baseline="0" dirty="0" err="1"/>
              <a:t>objek</a:t>
            </a:r>
            <a:endParaRPr lang="en-US" baseline="0" dirty="0"/>
          </a:p>
          <a:p>
            <a:r>
              <a:rPr lang="en-US" baseline="0" dirty="0"/>
              <a:t>Activity : diagram yang </a:t>
            </a:r>
            <a:r>
              <a:rPr lang="en-US" baseline="0" dirty="0" err="1"/>
              <a:t>berbentuk</a:t>
            </a:r>
            <a:r>
              <a:rPr lang="en-US" baseline="0" dirty="0"/>
              <a:t> </a:t>
            </a:r>
            <a:r>
              <a:rPr lang="en-US" baseline="0" dirty="0" err="1"/>
              <a:t>alir</a:t>
            </a:r>
            <a:r>
              <a:rPr lang="en-US" baseline="0" dirty="0"/>
              <a:t> </a:t>
            </a:r>
            <a:r>
              <a:rPr lang="en-US" baseline="0" dirty="0" err="1"/>
              <a:t>kerja</a:t>
            </a:r>
            <a:r>
              <a:rPr lang="en-US" baseline="0" dirty="0"/>
              <a:t> yang </a:t>
            </a:r>
            <a:r>
              <a:rPr lang="en-US" baseline="0" dirty="0" err="1"/>
              <a:t>berisi</a:t>
            </a:r>
            <a:r>
              <a:rPr lang="en-US" baseline="0" dirty="0"/>
              <a:t> </a:t>
            </a:r>
            <a:r>
              <a:rPr lang="en-US" baseline="0" dirty="0" err="1"/>
              <a:t>aktivitas</a:t>
            </a:r>
            <a:r>
              <a:rPr lang="en-US" baseline="0" dirty="0"/>
              <a:t> dan </a:t>
            </a:r>
            <a:r>
              <a:rPr lang="en-US" baseline="0" dirty="0" err="1"/>
              <a:t>tindakan</a:t>
            </a:r>
            <a:endParaRPr lang="en-US" baseline="0" dirty="0"/>
          </a:p>
          <a:p>
            <a:r>
              <a:rPr lang="en-US" baseline="0" dirty="0"/>
              <a:t>Class: diagram yang </a:t>
            </a:r>
            <a:r>
              <a:rPr lang="en-US" baseline="0" dirty="0" err="1"/>
              <a:t>menggambarkan</a:t>
            </a:r>
            <a:r>
              <a:rPr lang="en-US" baseline="0" dirty="0"/>
              <a:t> </a:t>
            </a:r>
            <a:r>
              <a:rPr lang="en-US" baseline="0" dirty="0" err="1"/>
              <a:t>struktur</a:t>
            </a:r>
            <a:r>
              <a:rPr lang="en-US" baseline="0" dirty="0"/>
              <a:t> </a:t>
            </a:r>
            <a:r>
              <a:rPr lang="en-US" baseline="0" dirty="0" err="1"/>
              <a:t>sistem</a:t>
            </a:r>
            <a:r>
              <a:rPr lang="en-US" baseline="0" dirty="0"/>
              <a:t> </a:t>
            </a:r>
            <a:r>
              <a:rPr lang="en-US" baseline="0" dirty="0" err="1"/>
              <a:t>dari</a:t>
            </a:r>
            <a:r>
              <a:rPr lang="en-US" baseline="0" dirty="0"/>
              <a:t> </a:t>
            </a:r>
            <a:r>
              <a:rPr lang="en-US" baseline="0" dirty="0" err="1"/>
              <a:t>segi</a:t>
            </a:r>
            <a:r>
              <a:rPr lang="en-US" baseline="0" dirty="0"/>
              <a:t> </a:t>
            </a:r>
            <a:r>
              <a:rPr lang="en-US" baseline="0" dirty="0" err="1"/>
              <a:t>pendefinisian</a:t>
            </a:r>
            <a:r>
              <a:rPr lang="en-US" baseline="0" dirty="0"/>
              <a:t> </a:t>
            </a:r>
            <a:r>
              <a:rPr lang="en-US" baseline="0" dirty="0" err="1"/>
              <a:t>kelas</a:t>
            </a:r>
            <a:r>
              <a:rPr lang="en-US" baseline="0" dirty="0"/>
              <a:t> </a:t>
            </a:r>
            <a:r>
              <a:rPr lang="en-US" baseline="0" dirty="0" err="1"/>
              <a:t>kelas</a:t>
            </a:r>
            <a:r>
              <a:rPr lang="en-US" baseline="0" dirty="0"/>
              <a:t> yang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dibuat</a:t>
            </a:r>
            <a:r>
              <a:rPr lang="en-US" baseline="0" dirty="0"/>
              <a:t> </a:t>
            </a:r>
            <a:r>
              <a:rPr lang="en-US" baseline="0" dirty="0" err="1"/>
              <a:t>untuk</a:t>
            </a:r>
            <a:r>
              <a:rPr lang="en-US" baseline="0" dirty="0"/>
              <a:t> </a:t>
            </a:r>
            <a:r>
              <a:rPr lang="en-US" baseline="0" dirty="0" err="1"/>
              <a:t>membangun</a:t>
            </a:r>
            <a:r>
              <a:rPr lang="en-US" baseline="0" dirty="0"/>
              <a:t> </a:t>
            </a:r>
            <a:r>
              <a:rPr lang="en-US" baseline="0" dirty="0" err="1"/>
              <a:t>sistem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66313-B8E0-4BCF-B258-CC96CDC669D9}" type="slidenum">
              <a:rPr lang="en-ID" smtClean="0"/>
              <a:pPr/>
              <a:t>11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55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50893FA9-010F-45B1-A485-86E1A8FF5A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8781" y="1295401"/>
            <a:ext cx="8854439" cy="4336142"/>
          </a:xfrm>
          <a:prstGeom prst="rect">
            <a:avLst/>
          </a:prstGeom>
          <a:solidFill>
            <a:srgbClr val="A67A84">
              <a:alpha val="50000"/>
            </a:srgbClr>
          </a:solidFill>
        </p:spPr>
        <p:txBody>
          <a:bodyPr anchor="ctr"/>
          <a:lstStyle>
            <a:lvl1pPr>
              <a:defRPr lang="en-US" sz="1800" dirty="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373645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B884-644D-4746-B09E-C0B3904AF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7D95A-8797-470C-A8B2-1083F2D99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0AF05-55A8-4A68-8A22-397718EE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E724E3CD-E581-41CD-84DB-8446017278B7}" type="datetimeFigureOut">
              <a:rPr lang="en-ID" smtClean="0"/>
              <a:pPr/>
              <a:t>23/11/2022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9296F-7378-410F-9D74-4A713874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68746-05A4-42F7-BE35-C84346E0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B12F016E-5FF7-4E2E-A9DE-042E737F333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164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108A7-141F-4311-9409-5EC318119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9C19C-F885-414A-8C1F-7AD9D58AD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F78C4-16FF-437D-A3AE-58065577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E724E3CD-E581-41CD-84DB-8446017278B7}" type="datetimeFigureOut">
              <a:rPr lang="en-ID" smtClean="0"/>
              <a:pPr/>
              <a:t>23/11/2022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D4E85-BE53-4D28-A226-E12B07C5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2115A-C2C1-40AD-AD0E-C55C7A89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B12F016E-5FF7-4E2E-A9DE-042E737F333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91224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28AB92B-9454-4AB7-8872-F2F93E3EED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67A84">
              <a:alpha val="50000"/>
            </a:srgbClr>
          </a:solidFill>
        </p:spPr>
        <p:txBody>
          <a:bodyPr anchor="ctr"/>
          <a:lstStyle>
            <a:lvl1pPr>
              <a:defRPr lang="en-US" sz="1800" dirty="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pPr marL="0" lv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39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906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583CAF-AF3E-4912-8CC5-978FAF4C8F06}"/>
              </a:ext>
            </a:extLst>
          </p:cNvPr>
          <p:cNvSpPr/>
          <p:nvPr userDrawn="1"/>
        </p:nvSpPr>
        <p:spPr>
          <a:xfrm>
            <a:off x="628650" y="557158"/>
            <a:ext cx="5143500" cy="55197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F429E-9C71-4599-8627-4EF429BE6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837" y="1973211"/>
            <a:ext cx="6555002" cy="3670298"/>
          </a:xfrm>
          <a:prstGeom prst="rect">
            <a:avLst/>
          </a:prstGeom>
          <a:effectLst>
            <a:outerShdw blurRad="1270000" dist="1143000" dir="7380000" sx="96000" sy="96000" algn="tl" rotWithShape="0">
              <a:prstClr val="black">
                <a:alpha val="20000"/>
              </a:prstClr>
            </a:outerShdw>
          </a:effectLst>
        </p:spPr>
      </p:pic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58531415-3565-438F-A2E5-91A1B1A5B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49973" y="2255044"/>
            <a:ext cx="4555331" cy="2864975"/>
          </a:xfrm>
          <a:custGeom>
            <a:avLst/>
            <a:gdLst>
              <a:gd name="connsiteX0" fmla="*/ 0 w 4552950"/>
              <a:gd name="connsiteY0" fmla="*/ 0 h 2857500"/>
              <a:gd name="connsiteX1" fmla="*/ 4552950 w 4552950"/>
              <a:gd name="connsiteY1" fmla="*/ 0 h 2857500"/>
              <a:gd name="connsiteX2" fmla="*/ 4552950 w 4552950"/>
              <a:gd name="connsiteY2" fmla="*/ 2857500 h 2857500"/>
              <a:gd name="connsiteX3" fmla="*/ 0 w 4552950"/>
              <a:gd name="connsiteY3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2950" h="2857500">
                <a:moveTo>
                  <a:pt x="0" y="0"/>
                </a:moveTo>
                <a:lnTo>
                  <a:pt x="4552950" y="0"/>
                </a:lnTo>
                <a:lnTo>
                  <a:pt x="4552950" y="2857500"/>
                </a:lnTo>
                <a:lnTo>
                  <a:pt x="0" y="2857500"/>
                </a:lnTo>
                <a:close/>
              </a:path>
            </a:pathLst>
          </a:custGeom>
          <a:solidFill>
            <a:srgbClr val="A67A84">
              <a:alpha val="50000"/>
            </a:srgbClr>
          </a:solidFill>
        </p:spPr>
        <p:txBody>
          <a:bodyPr anchor="ctr"/>
          <a:lstStyle>
            <a:lvl1pPr>
              <a:defRPr lang="en-US" sz="1800" dirty="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86875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068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E9FFAE2-3495-4AB2-8BD4-2A4361EF2F0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49309" y="2856746"/>
            <a:ext cx="4895496" cy="1550907"/>
          </a:xfrm>
          <a:custGeom>
            <a:avLst/>
            <a:gdLst>
              <a:gd name="connsiteX0" fmla="*/ 0 w 4895496"/>
              <a:gd name="connsiteY0" fmla="*/ 0 h 1550907"/>
              <a:gd name="connsiteX1" fmla="*/ 4895496 w 4895496"/>
              <a:gd name="connsiteY1" fmla="*/ 0 h 1550907"/>
              <a:gd name="connsiteX2" fmla="*/ 4895496 w 4895496"/>
              <a:gd name="connsiteY2" fmla="*/ 1550907 h 1550907"/>
              <a:gd name="connsiteX3" fmla="*/ 0 w 4895496"/>
              <a:gd name="connsiteY3" fmla="*/ 1550907 h 1550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5496" h="1550907">
                <a:moveTo>
                  <a:pt x="0" y="0"/>
                </a:moveTo>
                <a:lnTo>
                  <a:pt x="4895496" y="0"/>
                </a:lnTo>
                <a:lnTo>
                  <a:pt x="4895496" y="1550907"/>
                </a:lnTo>
                <a:lnTo>
                  <a:pt x="0" y="1550907"/>
                </a:lnTo>
                <a:close/>
              </a:path>
            </a:pathLst>
          </a:custGeom>
          <a:solidFill>
            <a:srgbClr val="A67A84">
              <a:alpha val="50000"/>
            </a:srgbClr>
          </a:solidFill>
        </p:spPr>
        <p:txBody>
          <a:bodyPr anchor="ctr"/>
          <a:lstStyle>
            <a:lvl1pPr>
              <a:defRPr lang="en-US" sz="180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55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BDF0E40-51EF-4CF1-BEB2-8EFF891F17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4973" y="1466850"/>
            <a:ext cx="7048500" cy="1771650"/>
          </a:xfrm>
          <a:custGeom>
            <a:avLst/>
            <a:gdLst>
              <a:gd name="connsiteX0" fmla="*/ 0 w 7048500"/>
              <a:gd name="connsiteY0" fmla="*/ 0 h 1771650"/>
              <a:gd name="connsiteX1" fmla="*/ 7048500 w 7048500"/>
              <a:gd name="connsiteY1" fmla="*/ 0 h 1771650"/>
              <a:gd name="connsiteX2" fmla="*/ 7048500 w 7048500"/>
              <a:gd name="connsiteY2" fmla="*/ 1771650 h 1771650"/>
              <a:gd name="connsiteX3" fmla="*/ 0 w 7048500"/>
              <a:gd name="connsiteY3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8500" h="1771650">
                <a:moveTo>
                  <a:pt x="0" y="0"/>
                </a:moveTo>
                <a:lnTo>
                  <a:pt x="7048500" y="0"/>
                </a:lnTo>
                <a:lnTo>
                  <a:pt x="7048500" y="1771650"/>
                </a:lnTo>
                <a:lnTo>
                  <a:pt x="0" y="1771650"/>
                </a:lnTo>
                <a:close/>
              </a:path>
            </a:pathLst>
          </a:custGeom>
          <a:solidFill>
            <a:srgbClr val="A67A84">
              <a:alpha val="50000"/>
            </a:srgbClr>
          </a:solidFill>
        </p:spPr>
        <p:txBody>
          <a:bodyPr anchor="ctr"/>
          <a:lstStyle>
            <a:lvl1pPr>
              <a:defRPr lang="en-US" sz="180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28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7A84">
              <a:alpha val="50000"/>
            </a:srgbClr>
          </a:solidFill>
        </p:spPr>
        <p:txBody>
          <a:bodyPr anchor="ctr"/>
          <a:lstStyle>
            <a:lvl1pPr>
              <a:defRPr lang="en-US" sz="1800" dirty="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11945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669162" y="3892231"/>
            <a:ext cx="4522838" cy="6872751"/>
          </a:xfrm>
          <a:prstGeom prst="rect">
            <a:avLst/>
          </a:prstGeom>
          <a:solidFill>
            <a:srgbClr val="A67A84">
              <a:alpha val="50000"/>
            </a:srgbClr>
          </a:solidFill>
        </p:spPr>
        <p:txBody>
          <a:bodyPr anchor="ctr"/>
          <a:lstStyle>
            <a:lvl1pPr>
              <a:defRPr lang="en-US" sz="1800" dirty="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165239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372E8EE-B873-4CA4-86F6-A12FA23A07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34026" y="1555170"/>
            <a:ext cx="3339096" cy="3149409"/>
          </a:xfrm>
          <a:custGeom>
            <a:avLst/>
            <a:gdLst>
              <a:gd name="connsiteX0" fmla="*/ 0 w 3339096"/>
              <a:gd name="connsiteY0" fmla="*/ 0 h 3149409"/>
              <a:gd name="connsiteX1" fmla="*/ 3339096 w 3339096"/>
              <a:gd name="connsiteY1" fmla="*/ 0 h 3149409"/>
              <a:gd name="connsiteX2" fmla="*/ 3339096 w 3339096"/>
              <a:gd name="connsiteY2" fmla="*/ 3149409 h 3149409"/>
              <a:gd name="connsiteX3" fmla="*/ 0 w 3339096"/>
              <a:gd name="connsiteY3" fmla="*/ 3149409 h 31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9096" h="3149409">
                <a:moveTo>
                  <a:pt x="0" y="0"/>
                </a:moveTo>
                <a:lnTo>
                  <a:pt x="3339096" y="0"/>
                </a:lnTo>
                <a:lnTo>
                  <a:pt x="3339096" y="3149409"/>
                </a:lnTo>
                <a:lnTo>
                  <a:pt x="0" y="3149409"/>
                </a:lnTo>
                <a:close/>
              </a:path>
            </a:pathLst>
          </a:custGeom>
          <a:solidFill>
            <a:srgbClr val="A67A84">
              <a:alpha val="50000"/>
            </a:srgbClr>
          </a:solidFill>
        </p:spPr>
        <p:txBody>
          <a:bodyPr anchor="ctr"/>
          <a:lstStyle>
            <a:lvl1pPr>
              <a:defRPr lang="en-ID" sz="180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348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3F26-131E-46AF-B716-28C65144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07841-39AC-48A0-9842-142ECF541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D4774-2C12-416B-9593-18A5C27E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E724E3CD-E581-41CD-84DB-8446017278B7}" type="datetimeFigureOut">
              <a:rPr lang="en-ID" smtClean="0"/>
              <a:pPr/>
              <a:t>23/11/2022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75C64-4C81-4816-AB5A-61C4C05B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5417C-0040-46F1-B82E-982E6764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B12F016E-5FF7-4E2E-A9DE-042E737F333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6220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4C1A-B23B-44BA-9B33-E1CEE806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5F2EA-C916-4CB5-8AD0-0CF109454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66CA0-5273-465E-B628-C0280729E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FDC6D-5B98-4FCB-B203-A49BF146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E724E3CD-E581-41CD-84DB-8446017278B7}" type="datetimeFigureOut">
              <a:rPr lang="en-ID" smtClean="0"/>
              <a:pPr/>
              <a:t>23/11/2022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F1F9D-EF22-47DF-A56B-9196C036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B784E-2D27-4ECC-8DB7-A5014316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B12F016E-5FF7-4E2E-A9DE-042E737F333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225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1614-9B52-457E-B851-B8E32D879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398C5-AD52-4ED0-8F5E-E3E15E5B4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BB3F7-C675-4102-9BAF-5A664C8AE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FB723-4536-43E1-BA4A-C6D382BA0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CE951-B99A-4A41-A459-87C266D53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737B2-3785-4C77-B030-B60A7321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E724E3CD-E581-41CD-84DB-8446017278B7}" type="datetimeFigureOut">
              <a:rPr lang="en-ID" smtClean="0"/>
              <a:pPr/>
              <a:t>23/11/2022</a:t>
            </a:fld>
            <a:endParaRPr lang="en-ID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71B2C-B782-45F2-A7F0-A1AA7E0F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076F9-4F67-4003-B428-C442970F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B12F016E-5FF7-4E2E-A9DE-042E737F333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7380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E00C-3700-44AC-A64C-CD37D591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F251E-8E88-43BA-9715-CA9E23E4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E724E3CD-E581-41CD-84DB-8446017278B7}" type="datetimeFigureOut">
              <a:rPr lang="en-ID" smtClean="0"/>
              <a:pPr/>
              <a:t>23/11/2022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49985-70BC-42C4-888B-CAA77246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B2B9C-B51F-477E-B95C-3C5B031E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B12F016E-5FF7-4E2E-A9DE-042E737F333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318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27214-EB87-44AE-82FD-0E2D6E81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E724E3CD-E581-41CD-84DB-8446017278B7}" type="datetimeFigureOut">
              <a:rPr lang="en-ID" smtClean="0"/>
              <a:pPr/>
              <a:t>23/11/2022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E7C29-BADC-4EDE-B6FD-7A1D80A1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C3589-0588-42F2-8885-71997FC5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B12F016E-5FF7-4E2E-A9DE-042E737F333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433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BCF8-61A1-41E9-A657-483193BD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8FC4-D2CF-4F57-BFF7-DBB2714F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Segoe UI Light" panose="020B0502040204020203" pitchFamily="34" charset="0"/>
              </a:defRPr>
            </a:lvl1pPr>
            <a:lvl2pPr>
              <a:defRPr sz="2800">
                <a:latin typeface="Segoe UI Light" panose="020B0502040204020203" pitchFamily="34" charset="0"/>
              </a:defRPr>
            </a:lvl2pPr>
            <a:lvl3pPr>
              <a:defRPr sz="2400">
                <a:latin typeface="Segoe UI Light" panose="020B0502040204020203" pitchFamily="34" charset="0"/>
              </a:defRPr>
            </a:lvl3pPr>
            <a:lvl4pPr>
              <a:defRPr sz="2000">
                <a:latin typeface="Segoe UI Light" panose="020B0502040204020203" pitchFamily="34" charset="0"/>
              </a:defRPr>
            </a:lvl4pPr>
            <a:lvl5pPr>
              <a:defRPr sz="2000">
                <a:latin typeface="Segoe UI Light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44AA-A1EF-4751-8FA7-594F81ED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egoe UI Ligh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7C137-980D-4622-BC4E-5E7AECCF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E724E3CD-E581-41CD-84DB-8446017278B7}" type="datetimeFigureOut">
              <a:rPr lang="en-ID" smtClean="0"/>
              <a:pPr/>
              <a:t>23/11/2022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10B22-4CBA-47B7-89E2-F00B3100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5BBC5-664B-4777-80E7-2896EB62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B12F016E-5FF7-4E2E-A9DE-042E737F333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5930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7EC3-E945-4689-B1DB-B7757337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36CD3-334C-46B0-8008-CFB8425C7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Segoe UI Light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54A6C-B755-45E9-BE16-130B8D711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egoe UI Ligh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9DB42-109F-4B6E-90C9-E0D3261E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E724E3CD-E581-41CD-84DB-8446017278B7}" type="datetimeFigureOut">
              <a:rPr lang="en-ID" smtClean="0"/>
              <a:pPr/>
              <a:t>23/11/2022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AA46F-CE29-46A4-953B-3344BE4D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86FEC-B315-4794-9A22-1978B3AA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B12F016E-5FF7-4E2E-A9DE-042E737F333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4977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52AD86C-6240-4AFD-8FC0-1DAFEDEC1DA3}"/>
              </a:ext>
            </a:extLst>
          </p:cNvPr>
          <p:cNvGrpSpPr/>
          <p:nvPr userDrawn="1"/>
        </p:nvGrpSpPr>
        <p:grpSpPr>
          <a:xfrm>
            <a:off x="483742" y="388929"/>
            <a:ext cx="706141" cy="177195"/>
            <a:chOff x="11013281" y="6450762"/>
            <a:chExt cx="672285" cy="168699"/>
          </a:xfrm>
          <a:solidFill>
            <a:schemeClr val="accent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AF4A77AE-F168-45FF-8730-714F3EC6A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4784" y="6450762"/>
              <a:ext cx="170782" cy="168699"/>
            </a:xfrm>
            <a:custGeom>
              <a:avLst/>
              <a:gdLst>
                <a:gd name="T0" fmla="*/ 115228 w 479"/>
                <a:gd name="T1" fmla="*/ 92277 h 471"/>
                <a:gd name="T2" fmla="*/ 115228 w 479"/>
                <a:gd name="T3" fmla="*/ 92277 h 471"/>
                <a:gd name="T4" fmla="*/ 100553 w 479"/>
                <a:gd name="T5" fmla="*/ 77535 h 471"/>
                <a:gd name="T6" fmla="*/ 96204 w 479"/>
                <a:gd name="T7" fmla="*/ 77535 h 471"/>
                <a:gd name="T8" fmla="*/ 91313 w 479"/>
                <a:gd name="T9" fmla="*/ 87363 h 471"/>
                <a:gd name="T10" fmla="*/ 91313 w 479"/>
                <a:gd name="T11" fmla="*/ 102106 h 471"/>
                <a:gd name="T12" fmla="*/ 105444 w 479"/>
                <a:gd name="T13" fmla="*/ 116302 h 471"/>
                <a:gd name="T14" fmla="*/ 110336 w 479"/>
                <a:gd name="T15" fmla="*/ 116302 h 471"/>
                <a:gd name="T16" fmla="*/ 115228 w 479"/>
                <a:gd name="T17" fmla="*/ 92277 h 471"/>
                <a:gd name="T18" fmla="*/ 129360 w 479"/>
                <a:gd name="T19" fmla="*/ 0 h 471"/>
                <a:gd name="T20" fmla="*/ 129360 w 479"/>
                <a:gd name="T21" fmla="*/ 0 h 471"/>
                <a:gd name="T22" fmla="*/ 0 w 479"/>
                <a:gd name="T23" fmla="*/ 126130 h 471"/>
                <a:gd name="T24" fmla="*/ 129360 w 479"/>
                <a:gd name="T25" fmla="*/ 256629 h 471"/>
                <a:gd name="T26" fmla="*/ 259806 w 479"/>
                <a:gd name="T27" fmla="*/ 126130 h 471"/>
                <a:gd name="T28" fmla="*/ 129360 w 479"/>
                <a:gd name="T29" fmla="*/ 0 h 471"/>
                <a:gd name="T30" fmla="*/ 120120 w 479"/>
                <a:gd name="T31" fmla="*/ 184554 h 471"/>
                <a:gd name="T32" fmla="*/ 120120 w 479"/>
                <a:gd name="T33" fmla="*/ 184554 h 471"/>
                <a:gd name="T34" fmla="*/ 100553 w 479"/>
                <a:gd name="T35" fmla="*/ 188923 h 471"/>
                <a:gd name="T36" fmla="*/ 100553 w 479"/>
                <a:gd name="T37" fmla="*/ 188923 h 471"/>
                <a:gd name="T38" fmla="*/ 100553 w 479"/>
                <a:gd name="T39" fmla="*/ 188923 h 471"/>
                <a:gd name="T40" fmla="*/ 67397 w 479"/>
                <a:gd name="T41" fmla="*/ 164352 h 471"/>
                <a:gd name="T42" fmla="*/ 105444 w 479"/>
                <a:gd name="T43" fmla="*/ 135413 h 471"/>
                <a:gd name="T44" fmla="*/ 105444 w 479"/>
                <a:gd name="T45" fmla="*/ 135413 h 471"/>
                <a:gd name="T46" fmla="*/ 100553 w 479"/>
                <a:gd name="T47" fmla="*/ 126130 h 471"/>
                <a:gd name="T48" fmla="*/ 100553 w 479"/>
                <a:gd name="T49" fmla="*/ 126130 h 471"/>
                <a:gd name="T50" fmla="*/ 86421 w 479"/>
                <a:gd name="T51" fmla="*/ 121216 h 471"/>
                <a:gd name="T52" fmla="*/ 76637 w 479"/>
                <a:gd name="T53" fmla="*/ 97191 h 471"/>
                <a:gd name="T54" fmla="*/ 105444 w 479"/>
                <a:gd name="T55" fmla="*/ 68252 h 471"/>
                <a:gd name="T56" fmla="*/ 139143 w 479"/>
                <a:gd name="T57" fmla="*/ 68252 h 471"/>
                <a:gd name="T58" fmla="*/ 139143 w 479"/>
                <a:gd name="T59" fmla="*/ 68252 h 471"/>
                <a:gd name="T60" fmla="*/ 129360 w 479"/>
                <a:gd name="T61" fmla="*/ 73167 h 471"/>
                <a:gd name="T62" fmla="*/ 120120 w 479"/>
                <a:gd name="T63" fmla="*/ 73167 h 471"/>
                <a:gd name="T64" fmla="*/ 129360 w 479"/>
                <a:gd name="T65" fmla="*/ 97191 h 471"/>
                <a:gd name="T66" fmla="*/ 125011 w 479"/>
                <a:gd name="T67" fmla="*/ 116302 h 471"/>
                <a:gd name="T68" fmla="*/ 115228 w 479"/>
                <a:gd name="T69" fmla="*/ 126130 h 471"/>
                <a:gd name="T70" fmla="*/ 125011 w 479"/>
                <a:gd name="T71" fmla="*/ 131045 h 471"/>
                <a:gd name="T72" fmla="*/ 139143 w 479"/>
                <a:gd name="T73" fmla="*/ 155069 h 471"/>
                <a:gd name="T74" fmla="*/ 120120 w 479"/>
                <a:gd name="T75" fmla="*/ 184554 h 471"/>
                <a:gd name="T76" fmla="*/ 192409 w 479"/>
                <a:gd name="T77" fmla="*/ 126130 h 471"/>
                <a:gd name="T78" fmla="*/ 192409 w 479"/>
                <a:gd name="T79" fmla="*/ 126130 h 471"/>
                <a:gd name="T80" fmla="*/ 168494 w 479"/>
                <a:gd name="T81" fmla="*/ 126130 h 471"/>
                <a:gd name="T82" fmla="*/ 168494 w 479"/>
                <a:gd name="T83" fmla="*/ 150155 h 471"/>
                <a:gd name="T84" fmla="*/ 158167 w 479"/>
                <a:gd name="T85" fmla="*/ 150155 h 471"/>
                <a:gd name="T86" fmla="*/ 158167 w 479"/>
                <a:gd name="T87" fmla="*/ 126130 h 471"/>
                <a:gd name="T88" fmla="*/ 139143 w 479"/>
                <a:gd name="T89" fmla="*/ 126130 h 471"/>
                <a:gd name="T90" fmla="*/ 139143 w 479"/>
                <a:gd name="T91" fmla="*/ 116302 h 471"/>
                <a:gd name="T92" fmla="*/ 158167 w 479"/>
                <a:gd name="T93" fmla="*/ 116302 h 471"/>
                <a:gd name="T94" fmla="*/ 158167 w 479"/>
                <a:gd name="T95" fmla="*/ 92277 h 471"/>
                <a:gd name="T96" fmla="*/ 168494 w 479"/>
                <a:gd name="T97" fmla="*/ 92277 h 471"/>
                <a:gd name="T98" fmla="*/ 168494 w 479"/>
                <a:gd name="T99" fmla="*/ 116302 h 471"/>
                <a:gd name="T100" fmla="*/ 192409 w 479"/>
                <a:gd name="T101" fmla="*/ 116302 h 471"/>
                <a:gd name="T102" fmla="*/ 192409 w 479"/>
                <a:gd name="T103" fmla="*/ 126130 h 471"/>
                <a:gd name="T104" fmla="*/ 105444 w 479"/>
                <a:gd name="T105" fmla="*/ 145241 h 471"/>
                <a:gd name="T106" fmla="*/ 105444 w 479"/>
                <a:gd name="T107" fmla="*/ 145241 h 471"/>
                <a:gd name="T108" fmla="*/ 105444 w 479"/>
                <a:gd name="T109" fmla="*/ 145241 h 471"/>
                <a:gd name="T110" fmla="*/ 86421 w 479"/>
                <a:gd name="T111" fmla="*/ 150155 h 471"/>
                <a:gd name="T112" fmla="*/ 81529 w 479"/>
                <a:gd name="T113" fmla="*/ 164352 h 471"/>
                <a:gd name="T114" fmla="*/ 105444 w 479"/>
                <a:gd name="T115" fmla="*/ 179094 h 471"/>
                <a:gd name="T116" fmla="*/ 125011 w 479"/>
                <a:gd name="T117" fmla="*/ 159984 h 471"/>
                <a:gd name="T118" fmla="*/ 105444 w 479"/>
                <a:gd name="T119" fmla="*/ 145241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67B88943-096A-4658-8408-F9C9C7EBB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4553" y="6450762"/>
              <a:ext cx="170782" cy="168699"/>
            </a:xfrm>
            <a:custGeom>
              <a:avLst/>
              <a:gdLst>
                <a:gd name="T0" fmla="*/ 130447 w 479"/>
                <a:gd name="T1" fmla="*/ 0 h 471"/>
                <a:gd name="T2" fmla="*/ 130447 w 479"/>
                <a:gd name="T3" fmla="*/ 0 h 471"/>
                <a:gd name="T4" fmla="*/ 0 w 479"/>
                <a:gd name="T5" fmla="*/ 126130 h 471"/>
                <a:gd name="T6" fmla="*/ 130447 w 479"/>
                <a:gd name="T7" fmla="*/ 256629 h 471"/>
                <a:gd name="T8" fmla="*/ 259806 w 479"/>
                <a:gd name="T9" fmla="*/ 126130 h 471"/>
                <a:gd name="T10" fmla="*/ 130447 w 479"/>
                <a:gd name="T11" fmla="*/ 0 h 471"/>
                <a:gd name="T12" fmla="*/ 159254 w 479"/>
                <a:gd name="T13" fmla="*/ 87363 h 471"/>
                <a:gd name="T14" fmla="*/ 159254 w 479"/>
                <a:gd name="T15" fmla="*/ 87363 h 471"/>
                <a:gd name="T16" fmla="*/ 139687 w 479"/>
                <a:gd name="T17" fmla="*/ 87363 h 471"/>
                <a:gd name="T18" fmla="*/ 135339 w 479"/>
                <a:gd name="T19" fmla="*/ 97191 h 471"/>
                <a:gd name="T20" fmla="*/ 135339 w 479"/>
                <a:gd name="T21" fmla="*/ 106474 h 471"/>
                <a:gd name="T22" fmla="*/ 159254 w 479"/>
                <a:gd name="T23" fmla="*/ 106474 h 471"/>
                <a:gd name="T24" fmla="*/ 159254 w 479"/>
                <a:gd name="T25" fmla="*/ 131045 h 471"/>
                <a:gd name="T26" fmla="*/ 135339 w 479"/>
                <a:gd name="T27" fmla="*/ 131045 h 471"/>
                <a:gd name="T28" fmla="*/ 135339 w 479"/>
                <a:gd name="T29" fmla="*/ 188923 h 471"/>
                <a:gd name="T30" fmla="*/ 115772 w 479"/>
                <a:gd name="T31" fmla="*/ 188923 h 471"/>
                <a:gd name="T32" fmla="*/ 115772 w 479"/>
                <a:gd name="T33" fmla="*/ 131045 h 471"/>
                <a:gd name="T34" fmla="*/ 91856 w 479"/>
                <a:gd name="T35" fmla="*/ 131045 h 471"/>
                <a:gd name="T36" fmla="*/ 91856 w 479"/>
                <a:gd name="T37" fmla="*/ 106474 h 471"/>
                <a:gd name="T38" fmla="*/ 115772 w 479"/>
                <a:gd name="T39" fmla="*/ 106474 h 471"/>
                <a:gd name="T40" fmla="*/ 115772 w 479"/>
                <a:gd name="T41" fmla="*/ 97191 h 471"/>
                <a:gd name="T42" fmla="*/ 139687 w 479"/>
                <a:gd name="T43" fmla="*/ 68252 h 471"/>
                <a:gd name="T44" fmla="*/ 159254 w 479"/>
                <a:gd name="T45" fmla="*/ 68252 h 471"/>
                <a:gd name="T46" fmla="*/ 159254 w 479"/>
                <a:gd name="T47" fmla="*/ 8736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8F957530-1413-46B3-AC7D-8A06AEF3A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3281" y="6450762"/>
              <a:ext cx="171823" cy="168699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latin typeface="Segoe UI Light" panose="020B0502040204020203" pitchFamily="34" charset="0"/>
              </a:endParaRP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6432F523-23FF-4F48-BF71-55D781BA583A}"/>
              </a:ext>
            </a:extLst>
          </p:cNvPr>
          <p:cNvSpPr/>
          <p:nvPr userDrawn="1"/>
        </p:nvSpPr>
        <p:spPr>
          <a:xfrm>
            <a:off x="11518759" y="6177155"/>
            <a:ext cx="364732" cy="3647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CDBCCE-BD96-4C4B-93BD-268463BEA68C}"/>
              </a:ext>
            </a:extLst>
          </p:cNvPr>
          <p:cNvSpPr txBox="1"/>
          <p:nvPr userDrawn="1"/>
        </p:nvSpPr>
        <p:spPr>
          <a:xfrm rot="10800000" flipV="1">
            <a:off x="11431250" y="6221022"/>
            <a:ext cx="539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200" i="0" smtClean="0">
                <a:solidFill>
                  <a:schemeClr val="bg1"/>
                </a:solidFill>
                <a:latin typeface="Segoe UI Light" panose="020B0502040204020203" pitchFamily="34" charset="0"/>
                <a:ea typeface="Roboto Condensed" panose="02000000000000000000" pitchFamily="2" charset="0"/>
                <a:cs typeface="Segoe UI Light" panose="020B0502040204020203" pitchFamily="34" charset="0"/>
              </a:rPr>
              <a:pPr algn="ctr"/>
              <a:t>‹#›</a:t>
            </a:fld>
            <a:endParaRPr lang="id-ID" sz="4800" i="0" dirty="0">
              <a:solidFill>
                <a:schemeClr val="bg1"/>
              </a:solidFill>
              <a:latin typeface="Segoe UI Light" panose="020B0502040204020203" pitchFamily="34" charset="0"/>
              <a:ea typeface="Roboto Condensed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617B8E-C53D-464B-B047-DCAC25AE3C4B}"/>
              </a:ext>
            </a:extLst>
          </p:cNvPr>
          <p:cNvSpPr/>
          <p:nvPr userDrawn="1"/>
        </p:nvSpPr>
        <p:spPr>
          <a:xfrm>
            <a:off x="276225" y="257175"/>
            <a:ext cx="11639550" cy="63436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9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0" r:id="rId13"/>
    <p:sldLayoutId id="2147483675" r:id="rId14"/>
    <p:sldLayoutId id="2147483683" r:id="rId15"/>
    <p:sldLayoutId id="2147483684" r:id="rId16"/>
    <p:sldLayoutId id="2147483686" r:id="rId17"/>
    <p:sldLayoutId id="2147483696" r:id="rId18"/>
    <p:sldLayoutId id="214748369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C2D628-1093-483F-8BEF-379CC72E97FC}"/>
              </a:ext>
            </a:extLst>
          </p:cNvPr>
          <p:cNvGrpSpPr/>
          <p:nvPr/>
        </p:nvGrpSpPr>
        <p:grpSpPr>
          <a:xfrm>
            <a:off x="1538354" y="4282447"/>
            <a:ext cx="5851080" cy="2055884"/>
            <a:chOff x="6664194" y="4558455"/>
            <a:chExt cx="4156826" cy="205588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8FAB1C0-5E72-48F4-BA64-357169BF2968}"/>
                </a:ext>
              </a:extLst>
            </p:cNvPr>
            <p:cNvSpPr/>
            <p:nvPr/>
          </p:nvSpPr>
          <p:spPr>
            <a:xfrm>
              <a:off x="7291667" y="4558455"/>
              <a:ext cx="3529353" cy="2055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Mar’atus</a:t>
              </a: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Sholikha</a:t>
              </a:r>
              <a:endPara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02041911022</a:t>
              </a:r>
            </a:p>
            <a:p>
              <a:pPr>
                <a:lnSpc>
                  <a:spcPct val="12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D3 </a:t>
              </a:r>
              <a:r>
                <a:rPr lang="en-US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Manajemen</a:t>
              </a: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Informatika</a:t>
              </a: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</a:p>
            <a:p>
              <a:pPr>
                <a:lnSpc>
                  <a:spcPct val="12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UNIVERSITAS NASIONAL PASIM BANDUNG</a:t>
              </a:r>
            </a:p>
            <a:p>
              <a:pPr>
                <a:lnSpc>
                  <a:spcPct val="12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2022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4F62D4D-C709-4B0E-9C0B-8D0CC76FECA3}"/>
                </a:ext>
              </a:extLst>
            </p:cNvPr>
            <p:cNvSpPr/>
            <p:nvPr/>
          </p:nvSpPr>
          <p:spPr>
            <a:xfrm>
              <a:off x="6664194" y="4680657"/>
              <a:ext cx="545514" cy="489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EF2F2FB-78F1-477C-BE22-5FA976697649}"/>
              </a:ext>
            </a:extLst>
          </p:cNvPr>
          <p:cNvSpPr txBox="1"/>
          <p:nvPr/>
        </p:nvSpPr>
        <p:spPr>
          <a:xfrm>
            <a:off x="1807347" y="1510205"/>
            <a:ext cx="7497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Vidaloka " panose="02000504000000020004" pitchFamily="50" charset="0"/>
                <a:ea typeface="Adobe Myungjo Std M" panose="02020600000000000000" pitchFamily="18" charset="-128"/>
              </a:rPr>
              <a:t>PERANCANGAN SISTEM INFORMASI PEMESANAN PRODUK KONVEKSI TINGKIR SALATIGA BERBASIS WEB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619EF9-12CD-4849-9449-8FCBF0A13C4F}"/>
              </a:ext>
            </a:extLst>
          </p:cNvPr>
          <p:cNvGrpSpPr/>
          <p:nvPr/>
        </p:nvGrpSpPr>
        <p:grpSpPr>
          <a:xfrm>
            <a:off x="1538354" y="1186106"/>
            <a:ext cx="7106882" cy="2374075"/>
            <a:chOff x="2667501" y="2469481"/>
            <a:chExt cx="3528282" cy="1686005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9147F3-ACFF-41EE-8EDF-EA02A3702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501" y="2469481"/>
              <a:ext cx="0" cy="1679584"/>
            </a:xfrm>
            <a:prstGeom prst="line">
              <a:avLst/>
            </a:prstGeom>
            <a:solidFill>
              <a:srgbClr val="F8F8F8"/>
            </a:solidFill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DF2C61F-1DEB-4583-92A5-D08701020E03}"/>
                </a:ext>
              </a:extLst>
            </p:cNvPr>
            <p:cNvGrpSpPr/>
            <p:nvPr/>
          </p:nvGrpSpPr>
          <p:grpSpPr>
            <a:xfrm>
              <a:off x="2667501" y="2469481"/>
              <a:ext cx="3528281" cy="141058"/>
              <a:chOff x="2667501" y="2469481"/>
              <a:chExt cx="3528281" cy="141058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1027B6F-8AFC-48CB-B0B3-D62D5A9381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501" y="2469481"/>
                <a:ext cx="3528281" cy="0"/>
              </a:xfrm>
              <a:prstGeom prst="line">
                <a:avLst/>
              </a:prstGeom>
              <a:solidFill>
                <a:srgbClr val="F8F8F8"/>
              </a:solidFill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901BC35-26A4-464B-AB73-AD4662872CBF}"/>
                  </a:ext>
                </a:extLst>
              </p:cNvPr>
              <p:cNvCxnSpPr/>
              <p:nvPr/>
            </p:nvCxnSpPr>
            <p:spPr>
              <a:xfrm flipV="1">
                <a:off x="6195782" y="2470293"/>
                <a:ext cx="0" cy="140246"/>
              </a:xfrm>
              <a:prstGeom prst="line">
                <a:avLst/>
              </a:prstGeom>
              <a:solidFill>
                <a:srgbClr val="F8F8F8"/>
              </a:solidFill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42E1EA1-7B08-4E6E-BBE2-2BEDD170FEE6}"/>
                </a:ext>
              </a:extLst>
            </p:cNvPr>
            <p:cNvGrpSpPr/>
            <p:nvPr/>
          </p:nvGrpSpPr>
          <p:grpSpPr>
            <a:xfrm>
              <a:off x="2667501" y="4015240"/>
              <a:ext cx="3528282" cy="140246"/>
              <a:chOff x="2667501" y="4015240"/>
              <a:chExt cx="3528282" cy="140246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37EE8D9-7831-4FBB-8B13-179FC6503A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7501" y="4154674"/>
                <a:ext cx="3528282" cy="0"/>
              </a:xfrm>
              <a:prstGeom prst="line">
                <a:avLst/>
              </a:prstGeom>
              <a:solidFill>
                <a:srgbClr val="F8F8F8"/>
              </a:solidFill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6A5E422-70E3-4634-96F4-1039678192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5782" y="4015240"/>
                <a:ext cx="0" cy="140246"/>
              </a:xfrm>
              <a:prstGeom prst="line">
                <a:avLst/>
              </a:prstGeom>
              <a:solidFill>
                <a:srgbClr val="F8F8F8"/>
              </a:solidFill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BFAD7BF-1697-4BD9-9F1D-4028851D4EF6}"/>
              </a:ext>
            </a:extLst>
          </p:cNvPr>
          <p:cNvSpPr/>
          <p:nvPr/>
        </p:nvSpPr>
        <p:spPr>
          <a:xfrm>
            <a:off x="8944254" y="3938497"/>
            <a:ext cx="2495049" cy="26424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BCFCC03-8FA7-45DC-A0F6-A35B024A2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706" y="488465"/>
            <a:ext cx="1431016" cy="143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0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79494" y="501845"/>
            <a:ext cx="6744944" cy="6980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440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 Proses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20618" y="2756051"/>
            <a:ext cx="4502666" cy="432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30000"/>
              </a:lnSpc>
              <a:defRPr sz="1050">
                <a:solidFill>
                  <a:schemeClr val="accent1"/>
                </a:solidFill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Ruang </a:t>
            </a:r>
            <a:r>
              <a:rPr lang="en-US" sz="1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Lingkup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 dan </a:t>
            </a:r>
            <a:r>
              <a:rPr lang="en-US" sz="1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Pengumpulan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940" y="2118185"/>
            <a:ext cx="4109863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1. Inception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-1442769" y="4551993"/>
            <a:ext cx="4603443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dirty="0">
                <a:solidFill>
                  <a:srgbClr val="4C3239">
                    <a:alpha val="10000"/>
                  </a:srgbClr>
                </a:solidFill>
                <a:latin typeface="Vidaloka " panose="02000504000000020004" pitchFamily="2" charset="0"/>
              </a:rPr>
              <a:t>PERSADA 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3382" y="1116565"/>
            <a:ext cx="569803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dirty="0">
                <a:latin typeface="Vidaloka " panose="02000504000000020004"/>
              </a:rPr>
              <a:t>Relational Unified Process (RUP)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1408179" y="3305873"/>
            <a:ext cx="0" cy="2965770"/>
          </a:xfrm>
          <a:prstGeom prst="line">
            <a:avLst/>
          </a:prstGeom>
          <a:ln>
            <a:solidFill>
              <a:srgbClr val="F2D5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1FF409AA-E393-40B3-A5A7-B4473365341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" r="2721"/>
          <a:stretch>
            <a:fillRect/>
          </a:stretch>
        </p:blipFill>
        <p:spPr>
          <a:xfrm>
            <a:off x="5647477" y="1956888"/>
            <a:ext cx="5617424" cy="4449303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FD780A-5990-47D2-8CA4-2E2623CF57E9}"/>
              </a:ext>
            </a:extLst>
          </p:cNvPr>
          <p:cNvSpPr txBox="1"/>
          <p:nvPr/>
        </p:nvSpPr>
        <p:spPr>
          <a:xfrm>
            <a:off x="1008940" y="3188670"/>
            <a:ext cx="4502666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2. Elaboration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14F46-F618-40EB-BD46-BAD67457B6A0}"/>
              </a:ext>
            </a:extLst>
          </p:cNvPr>
          <p:cNvSpPr txBox="1"/>
          <p:nvPr/>
        </p:nvSpPr>
        <p:spPr>
          <a:xfrm>
            <a:off x="1320618" y="3795888"/>
            <a:ext cx="4502666" cy="432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30000"/>
              </a:lnSpc>
              <a:defRPr sz="1050">
                <a:solidFill>
                  <a:schemeClr val="accent1"/>
                </a:solidFill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r>
              <a:rPr lang="en-US" sz="1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Permodelan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 &amp; </a:t>
            </a:r>
            <a:r>
              <a:rPr lang="en-US" sz="1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Analisis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 </a:t>
            </a:r>
            <a:r>
              <a:rPr lang="en-US" sz="1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Sistem</a:t>
            </a:r>
            <a:endParaRPr lang="en-US" sz="1900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ea typeface="Roboto Light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AF8E1-B37C-4203-A9C1-7C5E52A8F0B7}"/>
              </a:ext>
            </a:extLst>
          </p:cNvPr>
          <p:cNvSpPr txBox="1"/>
          <p:nvPr/>
        </p:nvSpPr>
        <p:spPr>
          <a:xfrm>
            <a:off x="1008940" y="4181540"/>
            <a:ext cx="4502666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3. Construction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EB57DB-AE0F-418D-AC84-DAB7D4D60B07}"/>
              </a:ext>
            </a:extLst>
          </p:cNvPr>
          <p:cNvSpPr txBox="1"/>
          <p:nvPr/>
        </p:nvSpPr>
        <p:spPr>
          <a:xfrm>
            <a:off x="1320618" y="4739603"/>
            <a:ext cx="4502666" cy="432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30000"/>
              </a:lnSpc>
              <a:defRPr sz="1050">
                <a:solidFill>
                  <a:schemeClr val="accent1"/>
                </a:solidFill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r>
              <a:rPr lang="en-US" sz="1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Koding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 &amp; </a:t>
            </a:r>
            <a:r>
              <a:rPr lang="en-US" sz="1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Implementasi</a:t>
            </a:r>
            <a:endParaRPr lang="en-US" sz="1900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ea typeface="Roboto Light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083E32-DA6C-48B1-B4E6-9407B718B642}"/>
              </a:ext>
            </a:extLst>
          </p:cNvPr>
          <p:cNvSpPr txBox="1"/>
          <p:nvPr/>
        </p:nvSpPr>
        <p:spPr>
          <a:xfrm>
            <a:off x="1008940" y="5253119"/>
            <a:ext cx="4502666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4. Transition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5B9D4A-BD55-4BB2-AE59-1C935D6DE294}"/>
              </a:ext>
            </a:extLst>
          </p:cNvPr>
          <p:cNvSpPr txBox="1"/>
          <p:nvPr/>
        </p:nvSpPr>
        <p:spPr>
          <a:xfrm>
            <a:off x="1320618" y="5839642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Testing &amp;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P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elatihan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</a:rPr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80179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2977" y="1097697"/>
            <a:ext cx="6832021" cy="1288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440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r>
              <a:rPr lang="en-US" sz="4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Metode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Pembangunan </a:t>
            </a:r>
            <a:r>
              <a:rPr lang="en-US" sz="4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Sistem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76656" y="1952039"/>
            <a:ext cx="4152837" cy="437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Untuk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menggambarkan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hasil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analisis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dengan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pendekatan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objek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ini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,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penulis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menggunakan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 UML yang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dapat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digambarkan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dengan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bentuk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: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Use Case Diagram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Sequence Diagram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Activity Diagram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cs typeface="Segoe UI Light" panose="020B0502040204020203" pitchFamily="34" charset="0"/>
              </a:rPr>
              <a:t>Class Diagram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-1277555" y="4343474"/>
            <a:ext cx="4603443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dirty="0">
                <a:solidFill>
                  <a:srgbClr val="4C3239">
                    <a:alpha val="10000"/>
                  </a:srgbClr>
                </a:solidFill>
                <a:latin typeface="Vidaloka " panose="02000504000000020004" pitchFamily="2" charset="0"/>
              </a:rPr>
              <a:t>PERSADA 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7640" y="2576912"/>
            <a:ext cx="5624419" cy="304698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just"/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Dalam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mengembangkan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sistem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informasi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berorientasi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objek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dapat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menggunakan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UML 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Unified Modeling Language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)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yaitu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Bahasa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permodelan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untuk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perangkat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lunak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atau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sistem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yang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berorientasi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objek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. UML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menggunakan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seperangkat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symbol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untuk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mewakili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secara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grafis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berbagai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komponen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dan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hubungan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dalam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suatu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2" charset="0"/>
              </a:rPr>
              <a:t>sistem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1793189" y="3892231"/>
            <a:ext cx="0" cy="2965770"/>
          </a:xfrm>
          <a:prstGeom prst="line">
            <a:avLst/>
          </a:prstGeom>
          <a:ln>
            <a:solidFill>
              <a:srgbClr val="F2D5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D3240-F9E6-42A7-861E-2EEE520F3E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76656" y="4471361"/>
            <a:ext cx="4715344" cy="6872751"/>
          </a:xfrm>
        </p:spPr>
      </p:sp>
    </p:spTree>
    <p:extLst>
      <p:ext uri="{BB962C8B-B14F-4D97-AF65-F5344CB8AC3E}">
        <p14:creationId xmlns:p14="http://schemas.microsoft.com/office/powerpoint/2010/main" val="411979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53934" y="794364"/>
            <a:ext cx="5444383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440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Sistem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Berjalan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381C1-08DB-40E2-9EE7-3AD920A03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757" y="2347161"/>
            <a:ext cx="6800850" cy="39243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101795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53934" y="794364"/>
            <a:ext cx="5444383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440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Bisnis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Proses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6EFED-C09E-4F56-BD2E-6630910641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" r="61900"/>
          <a:stretch/>
        </p:blipFill>
        <p:spPr>
          <a:xfrm>
            <a:off x="5839327" y="429126"/>
            <a:ext cx="4620126" cy="635267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173574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28079" y="787030"/>
            <a:ext cx="5444383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440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Sistem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Dibangun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7FFF5-1051-4628-AFBB-E4A4306DA0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18" y="2830118"/>
            <a:ext cx="5267921" cy="363828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7F9A3C-049F-46DC-B0DC-4C8209DA7C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62" y="1732547"/>
            <a:ext cx="5743073" cy="433842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92556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A5D0FF-78BA-4E74-BA7E-02DA984DDB89}"/>
              </a:ext>
            </a:extLst>
          </p:cNvPr>
          <p:cNvSpPr txBox="1"/>
          <p:nvPr/>
        </p:nvSpPr>
        <p:spPr>
          <a:xfrm>
            <a:off x="958851" y="942700"/>
            <a:ext cx="4019549" cy="60478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  <a:latin typeface="Vidaloka " panose="02000504000000020004" pitchFamily="50" charset="0"/>
              </a:rPr>
              <a:t>DEMO APLIKASI</a:t>
            </a: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017C3C5A-7232-4302-B364-983B29324AD2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2"/>
          <a:srcRect l="4816" r="4816"/>
          <a:stretch>
            <a:fillRect/>
          </a:stretch>
        </p:blipFill>
        <p:spPr>
          <a:xfrm>
            <a:off x="2566737" y="2295187"/>
            <a:ext cx="4523874" cy="28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25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3C400-57DB-4B00-9B66-A5C517C82E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49FCD3F-BB74-455C-B472-562BF6CD05D9}"/>
              </a:ext>
            </a:extLst>
          </p:cNvPr>
          <p:cNvSpPr txBox="1">
            <a:spLocks/>
          </p:cNvSpPr>
          <p:nvPr/>
        </p:nvSpPr>
        <p:spPr>
          <a:xfrm>
            <a:off x="778527" y="1688713"/>
            <a:ext cx="2927707" cy="1190767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Kesimpulan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D6E32A-94EF-4CC4-9AD8-DFD8DBAF2C74}"/>
              </a:ext>
            </a:extLst>
          </p:cNvPr>
          <p:cNvSpPr/>
          <p:nvPr/>
        </p:nvSpPr>
        <p:spPr>
          <a:xfrm>
            <a:off x="4464660" y="3783858"/>
            <a:ext cx="6727207" cy="2287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  <a:ea typeface="Calibri" panose="020F0502020204030204" pitchFamily="34" charset="0"/>
                <a:cs typeface="Segoe UI Light" panose="020B0502040204020203" pitchFamily="34" charset="0"/>
              </a:rPr>
              <a:t>D</a:t>
            </a:r>
            <a:r>
              <a:rPr lang="en-US" dirty="0" err="1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apat</a:t>
            </a:r>
            <a:r>
              <a:rPr lang="en-US" dirty="0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mengakses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mengenai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dijual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pemesanan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endParaRPr lang="en-US" sz="1800" dirty="0">
              <a:effectLst/>
              <a:latin typeface="Vidaloka " panose="020005040000000200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diharapkan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website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menjadi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media alternative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membantu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mengoptimalkan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pengelolaan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data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pemesanan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, data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produk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, data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transaksi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, dan data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penjualan</a:t>
            </a:r>
            <a:endParaRPr lang="en-US" dirty="0">
              <a:latin typeface="Vidaloka " panose="020005040000000200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memperluas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jangkauan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pemasaran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dan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penjualan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produk</a:t>
            </a:r>
            <a:endParaRPr lang="en-US" sz="1800" dirty="0">
              <a:effectLst/>
              <a:latin typeface="Vidaloka " panose="020005040000000200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DE193E-4C96-4A2A-9316-935716BE4094}"/>
              </a:ext>
            </a:extLst>
          </p:cNvPr>
          <p:cNvSpPr/>
          <p:nvPr/>
        </p:nvSpPr>
        <p:spPr>
          <a:xfrm>
            <a:off x="1288313" y="2430880"/>
            <a:ext cx="545514" cy="4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12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3C400-57DB-4B00-9B66-A5C517C82E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49FCD3F-BB74-455C-B472-562BF6CD05D9}"/>
              </a:ext>
            </a:extLst>
          </p:cNvPr>
          <p:cNvSpPr txBox="1">
            <a:spLocks/>
          </p:cNvSpPr>
          <p:nvPr/>
        </p:nvSpPr>
        <p:spPr>
          <a:xfrm>
            <a:off x="1045988" y="1466850"/>
            <a:ext cx="2927707" cy="1190767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Saran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D6E32A-94EF-4CC4-9AD8-DFD8DBAF2C74}"/>
              </a:ext>
            </a:extLst>
          </p:cNvPr>
          <p:cNvSpPr/>
          <p:nvPr/>
        </p:nvSpPr>
        <p:spPr>
          <a:xfrm>
            <a:off x="4464660" y="3783858"/>
            <a:ext cx="6727207" cy="2727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Diharapkan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sistem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telah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dibuat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dapat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dikembangkan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menjadi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mobile di masa yang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akan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datang</a:t>
            </a:r>
            <a:endParaRPr lang="en-US" sz="1800" dirty="0">
              <a:effectLst/>
              <a:latin typeface="Vidaloka " panose="02000504000000020004"/>
              <a:ea typeface="Calibri" panose="020F0502020204030204" pitchFamily="34" charset="0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Diharapkan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sistem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dapat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dikembangkan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mengoptimalkan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fitur-fitur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sudah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ada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seperti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memberikan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laporan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penjualan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lebih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detail</a:t>
            </a: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Diharapkan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sistem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dapat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dikembangkan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menambahkan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fitur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Vidaloka " panose="02000504000000020004"/>
                <a:ea typeface="Calibri" panose="020F0502020204030204" pitchFamily="34" charset="0"/>
              </a:rPr>
              <a:t>upload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foto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produk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berdasarkan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permintaan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pelanggan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pada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saat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melakukan</a:t>
            </a:r>
            <a:r>
              <a:rPr lang="en-US" sz="1800" dirty="0">
                <a:effectLst/>
                <a:latin typeface="Vidaloka " panose="02000504000000020004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Vidaloka " panose="02000504000000020004"/>
                <a:ea typeface="Calibri" panose="020F0502020204030204" pitchFamily="34" charset="0"/>
              </a:rPr>
              <a:t>pemesanan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DE193E-4C96-4A2A-9316-935716BE4094}"/>
              </a:ext>
            </a:extLst>
          </p:cNvPr>
          <p:cNvSpPr/>
          <p:nvPr/>
        </p:nvSpPr>
        <p:spPr>
          <a:xfrm>
            <a:off x="1159976" y="2124396"/>
            <a:ext cx="545514" cy="4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79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827CA2-C542-4516-8126-CC6693185D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61B53-B458-4C1E-8E74-4E2979A45E61}"/>
              </a:ext>
            </a:extLst>
          </p:cNvPr>
          <p:cNvSpPr txBox="1"/>
          <p:nvPr/>
        </p:nvSpPr>
        <p:spPr>
          <a:xfrm>
            <a:off x="1235242" y="1664885"/>
            <a:ext cx="670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Vidaloka " panose="02000504000000020004" pitchFamily="50" charset="0"/>
                <a:cs typeface="Segoe UI Light" panose="020B0502040204020203" pitchFamily="34" charset="0"/>
              </a:rPr>
              <a:t>Thank you! </a:t>
            </a:r>
          </a:p>
          <a:p>
            <a:r>
              <a:rPr lang="en-US" sz="6600" dirty="0">
                <a:solidFill>
                  <a:schemeClr val="bg1"/>
                </a:solidFill>
                <a:latin typeface="Vidaloka " panose="02000504000000020004" pitchFamily="50" charset="0"/>
                <a:cs typeface="Segoe UI Light" panose="020B0502040204020203" pitchFamily="34" charset="0"/>
              </a:rPr>
              <a:t>For your attention.</a:t>
            </a: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61E2622D-D69D-437C-9621-5242F28613D9}"/>
              </a:ext>
            </a:extLst>
          </p:cNvPr>
          <p:cNvSpPr/>
          <p:nvPr/>
        </p:nvSpPr>
        <p:spPr>
          <a:xfrm>
            <a:off x="866273" y="1542649"/>
            <a:ext cx="545431" cy="703245"/>
          </a:xfrm>
          <a:prstGeom prst="halfFrame">
            <a:avLst>
              <a:gd name="adj1" fmla="val 17298"/>
              <a:gd name="adj2" fmla="val 19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0A8CD4EF-7D90-446D-9696-3239A8617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144" y="3550297"/>
            <a:ext cx="3494633" cy="262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3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E2A6FF5-4CF1-4A27-86FD-F3DCC274D7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4E5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4867FC-7476-4080-B0F9-A391A6A800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0" name="TextBox 29"/>
          <p:cNvSpPr txBox="1"/>
          <p:nvPr/>
        </p:nvSpPr>
        <p:spPr>
          <a:xfrm>
            <a:off x="4867275" y="5656532"/>
            <a:ext cx="245745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Roboto Thin" panose="02000000000000000000" pitchFamily="2" charset="0"/>
                <a:cs typeface="Segoe UI Light" panose="020B0502040204020203" pitchFamily="34" charset="0"/>
              </a:rPr>
              <a:t>www.persadakonveksi.com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0109" y="2120950"/>
            <a:ext cx="10071796" cy="2616100"/>
            <a:chOff x="1060109" y="2135172"/>
            <a:chExt cx="10071796" cy="2616100"/>
          </a:xfrm>
        </p:grpSpPr>
        <p:sp>
          <p:nvSpPr>
            <p:cNvPr id="4" name="TextBox 3"/>
            <p:cNvSpPr txBox="1"/>
            <p:nvPr/>
          </p:nvSpPr>
          <p:spPr>
            <a:xfrm>
              <a:off x="1060109" y="2658392"/>
              <a:ext cx="10071796" cy="15696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600" dirty="0">
                  <a:solidFill>
                    <a:schemeClr val="accent1"/>
                  </a:solidFill>
                  <a:latin typeface="Vidaloka " panose="02000504000000020004" pitchFamily="50" charset="0"/>
                  <a:ea typeface="Adobe Myungjo Std M" panose="02020600000000000000" pitchFamily="18" charset="-128"/>
                </a:rPr>
                <a:t>PERSADA KONVEKSI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61565" y="4228052"/>
              <a:ext cx="4068870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ea typeface="Roboto Thin" panose="02000000000000000000" pitchFamily="2" charset="0"/>
                </a:rPr>
                <a:t>SALATIGA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1565" y="2135172"/>
              <a:ext cx="4068870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28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ea typeface="Roboto Thin" panose="02000000000000000000" pitchFamily="2" charset="0"/>
                </a:rPr>
                <a:t>CLOTHES</a:t>
              </a: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3562040" y="2396782"/>
              <a:ext cx="12482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381732" y="2396782"/>
              <a:ext cx="12482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62040" y="4489662"/>
              <a:ext cx="12482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381732" y="4489662"/>
              <a:ext cx="12482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114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2CED432-31E7-4E80-AA6D-A3426812BAE4}"/>
              </a:ext>
            </a:extLst>
          </p:cNvPr>
          <p:cNvSpPr txBox="1"/>
          <p:nvPr/>
        </p:nvSpPr>
        <p:spPr>
          <a:xfrm>
            <a:off x="1109070" y="694367"/>
            <a:ext cx="10080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POINT PRESENTASI</a:t>
            </a:r>
            <a:endParaRPr lang="en-ID" sz="4000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04DEEE0-7290-4FC7-A0BD-CD212FDE8313}"/>
              </a:ext>
            </a:extLst>
          </p:cNvPr>
          <p:cNvSpPr/>
          <p:nvPr/>
        </p:nvSpPr>
        <p:spPr>
          <a:xfrm>
            <a:off x="4638324" y="4100188"/>
            <a:ext cx="3253354" cy="1100682"/>
          </a:xfrm>
          <a:prstGeom prst="roundRect">
            <a:avLst>
              <a:gd name="adj" fmla="val 5016"/>
            </a:avLst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4834276-F410-4D55-9DCA-1E1664D4603E}"/>
              </a:ext>
            </a:extLst>
          </p:cNvPr>
          <p:cNvGrpSpPr/>
          <p:nvPr/>
        </p:nvGrpSpPr>
        <p:grpSpPr>
          <a:xfrm>
            <a:off x="5923516" y="5008904"/>
            <a:ext cx="439980" cy="439980"/>
            <a:chOff x="10588945" y="961090"/>
            <a:chExt cx="439980" cy="43998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53C29B0-1496-4759-92B5-F858BD73F02C}"/>
                </a:ext>
              </a:extLst>
            </p:cNvPr>
            <p:cNvSpPr/>
            <p:nvPr/>
          </p:nvSpPr>
          <p:spPr>
            <a:xfrm>
              <a:off x="10588945" y="961090"/>
              <a:ext cx="439980" cy="439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E92B00B-6E47-4AC5-B312-B7AC27EDAF55}"/>
                </a:ext>
              </a:extLst>
            </p:cNvPr>
            <p:cNvSpPr txBox="1"/>
            <p:nvPr/>
          </p:nvSpPr>
          <p:spPr>
            <a:xfrm>
              <a:off x="10588945" y="1027192"/>
              <a:ext cx="439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Vidaloka " panose="02000504000000020004" pitchFamily="50" charset="0"/>
                </a:rPr>
                <a:t>05</a:t>
              </a:r>
              <a:endParaRPr lang="en-ID" sz="14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A4628F7C-2783-425B-A415-04F83B616353}"/>
              </a:ext>
            </a:extLst>
          </p:cNvPr>
          <p:cNvSpPr txBox="1"/>
          <p:nvPr/>
        </p:nvSpPr>
        <p:spPr>
          <a:xfrm>
            <a:off x="4840457" y="4419697"/>
            <a:ext cx="261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Model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Proses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C68CE7F-F1BC-445B-8013-6FBC5F70FB89}"/>
              </a:ext>
            </a:extLst>
          </p:cNvPr>
          <p:cNvSpPr/>
          <p:nvPr/>
        </p:nvSpPr>
        <p:spPr>
          <a:xfrm>
            <a:off x="1212448" y="4128213"/>
            <a:ext cx="3253354" cy="1100681"/>
          </a:xfrm>
          <a:prstGeom prst="roundRect">
            <a:avLst>
              <a:gd name="adj" fmla="val 5016"/>
            </a:avLst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62AE0D4-4732-4F44-BACA-956013F651F3}"/>
              </a:ext>
            </a:extLst>
          </p:cNvPr>
          <p:cNvGrpSpPr/>
          <p:nvPr/>
        </p:nvGrpSpPr>
        <p:grpSpPr>
          <a:xfrm>
            <a:off x="2511182" y="5016333"/>
            <a:ext cx="439980" cy="439980"/>
            <a:chOff x="10588945" y="961090"/>
            <a:chExt cx="439980" cy="43998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8BD4D38-B622-4E66-B074-8A97A39A97FA}"/>
                </a:ext>
              </a:extLst>
            </p:cNvPr>
            <p:cNvSpPr/>
            <p:nvPr/>
          </p:nvSpPr>
          <p:spPr>
            <a:xfrm>
              <a:off x="10588945" y="961090"/>
              <a:ext cx="439980" cy="4399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D2DF36F-7AD2-4B00-9357-ABA530185687}"/>
                </a:ext>
              </a:extLst>
            </p:cNvPr>
            <p:cNvSpPr txBox="1"/>
            <p:nvPr/>
          </p:nvSpPr>
          <p:spPr>
            <a:xfrm>
              <a:off x="10588945" y="1027192"/>
              <a:ext cx="439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Vidaloka " panose="02000504000000020004" pitchFamily="50" charset="0"/>
                </a:rPr>
                <a:t>04</a:t>
              </a:r>
              <a:endParaRPr lang="en-ID" sz="14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D538DEF-FDEB-4830-AFF5-8ABE21BA4E9D}"/>
              </a:ext>
            </a:extLst>
          </p:cNvPr>
          <p:cNvSpPr txBox="1"/>
          <p:nvPr/>
        </p:nvSpPr>
        <p:spPr>
          <a:xfrm>
            <a:off x="1569085" y="4447722"/>
            <a:ext cx="261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Batasan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Masalah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77BF8E5-BF3C-48B1-912F-53C78CA466D0}"/>
              </a:ext>
            </a:extLst>
          </p:cNvPr>
          <p:cNvSpPr/>
          <p:nvPr/>
        </p:nvSpPr>
        <p:spPr>
          <a:xfrm>
            <a:off x="4603091" y="1918394"/>
            <a:ext cx="3253354" cy="1100682"/>
          </a:xfrm>
          <a:prstGeom prst="roundRect">
            <a:avLst>
              <a:gd name="adj" fmla="val 5016"/>
            </a:avLst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1842539-3D3B-459F-8273-8491F2344352}"/>
              </a:ext>
            </a:extLst>
          </p:cNvPr>
          <p:cNvGrpSpPr/>
          <p:nvPr/>
        </p:nvGrpSpPr>
        <p:grpSpPr>
          <a:xfrm>
            <a:off x="5927602" y="2814159"/>
            <a:ext cx="439980" cy="439980"/>
            <a:chOff x="10588945" y="961090"/>
            <a:chExt cx="439980" cy="43998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8FE84C2-FCA9-464E-96A8-E6AD90B923B2}"/>
                </a:ext>
              </a:extLst>
            </p:cNvPr>
            <p:cNvSpPr/>
            <p:nvPr/>
          </p:nvSpPr>
          <p:spPr>
            <a:xfrm>
              <a:off x="10588945" y="961090"/>
              <a:ext cx="439980" cy="4399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8B6A75A-AFB9-4CE4-AFF1-05376AFB1CD8}"/>
                </a:ext>
              </a:extLst>
            </p:cNvPr>
            <p:cNvSpPr txBox="1"/>
            <p:nvPr/>
          </p:nvSpPr>
          <p:spPr>
            <a:xfrm>
              <a:off x="10588945" y="1027192"/>
              <a:ext cx="439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Vidaloka " panose="02000504000000020004" pitchFamily="50" charset="0"/>
                </a:rPr>
                <a:t>02</a:t>
              </a:r>
              <a:endParaRPr lang="en-ID" sz="14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1D8F63C7-E1EE-460A-9AEB-D8107022C9CA}"/>
              </a:ext>
            </a:extLst>
          </p:cNvPr>
          <p:cNvSpPr txBox="1"/>
          <p:nvPr/>
        </p:nvSpPr>
        <p:spPr>
          <a:xfrm>
            <a:off x="4762861" y="2238349"/>
            <a:ext cx="293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Identifikasi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Masalah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47683C03-C32E-4B4F-B52E-595FAD40315E}"/>
              </a:ext>
            </a:extLst>
          </p:cNvPr>
          <p:cNvSpPr/>
          <p:nvPr/>
        </p:nvSpPr>
        <p:spPr>
          <a:xfrm>
            <a:off x="8041201" y="1928041"/>
            <a:ext cx="3253354" cy="1100682"/>
          </a:xfrm>
          <a:prstGeom prst="roundRect">
            <a:avLst>
              <a:gd name="adj" fmla="val 5016"/>
            </a:avLst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CB840D8-2CE9-4175-8FC9-D4FB3A4D473A}"/>
              </a:ext>
            </a:extLst>
          </p:cNvPr>
          <p:cNvGrpSpPr/>
          <p:nvPr/>
        </p:nvGrpSpPr>
        <p:grpSpPr>
          <a:xfrm>
            <a:off x="9447888" y="2911283"/>
            <a:ext cx="439980" cy="439980"/>
            <a:chOff x="10588945" y="961090"/>
            <a:chExt cx="439980" cy="43998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5D82DF1-DDFB-4761-9A39-D6F751DB909A}"/>
                </a:ext>
              </a:extLst>
            </p:cNvPr>
            <p:cNvSpPr/>
            <p:nvPr/>
          </p:nvSpPr>
          <p:spPr>
            <a:xfrm>
              <a:off x="10588945" y="961090"/>
              <a:ext cx="439980" cy="439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1DF670D-460E-4B21-97D5-AD2C459C8A1F}"/>
                </a:ext>
              </a:extLst>
            </p:cNvPr>
            <p:cNvSpPr txBox="1"/>
            <p:nvPr/>
          </p:nvSpPr>
          <p:spPr>
            <a:xfrm>
              <a:off x="10588945" y="1027192"/>
              <a:ext cx="439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Vidaloka " panose="02000504000000020004" pitchFamily="50" charset="0"/>
                </a:rPr>
                <a:t>03</a:t>
              </a:r>
              <a:endParaRPr lang="en-ID" sz="14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31DD891-2A15-41C0-8888-DB4896476CB5}"/>
              </a:ext>
            </a:extLst>
          </p:cNvPr>
          <p:cNvSpPr txBox="1"/>
          <p:nvPr/>
        </p:nvSpPr>
        <p:spPr>
          <a:xfrm>
            <a:off x="8360743" y="2103309"/>
            <a:ext cx="2614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chivo"/>
              </a:rPr>
              <a:t>Maksud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chivo"/>
              </a:rPr>
              <a:t> &amp;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chivo"/>
              </a:rPr>
              <a:t>Tujuan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chivo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chivo"/>
              </a:rPr>
              <a:t>Penelitian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chivo"/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558118EE-692D-44AA-9EC3-43B196D3047B}"/>
              </a:ext>
            </a:extLst>
          </p:cNvPr>
          <p:cNvSpPr/>
          <p:nvPr/>
        </p:nvSpPr>
        <p:spPr>
          <a:xfrm>
            <a:off x="1136338" y="1956666"/>
            <a:ext cx="3252843" cy="1100682"/>
          </a:xfrm>
          <a:prstGeom prst="roundRect">
            <a:avLst>
              <a:gd name="adj" fmla="val 5016"/>
            </a:avLst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1B93476-3550-4BB5-AF1F-497C3923C262}"/>
              </a:ext>
            </a:extLst>
          </p:cNvPr>
          <p:cNvGrpSpPr/>
          <p:nvPr/>
        </p:nvGrpSpPr>
        <p:grpSpPr>
          <a:xfrm>
            <a:off x="2511182" y="2911283"/>
            <a:ext cx="439980" cy="439980"/>
            <a:chOff x="10588945" y="961090"/>
            <a:chExt cx="439980" cy="439980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1737703-C548-4703-8519-B52B710499A5}"/>
                </a:ext>
              </a:extLst>
            </p:cNvPr>
            <p:cNvSpPr/>
            <p:nvPr/>
          </p:nvSpPr>
          <p:spPr>
            <a:xfrm>
              <a:off x="10588945" y="961090"/>
              <a:ext cx="439980" cy="439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91C1FE0-6B81-4B5C-9E0C-C06EDF7D9B2F}"/>
                </a:ext>
              </a:extLst>
            </p:cNvPr>
            <p:cNvSpPr txBox="1"/>
            <p:nvPr/>
          </p:nvSpPr>
          <p:spPr>
            <a:xfrm>
              <a:off x="10588945" y="1027192"/>
              <a:ext cx="439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Vidaloka " panose="02000504000000020004" pitchFamily="50" charset="0"/>
                </a:rPr>
                <a:t>01</a:t>
              </a:r>
              <a:endParaRPr lang="en-ID" sz="14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6E2E1A8F-F076-431E-B461-8B64F9EECDC5}"/>
              </a:ext>
            </a:extLst>
          </p:cNvPr>
          <p:cNvSpPr txBox="1"/>
          <p:nvPr/>
        </p:nvSpPr>
        <p:spPr>
          <a:xfrm>
            <a:off x="1515845" y="2242034"/>
            <a:ext cx="2774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Latar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Belakang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B7EA0A3-D3DF-46D7-84CF-F05B42DA4816}"/>
              </a:ext>
            </a:extLst>
          </p:cNvPr>
          <p:cNvSpPr/>
          <p:nvPr/>
        </p:nvSpPr>
        <p:spPr>
          <a:xfrm>
            <a:off x="8093811" y="4128212"/>
            <a:ext cx="3253354" cy="1100682"/>
          </a:xfrm>
          <a:prstGeom prst="roundRect">
            <a:avLst>
              <a:gd name="adj" fmla="val 5016"/>
            </a:avLst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</a:rPr>
              <a:t>Bisnis</a:t>
            </a:r>
            <a:r>
              <a:rPr lang="en-ID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/>
              </a:rPr>
              <a:t> Proses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D846CC4-9AD7-45FC-BCA6-F3423000CBFA}"/>
              </a:ext>
            </a:extLst>
          </p:cNvPr>
          <p:cNvGrpSpPr/>
          <p:nvPr/>
        </p:nvGrpSpPr>
        <p:grpSpPr>
          <a:xfrm>
            <a:off x="9447888" y="5107155"/>
            <a:ext cx="456022" cy="439980"/>
            <a:chOff x="10588945" y="961090"/>
            <a:chExt cx="456022" cy="43998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C6F92B9-497F-4047-9044-6A54AEF936A7}"/>
                </a:ext>
              </a:extLst>
            </p:cNvPr>
            <p:cNvSpPr/>
            <p:nvPr/>
          </p:nvSpPr>
          <p:spPr>
            <a:xfrm>
              <a:off x="10588945" y="961090"/>
              <a:ext cx="439980" cy="439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B42DCF-752A-4300-BAF4-24560D9C2FF1}"/>
                </a:ext>
              </a:extLst>
            </p:cNvPr>
            <p:cNvSpPr txBox="1"/>
            <p:nvPr/>
          </p:nvSpPr>
          <p:spPr>
            <a:xfrm>
              <a:off x="10604987" y="1027192"/>
              <a:ext cx="439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Vidaloka " panose="02000504000000020004" pitchFamily="50" charset="0"/>
                </a:rPr>
                <a:t>06</a:t>
              </a:r>
              <a:endParaRPr lang="en-ID" sz="14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66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2CED432-31E7-4E80-AA6D-A3426812BAE4}"/>
              </a:ext>
            </a:extLst>
          </p:cNvPr>
          <p:cNvSpPr txBox="1"/>
          <p:nvPr/>
        </p:nvSpPr>
        <p:spPr>
          <a:xfrm>
            <a:off x="1109070" y="694367"/>
            <a:ext cx="10080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POINT PRESENTASI</a:t>
            </a:r>
            <a:endParaRPr lang="en-ID" sz="4000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04DEEE0-7290-4FC7-A0BD-CD212FDE8313}"/>
              </a:ext>
            </a:extLst>
          </p:cNvPr>
          <p:cNvSpPr/>
          <p:nvPr/>
        </p:nvSpPr>
        <p:spPr>
          <a:xfrm>
            <a:off x="4469323" y="4221030"/>
            <a:ext cx="3253354" cy="1100682"/>
          </a:xfrm>
          <a:prstGeom prst="roundRect">
            <a:avLst>
              <a:gd name="adj" fmla="val 5016"/>
            </a:avLst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Kesimpulan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4834276-F410-4D55-9DCA-1E1664D4603E}"/>
              </a:ext>
            </a:extLst>
          </p:cNvPr>
          <p:cNvGrpSpPr/>
          <p:nvPr/>
        </p:nvGrpSpPr>
        <p:grpSpPr>
          <a:xfrm>
            <a:off x="5876009" y="5101722"/>
            <a:ext cx="439980" cy="439980"/>
            <a:chOff x="10588945" y="961090"/>
            <a:chExt cx="439980" cy="43998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53C29B0-1496-4759-92B5-F858BD73F02C}"/>
                </a:ext>
              </a:extLst>
            </p:cNvPr>
            <p:cNvSpPr/>
            <p:nvPr/>
          </p:nvSpPr>
          <p:spPr>
            <a:xfrm>
              <a:off x="10588945" y="961090"/>
              <a:ext cx="439980" cy="439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E92B00B-6E47-4AC5-B312-B7AC27EDAF55}"/>
                </a:ext>
              </a:extLst>
            </p:cNvPr>
            <p:cNvSpPr txBox="1"/>
            <p:nvPr/>
          </p:nvSpPr>
          <p:spPr>
            <a:xfrm>
              <a:off x="10588945" y="1027192"/>
              <a:ext cx="439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Vidaloka " panose="02000504000000020004" pitchFamily="50" charset="0"/>
                </a:rPr>
                <a:t>11</a:t>
              </a:r>
              <a:endParaRPr lang="en-ID" sz="14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</p:grp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C18E665-1D5F-418B-8A3F-D30435BCD45F}"/>
              </a:ext>
            </a:extLst>
          </p:cNvPr>
          <p:cNvSpPr/>
          <p:nvPr/>
        </p:nvSpPr>
        <p:spPr>
          <a:xfrm>
            <a:off x="7881939" y="4221031"/>
            <a:ext cx="3253354" cy="1100681"/>
          </a:xfrm>
          <a:prstGeom prst="roundRect">
            <a:avLst>
              <a:gd name="adj" fmla="val 5016"/>
            </a:avLst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64B5781-8FC5-4644-92A7-693BE74F6848}"/>
              </a:ext>
            </a:extLst>
          </p:cNvPr>
          <p:cNvGrpSpPr/>
          <p:nvPr/>
        </p:nvGrpSpPr>
        <p:grpSpPr>
          <a:xfrm>
            <a:off x="9288625" y="5165976"/>
            <a:ext cx="439980" cy="439980"/>
            <a:chOff x="10588945" y="961090"/>
            <a:chExt cx="439980" cy="43998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30B94B1-2F0A-4AC3-971F-5106B0A011D9}"/>
                </a:ext>
              </a:extLst>
            </p:cNvPr>
            <p:cNvSpPr/>
            <p:nvPr/>
          </p:nvSpPr>
          <p:spPr>
            <a:xfrm>
              <a:off x="10588945" y="961090"/>
              <a:ext cx="439980" cy="4399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9F04F75-9612-4383-A0E9-D166E09D41BC}"/>
                </a:ext>
              </a:extLst>
            </p:cNvPr>
            <p:cNvSpPr txBox="1"/>
            <p:nvPr/>
          </p:nvSpPr>
          <p:spPr>
            <a:xfrm>
              <a:off x="10588945" y="1027192"/>
              <a:ext cx="439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Vidaloka " panose="02000504000000020004" pitchFamily="50" charset="0"/>
                </a:rPr>
                <a:t>12</a:t>
              </a:r>
              <a:endParaRPr lang="en-ID" sz="14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226DC75-0BDE-47F5-A62E-22AF8E3ED510}"/>
              </a:ext>
            </a:extLst>
          </p:cNvPr>
          <p:cNvSpPr txBox="1"/>
          <p:nvPr/>
        </p:nvSpPr>
        <p:spPr>
          <a:xfrm>
            <a:off x="8082517" y="4425039"/>
            <a:ext cx="293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Saran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C68CE7F-F1BC-445B-8013-6FBC5F70FB89}"/>
              </a:ext>
            </a:extLst>
          </p:cNvPr>
          <p:cNvSpPr/>
          <p:nvPr/>
        </p:nvSpPr>
        <p:spPr>
          <a:xfrm>
            <a:off x="1056199" y="4221031"/>
            <a:ext cx="3253354" cy="1100681"/>
          </a:xfrm>
          <a:prstGeom prst="roundRect">
            <a:avLst>
              <a:gd name="adj" fmla="val 5016"/>
            </a:avLst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Demo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Aplikasi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62AE0D4-4732-4F44-BACA-956013F651F3}"/>
              </a:ext>
            </a:extLst>
          </p:cNvPr>
          <p:cNvGrpSpPr/>
          <p:nvPr/>
        </p:nvGrpSpPr>
        <p:grpSpPr>
          <a:xfrm>
            <a:off x="2462885" y="5172398"/>
            <a:ext cx="439980" cy="439980"/>
            <a:chOff x="10588945" y="961090"/>
            <a:chExt cx="439980" cy="43998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8BD4D38-B622-4E66-B074-8A97A39A97FA}"/>
                </a:ext>
              </a:extLst>
            </p:cNvPr>
            <p:cNvSpPr/>
            <p:nvPr/>
          </p:nvSpPr>
          <p:spPr>
            <a:xfrm>
              <a:off x="10588945" y="961090"/>
              <a:ext cx="439980" cy="4399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D2DF36F-7AD2-4B00-9357-ABA530185687}"/>
                </a:ext>
              </a:extLst>
            </p:cNvPr>
            <p:cNvSpPr txBox="1"/>
            <p:nvPr/>
          </p:nvSpPr>
          <p:spPr>
            <a:xfrm>
              <a:off x="10588945" y="1027192"/>
              <a:ext cx="439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Vidaloka " panose="02000504000000020004" pitchFamily="50" charset="0"/>
                </a:rPr>
                <a:t>10</a:t>
              </a:r>
              <a:endParaRPr lang="en-ID" sz="14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</p:grp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77BF8E5-BF3C-48B1-912F-53C78CA466D0}"/>
              </a:ext>
            </a:extLst>
          </p:cNvPr>
          <p:cNvSpPr/>
          <p:nvPr/>
        </p:nvSpPr>
        <p:spPr>
          <a:xfrm>
            <a:off x="4469323" y="1954114"/>
            <a:ext cx="3253354" cy="1100682"/>
          </a:xfrm>
          <a:prstGeom prst="roundRect">
            <a:avLst>
              <a:gd name="adj" fmla="val 5016"/>
            </a:avLst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1842539-3D3B-459F-8273-8491F2344352}"/>
              </a:ext>
            </a:extLst>
          </p:cNvPr>
          <p:cNvGrpSpPr/>
          <p:nvPr/>
        </p:nvGrpSpPr>
        <p:grpSpPr>
          <a:xfrm>
            <a:off x="5929393" y="2849473"/>
            <a:ext cx="439980" cy="439980"/>
            <a:chOff x="10588945" y="961090"/>
            <a:chExt cx="439980" cy="43998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8FE84C2-FCA9-464E-96A8-E6AD90B923B2}"/>
                </a:ext>
              </a:extLst>
            </p:cNvPr>
            <p:cNvSpPr/>
            <p:nvPr/>
          </p:nvSpPr>
          <p:spPr>
            <a:xfrm>
              <a:off x="10588945" y="961090"/>
              <a:ext cx="439980" cy="4399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8B6A75A-AFB9-4CE4-AFF1-05376AFB1CD8}"/>
                </a:ext>
              </a:extLst>
            </p:cNvPr>
            <p:cNvSpPr txBox="1"/>
            <p:nvPr/>
          </p:nvSpPr>
          <p:spPr>
            <a:xfrm>
              <a:off x="10588945" y="1027192"/>
              <a:ext cx="439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400" dirty="0">
                  <a:solidFill>
                    <a:schemeClr val="bg1"/>
                  </a:solidFill>
                  <a:latin typeface="Vidaloka " panose="02000504000000020004" pitchFamily="50" charset="0"/>
                </a:rPr>
                <a:t>08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1D8F63C7-E1EE-460A-9AEB-D8107022C9CA}"/>
              </a:ext>
            </a:extLst>
          </p:cNvPr>
          <p:cNvSpPr txBox="1"/>
          <p:nvPr/>
        </p:nvSpPr>
        <p:spPr>
          <a:xfrm>
            <a:off x="4669392" y="2239641"/>
            <a:ext cx="293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Sistem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Berjalan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47683C03-C32E-4B4F-B52E-595FAD40315E}"/>
              </a:ext>
            </a:extLst>
          </p:cNvPr>
          <p:cNvSpPr/>
          <p:nvPr/>
        </p:nvSpPr>
        <p:spPr>
          <a:xfrm>
            <a:off x="8041201" y="1928041"/>
            <a:ext cx="3253354" cy="1100682"/>
          </a:xfrm>
          <a:prstGeom prst="roundRect">
            <a:avLst>
              <a:gd name="adj" fmla="val 5016"/>
            </a:avLst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CB840D8-2CE9-4175-8FC9-D4FB3A4D473A}"/>
              </a:ext>
            </a:extLst>
          </p:cNvPr>
          <p:cNvGrpSpPr/>
          <p:nvPr/>
        </p:nvGrpSpPr>
        <p:grpSpPr>
          <a:xfrm>
            <a:off x="9447888" y="2911283"/>
            <a:ext cx="439980" cy="439980"/>
            <a:chOff x="10588945" y="961090"/>
            <a:chExt cx="439980" cy="43998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5D82DF1-DDFB-4761-9A39-D6F751DB909A}"/>
                </a:ext>
              </a:extLst>
            </p:cNvPr>
            <p:cNvSpPr/>
            <p:nvPr/>
          </p:nvSpPr>
          <p:spPr>
            <a:xfrm>
              <a:off x="10588945" y="961090"/>
              <a:ext cx="439980" cy="439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1DF670D-460E-4B21-97D5-AD2C459C8A1F}"/>
                </a:ext>
              </a:extLst>
            </p:cNvPr>
            <p:cNvSpPr txBox="1"/>
            <p:nvPr/>
          </p:nvSpPr>
          <p:spPr>
            <a:xfrm>
              <a:off x="10588945" y="1027192"/>
              <a:ext cx="439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400" dirty="0">
                  <a:solidFill>
                    <a:schemeClr val="bg1"/>
                  </a:solidFill>
                  <a:latin typeface="Vidaloka " panose="02000504000000020004" pitchFamily="50" charset="0"/>
                </a:rPr>
                <a:t>09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31DD891-2A15-41C0-8888-DB4896476CB5}"/>
              </a:ext>
            </a:extLst>
          </p:cNvPr>
          <p:cNvSpPr txBox="1"/>
          <p:nvPr/>
        </p:nvSpPr>
        <p:spPr>
          <a:xfrm>
            <a:off x="8360743" y="2103309"/>
            <a:ext cx="2614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chivo"/>
              </a:rPr>
              <a:t>Sistem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chivo"/>
              </a:rPr>
              <a:t> yang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chivo"/>
              </a:rPr>
              <a:t>Dibangun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chivo"/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558118EE-692D-44AA-9EC3-43B196D3047B}"/>
              </a:ext>
            </a:extLst>
          </p:cNvPr>
          <p:cNvSpPr/>
          <p:nvPr/>
        </p:nvSpPr>
        <p:spPr>
          <a:xfrm>
            <a:off x="1136338" y="1956666"/>
            <a:ext cx="3252843" cy="1100682"/>
          </a:xfrm>
          <a:prstGeom prst="roundRect">
            <a:avLst>
              <a:gd name="adj" fmla="val 5016"/>
            </a:avLst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1B93476-3550-4BB5-AF1F-497C3923C262}"/>
              </a:ext>
            </a:extLst>
          </p:cNvPr>
          <p:cNvGrpSpPr/>
          <p:nvPr/>
        </p:nvGrpSpPr>
        <p:grpSpPr>
          <a:xfrm>
            <a:off x="2511182" y="2911283"/>
            <a:ext cx="439980" cy="439980"/>
            <a:chOff x="10588945" y="961090"/>
            <a:chExt cx="439980" cy="439980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1737703-C548-4703-8519-B52B710499A5}"/>
                </a:ext>
              </a:extLst>
            </p:cNvPr>
            <p:cNvSpPr/>
            <p:nvPr/>
          </p:nvSpPr>
          <p:spPr>
            <a:xfrm>
              <a:off x="10588945" y="961090"/>
              <a:ext cx="439980" cy="439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91C1FE0-6B81-4B5C-9E0C-C06EDF7D9B2F}"/>
                </a:ext>
              </a:extLst>
            </p:cNvPr>
            <p:cNvSpPr txBox="1"/>
            <p:nvPr/>
          </p:nvSpPr>
          <p:spPr>
            <a:xfrm>
              <a:off x="10588945" y="1027192"/>
              <a:ext cx="439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Vidaloka " panose="02000504000000020004" pitchFamily="50" charset="0"/>
                </a:rPr>
                <a:t>07</a:t>
              </a:r>
              <a:endParaRPr lang="en-ID" sz="1400" dirty="0">
                <a:solidFill>
                  <a:schemeClr val="bg1"/>
                </a:solidFill>
                <a:latin typeface="Vidaloka " panose="02000504000000020004" pitchFamily="50" charset="0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6E2E1A8F-F076-431E-B461-8B64F9EECDC5}"/>
              </a:ext>
            </a:extLst>
          </p:cNvPr>
          <p:cNvSpPr txBox="1"/>
          <p:nvPr/>
        </p:nvSpPr>
        <p:spPr>
          <a:xfrm>
            <a:off x="1216987" y="2018476"/>
            <a:ext cx="3072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Metode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 Pembangunan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Sistem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6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8F22C70-E02D-485C-A5BC-200C6DCF45E7}"/>
              </a:ext>
            </a:extLst>
          </p:cNvPr>
          <p:cNvGrpSpPr/>
          <p:nvPr/>
        </p:nvGrpSpPr>
        <p:grpSpPr>
          <a:xfrm>
            <a:off x="810569" y="1130213"/>
            <a:ext cx="5199605" cy="2342177"/>
            <a:chOff x="810569" y="953445"/>
            <a:chExt cx="5199605" cy="1179069"/>
          </a:xfrm>
        </p:grpSpPr>
        <p:sp>
          <p:nvSpPr>
            <p:cNvPr id="2" name="Text Placeholder 2">
              <a:extLst>
                <a:ext uri="{FF2B5EF4-FFF2-40B4-BE49-F238E27FC236}">
                  <a16:creationId xmlns:a16="http://schemas.microsoft.com/office/drawing/2014/main" id="{0072DAE9-8534-4B5D-9FF1-DEAA775B3FE6}"/>
                </a:ext>
              </a:extLst>
            </p:cNvPr>
            <p:cNvSpPr txBox="1">
              <a:spLocks/>
            </p:cNvSpPr>
            <p:nvPr/>
          </p:nvSpPr>
          <p:spPr>
            <a:xfrm>
              <a:off x="896394" y="953445"/>
              <a:ext cx="5027957" cy="463266"/>
            </a:xfrm>
            <a:prstGeom prst="rect">
              <a:avLst/>
            </a:prstGeom>
          </p:spPr>
          <p:txBody>
            <a:bodyPr anchor="b"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Vidaloka " panose="02000504000000020004" pitchFamily="50" charset="0"/>
                </a:rPr>
                <a:t>Latar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Vidaloka " panose="02000504000000020004" pitchFamily="50" charset="0"/>
                </a:rPr>
                <a:t> </a:t>
              </a:r>
              <a:r>
                <a:rPr 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Vidaloka " panose="02000504000000020004" pitchFamily="50" charset="0"/>
                </a:rPr>
                <a:t>Belakang</a:t>
              </a:r>
              <a:endParaRPr lang="id-ID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3DF322-E0E0-4A2C-9283-A299658757CE}"/>
                </a:ext>
              </a:extLst>
            </p:cNvPr>
            <p:cNvSpPr/>
            <p:nvPr/>
          </p:nvSpPr>
          <p:spPr>
            <a:xfrm>
              <a:off x="810569" y="1731421"/>
              <a:ext cx="5199605" cy="401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Proses </a:t>
              </a:r>
              <a:r>
                <a:rPr lang="en-US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pendataan</a:t>
              </a: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pemesanan</a:t>
              </a: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dari</a:t>
              </a: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pelanggan</a:t>
              </a: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masih</a:t>
              </a: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dilakukan</a:t>
              </a: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secara</a:t>
              </a: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manual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98CB3D-3F40-4D27-9E7E-95AA2A1BAB72}"/>
                </a:ext>
              </a:extLst>
            </p:cNvPr>
            <p:cNvSpPr/>
            <p:nvPr/>
          </p:nvSpPr>
          <p:spPr>
            <a:xfrm>
              <a:off x="896394" y="1591534"/>
              <a:ext cx="545514" cy="489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endParaRPr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22DF944-76F6-42D9-B7D3-47914172AC5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7" b="6297"/>
          <a:stretch>
            <a:fillRect/>
          </a:stretch>
        </p:blipFill>
        <p:spPr>
          <a:xfrm>
            <a:off x="7051675" y="1758950"/>
            <a:ext cx="4329113" cy="3700463"/>
          </a:xfrm>
        </p:spPr>
      </p:pic>
    </p:spTree>
    <p:extLst>
      <p:ext uri="{BB962C8B-B14F-4D97-AF65-F5344CB8AC3E}">
        <p14:creationId xmlns:p14="http://schemas.microsoft.com/office/powerpoint/2010/main" val="47920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1971599" y="4165008"/>
            <a:ext cx="7876674" cy="1495926"/>
          </a:xfrm>
          <a:custGeom>
            <a:avLst/>
            <a:gdLst>
              <a:gd name="connsiteX0" fmla="*/ 687009 w 7876674"/>
              <a:gd name="connsiteY0" fmla="*/ 0 h 2370221"/>
              <a:gd name="connsiteX1" fmla="*/ 899325 w 7876674"/>
              <a:gd name="connsiteY1" fmla="*/ 144565 h 2370221"/>
              <a:gd name="connsiteX2" fmla="*/ 3938337 w 7876674"/>
              <a:gd name="connsiteY2" fmla="*/ 874295 h 2370221"/>
              <a:gd name="connsiteX3" fmla="*/ 6977349 w 7876674"/>
              <a:gd name="connsiteY3" fmla="*/ 144565 h 2370221"/>
              <a:gd name="connsiteX4" fmla="*/ 7189665 w 7876674"/>
              <a:gd name="connsiteY4" fmla="*/ 0 h 2370221"/>
              <a:gd name="connsiteX5" fmla="*/ 7204068 w 7876674"/>
              <a:gd name="connsiteY5" fmla="*/ 9807 h 2370221"/>
              <a:gd name="connsiteX6" fmla="*/ 7876674 w 7876674"/>
              <a:gd name="connsiteY6" fmla="*/ 1130969 h 2370221"/>
              <a:gd name="connsiteX7" fmla="*/ 7204068 w 7876674"/>
              <a:gd name="connsiteY7" fmla="*/ 2252132 h 2370221"/>
              <a:gd name="connsiteX8" fmla="*/ 7030635 w 7876674"/>
              <a:gd name="connsiteY8" fmla="*/ 2370221 h 2370221"/>
              <a:gd name="connsiteX9" fmla="*/ 6977349 w 7876674"/>
              <a:gd name="connsiteY9" fmla="*/ 2333939 h 2370221"/>
              <a:gd name="connsiteX10" fmla="*/ 3938337 w 7876674"/>
              <a:gd name="connsiteY10" fmla="*/ 1604209 h 2370221"/>
              <a:gd name="connsiteX11" fmla="*/ 899325 w 7876674"/>
              <a:gd name="connsiteY11" fmla="*/ 2333939 h 2370221"/>
              <a:gd name="connsiteX12" fmla="*/ 846039 w 7876674"/>
              <a:gd name="connsiteY12" fmla="*/ 2370221 h 2370221"/>
              <a:gd name="connsiteX13" fmla="*/ 672606 w 7876674"/>
              <a:gd name="connsiteY13" fmla="*/ 2252132 h 2370221"/>
              <a:gd name="connsiteX14" fmla="*/ 0 w 7876674"/>
              <a:gd name="connsiteY14" fmla="*/ 1130969 h 2370221"/>
              <a:gd name="connsiteX15" fmla="*/ 672606 w 7876674"/>
              <a:gd name="connsiteY15" fmla="*/ 9807 h 237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876674" h="2370221">
                <a:moveTo>
                  <a:pt x="687009" y="0"/>
                </a:moveTo>
                <a:lnTo>
                  <a:pt x="899325" y="144565"/>
                </a:lnTo>
                <a:cubicBezTo>
                  <a:pt x="1621674" y="590230"/>
                  <a:pt x="2714853" y="874295"/>
                  <a:pt x="3938337" y="874295"/>
                </a:cubicBezTo>
                <a:cubicBezTo>
                  <a:pt x="5161821" y="874295"/>
                  <a:pt x="6255000" y="590230"/>
                  <a:pt x="6977349" y="144565"/>
                </a:cubicBezTo>
                <a:lnTo>
                  <a:pt x="7189665" y="0"/>
                </a:lnTo>
                <a:lnTo>
                  <a:pt x="7204068" y="9807"/>
                </a:lnTo>
                <a:cubicBezTo>
                  <a:pt x="7628716" y="329849"/>
                  <a:pt x="7876674" y="715665"/>
                  <a:pt x="7876674" y="1130969"/>
                </a:cubicBezTo>
                <a:cubicBezTo>
                  <a:pt x="7876674" y="1546273"/>
                  <a:pt x="7628716" y="1932089"/>
                  <a:pt x="7204068" y="2252132"/>
                </a:cubicBezTo>
                <a:lnTo>
                  <a:pt x="7030635" y="2370221"/>
                </a:lnTo>
                <a:lnTo>
                  <a:pt x="6977349" y="2333939"/>
                </a:lnTo>
                <a:cubicBezTo>
                  <a:pt x="6255000" y="1888275"/>
                  <a:pt x="5161821" y="1604209"/>
                  <a:pt x="3938337" y="1604209"/>
                </a:cubicBezTo>
                <a:cubicBezTo>
                  <a:pt x="2714853" y="1604209"/>
                  <a:pt x="1621674" y="1888275"/>
                  <a:pt x="899325" y="2333939"/>
                </a:cubicBezTo>
                <a:lnTo>
                  <a:pt x="846039" y="2370221"/>
                </a:lnTo>
                <a:lnTo>
                  <a:pt x="672606" y="2252132"/>
                </a:lnTo>
                <a:cubicBezTo>
                  <a:pt x="247958" y="1932089"/>
                  <a:pt x="0" y="1546273"/>
                  <a:pt x="0" y="1130969"/>
                </a:cubicBezTo>
                <a:cubicBezTo>
                  <a:pt x="0" y="715665"/>
                  <a:pt x="247958" y="329849"/>
                  <a:pt x="672606" y="9807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1">
                  <a:lumMod val="60000"/>
                  <a:lumOff val="40000"/>
                </a:schemeClr>
              </a:gs>
              <a:gs pos="84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3A005-A25E-427F-B65C-79F4AC5795B1}"/>
              </a:ext>
            </a:extLst>
          </p:cNvPr>
          <p:cNvSpPr txBox="1"/>
          <p:nvPr/>
        </p:nvSpPr>
        <p:spPr>
          <a:xfrm>
            <a:off x="2974058" y="757834"/>
            <a:ext cx="6742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spcBef>
                <a:spcPts val="1200"/>
              </a:spcBef>
              <a:defRPr sz="1400">
                <a:solidFill>
                  <a:srgbClr val="363D6E"/>
                </a:solidFill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Identifikasi</a:t>
            </a:r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Masalah</a:t>
            </a:r>
            <a:endParaRPr lang="en-US" sz="6000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C77F7D-D0AF-4825-A695-CA7A84BE9554}"/>
              </a:ext>
            </a:extLst>
          </p:cNvPr>
          <p:cNvGrpSpPr/>
          <p:nvPr/>
        </p:nvGrpSpPr>
        <p:grpSpPr>
          <a:xfrm>
            <a:off x="694790" y="2170959"/>
            <a:ext cx="3279881" cy="3713956"/>
            <a:chOff x="256387" y="2044473"/>
            <a:chExt cx="3750481" cy="3713956"/>
          </a:xfrm>
        </p:grpSpPr>
        <p:sp>
          <p:nvSpPr>
            <p:cNvPr id="5" name="Rounded Rectangle 4"/>
            <p:cNvSpPr/>
            <p:nvPr/>
          </p:nvSpPr>
          <p:spPr>
            <a:xfrm>
              <a:off x="1270632" y="3287129"/>
              <a:ext cx="2300366" cy="2471300"/>
            </a:xfrm>
            <a:prstGeom prst="roundRect">
              <a:avLst>
                <a:gd name="adj" fmla="val 23161"/>
              </a:avLst>
            </a:prstGeom>
            <a:solidFill>
              <a:srgbClr val="F3F6FB"/>
            </a:solidFill>
            <a:ln w="38100">
              <a:noFill/>
            </a:ln>
            <a:effectLst>
              <a:outerShdw blurRad="952500" dist="114300" dir="12600000" algn="tl" rotWithShape="0">
                <a:schemeClr val="tx1"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963444" y="2044473"/>
              <a:ext cx="1043424" cy="2004731"/>
              <a:chOff x="4212166" y="1390714"/>
              <a:chExt cx="1525938" cy="293178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212166" y="2873006"/>
                <a:ext cx="1449494" cy="1449494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625821" y="1390714"/>
                <a:ext cx="1112283" cy="1001612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>
                    <a:solidFill>
                      <a:schemeClr val="bg1"/>
                    </a:solidFill>
                    <a:latin typeface="Vidaloka " panose="02000504000000020004" pitchFamily="50" charset="0"/>
                  </a:rPr>
                  <a:t>01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56387" y="2227140"/>
              <a:ext cx="270705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err="1"/>
                <a:t>Bagaimana</a:t>
              </a:r>
              <a:r>
                <a:rPr lang="en-US" dirty="0"/>
                <a:t> </a:t>
              </a:r>
              <a:r>
                <a:rPr lang="en-US" dirty="0" err="1"/>
                <a:t>merancang</a:t>
              </a:r>
              <a:r>
                <a:rPr lang="en-US" dirty="0"/>
                <a:t> </a:t>
              </a:r>
              <a:r>
                <a:rPr lang="en-US" dirty="0" err="1"/>
                <a:t>sistem</a:t>
              </a:r>
              <a:r>
                <a:rPr lang="en-US" dirty="0"/>
                <a:t> </a:t>
              </a:r>
              <a:r>
                <a:rPr lang="en-US" dirty="0" err="1"/>
                <a:t>informasi</a:t>
              </a:r>
              <a:r>
                <a:rPr lang="en-US" dirty="0"/>
                <a:t> yang </a:t>
              </a:r>
              <a:r>
                <a:rPr lang="en-US" dirty="0" err="1"/>
                <a:t>dapat</a:t>
              </a:r>
              <a:r>
                <a:rPr lang="en-US" dirty="0"/>
                <a:t> </a:t>
              </a:r>
              <a:r>
                <a:rPr lang="en-US" dirty="0" err="1"/>
                <a:t>melakukan</a:t>
              </a:r>
              <a:r>
                <a:rPr lang="en-US" dirty="0"/>
                <a:t> proses </a:t>
              </a:r>
              <a:r>
                <a:rPr lang="en-US" dirty="0" err="1"/>
                <a:t>pemesanan</a:t>
              </a:r>
              <a:r>
                <a:rPr lang="en-US" dirty="0"/>
                <a:t> </a:t>
              </a:r>
              <a:r>
                <a:rPr lang="en-US" dirty="0" err="1"/>
                <a:t>produk</a:t>
              </a:r>
              <a:r>
                <a:rPr lang="en-US" dirty="0"/>
                <a:t> pada </a:t>
              </a:r>
              <a:r>
                <a:rPr lang="en-US" dirty="0" err="1"/>
                <a:t>Persada</a:t>
              </a:r>
              <a:r>
                <a:rPr lang="en-US" dirty="0"/>
                <a:t> </a:t>
              </a:r>
              <a:r>
                <a:rPr lang="en-US" dirty="0" err="1"/>
                <a:t>Konveksi</a:t>
              </a:r>
              <a:r>
                <a:rPr lang="en-US" dirty="0"/>
                <a:t> </a:t>
              </a:r>
              <a:r>
                <a:rPr lang="en-US" dirty="0" err="1"/>
                <a:t>berbasis</a:t>
              </a:r>
              <a:r>
                <a:rPr lang="en-US" dirty="0"/>
                <a:t> web </a:t>
              </a:r>
              <a:r>
                <a:rPr lang="en-US" dirty="0" err="1"/>
                <a:t>dengan</a:t>
              </a:r>
              <a:r>
                <a:rPr lang="en-US" dirty="0"/>
                <a:t> </a:t>
              </a:r>
              <a:r>
                <a:rPr lang="en-US" dirty="0" err="1"/>
                <a:t>menggunakan</a:t>
              </a:r>
              <a:r>
                <a:rPr lang="en-US" dirty="0"/>
                <a:t> </a:t>
              </a:r>
              <a:r>
                <a:rPr lang="en-US" dirty="0" err="1"/>
                <a:t>bahasa</a:t>
              </a:r>
              <a:r>
                <a:rPr lang="en-US" dirty="0"/>
                <a:t> </a:t>
              </a:r>
              <a:r>
                <a:rPr lang="en-US" dirty="0" err="1"/>
                <a:t>pemrograman</a:t>
              </a:r>
              <a:r>
                <a:rPr lang="en-US" dirty="0"/>
                <a:t> java dan </a:t>
              </a:r>
              <a:r>
                <a:rPr lang="en-US" dirty="0" err="1"/>
                <a:t>menggunakan</a:t>
              </a:r>
              <a:r>
                <a:rPr lang="en-US" dirty="0"/>
                <a:t> framework spring-boot</a:t>
              </a:r>
              <a:endParaRPr lang="id-ID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B5CC9-0D6A-4A6E-9E76-745C03B1B14B}"/>
              </a:ext>
            </a:extLst>
          </p:cNvPr>
          <p:cNvGrpSpPr/>
          <p:nvPr/>
        </p:nvGrpSpPr>
        <p:grpSpPr>
          <a:xfrm>
            <a:off x="4639474" y="2202673"/>
            <a:ext cx="3306849" cy="3555756"/>
            <a:chOff x="4639474" y="2202673"/>
            <a:chExt cx="3074536" cy="3555756"/>
          </a:xfrm>
        </p:grpSpPr>
        <p:sp>
          <p:nvSpPr>
            <p:cNvPr id="6" name="Rounded Rectangle 5"/>
            <p:cNvSpPr/>
            <p:nvPr/>
          </p:nvSpPr>
          <p:spPr>
            <a:xfrm>
              <a:off x="4639474" y="3287129"/>
              <a:ext cx="2499264" cy="2471300"/>
            </a:xfrm>
            <a:prstGeom prst="roundRect">
              <a:avLst>
                <a:gd name="adj" fmla="val 23161"/>
              </a:avLst>
            </a:prstGeom>
            <a:solidFill>
              <a:srgbClr val="F3F6FB"/>
            </a:solidFill>
            <a:ln w="38100">
              <a:noFill/>
            </a:ln>
            <a:effectLst>
              <a:outerShdw blurRad="952500" dist="114300" dir="12600000" algn="tl" rotWithShape="0">
                <a:schemeClr val="tx1"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380411" y="2202673"/>
              <a:ext cx="1333599" cy="1846531"/>
              <a:chOff x="4212166" y="1622071"/>
              <a:chExt cx="1950300" cy="2700429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212166" y="2873006"/>
                <a:ext cx="1449494" cy="1449494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160854" y="1622071"/>
                <a:ext cx="1001612" cy="1001612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>
                    <a:solidFill>
                      <a:schemeClr val="bg1"/>
                    </a:solidFill>
                    <a:latin typeface="Vidaloka " panose="02000504000000020004" pitchFamily="50" charset="0"/>
                  </a:rPr>
                  <a:t>02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F25A91-EA5D-4E5E-9695-056B956370EC}"/>
                </a:ext>
              </a:extLst>
            </p:cNvPr>
            <p:cNvSpPr/>
            <p:nvPr/>
          </p:nvSpPr>
          <p:spPr>
            <a:xfrm>
              <a:off x="4895824" y="4596826"/>
              <a:ext cx="1986240" cy="3430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D5DEF3D-3566-4674-B783-6650978C572D}"/>
              </a:ext>
            </a:extLst>
          </p:cNvPr>
          <p:cNvGrpSpPr/>
          <p:nvPr/>
        </p:nvGrpSpPr>
        <p:grpSpPr>
          <a:xfrm>
            <a:off x="8373565" y="2181051"/>
            <a:ext cx="2986821" cy="3818696"/>
            <a:chOff x="8120611" y="3040521"/>
            <a:chExt cx="2780216" cy="2717908"/>
          </a:xfrm>
        </p:grpSpPr>
        <p:sp>
          <p:nvSpPr>
            <p:cNvPr id="7" name="Rounded Rectangle 6"/>
            <p:cNvSpPr/>
            <p:nvPr/>
          </p:nvSpPr>
          <p:spPr>
            <a:xfrm>
              <a:off x="8120611" y="3287129"/>
              <a:ext cx="2499264" cy="2471300"/>
            </a:xfrm>
            <a:prstGeom prst="roundRect">
              <a:avLst>
                <a:gd name="adj" fmla="val 23161"/>
              </a:avLst>
            </a:prstGeom>
            <a:solidFill>
              <a:srgbClr val="F3F6FB"/>
            </a:solidFill>
            <a:ln w="38100">
              <a:noFill/>
            </a:ln>
            <a:effectLst>
              <a:outerShdw blurRad="952500" dist="114300" dir="12600000" algn="tl" rotWithShape="0">
                <a:schemeClr val="tx1"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909675" y="3040521"/>
              <a:ext cx="991152" cy="1008682"/>
              <a:chOff x="4212166" y="2847369"/>
              <a:chExt cx="1449494" cy="1475131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212166" y="2873006"/>
                <a:ext cx="1449494" cy="1449494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573569" y="2847369"/>
                <a:ext cx="1001612" cy="702380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>
                    <a:solidFill>
                      <a:schemeClr val="bg1"/>
                    </a:solidFill>
                    <a:latin typeface="Vidaloka " panose="02000504000000020004" pitchFamily="50" charset="0"/>
                  </a:rPr>
                  <a:t>03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5F25A91-EA5D-4E5E-9695-056B956370EC}"/>
                </a:ext>
              </a:extLst>
            </p:cNvPr>
            <p:cNvSpPr/>
            <p:nvPr/>
          </p:nvSpPr>
          <p:spPr>
            <a:xfrm>
              <a:off x="8425087" y="4596826"/>
              <a:ext cx="1986240" cy="3430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8F548C0-5F8F-47E8-B478-A53057BD2EEA}"/>
              </a:ext>
            </a:extLst>
          </p:cNvPr>
          <p:cNvSpPr txBox="1"/>
          <p:nvPr/>
        </p:nvSpPr>
        <p:spPr>
          <a:xfrm>
            <a:off x="4673036" y="2353626"/>
            <a:ext cx="28173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data </a:t>
            </a:r>
            <a:r>
              <a:rPr lang="en-US" dirty="0" err="1"/>
              <a:t>pemesanan</a:t>
            </a:r>
            <a:r>
              <a:rPr lang="en-US" dirty="0"/>
              <a:t>, data </a:t>
            </a:r>
            <a:r>
              <a:rPr lang="en-US" dirty="0" err="1"/>
              <a:t>produk</a:t>
            </a:r>
            <a:r>
              <a:rPr lang="en-US" dirty="0"/>
              <a:t>, data </a:t>
            </a:r>
            <a:r>
              <a:rPr lang="en-US" dirty="0" err="1"/>
              <a:t>transaksi</a:t>
            </a:r>
            <a:r>
              <a:rPr lang="en-US" dirty="0"/>
              <a:t> dan data </a:t>
            </a:r>
            <a:r>
              <a:rPr lang="en-US" dirty="0" err="1"/>
              <a:t>penjualan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31360D-A765-43EB-B0CF-0309A0B2DEC4}"/>
              </a:ext>
            </a:extLst>
          </p:cNvPr>
          <p:cNvSpPr txBox="1"/>
          <p:nvPr/>
        </p:nvSpPr>
        <p:spPr>
          <a:xfrm>
            <a:off x="8464650" y="2358995"/>
            <a:ext cx="21338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memperluas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Persada</a:t>
            </a:r>
            <a:r>
              <a:rPr lang="en-US" dirty="0"/>
              <a:t> </a:t>
            </a:r>
            <a:r>
              <a:rPr lang="en-US" dirty="0" err="1"/>
              <a:t>Konveksi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2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49FCD3F-BB74-455C-B472-562BF6CD05D9}"/>
              </a:ext>
            </a:extLst>
          </p:cNvPr>
          <p:cNvSpPr txBox="1">
            <a:spLocks/>
          </p:cNvSpPr>
          <p:nvPr/>
        </p:nvSpPr>
        <p:spPr>
          <a:xfrm>
            <a:off x="947042" y="1071084"/>
            <a:ext cx="4419115" cy="1190767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Maksud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 </a:t>
            </a:r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Penelitian</a:t>
            </a:r>
            <a:endParaRPr lang="id-ID" sz="4400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D6E32A-94EF-4CC4-9AD8-DFD8DBAF2C74}"/>
              </a:ext>
            </a:extLst>
          </p:cNvPr>
          <p:cNvSpPr/>
          <p:nvPr/>
        </p:nvSpPr>
        <p:spPr>
          <a:xfrm>
            <a:off x="810612" y="2931531"/>
            <a:ext cx="6948813" cy="2276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err="1"/>
              <a:t>Maksud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membangun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pemesanan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pada </a:t>
            </a:r>
            <a:r>
              <a:rPr lang="en-US" sz="2400" dirty="0" err="1"/>
              <a:t>Persada</a:t>
            </a:r>
            <a:r>
              <a:rPr lang="en-US" sz="2400" dirty="0"/>
              <a:t> </a:t>
            </a:r>
            <a:r>
              <a:rPr lang="en-US" sz="2400" dirty="0" err="1"/>
              <a:t>Konveksi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web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mempermudah</a:t>
            </a:r>
            <a:r>
              <a:rPr lang="en-US" sz="2400" dirty="0"/>
              <a:t> </a:t>
            </a:r>
            <a:r>
              <a:rPr lang="en-US" sz="2400" dirty="0" err="1"/>
              <a:t>pekerja</a:t>
            </a:r>
            <a:r>
              <a:rPr lang="en-US" sz="2400" dirty="0"/>
              <a:t> </a:t>
            </a:r>
            <a:r>
              <a:rPr lang="en-US" sz="2400" dirty="0" err="1"/>
              <a:t>konveksi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melayani</a:t>
            </a:r>
            <a:r>
              <a:rPr lang="en-US" sz="2400" dirty="0"/>
              <a:t> </a:t>
            </a:r>
            <a:r>
              <a:rPr lang="en-US" sz="2400" dirty="0" err="1"/>
              <a:t>pemesanan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customer.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DE193E-4C96-4A2A-9316-935716BE4094}"/>
              </a:ext>
            </a:extLst>
          </p:cNvPr>
          <p:cNvSpPr/>
          <p:nvPr/>
        </p:nvSpPr>
        <p:spPr>
          <a:xfrm>
            <a:off x="947042" y="2733972"/>
            <a:ext cx="545514" cy="4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2903628D-6B82-4C75-A1B0-8012FFAF5A0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" b="1286"/>
          <a:stretch>
            <a:fillRect/>
          </a:stretch>
        </p:blipFill>
        <p:spPr>
          <a:xfrm>
            <a:off x="8453681" y="3471302"/>
            <a:ext cx="2927707" cy="2548145"/>
          </a:xfrm>
        </p:spPr>
      </p:pic>
    </p:spTree>
    <p:extLst>
      <p:ext uri="{BB962C8B-B14F-4D97-AF65-F5344CB8AC3E}">
        <p14:creationId xmlns:p14="http://schemas.microsoft.com/office/powerpoint/2010/main" val="396681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ACCABB6-32DC-4FA4-A313-F4394F9C1F9B}"/>
              </a:ext>
            </a:extLst>
          </p:cNvPr>
          <p:cNvCxnSpPr/>
          <p:nvPr/>
        </p:nvCxnSpPr>
        <p:spPr>
          <a:xfrm>
            <a:off x="0" y="4487781"/>
            <a:ext cx="1218895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B44A778-2EF6-4A24-AA2E-845DBC0A27B1}"/>
              </a:ext>
            </a:extLst>
          </p:cNvPr>
          <p:cNvSpPr/>
          <p:nvPr/>
        </p:nvSpPr>
        <p:spPr>
          <a:xfrm>
            <a:off x="2391251" y="4162529"/>
            <a:ext cx="137160" cy="1371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F86AB2-AC0E-48F9-9043-E3A49B24E778}"/>
              </a:ext>
            </a:extLst>
          </p:cNvPr>
          <p:cNvSpPr/>
          <p:nvPr/>
        </p:nvSpPr>
        <p:spPr>
          <a:xfrm>
            <a:off x="6027420" y="4162529"/>
            <a:ext cx="137160" cy="1371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F0DC77-CE11-4840-A140-801937DDD0AF}"/>
              </a:ext>
            </a:extLst>
          </p:cNvPr>
          <p:cNvSpPr/>
          <p:nvPr/>
        </p:nvSpPr>
        <p:spPr>
          <a:xfrm>
            <a:off x="9663589" y="4162529"/>
            <a:ext cx="137160" cy="1371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A8B93-E19F-43D5-A015-546BB3D506DC}"/>
              </a:ext>
            </a:extLst>
          </p:cNvPr>
          <p:cNvSpPr txBox="1"/>
          <p:nvPr/>
        </p:nvSpPr>
        <p:spPr>
          <a:xfrm>
            <a:off x="4503434" y="4747285"/>
            <a:ext cx="3176337" cy="172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2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>
              <a:spcAft>
                <a:spcPts val="1200"/>
              </a:spcAft>
            </a:pPr>
            <a:r>
              <a:rPr lang="nn-NO" sz="1800" b="1" dirty="0"/>
              <a:t>Membangun sistem informasi untuk memudahkan pekerja konveksi mengelola data pemesanan, data produk, data transaksi, dan data penjualan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9C0295-EBCA-4A30-8145-0F543B85C8A7}"/>
              </a:ext>
            </a:extLst>
          </p:cNvPr>
          <p:cNvGrpSpPr/>
          <p:nvPr/>
        </p:nvGrpSpPr>
        <p:grpSpPr>
          <a:xfrm>
            <a:off x="4849474" y="2975044"/>
            <a:ext cx="2493052" cy="810089"/>
            <a:chOff x="4849474" y="2172935"/>
            <a:chExt cx="2493052" cy="81008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62ECB4B-9232-4943-B23E-AE582FC4B1C0}"/>
                </a:ext>
              </a:extLst>
            </p:cNvPr>
            <p:cNvGrpSpPr/>
            <p:nvPr/>
          </p:nvGrpSpPr>
          <p:grpSpPr>
            <a:xfrm>
              <a:off x="4849474" y="2298253"/>
              <a:ext cx="2493052" cy="684771"/>
              <a:chOff x="4849474" y="2298253"/>
              <a:chExt cx="2493052" cy="68477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DDA561F-2FC2-4958-A6A2-4DDBE5EA06A6}"/>
                  </a:ext>
                </a:extLst>
              </p:cNvPr>
              <p:cNvSpPr/>
              <p:nvPr/>
            </p:nvSpPr>
            <p:spPr>
              <a:xfrm>
                <a:off x="4849474" y="2298253"/>
                <a:ext cx="2493052" cy="62627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</a:endParaRPr>
              </a:p>
            </p:txBody>
          </p:sp>
          <p:sp>
            <p:nvSpPr>
              <p:cNvPr id="13" name="Right Triangle 12">
                <a:extLst>
                  <a:ext uri="{FF2B5EF4-FFF2-40B4-BE49-F238E27FC236}">
                    <a16:creationId xmlns:a16="http://schemas.microsoft.com/office/drawing/2014/main" id="{1D476E1B-6EF7-41E0-8AC6-E1EF0FBA0E4D}"/>
                  </a:ext>
                </a:extLst>
              </p:cNvPr>
              <p:cNvSpPr/>
              <p:nvPr/>
            </p:nvSpPr>
            <p:spPr>
              <a:xfrm rot="18900000">
                <a:off x="6035865" y="2862753"/>
                <a:ext cx="120271" cy="120271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796941-9FAE-4594-AB11-D3525367268D}"/>
                </a:ext>
              </a:extLst>
            </p:cNvPr>
            <p:cNvSpPr txBox="1"/>
            <p:nvPr/>
          </p:nvSpPr>
          <p:spPr>
            <a:xfrm>
              <a:off x="4934519" y="2172935"/>
              <a:ext cx="2337819" cy="64389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just">
                <a:lnSpc>
                  <a:spcPct val="12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>
                <a:spcAft>
                  <a:spcPts val="1200"/>
                </a:spcAft>
              </a:pPr>
              <a:r>
                <a:rPr lang="en-US" sz="3200" spc="50" dirty="0">
                  <a:solidFill>
                    <a:schemeClr val="bg1"/>
                  </a:solidFill>
                  <a:latin typeface="Vidaloka " panose="02000504000000020004" pitchFamily="50" charset="0"/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92D28E-C0DA-4798-A8BF-405EAFA3A4BD}"/>
              </a:ext>
            </a:extLst>
          </p:cNvPr>
          <p:cNvGrpSpPr/>
          <p:nvPr/>
        </p:nvGrpSpPr>
        <p:grpSpPr>
          <a:xfrm>
            <a:off x="1217593" y="4610268"/>
            <a:ext cx="2493052" cy="721913"/>
            <a:chOff x="8485643" y="3808159"/>
            <a:chExt cx="2493052" cy="7219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1BAFDB2-28F3-47D1-9741-3613196265A1}"/>
                </a:ext>
              </a:extLst>
            </p:cNvPr>
            <p:cNvGrpSpPr/>
            <p:nvPr/>
          </p:nvGrpSpPr>
          <p:grpSpPr>
            <a:xfrm flipV="1">
              <a:off x="8485643" y="3845301"/>
              <a:ext cx="2493052" cy="684771"/>
              <a:chOff x="4849474" y="2298253"/>
              <a:chExt cx="2493052" cy="68477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6F1088-C69A-401D-B9DF-07B40FB24FFC}"/>
                  </a:ext>
                </a:extLst>
              </p:cNvPr>
              <p:cNvSpPr/>
              <p:nvPr/>
            </p:nvSpPr>
            <p:spPr>
              <a:xfrm>
                <a:off x="4849474" y="2298253"/>
                <a:ext cx="2493052" cy="62627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</a:endParaRPr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6E495706-28E1-4A26-A7FD-C13258E69ADF}"/>
                  </a:ext>
                </a:extLst>
              </p:cNvPr>
              <p:cNvSpPr/>
              <p:nvPr/>
            </p:nvSpPr>
            <p:spPr>
              <a:xfrm rot="18900000">
                <a:off x="6035865" y="2862753"/>
                <a:ext cx="120271" cy="120271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F49F81-1806-4B23-9DB2-D624FF9D62F6}"/>
                </a:ext>
              </a:extLst>
            </p:cNvPr>
            <p:cNvSpPr txBox="1"/>
            <p:nvPr/>
          </p:nvSpPr>
          <p:spPr>
            <a:xfrm>
              <a:off x="8556718" y="3808159"/>
              <a:ext cx="2337819" cy="64389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just">
                <a:lnSpc>
                  <a:spcPct val="12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>
                <a:spcAft>
                  <a:spcPts val="1200"/>
                </a:spcAft>
              </a:pPr>
              <a:r>
                <a:rPr lang="en-US" sz="3200" spc="50" dirty="0">
                  <a:solidFill>
                    <a:schemeClr val="bg1"/>
                  </a:solidFill>
                  <a:latin typeface="Vidaloka " panose="02000504000000020004" pitchFamily="50" charset="0"/>
                </a:rPr>
                <a:t>1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94E987B-0E44-4909-8F0C-A9C2F589EAE0}"/>
              </a:ext>
            </a:extLst>
          </p:cNvPr>
          <p:cNvSpPr txBox="1"/>
          <p:nvPr/>
        </p:nvSpPr>
        <p:spPr>
          <a:xfrm>
            <a:off x="1074821" y="2056483"/>
            <a:ext cx="2810097" cy="172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2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1800" b="1" dirty="0" err="1"/>
              <a:t>Membangun</a:t>
            </a:r>
            <a:r>
              <a:rPr lang="en-US" sz="1800" b="1" dirty="0"/>
              <a:t> </a:t>
            </a:r>
            <a:r>
              <a:rPr lang="en-US" sz="1800" b="1" dirty="0" err="1"/>
              <a:t>sistem</a:t>
            </a:r>
            <a:r>
              <a:rPr lang="en-US" sz="1800" b="1" dirty="0"/>
              <a:t> </a:t>
            </a:r>
            <a:r>
              <a:rPr lang="en-US" sz="1800" b="1" dirty="0" err="1"/>
              <a:t>informasi</a:t>
            </a:r>
            <a:r>
              <a:rPr lang="en-US" sz="1800" b="1" dirty="0"/>
              <a:t> yang </a:t>
            </a:r>
            <a:r>
              <a:rPr lang="en-US" sz="1800" b="1" dirty="0" err="1"/>
              <a:t>dapat</a:t>
            </a:r>
            <a:r>
              <a:rPr lang="en-US" sz="1800" b="1" dirty="0"/>
              <a:t> </a:t>
            </a:r>
            <a:r>
              <a:rPr lang="en-US" sz="1800" b="1" dirty="0" err="1"/>
              <a:t>melayani</a:t>
            </a:r>
            <a:r>
              <a:rPr lang="en-US" sz="1800" b="1" dirty="0"/>
              <a:t> proses </a:t>
            </a:r>
            <a:r>
              <a:rPr lang="en-US" sz="1800" b="1" dirty="0" err="1"/>
              <a:t>pemesanan</a:t>
            </a:r>
            <a:r>
              <a:rPr lang="en-US" sz="1800" b="1" dirty="0"/>
              <a:t> </a:t>
            </a:r>
            <a:r>
              <a:rPr lang="en-US" sz="1800" b="1" dirty="0" err="1"/>
              <a:t>peroduk</a:t>
            </a:r>
            <a:r>
              <a:rPr lang="en-US" sz="1800" b="1" dirty="0"/>
              <a:t> </a:t>
            </a:r>
            <a:r>
              <a:rPr lang="en-US" sz="1800" b="1" dirty="0" err="1"/>
              <a:t>Persada</a:t>
            </a:r>
            <a:r>
              <a:rPr lang="en-US" sz="1800" b="1" dirty="0"/>
              <a:t> </a:t>
            </a:r>
            <a:r>
              <a:rPr lang="en-US" sz="1800" b="1" dirty="0" err="1"/>
              <a:t>Konveksi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2EB8C2-2487-481E-A52D-5A43A0253977}"/>
              </a:ext>
            </a:extLst>
          </p:cNvPr>
          <p:cNvGrpSpPr/>
          <p:nvPr/>
        </p:nvGrpSpPr>
        <p:grpSpPr>
          <a:xfrm>
            <a:off x="8485643" y="4610268"/>
            <a:ext cx="2493052" cy="721913"/>
            <a:chOff x="8485643" y="3808159"/>
            <a:chExt cx="2493052" cy="72191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E5BBAD5-95C9-469C-A510-D6A39F33A306}"/>
                </a:ext>
              </a:extLst>
            </p:cNvPr>
            <p:cNvGrpSpPr/>
            <p:nvPr/>
          </p:nvGrpSpPr>
          <p:grpSpPr>
            <a:xfrm flipV="1">
              <a:off x="8485643" y="3845301"/>
              <a:ext cx="2493052" cy="684771"/>
              <a:chOff x="4849474" y="2298253"/>
              <a:chExt cx="2493052" cy="68477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00E246F-D1C8-43AE-A252-9BE36C417403}"/>
                  </a:ext>
                </a:extLst>
              </p:cNvPr>
              <p:cNvSpPr/>
              <p:nvPr/>
            </p:nvSpPr>
            <p:spPr>
              <a:xfrm>
                <a:off x="4849474" y="2298253"/>
                <a:ext cx="2493052" cy="62627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</a:endParaRPr>
              </a:p>
            </p:txBody>
          </p:sp>
          <p:sp>
            <p:nvSpPr>
              <p:cNvPr id="26" name="Right Triangle 25">
                <a:extLst>
                  <a:ext uri="{FF2B5EF4-FFF2-40B4-BE49-F238E27FC236}">
                    <a16:creationId xmlns:a16="http://schemas.microsoft.com/office/drawing/2014/main" id="{44225D7E-D159-4E18-B041-5DDE211E0424}"/>
                  </a:ext>
                </a:extLst>
              </p:cNvPr>
              <p:cNvSpPr/>
              <p:nvPr/>
            </p:nvSpPr>
            <p:spPr>
              <a:xfrm rot="18900000">
                <a:off x="6035865" y="2862753"/>
                <a:ext cx="120271" cy="120271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03716A-ACC9-46E5-B619-3414EB720300}"/>
                </a:ext>
              </a:extLst>
            </p:cNvPr>
            <p:cNvSpPr txBox="1"/>
            <p:nvPr/>
          </p:nvSpPr>
          <p:spPr>
            <a:xfrm>
              <a:off x="8556718" y="3808159"/>
              <a:ext cx="2337819" cy="64389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just">
                <a:lnSpc>
                  <a:spcPct val="12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>
                <a:spcAft>
                  <a:spcPts val="1200"/>
                </a:spcAft>
              </a:pPr>
              <a:r>
                <a:rPr lang="en-US" sz="3200" spc="50" dirty="0">
                  <a:solidFill>
                    <a:schemeClr val="bg1"/>
                  </a:solidFill>
                  <a:latin typeface="Vidaloka " panose="02000504000000020004" pitchFamily="50" charset="0"/>
                </a:rPr>
                <a:t>3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96A3C50-BF4A-4DB0-89DD-74AC5594BB13}"/>
              </a:ext>
            </a:extLst>
          </p:cNvPr>
          <p:cNvSpPr txBox="1"/>
          <p:nvPr/>
        </p:nvSpPr>
        <p:spPr>
          <a:xfrm>
            <a:off x="8504008" y="2011619"/>
            <a:ext cx="2610122" cy="172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2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1800" b="1" dirty="0" err="1"/>
              <a:t>Membangun</a:t>
            </a:r>
            <a:r>
              <a:rPr lang="en-US" sz="1800" b="1" dirty="0"/>
              <a:t> </a:t>
            </a:r>
            <a:r>
              <a:rPr lang="en-US" sz="1800" b="1" dirty="0" err="1"/>
              <a:t>sistem</a:t>
            </a:r>
            <a:r>
              <a:rPr lang="en-US" sz="1800" b="1" dirty="0"/>
              <a:t> </a:t>
            </a:r>
            <a:r>
              <a:rPr lang="en-US" sz="1800" b="1" dirty="0" err="1"/>
              <a:t>informasi</a:t>
            </a:r>
            <a:r>
              <a:rPr lang="en-US" sz="1800" b="1" dirty="0"/>
              <a:t> </a:t>
            </a:r>
            <a:r>
              <a:rPr lang="en-US" sz="1800" b="1" dirty="0" err="1"/>
              <a:t>untuk</a:t>
            </a:r>
            <a:r>
              <a:rPr lang="en-US" sz="1800" b="1" dirty="0"/>
              <a:t> </a:t>
            </a:r>
            <a:r>
              <a:rPr lang="en-US" sz="1800" b="1" dirty="0" err="1"/>
              <a:t>memperluas</a:t>
            </a:r>
            <a:r>
              <a:rPr lang="en-US" sz="1800" b="1" dirty="0"/>
              <a:t> </a:t>
            </a:r>
            <a:r>
              <a:rPr lang="en-US" sz="1800" b="1" dirty="0" err="1"/>
              <a:t>jangkauan</a:t>
            </a:r>
            <a:r>
              <a:rPr lang="en-US" sz="1800" b="1" dirty="0"/>
              <a:t> </a:t>
            </a:r>
            <a:r>
              <a:rPr lang="en-US" sz="1800" b="1" dirty="0" err="1"/>
              <a:t>pemasaran</a:t>
            </a:r>
            <a:r>
              <a:rPr lang="en-US" sz="1800" b="1" dirty="0"/>
              <a:t> </a:t>
            </a:r>
            <a:r>
              <a:rPr lang="en-US" sz="1800" b="1" dirty="0" err="1"/>
              <a:t>produk</a:t>
            </a:r>
            <a:r>
              <a:rPr lang="en-US" sz="1800" b="1" dirty="0"/>
              <a:t> </a:t>
            </a:r>
            <a:r>
              <a:rPr lang="en-US" sz="1800" b="1" dirty="0" err="1"/>
              <a:t>Persada</a:t>
            </a:r>
            <a:r>
              <a:rPr lang="en-US" sz="1800" b="1" dirty="0"/>
              <a:t> </a:t>
            </a:r>
            <a:r>
              <a:rPr lang="en-US" sz="1800" b="1" dirty="0" err="1"/>
              <a:t>Konveksi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5A7EAB4-C5C1-4E16-9540-A0DC2CD8AC78}"/>
              </a:ext>
            </a:extLst>
          </p:cNvPr>
          <p:cNvSpPr txBox="1">
            <a:spLocks/>
          </p:cNvSpPr>
          <p:nvPr/>
        </p:nvSpPr>
        <p:spPr>
          <a:xfrm>
            <a:off x="3884918" y="865716"/>
            <a:ext cx="4419115" cy="1190767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Tujuan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 </a:t>
            </a:r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Penelitian</a:t>
            </a:r>
            <a:endParaRPr lang="id-ID" sz="4400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65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ACCABB6-32DC-4FA4-A313-F4394F9C1F9B}"/>
              </a:ext>
            </a:extLst>
          </p:cNvPr>
          <p:cNvCxnSpPr/>
          <p:nvPr/>
        </p:nvCxnSpPr>
        <p:spPr>
          <a:xfrm>
            <a:off x="0" y="4487781"/>
            <a:ext cx="1218895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B44A778-2EF6-4A24-AA2E-845DBC0A27B1}"/>
              </a:ext>
            </a:extLst>
          </p:cNvPr>
          <p:cNvSpPr/>
          <p:nvPr/>
        </p:nvSpPr>
        <p:spPr>
          <a:xfrm>
            <a:off x="2391251" y="4162529"/>
            <a:ext cx="137160" cy="1371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F86AB2-AC0E-48F9-9043-E3A49B24E778}"/>
              </a:ext>
            </a:extLst>
          </p:cNvPr>
          <p:cNvSpPr/>
          <p:nvPr/>
        </p:nvSpPr>
        <p:spPr>
          <a:xfrm>
            <a:off x="6027420" y="4162529"/>
            <a:ext cx="137160" cy="1371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F0DC77-CE11-4840-A140-801937DDD0AF}"/>
              </a:ext>
            </a:extLst>
          </p:cNvPr>
          <p:cNvSpPr/>
          <p:nvPr/>
        </p:nvSpPr>
        <p:spPr>
          <a:xfrm>
            <a:off x="9663589" y="4162529"/>
            <a:ext cx="137160" cy="1371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A8B93-E19F-43D5-A015-546BB3D506DC}"/>
              </a:ext>
            </a:extLst>
          </p:cNvPr>
          <p:cNvSpPr txBox="1"/>
          <p:nvPr/>
        </p:nvSpPr>
        <p:spPr>
          <a:xfrm>
            <a:off x="4503434" y="4747285"/>
            <a:ext cx="3176337" cy="2055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2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1800" b="1" dirty="0" err="1"/>
              <a:t>Pesanan</a:t>
            </a:r>
            <a:r>
              <a:rPr lang="en-US" sz="1800" b="1" dirty="0"/>
              <a:t> </a:t>
            </a:r>
            <a:r>
              <a:rPr lang="en-US" sz="1800" b="1" dirty="0" err="1"/>
              <a:t>mulai</a:t>
            </a:r>
            <a:r>
              <a:rPr lang="en-US" sz="1800" b="1" dirty="0"/>
              <a:t> </a:t>
            </a:r>
            <a:r>
              <a:rPr lang="en-US" sz="1800" b="1" dirty="0" err="1"/>
              <a:t>diproduksi</a:t>
            </a:r>
            <a:r>
              <a:rPr lang="en-US" sz="1800" b="1" dirty="0"/>
              <a:t> dan </a:t>
            </a:r>
            <a:r>
              <a:rPr lang="en-US" sz="1800" b="1" dirty="0" err="1"/>
              <a:t>akan</a:t>
            </a:r>
            <a:r>
              <a:rPr lang="en-US" sz="1800" b="1" dirty="0"/>
              <a:t> </a:t>
            </a:r>
            <a:r>
              <a:rPr lang="en-US" sz="1800" b="1" dirty="0" err="1"/>
              <a:t>dikonfirmasi</a:t>
            </a:r>
            <a:r>
              <a:rPr lang="en-US" sz="1800" b="1" dirty="0"/>
              <a:t> oleh admin </a:t>
            </a:r>
            <a:r>
              <a:rPr lang="en-US" sz="1800" b="1" dirty="0" err="1"/>
              <a:t>jika</a:t>
            </a:r>
            <a:r>
              <a:rPr lang="en-US" sz="1800" b="1" dirty="0"/>
              <a:t> </a:t>
            </a:r>
            <a:r>
              <a:rPr lang="en-US" sz="1800" b="1" dirty="0" err="1"/>
              <a:t>cutomer</a:t>
            </a:r>
            <a:r>
              <a:rPr lang="en-US" sz="1800" b="1" dirty="0"/>
              <a:t> </a:t>
            </a:r>
            <a:r>
              <a:rPr lang="en-US" sz="1800" b="1" dirty="0" err="1"/>
              <a:t>telah</a:t>
            </a:r>
            <a:r>
              <a:rPr lang="en-US" sz="1800" b="1" dirty="0"/>
              <a:t> </a:t>
            </a:r>
            <a:r>
              <a:rPr lang="en-US" sz="1800" b="1" dirty="0" err="1"/>
              <a:t>melakukan</a:t>
            </a:r>
            <a:r>
              <a:rPr lang="en-US" sz="1800" b="1" dirty="0"/>
              <a:t> </a:t>
            </a:r>
            <a:r>
              <a:rPr lang="en-US" sz="1800" b="1" dirty="0" err="1"/>
              <a:t>pembayaran</a:t>
            </a:r>
            <a:r>
              <a:rPr lang="en-US" sz="1800" b="1" dirty="0"/>
              <a:t> minimal </a:t>
            </a:r>
            <a:r>
              <a:rPr lang="en-US" sz="1800" b="1" dirty="0" err="1"/>
              <a:t>sebesar</a:t>
            </a:r>
            <a:r>
              <a:rPr lang="en-US" sz="1800" b="1" dirty="0"/>
              <a:t> 30% </a:t>
            </a:r>
            <a:r>
              <a:rPr lang="en-US" sz="1800" b="1" dirty="0" err="1"/>
              <a:t>dari</a:t>
            </a:r>
            <a:r>
              <a:rPr lang="en-US" sz="1800" b="1" dirty="0"/>
              <a:t> </a:t>
            </a:r>
            <a:r>
              <a:rPr lang="en-US" sz="1800" b="1" dirty="0" err="1"/>
              <a:t>keseluruhan</a:t>
            </a:r>
            <a:r>
              <a:rPr lang="en-US" sz="1800" b="1" dirty="0"/>
              <a:t> total </a:t>
            </a:r>
            <a:r>
              <a:rPr lang="en-US" sz="1800" b="1" dirty="0" err="1"/>
              <a:t>biaya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9C0295-EBCA-4A30-8145-0F543B85C8A7}"/>
              </a:ext>
            </a:extLst>
          </p:cNvPr>
          <p:cNvGrpSpPr/>
          <p:nvPr/>
        </p:nvGrpSpPr>
        <p:grpSpPr>
          <a:xfrm>
            <a:off x="4849474" y="2975044"/>
            <a:ext cx="2493052" cy="810089"/>
            <a:chOff x="4849474" y="2172935"/>
            <a:chExt cx="2493052" cy="81008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62ECB4B-9232-4943-B23E-AE582FC4B1C0}"/>
                </a:ext>
              </a:extLst>
            </p:cNvPr>
            <p:cNvGrpSpPr/>
            <p:nvPr/>
          </p:nvGrpSpPr>
          <p:grpSpPr>
            <a:xfrm>
              <a:off x="4849474" y="2298253"/>
              <a:ext cx="2493052" cy="684771"/>
              <a:chOff x="4849474" y="2298253"/>
              <a:chExt cx="2493052" cy="68477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DDA561F-2FC2-4958-A6A2-4DDBE5EA06A6}"/>
                  </a:ext>
                </a:extLst>
              </p:cNvPr>
              <p:cNvSpPr/>
              <p:nvPr/>
            </p:nvSpPr>
            <p:spPr>
              <a:xfrm>
                <a:off x="4849474" y="2298253"/>
                <a:ext cx="2493052" cy="62627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</a:endParaRPr>
              </a:p>
            </p:txBody>
          </p:sp>
          <p:sp>
            <p:nvSpPr>
              <p:cNvPr id="13" name="Right Triangle 12">
                <a:extLst>
                  <a:ext uri="{FF2B5EF4-FFF2-40B4-BE49-F238E27FC236}">
                    <a16:creationId xmlns:a16="http://schemas.microsoft.com/office/drawing/2014/main" id="{1D476E1B-6EF7-41E0-8AC6-E1EF0FBA0E4D}"/>
                  </a:ext>
                </a:extLst>
              </p:cNvPr>
              <p:cNvSpPr/>
              <p:nvPr/>
            </p:nvSpPr>
            <p:spPr>
              <a:xfrm rot="18900000">
                <a:off x="6035865" y="2862753"/>
                <a:ext cx="120271" cy="120271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796941-9FAE-4594-AB11-D3525367268D}"/>
                </a:ext>
              </a:extLst>
            </p:cNvPr>
            <p:cNvSpPr txBox="1"/>
            <p:nvPr/>
          </p:nvSpPr>
          <p:spPr>
            <a:xfrm>
              <a:off x="4934519" y="2172935"/>
              <a:ext cx="2337819" cy="64389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just">
                <a:lnSpc>
                  <a:spcPct val="12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>
                <a:spcAft>
                  <a:spcPts val="1200"/>
                </a:spcAft>
              </a:pPr>
              <a:r>
                <a:rPr lang="en-US" sz="3200" spc="50" dirty="0">
                  <a:solidFill>
                    <a:schemeClr val="bg1"/>
                  </a:solidFill>
                  <a:latin typeface="Vidaloka " panose="02000504000000020004" pitchFamily="50" charset="0"/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92D28E-C0DA-4798-A8BF-405EAFA3A4BD}"/>
              </a:ext>
            </a:extLst>
          </p:cNvPr>
          <p:cNvGrpSpPr/>
          <p:nvPr/>
        </p:nvGrpSpPr>
        <p:grpSpPr>
          <a:xfrm>
            <a:off x="1217593" y="4610268"/>
            <a:ext cx="2493052" cy="721913"/>
            <a:chOff x="8485643" y="3808159"/>
            <a:chExt cx="2493052" cy="7219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1BAFDB2-28F3-47D1-9741-3613196265A1}"/>
                </a:ext>
              </a:extLst>
            </p:cNvPr>
            <p:cNvGrpSpPr/>
            <p:nvPr/>
          </p:nvGrpSpPr>
          <p:grpSpPr>
            <a:xfrm flipV="1">
              <a:off x="8485643" y="3845301"/>
              <a:ext cx="2493052" cy="684771"/>
              <a:chOff x="4849474" y="2298253"/>
              <a:chExt cx="2493052" cy="68477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6F1088-C69A-401D-B9DF-07B40FB24FFC}"/>
                  </a:ext>
                </a:extLst>
              </p:cNvPr>
              <p:cNvSpPr/>
              <p:nvPr/>
            </p:nvSpPr>
            <p:spPr>
              <a:xfrm>
                <a:off x="4849474" y="2298253"/>
                <a:ext cx="2493052" cy="62627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</a:endParaRPr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6E495706-28E1-4A26-A7FD-C13258E69ADF}"/>
                  </a:ext>
                </a:extLst>
              </p:cNvPr>
              <p:cNvSpPr/>
              <p:nvPr/>
            </p:nvSpPr>
            <p:spPr>
              <a:xfrm rot="18900000">
                <a:off x="6035865" y="2862753"/>
                <a:ext cx="120271" cy="120271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F49F81-1806-4B23-9DB2-D624FF9D62F6}"/>
                </a:ext>
              </a:extLst>
            </p:cNvPr>
            <p:cNvSpPr txBox="1"/>
            <p:nvPr/>
          </p:nvSpPr>
          <p:spPr>
            <a:xfrm>
              <a:off x="8556718" y="3808159"/>
              <a:ext cx="2337819" cy="64389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just">
                <a:lnSpc>
                  <a:spcPct val="12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>
                <a:spcAft>
                  <a:spcPts val="1200"/>
                </a:spcAft>
              </a:pPr>
              <a:r>
                <a:rPr lang="en-US" sz="3200" spc="50" dirty="0">
                  <a:solidFill>
                    <a:schemeClr val="bg1"/>
                  </a:solidFill>
                  <a:latin typeface="Vidaloka " panose="02000504000000020004" pitchFamily="50" charset="0"/>
                </a:rPr>
                <a:t>1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94E987B-0E44-4909-8F0C-A9C2F589EAE0}"/>
              </a:ext>
            </a:extLst>
          </p:cNvPr>
          <p:cNvSpPr txBox="1"/>
          <p:nvPr/>
        </p:nvSpPr>
        <p:spPr>
          <a:xfrm>
            <a:off x="1074821" y="2056483"/>
            <a:ext cx="2810097" cy="2055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2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>
              <a:spcAft>
                <a:spcPts val="1200"/>
              </a:spcAft>
            </a:pPr>
            <a:r>
              <a:rPr lang="nn-NO" sz="1800" b="1" dirty="0"/>
              <a:t>Program yang dirancang dapat mengelola data produk, data pemesanan, data transaksi dan memberikan infromasi penjualan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2EB8C2-2487-481E-A52D-5A43A0253977}"/>
              </a:ext>
            </a:extLst>
          </p:cNvPr>
          <p:cNvGrpSpPr/>
          <p:nvPr/>
        </p:nvGrpSpPr>
        <p:grpSpPr>
          <a:xfrm>
            <a:off x="8485643" y="4610268"/>
            <a:ext cx="2493052" cy="721913"/>
            <a:chOff x="8485643" y="3808159"/>
            <a:chExt cx="2493052" cy="72191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E5BBAD5-95C9-469C-A510-D6A39F33A306}"/>
                </a:ext>
              </a:extLst>
            </p:cNvPr>
            <p:cNvGrpSpPr/>
            <p:nvPr/>
          </p:nvGrpSpPr>
          <p:grpSpPr>
            <a:xfrm flipV="1">
              <a:off x="8485643" y="3845301"/>
              <a:ext cx="2493052" cy="684771"/>
              <a:chOff x="4849474" y="2298253"/>
              <a:chExt cx="2493052" cy="68477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00E246F-D1C8-43AE-A252-9BE36C417403}"/>
                  </a:ext>
                </a:extLst>
              </p:cNvPr>
              <p:cNvSpPr/>
              <p:nvPr/>
            </p:nvSpPr>
            <p:spPr>
              <a:xfrm>
                <a:off x="4849474" y="2298253"/>
                <a:ext cx="2493052" cy="62627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</a:endParaRPr>
              </a:p>
            </p:txBody>
          </p:sp>
          <p:sp>
            <p:nvSpPr>
              <p:cNvPr id="26" name="Right Triangle 25">
                <a:extLst>
                  <a:ext uri="{FF2B5EF4-FFF2-40B4-BE49-F238E27FC236}">
                    <a16:creationId xmlns:a16="http://schemas.microsoft.com/office/drawing/2014/main" id="{44225D7E-D159-4E18-B041-5DDE211E0424}"/>
                  </a:ext>
                </a:extLst>
              </p:cNvPr>
              <p:cNvSpPr/>
              <p:nvPr/>
            </p:nvSpPr>
            <p:spPr>
              <a:xfrm rot="18900000">
                <a:off x="6035865" y="2862753"/>
                <a:ext cx="120271" cy="120271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03716A-ACC9-46E5-B619-3414EB720300}"/>
                </a:ext>
              </a:extLst>
            </p:cNvPr>
            <p:cNvSpPr txBox="1"/>
            <p:nvPr/>
          </p:nvSpPr>
          <p:spPr>
            <a:xfrm>
              <a:off x="8556718" y="3808159"/>
              <a:ext cx="2337819" cy="64389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just">
                <a:lnSpc>
                  <a:spcPct val="12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>
                <a:spcAft>
                  <a:spcPts val="1200"/>
                </a:spcAft>
              </a:pPr>
              <a:r>
                <a:rPr lang="en-US" sz="3200" spc="50" dirty="0">
                  <a:solidFill>
                    <a:schemeClr val="bg1"/>
                  </a:solidFill>
                  <a:latin typeface="Vidaloka " panose="02000504000000020004" pitchFamily="50" charset="0"/>
                </a:rPr>
                <a:t>3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96A3C50-BF4A-4DB0-89DD-74AC5594BB13}"/>
              </a:ext>
            </a:extLst>
          </p:cNvPr>
          <p:cNvSpPr txBox="1"/>
          <p:nvPr/>
        </p:nvSpPr>
        <p:spPr>
          <a:xfrm>
            <a:off x="8504008" y="2011619"/>
            <a:ext cx="2610122" cy="2055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2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1800" b="1" dirty="0" err="1"/>
              <a:t>Sistem</a:t>
            </a:r>
            <a:r>
              <a:rPr lang="en-US" sz="1800" b="1" dirty="0"/>
              <a:t> </a:t>
            </a:r>
            <a:r>
              <a:rPr lang="en-US" sz="1800" b="1" dirty="0" err="1"/>
              <a:t>dibangun</a:t>
            </a:r>
            <a:r>
              <a:rPr lang="en-US" sz="1800" b="1" dirty="0"/>
              <a:t> </a:t>
            </a:r>
            <a:r>
              <a:rPr lang="en-US" sz="1800" b="1" dirty="0" err="1"/>
              <a:t>menggunakan</a:t>
            </a:r>
            <a:r>
              <a:rPr lang="en-US" sz="1800" b="1" dirty="0"/>
              <a:t> Bahasa </a:t>
            </a:r>
            <a:r>
              <a:rPr lang="en-US" sz="1800" b="1" dirty="0" err="1"/>
              <a:t>Pemrograman</a:t>
            </a:r>
            <a:r>
              <a:rPr lang="en-US" sz="1800" b="1" dirty="0"/>
              <a:t> Java </a:t>
            </a:r>
            <a:r>
              <a:rPr lang="en-US" sz="1800" b="1" dirty="0" err="1"/>
              <a:t>dengan</a:t>
            </a:r>
            <a:r>
              <a:rPr lang="en-US" sz="1800" b="1" dirty="0"/>
              <a:t> framework Spring-Boot dan DBMS </a:t>
            </a:r>
            <a:r>
              <a:rPr lang="en-US" sz="1800" b="1" dirty="0" err="1"/>
              <a:t>SQLyog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5A7EAB4-C5C1-4E16-9540-A0DC2CD8AC78}"/>
              </a:ext>
            </a:extLst>
          </p:cNvPr>
          <p:cNvSpPr txBox="1">
            <a:spLocks/>
          </p:cNvSpPr>
          <p:nvPr/>
        </p:nvSpPr>
        <p:spPr>
          <a:xfrm>
            <a:off x="3884918" y="865716"/>
            <a:ext cx="4419115" cy="1190767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Batasan </a:t>
            </a:r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daloka " panose="02000504000000020004" pitchFamily="50" charset="0"/>
              </a:rPr>
              <a:t>Masalah</a:t>
            </a:r>
            <a:endParaRPr lang="id-ID" sz="4400" dirty="0">
              <a:solidFill>
                <a:schemeClr val="tx1">
                  <a:lumMod val="95000"/>
                  <a:lumOff val="5000"/>
                </a:schemeClr>
              </a:solidFill>
              <a:latin typeface="Vidaloka " panose="02000504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4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innamon 01 - Red Brown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C31644"/>
      </a:accent1>
      <a:accent2>
        <a:srgbClr val="EF7A71"/>
      </a:accent2>
      <a:accent3>
        <a:srgbClr val="F4625E"/>
      </a:accent3>
      <a:accent4>
        <a:srgbClr val="CC956C"/>
      </a:accent4>
      <a:accent5>
        <a:srgbClr val="855132"/>
      </a:accent5>
      <a:accent6>
        <a:srgbClr val="432B2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3669</TotalTime>
  <Words>737</Words>
  <Application>Microsoft Office PowerPoint</Application>
  <PresentationFormat>Widescreen</PresentationFormat>
  <Paragraphs>112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Archivo</vt:lpstr>
      <vt:lpstr>Arial</vt:lpstr>
      <vt:lpstr>Bookman Old Style</vt:lpstr>
      <vt:lpstr>Calibri</vt:lpstr>
      <vt:lpstr>Segoe UI Light</vt:lpstr>
      <vt:lpstr>Vidaloka 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lenovo</cp:lastModifiedBy>
  <cp:revision>83</cp:revision>
  <dcterms:created xsi:type="dcterms:W3CDTF">2021-10-22T07:38:56Z</dcterms:created>
  <dcterms:modified xsi:type="dcterms:W3CDTF">2022-11-24T14:50:18Z</dcterms:modified>
</cp:coreProperties>
</file>