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T Fors Bold" charset="1" panose="020B0003030001020000"/>
      <p:regular r:id="rId20"/>
    </p:embeddedFont>
    <p:embeddedFont>
      <p:font typeface="TT Norms Bold" charset="1" panose="02000803030000020004"/>
      <p:regular r:id="rId21"/>
    </p:embeddedFont>
    <p:embeddedFont>
      <p:font typeface="Mistrully" charset="1" panose="00000000000000000000"/>
      <p:regular r:id="rId22"/>
    </p:embeddedFont>
    <p:embeddedFont>
      <p:font typeface="Canva Sans" charset="1" panose="020B0503030501040103"/>
      <p:regular r:id="rId23"/>
    </p:embeddedFont>
    <p:embeddedFont>
      <p:font typeface="TT Fors" charset="1" panose="020B0003030001020000"/>
      <p:regular r:id="rId24"/>
    </p:embeddedFont>
    <p:embeddedFont>
      <p:font typeface="Canva Sans Bold"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5060424" y="4078121"/>
            <a:ext cx="7673739" cy="8438164"/>
          </a:xfrm>
          <a:custGeom>
            <a:avLst/>
            <a:gdLst/>
            <a:ahLst/>
            <a:cxnLst/>
            <a:rect r="r" b="b" t="t" l="l"/>
            <a:pathLst>
              <a:path h="8438164" w="7673739">
                <a:moveTo>
                  <a:pt x="0" y="0"/>
                </a:moveTo>
                <a:lnTo>
                  <a:pt x="7673739" y="0"/>
                </a:lnTo>
                <a:lnTo>
                  <a:pt x="7673739" y="8438164"/>
                </a:lnTo>
                <a:lnTo>
                  <a:pt x="0" y="8438164"/>
                </a:lnTo>
                <a:lnTo>
                  <a:pt x="0" y="0"/>
                </a:lnTo>
                <a:close/>
              </a:path>
            </a:pathLst>
          </a:custGeom>
          <a:blipFill>
            <a:blip r:embed="rId2"/>
            <a:stretch>
              <a:fillRect l="0" t="-879" r="0" b="-3350"/>
            </a:stretch>
          </a:blipFill>
        </p:spPr>
      </p:sp>
      <p:sp>
        <p:nvSpPr>
          <p:cNvPr name="Freeform 3" id="3"/>
          <p:cNvSpPr/>
          <p:nvPr/>
        </p:nvSpPr>
        <p:spPr>
          <a:xfrm flipH="false" flipV="false" rot="0">
            <a:off x="14808241" y="531812"/>
            <a:ext cx="2665071" cy="2083601"/>
          </a:xfrm>
          <a:custGeom>
            <a:avLst/>
            <a:gdLst/>
            <a:ahLst/>
            <a:cxnLst/>
            <a:rect r="r" b="b" t="t" l="l"/>
            <a:pathLst>
              <a:path h="2083601" w="2665071">
                <a:moveTo>
                  <a:pt x="0" y="0"/>
                </a:moveTo>
                <a:lnTo>
                  <a:pt x="2665071" y="0"/>
                </a:lnTo>
                <a:lnTo>
                  <a:pt x="2665071" y="2083601"/>
                </a:lnTo>
                <a:lnTo>
                  <a:pt x="0" y="2083601"/>
                </a:lnTo>
                <a:lnTo>
                  <a:pt x="0" y="0"/>
                </a:lnTo>
                <a:close/>
              </a:path>
            </a:pathLst>
          </a:custGeom>
          <a:blipFill>
            <a:blip r:embed="rId3">
              <a:alphaModFix amt="27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48773">
            <a:off x="-663784" y="4304914"/>
            <a:ext cx="2333220" cy="2216559"/>
          </a:xfrm>
          <a:custGeom>
            <a:avLst/>
            <a:gdLst/>
            <a:ahLst/>
            <a:cxnLst/>
            <a:rect r="r" b="b" t="t" l="l"/>
            <a:pathLst>
              <a:path h="2216559" w="2333220">
                <a:moveTo>
                  <a:pt x="0" y="0"/>
                </a:moveTo>
                <a:lnTo>
                  <a:pt x="2333220" y="0"/>
                </a:lnTo>
                <a:lnTo>
                  <a:pt x="2333220" y="2216559"/>
                </a:lnTo>
                <a:lnTo>
                  <a:pt x="0" y="2216559"/>
                </a:lnTo>
                <a:lnTo>
                  <a:pt x="0" y="0"/>
                </a:lnTo>
                <a:close/>
              </a:path>
            </a:pathLst>
          </a:custGeom>
          <a:blipFill>
            <a:blip r:embed="rId5">
              <a:alphaModFix amt="34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4429613" y="8531823"/>
            <a:ext cx="3426994" cy="438786"/>
          </a:xfrm>
          <a:prstGeom prst="rect">
            <a:avLst/>
          </a:prstGeom>
        </p:spPr>
        <p:txBody>
          <a:bodyPr anchor="t" rtlCol="false" tIns="0" lIns="0" bIns="0" rIns="0">
            <a:spAutoFit/>
          </a:bodyPr>
          <a:lstStyle/>
          <a:p>
            <a:pPr algn="r">
              <a:lnSpc>
                <a:spcPts val="3639"/>
              </a:lnSpc>
            </a:pPr>
            <a:r>
              <a:rPr lang="en-US" sz="2599">
                <a:solidFill>
                  <a:srgbClr val="000000"/>
                </a:solidFill>
                <a:latin typeface="TT Fors Bold"/>
                <a:ea typeface="TT Fors Bold"/>
                <a:cs typeface="TT Fors Bold"/>
                <a:sym typeface="TT Fors Bold"/>
              </a:rPr>
              <a:t>SUPERVISED BY</a:t>
            </a:r>
          </a:p>
        </p:txBody>
      </p:sp>
      <p:sp>
        <p:nvSpPr>
          <p:cNvPr name="TextBox 6" id="6"/>
          <p:cNvSpPr txBox="true"/>
          <p:nvPr/>
        </p:nvSpPr>
        <p:spPr>
          <a:xfrm rot="0">
            <a:off x="1028700" y="3271051"/>
            <a:ext cx="16825573" cy="807071"/>
          </a:xfrm>
          <a:prstGeom prst="rect">
            <a:avLst/>
          </a:prstGeom>
        </p:spPr>
        <p:txBody>
          <a:bodyPr anchor="t" rtlCol="false" tIns="0" lIns="0" bIns="0" rIns="0">
            <a:spAutoFit/>
          </a:bodyPr>
          <a:lstStyle/>
          <a:p>
            <a:pPr algn="ctr">
              <a:lnSpc>
                <a:spcPts val="6108"/>
              </a:lnSpc>
            </a:pPr>
            <a:r>
              <a:rPr lang="en-US" sz="6108" spc="-305">
                <a:solidFill>
                  <a:srgbClr val="000000"/>
                </a:solidFill>
                <a:latin typeface="TT Norms Bold"/>
                <a:ea typeface="TT Norms Bold"/>
                <a:cs typeface="TT Norms Bold"/>
                <a:sym typeface="TT Norms Bold"/>
              </a:rPr>
              <a:t>Fake products recognition System</a:t>
            </a:r>
          </a:p>
        </p:txBody>
      </p:sp>
      <p:sp>
        <p:nvSpPr>
          <p:cNvPr name="TextBox 7" id="7"/>
          <p:cNvSpPr txBox="true"/>
          <p:nvPr/>
        </p:nvSpPr>
        <p:spPr>
          <a:xfrm rot="0">
            <a:off x="5060424" y="2216951"/>
            <a:ext cx="7822302" cy="930275"/>
          </a:xfrm>
          <a:prstGeom prst="rect">
            <a:avLst/>
          </a:prstGeom>
        </p:spPr>
        <p:txBody>
          <a:bodyPr anchor="t" rtlCol="false" tIns="0" lIns="0" bIns="0" rIns="0">
            <a:spAutoFit/>
          </a:bodyPr>
          <a:lstStyle/>
          <a:p>
            <a:pPr algn="ctr">
              <a:lnSpc>
                <a:spcPts val="6999"/>
              </a:lnSpc>
            </a:pPr>
            <a:r>
              <a:rPr lang="en-US" sz="6999">
                <a:solidFill>
                  <a:srgbClr val="FF5757"/>
                </a:solidFill>
                <a:latin typeface="Mistrully"/>
                <a:ea typeface="Mistrully"/>
                <a:cs typeface="Mistrully"/>
                <a:sym typeface="Mistrully"/>
              </a:rPr>
              <a:t>“FE ELSALEM”</a:t>
            </a:r>
          </a:p>
        </p:txBody>
      </p:sp>
      <p:grpSp>
        <p:nvGrpSpPr>
          <p:cNvPr name="Group 8" id="8"/>
          <p:cNvGrpSpPr/>
          <p:nvPr/>
        </p:nvGrpSpPr>
        <p:grpSpPr>
          <a:xfrm rot="0">
            <a:off x="7187592" y="6452845"/>
            <a:ext cx="5255675" cy="2702878"/>
            <a:chOff x="0" y="0"/>
            <a:chExt cx="7007567" cy="3603838"/>
          </a:xfrm>
        </p:grpSpPr>
        <p:sp>
          <p:nvSpPr>
            <p:cNvPr name="TextBox 9" id="9"/>
            <p:cNvSpPr txBox="true"/>
            <p:nvPr/>
          </p:nvSpPr>
          <p:spPr>
            <a:xfrm rot="0">
              <a:off x="0" y="-38100"/>
              <a:ext cx="4190392" cy="537634"/>
            </a:xfrm>
            <a:prstGeom prst="rect">
              <a:avLst/>
            </a:prstGeom>
          </p:spPr>
          <p:txBody>
            <a:bodyPr anchor="t" rtlCol="false" tIns="0" lIns="0" bIns="0" rIns="0">
              <a:spAutoFit/>
            </a:bodyPr>
            <a:lstStyle/>
            <a:p>
              <a:pPr algn="l">
                <a:lnSpc>
                  <a:spcPts val="3499"/>
                </a:lnSpc>
              </a:pPr>
              <a:r>
                <a:rPr lang="en-US" sz="2499">
                  <a:solidFill>
                    <a:srgbClr val="000000"/>
                  </a:solidFill>
                  <a:latin typeface="TT Fors Bold"/>
                  <a:ea typeface="TT Fors Bold"/>
                  <a:cs typeface="TT Fors Bold"/>
                  <a:sym typeface="TT Fors Bold"/>
                </a:rPr>
                <a:t>Team Members</a:t>
              </a:r>
            </a:p>
          </p:txBody>
        </p:sp>
        <p:sp>
          <p:nvSpPr>
            <p:cNvPr name="TextBox 10" id="10"/>
            <p:cNvSpPr txBox="true"/>
            <p:nvPr/>
          </p:nvSpPr>
          <p:spPr>
            <a:xfrm rot="0">
              <a:off x="0" y="516044"/>
              <a:ext cx="7007567" cy="3087794"/>
            </a:xfrm>
            <a:prstGeom prst="rect">
              <a:avLst/>
            </a:prstGeom>
          </p:spPr>
          <p:txBody>
            <a:bodyPr anchor="t" rtlCol="false" tIns="0" lIns="0" bIns="0" rIns="0">
              <a:spAutoFit/>
            </a:bodyPr>
            <a:lstStyle/>
            <a:p>
              <a:pPr algn="just">
                <a:lnSpc>
                  <a:spcPts val="3079"/>
                </a:lnSpc>
              </a:pPr>
              <a:r>
                <a:rPr lang="en-US" sz="2199">
                  <a:solidFill>
                    <a:srgbClr val="545454"/>
                  </a:solidFill>
                  <a:latin typeface="TT Fors Bold"/>
                  <a:ea typeface="TT Fors Bold"/>
                  <a:cs typeface="TT Fors Bold"/>
                  <a:sym typeface="TT Fors Bold"/>
                </a:rPr>
                <a:t>Ahmed Mohamed Hanafi</a:t>
              </a:r>
            </a:p>
            <a:p>
              <a:pPr algn="just">
                <a:lnSpc>
                  <a:spcPts val="3079"/>
                </a:lnSpc>
              </a:pPr>
              <a:r>
                <a:rPr lang="en-US" sz="2199">
                  <a:solidFill>
                    <a:srgbClr val="545454"/>
                  </a:solidFill>
                  <a:latin typeface="TT Fors Bold"/>
                  <a:ea typeface="TT Fors Bold"/>
                  <a:cs typeface="TT Fors Bold"/>
                  <a:sym typeface="TT Fors Bold"/>
                </a:rPr>
                <a:t>Marwan Ehab Hassan</a:t>
              </a:r>
            </a:p>
            <a:p>
              <a:pPr algn="just">
                <a:lnSpc>
                  <a:spcPts val="3079"/>
                </a:lnSpc>
              </a:pPr>
              <a:r>
                <a:rPr lang="en-US" sz="2199">
                  <a:solidFill>
                    <a:srgbClr val="545454"/>
                  </a:solidFill>
                  <a:latin typeface="TT Fors Bold"/>
                  <a:ea typeface="TT Fors Bold"/>
                  <a:cs typeface="TT Fors Bold"/>
                  <a:sym typeface="TT Fors Bold"/>
                </a:rPr>
                <a:t>Mohamed Sherif Abdallah</a:t>
              </a:r>
            </a:p>
            <a:p>
              <a:pPr algn="just">
                <a:lnSpc>
                  <a:spcPts val="3079"/>
                </a:lnSpc>
              </a:pPr>
              <a:r>
                <a:rPr lang="en-US" sz="2199">
                  <a:solidFill>
                    <a:srgbClr val="545454"/>
                  </a:solidFill>
                  <a:latin typeface="TT Fors Bold"/>
                  <a:ea typeface="TT Fors Bold"/>
                  <a:cs typeface="TT Fors Bold"/>
                  <a:sym typeface="TT Fors Bold"/>
                </a:rPr>
                <a:t>Mohamed Hamisa</a:t>
              </a:r>
            </a:p>
            <a:p>
              <a:pPr algn="just">
                <a:lnSpc>
                  <a:spcPts val="3079"/>
                </a:lnSpc>
              </a:pPr>
              <a:r>
                <a:rPr lang="en-US" sz="2199">
                  <a:solidFill>
                    <a:srgbClr val="545454"/>
                  </a:solidFill>
                  <a:latin typeface="TT Fors Bold"/>
                  <a:ea typeface="TT Fors Bold"/>
                  <a:cs typeface="TT Fors Bold"/>
                  <a:sym typeface="TT Fors Bold"/>
                </a:rPr>
                <a:t>Ahmed </a:t>
              </a:r>
              <a:r>
                <a:rPr lang="en-US" sz="2199">
                  <a:solidFill>
                    <a:srgbClr val="545454"/>
                  </a:solidFill>
                  <a:latin typeface="TT Fors Bold"/>
                  <a:ea typeface="TT Fors Bold"/>
                  <a:cs typeface="TT Fors Bold"/>
                  <a:sym typeface="TT Fors Bold"/>
                </a:rPr>
                <a:t>Mansour </a:t>
              </a:r>
            </a:p>
            <a:p>
              <a:pPr algn="just">
                <a:lnSpc>
                  <a:spcPts val="3079"/>
                </a:lnSpc>
              </a:pPr>
              <a:r>
                <a:rPr lang="en-US" sz="2199">
                  <a:solidFill>
                    <a:srgbClr val="545454"/>
                  </a:solidFill>
                  <a:latin typeface="TT Fors Bold"/>
                  <a:ea typeface="TT Fors Bold"/>
                  <a:cs typeface="TT Fors Bold"/>
                  <a:sym typeface="TT Fors Bold"/>
                </a:rPr>
                <a:t>Mohamed Ammar</a:t>
              </a:r>
            </a:p>
          </p:txBody>
        </p:sp>
      </p:grpSp>
      <p:sp>
        <p:nvSpPr>
          <p:cNvPr name="TextBox 11" id="11"/>
          <p:cNvSpPr txBox="true"/>
          <p:nvPr/>
        </p:nvSpPr>
        <p:spPr>
          <a:xfrm rot="0">
            <a:off x="15226436" y="8913817"/>
            <a:ext cx="5255675" cy="1153795"/>
          </a:xfrm>
          <a:prstGeom prst="rect">
            <a:avLst/>
          </a:prstGeom>
        </p:spPr>
        <p:txBody>
          <a:bodyPr anchor="t" rtlCol="false" tIns="0" lIns="0" bIns="0" rIns="0">
            <a:spAutoFit/>
          </a:bodyPr>
          <a:lstStyle/>
          <a:p>
            <a:pPr algn="just">
              <a:lnSpc>
                <a:spcPts val="3079"/>
              </a:lnSpc>
            </a:pPr>
            <a:r>
              <a:rPr lang="en-US" sz="2199">
                <a:solidFill>
                  <a:srgbClr val="545454"/>
                </a:solidFill>
                <a:latin typeface="TT Fors Bold"/>
                <a:ea typeface="TT Fors Bold"/>
                <a:cs typeface="TT Fors Bold"/>
                <a:sym typeface="TT Fors Bold"/>
              </a:rPr>
              <a:t>ENG / Menna </a:t>
            </a:r>
          </a:p>
          <a:p>
            <a:pPr algn="just">
              <a:lnSpc>
                <a:spcPts val="3079"/>
              </a:lnSpc>
            </a:pPr>
            <a:r>
              <a:rPr lang="en-US" sz="2199">
                <a:solidFill>
                  <a:srgbClr val="545454"/>
                </a:solidFill>
                <a:latin typeface="TT Fors Bold"/>
                <a:ea typeface="TT Fors Bold"/>
                <a:cs typeface="TT Fors Bold"/>
                <a:sym typeface="TT Fors Bold"/>
              </a:rPr>
              <a:t>ENG / Essam </a:t>
            </a:r>
          </a:p>
          <a:p>
            <a:pPr algn="just">
              <a:lnSpc>
                <a:spcPts val="3079"/>
              </a:lnSpc>
            </a:pPr>
            <a:r>
              <a:rPr lang="en-US" sz="2199">
                <a:solidFill>
                  <a:srgbClr val="545454"/>
                </a:solidFill>
                <a:latin typeface="TT Fors Bold"/>
                <a:ea typeface="TT Fors Bold"/>
                <a:cs typeface="TT Fors Bold"/>
                <a:sym typeface="TT Fors Bold"/>
              </a:rPr>
              <a:t>Eng / shorouk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Seven</a:t>
              </a:r>
            </a:p>
          </p:txBody>
        </p:sp>
      </p:grpSp>
      <p:sp>
        <p:nvSpPr>
          <p:cNvPr name="Freeform 5" id="5"/>
          <p:cNvSpPr/>
          <p:nvPr/>
        </p:nvSpPr>
        <p:spPr>
          <a:xfrm flipH="false" flipV="false" rot="0">
            <a:off x="11711793" y="4816433"/>
            <a:ext cx="5585026" cy="3247974"/>
          </a:xfrm>
          <a:custGeom>
            <a:avLst/>
            <a:gdLst/>
            <a:ahLst/>
            <a:cxnLst/>
            <a:rect r="r" b="b" t="t" l="l"/>
            <a:pathLst>
              <a:path h="3247974" w="5585026">
                <a:moveTo>
                  <a:pt x="0" y="0"/>
                </a:moveTo>
                <a:lnTo>
                  <a:pt x="5585026" y="0"/>
                </a:lnTo>
                <a:lnTo>
                  <a:pt x="5585026" y="3247974"/>
                </a:lnTo>
                <a:lnTo>
                  <a:pt x="0" y="3247974"/>
                </a:lnTo>
                <a:lnTo>
                  <a:pt x="0" y="0"/>
                </a:lnTo>
                <a:close/>
              </a:path>
            </a:pathLst>
          </a:custGeom>
          <a:blipFill>
            <a:blip r:embed="rId2"/>
            <a:stretch>
              <a:fillRect l="-25392" t="-18565" r="-30366" b="-2204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YOLOV8</a:t>
            </a:r>
          </a:p>
        </p:txBody>
      </p:sp>
      <p:sp>
        <p:nvSpPr>
          <p:cNvPr name="TextBox 7" id="7"/>
          <p:cNvSpPr txBox="true"/>
          <p:nvPr/>
        </p:nvSpPr>
        <p:spPr>
          <a:xfrm rot="0">
            <a:off x="1028700" y="3717732"/>
            <a:ext cx="9770021" cy="5540568"/>
          </a:xfrm>
          <a:prstGeom prst="rect">
            <a:avLst/>
          </a:prstGeom>
        </p:spPr>
        <p:txBody>
          <a:bodyPr anchor="t" rtlCol="false" tIns="0" lIns="0" bIns="0" rIns="0">
            <a:spAutoFit/>
          </a:bodyPr>
          <a:lstStyle/>
          <a:p>
            <a:pPr algn="l">
              <a:lnSpc>
                <a:spcPts val="4889"/>
              </a:lnSpc>
            </a:pPr>
            <a:r>
              <a:rPr lang="en-US" sz="3492">
                <a:solidFill>
                  <a:srgbClr val="000000"/>
                </a:solidFill>
                <a:latin typeface="Canva Sans Bold"/>
                <a:ea typeface="Canva Sans Bold"/>
                <a:cs typeface="Canva Sans Bold"/>
                <a:sym typeface="Canva Sans Bold"/>
              </a:rPr>
              <a:t>Why We Chose YOLOv8:</a:t>
            </a:r>
          </a:p>
          <a:p>
            <a:pPr algn="l">
              <a:lnSpc>
                <a:spcPts val="4889"/>
              </a:lnSpc>
            </a:pP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Efficiency: Fast processing allows for real-time analysis of products.</a:t>
            </a: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Accuracy: High precision in distinguishing genuine products from counterfeits.</a:t>
            </a:r>
          </a:p>
          <a:p>
            <a:pPr algn="l" marL="754007" indent="-377004" lvl="1">
              <a:lnSpc>
                <a:spcPts val="4889"/>
              </a:lnSpc>
              <a:spcBef>
                <a:spcPct val="0"/>
              </a:spcBef>
              <a:buFont typeface="Arial"/>
              <a:buChar char="•"/>
            </a:pPr>
            <a:r>
              <a:rPr lang="en-US" sz="3492">
                <a:solidFill>
                  <a:srgbClr val="000000"/>
                </a:solidFill>
                <a:latin typeface="Canva Sans"/>
                <a:ea typeface="Canva Sans"/>
                <a:cs typeface="Canva Sans"/>
                <a:sym typeface="Canva Sans"/>
              </a:rPr>
              <a:t>Robustness: Capable of handling complex scenes and diverse datasets effectively.</a:t>
            </a:r>
          </a:p>
          <a:p>
            <a:pPr algn="l" marL="0" indent="0" lvl="0">
              <a:lnSpc>
                <a:spcPts val="4889"/>
              </a:lnSpc>
              <a:spcBef>
                <a:spcPct val="0"/>
              </a:spcBef>
            </a:pP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Eight</a:t>
              </a:r>
            </a:p>
          </p:txBody>
        </p:sp>
      </p:grpSp>
      <p:sp>
        <p:nvSpPr>
          <p:cNvPr name="Freeform 5" id="5"/>
          <p:cNvSpPr/>
          <p:nvPr/>
        </p:nvSpPr>
        <p:spPr>
          <a:xfrm flipH="false" flipV="false" rot="0">
            <a:off x="2054861" y="4130633"/>
            <a:ext cx="6053399" cy="3903596"/>
          </a:xfrm>
          <a:custGeom>
            <a:avLst/>
            <a:gdLst/>
            <a:ahLst/>
            <a:cxnLst/>
            <a:rect r="r" b="b" t="t" l="l"/>
            <a:pathLst>
              <a:path h="3903596" w="6053399">
                <a:moveTo>
                  <a:pt x="0" y="0"/>
                </a:moveTo>
                <a:lnTo>
                  <a:pt x="6053399" y="0"/>
                </a:lnTo>
                <a:lnTo>
                  <a:pt x="6053399" y="3903595"/>
                </a:lnTo>
                <a:lnTo>
                  <a:pt x="0" y="3903595"/>
                </a:lnTo>
                <a:lnTo>
                  <a:pt x="0" y="0"/>
                </a:lnTo>
                <a:close/>
              </a:path>
            </a:pathLst>
          </a:custGeom>
          <a:blipFill>
            <a:blip r:embed="rId2"/>
            <a:stretch>
              <a:fillRect l="0" t="-17812" r="0" b="-37259"/>
            </a:stretch>
          </a:blipFill>
        </p:spPr>
      </p:sp>
      <p:sp>
        <p:nvSpPr>
          <p:cNvPr name="Freeform 6" id="6"/>
          <p:cNvSpPr/>
          <p:nvPr/>
        </p:nvSpPr>
        <p:spPr>
          <a:xfrm flipH="false" flipV="false" rot="0">
            <a:off x="1774964" y="4130633"/>
            <a:ext cx="7058172" cy="5822992"/>
          </a:xfrm>
          <a:custGeom>
            <a:avLst/>
            <a:gdLst/>
            <a:ahLst/>
            <a:cxnLst/>
            <a:rect r="r" b="b" t="t" l="l"/>
            <a:pathLst>
              <a:path h="5822992" w="7058172">
                <a:moveTo>
                  <a:pt x="0" y="0"/>
                </a:moveTo>
                <a:lnTo>
                  <a:pt x="7058172" y="0"/>
                </a:lnTo>
                <a:lnTo>
                  <a:pt x="7058172" y="5822992"/>
                </a:lnTo>
                <a:lnTo>
                  <a:pt x="0" y="5822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171397" y="4473120"/>
            <a:ext cx="6284117" cy="4217857"/>
          </a:xfrm>
          <a:custGeom>
            <a:avLst/>
            <a:gdLst/>
            <a:ahLst/>
            <a:cxnLst/>
            <a:rect r="r" b="b" t="t" l="l"/>
            <a:pathLst>
              <a:path h="4217857" w="6284117">
                <a:moveTo>
                  <a:pt x="0" y="0"/>
                </a:moveTo>
                <a:lnTo>
                  <a:pt x="6284117" y="0"/>
                </a:lnTo>
                <a:lnTo>
                  <a:pt x="6284117" y="4217857"/>
                </a:lnTo>
                <a:lnTo>
                  <a:pt x="0" y="4217857"/>
                </a:lnTo>
                <a:lnTo>
                  <a:pt x="0" y="0"/>
                </a:lnTo>
                <a:close/>
              </a:path>
            </a:pathLst>
          </a:custGeom>
          <a:blipFill>
            <a:blip r:embed="rId5"/>
            <a:stretch>
              <a:fillRect l="0" t="-42978" r="0" b="0"/>
            </a:stretch>
          </a:blipFill>
        </p:spPr>
      </p:sp>
      <p:sp>
        <p:nvSpPr>
          <p:cNvPr name="Freeform 8" id="8"/>
          <p:cNvSpPr/>
          <p:nvPr/>
        </p:nvSpPr>
        <p:spPr>
          <a:xfrm flipH="false" flipV="false" rot="0">
            <a:off x="9883884" y="4130633"/>
            <a:ext cx="7090342" cy="5849532"/>
          </a:xfrm>
          <a:custGeom>
            <a:avLst/>
            <a:gdLst/>
            <a:ahLst/>
            <a:cxnLst/>
            <a:rect r="r" b="b" t="t" l="l"/>
            <a:pathLst>
              <a:path h="5849532" w="7090342">
                <a:moveTo>
                  <a:pt x="0" y="0"/>
                </a:moveTo>
                <a:lnTo>
                  <a:pt x="7090342" y="0"/>
                </a:lnTo>
                <a:lnTo>
                  <a:pt x="7090342" y="5849532"/>
                </a:lnTo>
                <a:lnTo>
                  <a:pt x="0" y="5849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Test Samples</a:t>
            </a:r>
          </a:p>
        </p:txBody>
      </p:sp>
      <p:sp>
        <p:nvSpPr>
          <p:cNvPr name="TextBox 10" id="10"/>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11" id="11"/>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Eight</a:t>
              </a:r>
            </a:p>
          </p:txBody>
        </p:sp>
      </p:grpSp>
      <p:sp>
        <p:nvSpPr>
          <p:cNvPr name="Freeform 5" id="5"/>
          <p:cNvSpPr/>
          <p:nvPr/>
        </p:nvSpPr>
        <p:spPr>
          <a:xfrm flipH="false" flipV="false" rot="0">
            <a:off x="1795537" y="4130633"/>
            <a:ext cx="6053399" cy="3866146"/>
          </a:xfrm>
          <a:custGeom>
            <a:avLst/>
            <a:gdLst/>
            <a:ahLst/>
            <a:cxnLst/>
            <a:rect r="r" b="b" t="t" l="l"/>
            <a:pathLst>
              <a:path h="3866146" w="6053399">
                <a:moveTo>
                  <a:pt x="0" y="0"/>
                </a:moveTo>
                <a:lnTo>
                  <a:pt x="6053399" y="0"/>
                </a:lnTo>
                <a:lnTo>
                  <a:pt x="6053399" y="3866146"/>
                </a:lnTo>
                <a:lnTo>
                  <a:pt x="0" y="3866146"/>
                </a:lnTo>
                <a:lnTo>
                  <a:pt x="0" y="0"/>
                </a:lnTo>
                <a:close/>
              </a:path>
            </a:pathLst>
          </a:custGeom>
          <a:blipFill>
            <a:blip r:embed="rId2"/>
            <a:stretch>
              <a:fillRect l="0" t="-36252" r="0" b="-20321"/>
            </a:stretch>
          </a:blipFill>
        </p:spPr>
      </p:sp>
      <p:sp>
        <p:nvSpPr>
          <p:cNvPr name="Freeform 6" id="6"/>
          <p:cNvSpPr/>
          <p:nvPr/>
        </p:nvSpPr>
        <p:spPr>
          <a:xfrm flipH="false" flipV="false" rot="0">
            <a:off x="1451821" y="4130633"/>
            <a:ext cx="7058172" cy="5822992"/>
          </a:xfrm>
          <a:custGeom>
            <a:avLst/>
            <a:gdLst/>
            <a:ahLst/>
            <a:cxnLst/>
            <a:rect r="r" b="b" t="t" l="l"/>
            <a:pathLst>
              <a:path h="5822992" w="7058172">
                <a:moveTo>
                  <a:pt x="0" y="0"/>
                </a:moveTo>
                <a:lnTo>
                  <a:pt x="7058172" y="0"/>
                </a:lnTo>
                <a:lnTo>
                  <a:pt x="7058172" y="5822992"/>
                </a:lnTo>
                <a:lnTo>
                  <a:pt x="0" y="5822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206477" y="4343211"/>
            <a:ext cx="6522224" cy="3610312"/>
          </a:xfrm>
          <a:custGeom>
            <a:avLst/>
            <a:gdLst/>
            <a:ahLst/>
            <a:cxnLst/>
            <a:rect r="r" b="b" t="t" l="l"/>
            <a:pathLst>
              <a:path h="3610312" w="6522224">
                <a:moveTo>
                  <a:pt x="0" y="0"/>
                </a:moveTo>
                <a:lnTo>
                  <a:pt x="6522224" y="0"/>
                </a:lnTo>
                <a:lnTo>
                  <a:pt x="6522224" y="3610312"/>
                </a:lnTo>
                <a:lnTo>
                  <a:pt x="0" y="3610312"/>
                </a:lnTo>
                <a:lnTo>
                  <a:pt x="0" y="0"/>
                </a:lnTo>
                <a:close/>
              </a:path>
            </a:pathLst>
          </a:custGeom>
          <a:blipFill>
            <a:blip r:embed="rId5"/>
            <a:stretch>
              <a:fillRect l="0" t="-17579" r="0" b="-33694"/>
            </a:stretch>
          </a:blipFill>
        </p:spPr>
      </p:sp>
      <p:sp>
        <p:nvSpPr>
          <p:cNvPr name="Freeform 8" id="8"/>
          <p:cNvSpPr/>
          <p:nvPr/>
        </p:nvSpPr>
        <p:spPr>
          <a:xfrm flipH="false" flipV="false" rot="0">
            <a:off x="10206477" y="4104093"/>
            <a:ext cx="7090342" cy="5849532"/>
          </a:xfrm>
          <a:custGeom>
            <a:avLst/>
            <a:gdLst/>
            <a:ahLst/>
            <a:cxnLst/>
            <a:rect r="r" b="b" t="t" l="l"/>
            <a:pathLst>
              <a:path h="5849532" w="7090342">
                <a:moveTo>
                  <a:pt x="0" y="0"/>
                </a:moveTo>
                <a:lnTo>
                  <a:pt x="7090342" y="0"/>
                </a:lnTo>
                <a:lnTo>
                  <a:pt x="7090342" y="5849532"/>
                </a:lnTo>
                <a:lnTo>
                  <a:pt x="0" y="5849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Test Samples</a:t>
            </a:r>
          </a:p>
        </p:txBody>
      </p:sp>
      <p:sp>
        <p:nvSpPr>
          <p:cNvPr name="TextBox 10" id="10"/>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11" id="11"/>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Eight</a:t>
              </a:r>
            </a:p>
          </p:txBody>
        </p:sp>
      </p:grpSp>
      <p:sp>
        <p:nvSpPr>
          <p:cNvPr name="Freeform 5" id="5"/>
          <p:cNvSpPr/>
          <p:nvPr/>
        </p:nvSpPr>
        <p:spPr>
          <a:xfrm flipH="false" flipV="false" rot="0">
            <a:off x="1457553" y="3956248"/>
            <a:ext cx="6397185" cy="3800611"/>
          </a:xfrm>
          <a:custGeom>
            <a:avLst/>
            <a:gdLst/>
            <a:ahLst/>
            <a:cxnLst/>
            <a:rect r="r" b="b" t="t" l="l"/>
            <a:pathLst>
              <a:path h="3800611" w="6397185">
                <a:moveTo>
                  <a:pt x="0" y="0"/>
                </a:moveTo>
                <a:lnTo>
                  <a:pt x="6397185" y="0"/>
                </a:lnTo>
                <a:lnTo>
                  <a:pt x="6397185" y="3800611"/>
                </a:lnTo>
                <a:lnTo>
                  <a:pt x="0" y="3800611"/>
                </a:lnTo>
                <a:lnTo>
                  <a:pt x="0" y="0"/>
                </a:lnTo>
                <a:close/>
              </a:path>
            </a:pathLst>
          </a:custGeom>
          <a:blipFill>
            <a:blip r:embed="rId2"/>
            <a:stretch>
              <a:fillRect l="0" t="-40419" r="0" b="-27900"/>
            </a:stretch>
          </a:blipFill>
        </p:spPr>
      </p:sp>
      <p:sp>
        <p:nvSpPr>
          <p:cNvPr name="Freeform 6" id="6"/>
          <p:cNvSpPr/>
          <p:nvPr/>
        </p:nvSpPr>
        <p:spPr>
          <a:xfrm flipH="false" flipV="false" rot="0">
            <a:off x="1219617" y="3956248"/>
            <a:ext cx="7058172" cy="5822992"/>
          </a:xfrm>
          <a:custGeom>
            <a:avLst/>
            <a:gdLst/>
            <a:ahLst/>
            <a:cxnLst/>
            <a:rect r="r" b="b" t="t" l="l"/>
            <a:pathLst>
              <a:path h="5822992" w="7058172">
                <a:moveTo>
                  <a:pt x="0" y="0"/>
                </a:moveTo>
                <a:lnTo>
                  <a:pt x="7058173" y="0"/>
                </a:lnTo>
                <a:lnTo>
                  <a:pt x="7058173" y="5822992"/>
                </a:lnTo>
                <a:lnTo>
                  <a:pt x="0" y="5822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459854" y="3956248"/>
            <a:ext cx="6476637" cy="3979799"/>
          </a:xfrm>
          <a:custGeom>
            <a:avLst/>
            <a:gdLst/>
            <a:ahLst/>
            <a:cxnLst/>
            <a:rect r="r" b="b" t="t" l="l"/>
            <a:pathLst>
              <a:path h="3979799" w="6476637">
                <a:moveTo>
                  <a:pt x="0" y="0"/>
                </a:moveTo>
                <a:lnTo>
                  <a:pt x="6476637" y="0"/>
                </a:lnTo>
                <a:lnTo>
                  <a:pt x="6476637" y="3979799"/>
                </a:lnTo>
                <a:lnTo>
                  <a:pt x="0" y="3979799"/>
                </a:lnTo>
                <a:lnTo>
                  <a:pt x="0" y="0"/>
                </a:lnTo>
                <a:close/>
              </a:path>
            </a:pathLst>
          </a:custGeom>
          <a:blipFill>
            <a:blip r:embed="rId5"/>
            <a:stretch>
              <a:fillRect l="0" t="-1756" r="0" b="-43369"/>
            </a:stretch>
          </a:blipFill>
        </p:spPr>
      </p:sp>
      <p:sp>
        <p:nvSpPr>
          <p:cNvPr name="Freeform 8" id="8"/>
          <p:cNvSpPr/>
          <p:nvPr/>
        </p:nvSpPr>
        <p:spPr>
          <a:xfrm flipH="false" flipV="false" rot="0">
            <a:off x="10206477" y="3929708"/>
            <a:ext cx="7090342" cy="5849532"/>
          </a:xfrm>
          <a:custGeom>
            <a:avLst/>
            <a:gdLst/>
            <a:ahLst/>
            <a:cxnLst/>
            <a:rect r="r" b="b" t="t" l="l"/>
            <a:pathLst>
              <a:path h="5849532" w="7090342">
                <a:moveTo>
                  <a:pt x="0" y="0"/>
                </a:moveTo>
                <a:lnTo>
                  <a:pt x="7090342" y="0"/>
                </a:lnTo>
                <a:lnTo>
                  <a:pt x="7090342" y="5849532"/>
                </a:lnTo>
                <a:lnTo>
                  <a:pt x="0" y="5849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Test Samples</a:t>
            </a:r>
          </a:p>
        </p:txBody>
      </p:sp>
      <p:sp>
        <p:nvSpPr>
          <p:cNvPr name="TextBox 10" id="10"/>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11" id="11"/>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5486400" y="4087352"/>
            <a:ext cx="7315200" cy="2286000"/>
          </a:xfrm>
          <a:custGeom>
            <a:avLst/>
            <a:gdLst/>
            <a:ahLst/>
            <a:cxnLst/>
            <a:rect r="r" b="b" t="t" l="l"/>
            <a:pathLst>
              <a:path h="2286000" w="7315200">
                <a:moveTo>
                  <a:pt x="0" y="0"/>
                </a:moveTo>
                <a:lnTo>
                  <a:pt x="7315200" y="0"/>
                </a:lnTo>
                <a:lnTo>
                  <a:pt x="7315200" y="2286000"/>
                </a:lnTo>
                <a:lnTo>
                  <a:pt x="0" y="228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690601"/>
            <a:ext cx="3050183" cy="2567699"/>
          </a:xfrm>
          <a:custGeom>
            <a:avLst/>
            <a:gdLst/>
            <a:ahLst/>
            <a:cxnLst/>
            <a:rect r="r" b="b" t="t" l="l"/>
            <a:pathLst>
              <a:path h="2567699" w="3050183">
                <a:moveTo>
                  <a:pt x="0" y="0"/>
                </a:moveTo>
                <a:lnTo>
                  <a:pt x="3050183" y="0"/>
                </a:lnTo>
                <a:lnTo>
                  <a:pt x="3050183" y="2567699"/>
                </a:lnTo>
                <a:lnTo>
                  <a:pt x="0" y="2567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5" id="5"/>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3076935" y="1531848"/>
            <a:ext cx="12134130" cy="836294"/>
          </a:xfrm>
          <a:prstGeom prst="rect">
            <a:avLst/>
          </a:prstGeom>
        </p:spPr>
        <p:txBody>
          <a:bodyPr anchor="t" rtlCol="false" tIns="0" lIns="0" bIns="0" rIns="0">
            <a:spAutoFit/>
          </a:bodyPr>
          <a:lstStyle/>
          <a:p>
            <a:pPr algn="ctr">
              <a:lnSpc>
                <a:spcPts val="6299"/>
              </a:lnSpc>
            </a:pPr>
            <a:r>
              <a:rPr lang="en-US" sz="6299" spc="-314">
                <a:solidFill>
                  <a:srgbClr val="000000"/>
                </a:solidFill>
                <a:latin typeface="TT Norms Bold"/>
                <a:ea typeface="TT Norms Bold"/>
                <a:cs typeface="TT Norms Bold"/>
                <a:sym typeface="TT Norms Bold"/>
              </a:rPr>
              <a:t>Topic Outline</a:t>
            </a:r>
          </a:p>
        </p:txBody>
      </p:sp>
      <p:sp>
        <p:nvSpPr>
          <p:cNvPr name="Freeform 3" id="3"/>
          <p:cNvSpPr/>
          <p:nvPr/>
        </p:nvSpPr>
        <p:spPr>
          <a:xfrm flipH="false" flipV="false" rot="0">
            <a:off x="5307131" y="2994996"/>
            <a:ext cx="7673739" cy="8438164"/>
          </a:xfrm>
          <a:custGeom>
            <a:avLst/>
            <a:gdLst/>
            <a:ahLst/>
            <a:cxnLst/>
            <a:rect r="r" b="b" t="t" l="l"/>
            <a:pathLst>
              <a:path h="8438164" w="7673739">
                <a:moveTo>
                  <a:pt x="0" y="0"/>
                </a:moveTo>
                <a:lnTo>
                  <a:pt x="7673738" y="0"/>
                </a:lnTo>
                <a:lnTo>
                  <a:pt x="7673738" y="8438164"/>
                </a:lnTo>
                <a:lnTo>
                  <a:pt x="0" y="8438164"/>
                </a:lnTo>
                <a:lnTo>
                  <a:pt x="0" y="0"/>
                </a:lnTo>
                <a:close/>
              </a:path>
            </a:pathLst>
          </a:custGeom>
          <a:blipFill>
            <a:blip r:embed="rId2"/>
            <a:stretch>
              <a:fillRect l="0" t="-879" r="0" b="-3350"/>
            </a:stretch>
          </a:blipFill>
        </p:spPr>
      </p:sp>
      <p:sp>
        <p:nvSpPr>
          <p:cNvPr name="TextBox 4" id="4"/>
          <p:cNvSpPr txBox="true"/>
          <p:nvPr/>
        </p:nvSpPr>
        <p:spPr>
          <a:xfrm rot="0">
            <a:off x="4719598" y="4498738"/>
            <a:ext cx="8848803" cy="5624196"/>
          </a:xfrm>
          <a:prstGeom prst="rect">
            <a:avLst/>
          </a:prstGeom>
        </p:spPr>
        <p:txBody>
          <a:bodyPr anchor="t" rtlCol="false" tIns="0" lIns="0" bIns="0" rIns="0">
            <a:spAutoFit/>
          </a:bodyPr>
          <a:lstStyle/>
          <a:p>
            <a:pPr algn="ctr">
              <a:lnSpc>
                <a:spcPts val="4959"/>
              </a:lnSpc>
            </a:pPr>
            <a:r>
              <a:rPr lang="en-US" sz="3099">
                <a:solidFill>
                  <a:srgbClr val="545454"/>
                </a:solidFill>
                <a:latin typeface="TT Fors Bold"/>
                <a:ea typeface="TT Fors Bold"/>
                <a:cs typeface="TT Fors Bold"/>
                <a:sym typeface="TT Fors Bold"/>
              </a:rPr>
              <a:t>Problem Stament</a:t>
            </a:r>
          </a:p>
          <a:p>
            <a:pPr algn="ctr">
              <a:lnSpc>
                <a:spcPts val="4959"/>
              </a:lnSpc>
            </a:pPr>
            <a:r>
              <a:rPr lang="en-US" sz="3099">
                <a:solidFill>
                  <a:srgbClr val="545454"/>
                </a:solidFill>
                <a:latin typeface="TT Fors Bold"/>
                <a:ea typeface="TT Fors Bold"/>
                <a:cs typeface="TT Fors Bold"/>
                <a:sym typeface="TT Fors Bold"/>
              </a:rPr>
              <a:t>Idea Overview</a:t>
            </a:r>
          </a:p>
          <a:p>
            <a:pPr algn="ctr">
              <a:lnSpc>
                <a:spcPts val="4959"/>
              </a:lnSpc>
            </a:pPr>
            <a:r>
              <a:rPr lang="en-US" sz="3099">
                <a:solidFill>
                  <a:srgbClr val="545454"/>
                </a:solidFill>
                <a:latin typeface="TT Fors Bold"/>
                <a:ea typeface="TT Fors Bold"/>
                <a:cs typeface="TT Fors Bold"/>
                <a:sym typeface="TT Fors Bold"/>
              </a:rPr>
              <a:t>Data Collection</a:t>
            </a:r>
          </a:p>
          <a:p>
            <a:pPr algn="ctr">
              <a:lnSpc>
                <a:spcPts val="4959"/>
              </a:lnSpc>
            </a:pPr>
            <a:r>
              <a:rPr lang="en-US" sz="3099">
                <a:solidFill>
                  <a:srgbClr val="545454"/>
                </a:solidFill>
                <a:latin typeface="TT Fors Bold"/>
                <a:ea typeface="TT Fors Bold"/>
                <a:cs typeface="TT Fors Bold"/>
                <a:sym typeface="TT Fors Bold"/>
              </a:rPr>
              <a:t>Data Annotations</a:t>
            </a:r>
          </a:p>
          <a:p>
            <a:pPr algn="ctr">
              <a:lnSpc>
                <a:spcPts val="4959"/>
              </a:lnSpc>
            </a:pPr>
            <a:r>
              <a:rPr lang="en-US" sz="3099">
                <a:solidFill>
                  <a:srgbClr val="545454"/>
                </a:solidFill>
                <a:latin typeface="TT Fors Bold"/>
                <a:ea typeface="TT Fors Bold"/>
                <a:cs typeface="TT Fors Bold"/>
                <a:sym typeface="TT Fors Bold"/>
              </a:rPr>
              <a:t>Data Splitting</a:t>
            </a:r>
          </a:p>
          <a:p>
            <a:pPr algn="ctr">
              <a:lnSpc>
                <a:spcPts val="4959"/>
              </a:lnSpc>
            </a:pPr>
            <a:r>
              <a:rPr lang="en-US" sz="3099">
                <a:solidFill>
                  <a:srgbClr val="545454"/>
                </a:solidFill>
                <a:latin typeface="TT Fors Bold"/>
                <a:ea typeface="TT Fors Bold"/>
                <a:cs typeface="TT Fors Bold"/>
                <a:sym typeface="TT Fors Bold"/>
              </a:rPr>
              <a:t>Model Selection</a:t>
            </a:r>
          </a:p>
          <a:p>
            <a:pPr algn="ctr">
              <a:lnSpc>
                <a:spcPts val="4959"/>
              </a:lnSpc>
            </a:pPr>
            <a:r>
              <a:rPr lang="en-US" sz="3099">
                <a:solidFill>
                  <a:srgbClr val="545454"/>
                </a:solidFill>
                <a:latin typeface="TT Fors Bold"/>
                <a:ea typeface="TT Fors Bold"/>
                <a:cs typeface="TT Fors Bold"/>
                <a:sym typeface="TT Fors Bold"/>
              </a:rPr>
              <a:t>YOLOV8</a:t>
            </a:r>
          </a:p>
          <a:p>
            <a:pPr algn="ctr">
              <a:lnSpc>
                <a:spcPts val="4959"/>
              </a:lnSpc>
            </a:pPr>
            <a:r>
              <a:rPr lang="en-US" sz="3099">
                <a:solidFill>
                  <a:srgbClr val="545454"/>
                </a:solidFill>
                <a:latin typeface="TT Fors Bold"/>
                <a:ea typeface="TT Fors Bold"/>
                <a:cs typeface="TT Fors Bold"/>
                <a:sym typeface="TT Fors Bold"/>
              </a:rPr>
              <a:t>Test Samples</a:t>
            </a:r>
          </a:p>
          <a:p>
            <a:pPr algn="ctr">
              <a:lnSpc>
                <a:spcPts val="4959"/>
              </a:lnSpc>
            </a:pPr>
          </a:p>
        </p:txBody>
      </p:sp>
      <p:sp>
        <p:nvSpPr>
          <p:cNvPr name="TextBox 5" id="5"/>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6" id="6"/>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1187370"/>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one</a:t>
              </a:r>
            </a:p>
          </p:txBody>
        </p:sp>
      </p:grpSp>
      <p:sp>
        <p:nvSpPr>
          <p:cNvPr name="Freeform 5" id="5"/>
          <p:cNvSpPr/>
          <p:nvPr/>
        </p:nvSpPr>
        <p:spPr>
          <a:xfrm flipH="false" flipV="false" rot="0">
            <a:off x="10179740" y="2580530"/>
            <a:ext cx="8771408" cy="5438273"/>
          </a:xfrm>
          <a:custGeom>
            <a:avLst/>
            <a:gdLst/>
            <a:ahLst/>
            <a:cxnLst/>
            <a:rect r="r" b="b" t="t" l="l"/>
            <a:pathLst>
              <a:path h="5438273" w="8771408">
                <a:moveTo>
                  <a:pt x="0" y="0"/>
                </a:moveTo>
                <a:lnTo>
                  <a:pt x="8771408" y="0"/>
                </a:lnTo>
                <a:lnTo>
                  <a:pt x="8771408" y="5438273"/>
                </a:lnTo>
                <a:lnTo>
                  <a:pt x="0" y="5438273"/>
                </a:lnTo>
                <a:lnTo>
                  <a:pt x="0" y="0"/>
                </a:lnTo>
                <a:close/>
              </a:path>
            </a:pathLst>
          </a:custGeom>
          <a:blipFill>
            <a:blip r:embed="rId2"/>
            <a:stretch>
              <a:fillRect l="0" t="0" r="0" b="0"/>
            </a:stretch>
          </a:blipFill>
        </p:spPr>
      </p:sp>
      <p:sp>
        <p:nvSpPr>
          <p:cNvPr name="TextBox 6" id="6"/>
          <p:cNvSpPr txBox="true"/>
          <p:nvPr/>
        </p:nvSpPr>
        <p:spPr>
          <a:xfrm rot="0">
            <a:off x="1188040" y="2713880"/>
            <a:ext cx="7955960" cy="960403"/>
          </a:xfrm>
          <a:prstGeom prst="rect">
            <a:avLst/>
          </a:prstGeom>
        </p:spPr>
        <p:txBody>
          <a:bodyPr anchor="t" rtlCol="false" tIns="0" lIns="0" bIns="0" rIns="0">
            <a:spAutoFit/>
          </a:bodyPr>
          <a:lstStyle/>
          <a:p>
            <a:pPr algn="l">
              <a:lnSpc>
                <a:spcPts val="7216"/>
              </a:lnSpc>
            </a:pPr>
            <a:r>
              <a:rPr lang="en-US" sz="7216" spc="-360">
                <a:solidFill>
                  <a:srgbClr val="000000"/>
                </a:solidFill>
                <a:latin typeface="TT Norms Bold"/>
                <a:ea typeface="TT Norms Bold"/>
                <a:cs typeface="TT Norms Bold"/>
                <a:sym typeface="TT Norms Bold"/>
              </a:rPr>
              <a:t>Problem Stament</a:t>
            </a:r>
          </a:p>
        </p:txBody>
      </p:sp>
      <p:sp>
        <p:nvSpPr>
          <p:cNvPr name="TextBox 7" id="7"/>
          <p:cNvSpPr txBox="true"/>
          <p:nvPr/>
        </p:nvSpPr>
        <p:spPr>
          <a:xfrm rot="0">
            <a:off x="807765" y="3892333"/>
            <a:ext cx="10158637" cy="4180840"/>
          </a:xfrm>
          <a:prstGeom prst="rect">
            <a:avLst/>
          </a:prstGeom>
        </p:spPr>
        <p:txBody>
          <a:bodyPr anchor="t" rtlCol="false" tIns="0" lIns="0" bIns="0" rIns="0">
            <a:spAutoFit/>
          </a:bodyPr>
          <a:lstStyle/>
          <a:p>
            <a:pPr algn="l">
              <a:lnSpc>
                <a:spcPts val="4759"/>
              </a:lnSpc>
            </a:pPr>
          </a:p>
          <a:p>
            <a:pPr algn="l">
              <a:lnSpc>
                <a:spcPts val="4759"/>
              </a:lnSpc>
            </a:pPr>
            <a:r>
              <a:rPr lang="en-US" sz="3399">
                <a:solidFill>
                  <a:srgbClr val="000000"/>
                </a:solidFill>
                <a:latin typeface="Canva Sans"/>
                <a:ea typeface="Canva Sans"/>
                <a:cs typeface="Canva Sans"/>
                <a:sym typeface="Canva Sans"/>
              </a:rPr>
              <a:t>Counterfeit products are increasingly prevalent, threatening consumer safety and brand integrity, and causing financial losses. There is a need for a reliable system to accurately identify and prevent the distribution of these fake goods.</a:t>
            </a:r>
          </a:p>
          <a:p>
            <a:pPr algn="l" marL="0" indent="0" lvl="0">
              <a:lnSpc>
                <a:spcPts val="4759"/>
              </a:lnSpc>
              <a:spcBef>
                <a:spcPct val="0"/>
              </a:spcBef>
            </a:pP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3076935" y="2124842"/>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Idea Overview</a:t>
            </a:r>
          </a:p>
        </p:txBody>
      </p:sp>
      <p:sp>
        <p:nvSpPr>
          <p:cNvPr name="Freeform 3" id="3"/>
          <p:cNvSpPr/>
          <p:nvPr/>
        </p:nvSpPr>
        <p:spPr>
          <a:xfrm flipH="false" flipV="false" rot="0">
            <a:off x="16680166" y="365150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26822" y="3860506"/>
            <a:ext cx="13258593" cy="1552980"/>
          </a:xfrm>
          <a:prstGeom prst="rect">
            <a:avLst/>
          </a:prstGeom>
        </p:spPr>
        <p:txBody>
          <a:bodyPr anchor="t" rtlCol="false" tIns="0" lIns="0" bIns="0" rIns="0">
            <a:spAutoFit/>
          </a:bodyPr>
          <a:lstStyle/>
          <a:p>
            <a:pPr algn="l" marL="968030" indent="-484015" lvl="1">
              <a:lnSpc>
                <a:spcPts val="6277"/>
              </a:lnSpc>
              <a:buFont typeface="Arial"/>
              <a:buChar char="•"/>
            </a:pPr>
            <a:r>
              <a:rPr lang="en-US" sz="4483">
                <a:solidFill>
                  <a:srgbClr val="545454"/>
                </a:solidFill>
                <a:latin typeface="TT Fors"/>
                <a:ea typeface="TT Fors"/>
                <a:cs typeface="TT Fors"/>
                <a:sym typeface="TT Fors"/>
              </a:rPr>
              <a:t>Quick Explanation</a:t>
            </a:r>
          </a:p>
          <a:p>
            <a:pPr algn="l">
              <a:lnSpc>
                <a:spcPts val="6277"/>
              </a:lnSpc>
              <a:spcBef>
                <a:spcPct val="0"/>
              </a:spcBef>
            </a:pPr>
          </a:p>
        </p:txBody>
      </p:sp>
      <p:sp>
        <p:nvSpPr>
          <p:cNvPr name="TextBox 5" id="5"/>
          <p:cNvSpPr txBox="true"/>
          <p:nvPr/>
        </p:nvSpPr>
        <p:spPr>
          <a:xfrm rot="0">
            <a:off x="807765" y="5346811"/>
            <a:ext cx="14695347" cy="358076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"FE ELSLEM" is a fake products recognition system that uses</a:t>
            </a:r>
          </a:p>
          <a:p>
            <a:pPr algn="just">
              <a:lnSpc>
                <a:spcPts val="4759"/>
              </a:lnSpc>
            </a:pPr>
            <a:r>
              <a:rPr lang="en-US" sz="3399">
                <a:solidFill>
                  <a:srgbClr val="000000"/>
                </a:solidFill>
                <a:latin typeface="Canva Sans"/>
                <a:ea typeface="Canva Sans"/>
                <a:cs typeface="Canva Sans"/>
                <a:sym typeface="Canva Sans"/>
              </a:rPr>
              <a:t> image recognition and machine learning to identify counterfeit goods.</a:t>
            </a:r>
          </a:p>
          <a:p>
            <a:pPr algn="just">
              <a:lnSpc>
                <a:spcPts val="4759"/>
              </a:lnSpc>
            </a:pPr>
            <a:r>
              <a:rPr lang="en-US" sz="3399">
                <a:solidFill>
                  <a:srgbClr val="000000"/>
                </a:solidFill>
                <a:latin typeface="Canva Sans"/>
                <a:ea typeface="Canva Sans"/>
                <a:cs typeface="Canva Sans"/>
                <a:sym typeface="Canva Sans"/>
              </a:rPr>
              <a:t> Users can scan products to verify authenticity, </a:t>
            </a:r>
          </a:p>
          <a:p>
            <a:pPr algn="just">
              <a:lnSpc>
                <a:spcPts val="4759"/>
              </a:lnSpc>
            </a:pPr>
            <a:r>
              <a:rPr lang="en-US" sz="3399">
                <a:solidFill>
                  <a:srgbClr val="000000"/>
                </a:solidFill>
                <a:latin typeface="Canva Sans"/>
                <a:ea typeface="Canva Sans"/>
                <a:cs typeface="Canva Sans"/>
                <a:sym typeface="Canva Sans"/>
              </a:rPr>
              <a:t>and the system analyzes visual and data patterns to detect fakes, </a:t>
            </a:r>
          </a:p>
          <a:p>
            <a:pPr algn="just" marL="0" indent="0" lvl="0">
              <a:lnSpc>
                <a:spcPts val="4759"/>
              </a:lnSpc>
              <a:spcBef>
                <a:spcPct val="0"/>
              </a:spcBef>
            </a:pPr>
            <a:r>
              <a:rPr lang="en-US" sz="3399">
                <a:solidFill>
                  <a:srgbClr val="000000"/>
                </a:solidFill>
                <a:latin typeface="Canva Sans"/>
                <a:ea typeface="Canva Sans"/>
                <a:cs typeface="Canva Sans"/>
                <a:sym typeface="Canva Sans"/>
              </a:rPr>
              <a:t>providing quick results and alerts to prevent the spread of counterfeit products.</a:t>
            </a:r>
          </a:p>
        </p:txBody>
      </p:sp>
      <p:grpSp>
        <p:nvGrpSpPr>
          <p:cNvPr name="Group 6" id="6"/>
          <p:cNvGrpSpPr/>
          <p:nvPr/>
        </p:nvGrpSpPr>
        <p:grpSpPr>
          <a:xfrm rot="0">
            <a:off x="8108260" y="874244"/>
            <a:ext cx="2071480" cy="626252"/>
            <a:chOff x="0" y="0"/>
            <a:chExt cx="1344265" cy="406400"/>
          </a:xfrm>
        </p:grpSpPr>
        <p:sp>
          <p:nvSpPr>
            <p:cNvPr name="Freeform 7" id="7"/>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8" id="8"/>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Two</a:t>
              </a:r>
            </a:p>
          </p:txBody>
        </p:sp>
      </p:grpSp>
      <p:sp>
        <p:nvSpPr>
          <p:cNvPr name="TextBox 9" id="9"/>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10" id="10"/>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Three</a:t>
              </a:r>
            </a:p>
          </p:txBody>
        </p:sp>
      </p:grpSp>
      <p:sp>
        <p:nvSpPr>
          <p:cNvPr name="Freeform 5" id="5"/>
          <p:cNvSpPr/>
          <p:nvPr/>
        </p:nvSpPr>
        <p:spPr>
          <a:xfrm flipH="false" flipV="false" rot="0">
            <a:off x="11269657" y="3763457"/>
            <a:ext cx="6386319" cy="5170732"/>
          </a:xfrm>
          <a:custGeom>
            <a:avLst/>
            <a:gdLst/>
            <a:ahLst/>
            <a:cxnLst/>
            <a:rect r="r" b="b" t="t" l="l"/>
            <a:pathLst>
              <a:path h="5170732" w="6386319">
                <a:moveTo>
                  <a:pt x="0" y="0"/>
                </a:moveTo>
                <a:lnTo>
                  <a:pt x="6386319" y="0"/>
                </a:lnTo>
                <a:lnTo>
                  <a:pt x="6386319" y="5170732"/>
                </a:lnTo>
                <a:lnTo>
                  <a:pt x="0" y="5170732"/>
                </a:lnTo>
                <a:lnTo>
                  <a:pt x="0" y="0"/>
                </a:lnTo>
                <a:close/>
              </a:path>
            </a:pathLst>
          </a:custGeom>
          <a:blipFill>
            <a:blip r:embed="rId2"/>
            <a:stretch>
              <a:fillRect l="-59095" t="0" r="-61579" b="-9717"/>
            </a:stretch>
          </a:blipFill>
        </p:spPr>
      </p:sp>
      <p:sp>
        <p:nvSpPr>
          <p:cNvPr name="TextBox 6" id="6"/>
          <p:cNvSpPr txBox="true"/>
          <p:nvPr/>
        </p:nvSpPr>
        <p:spPr>
          <a:xfrm rot="0">
            <a:off x="3076935" y="2124842"/>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Data Collection</a:t>
            </a:r>
          </a:p>
        </p:txBody>
      </p:sp>
      <p:sp>
        <p:nvSpPr>
          <p:cNvPr name="TextBox 7" id="7"/>
          <p:cNvSpPr txBox="true"/>
          <p:nvPr/>
        </p:nvSpPr>
        <p:spPr>
          <a:xfrm rot="0">
            <a:off x="1028700" y="4153274"/>
            <a:ext cx="8115300" cy="4780915"/>
          </a:xfrm>
          <a:prstGeom prst="rect">
            <a:avLst/>
          </a:prstGeom>
        </p:spPr>
        <p:txBody>
          <a:bodyPr anchor="t" rtlCol="false" tIns="0" lIns="0" bIns="0" rIns="0">
            <a:spAutoFit/>
          </a:bodyPr>
          <a:lstStyle/>
          <a:p>
            <a:pPr algn="just" marL="0" indent="0" lvl="0">
              <a:lnSpc>
                <a:spcPts val="4759"/>
              </a:lnSpc>
              <a:spcBef>
                <a:spcPct val="0"/>
              </a:spcBef>
            </a:pPr>
            <a:r>
              <a:rPr lang="en-US" sz="3399">
                <a:solidFill>
                  <a:srgbClr val="000000"/>
                </a:solidFill>
                <a:latin typeface="Canva Sans"/>
                <a:ea typeface="Canva Sans"/>
                <a:cs typeface="Canva Sans"/>
                <a:sym typeface="Canva Sans"/>
              </a:rPr>
              <a:t>We collected 750 images of various products, including both genuine and counterfeit items, from online marketplaces, retail stores, and manufacturer databases. This diverse dataset will train and test our system's machine learning models to accurately identify fake products.</a:t>
            </a: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Four</a:t>
              </a:r>
            </a:p>
          </p:txBody>
        </p:sp>
      </p:grpSp>
      <p:sp>
        <p:nvSpPr>
          <p:cNvPr name="Freeform 5" id="5"/>
          <p:cNvSpPr/>
          <p:nvPr/>
        </p:nvSpPr>
        <p:spPr>
          <a:xfrm flipH="false" flipV="false" rot="0">
            <a:off x="13648035" y="2956827"/>
            <a:ext cx="4559989" cy="3732090"/>
          </a:xfrm>
          <a:custGeom>
            <a:avLst/>
            <a:gdLst/>
            <a:ahLst/>
            <a:cxnLst/>
            <a:rect r="r" b="b" t="t" l="l"/>
            <a:pathLst>
              <a:path h="3732090" w="4559989">
                <a:moveTo>
                  <a:pt x="0" y="0"/>
                </a:moveTo>
                <a:lnTo>
                  <a:pt x="4559989" y="0"/>
                </a:lnTo>
                <a:lnTo>
                  <a:pt x="4559989" y="3732090"/>
                </a:lnTo>
                <a:lnTo>
                  <a:pt x="0" y="3732090"/>
                </a:lnTo>
                <a:lnTo>
                  <a:pt x="0" y="0"/>
                </a:lnTo>
                <a:close/>
              </a:path>
            </a:pathLst>
          </a:custGeom>
          <a:blipFill>
            <a:blip r:embed="rId2"/>
            <a:stretch>
              <a:fillRect l="-131960" t="-486572" r="-254616" b="-7942"/>
            </a:stretch>
          </a:blipFill>
        </p:spPr>
      </p:sp>
      <p:sp>
        <p:nvSpPr>
          <p:cNvPr name="Freeform 6" id="6"/>
          <p:cNvSpPr/>
          <p:nvPr/>
        </p:nvSpPr>
        <p:spPr>
          <a:xfrm flipH="false" flipV="false" rot="0">
            <a:off x="13857213" y="7054155"/>
            <a:ext cx="4141632" cy="2433388"/>
          </a:xfrm>
          <a:custGeom>
            <a:avLst/>
            <a:gdLst/>
            <a:ahLst/>
            <a:cxnLst/>
            <a:rect r="r" b="b" t="t" l="l"/>
            <a:pathLst>
              <a:path h="2433388" w="4141632">
                <a:moveTo>
                  <a:pt x="0" y="0"/>
                </a:moveTo>
                <a:lnTo>
                  <a:pt x="4141632" y="0"/>
                </a:lnTo>
                <a:lnTo>
                  <a:pt x="4141632" y="2433388"/>
                </a:lnTo>
                <a:lnTo>
                  <a:pt x="0" y="2433388"/>
                </a:lnTo>
                <a:lnTo>
                  <a:pt x="0" y="0"/>
                </a:lnTo>
                <a:close/>
              </a:path>
            </a:pathLst>
          </a:custGeom>
          <a:blipFill>
            <a:blip r:embed="rId3"/>
            <a:stretch>
              <a:fillRect l="0" t="0" r="0" b="-5433"/>
            </a:stretch>
          </a:blipFill>
        </p:spPr>
      </p:sp>
      <p:sp>
        <p:nvSpPr>
          <p:cNvPr name="TextBox 7" id="7"/>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Data Annotations</a:t>
            </a:r>
          </a:p>
        </p:txBody>
      </p:sp>
      <p:sp>
        <p:nvSpPr>
          <p:cNvPr name="TextBox 8" id="8"/>
          <p:cNvSpPr txBox="true"/>
          <p:nvPr/>
        </p:nvSpPr>
        <p:spPr>
          <a:xfrm rot="0">
            <a:off x="1028700" y="4378283"/>
            <a:ext cx="12473962" cy="4780915"/>
          </a:xfrm>
          <a:prstGeom prst="rect">
            <a:avLst/>
          </a:prstGeom>
        </p:spPr>
        <p:txBody>
          <a:bodyPr anchor="t" rtlCol="false" tIns="0" lIns="0" bIns="0" rIns="0">
            <a:spAutoFit/>
          </a:bodyPr>
          <a:lstStyle/>
          <a:p>
            <a:pPr algn="just" marL="0" indent="0" lvl="0">
              <a:lnSpc>
                <a:spcPts val="4759"/>
              </a:lnSpc>
              <a:spcBef>
                <a:spcPct val="0"/>
              </a:spcBef>
            </a:pPr>
            <a:r>
              <a:rPr lang="en-US" sz="3399">
                <a:solidFill>
                  <a:srgbClr val="000000"/>
                </a:solidFill>
                <a:latin typeface="Canva Sans"/>
                <a:ea typeface="Canva Sans"/>
                <a:cs typeface="Canva Sans"/>
                <a:sym typeface="Canva Sans"/>
              </a:rPr>
              <a:t>Each of the 750 images in our dataset has been meticulously annotated to distinguish between genuine and counterfeit products. Annotations include labels indicating authenticity, product category, and specific features to aid in recognition. This detailed labeling enhances the accuracy of our machine learning models by providing them with precise data to learn from, ensuring the system can effectively identify fake products.</a:t>
            </a:r>
          </a:p>
        </p:txBody>
      </p:sp>
      <p:sp>
        <p:nvSpPr>
          <p:cNvPr name="TextBox 9" id="9"/>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10" id="10"/>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Five</a:t>
              </a:r>
            </a:p>
          </p:txBody>
        </p:sp>
      </p:grpSp>
      <p:sp>
        <p:nvSpPr>
          <p:cNvPr name="Freeform 5" id="5"/>
          <p:cNvSpPr/>
          <p:nvPr/>
        </p:nvSpPr>
        <p:spPr>
          <a:xfrm flipH="false" flipV="false" rot="0">
            <a:off x="9752749" y="4444958"/>
            <a:ext cx="8152819" cy="3171673"/>
          </a:xfrm>
          <a:custGeom>
            <a:avLst/>
            <a:gdLst/>
            <a:ahLst/>
            <a:cxnLst/>
            <a:rect r="r" b="b" t="t" l="l"/>
            <a:pathLst>
              <a:path h="3171673" w="8152819">
                <a:moveTo>
                  <a:pt x="0" y="0"/>
                </a:moveTo>
                <a:lnTo>
                  <a:pt x="8152819" y="0"/>
                </a:lnTo>
                <a:lnTo>
                  <a:pt x="8152819" y="3171672"/>
                </a:lnTo>
                <a:lnTo>
                  <a:pt x="0" y="3171672"/>
                </a:lnTo>
                <a:lnTo>
                  <a:pt x="0" y="0"/>
                </a:lnTo>
                <a:close/>
              </a:path>
            </a:pathLst>
          </a:custGeom>
          <a:blipFill>
            <a:blip r:embed="rId2"/>
            <a:stretch>
              <a:fillRect l="-6708" t="-16237" r="-6199" b="-1432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Data Splitting</a:t>
            </a:r>
          </a:p>
        </p:txBody>
      </p:sp>
      <p:sp>
        <p:nvSpPr>
          <p:cNvPr name="TextBox 7" id="7"/>
          <p:cNvSpPr txBox="true"/>
          <p:nvPr/>
        </p:nvSpPr>
        <p:spPr>
          <a:xfrm rot="0">
            <a:off x="1028700" y="4338221"/>
            <a:ext cx="7963451" cy="3027141"/>
          </a:xfrm>
          <a:prstGeom prst="rect">
            <a:avLst/>
          </a:prstGeom>
        </p:spPr>
        <p:txBody>
          <a:bodyPr anchor="t" rtlCol="false" tIns="0" lIns="0" bIns="0" rIns="0">
            <a:spAutoFit/>
          </a:bodyPr>
          <a:lstStyle/>
          <a:p>
            <a:pPr algn="l" marL="0" indent="0" lvl="0">
              <a:lnSpc>
                <a:spcPts val="4824"/>
              </a:lnSpc>
              <a:spcBef>
                <a:spcPct val="0"/>
              </a:spcBef>
            </a:pPr>
            <a:r>
              <a:rPr lang="en-US" sz="3446">
                <a:solidFill>
                  <a:srgbClr val="000000"/>
                </a:solidFill>
                <a:latin typeface="Canva Sans"/>
                <a:ea typeface="Canva Sans"/>
                <a:cs typeface="Canva Sans"/>
                <a:sym typeface="Canva Sans"/>
              </a:rPr>
              <a:t>The dataset of 750 images is divided into 669 for training, 40 for testing, and 40 for validation. This split ensures effective model training and accurate performance evaluation.</a:t>
            </a: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Six</a:t>
              </a:r>
            </a:p>
          </p:txBody>
        </p:sp>
      </p:grpSp>
      <p:sp>
        <p:nvSpPr>
          <p:cNvPr name="Freeform 5" id="5"/>
          <p:cNvSpPr/>
          <p:nvPr/>
        </p:nvSpPr>
        <p:spPr>
          <a:xfrm flipH="false" flipV="false" rot="0">
            <a:off x="11711793" y="4816433"/>
            <a:ext cx="5585026" cy="3247974"/>
          </a:xfrm>
          <a:custGeom>
            <a:avLst/>
            <a:gdLst/>
            <a:ahLst/>
            <a:cxnLst/>
            <a:rect r="r" b="b" t="t" l="l"/>
            <a:pathLst>
              <a:path h="3247974" w="5585026">
                <a:moveTo>
                  <a:pt x="0" y="0"/>
                </a:moveTo>
                <a:lnTo>
                  <a:pt x="5585026" y="0"/>
                </a:lnTo>
                <a:lnTo>
                  <a:pt x="5585026" y="3247974"/>
                </a:lnTo>
                <a:lnTo>
                  <a:pt x="0" y="3247974"/>
                </a:lnTo>
                <a:lnTo>
                  <a:pt x="0" y="0"/>
                </a:lnTo>
                <a:close/>
              </a:path>
            </a:pathLst>
          </a:custGeom>
          <a:blipFill>
            <a:blip r:embed="rId2"/>
            <a:stretch>
              <a:fillRect l="-25392" t="-18565" r="-30366" b="-2204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Model Selection</a:t>
            </a:r>
          </a:p>
        </p:txBody>
      </p:sp>
      <p:sp>
        <p:nvSpPr>
          <p:cNvPr name="TextBox 7" id="7"/>
          <p:cNvSpPr txBox="true"/>
          <p:nvPr/>
        </p:nvSpPr>
        <p:spPr>
          <a:xfrm rot="0">
            <a:off x="1028700" y="4347746"/>
            <a:ext cx="9770021" cy="4292790"/>
          </a:xfrm>
          <a:prstGeom prst="rect">
            <a:avLst/>
          </a:prstGeom>
        </p:spPr>
        <p:txBody>
          <a:bodyPr anchor="t" rtlCol="false" tIns="0" lIns="0" bIns="0" rIns="0">
            <a:spAutoFit/>
          </a:bodyPr>
          <a:lstStyle/>
          <a:p>
            <a:pPr algn="l" marL="0" indent="0" lvl="0">
              <a:lnSpc>
                <a:spcPts val="4889"/>
              </a:lnSpc>
              <a:spcBef>
                <a:spcPct val="0"/>
              </a:spcBef>
            </a:pPr>
            <a:r>
              <a:rPr lang="en-US" sz="3492">
                <a:solidFill>
                  <a:srgbClr val="000000"/>
                </a:solidFill>
                <a:latin typeface="Canva Sans"/>
                <a:ea typeface="Canva Sans"/>
                <a:cs typeface="Canva Sans"/>
                <a:sym typeface="Canva Sans"/>
              </a:rPr>
              <a:t>For the "FE ELSLEM" system, we selected the YOLOv8 model due to its state-of-the-art performance in image recognition tasks. YOLOv8 is known for its speed and accuracy in detecting objects and identifying patterns, making it ideal for distinguishing between genuine and counterfeit products.</a:t>
            </a: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sz="1800">
                  <a:solidFill>
                    <a:srgbClr val="FFFFFF"/>
                  </a:solidFill>
                  <a:latin typeface="TT Norms Bold"/>
                  <a:ea typeface="TT Norms Bold"/>
                  <a:cs typeface="TT Norms Bold"/>
                  <a:sym typeface="TT Norms Bold"/>
                </a:rPr>
                <a:t>Part Seven</a:t>
              </a:r>
            </a:p>
          </p:txBody>
        </p:sp>
      </p:grpSp>
      <p:sp>
        <p:nvSpPr>
          <p:cNvPr name="Freeform 5" id="5"/>
          <p:cNvSpPr/>
          <p:nvPr/>
        </p:nvSpPr>
        <p:spPr>
          <a:xfrm flipH="false" flipV="false" rot="0">
            <a:off x="11711793" y="4816433"/>
            <a:ext cx="5585026" cy="3247974"/>
          </a:xfrm>
          <a:custGeom>
            <a:avLst/>
            <a:gdLst/>
            <a:ahLst/>
            <a:cxnLst/>
            <a:rect r="r" b="b" t="t" l="l"/>
            <a:pathLst>
              <a:path h="3247974" w="5585026">
                <a:moveTo>
                  <a:pt x="0" y="0"/>
                </a:moveTo>
                <a:lnTo>
                  <a:pt x="5585026" y="0"/>
                </a:lnTo>
                <a:lnTo>
                  <a:pt x="5585026" y="3247974"/>
                </a:lnTo>
                <a:lnTo>
                  <a:pt x="0" y="3247974"/>
                </a:lnTo>
                <a:lnTo>
                  <a:pt x="0" y="0"/>
                </a:lnTo>
                <a:close/>
              </a:path>
            </a:pathLst>
          </a:custGeom>
          <a:blipFill>
            <a:blip r:embed="rId2"/>
            <a:stretch>
              <a:fillRect l="-25392" t="-18565" r="-30366" b="-2204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sz="7799" spc="-389">
                <a:solidFill>
                  <a:srgbClr val="000000"/>
                </a:solidFill>
                <a:latin typeface="TT Norms Bold"/>
                <a:ea typeface="TT Norms Bold"/>
                <a:cs typeface="TT Norms Bold"/>
                <a:sym typeface="TT Norms Bold"/>
              </a:rPr>
              <a:t>YOLOV8</a:t>
            </a:r>
          </a:p>
        </p:txBody>
      </p:sp>
      <p:sp>
        <p:nvSpPr>
          <p:cNvPr name="TextBox 7" id="7"/>
          <p:cNvSpPr txBox="true"/>
          <p:nvPr/>
        </p:nvSpPr>
        <p:spPr>
          <a:xfrm rot="0">
            <a:off x="1028700" y="4073483"/>
            <a:ext cx="9770021" cy="4921443"/>
          </a:xfrm>
          <a:prstGeom prst="rect">
            <a:avLst/>
          </a:prstGeom>
        </p:spPr>
        <p:txBody>
          <a:bodyPr anchor="t" rtlCol="false" tIns="0" lIns="0" bIns="0" rIns="0">
            <a:spAutoFit/>
          </a:bodyPr>
          <a:lstStyle/>
          <a:p>
            <a:pPr algn="l">
              <a:lnSpc>
                <a:spcPts val="4889"/>
              </a:lnSpc>
            </a:pPr>
            <a:r>
              <a:rPr lang="en-US" sz="3492">
                <a:solidFill>
                  <a:srgbClr val="000000"/>
                </a:solidFill>
                <a:latin typeface="Canva Sans Bold"/>
                <a:ea typeface="Canva Sans Bold"/>
                <a:cs typeface="Canva Sans Bold"/>
                <a:sym typeface="Canva Sans Bold"/>
              </a:rPr>
              <a:t>What is YOLOv8?</a:t>
            </a:r>
          </a:p>
          <a:p>
            <a:pPr algn="l">
              <a:lnSpc>
                <a:spcPts val="4889"/>
              </a:lnSpc>
            </a:pP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A state-of-the-art object detection model.</a:t>
            </a: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Known for its speed and real-time processing capabilities.</a:t>
            </a:r>
          </a:p>
          <a:p>
            <a:pPr algn="l" marL="754007" indent="-377004" lvl="1">
              <a:lnSpc>
                <a:spcPts val="4889"/>
              </a:lnSpc>
              <a:spcBef>
                <a:spcPct val="0"/>
              </a:spcBef>
              <a:buFont typeface="Arial"/>
              <a:buChar char="•"/>
            </a:pPr>
            <a:r>
              <a:rPr lang="en-US" sz="3492">
                <a:solidFill>
                  <a:srgbClr val="000000"/>
                </a:solidFill>
                <a:latin typeface="Canva Sans"/>
                <a:ea typeface="Canva Sans"/>
                <a:cs typeface="Canva Sans"/>
                <a:sym typeface="Canva Sans"/>
              </a:rPr>
              <a:t>Provides high accuracy in detecting and classifying objects in images.</a:t>
            </a:r>
          </a:p>
          <a:p>
            <a:pPr algn="l" marL="0" indent="0" lvl="0">
              <a:lnSpc>
                <a:spcPts val="4889"/>
              </a:lnSpc>
              <a:spcBef>
                <a:spcPct val="0"/>
              </a:spcBef>
            </a:pP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DAGMy5zubY4</dc:identifier>
  <dcterms:modified xsi:type="dcterms:W3CDTF">2011-08-01T06:04:30Z</dcterms:modified>
  <cp:revision>1</cp:revision>
  <dc:title>Fel saLem</dc:title>
</cp:coreProperties>
</file>