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83131"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2CA23-1E6B-45F4-AAE9-AD8C5A1E2B15}" type="datetimeFigureOut">
              <a:rPr lang="en-US" smtClean="0"/>
              <a:t>8/20/2023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31B08-0552-4B8A-A451-BDC048A3B030}" type="slidenum">
              <a:rPr lang="en-US" smtClean="0"/>
              <a:t>‹#›</a:t>
            </a:fld>
            <a:endParaRPr lang="en-US"/>
          </a:p>
        </p:txBody>
      </p:sp>
    </p:spTree>
    <p:extLst>
      <p:ext uri="{BB962C8B-B14F-4D97-AF65-F5344CB8AC3E}">
        <p14:creationId xmlns:p14="http://schemas.microsoft.com/office/powerpoint/2010/main" val="1416518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333333"/>
                </a:solidFill>
                <a:effectLst/>
                <a:latin typeface="Roboto" panose="020F0502020204030204" pitchFamily="2" charset="0"/>
              </a:rPr>
              <a:t>The emitter follower is a buffer stage with an approximately unity gain, high input impedance, and low output impedance.</a:t>
            </a:r>
          </a:p>
          <a:p>
            <a:pPr marL="171450" indent="-171450">
              <a:buFont typeface="Arial" panose="020B0604020202020204" pitchFamily="34" charset="0"/>
              <a:buChar char="•"/>
            </a:pPr>
            <a:r>
              <a:rPr lang="en-US" dirty="0"/>
              <a:t>The fact that it has a high input impedance, and a low output impedance is its most crucial feature makes it a prefect circuit for impedance matching. </a:t>
            </a:r>
          </a:p>
          <a:p>
            <a:pPr marL="171450" indent="-171450">
              <a:buFont typeface="Arial" panose="020B0604020202020204" pitchFamily="34" charset="0"/>
              <a:buChar char="•"/>
            </a:pPr>
            <a:r>
              <a:rPr lang="en-US" dirty="0"/>
              <a:t>The name “common collector transistor circuit configuration” comes from the fact that the collector circuit is shared by both the input and output circuits</a:t>
            </a:r>
          </a:p>
          <a:p>
            <a:pPr marL="171450" indent="-171450">
              <a:buFont typeface="Arial" panose="020B0604020202020204" pitchFamily="34" charset="0"/>
              <a:buChar char="•"/>
            </a:pPr>
            <a:r>
              <a:rPr lang="en-US" dirty="0"/>
              <a:t>The common collector is also known as an emitter follower, the name comes from the fact that the emitter voltage “follows” the base voltage</a:t>
            </a:r>
          </a:p>
        </p:txBody>
      </p:sp>
      <p:sp>
        <p:nvSpPr>
          <p:cNvPr id="4" name="Slide Number Placeholder 3"/>
          <p:cNvSpPr>
            <a:spLocks noGrp="1"/>
          </p:cNvSpPr>
          <p:nvPr>
            <p:ph type="sldNum" sz="quarter" idx="5"/>
          </p:nvPr>
        </p:nvSpPr>
        <p:spPr/>
        <p:txBody>
          <a:bodyPr/>
          <a:lstStyle/>
          <a:p>
            <a:fld id="{5C931B08-0552-4B8A-A451-BDC048A3B030}" type="slidenum">
              <a:rPr lang="en-US" smtClean="0"/>
              <a:t>2</a:t>
            </a:fld>
            <a:endParaRPr lang="en-US"/>
          </a:p>
        </p:txBody>
      </p:sp>
    </p:spTree>
    <p:extLst>
      <p:ext uri="{BB962C8B-B14F-4D97-AF65-F5344CB8AC3E}">
        <p14:creationId xmlns:p14="http://schemas.microsoft.com/office/powerpoint/2010/main" val="653705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you connect the load between the ground and emitter, the base won’t have a high impedance. And it also means that the base circuit has protection from high wide range current. So, it doesn’t need high resistance for protection. Plus, the base terminal isn’t vulnerable to connect to the ground rail via the emitter.</a:t>
            </a:r>
          </a:p>
          <a:p>
            <a:pPr marL="171450" indent="-171450">
              <a:buFont typeface="Arial" panose="020B0604020202020204" pitchFamily="34" charset="0"/>
              <a:buChar char="•"/>
            </a:pPr>
            <a:r>
              <a:rPr lang="en-US" dirty="0"/>
              <a:t>The emitter follower is the network you get from using an emitter terminal as output in a BJT configuration</a:t>
            </a:r>
          </a:p>
          <a:p>
            <a:pPr marL="171450" indent="-171450">
              <a:buFont typeface="Arial" panose="020B0604020202020204" pitchFamily="34" charset="0"/>
              <a:buChar char="•"/>
            </a:pPr>
            <a:r>
              <a:rPr lang="en-US" dirty="0"/>
              <a:t>The transistor circuit follows the transistor’s base voltage, and it does this in a way that the emitter terminal’s output is always equivalent to the base voltage minus the base-emitter junction’s forward drop</a:t>
            </a:r>
          </a:p>
        </p:txBody>
      </p:sp>
      <p:sp>
        <p:nvSpPr>
          <p:cNvPr id="4" name="Slide Number Placeholder 3"/>
          <p:cNvSpPr>
            <a:spLocks noGrp="1"/>
          </p:cNvSpPr>
          <p:nvPr>
            <p:ph type="sldNum" sz="quarter" idx="5"/>
          </p:nvPr>
        </p:nvSpPr>
        <p:spPr/>
        <p:txBody>
          <a:bodyPr/>
          <a:lstStyle/>
          <a:p>
            <a:fld id="{5C931B08-0552-4B8A-A451-BDC048A3B030}" type="slidenum">
              <a:rPr lang="en-US" smtClean="0"/>
              <a:t>3</a:t>
            </a:fld>
            <a:endParaRPr lang="en-US"/>
          </a:p>
        </p:txBody>
      </p:sp>
    </p:spTree>
    <p:extLst>
      <p:ext uri="{BB962C8B-B14F-4D97-AF65-F5344CB8AC3E}">
        <p14:creationId xmlns:p14="http://schemas.microsoft.com/office/powerpoint/2010/main" val="330768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333333"/>
                </a:solidFill>
                <a:effectLst/>
                <a:latin typeface="Roboto" panose="02000000000000000000" pitchFamily="2" charset="0"/>
              </a:rPr>
              <a:t>There is no voltage gain. Voltage gain is almost 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33333"/>
                </a:solidFill>
                <a:effectLst/>
                <a:latin typeface="Roboto" panose="02000000000000000000" pitchFamily="2" charset="0"/>
              </a:rPr>
              <a:t>Current gain and power gain are both relatively high.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33333"/>
                </a:solidFill>
                <a:effectLst/>
                <a:latin typeface="Roboto" panose="02000000000000000000" pitchFamily="2" charset="0"/>
              </a:rPr>
              <a:t>Input impedance is high, and output impedance is low, so it works as a great buffer.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33333"/>
                </a:solidFill>
                <a:effectLst/>
                <a:latin typeface="Roboto" panose="02000000000000000000" pitchFamily="2" charset="0"/>
              </a:rPr>
              <a:t>The main advantage of an emitter follower circuit is that it provides a high input impedance and a low output impedance, making it an ideal circuit for applications where a high impedance input signal needs to be buffered or amplified.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C931B08-0552-4B8A-A451-BDC048A3B030}" type="slidenum">
              <a:rPr lang="en-US" smtClean="0"/>
              <a:t>4</a:t>
            </a:fld>
            <a:endParaRPr lang="en-US"/>
          </a:p>
        </p:txBody>
      </p:sp>
    </p:spTree>
    <p:extLst>
      <p:ext uri="{BB962C8B-B14F-4D97-AF65-F5344CB8AC3E}">
        <p14:creationId xmlns:p14="http://schemas.microsoft.com/office/powerpoint/2010/main" val="3955292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Although an emitter follower's voltage gain is less than one and can be beneficial in some situations, it can also have limitations when significant voltage amplification is needed. </a:t>
            </a:r>
          </a:p>
          <a:p>
            <a:pPr marL="171450" indent="-171450">
              <a:buFont typeface="Arial" panose="020B0604020202020204" pitchFamily="34" charset="0"/>
              <a:buChar char="•"/>
            </a:pPr>
            <a:r>
              <a:rPr lang="en-US" dirty="0"/>
              <a:t>Emitter follower circuits can dissipate a significant amount of power in the transistor itself, which can lead to the transistor heating up too much. </a:t>
            </a:r>
          </a:p>
          <a:p>
            <a:pPr marL="171450" indent="-171450">
              <a:buFont typeface="Arial" panose="020B0604020202020204" pitchFamily="34" charset="0"/>
              <a:buChar char="•"/>
            </a:pPr>
            <a:r>
              <a:rPr lang="en-US" dirty="0"/>
              <a:t> The emitter follower's frequency response is not as wide as some other amplifier configurations this can limit its usability in applications requiring high-frequency amplification.</a:t>
            </a:r>
          </a:p>
        </p:txBody>
      </p:sp>
      <p:sp>
        <p:nvSpPr>
          <p:cNvPr id="4" name="Slide Number Placeholder 3"/>
          <p:cNvSpPr>
            <a:spLocks noGrp="1"/>
          </p:cNvSpPr>
          <p:nvPr>
            <p:ph type="sldNum" sz="quarter" idx="5"/>
          </p:nvPr>
        </p:nvSpPr>
        <p:spPr/>
        <p:txBody>
          <a:bodyPr/>
          <a:lstStyle/>
          <a:p>
            <a:fld id="{5C931B08-0552-4B8A-A451-BDC048A3B030}" type="slidenum">
              <a:rPr lang="en-US" smtClean="0"/>
              <a:t>5</a:t>
            </a:fld>
            <a:endParaRPr lang="en-US"/>
          </a:p>
        </p:txBody>
      </p:sp>
    </p:spTree>
    <p:extLst>
      <p:ext uri="{BB962C8B-B14F-4D97-AF65-F5344CB8AC3E}">
        <p14:creationId xmlns:p14="http://schemas.microsoft.com/office/powerpoint/2010/main" val="1315507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t>
            </a:r>
            <a:r>
              <a:rPr lang="en-US" dirty="0" err="1"/>
              <a:t>cascode</a:t>
            </a:r>
            <a:r>
              <a:rPr lang="en-US" dirty="0"/>
              <a:t> emitter: a second transistor is connected in a common base configuration on top of the first emitter follower transistor which improves the frequency response and can provide higher overall gain.</a:t>
            </a:r>
          </a:p>
          <a:p>
            <a:pPr marL="171450" indent="-171450">
              <a:buFont typeface="Arial" panose="020B0604020202020204" pitchFamily="34" charset="0"/>
              <a:buChar char="•"/>
            </a:pPr>
            <a:r>
              <a:rPr lang="en-US" dirty="0"/>
              <a:t>The Darlington pair is a combination of two transistors in a single package, it's used to achieve a higher current gain and better overall performance.</a:t>
            </a:r>
          </a:p>
          <a:p>
            <a:pPr marL="171450" indent="-171450">
              <a:buFont typeface="Arial" panose="020B0604020202020204" pitchFamily="34" charset="0"/>
              <a:buChar char="•"/>
            </a:pPr>
            <a:r>
              <a:rPr lang="en-US" dirty="0"/>
              <a:t>The complementary emitter follower is a variation that uses both NPN and PNP transistors in a push-pull arrangement to provide both positive and negative voltage amplification it's commonly used in power amplifier stages to drive loads like speakers efficiently.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C931B08-0552-4B8A-A451-BDC048A3B030}" type="slidenum">
              <a:rPr lang="en-US" smtClean="0"/>
              <a:t>6</a:t>
            </a:fld>
            <a:endParaRPr lang="en-US"/>
          </a:p>
        </p:txBody>
      </p:sp>
    </p:spTree>
    <p:extLst>
      <p:ext uri="{BB962C8B-B14F-4D97-AF65-F5344CB8AC3E}">
        <p14:creationId xmlns:p14="http://schemas.microsoft.com/office/powerpoint/2010/main" val="3651070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References </a:t>
            </a:r>
          </a:p>
        </p:txBody>
      </p:sp>
      <p:sp>
        <p:nvSpPr>
          <p:cNvPr id="4" name="Slide Number Placeholder 3"/>
          <p:cNvSpPr>
            <a:spLocks noGrp="1"/>
          </p:cNvSpPr>
          <p:nvPr>
            <p:ph type="sldNum" sz="quarter" idx="5"/>
          </p:nvPr>
        </p:nvSpPr>
        <p:spPr/>
        <p:txBody>
          <a:bodyPr/>
          <a:lstStyle/>
          <a:p>
            <a:fld id="{5C931B08-0552-4B8A-A451-BDC048A3B030}" type="slidenum">
              <a:rPr lang="en-US" smtClean="0"/>
              <a:t>7</a:t>
            </a:fld>
            <a:endParaRPr lang="en-US"/>
          </a:p>
        </p:txBody>
      </p:sp>
    </p:spTree>
    <p:extLst>
      <p:ext uri="{BB962C8B-B14F-4D97-AF65-F5344CB8AC3E}">
        <p14:creationId xmlns:p14="http://schemas.microsoft.com/office/powerpoint/2010/main" val="4129555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8/20/2023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8557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8/20/2023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9540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8/20/2023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2597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8/20/2023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1079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8/20/2023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4296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8/20/2023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8674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8/20/2023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342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8/20/2023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5896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8/20/2023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929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8/20/2023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202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8/20/2023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6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8/20/2023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2272574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tutorialspoint.com/amplifiers/amplifiers_emitter_follower_and_darlington.htm" TargetMode="External"/><Relationship Id="rId7" Type="http://schemas.openxmlformats.org/officeDocument/2006/relationships/hyperlink" Target="https://www.codrey.com/electronics/emitter-follower-a-quick-loo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wellpcb.com/emitter-follower-circuit.html#:~:text=You%20can%20use%20an%20emitter%20follower%20circuit%20for" TargetMode="External"/><Relationship Id="rId5" Type="http://schemas.openxmlformats.org/officeDocument/2006/relationships/hyperlink" Target="https://www.semiconductorforu.com/emitter-follower-working-characteristics-and-its-applications/" TargetMode="External"/><Relationship Id="rId4" Type="http://schemas.openxmlformats.org/officeDocument/2006/relationships/hyperlink" Target="https://www.eeeguide.com/complementary-emitter-follower-circuit/#:~:text=Complementary%20emitter%20followers%20have%20similar%20signals%20applied%20simultaneousl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4E1F8-C828-B222-53F3-EF5B1FBEC369}"/>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Emitter follower</a:t>
            </a:r>
          </a:p>
        </p:txBody>
      </p:sp>
      <p:sp>
        <p:nvSpPr>
          <p:cNvPr id="3" name="Subtitle 2">
            <a:extLst>
              <a:ext uri="{FF2B5EF4-FFF2-40B4-BE49-F238E27FC236}">
                <a16:creationId xmlns:a16="http://schemas.microsoft.com/office/drawing/2014/main" id="{8588308C-0956-D040-4F47-031239A76442}"/>
              </a:ext>
            </a:extLst>
          </p:cNvPr>
          <p:cNvSpPr>
            <a:spLocks noGrp="1"/>
          </p:cNvSpPr>
          <p:nvPr>
            <p:ph type="subTitle" idx="1"/>
          </p:nvPr>
        </p:nvSpPr>
        <p:spPr>
          <a:xfrm>
            <a:off x="5315735" y="4646030"/>
            <a:ext cx="5916145" cy="1344868"/>
          </a:xfrm>
        </p:spPr>
        <p:txBody>
          <a:bodyPr anchor="t">
            <a:normAutofit/>
          </a:bodyPr>
          <a:lstStyle/>
          <a:p>
            <a:pPr algn="l"/>
            <a:r>
              <a:rPr lang="en-US" dirty="0"/>
              <a:t>RBT125</a:t>
            </a:r>
          </a:p>
          <a:p>
            <a:pPr algn="l"/>
            <a:r>
              <a:rPr lang="en-US" dirty="0"/>
              <a:t>Marbin Godinez</a:t>
            </a:r>
          </a:p>
        </p:txBody>
      </p:sp>
      <p:pic>
        <p:nvPicPr>
          <p:cNvPr id="15" name="Picture 3" descr="An abstract genetic concept">
            <a:extLst>
              <a:ext uri="{FF2B5EF4-FFF2-40B4-BE49-F238E27FC236}">
                <a16:creationId xmlns:a16="http://schemas.microsoft.com/office/drawing/2014/main" id="{B001C253-D675-FD40-B8BF-1EAA03177121}"/>
              </a:ext>
            </a:extLst>
          </p:cNvPr>
          <p:cNvPicPr>
            <a:picLocks noChangeAspect="1"/>
          </p:cNvPicPr>
          <p:nvPr/>
        </p:nvPicPr>
        <p:blipFill rotWithShape="1">
          <a:blip r:embed="rId2"/>
          <a:srcRect l="19004" r="13085"/>
          <a:stretch/>
        </p:blipFill>
        <p:spPr>
          <a:xfrm>
            <a:off x="20" y="10"/>
            <a:ext cx="4657325" cy="6857990"/>
          </a:xfrm>
          <a:prstGeom prst="rect">
            <a:avLst/>
          </a:prstGeom>
        </p:spPr>
      </p:pic>
    </p:spTree>
    <p:extLst>
      <p:ext uri="{BB962C8B-B14F-4D97-AF65-F5344CB8AC3E}">
        <p14:creationId xmlns:p14="http://schemas.microsoft.com/office/powerpoint/2010/main" val="300414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BAE5E7E-394D-8945-38B6-5833DD99A7AB}"/>
              </a:ext>
            </a:extLst>
          </p:cNvPr>
          <p:cNvSpPr>
            <a:spLocks noGrp="1"/>
          </p:cNvSpPr>
          <p:nvPr>
            <p:ph type="title"/>
          </p:nvPr>
        </p:nvSpPr>
        <p:spPr>
          <a:xfrm>
            <a:off x="960120" y="317814"/>
            <a:ext cx="10268712" cy="1700784"/>
          </a:xfrm>
        </p:spPr>
        <p:txBody>
          <a:bodyPr vert="horz" lIns="91440" tIns="45720" rIns="91440" bIns="45720" rtlCol="0" anchor="ctr">
            <a:normAutofit/>
          </a:bodyPr>
          <a:lstStyle/>
          <a:p>
            <a:r>
              <a:rPr lang="en-US" kern="1200" cap="all" spc="120" baseline="0">
                <a:solidFill>
                  <a:schemeClr val="bg1"/>
                </a:solidFill>
                <a:latin typeface="+mj-lt"/>
                <a:ea typeface="+mj-ea"/>
                <a:cs typeface="+mj-cs"/>
              </a:rPr>
              <a:t>Emitter follower</a:t>
            </a:r>
          </a:p>
        </p:txBody>
      </p:sp>
      <p:sp>
        <p:nvSpPr>
          <p:cNvPr id="3" name="Text Placeholder 2">
            <a:extLst>
              <a:ext uri="{FF2B5EF4-FFF2-40B4-BE49-F238E27FC236}">
                <a16:creationId xmlns:a16="http://schemas.microsoft.com/office/drawing/2014/main" id="{0FB672DD-6F48-B951-5F41-9C87816BDB6A}"/>
              </a:ext>
            </a:extLst>
          </p:cNvPr>
          <p:cNvSpPr>
            <a:spLocks noGrp="1"/>
          </p:cNvSpPr>
          <p:nvPr>
            <p:ph type="body" sz="half" idx="2"/>
          </p:nvPr>
        </p:nvSpPr>
        <p:spPr>
          <a:xfrm>
            <a:off x="960120" y="2784143"/>
            <a:ext cx="5782586" cy="3433031"/>
          </a:xfrm>
        </p:spPr>
        <p:txBody>
          <a:bodyPr vert="horz" lIns="91440" tIns="45720" rIns="91440" bIns="45720" rtlCol="0" anchor="t">
            <a:normAutofit/>
          </a:bodyPr>
          <a:lstStyle/>
          <a:p>
            <a:pPr marL="285750" indent="-285750">
              <a:buFont typeface="Wingdings" panose="05000000000000000000" pitchFamily="2" charset="2"/>
              <a:buChar char="Ø"/>
            </a:pPr>
            <a:r>
              <a:rPr lang="en-US" sz="1800" dirty="0"/>
              <a:t>THE EMITTER FOLLOWER IS ALSO KNOWS AS A COMMON COLLECTOR TRANSISTOR.</a:t>
            </a:r>
          </a:p>
          <a:p>
            <a:pPr marL="285750" indent="-285750">
              <a:buFont typeface="Wingdings" panose="05000000000000000000" pitchFamily="2" charset="2"/>
              <a:buChar char="Ø"/>
            </a:pPr>
            <a:r>
              <a:rPr lang="en-US" sz="1800" dirty="0"/>
              <a:t>Basic components for an emitter follower are and may include:</a:t>
            </a:r>
          </a:p>
          <a:p>
            <a:pPr marL="742950" lvl="1" indent="-285750">
              <a:buFont typeface="Wingdings" panose="05000000000000000000" pitchFamily="2" charset="2"/>
              <a:buChar char="Ø"/>
            </a:pPr>
            <a:r>
              <a:rPr lang="en-US" dirty="0"/>
              <a:t>TRANSISTOR </a:t>
            </a:r>
          </a:p>
          <a:p>
            <a:pPr marL="742950" lvl="1" indent="-285750">
              <a:buFont typeface="Wingdings" panose="05000000000000000000" pitchFamily="2" charset="2"/>
              <a:buChar char="Ø"/>
            </a:pPr>
            <a:r>
              <a:rPr lang="en-US" dirty="0"/>
              <a:t>BATTERY </a:t>
            </a:r>
          </a:p>
          <a:p>
            <a:pPr marL="742950" lvl="1" indent="-285750">
              <a:buFont typeface="Wingdings" panose="05000000000000000000" pitchFamily="2" charset="2"/>
              <a:buChar char="Ø"/>
            </a:pPr>
            <a:r>
              <a:rPr lang="en-US" dirty="0"/>
              <a:t>RESSITOR</a:t>
            </a:r>
          </a:p>
          <a:p>
            <a:pPr marL="742950" lvl="1" indent="-285750">
              <a:buFont typeface="Wingdings" panose="05000000000000000000" pitchFamily="2" charset="2"/>
              <a:buChar char="Ø"/>
            </a:pPr>
            <a:r>
              <a:rPr lang="en-US" dirty="0"/>
              <a:t>LOAD RESISTOR</a:t>
            </a:r>
          </a:p>
          <a:p>
            <a:pPr marL="285750" indent="-285750">
              <a:buFont typeface="Wingdings" panose="05000000000000000000" pitchFamily="2" charset="2"/>
              <a:buChar char="Ø"/>
            </a:pPr>
            <a:endParaRPr lang="en-US" sz="1800" dirty="0"/>
          </a:p>
        </p:txBody>
      </p:sp>
      <p:pic>
        <p:nvPicPr>
          <p:cNvPr id="6" name="Content Placeholder 5" descr="A diagram of a computer&#10;&#10;Description automatically generated">
            <a:extLst>
              <a:ext uri="{FF2B5EF4-FFF2-40B4-BE49-F238E27FC236}">
                <a16:creationId xmlns:a16="http://schemas.microsoft.com/office/drawing/2014/main" id="{9CDD1F47-084C-D17A-A38B-6DAC1C694C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33136" y="2874453"/>
            <a:ext cx="4012870" cy="3320650"/>
          </a:xfrm>
          <a:prstGeom prst="rect">
            <a:avLst/>
          </a:prstGeom>
        </p:spPr>
      </p:pic>
    </p:spTree>
    <p:extLst>
      <p:ext uri="{BB962C8B-B14F-4D97-AF65-F5344CB8AC3E}">
        <p14:creationId xmlns:p14="http://schemas.microsoft.com/office/powerpoint/2010/main" val="177169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up of a machine&#10;&#10;Description automatically generated">
            <a:extLst>
              <a:ext uri="{FF2B5EF4-FFF2-40B4-BE49-F238E27FC236}">
                <a16:creationId xmlns:a16="http://schemas.microsoft.com/office/drawing/2014/main" id="{71498BE3-6EAA-A4B0-F838-FB025DA732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3145" y="2390558"/>
            <a:ext cx="5313219" cy="3751408"/>
          </a:xfrm>
        </p:spPr>
      </p:pic>
      <p:sp>
        <p:nvSpPr>
          <p:cNvPr id="4" name="Title 3">
            <a:extLst>
              <a:ext uri="{FF2B5EF4-FFF2-40B4-BE49-F238E27FC236}">
                <a16:creationId xmlns:a16="http://schemas.microsoft.com/office/drawing/2014/main" id="{1CF4B1D3-A811-ED24-2388-65AF270E39C2}"/>
              </a:ext>
            </a:extLst>
          </p:cNvPr>
          <p:cNvSpPr>
            <a:spLocks noGrp="1"/>
          </p:cNvSpPr>
          <p:nvPr>
            <p:ph type="title"/>
          </p:nvPr>
        </p:nvSpPr>
        <p:spPr/>
        <p:txBody>
          <a:bodyPr/>
          <a:lstStyle/>
          <a:p>
            <a:r>
              <a:rPr lang="en-US" dirty="0"/>
              <a:t>Usage </a:t>
            </a:r>
          </a:p>
        </p:txBody>
      </p:sp>
      <p:sp>
        <p:nvSpPr>
          <p:cNvPr id="5" name="TextBox 4">
            <a:extLst>
              <a:ext uri="{FF2B5EF4-FFF2-40B4-BE49-F238E27FC236}">
                <a16:creationId xmlns:a16="http://schemas.microsoft.com/office/drawing/2014/main" id="{A992EFDC-B714-A1A1-9742-2DF3DD356D7D}"/>
              </a:ext>
            </a:extLst>
          </p:cNvPr>
          <p:cNvSpPr txBox="1"/>
          <p:nvPr/>
        </p:nvSpPr>
        <p:spPr>
          <a:xfrm>
            <a:off x="415636" y="2743200"/>
            <a:ext cx="4322619" cy="2308324"/>
          </a:xfrm>
          <a:prstGeom prst="rect">
            <a:avLst/>
          </a:prstGeom>
          <a:noFill/>
        </p:spPr>
        <p:txBody>
          <a:bodyPr wrap="square" rtlCol="0">
            <a:spAutoFit/>
          </a:bodyPr>
          <a:lstStyle/>
          <a:p>
            <a:r>
              <a:rPr lang="en-US" dirty="0"/>
              <a:t>Emitter followers are most used in: </a:t>
            </a:r>
          </a:p>
          <a:p>
            <a:pPr marL="285750" indent="-285750">
              <a:buFont typeface="Arial" panose="020B0604020202020204" pitchFamily="34" charset="0"/>
              <a:buChar char="•"/>
            </a:pPr>
            <a:r>
              <a:rPr lang="en-US" dirty="0"/>
              <a:t>Antenna tuners</a:t>
            </a:r>
          </a:p>
          <a:p>
            <a:pPr marL="285750" indent="-285750">
              <a:buFont typeface="Arial" panose="020B0604020202020204" pitchFamily="34" charset="0"/>
              <a:buChar char="•"/>
            </a:pPr>
            <a:r>
              <a:rPr lang="en-US" dirty="0"/>
              <a:t>Acoustic horns</a:t>
            </a:r>
          </a:p>
          <a:p>
            <a:pPr marL="285750" indent="-285750">
              <a:buFont typeface="Arial" panose="020B0604020202020204" pitchFamily="34" charset="0"/>
              <a:buChar char="•"/>
            </a:pPr>
            <a:r>
              <a:rPr lang="en-US" dirty="0"/>
              <a:t>Baluns</a:t>
            </a:r>
          </a:p>
          <a:p>
            <a:pPr marL="285750" indent="-285750">
              <a:buFont typeface="Arial" panose="020B0604020202020204" pitchFamily="34" charset="0"/>
              <a:buChar char="•"/>
            </a:pPr>
            <a:r>
              <a:rPr lang="en-US" dirty="0"/>
              <a:t>Simple motor speed controller</a:t>
            </a:r>
          </a:p>
          <a:p>
            <a:pPr marL="285750" indent="-285750">
              <a:buFont typeface="Arial" panose="020B0604020202020204" pitchFamily="34" charset="0"/>
              <a:buChar char="•"/>
            </a:pPr>
            <a:r>
              <a:rPr lang="en-US" dirty="0"/>
              <a:t>Hi-Fi power amplifier</a:t>
            </a:r>
          </a:p>
          <a:p>
            <a:pPr marL="285750" indent="-285750">
              <a:buFont typeface="Arial" panose="020B0604020202020204" pitchFamily="34" charset="0"/>
              <a:buChar char="•"/>
            </a:pPr>
            <a:r>
              <a:rPr lang="en-US" dirty="0"/>
              <a:t>Simple variable power supply</a:t>
            </a:r>
          </a:p>
          <a:p>
            <a:pPr marL="285750" indent="-285750">
              <a:buFont typeface="Arial" panose="020B0604020202020204" pitchFamily="34" charset="0"/>
              <a:buChar char="•"/>
            </a:pPr>
            <a:r>
              <a:rPr lang="en-US" dirty="0"/>
              <a:t>Signal generator circuit</a:t>
            </a:r>
          </a:p>
        </p:txBody>
      </p:sp>
    </p:spTree>
    <p:extLst>
      <p:ext uri="{BB962C8B-B14F-4D97-AF65-F5344CB8AC3E}">
        <p14:creationId xmlns:p14="http://schemas.microsoft.com/office/powerpoint/2010/main" val="122354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6C5807-0223-218D-D9E3-69C4009F87D4}"/>
              </a:ext>
            </a:extLst>
          </p:cNvPr>
          <p:cNvSpPr>
            <a:spLocks noGrp="1"/>
          </p:cNvSpPr>
          <p:nvPr>
            <p:ph type="body" sz="half" idx="2"/>
          </p:nvPr>
        </p:nvSpPr>
        <p:spPr>
          <a:xfrm>
            <a:off x="960120" y="2591850"/>
            <a:ext cx="7820198" cy="3277137"/>
          </a:xfrm>
        </p:spPr>
        <p:txBody>
          <a:bodyPr/>
          <a:lstStyle/>
          <a:p>
            <a:r>
              <a:rPr lang="en-US" dirty="0"/>
              <a:t>Some advantages of implementing a emitter follower are that:</a:t>
            </a:r>
          </a:p>
          <a:p>
            <a:r>
              <a:rPr lang="en-US" sz="2000" dirty="0"/>
              <a:t>Voltage gain is none or almost one.</a:t>
            </a:r>
          </a:p>
          <a:p>
            <a:r>
              <a:rPr lang="en-US" sz="2000" dirty="0"/>
              <a:t>Main purpose of an emitter follower is to serve as a buffer</a:t>
            </a:r>
          </a:p>
        </p:txBody>
      </p:sp>
      <p:sp>
        <p:nvSpPr>
          <p:cNvPr id="4" name="Title 3">
            <a:extLst>
              <a:ext uri="{FF2B5EF4-FFF2-40B4-BE49-F238E27FC236}">
                <a16:creationId xmlns:a16="http://schemas.microsoft.com/office/drawing/2014/main" id="{FFD7B837-EF80-C12C-8932-A47BE878E3E3}"/>
              </a:ext>
            </a:extLst>
          </p:cNvPr>
          <p:cNvSpPr>
            <a:spLocks noGrp="1"/>
          </p:cNvSpPr>
          <p:nvPr>
            <p:ph type="title"/>
          </p:nvPr>
        </p:nvSpPr>
        <p:spPr/>
        <p:txBody>
          <a:bodyPr/>
          <a:lstStyle/>
          <a:p>
            <a:r>
              <a:rPr lang="en-US" dirty="0"/>
              <a:t>Advantages </a:t>
            </a:r>
          </a:p>
        </p:txBody>
      </p:sp>
    </p:spTree>
    <p:extLst>
      <p:ext uri="{BB962C8B-B14F-4D97-AF65-F5344CB8AC3E}">
        <p14:creationId xmlns:p14="http://schemas.microsoft.com/office/powerpoint/2010/main" val="96125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6D8606-CFCA-7C6A-FDBD-8AD6B994B46C}"/>
              </a:ext>
            </a:extLst>
          </p:cNvPr>
          <p:cNvSpPr>
            <a:spLocks noGrp="1"/>
          </p:cNvSpPr>
          <p:nvPr>
            <p:ph type="body" sz="half" idx="2"/>
          </p:nvPr>
        </p:nvSpPr>
        <p:spPr>
          <a:xfrm>
            <a:off x="960120" y="2591850"/>
            <a:ext cx="8557953" cy="3277137"/>
          </a:xfrm>
        </p:spPr>
        <p:txBody>
          <a:bodyPr/>
          <a:lstStyle/>
          <a:p>
            <a:r>
              <a:rPr lang="en-US" dirty="0"/>
              <a:t>Some disadvantages include: </a:t>
            </a:r>
          </a:p>
          <a:p>
            <a:r>
              <a:rPr lang="en-US" sz="1800" dirty="0"/>
              <a:t>Voltage drop can't go over 1</a:t>
            </a:r>
          </a:p>
          <a:p>
            <a:r>
              <a:rPr lang="en-US" sz="1800" dirty="0"/>
              <a:t>Transistor can overheat </a:t>
            </a:r>
          </a:p>
          <a:p>
            <a:r>
              <a:rPr lang="en-US" sz="1800" dirty="0"/>
              <a:t>The emitter follower's frequency response is not as wide as some other amplifier configurations</a:t>
            </a:r>
          </a:p>
        </p:txBody>
      </p:sp>
      <p:sp>
        <p:nvSpPr>
          <p:cNvPr id="4" name="Title 3">
            <a:extLst>
              <a:ext uri="{FF2B5EF4-FFF2-40B4-BE49-F238E27FC236}">
                <a16:creationId xmlns:a16="http://schemas.microsoft.com/office/drawing/2014/main" id="{0BDF88F8-E70F-E7DC-21F2-699DE45C9715}"/>
              </a:ext>
            </a:extLst>
          </p:cNvPr>
          <p:cNvSpPr>
            <a:spLocks noGrp="1"/>
          </p:cNvSpPr>
          <p:nvPr>
            <p:ph type="title"/>
          </p:nvPr>
        </p:nvSpPr>
        <p:spPr/>
        <p:txBody>
          <a:bodyPr/>
          <a:lstStyle/>
          <a:p>
            <a:r>
              <a:rPr lang="en-US" dirty="0"/>
              <a:t>Disadvantages </a:t>
            </a:r>
          </a:p>
        </p:txBody>
      </p:sp>
    </p:spTree>
    <p:extLst>
      <p:ext uri="{BB962C8B-B14F-4D97-AF65-F5344CB8AC3E}">
        <p14:creationId xmlns:p14="http://schemas.microsoft.com/office/powerpoint/2010/main" val="375994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C96A46-44ED-54EE-383F-26B66B5E964F}"/>
              </a:ext>
            </a:extLst>
          </p:cNvPr>
          <p:cNvSpPr>
            <a:spLocks noGrp="1"/>
          </p:cNvSpPr>
          <p:nvPr>
            <p:ph type="body" sz="half" idx="2"/>
          </p:nvPr>
        </p:nvSpPr>
        <p:spPr>
          <a:xfrm>
            <a:off x="960120" y="2254828"/>
            <a:ext cx="9680171" cy="3614160"/>
          </a:xfrm>
        </p:spPr>
        <p:txBody>
          <a:bodyPr/>
          <a:lstStyle/>
          <a:p>
            <a:r>
              <a:rPr lang="en-US" dirty="0"/>
              <a:t>Some variation of the emitter follower are: </a:t>
            </a:r>
          </a:p>
          <a:p>
            <a:pPr marL="342900" indent="-342900">
              <a:buFont typeface="Arial" panose="020B0604020202020204" pitchFamily="34" charset="0"/>
              <a:buChar char="•"/>
            </a:pPr>
            <a:r>
              <a:rPr lang="en-US" sz="2000" dirty="0"/>
              <a:t>The </a:t>
            </a:r>
            <a:r>
              <a:rPr lang="en-US" sz="2000" dirty="0" err="1"/>
              <a:t>Cascode</a:t>
            </a:r>
            <a:r>
              <a:rPr lang="en-US" sz="2000" dirty="0"/>
              <a:t> emitter follower</a:t>
            </a:r>
          </a:p>
          <a:p>
            <a:pPr marL="342900" indent="-342900">
              <a:buFont typeface="Arial" panose="020B0604020202020204" pitchFamily="34" charset="0"/>
              <a:buChar char="•"/>
            </a:pPr>
            <a:r>
              <a:rPr lang="en-US" sz="2000" dirty="0"/>
              <a:t>The Darlington pair </a:t>
            </a:r>
          </a:p>
          <a:p>
            <a:pPr marL="342900" indent="-342900">
              <a:buFont typeface="Arial" panose="020B0604020202020204" pitchFamily="34" charset="0"/>
              <a:buChar char="•"/>
            </a:pPr>
            <a:r>
              <a:rPr lang="en-US" sz="2000" dirty="0"/>
              <a:t>The complementary emitter follower </a:t>
            </a:r>
          </a:p>
          <a:p>
            <a:pPr marL="342900" indent="-342900">
              <a:buFont typeface="Arial" panose="020B0604020202020204" pitchFamily="34" charset="0"/>
              <a:buChar char="•"/>
            </a:pPr>
            <a:endParaRPr lang="en-US" sz="2000" dirty="0"/>
          </a:p>
        </p:txBody>
      </p:sp>
      <p:sp>
        <p:nvSpPr>
          <p:cNvPr id="4" name="Title 3">
            <a:extLst>
              <a:ext uri="{FF2B5EF4-FFF2-40B4-BE49-F238E27FC236}">
                <a16:creationId xmlns:a16="http://schemas.microsoft.com/office/drawing/2014/main" id="{5D5C85DD-C9DE-61DB-E569-9A9978C14B4E}"/>
              </a:ext>
            </a:extLst>
          </p:cNvPr>
          <p:cNvSpPr>
            <a:spLocks noGrp="1"/>
          </p:cNvSpPr>
          <p:nvPr>
            <p:ph type="title"/>
          </p:nvPr>
        </p:nvSpPr>
        <p:spPr/>
        <p:txBody>
          <a:bodyPr/>
          <a:lstStyle/>
          <a:p>
            <a:r>
              <a:rPr lang="en-US" dirty="0"/>
              <a:t>Variations of the circuit</a:t>
            </a:r>
          </a:p>
        </p:txBody>
      </p:sp>
    </p:spTree>
    <p:extLst>
      <p:ext uri="{BB962C8B-B14F-4D97-AF65-F5344CB8AC3E}">
        <p14:creationId xmlns:p14="http://schemas.microsoft.com/office/powerpoint/2010/main" val="213635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1AFD-E19F-4CBC-F9CE-7C76B39105DD}"/>
              </a:ext>
            </a:extLst>
          </p:cNvPr>
          <p:cNvSpPr>
            <a:spLocks noGrp="1"/>
          </p:cNvSpPr>
          <p:nvPr>
            <p:ph type="title"/>
          </p:nvPr>
        </p:nvSpPr>
        <p:spPr/>
        <p:txBody>
          <a:bodyPr/>
          <a:lstStyle/>
          <a:p>
            <a:r>
              <a:rPr lang="en-US" dirty="0"/>
              <a:t>REFERENCES </a:t>
            </a:r>
          </a:p>
        </p:txBody>
      </p:sp>
      <p:sp>
        <p:nvSpPr>
          <p:cNvPr id="4" name="TextBox 3">
            <a:extLst>
              <a:ext uri="{FF2B5EF4-FFF2-40B4-BE49-F238E27FC236}">
                <a16:creationId xmlns:a16="http://schemas.microsoft.com/office/drawing/2014/main" id="{14FE414D-7538-53C8-403C-6F7BD90F37E0}"/>
              </a:ext>
            </a:extLst>
          </p:cNvPr>
          <p:cNvSpPr txBox="1"/>
          <p:nvPr/>
        </p:nvSpPr>
        <p:spPr>
          <a:xfrm>
            <a:off x="471055" y="2331868"/>
            <a:ext cx="10941627" cy="4247317"/>
          </a:xfrm>
          <a:prstGeom prst="rect">
            <a:avLst/>
          </a:prstGeom>
          <a:noFill/>
        </p:spPr>
        <p:txBody>
          <a:bodyPr wrap="square" rtlCol="0">
            <a:spAutoFit/>
          </a:bodyPr>
          <a:lstStyle/>
          <a:p>
            <a:r>
              <a:rPr lang="en-US" dirty="0" err="1"/>
              <a:t>tutorialspoint</a:t>
            </a:r>
            <a:r>
              <a:rPr lang="en-US" dirty="0"/>
              <a:t>. (n.d.). Emitter Follower &amp; Darlington Amplifier. Www.tutorialspoint.com. </a:t>
            </a:r>
            <a:r>
              <a:rPr lang="en-US" dirty="0">
                <a:hlinkClick r:id="rId3"/>
              </a:rPr>
              <a:t>https://www.tutorialspoint.com/amplifiers/amplifiers_emitter_follower_and_darlington.htm</a:t>
            </a:r>
            <a:endParaRPr lang="en-US" dirty="0"/>
          </a:p>
          <a:p>
            <a:r>
              <a:rPr lang="en-US" dirty="0" err="1"/>
              <a:t>eeeguide</a:t>
            </a:r>
            <a:r>
              <a:rPr lang="en-US" dirty="0"/>
              <a:t>. (2019, March 24). Complementary Emitter Follower Circuit. EEEGUIDE.COM. </a:t>
            </a:r>
            <a:r>
              <a:rPr lang="en-US" dirty="0">
                <a:hlinkClick r:id="rId4"/>
              </a:rPr>
              <a:t>https://www.eeeguide.com/complementary-emitter-follower-circuit/#:~:text=Complementary%20emitter%20followers%20have%20similar%20signals%20applied%20simultaneously</a:t>
            </a:r>
            <a:endParaRPr lang="en-US" dirty="0"/>
          </a:p>
          <a:p>
            <a:r>
              <a:rPr lang="en-US" dirty="0"/>
              <a:t>Chaudhary, B. (2022, September 16). Emitter Follower : Working, Characteristics and Its Applications. Semiconductor for You. </a:t>
            </a:r>
            <a:r>
              <a:rPr lang="en-US" dirty="0">
                <a:hlinkClick r:id="rId5"/>
              </a:rPr>
              <a:t>https://www.semiconductorforu.com/emitter-follower-working-characteristics-and-its-applications/</a:t>
            </a:r>
            <a:endParaRPr lang="en-US" dirty="0"/>
          </a:p>
          <a:p>
            <a:r>
              <a:rPr lang="en-US" dirty="0"/>
              <a:t>Zhao, H. (2021, December 21). Emitter Follower Circuit: The Basics and How to Create One. Circuit Board Fabrication and PCB Assembly Turnkey Services - </a:t>
            </a:r>
            <a:r>
              <a:rPr lang="en-US" dirty="0" err="1"/>
              <a:t>WellPCB</a:t>
            </a:r>
            <a:r>
              <a:rPr lang="en-US" dirty="0"/>
              <a:t>. </a:t>
            </a:r>
            <a:r>
              <a:rPr lang="en-US" dirty="0">
                <a:hlinkClick r:id="rId6"/>
              </a:rPr>
              <a:t>https://www.wellpcb.com/emitter-follower-circuit.html#:~:text=You%20can%20use%20an%20emitter%20follower%20circuit%20for</a:t>
            </a:r>
            <a:endParaRPr lang="en-US" dirty="0"/>
          </a:p>
          <a:p>
            <a:r>
              <a:rPr lang="en-US" dirty="0" err="1"/>
              <a:t>Hareendran</a:t>
            </a:r>
            <a:r>
              <a:rPr lang="en-US" dirty="0"/>
              <a:t>, T. K. (2023, April 25). Emitter Follower – A Quick Look. </a:t>
            </a:r>
            <a:r>
              <a:rPr lang="en-US" dirty="0" err="1"/>
              <a:t>Codrey</a:t>
            </a:r>
            <a:r>
              <a:rPr lang="en-US" dirty="0"/>
              <a:t> Electronics. </a:t>
            </a:r>
            <a:r>
              <a:rPr lang="en-US" dirty="0">
                <a:hlinkClick r:id="rId7"/>
              </a:rPr>
              <a:t>https://www.codrey.com/electronics/emitter-follower-a-quick-look/</a:t>
            </a:r>
            <a:endParaRPr lang="en-US" dirty="0"/>
          </a:p>
          <a:p>
            <a:endParaRPr lang="en-US" dirty="0"/>
          </a:p>
        </p:txBody>
      </p:sp>
    </p:spTree>
    <p:extLst>
      <p:ext uri="{BB962C8B-B14F-4D97-AF65-F5344CB8AC3E}">
        <p14:creationId xmlns:p14="http://schemas.microsoft.com/office/powerpoint/2010/main" val="745250117"/>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850</Words>
  <Application>Microsoft Office PowerPoint</Application>
  <PresentationFormat>Widescreen</PresentationFormat>
  <Paragraphs>63</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Franklin Gothic Demi Cond</vt:lpstr>
      <vt:lpstr>Franklin Gothic Medium</vt:lpstr>
      <vt:lpstr>Roboto</vt:lpstr>
      <vt:lpstr>Wingdings</vt:lpstr>
      <vt:lpstr>JuxtaposeVTI</vt:lpstr>
      <vt:lpstr>Emitter follower</vt:lpstr>
      <vt:lpstr>Emitter follower</vt:lpstr>
      <vt:lpstr>Usage </vt:lpstr>
      <vt:lpstr>Advantages </vt:lpstr>
      <vt:lpstr>Disadvantages </vt:lpstr>
      <vt:lpstr>Variations of the circuit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Emitter follower</dc:title>
  <dc:creator>marbin godinez</dc:creator>
  <cp:lastModifiedBy>marbin godinez</cp:lastModifiedBy>
  <cp:revision>5</cp:revision>
  <dcterms:created xsi:type="dcterms:W3CDTF">2023-08-20T19:03:38Z</dcterms:created>
  <dcterms:modified xsi:type="dcterms:W3CDTF">2023-08-20T20:12:08Z</dcterms:modified>
</cp:coreProperties>
</file>