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42" autoAdjust="0"/>
  </p:normalViewPr>
  <p:slideViewPr>
    <p:cSldViewPr snapToGrid="0">
      <p:cViewPr varScale="1">
        <p:scale>
          <a:sx n="75" d="100"/>
          <a:sy n="75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7C65-EDC4-4DC6-A049-F1BE4CCD9F92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A9C6B-4B39-4122-9B45-9D20AA2D1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5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52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5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https://wxpython.org/Phoenix/docs/html/wx.MessageDialog.html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4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キーとキーコードの対応は</a:t>
            </a:r>
            <a:r>
              <a:rPr kumimoji="1" lang="en-US" altLang="ja-JP" dirty="0"/>
              <a:t>print(</a:t>
            </a:r>
            <a:r>
              <a:rPr kumimoji="1" lang="en-US" altLang="ja-JP" dirty="0" err="1"/>
              <a:t>event.GetKeyCode</a:t>
            </a:r>
            <a:r>
              <a:rPr kumimoji="1" lang="en-US" altLang="ja-JP" dirty="0"/>
              <a:t>())</a:t>
            </a:r>
            <a:r>
              <a:rPr kumimoji="1" lang="ja-JP" altLang="en-US" dirty="0"/>
              <a:t>で調べるのが多分一番早い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https://gist.github.com/ikapper/765932799dd5dd36230b0d5205735bd3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50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https://stackoverrun.com/ja/q/4009639 , </a:t>
            </a:r>
            <a:r>
              <a:rPr kumimoji="1" lang="en-US" altLang="ja-JP" dirty="0" err="1"/>
              <a:t>openCV</a:t>
            </a:r>
            <a:r>
              <a:rPr kumimoji="1" lang="ja-JP" altLang="en-US" dirty="0"/>
              <a:t>チュートリアルはこちら </a:t>
            </a:r>
            <a:r>
              <a:rPr kumimoji="1" lang="en-US" altLang="ja-JP" dirty="0"/>
              <a:t>http://labs.eecs.tottori-u.ac.jp/sd/Member/oyamada/OpenCV/html/py_tutorials/py_tutorials.html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3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openGL</a:t>
            </a:r>
            <a:r>
              <a:rPr kumimoji="1" lang="ja-JP" altLang="en-US" dirty="0"/>
              <a:t>自体ほとんど使ったことないのでほとんど分からず申し訳無い，勉強したら追記</a:t>
            </a:r>
            <a:r>
              <a:rPr kumimoji="1" lang="en-US" altLang="ja-JP" dirty="0"/>
              <a:t>or</a:t>
            </a:r>
            <a:r>
              <a:rPr kumimoji="1" lang="ja-JP" altLang="en-US" dirty="0"/>
              <a:t>追加資料します</a:t>
            </a:r>
            <a:r>
              <a:rPr kumimoji="1" lang="en-US" altLang="ja-JP" dirty="0"/>
              <a:t> </a:t>
            </a:r>
            <a:r>
              <a:rPr kumimoji="1" lang="ja-JP" altLang="en-US" dirty="0"/>
              <a:t>インストールコマンド</a:t>
            </a:r>
            <a:r>
              <a:rPr kumimoji="1" lang="en-US" altLang="ja-JP" dirty="0"/>
              <a:t>:pip</a:t>
            </a:r>
            <a:r>
              <a:rPr kumimoji="1" lang="ja-JP" altLang="en-US" dirty="0"/>
              <a:t> </a:t>
            </a:r>
            <a:r>
              <a:rPr kumimoji="1" lang="en-US" altLang="ja-JP" dirty="0"/>
              <a:t>install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glfw</a:t>
            </a:r>
            <a:r>
              <a:rPr kumimoji="1" lang="en-US" altLang="ja-JP" dirty="0"/>
              <a:t> glad  (</a:t>
            </a:r>
            <a:r>
              <a:rPr kumimoji="1" lang="en-US" altLang="ja-JP" dirty="0" err="1"/>
              <a:t>conda</a:t>
            </a:r>
            <a:r>
              <a:rPr kumimoji="1" lang="en-US" altLang="ja-JP" dirty="0"/>
              <a:t>-forge</a:t>
            </a:r>
            <a:r>
              <a:rPr kumimoji="1" lang="ja-JP" altLang="en-US" dirty="0"/>
              <a:t>では何故かうまくいかない</a:t>
            </a:r>
            <a:r>
              <a:rPr kumimoji="1" lang="en-US" altLang="ja-JP" dirty="0"/>
              <a:t>)</a:t>
            </a:r>
            <a:r>
              <a:rPr kumimoji="1" lang="ja-JP" altLang="en-US" dirty="0"/>
              <a:t>参考 </a:t>
            </a:r>
            <a:r>
              <a:rPr kumimoji="1" lang="en-US" altLang="ja-JP" dirty="0"/>
              <a:t>https://maku.blog/p/sfpwow9/  https://qiita.com/tmichi/items/94a4a3fda7b826dd047e</a:t>
            </a:r>
          </a:p>
          <a:p>
            <a:r>
              <a:rPr kumimoji="1" lang="en-US" altLang="ja-JP" dirty="0"/>
              <a:t>https://codelabo.com/posts/20200228180254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9C6B-4B39-4122-9B45-9D20AA2D136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4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E686C-7AA1-49CA-A39E-A3C5E91C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F31DA9-5EE1-4378-993E-70E89752F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8D0CF6-707E-48EC-B6C1-586C1448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B4D82-4E8E-48CA-8FCE-1807C008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6822D-DB4F-4EEC-8141-C6F7CD5B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D448E-C4D3-45EE-8711-ADC3AAAB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D86EC0-4D24-427B-BAEA-342582B3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24AD74-D70F-442F-87F4-AADDF3F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8D225-FD5F-4BE6-A1D8-3B32AD59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A4616-C6A4-4B3E-9424-62D59F1F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71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B737B-3742-40B3-8DAE-0D1C8325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B15D8-BEB2-4896-8D3D-8CF4C14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7C602-2B30-40D9-8D38-A8ACC743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66D25-C706-4AAC-A409-32EF81C4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29466-E7A7-4E34-9B97-F9A617E4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42A89-382B-4A1D-B0AC-81345A09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5433A-A047-4105-A1FF-B25BDCF6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E171-F562-41F9-9C88-B249548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C8E81-20BB-474B-BDF9-D2BF37FB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D7889-6B69-41EF-B155-FFAFDC3D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6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BC23C-D1A3-4E1E-8072-689AC5D5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60B68C-C3AB-4664-AEFE-D9A09CA3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449-21FE-4268-87C7-5AA1A41C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776EE-4333-4CDD-B78E-A2F41EE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2F272-C10A-4DCA-85F7-E4F9DB6B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B046-982B-47E7-985D-88C0E8CA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5EA96-D041-454D-8F20-C99266BC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A9CAD2-6E61-42BB-BE83-4122B753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7FD9E-DF07-48E4-B302-DEE54410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76246-EE94-4842-9B7C-90F2FB0B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85BC5-1E5C-4961-B00D-C3796108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43A5E-6320-4838-9CAE-3E1B341A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46C994-A7ED-4186-A021-830F628A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4E0DE3-8EED-40C6-BFAA-34E26EC9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709D1C-ACED-4415-8AF7-3B3384E3C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BCFDAB-D256-4451-A1D0-E94E111D2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14E3EC-E022-4570-8D6E-45CAC52B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5F2B90-D405-404A-BCDE-8A744760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7047F5-1D77-456D-84F6-A98AAE33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80B5-8CFF-446D-9A2F-15541719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CC0BD0-E90A-44B6-95E2-B236812E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14236C-2A2A-41EE-9897-A18DBDDE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DBD58-2520-4797-8DEA-AE97F9F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946097-E340-48A7-A0C0-8D0AFE0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ED0A4C-213A-4B8F-8E28-79532EF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34350-65DB-45EE-944F-565071C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8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BC5A-2F65-4BC9-8BBF-6F897558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908E7-9876-4689-A152-A2970C8F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0652F-80E9-4657-9220-9A688A4F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63C815-CFA6-4DC1-8C1F-0EF12F1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FDB8BF-BB69-444D-8ED5-2BE117AF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CA8135-9CF4-4D58-B101-BEECD818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2073-F0D1-45D0-A83C-30FBF80E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8C6BC5-48AE-4F3B-92CF-910DCCA1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DA5C35-AF91-4E16-A943-E2366253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0FA133-F543-439E-B04F-C6562271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5E3B4D-B9A2-4C10-ACDB-37D0C03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AA5063-9E16-4CD3-A6A8-4C42FAA8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95645B-2542-42B3-9C48-18B1418B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FFB0A-989F-4AB3-9F3D-3D9DBEE7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0BC0B-12A3-41B1-8838-9AE7F5B4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F78E-BD00-4C1C-803A-C3917F896859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2C1BD-82DD-4D86-874F-E3BEAC4C3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8824A-B88D-4FD9-A192-F2C9A17A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F8FC-DC35-435E-BEAE-8963235A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1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ja/3.5/tuto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sitory.kulib.kyoto-u.ac.jp/dspace/handle/2433/24569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eblo.jp/maplerain78/entry-12265793422.html" TargetMode="External"/><Relationship Id="rId2" Type="http://schemas.openxmlformats.org/officeDocument/2006/relationships/hyperlink" Target="https://ameblo.jp/m37ri-kat23/entry-1257390282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B8199-A7DB-4325-A199-116C892D0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ソフト製作の手引き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1362BD-BE4C-4EED-BC82-9A4D4C25B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kumimoji="1" lang="en-US" altLang="ja-JP" dirty="0"/>
              <a:t>~WX</a:t>
            </a:r>
            <a:r>
              <a:rPr kumimoji="1" lang="ja-JP" altLang="en-US" dirty="0"/>
              <a:t>を添えて</a:t>
            </a:r>
            <a:r>
              <a:rPr kumimoji="1" lang="en-US" altLang="ja-JP" dirty="0"/>
              <a:t>~  </a:t>
            </a:r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r"/>
            <a:r>
              <a:rPr kumimoji="1" lang="ja-JP" altLang="en-US" dirty="0"/>
              <a:t>渡辺祥平</a:t>
            </a:r>
          </a:p>
        </p:txBody>
      </p:sp>
    </p:spTree>
    <p:extLst>
      <p:ext uri="{BB962C8B-B14F-4D97-AF65-F5344CB8AC3E}">
        <p14:creationId xmlns:p14="http://schemas.microsoft.com/office/powerpoint/2010/main" val="341603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85790-F422-437F-A1FE-0AE77317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入力した情報を</a:t>
            </a:r>
            <a:r>
              <a:rPr lang="en-US" altLang="ja-JP" dirty="0"/>
              <a:t>json</a:t>
            </a:r>
            <a:r>
              <a:rPr lang="ja-JP" altLang="en-US" dirty="0"/>
              <a:t>にまとめて保存する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36298-404B-40EB-A275-B00CB4EA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1788303"/>
            <a:ext cx="3640494" cy="493906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先に示した</a:t>
            </a:r>
            <a:r>
              <a:rPr kumimoji="1" lang="en-US" altLang="ja-JP" sz="2400" dirty="0"/>
              <a:t>json</a:t>
            </a:r>
            <a:r>
              <a:rPr kumimoji="1" lang="ja-JP" altLang="en-US" sz="2400" dirty="0"/>
              <a:t>の項目の入力欄とセーブボタンを用意する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セーブボタンに</a:t>
            </a:r>
            <a:r>
              <a:rPr lang="en-US" altLang="ja-JP" sz="2400" dirty="0" err="1"/>
              <a:t>OnButtonClick</a:t>
            </a:r>
            <a:r>
              <a:rPr lang="ja-JP" altLang="en-US" sz="2400" dirty="0"/>
              <a:t>イベントを追加しておく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余裕があれば，入力されているかのチェック機能を入れると</a:t>
            </a:r>
            <a:r>
              <a:rPr lang="en-US" altLang="ja-JP" sz="2400" dirty="0"/>
              <a:t>good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8267C0-4CBB-4154-BFFF-3BA91BA6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31" y="2386319"/>
            <a:ext cx="7399020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C17CD-681F-4089-8500-054C442E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イベントを使いこなす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26D86-EB75-424C-9801-EA9ECEED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60"/>
            <a:ext cx="3873759" cy="5523722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/>
              <a:t>ここまでボタンイベント</a:t>
            </a:r>
            <a:r>
              <a:rPr lang="ja-JP" altLang="en-US" sz="2400" dirty="0"/>
              <a:t>のみ</a:t>
            </a:r>
            <a:r>
              <a:rPr kumimoji="1" lang="ja-JP" altLang="en-US" sz="2400" dirty="0"/>
              <a:t>を使ってきたが，様々なイベントがある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タイマー</a:t>
            </a:r>
            <a:endParaRPr lang="en-US" altLang="ja-JP" sz="2400" dirty="0"/>
          </a:p>
          <a:p>
            <a:r>
              <a:rPr kumimoji="1" lang="ja-JP" altLang="en-US" sz="2400" dirty="0"/>
              <a:t>マウスクリック</a:t>
            </a:r>
            <a:endParaRPr kumimoji="1" lang="en-US" altLang="ja-JP" sz="2400" dirty="0"/>
          </a:p>
          <a:p>
            <a:r>
              <a:rPr lang="ja-JP" altLang="en-US" sz="2400" dirty="0"/>
              <a:t>キーボード </a:t>
            </a:r>
            <a:r>
              <a:rPr lang="en-US" altLang="ja-JP" sz="2400" dirty="0"/>
              <a:t>etc.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400" dirty="0"/>
              <a:t>カウンター兼ストップウォッチをつくる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押されたキーは</a:t>
            </a:r>
            <a:r>
              <a:rPr kumimoji="1" lang="en-US" altLang="ja-JP" sz="2400" dirty="0" err="1"/>
              <a:t>event.GetKeyCode</a:t>
            </a:r>
            <a:r>
              <a:rPr kumimoji="1" lang="en-US" altLang="ja-JP" sz="2400" dirty="0"/>
              <a:t>()</a:t>
            </a:r>
          </a:p>
          <a:p>
            <a:pPr marL="0" indent="0">
              <a:buNone/>
            </a:pPr>
            <a:r>
              <a:rPr kumimoji="1" lang="ja-JP" altLang="en-US" sz="2400" dirty="0"/>
              <a:t>  で取得できる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B24D78-2AC4-40D9-9006-50BACA76EE1A}"/>
              </a:ext>
            </a:extLst>
          </p:cNvPr>
          <p:cNvSpPr txBox="1"/>
          <p:nvPr/>
        </p:nvSpPr>
        <p:spPr>
          <a:xfrm>
            <a:off x="5882330" y="4844104"/>
            <a:ext cx="5323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仕様</a:t>
            </a:r>
            <a:endParaRPr kumimoji="1" lang="en-US" altLang="ja-JP" dirty="0"/>
          </a:p>
          <a:p>
            <a:r>
              <a:rPr kumimoji="1" lang="ja-JP" altLang="en-US" dirty="0"/>
              <a:t>上キー</a:t>
            </a:r>
            <a:r>
              <a:rPr kumimoji="1" lang="en-US" altLang="ja-JP" dirty="0"/>
              <a:t>:</a:t>
            </a:r>
            <a:r>
              <a:rPr kumimoji="1" lang="ja-JP" altLang="en-US" dirty="0"/>
              <a:t>カウントアップ</a:t>
            </a:r>
            <a:endParaRPr kumimoji="1" lang="en-US" altLang="ja-JP" dirty="0"/>
          </a:p>
          <a:p>
            <a:r>
              <a:rPr lang="ja-JP" altLang="en-US" dirty="0"/>
              <a:t>下</a:t>
            </a:r>
            <a:r>
              <a:rPr kumimoji="1" lang="ja-JP" altLang="en-US" dirty="0"/>
              <a:t>キー</a:t>
            </a:r>
            <a:r>
              <a:rPr kumimoji="1" lang="en-US" altLang="ja-JP" dirty="0"/>
              <a:t>:</a:t>
            </a:r>
            <a:r>
              <a:rPr kumimoji="1" lang="ja-JP" altLang="en-US" dirty="0"/>
              <a:t>カウントダウン</a:t>
            </a:r>
            <a:endParaRPr kumimoji="1" lang="en-US" altLang="ja-JP" dirty="0"/>
          </a:p>
          <a:p>
            <a:r>
              <a:rPr lang="en-US" altLang="ja-JP" dirty="0"/>
              <a:t>Esc</a:t>
            </a:r>
            <a:r>
              <a:rPr kumimoji="1" lang="ja-JP" altLang="en-US" dirty="0"/>
              <a:t>キー </a:t>
            </a:r>
            <a:r>
              <a:rPr kumimoji="1" lang="en-US" altLang="ja-JP" dirty="0"/>
              <a:t>:</a:t>
            </a:r>
            <a:r>
              <a:rPr kumimoji="1" lang="ja-JP" altLang="en-US" dirty="0"/>
              <a:t>カウントリセット</a:t>
            </a:r>
            <a:endParaRPr kumimoji="1" lang="en-US" altLang="ja-JP" dirty="0"/>
          </a:p>
          <a:p>
            <a:r>
              <a:rPr kumimoji="1" lang="ja-JP" altLang="en-US" dirty="0"/>
              <a:t>右クリック</a:t>
            </a:r>
            <a:r>
              <a:rPr kumimoji="1" lang="en-US" altLang="ja-JP" dirty="0"/>
              <a:t>:</a:t>
            </a:r>
            <a:r>
              <a:rPr kumimoji="1" lang="ja-JP" altLang="en-US" dirty="0"/>
              <a:t>ストップウォッチスタート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ストップ</a:t>
            </a:r>
            <a:endParaRPr kumimoji="1" lang="en-US" altLang="ja-JP" dirty="0"/>
          </a:p>
          <a:p>
            <a:r>
              <a:rPr lang="ja-JP" altLang="en-US" dirty="0"/>
              <a:t>左クリック</a:t>
            </a:r>
            <a:r>
              <a:rPr lang="en-US" altLang="ja-JP" dirty="0"/>
              <a:t>:</a:t>
            </a:r>
            <a:r>
              <a:rPr lang="ja-JP" altLang="en-US" dirty="0"/>
              <a:t>ストップウォッチリセット</a:t>
            </a:r>
            <a:endParaRPr lang="en-US" altLang="ja-JP" dirty="0"/>
          </a:p>
        </p:txBody>
      </p:sp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1D98193A-3222-4ACE-9727-29B0F8AA2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29" y="1827216"/>
            <a:ext cx="466344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4FEBDA-7DD4-4638-BF44-C2D723D40DBD}"/>
              </a:ext>
            </a:extLst>
          </p:cNvPr>
          <p:cNvSpPr txBox="1"/>
          <p:nvPr/>
        </p:nvSpPr>
        <p:spPr>
          <a:xfrm>
            <a:off x="1491341" y="2351782"/>
            <a:ext cx="963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WX</a:t>
            </a:r>
            <a:r>
              <a:rPr kumimoji="1" lang="ja-JP" altLang="en-US" sz="3200" dirty="0"/>
              <a:t>の基礎はこれで終了です</a:t>
            </a:r>
            <a:endParaRPr kumimoji="1" lang="en-US" altLang="ja-JP" sz="3200" dirty="0"/>
          </a:p>
          <a:p>
            <a:r>
              <a:rPr lang="ja-JP" altLang="en-US" sz="3200" dirty="0"/>
              <a:t>あとは何ができるかは自分で調べたりしてください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9EB0C-A683-445D-A1E6-95372BB32D20}"/>
              </a:ext>
            </a:extLst>
          </p:cNvPr>
          <p:cNvSpPr txBox="1"/>
          <p:nvPr/>
        </p:nvSpPr>
        <p:spPr>
          <a:xfrm>
            <a:off x="1491341" y="4208106"/>
            <a:ext cx="88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実用化できそうなアイデアは以下発展資料として続けます</a:t>
            </a:r>
          </a:p>
        </p:txBody>
      </p:sp>
    </p:spTree>
    <p:extLst>
      <p:ext uri="{BB962C8B-B14F-4D97-AF65-F5344CB8AC3E}">
        <p14:creationId xmlns:p14="http://schemas.microsoft.com/office/powerpoint/2010/main" val="338958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C30E4-2988-44A6-9F03-BAB66C52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発展</a:t>
            </a:r>
            <a:r>
              <a:rPr lang="en-US" altLang="ja-JP" dirty="0"/>
              <a:t>1:</a:t>
            </a:r>
            <a:r>
              <a:rPr lang="ja-JP" altLang="en-US" dirty="0"/>
              <a:t>グラフの描画</a:t>
            </a:r>
            <a:r>
              <a:rPr lang="en-US" altLang="ja-JP" dirty="0"/>
              <a:t>(matplotlib</a:t>
            </a:r>
            <a:r>
              <a:rPr lang="ja-JP" altLang="en-US" dirty="0"/>
              <a:t>の連携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F2AEC-0363-451F-BA3F-5C1A7E2B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8" y="1373369"/>
            <a:ext cx="4096138" cy="5484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ja-JP" sz="2600" dirty="0"/>
          </a:p>
          <a:p>
            <a:r>
              <a:rPr kumimoji="1" lang="en-US" altLang="ja-JP" sz="2400" dirty="0" err="1"/>
              <a:t>wx</a:t>
            </a:r>
            <a:r>
              <a:rPr kumimoji="1" lang="ja-JP" altLang="en-US" sz="2400" dirty="0"/>
              <a:t>のタイマー機能でタイマーイベントをつくり，定期的にグラフを更新していくという具合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Matplotlib</a:t>
            </a:r>
            <a:r>
              <a:rPr lang="ja-JP" altLang="en-US" sz="2400" dirty="0"/>
              <a:t>に</a:t>
            </a:r>
            <a:r>
              <a:rPr kumimoji="1" lang="ja-JP" altLang="en-US" sz="2400" dirty="0"/>
              <a:t>関してはおまじないが多いので，先例に従う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ウィジェットの動的変化はタイマーでコントロールする，単位時間あたりの描画回数</a:t>
            </a:r>
            <a:r>
              <a:rPr lang="en-US" altLang="ja-JP" sz="2400" dirty="0"/>
              <a:t>(fps)</a:t>
            </a:r>
            <a:r>
              <a:rPr lang="ja-JP" altLang="en-US" sz="2400" dirty="0"/>
              <a:t>が大きすぎると重くなるので注意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 err="1"/>
              <a:t>ΣAcos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ωt+Φ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を描画してみる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A8FBFA-027F-4034-857D-ACEB2535C501}"/>
              </a:ext>
            </a:extLst>
          </p:cNvPr>
          <p:cNvSpPr txBox="1"/>
          <p:nvPr/>
        </p:nvSpPr>
        <p:spPr>
          <a:xfrm>
            <a:off x="5579706" y="5743290"/>
            <a:ext cx="617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本資料のフォルダに同梱している</a:t>
            </a:r>
            <a:r>
              <a:rPr lang="en-US" altLang="ja-JP" dirty="0"/>
              <a:t>w</a:t>
            </a:r>
            <a:r>
              <a:rPr kumimoji="1" lang="en-US" altLang="ja-JP" dirty="0"/>
              <a:t>xpyplot.py</a:t>
            </a:r>
            <a:r>
              <a:rPr lang="ja-JP" altLang="en-US" dirty="0"/>
              <a:t>にある</a:t>
            </a:r>
            <a:r>
              <a:rPr kumimoji="1" lang="ja-JP" altLang="en-US" dirty="0"/>
              <a:t>クラス</a:t>
            </a:r>
            <a:r>
              <a:rPr kumimoji="1" lang="en-US" altLang="ja-JP" dirty="0" err="1"/>
              <a:t>W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plot</a:t>
            </a:r>
            <a:r>
              <a:rPr kumimoji="1" lang="ja-JP" altLang="en-US" dirty="0"/>
              <a:t>を使えば，</a:t>
            </a:r>
            <a:r>
              <a:rPr kumimoji="1" lang="en-US" altLang="ja-JP" dirty="0"/>
              <a:t>Panel</a:t>
            </a:r>
            <a:r>
              <a:rPr kumimoji="1" lang="ja-JP" altLang="en-US" dirty="0"/>
              <a:t>をそのまま</a:t>
            </a:r>
            <a:r>
              <a:rPr kumimoji="1" lang="en-US" altLang="ja-JP" dirty="0" err="1"/>
              <a:t>Wxplot</a:t>
            </a:r>
            <a:r>
              <a:rPr kumimoji="1" lang="ja-JP" altLang="en-US" dirty="0"/>
              <a:t>に差し替えることでグラフが描画できます．</a:t>
            </a:r>
          </a:p>
        </p:txBody>
      </p:sp>
      <p:pic>
        <p:nvPicPr>
          <p:cNvPr id="6" name="図 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DC057ABD-17ED-419E-B0F3-53F5EC04C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"/>
          <a:stretch/>
        </p:blipFill>
        <p:spPr>
          <a:xfrm>
            <a:off x="5551714" y="1373369"/>
            <a:ext cx="6004606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852A1-2AC3-428D-B706-186B5F73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</a:t>
            </a:r>
            <a:r>
              <a:rPr kumimoji="1" lang="en-US" altLang="ja-JP" dirty="0"/>
              <a:t>2:</a:t>
            </a:r>
            <a:r>
              <a:rPr kumimoji="1" lang="ja-JP" altLang="en-US" dirty="0"/>
              <a:t>カメラ映像の描画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openCV</a:t>
            </a:r>
            <a:r>
              <a:rPr kumimoji="1" lang="ja-JP" altLang="en-US" dirty="0"/>
              <a:t>の</a:t>
            </a:r>
            <a:r>
              <a:rPr lang="ja-JP" altLang="en-US" dirty="0"/>
              <a:t>利用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238C9-D435-4A07-B8A7-2A058383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" y="1844287"/>
            <a:ext cx="3592286" cy="4351338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Refresh</a:t>
            </a:r>
            <a:r>
              <a:rPr lang="ja-JP" altLang="en-US" sz="2400" dirty="0"/>
              <a:t>メソッドをコールすると</a:t>
            </a:r>
            <a:r>
              <a:rPr lang="en-US" altLang="ja-JP" sz="2400" dirty="0"/>
              <a:t>EVT_PAINT</a:t>
            </a:r>
            <a:r>
              <a:rPr lang="ja-JP" altLang="en-US" sz="2400" dirty="0"/>
              <a:t>イベントが発生するので，そこで</a:t>
            </a:r>
            <a:r>
              <a:rPr lang="en-US" altLang="ja-JP" sz="2400" dirty="0"/>
              <a:t>Panel</a:t>
            </a:r>
            <a:r>
              <a:rPr lang="ja-JP" altLang="en-US" sz="2400" dirty="0"/>
              <a:t>にビットマップを再描画する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フレームをどのように処理するかは</a:t>
            </a:r>
            <a:r>
              <a:rPr lang="en-US" altLang="ja-JP" sz="2400" dirty="0" err="1"/>
              <a:t>openCV</a:t>
            </a:r>
            <a:r>
              <a:rPr lang="ja-JP" altLang="en-US" sz="2400" dirty="0"/>
              <a:t>でなんとかする</a:t>
            </a:r>
            <a:endParaRPr lang="en-US" altLang="ja-JP" sz="2400" dirty="0"/>
          </a:p>
        </p:txBody>
      </p:sp>
      <p:pic>
        <p:nvPicPr>
          <p:cNvPr id="5" name="図 4" descr="携帯電話の画面&#10;&#10;自動的に生成された説明">
            <a:extLst>
              <a:ext uri="{FF2B5EF4-FFF2-40B4-BE49-F238E27FC236}">
                <a16:creationId xmlns:a16="http://schemas.microsoft.com/office/drawing/2014/main" id="{4F4C3FE7-483D-43DA-8B16-A6E7696FF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99" y="1282229"/>
            <a:ext cx="5951220" cy="45110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91320C-1C77-4FEC-80B1-464602A9D311}"/>
              </a:ext>
            </a:extLst>
          </p:cNvPr>
          <p:cNvSpPr txBox="1"/>
          <p:nvPr/>
        </p:nvSpPr>
        <p:spPr>
          <a:xfrm>
            <a:off x="46653" y="5860540"/>
            <a:ext cx="12098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画像ファイルを読み込み描画するクラス</a:t>
            </a:r>
            <a:r>
              <a:rPr kumimoji="1" lang="en-US" altLang="ja-JP" sz="1600" dirty="0" err="1"/>
              <a:t>CVImageFrame</a:t>
            </a:r>
            <a:r>
              <a:rPr lang="ja-JP" altLang="en-US" sz="1600" dirty="0"/>
              <a:t>，</a:t>
            </a:r>
            <a:r>
              <a:rPr kumimoji="1" lang="ja-JP" altLang="en-US" sz="1600" dirty="0"/>
              <a:t>カメラ映像を読み取り描画するクラス</a:t>
            </a:r>
            <a:r>
              <a:rPr kumimoji="1" lang="en-US" altLang="ja-JP" sz="1600" dirty="0" err="1"/>
              <a:t>CVCamFrame</a:t>
            </a:r>
            <a:r>
              <a:rPr kumimoji="1" lang="ja-JP" altLang="en-US" sz="1600" dirty="0"/>
              <a:t>，</a:t>
            </a:r>
            <a:r>
              <a:rPr kumimoji="1" lang="en-US" altLang="ja-JP" sz="1600" dirty="0"/>
              <a:t> </a:t>
            </a:r>
          </a:p>
          <a:p>
            <a:r>
              <a:rPr lang="en-US" altLang="ja-JP" sz="1600" dirty="0" err="1"/>
              <a:t>Wx</a:t>
            </a:r>
            <a:r>
              <a:rPr lang="ja-JP" altLang="en-US" sz="1600" dirty="0"/>
              <a:t>で描画するための準備機能を一通り揃えた</a:t>
            </a:r>
            <a:r>
              <a:rPr lang="en-US" altLang="ja-JP" sz="1600" dirty="0" err="1"/>
              <a:t>GraphicBaseFrame</a:t>
            </a:r>
            <a:r>
              <a:rPr lang="en-US" altLang="ja-JP" sz="1600" dirty="0"/>
              <a:t>(</a:t>
            </a:r>
            <a:r>
              <a:rPr lang="ja-JP" altLang="en-US" sz="1600" dirty="0"/>
              <a:t>上</a:t>
            </a:r>
            <a:r>
              <a:rPr lang="en-US" altLang="ja-JP" sz="1600" dirty="0"/>
              <a:t>2</a:t>
            </a:r>
            <a:r>
              <a:rPr lang="ja-JP" altLang="en-US" sz="1600" dirty="0"/>
              <a:t>つのクラスの継承元</a:t>
            </a:r>
            <a:r>
              <a:rPr lang="en-US" altLang="ja-JP" sz="1600" dirty="0"/>
              <a:t>)</a:t>
            </a:r>
            <a:r>
              <a:rPr lang="ja-JP" altLang="en-US" sz="1600" dirty="0"/>
              <a:t>がある自作のライブラリ</a:t>
            </a:r>
            <a:r>
              <a:rPr lang="en-US" altLang="ja-JP" sz="1600" dirty="0"/>
              <a:t>wxgraphicframe.py</a:t>
            </a:r>
            <a:r>
              <a:rPr lang="ja-JP" altLang="en-US" sz="1600" dirty="0"/>
              <a:t>を本資料のフォルダに同梱しておきます．</a:t>
            </a:r>
            <a:r>
              <a:rPr lang="en-US" altLang="ja-JP" sz="1600" dirty="0"/>
              <a:t> Panel</a:t>
            </a:r>
            <a:r>
              <a:rPr lang="ja-JP" altLang="en-US" sz="1600" dirty="0"/>
              <a:t>をそのまま差し替えることで画像等を描画できます．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630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E0009-B3D6-458F-887A-83642D5F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</a:t>
            </a:r>
            <a:r>
              <a:rPr kumimoji="1" lang="en-US" altLang="ja-JP" dirty="0"/>
              <a:t>3: CG</a:t>
            </a:r>
            <a:r>
              <a:rPr kumimoji="1" lang="ja-JP" altLang="en-US" dirty="0"/>
              <a:t>の描画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GLFW+OpenGL</a:t>
            </a:r>
            <a:r>
              <a:rPr kumimoji="1" lang="ja-JP" altLang="en-US" dirty="0"/>
              <a:t>の</a:t>
            </a:r>
            <a:r>
              <a:rPr lang="ja-JP" altLang="en-US" dirty="0"/>
              <a:t>利用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E88AF-0DF9-4697-8D07-E2565DDB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5849"/>
            <a:ext cx="4003040" cy="4351338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 err="1"/>
              <a:t>Wxpython</a:t>
            </a:r>
            <a:r>
              <a:rPr lang="ja-JP" altLang="en-US" sz="2400" dirty="0"/>
              <a:t>は</a:t>
            </a:r>
            <a:r>
              <a:rPr lang="en-US" altLang="ja-JP" sz="2400" dirty="0" err="1"/>
              <a:t>openGL</a:t>
            </a:r>
            <a:r>
              <a:rPr lang="ja-JP" altLang="en-US" sz="2400" dirty="0"/>
              <a:t>描画用のウィジェット</a:t>
            </a:r>
            <a:r>
              <a:rPr lang="en-US" altLang="ja-JP" sz="2400" dirty="0"/>
              <a:t>(</a:t>
            </a:r>
            <a:r>
              <a:rPr lang="en-US" altLang="ja-JP" sz="2400" dirty="0" err="1"/>
              <a:t>wx.glcanvas</a:t>
            </a:r>
            <a:r>
              <a:rPr lang="en-US" altLang="ja-JP" sz="2400" dirty="0"/>
              <a:t>)</a:t>
            </a:r>
            <a:r>
              <a:rPr lang="ja-JP" altLang="en-US" sz="2400" dirty="0"/>
              <a:t>を揃えているが，使い勝手がわからないので，</a:t>
            </a:r>
            <a:r>
              <a:rPr lang="en-US" altLang="ja-JP" sz="2400" dirty="0" err="1"/>
              <a:t>glfw</a:t>
            </a:r>
            <a:r>
              <a:rPr lang="ja-JP" altLang="en-US" sz="2400" dirty="0"/>
              <a:t>でオフスクリーンレンダリングしてバッファを取得し，</a:t>
            </a:r>
            <a:r>
              <a:rPr lang="en-US" altLang="ja-JP" sz="2400" dirty="0" err="1"/>
              <a:t>openCV</a:t>
            </a:r>
            <a:r>
              <a:rPr lang="ja-JP" altLang="en-US" sz="2400" dirty="0"/>
              <a:t>の時と同様に描画する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自由度リンク機構アームの位置決めソフトを作ってみる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79A86D-B1A0-4FED-92EF-18F6569A0DE8}"/>
              </a:ext>
            </a:extLst>
          </p:cNvPr>
          <p:cNvSpPr txBox="1"/>
          <p:nvPr/>
        </p:nvSpPr>
        <p:spPr>
          <a:xfrm>
            <a:off x="3603171" y="5717887"/>
            <a:ext cx="762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openCV</a:t>
            </a:r>
            <a:r>
              <a:rPr kumimoji="1" lang="ja-JP" altLang="en-US" dirty="0"/>
              <a:t>のときとやり方は同じなので，同様に</a:t>
            </a:r>
            <a:r>
              <a:rPr kumimoji="1" lang="en-US" altLang="ja-JP" dirty="0" err="1"/>
              <a:t>GraphicBaseFrame</a:t>
            </a:r>
            <a:r>
              <a:rPr kumimoji="1" lang="ja-JP" altLang="en-US" dirty="0"/>
              <a:t>クラスを元に</a:t>
            </a:r>
            <a:r>
              <a:rPr kumimoji="1" lang="en-US" altLang="ja-JP" dirty="0"/>
              <a:t>Panel</a:t>
            </a:r>
            <a:r>
              <a:rPr kumimoji="1" lang="ja-JP" altLang="en-US" dirty="0"/>
              <a:t>を差し替えることで描画できるクラスを用意しました．</a:t>
            </a:r>
            <a:endParaRPr kumimoji="1" lang="en-US" altLang="ja-JP" dirty="0"/>
          </a:p>
          <a:p>
            <a:r>
              <a:rPr lang="en-US" altLang="ja-JP" dirty="0"/>
              <a:t>w</a:t>
            </a:r>
            <a:r>
              <a:rPr kumimoji="1" lang="en-US" altLang="ja-JP" dirty="0"/>
              <a:t>xgraphicframe.py</a:t>
            </a:r>
            <a:r>
              <a:rPr kumimoji="1" lang="ja-JP" altLang="en-US" dirty="0"/>
              <a:t>に</a:t>
            </a:r>
            <a:r>
              <a:rPr kumimoji="1" lang="en-US" altLang="ja-JP" dirty="0" err="1"/>
              <a:t>GLFrame</a:t>
            </a:r>
            <a:r>
              <a:rPr kumimoji="1" lang="ja-JP" altLang="en-US" dirty="0"/>
              <a:t>クラスがあります．</a:t>
            </a:r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EE253A2-C1E1-420D-BEEB-54C83071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24" y="1555849"/>
            <a:ext cx="6205220" cy="41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12766-6367-4B9C-8635-EACC10F6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8F0EB1-D24F-432B-8BE7-065BB224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6"/>
            <a:ext cx="10515600" cy="5150497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400" dirty="0"/>
              <a:t>ここでは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でやります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ここで用いる</a:t>
            </a:r>
            <a:r>
              <a:rPr lang="en-US" altLang="ja-JP" sz="2400" dirty="0" err="1"/>
              <a:t>WxWidgets</a:t>
            </a:r>
            <a:r>
              <a:rPr lang="ja-JP" altLang="en-US" sz="2400" dirty="0"/>
              <a:t>というクロスプラットフォームの</a:t>
            </a:r>
            <a:r>
              <a:rPr lang="en-US" altLang="ja-JP" sz="2400" dirty="0"/>
              <a:t>GUI</a:t>
            </a:r>
            <a:r>
              <a:rPr lang="ja-JP" altLang="en-US" sz="2400" dirty="0"/>
              <a:t>ライブラリを使うのは</a:t>
            </a:r>
            <a:r>
              <a:rPr lang="en-US" altLang="ja-JP" sz="2400" dirty="0"/>
              <a:t>C++</a:t>
            </a:r>
            <a:r>
              <a:rPr lang="ja-JP" altLang="en-US" sz="2400" dirty="0"/>
              <a:t>でもできるので，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他人に配布するような時は</a:t>
            </a:r>
            <a:r>
              <a:rPr lang="en-US" altLang="ja-JP" sz="2400" dirty="0"/>
              <a:t>C++</a:t>
            </a:r>
            <a:r>
              <a:rPr lang="ja-JP" altLang="en-US" sz="2400" dirty="0"/>
              <a:t>で書くと速度や容量的に</a:t>
            </a:r>
            <a:r>
              <a:rPr lang="en-US" altLang="ja-JP" sz="2400" dirty="0"/>
              <a:t>good</a:t>
            </a:r>
            <a:r>
              <a:rPr lang="ja-JP" altLang="en-US" sz="2400" dirty="0"/>
              <a:t>です，</a:t>
            </a:r>
            <a:r>
              <a:rPr lang="en-US" altLang="ja-JP" sz="2400" dirty="0"/>
              <a:t>C++</a:t>
            </a:r>
            <a:r>
              <a:rPr lang="ja-JP" altLang="en-US" sz="2400" dirty="0"/>
              <a:t>がどうしても嫌なら</a:t>
            </a:r>
            <a:r>
              <a:rPr lang="en-US" altLang="ja-JP" sz="2400" dirty="0"/>
              <a:t>Docker</a:t>
            </a:r>
            <a:r>
              <a:rPr lang="ja-JP" altLang="en-US" sz="2400" dirty="0"/>
              <a:t>などをどうぞ </a:t>
            </a:r>
            <a:r>
              <a:rPr lang="en-US" altLang="ja-JP" sz="2400" dirty="0"/>
              <a:t>https://ja.wikipedia.org/wiki/Docker</a:t>
            </a:r>
          </a:p>
          <a:p>
            <a:endParaRPr kumimoji="1" lang="en-US" altLang="ja-JP" sz="2400" dirty="0"/>
          </a:p>
          <a:p>
            <a:r>
              <a:rPr lang="en-US" altLang="ja-JP" sz="2400" dirty="0"/>
              <a:t>Python</a:t>
            </a:r>
            <a:r>
              <a:rPr lang="ja-JP" altLang="en-US" sz="2400" dirty="0"/>
              <a:t>，</a:t>
            </a:r>
            <a:r>
              <a:rPr lang="en-US" altLang="ja-JP" sz="2400" dirty="0"/>
              <a:t>C++</a:t>
            </a:r>
            <a:r>
              <a:rPr lang="ja-JP" altLang="en-US" sz="2400" dirty="0"/>
              <a:t>などの勉強はよそでやってください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</a:p>
          <a:p>
            <a:pPr marL="0" indent="0">
              <a:buNone/>
            </a:pPr>
            <a:r>
              <a:rPr lang="en-US" altLang="ja-JP" sz="2400" dirty="0"/>
              <a:t>C</a:t>
            </a:r>
            <a:r>
              <a:rPr lang="ja-JP" altLang="en-US" sz="2400" dirty="0"/>
              <a:t>言語などプログラミング言語を既にある程度勉強したならば，</a:t>
            </a:r>
            <a:r>
              <a:rPr lang="en-US" altLang="ja-JP" sz="2400" dirty="0"/>
              <a:t>Python</a:t>
            </a:r>
            <a:r>
              <a:rPr lang="ja-JP" altLang="en-US" sz="2400" dirty="0"/>
              <a:t>は書籍を買わずとも公式のチュートリアルでそれなりに勉強が進められると思います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https://docs.python.org/ja/3.5/tutorial/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最近は京大の授業用</a:t>
            </a:r>
            <a:r>
              <a:rPr lang="en-US" altLang="ja-JP" sz="2400" dirty="0"/>
              <a:t>Python</a:t>
            </a:r>
            <a:r>
              <a:rPr lang="ja-JP" altLang="en-US" sz="2400" dirty="0"/>
              <a:t>資料も</a:t>
            </a:r>
            <a:r>
              <a:rPr lang="en-US" altLang="ja-JP" sz="2400" dirty="0"/>
              <a:t>Hot</a:t>
            </a:r>
            <a:r>
              <a:rPr lang="ja-JP" altLang="en-US" sz="2400" dirty="0"/>
              <a:t>らしい </a:t>
            </a:r>
            <a:r>
              <a:rPr lang="en-US" altLang="ja-JP" sz="2400" dirty="0"/>
              <a:t>(</a:t>
            </a:r>
            <a:r>
              <a:rPr lang="ja-JP" altLang="en-US" sz="2400" dirty="0"/>
              <a:t>見てない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lang="en-US" altLang="ja-JP" sz="2400" dirty="0">
                <a:hlinkClick r:id="rId4"/>
              </a:rPr>
              <a:t>https://repository.kulib.kyoto-u.ac.jp/dspace/handle/2433/245698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2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F546C-DBB9-4A37-B326-025A9E12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用意するソフト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4070A-925A-400B-BAFF-D6F4A0B3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Anaconda(Python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周りを管理するやつ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 err="1"/>
              <a:t>VScode</a:t>
            </a:r>
            <a:r>
              <a:rPr kumimoji="1" lang="en-US" altLang="ja-JP" dirty="0"/>
              <a:t>(</a:t>
            </a:r>
            <a:r>
              <a:rPr kumimoji="1" lang="ja-JP" altLang="en-US" dirty="0"/>
              <a:t>書くやつ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 err="1"/>
              <a:t>WxF</a:t>
            </a:r>
            <a:r>
              <a:rPr kumimoji="1" lang="en-US" altLang="ja-JP" dirty="0" err="1"/>
              <a:t>ormBuilder</a:t>
            </a:r>
            <a:r>
              <a:rPr kumimoji="1" lang="en-US" altLang="ja-JP" dirty="0"/>
              <a:t>(</a:t>
            </a:r>
            <a:r>
              <a:rPr lang="ja-JP" altLang="en-US" dirty="0"/>
              <a:t>骨組み作るやつ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1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AAC86-7E7E-4AD5-ABDA-B58C8695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WX</a:t>
            </a:r>
            <a:r>
              <a:rPr lang="ja-JP" altLang="en-US" dirty="0"/>
              <a:t>のライブラリの準備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AF6F5-4CA6-4587-AF2A-05F864E8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以下参考になるブログなど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https://ameblo.jp/m37ri-kat23/entry-12573902824.html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https://ameblo.jp/maplerain78/entry-12265793422.html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5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F87AC-8689-4C66-B109-68146CFC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ざっくりした開発の手順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54335-FC50-487D-94D3-D4F87EDE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WxFormBuilder</a:t>
            </a:r>
            <a:r>
              <a:rPr kumimoji="1" lang="ja-JP" altLang="en-US" dirty="0"/>
              <a:t>でボタンなどを配置しておく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WxFormBuilder</a:t>
            </a:r>
            <a:r>
              <a:rPr lang="ja-JP" altLang="en-US" dirty="0"/>
              <a:t>の</a:t>
            </a:r>
            <a:r>
              <a:rPr lang="en-US" altLang="ja-JP" dirty="0"/>
              <a:t>Generate Code</a:t>
            </a:r>
            <a:r>
              <a:rPr lang="ja-JP" altLang="en-US" dirty="0"/>
              <a:t>を実行し，骨組みのプログラムを吐き出す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エディタでプログラムのソースコードにボタンを押したときの動作などを書き加える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66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1F486-7615-4109-9B43-5F5860E5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WX</a:t>
            </a:r>
            <a:r>
              <a:rPr kumimoji="1" lang="ja-JP" altLang="en-US" dirty="0"/>
              <a:t>の基本構造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96B8B-50EA-4BCF-95F2-822F1FC3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基盤</a:t>
            </a:r>
            <a:r>
              <a:rPr kumimoji="1" lang="ja-JP" altLang="en-US" dirty="0"/>
              <a:t>が</a:t>
            </a:r>
            <a:r>
              <a:rPr lang="en-US" altLang="ja-JP" dirty="0"/>
              <a:t>Frame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Frame</a:t>
            </a:r>
            <a:r>
              <a:rPr lang="ja-JP" altLang="en-US" dirty="0"/>
              <a:t>を</a:t>
            </a:r>
            <a:r>
              <a:rPr lang="en-US" altLang="ja-JP" dirty="0"/>
              <a:t>Sizer</a:t>
            </a:r>
            <a:r>
              <a:rPr lang="ja-JP" altLang="en-US" dirty="0"/>
              <a:t>で区分けする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Sizer</a:t>
            </a:r>
            <a:r>
              <a:rPr lang="ja-JP" altLang="en-US" dirty="0"/>
              <a:t>の区切りの中にボタンなどの要素</a:t>
            </a:r>
            <a:r>
              <a:rPr lang="en-US" altLang="ja-JP" dirty="0"/>
              <a:t>(Widget)</a:t>
            </a:r>
            <a:r>
              <a:rPr lang="ja-JP" altLang="en-US" dirty="0"/>
              <a:t>を入れる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BoxSizer</a:t>
            </a:r>
            <a:r>
              <a:rPr lang="ja-JP" altLang="en-US" dirty="0"/>
              <a:t>はフレキシブル，</a:t>
            </a:r>
            <a:r>
              <a:rPr lang="en-US" altLang="ja-JP" dirty="0" err="1"/>
              <a:t>GridSizer</a:t>
            </a:r>
            <a:r>
              <a:rPr lang="ja-JP" altLang="en-US" dirty="0"/>
              <a:t>は等分するという具合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Sizer</a:t>
            </a:r>
            <a:r>
              <a:rPr kumimoji="1" lang="ja-JP" altLang="en-US" dirty="0"/>
              <a:t>は基本的にこの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つでなんとかなる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Sizer</a:t>
            </a:r>
            <a:r>
              <a:rPr lang="ja-JP" altLang="en-US" dirty="0"/>
              <a:t>の中に</a:t>
            </a:r>
            <a:r>
              <a:rPr lang="en-US" altLang="ja-JP" dirty="0"/>
              <a:t>Sizer</a:t>
            </a:r>
            <a:r>
              <a:rPr lang="ja-JP" altLang="en-US" dirty="0"/>
              <a:t>を入れることも可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903E8B-C3B9-4588-998B-672B690C594F}"/>
              </a:ext>
            </a:extLst>
          </p:cNvPr>
          <p:cNvSpPr txBox="1"/>
          <p:nvPr/>
        </p:nvSpPr>
        <p:spPr>
          <a:xfrm>
            <a:off x="838200" y="6286886"/>
            <a:ext cx="74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生成されるコードや</a:t>
            </a:r>
            <a:r>
              <a:rPr lang="en-US" altLang="ja-JP" dirty="0"/>
              <a:t>WX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は</a:t>
            </a:r>
            <a:r>
              <a:rPr kumimoji="1" lang="ja-JP" altLang="en-US" dirty="0"/>
              <a:t>オブジェクト指向なので慣れが必要</a:t>
            </a:r>
          </a:p>
        </p:txBody>
      </p:sp>
    </p:spTree>
    <p:extLst>
      <p:ext uri="{BB962C8B-B14F-4D97-AF65-F5344CB8AC3E}">
        <p14:creationId xmlns:p14="http://schemas.microsoft.com/office/powerpoint/2010/main" val="78310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2FF14-A550-436D-B40C-3F2087D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空のウインドウを作る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36BD9-D09C-4896-AD78-255BD147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" y="1825624"/>
            <a:ext cx="3657600" cy="5032375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dirty="0" err="1"/>
              <a:t>WxFormBuilder</a:t>
            </a:r>
            <a:r>
              <a:rPr kumimoji="1" lang="ja-JP" altLang="en-US" sz="2400" dirty="0"/>
              <a:t>の練習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ツリーの</a:t>
            </a:r>
            <a:r>
              <a:rPr lang="en-US" altLang="ja-JP" sz="2400" dirty="0"/>
              <a:t>project</a:t>
            </a:r>
            <a:r>
              <a:rPr lang="ja-JP" altLang="en-US" sz="2400" dirty="0"/>
              <a:t>を押してファイル名，生成する言語を</a:t>
            </a:r>
            <a:r>
              <a:rPr lang="en-US" altLang="ja-JP" sz="2400" dirty="0"/>
              <a:t>C++</a:t>
            </a:r>
            <a:r>
              <a:rPr lang="ja-JP" altLang="en-US" sz="2400" dirty="0"/>
              <a:t>から</a:t>
            </a:r>
            <a:r>
              <a:rPr lang="en-US" altLang="ja-JP" sz="2400" dirty="0"/>
              <a:t>Python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Frame</a:t>
            </a:r>
            <a:r>
              <a:rPr lang="ja-JP" altLang="en-US" sz="2400" dirty="0"/>
              <a:t>を押してプロジェクトを保存し，歯車のボタンを押す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右のコードを一番下に書き加え，実行する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F9DB2-89BF-4816-9FB1-A598320E3D16}"/>
              </a:ext>
            </a:extLst>
          </p:cNvPr>
          <p:cNvSpPr txBox="1"/>
          <p:nvPr/>
        </p:nvSpPr>
        <p:spPr>
          <a:xfrm>
            <a:off x="5710335" y="482568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 __name__ == "__main__":</a:t>
            </a:r>
          </a:p>
          <a:p>
            <a:r>
              <a:rPr lang="en-US" altLang="ja-JP" dirty="0"/>
              <a:t>    app = </a:t>
            </a:r>
            <a:r>
              <a:rPr lang="en-US" altLang="ja-JP" dirty="0" err="1"/>
              <a:t>wx.App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    frame = MyFrame1(None)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app.SetTopWindow</a:t>
            </a:r>
            <a:r>
              <a:rPr lang="en-US" altLang="ja-JP" dirty="0"/>
              <a:t>(frame)</a:t>
            </a:r>
          </a:p>
          <a:p>
            <a:r>
              <a:rPr lang="en-US" altLang="ja-JP" dirty="0"/>
              <a:t>    </a:t>
            </a:r>
            <a:r>
              <a:rPr lang="en-US" altLang="ja-JP" dirty="0" err="1"/>
              <a:t>frame.Show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    </a:t>
            </a:r>
            <a:r>
              <a:rPr lang="en-US" altLang="ja-JP" dirty="0" err="1"/>
              <a:t>app.MainLoop</a:t>
            </a:r>
            <a:r>
              <a:rPr lang="en-US" altLang="ja-JP" dirty="0"/>
              <a:t>()</a:t>
            </a: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A82DEB-F06E-4D7F-9ECF-597CF874A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b="888"/>
          <a:stretch/>
        </p:blipFill>
        <p:spPr>
          <a:xfrm>
            <a:off x="5505060" y="1825624"/>
            <a:ext cx="4635759" cy="28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06C1-1DE5-4BEC-8D74-4228FAF7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ダイアログのポップアップを作る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78FEF-AD15-41EE-AA5D-115F2C99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1474236"/>
            <a:ext cx="5159828" cy="544907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ボタンを押したら</a:t>
            </a:r>
            <a:r>
              <a:rPr lang="en-US" altLang="ja-JP" sz="2400" dirty="0" err="1"/>
              <a:t>Hello,world</a:t>
            </a:r>
            <a:r>
              <a:rPr lang="ja-JP" altLang="en-US" sz="2400" dirty="0"/>
              <a:t>というダイアログが出るソフト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s</a:t>
            </a:r>
            <a:r>
              <a:rPr kumimoji="1" lang="en-US" altLang="ja-JP" sz="2400" dirty="0"/>
              <a:t>pacer</a:t>
            </a:r>
            <a:r>
              <a:rPr kumimoji="1" lang="ja-JP" altLang="en-US" sz="2400" dirty="0"/>
              <a:t>でボタンを上下に挟んでボタンが真ん中に来るようにしよう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ボタンのイベントで</a:t>
            </a:r>
            <a:r>
              <a:rPr kumimoji="1" lang="en-US" altLang="ja-JP" sz="2400" dirty="0" err="1"/>
              <a:t>OnButtonClick</a:t>
            </a:r>
            <a:r>
              <a:rPr lang="ja-JP" altLang="en-US" sz="2400" dirty="0"/>
              <a:t>の欄に</a:t>
            </a:r>
            <a:r>
              <a:rPr lang="en-US" altLang="ja-JP" sz="2400" dirty="0"/>
              <a:t>”</a:t>
            </a:r>
            <a:r>
              <a:rPr lang="en-US" altLang="ja-JP" sz="2400" dirty="0" err="1"/>
              <a:t>evt_HWdialog</a:t>
            </a:r>
            <a:r>
              <a:rPr lang="en-US" altLang="ja-JP" sz="2400" dirty="0"/>
              <a:t>”</a:t>
            </a:r>
            <a:r>
              <a:rPr lang="ja-JP" altLang="en-US" sz="2400" dirty="0"/>
              <a:t>と書いておく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要素の位置などは</a:t>
            </a:r>
            <a:r>
              <a:rPr lang="en-US" altLang="ja-JP" sz="2400" dirty="0"/>
              <a:t>flag</a:t>
            </a:r>
            <a:r>
              <a:rPr lang="ja-JP" altLang="en-US" sz="2400" dirty="0"/>
              <a:t>で指定できる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Frame</a:t>
            </a:r>
            <a:r>
              <a:rPr lang="ja-JP" altLang="en-US" sz="2400" dirty="0"/>
              <a:t>に</a:t>
            </a:r>
            <a:r>
              <a:rPr lang="en-US" altLang="ja-JP" sz="2400" dirty="0" err="1"/>
              <a:t>evt_HWdialog</a:t>
            </a:r>
            <a:r>
              <a:rPr lang="ja-JP" altLang="en-US" sz="2400" dirty="0"/>
              <a:t>というメソッドがあるので，右のように書き換える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74718F-30E3-4832-ADD3-9077B01550B1}"/>
              </a:ext>
            </a:extLst>
          </p:cNvPr>
          <p:cNvSpPr txBox="1"/>
          <p:nvPr/>
        </p:nvSpPr>
        <p:spPr>
          <a:xfrm>
            <a:off x="4970105" y="5131837"/>
            <a:ext cx="751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    def </a:t>
            </a:r>
            <a:r>
              <a:rPr lang="en-US" altLang="ja-JP" dirty="0" err="1"/>
              <a:t>evt_HWdialog</a:t>
            </a:r>
            <a:r>
              <a:rPr lang="en-US" altLang="ja-JP" dirty="0"/>
              <a:t>( self, event ):</a:t>
            </a:r>
          </a:p>
          <a:p>
            <a:r>
              <a:rPr lang="en-US" altLang="ja-JP" dirty="0"/>
              <a:t>        dialog = </a:t>
            </a:r>
            <a:r>
              <a:rPr lang="en-US" altLang="ja-JP" dirty="0" err="1"/>
              <a:t>wx.MessageDialog</a:t>
            </a:r>
            <a:r>
              <a:rPr lang="en-US" altLang="ja-JP" dirty="0"/>
              <a:t>(self, "</a:t>
            </a:r>
            <a:r>
              <a:rPr lang="en-US" altLang="ja-JP" dirty="0" err="1"/>
              <a:t>Hello,world</a:t>
            </a:r>
            <a:r>
              <a:rPr lang="en-US" altLang="ja-JP" dirty="0"/>
              <a:t>!", style=</a:t>
            </a:r>
            <a:r>
              <a:rPr lang="en-US" altLang="ja-JP" dirty="0" err="1"/>
              <a:t>wx.OK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        res = </a:t>
            </a:r>
            <a:r>
              <a:rPr lang="en-US" altLang="ja-JP" dirty="0" err="1"/>
              <a:t>dialog.ShowModal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        if res == </a:t>
            </a:r>
            <a:r>
              <a:rPr lang="en-US" altLang="ja-JP" dirty="0" err="1"/>
              <a:t>wx.ID_OK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            print(“OK is pressed.")</a:t>
            </a:r>
          </a:p>
          <a:p>
            <a:r>
              <a:rPr lang="en-US" altLang="ja-JP" dirty="0"/>
              <a:t>        </a:t>
            </a:r>
            <a:r>
              <a:rPr lang="en-US" altLang="ja-JP" dirty="0" err="1"/>
              <a:t>dialog.Destroy</a:t>
            </a:r>
            <a:r>
              <a:rPr lang="en-US" altLang="ja-JP" dirty="0"/>
              <a:t>()</a:t>
            </a:r>
          </a:p>
          <a:p>
            <a:endParaRPr kumimoji="1" lang="ja-JP" altLang="en-US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ADA2E84-79B8-4021-A5BF-C6F16A60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1" y="1726163"/>
            <a:ext cx="655320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1776-F660-412F-8EFD-B240D97F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  <a:r>
              <a:rPr kumimoji="1" lang="en-US" altLang="ja-JP" dirty="0"/>
              <a:t>:JSON</a:t>
            </a:r>
            <a:r>
              <a:rPr kumimoji="1" lang="ja-JP" altLang="en-US" dirty="0"/>
              <a:t>ファイル形式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1C528-57B5-4F24-91CF-A7696F6A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73759" cy="4855093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JavaScript</a:t>
            </a:r>
            <a:r>
              <a:rPr lang="ja-JP" altLang="en-US" sz="2400" dirty="0"/>
              <a:t>ライク</a:t>
            </a:r>
            <a:r>
              <a:rPr kumimoji="1" lang="ja-JP" altLang="en-US" sz="2400" dirty="0"/>
              <a:t>にデータをまとめるデータフォーマット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辞書型をよく使う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次の</a:t>
            </a:r>
            <a:r>
              <a:rPr kumimoji="1" lang="en-US" altLang="ja-JP" sz="2400" dirty="0"/>
              <a:t>json</a:t>
            </a:r>
            <a:r>
              <a:rPr kumimoji="1" lang="ja-JP" altLang="en-US" sz="2400" dirty="0"/>
              <a:t>形式</a:t>
            </a:r>
            <a:r>
              <a:rPr lang="ja-JP" altLang="en-US" sz="2400" dirty="0"/>
              <a:t>のデータ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で読み込み，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コンソールに情報をまとめて表示してみよう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(json</a:t>
            </a:r>
            <a:r>
              <a:rPr kumimoji="1" lang="ja-JP" altLang="en-US" sz="2400" dirty="0"/>
              <a:t>ライブラリ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31E32E-EB5B-4E18-A542-45AEB9F627EE}"/>
              </a:ext>
            </a:extLst>
          </p:cNvPr>
          <p:cNvSpPr txBox="1"/>
          <p:nvPr/>
        </p:nvSpPr>
        <p:spPr>
          <a:xfrm>
            <a:off x="5579706" y="182562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    "</a:t>
            </a:r>
            <a:r>
              <a:rPr lang="en-US" altLang="ja-JP" dirty="0" err="1"/>
              <a:t>name":"John</a:t>
            </a:r>
            <a:r>
              <a:rPr lang="en-US" altLang="ja-JP" dirty="0"/>
              <a:t> Smith",</a:t>
            </a:r>
          </a:p>
          <a:p>
            <a:r>
              <a:rPr lang="en-US" altLang="ja-JP" dirty="0"/>
              <a:t>    “</a:t>
            </a:r>
            <a:r>
              <a:rPr lang="en-US" altLang="ja-JP" dirty="0" err="1"/>
              <a:t>favorite":"apple</a:t>
            </a:r>
            <a:r>
              <a:rPr lang="en-US" altLang="ja-JP" dirty="0"/>
              <a:t>",</a:t>
            </a:r>
          </a:p>
          <a:p>
            <a:r>
              <a:rPr lang="en-US" altLang="ja-JP" dirty="0"/>
              <a:t>    "status":[175, 65, 30]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CF0953-7C5E-4491-89AF-1E7035FFA6DC}"/>
              </a:ext>
            </a:extLst>
          </p:cNvPr>
          <p:cNvSpPr txBox="1"/>
          <p:nvPr/>
        </p:nvSpPr>
        <p:spPr>
          <a:xfrm>
            <a:off x="6096000" y="1456292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JSON</a:t>
            </a:r>
            <a:r>
              <a:rPr lang="ja-JP" altLang="en-US" dirty="0"/>
              <a:t>形式の例</a:t>
            </a:r>
            <a:endParaRPr kumimoji="1" lang="ja-JP" altLang="en-US" dirty="0"/>
          </a:p>
        </p:txBody>
      </p:sp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E8B83D9-0419-464E-976B-1F8EC08E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59" y="3717561"/>
            <a:ext cx="7094531" cy="23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</TotalTime>
  <Words>1325</Words>
  <Application>Microsoft Office PowerPoint</Application>
  <PresentationFormat>ワイド画面</PresentationFormat>
  <Paragraphs>153</Paragraphs>
  <Slides>15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GUIソフト製作の手引き</vt:lpstr>
      <vt:lpstr>はじめに</vt:lpstr>
      <vt:lpstr>用意するソフト</vt:lpstr>
      <vt:lpstr>WXのライブラリの準備</vt:lpstr>
      <vt:lpstr>ざっくりした開発の手順</vt:lpstr>
      <vt:lpstr>WXの基本構造</vt:lpstr>
      <vt:lpstr>空のウインドウを作る</vt:lpstr>
      <vt:lpstr>ダイアログのポップアップを作る</vt:lpstr>
      <vt:lpstr>準備:JSONファイル形式</vt:lpstr>
      <vt:lpstr>入力した情報をjsonにまとめて保存する</vt:lpstr>
      <vt:lpstr>イベントを使いこなす</vt:lpstr>
      <vt:lpstr>PowerPoint プレゼンテーション</vt:lpstr>
      <vt:lpstr>発展1:グラフの描画(matplotlibの連携)</vt:lpstr>
      <vt:lpstr>発展2:カメラ映像の描画(openCVの利用)</vt:lpstr>
      <vt:lpstr>発展3: CGの描画(GLFW+OpenGLの利用)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非ソフト班のための GUIソフト製作の手引き</dc:title>
  <dc:creator>shohei watanabe</dc:creator>
  <cp:lastModifiedBy>shohei watanabe</cp:lastModifiedBy>
  <cp:revision>132</cp:revision>
  <dcterms:created xsi:type="dcterms:W3CDTF">2020-09-28T06:22:56Z</dcterms:created>
  <dcterms:modified xsi:type="dcterms:W3CDTF">2020-10-08T14:27:02Z</dcterms:modified>
</cp:coreProperties>
</file>