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08525" cy="30279975"/>
  <p:notesSz cx="29457650" cy="41756013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630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75125" indent="-32607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64275" indent="-4892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51838" indent="-6523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812"/>
    <a:srgbClr val="E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40" d="100"/>
          <a:sy n="40" d="100"/>
        </p:scale>
        <p:origin x="-78" y="2376"/>
      </p:cViewPr>
      <p:guideLst>
        <p:guide orient="horz" pos="18382"/>
        <p:guide orient="horz" pos="3731"/>
        <p:guide orient="horz" pos="11034"/>
        <p:guide pos="827"/>
        <p:guide pos="26139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68780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68780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fld id="{B23D5CCC-2192-43F0-B05F-B5F5AA32A83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831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68780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60775" y="3127375"/>
            <a:ext cx="22142450" cy="15663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44813" y="19835813"/>
            <a:ext cx="23568025" cy="187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68780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fld id="{977B28C7-3D46-4C6E-A695-D0A9BC6F160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490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1pPr>
    <a:lvl2pPr marL="2087563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2pPr>
    <a:lvl3pPr marL="417512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3pPr>
    <a:lvl4pPr marL="626427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4pPr>
    <a:lvl5pPr marL="8351838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smtClean="0"/>
              <a:t>Dezember 2005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B999BB-79B8-4A27-8983-25AC36B92DC4}" type="slidenum">
              <a:rPr lang="de-CH" smtClean="0"/>
              <a:pPr eaLnBrk="1" hangingPunct="1"/>
              <a:t>1</a:t>
            </a:fld>
            <a:endParaRPr lang="de-CH" smtClean="0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640" y="9406420"/>
            <a:ext cx="36387246" cy="64905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2088215" indent="0" algn="ctr">
              <a:buNone/>
              <a:defRPr/>
            </a:lvl2pPr>
            <a:lvl3pPr marL="4176431" indent="0" algn="ctr">
              <a:buNone/>
              <a:defRPr/>
            </a:lvl3pPr>
            <a:lvl4pPr marL="6264646" indent="0" algn="ctr">
              <a:buNone/>
              <a:defRPr/>
            </a:lvl4pPr>
            <a:lvl5pPr marL="8352861" indent="0" algn="ctr">
              <a:buNone/>
              <a:defRPr/>
            </a:lvl5pPr>
            <a:lvl6pPr marL="10441076" indent="0" algn="ctr">
              <a:buNone/>
              <a:defRPr/>
            </a:lvl6pPr>
            <a:lvl7pPr marL="12529292" indent="0" algn="ctr">
              <a:buNone/>
              <a:defRPr/>
            </a:lvl7pPr>
            <a:lvl8pPr marL="14617507" indent="0" algn="ctr">
              <a:buNone/>
              <a:defRPr/>
            </a:lvl8pPr>
            <a:lvl9pPr marL="16705722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4AA93-8CB3-4F2E-BE00-3161692B604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60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A368C-A3AD-4F2C-9B36-DAA68513520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86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036181" y="1212605"/>
            <a:ext cx="9631918" cy="2583610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0426" y="1212605"/>
            <a:ext cx="28182279" cy="2583610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6B637-8D3C-404E-9F79-2F2FA882177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0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D47DD-2588-4828-8C30-CBCB86AF3E3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18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/>
            </a:lvl1pPr>
            <a:lvl2pPr marL="2088215" indent="0">
              <a:buNone/>
              <a:defRPr sz="8200"/>
            </a:lvl2pPr>
            <a:lvl3pPr marL="4176431" indent="0">
              <a:buNone/>
              <a:defRPr sz="7300"/>
            </a:lvl3pPr>
            <a:lvl4pPr marL="6264646" indent="0">
              <a:buNone/>
              <a:defRPr sz="6400"/>
            </a:lvl4pPr>
            <a:lvl5pPr marL="8352861" indent="0">
              <a:buNone/>
              <a:defRPr sz="6400"/>
            </a:lvl5pPr>
            <a:lvl6pPr marL="10441076" indent="0">
              <a:buNone/>
              <a:defRPr sz="6400"/>
            </a:lvl6pPr>
            <a:lvl7pPr marL="12529292" indent="0">
              <a:buNone/>
              <a:defRPr sz="6400"/>
            </a:lvl7pPr>
            <a:lvl8pPr marL="14617507" indent="0">
              <a:buNone/>
              <a:defRPr sz="6400"/>
            </a:lvl8pPr>
            <a:lvl9pPr marL="16705722" indent="0">
              <a:buNone/>
              <a:defRPr sz="6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090B0-8237-46B5-B43D-9F42FB8112B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718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40426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761000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A229C-ADCF-4B99-AB0C-F5769273443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42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22980-FB9C-43A1-BCE1-CA8CF97174E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39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8FB0-4BC5-4CE1-B492-237E631FA3D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45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6FB6-A509-446A-99DA-364E3FDE969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82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42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428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C656A-086E-4C96-BD60-A097C9A20D5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37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23EA6-0095-413D-BD83-53D7CC02E5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73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9950" y="1212850"/>
            <a:ext cx="38528625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9950" y="7065963"/>
            <a:ext cx="38528625" cy="199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9950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5638" y="27574875"/>
            <a:ext cx="135572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80025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C3CB07B1-63B8-4278-A4FB-C3DDF41425D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2088215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417643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6264646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835286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75" indent="-1565275" algn="l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19700" indent="-1042988" algn="l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7263" indent="-1042988" algn="l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11485184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3573399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5661615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7749830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25940892" y="6354768"/>
            <a:ext cx="14834060" cy="806511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51" name="Text Box 10"/>
          <p:cNvSpPr txBox="1">
            <a:spLocks noChangeArrowheads="1"/>
          </p:cNvSpPr>
          <p:nvPr/>
        </p:nvSpPr>
        <p:spPr bwMode="auto">
          <a:xfrm>
            <a:off x="8074025" y="627063"/>
            <a:ext cx="267239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56" tIns="208776" rIns="417556" bIns="2087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CH" sz="6400" b="1" dirty="0" err="1"/>
              <a:t>Gamified</a:t>
            </a:r>
            <a:r>
              <a:rPr lang="de-CH" sz="6400" b="1" dirty="0"/>
              <a:t> Mobile App für die Verbesserung von </a:t>
            </a:r>
            <a:r>
              <a:rPr lang="de-CH" sz="6400" b="1" dirty="0" err="1"/>
              <a:t>OpenStreetMap</a:t>
            </a:r>
            <a:endParaRPr lang="de-CH" sz="6400" b="1" dirty="0"/>
          </a:p>
        </p:txBody>
      </p:sp>
      <p:pic>
        <p:nvPicPr>
          <p:cNvPr id="2057" name="Picture 42" descr="Informati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833438"/>
            <a:ext cx="6748462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feld 1"/>
          <p:cNvSpPr txBox="1">
            <a:spLocks noChangeArrowheads="1"/>
          </p:cNvSpPr>
          <p:nvPr/>
        </p:nvSpPr>
        <p:spPr bwMode="auto">
          <a:xfrm>
            <a:off x="17300575" y="5127625"/>
            <a:ext cx="41513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sz="4100" dirty="0"/>
              <a:t>Stefan </a:t>
            </a:r>
            <a:r>
              <a:rPr lang="de-CH" sz="4100" dirty="0" err="1"/>
              <a:t>Oderbolz</a:t>
            </a:r>
            <a:endParaRPr lang="de-CH" sz="4100" dirty="0"/>
          </a:p>
        </p:txBody>
      </p:sp>
      <p:sp>
        <p:nvSpPr>
          <p:cNvPr id="2059" name="Rechteck 2"/>
          <p:cNvSpPr>
            <a:spLocks noChangeArrowheads="1"/>
          </p:cNvSpPr>
          <p:nvPr/>
        </p:nvSpPr>
        <p:spPr bwMode="auto">
          <a:xfrm>
            <a:off x="21724544" y="5127625"/>
            <a:ext cx="34242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CH" sz="4100" dirty="0"/>
              <a:t>Jürg Hunziker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97039"/>
              </p:ext>
            </p:extLst>
          </p:nvPr>
        </p:nvGraphicFramePr>
        <p:xfrm>
          <a:off x="28749625" y="2127252"/>
          <a:ext cx="13701713" cy="359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5711"/>
                <a:gridCol w="8446002"/>
              </a:tblGrid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Betreuer: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Prof. Stefan Keller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Experte: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Claude</a:t>
                      </a:r>
                      <a:r>
                        <a:rPr lang="de-CH" sz="5500" baseline="0" dirty="0" smtClean="0"/>
                        <a:t> Eisenhut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Projektpartner: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err="1" smtClean="0"/>
                        <a:t>bitforge</a:t>
                      </a:r>
                      <a:r>
                        <a:rPr lang="de-CH" sz="5500" dirty="0" smtClean="0"/>
                        <a:t> AG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05802"/>
              </p:ext>
            </p:extLst>
          </p:nvPr>
        </p:nvGraphicFramePr>
        <p:xfrm>
          <a:off x="1385482" y="3238267"/>
          <a:ext cx="13681900" cy="239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900"/>
              </a:tblGrid>
              <a:tr h="432191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Bachelorarbeit Herbstsemester 2012/13</a:t>
                      </a:r>
                    </a:p>
                  </a:txBody>
                  <a:tcPr marL="0" marR="0" marT="180000" marB="18000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Internet-Technologien-</a:t>
                      </a:r>
                      <a:r>
                        <a:rPr lang="de-CH" sz="5500" baseline="0" dirty="0" smtClean="0"/>
                        <a:t> und Anwendungen</a:t>
                      </a:r>
                      <a:endParaRPr lang="de-CH" sz="5500" dirty="0" smtClean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sp>
        <p:nvSpPr>
          <p:cNvPr id="47" name="Textfeld 46"/>
          <p:cNvSpPr txBox="1"/>
          <p:nvPr/>
        </p:nvSpPr>
        <p:spPr>
          <a:xfrm>
            <a:off x="16458371" y="21445913"/>
            <a:ext cx="346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Login</a:t>
            </a:r>
            <a:endParaRPr lang="de-CH" sz="2400" i="1" dirty="0"/>
          </a:p>
        </p:txBody>
      </p:sp>
      <p:pic>
        <p:nvPicPr>
          <p:cNvPr id="1027" name="Picture 3" descr="D:\FILES\Juerg\Desktop\283208_10150262618957668_535577667_7335132_7992693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3302" y="2033588"/>
            <a:ext cx="2925857" cy="2925857"/>
          </a:xfrm>
          <a:prstGeom prst="rect">
            <a:avLst/>
          </a:prstGeom>
          <a:ln w="889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8" t="-1" b="358"/>
          <a:stretch/>
        </p:blipFill>
        <p:spPr bwMode="auto">
          <a:xfrm>
            <a:off x="21945025" y="2033586"/>
            <a:ext cx="2983275" cy="2925858"/>
          </a:xfrm>
          <a:prstGeom prst="rect">
            <a:avLst/>
          </a:prstGeom>
          <a:ln w="88900">
            <a:solidFill>
              <a:schemeClr val="bg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5" descr="D:\xampp\htdocs\kort\_DOCUMENTATION\05_Poster\images\kort-icon_v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486" y="6847965"/>
            <a:ext cx="2856802" cy="285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xampp\htdocs\kort\_DOCUMENTATION\05_Poster\images\kort-big_pictu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881" y="14976221"/>
            <a:ext cx="11251646" cy="1375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xampp\htdocs\kort\_DOCUMENTATION\05_Poster\images\space_invad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8691" y="9235167"/>
            <a:ext cx="785487" cy="57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6387413" y="6525911"/>
            <a:ext cx="118825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5000" u="sng" dirty="0" err="1" smtClean="0">
                <a:latin typeface="Commodore 64 Pixelized" pitchFamily="2" charset="0"/>
              </a:rPr>
              <a:t>Gamification</a:t>
            </a:r>
            <a:endParaRPr lang="de-CH" sz="5000" u="sng" dirty="0">
              <a:latin typeface="Commodore 64 Pixelized" pitchFamily="2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6387476" y="7674261"/>
            <a:ext cx="146445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latin typeface="Commodore 64 Pixelized" pitchFamily="2" charset="0"/>
              </a:rPr>
              <a:t>Unter </a:t>
            </a:r>
            <a:r>
              <a:rPr lang="de-CH" sz="2500" dirty="0" err="1" smtClean="0">
                <a:latin typeface="Commodore 64 Pixelized" pitchFamily="2" charset="0"/>
              </a:rPr>
              <a:t>Gamification</a:t>
            </a:r>
            <a:r>
              <a:rPr lang="de-CH" sz="2500" dirty="0" smtClean="0">
                <a:latin typeface="Commodore 64 Pixelized" pitchFamily="2" charset="0"/>
              </a:rPr>
              <a:t> versteht man das Hinzufügen von spieletypischen Elementen in einen nicht-spieletypischen Kontext.</a:t>
            </a:r>
            <a:endParaRPr lang="de-CH" sz="2500" dirty="0">
              <a:latin typeface="Commodore 64 Pixelized" pitchFamily="2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7865206" y="9272646"/>
            <a:ext cx="1221432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de-CH" sz="3000" dirty="0" err="1" smtClean="0">
                <a:latin typeface="Commodore 64 Pixelized" pitchFamily="2" charset="0"/>
              </a:rPr>
              <a:t>Badges</a:t>
            </a:r>
            <a:r>
              <a:rPr lang="de-CH" sz="3000" dirty="0" smtClean="0">
                <a:latin typeface="Commodore 64 Pixelized" pitchFamily="2" charset="0"/>
              </a:rPr>
              <a:t>/Auszeichnungen</a:t>
            </a:r>
          </a:p>
          <a:p>
            <a:pPr>
              <a:spcAft>
                <a:spcPts val="1800"/>
              </a:spcAft>
            </a:pPr>
            <a:r>
              <a:rPr lang="de-CH" sz="3000" dirty="0" smtClean="0">
                <a:latin typeface="Commodore 64 Pixelized" pitchFamily="2" charset="0"/>
              </a:rPr>
              <a:t>Punktesystem</a:t>
            </a:r>
          </a:p>
          <a:p>
            <a:pPr marL="571500" indent="-571500">
              <a:spcAft>
                <a:spcPts val="1800"/>
              </a:spcAft>
              <a:buFontTx/>
              <a:buChar char="-"/>
            </a:pPr>
            <a:r>
              <a:rPr lang="de-CH" sz="2000" dirty="0" smtClean="0">
                <a:latin typeface="Commodore 64 Pixelized" pitchFamily="2" charset="0"/>
              </a:rPr>
              <a:t>Globale </a:t>
            </a:r>
            <a:r>
              <a:rPr lang="de-CH" sz="2000" dirty="0" err="1" smtClean="0">
                <a:latin typeface="Commodore 64 Pixelized" pitchFamily="2" charset="0"/>
              </a:rPr>
              <a:t>Highscore</a:t>
            </a:r>
            <a:endParaRPr lang="de-CH" sz="2000" dirty="0" smtClean="0">
              <a:latin typeface="Commodore 64 Pixelized" pitchFamily="2" charset="0"/>
            </a:endParaRPr>
          </a:p>
          <a:p>
            <a:pPr marL="571500" indent="-571500">
              <a:spcAft>
                <a:spcPts val="1800"/>
              </a:spcAft>
              <a:buFontTx/>
              <a:buChar char="-"/>
            </a:pPr>
            <a:r>
              <a:rPr lang="de-CH" sz="2000" dirty="0" smtClean="0">
                <a:latin typeface="Commodore 64 Pixelized" pitchFamily="2" charset="0"/>
              </a:rPr>
              <a:t>Regionale </a:t>
            </a:r>
            <a:r>
              <a:rPr lang="de-CH" sz="2000" dirty="0" err="1" smtClean="0">
                <a:latin typeface="Commodore 64 Pixelized" pitchFamily="2" charset="0"/>
              </a:rPr>
              <a:t>Highscore</a:t>
            </a:r>
            <a:endParaRPr lang="de-CH" sz="2000" dirty="0" smtClean="0">
              <a:latin typeface="Commodore 64 Pixelized" pitchFamily="2" charset="0"/>
            </a:endParaRPr>
          </a:p>
          <a:p>
            <a:pPr>
              <a:spcAft>
                <a:spcPts val="1800"/>
              </a:spcAft>
            </a:pPr>
            <a:r>
              <a:rPr lang="de-CH" sz="3000" dirty="0" smtClean="0">
                <a:latin typeface="Commodore 64 Pixelized" pitchFamily="2" charset="0"/>
              </a:rPr>
              <a:t>Zeitlich begrenzte Aktionen</a:t>
            </a:r>
          </a:p>
          <a:p>
            <a:pPr marL="571500" indent="-571500">
              <a:spcAft>
                <a:spcPts val="1800"/>
              </a:spcAft>
              <a:buFontTx/>
              <a:buChar char="-"/>
            </a:pPr>
            <a:r>
              <a:rPr lang="de-CH" sz="2000" dirty="0" smtClean="0">
                <a:latin typeface="Commodore 64 Pixelized" pitchFamily="2" charset="0"/>
              </a:rPr>
              <a:t>Mit Push-Meldungen aufmerksam machen</a:t>
            </a:r>
          </a:p>
          <a:p>
            <a:pPr marL="571500" indent="-571500">
              <a:spcAft>
                <a:spcPts val="1800"/>
              </a:spcAft>
              <a:buFontTx/>
              <a:buChar char="-"/>
            </a:pPr>
            <a:r>
              <a:rPr lang="de-CH" sz="2000" dirty="0" smtClean="0">
                <a:latin typeface="Commodore 64 Pixelized" pitchFamily="2" charset="0"/>
              </a:rPr>
              <a:t>Spezialauszeichnung</a:t>
            </a:r>
          </a:p>
          <a:p>
            <a:pPr>
              <a:spcAft>
                <a:spcPts val="1800"/>
              </a:spcAft>
            </a:pPr>
            <a:r>
              <a:rPr lang="de-CH" sz="3000" dirty="0" smtClean="0">
                <a:latin typeface="Commodore 64 Pixelized" pitchFamily="2" charset="0"/>
              </a:rPr>
              <a:t>Berechtigungen erhöhen</a:t>
            </a:r>
          </a:p>
        </p:txBody>
      </p:sp>
      <p:pic>
        <p:nvPicPr>
          <p:cNvPr id="32" name="Picture 3" descr="D:\xampp\htdocs\kort\_DOCUMENTATION\05_Poster\images\space_invad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9982" y="9958287"/>
            <a:ext cx="785487" cy="57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xampp\htdocs\kort\_DOCUMENTATION\05_Poster\images\space_invad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8691" y="11757027"/>
            <a:ext cx="785487" cy="57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D:\xampp\htdocs\kort\_DOCUMENTATION\05_Poster\images\space_invad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8691" y="13483757"/>
            <a:ext cx="785487" cy="57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7812631" y="9840463"/>
            <a:ext cx="74728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000" b="1" u="sng" dirty="0" smtClean="0">
                <a:solidFill>
                  <a:schemeClr val="accent4"/>
                </a:solidFill>
                <a:latin typeface="Calibri" pitchFamily="34" charset="0"/>
              </a:rPr>
              <a:t>http://kort.herokuapp.com</a:t>
            </a:r>
            <a:endParaRPr lang="de-CH" sz="5000" b="1" u="sng" dirty="0">
              <a:solidFill>
                <a:schemeClr val="accent4"/>
              </a:solidFill>
              <a:latin typeface="Calibri" pitchFamily="34" charset="0"/>
            </a:endParaRPr>
          </a:p>
        </p:txBody>
      </p:sp>
      <p:pic>
        <p:nvPicPr>
          <p:cNvPr id="8" name="Picture 2" descr="D:\xampp\htdocs\kort\_DOCUMENTATION\05_Poster\images\kort.herokuapp.com_qrcod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160" y="6847965"/>
            <a:ext cx="2856802" cy="285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D:\xampp\htdocs\kort\_DOCUMENTATION\02_Documentation\images\screenshots\kort-screenshot-logi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464" y="14976222"/>
            <a:ext cx="3158192" cy="623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xampp\htdocs\kort\_DOCUMENTATION\02_Documentation\images\screenshots\kort-screenshot-bugmap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916" y="22178574"/>
            <a:ext cx="3081985" cy="623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xampp\htdocs\kort\_DOCUMENTATION\02_Documentation\images\screenshots\kort-screenshot-validati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3022" y="22178573"/>
            <a:ext cx="3105971" cy="623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xampp\htdocs\kort\_DOCUMENTATION\02_Documentation\images\screenshots\kort-screenshot-vo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819" y="22178572"/>
            <a:ext cx="3105971" cy="623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xampp\htdocs\kort\_DOCUMENTATION\02_Documentation\images\screenshots\kort-screenshot-highscor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824" y="14976222"/>
            <a:ext cx="3113898" cy="62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xampp\htdocs\kort\_DOCUMENTATION\02_Documentation\images\screenshots\kort-screenshot-profil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53" y="14976222"/>
            <a:ext cx="3082172" cy="623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feld 47"/>
          <p:cNvSpPr txBox="1"/>
          <p:nvPr/>
        </p:nvSpPr>
        <p:spPr>
          <a:xfrm>
            <a:off x="16412719" y="28648262"/>
            <a:ext cx="346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Fehler beheben</a:t>
            </a:r>
            <a:endParaRPr lang="de-CH" sz="2400" i="1" dirty="0"/>
          </a:p>
        </p:txBody>
      </p:sp>
      <p:sp>
        <p:nvSpPr>
          <p:cNvPr id="49" name="Textfeld 48"/>
          <p:cNvSpPr txBox="1"/>
          <p:nvPr/>
        </p:nvSpPr>
        <p:spPr>
          <a:xfrm>
            <a:off x="21410463" y="28648261"/>
            <a:ext cx="346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Lösungen überprüfen</a:t>
            </a:r>
            <a:endParaRPr lang="de-CH" sz="2400" i="1" dirty="0"/>
          </a:p>
        </p:txBody>
      </p:sp>
      <p:sp>
        <p:nvSpPr>
          <p:cNvPr id="50" name="Textfeld 49"/>
          <p:cNvSpPr txBox="1"/>
          <p:nvPr/>
        </p:nvSpPr>
        <p:spPr>
          <a:xfrm>
            <a:off x="22976584" y="21445913"/>
            <a:ext cx="346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err="1" smtClean="0"/>
              <a:t>Highscore</a:t>
            </a:r>
            <a:endParaRPr lang="de-CH" sz="2400" i="1" dirty="0"/>
          </a:p>
        </p:txBody>
      </p:sp>
      <p:sp>
        <p:nvSpPr>
          <p:cNvPr id="51" name="Textfeld 50"/>
          <p:cNvSpPr txBox="1"/>
          <p:nvPr/>
        </p:nvSpPr>
        <p:spPr>
          <a:xfrm>
            <a:off x="19704350" y="21445913"/>
            <a:ext cx="346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Profil</a:t>
            </a:r>
            <a:endParaRPr lang="de-CH" sz="2400" i="1" dirty="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91983"/>
              </p:ext>
            </p:extLst>
          </p:nvPr>
        </p:nvGraphicFramePr>
        <p:xfrm>
          <a:off x="1532077" y="6354768"/>
          <a:ext cx="14474010" cy="37346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4474010"/>
              </a:tblGrid>
              <a:tr h="555752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Ziele</a:t>
                      </a:r>
                      <a:endParaRPr lang="de-CH" sz="5000" dirty="0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612688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1800"/>
                        </a:spcAft>
                        <a:buFontTx/>
                        <a:buChar char="-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Cross-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platform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mobile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WebApp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285750" indent="-285750">
                        <a:spcAft>
                          <a:spcPts val="1800"/>
                        </a:spcAft>
                        <a:buFontTx/>
                        <a:buChar char="-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Verbessern von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OpenStreetMap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Daten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280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02153"/>
              </p:ext>
            </p:extLst>
          </p:nvPr>
        </p:nvGraphicFramePr>
        <p:xfrm>
          <a:off x="1516822" y="10674115"/>
          <a:ext cx="14474010" cy="37346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4474010"/>
              </a:tblGrid>
              <a:tr h="555752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Umsetzung</a:t>
                      </a:r>
                      <a:endParaRPr lang="de-CH" sz="5000" dirty="0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612688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1800"/>
                        </a:spcAft>
                        <a:buFontTx/>
                        <a:buChar char="-"/>
                      </a:pPr>
                      <a:r>
                        <a:rPr lang="de-CH" sz="4000" dirty="0" err="1" smtClean="0">
                          <a:latin typeface="Calibri" pitchFamily="34" charset="0"/>
                        </a:rPr>
                        <a:t>Sencha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Touch Framework verwendet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sz="280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sp>
        <p:nvSpPr>
          <p:cNvPr id="18" name="Textfeld 17"/>
          <p:cNvSpPr txBox="1"/>
          <p:nvPr/>
        </p:nvSpPr>
        <p:spPr>
          <a:xfrm>
            <a:off x="28389232" y="15368231"/>
            <a:ext cx="338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>
                <a:latin typeface="Calibri" pitchFamily="34" charset="0"/>
              </a:rPr>
              <a:t>Übersicht</a:t>
            </a:r>
            <a:endParaRPr lang="de-CH" sz="4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Benutzerdefiniert</PresentationFormat>
  <Paragraphs>35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HSR, Abteilung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Jürg Hunziker;Stefan Oderbolz</dc:creator>
  <cp:lastModifiedBy>Jürg Hunziker</cp:lastModifiedBy>
  <cp:revision>119</cp:revision>
  <dcterms:created xsi:type="dcterms:W3CDTF">2005-11-30T15:17:50Z</dcterms:created>
  <dcterms:modified xsi:type="dcterms:W3CDTF">2012-12-09T10:22:12Z</dcterms:modified>
</cp:coreProperties>
</file>