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решение 3"/>
          <p:cNvSpPr/>
          <p:nvPr/>
        </p:nvSpPr>
        <p:spPr>
          <a:xfrm>
            <a:off x="2418883" y="1395305"/>
            <a:ext cx="1800200" cy="64807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Тумблер канала нажат?</a:t>
            </a:r>
            <a:endParaRPr lang="ru-RU" sz="1000" dirty="0"/>
          </a:p>
        </p:txBody>
      </p:sp>
      <p:sp>
        <p:nvSpPr>
          <p:cNvPr id="5" name="Блок-схема: процесс 4"/>
          <p:cNvSpPr/>
          <p:nvPr/>
        </p:nvSpPr>
        <p:spPr>
          <a:xfrm>
            <a:off x="4632672" y="1503317"/>
            <a:ext cx="1440160" cy="432048"/>
          </a:xfrm>
          <a:prstGeom prst="flowChartProcess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Chan_en</a:t>
            </a:r>
            <a:r>
              <a:rPr lang="en-US" sz="1100" dirty="0" smtClean="0"/>
              <a:t>=true</a:t>
            </a:r>
          </a:p>
          <a:p>
            <a:pPr algn="ctr"/>
            <a:r>
              <a:rPr lang="ru-RU" sz="1100" dirty="0" smtClean="0"/>
              <a:t>Считать </a:t>
            </a:r>
            <a:r>
              <a:rPr lang="en-US" sz="1100" dirty="0" smtClean="0"/>
              <a:t>POT</a:t>
            </a:r>
            <a:endParaRPr lang="ru-RU" sz="1100" dirty="0"/>
          </a:p>
        </p:txBody>
      </p:sp>
      <p:cxnSp>
        <p:nvCxnSpPr>
          <p:cNvPr id="7" name="Прямая со стрелкой 6"/>
          <p:cNvCxnSpPr>
            <a:stCxn id="4" idx="3"/>
            <a:endCxn id="5" idx="1"/>
          </p:cNvCxnSpPr>
          <p:nvPr/>
        </p:nvCxnSpPr>
        <p:spPr>
          <a:xfrm>
            <a:off x="4219083" y="1719341"/>
            <a:ext cx="4135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49195" y="1188432"/>
            <a:ext cx="3639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Да</a:t>
            </a:r>
            <a:endParaRPr lang="ru-RU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2377408" y="1311068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Нет</a:t>
            </a:r>
            <a:endParaRPr lang="ru-RU" sz="1100" dirty="0"/>
          </a:p>
        </p:txBody>
      </p:sp>
      <p:sp>
        <p:nvSpPr>
          <p:cNvPr id="11" name="Блок-схема: процесс 10"/>
          <p:cNvSpPr/>
          <p:nvPr/>
        </p:nvSpPr>
        <p:spPr>
          <a:xfrm>
            <a:off x="289629" y="1468074"/>
            <a:ext cx="1754872" cy="518750"/>
          </a:xfrm>
          <a:prstGeom prst="flowChartProcess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Chan_en</a:t>
            </a:r>
            <a:r>
              <a:rPr lang="en-US" sz="1100" dirty="0" smtClean="0"/>
              <a:t>=false</a:t>
            </a:r>
          </a:p>
          <a:p>
            <a:pPr algn="ctr"/>
            <a:r>
              <a:rPr lang="ru-RU" sz="1100" dirty="0" smtClean="0"/>
              <a:t>Светодиоды канала</a:t>
            </a:r>
            <a:r>
              <a:rPr lang="en-US" sz="1100" dirty="0" smtClean="0"/>
              <a:t> = off</a:t>
            </a:r>
          </a:p>
          <a:p>
            <a:pPr algn="ctr"/>
            <a:r>
              <a:rPr lang="ru-RU" sz="1100" dirty="0" smtClean="0"/>
              <a:t>Режим работы = 0</a:t>
            </a:r>
            <a:endParaRPr lang="ru-RU" sz="1100" dirty="0"/>
          </a:p>
        </p:txBody>
      </p:sp>
      <p:cxnSp>
        <p:nvCxnSpPr>
          <p:cNvPr id="13" name="Соединительная линия уступом 12"/>
          <p:cNvCxnSpPr>
            <a:stCxn id="4" idx="1"/>
            <a:endCxn id="11" idx="3"/>
          </p:cNvCxnSpPr>
          <p:nvPr/>
        </p:nvCxnSpPr>
        <p:spPr>
          <a:xfrm rot="10800000" flipV="1">
            <a:off x="2044501" y="1719341"/>
            <a:ext cx="374382" cy="81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Блок-схема: решение 15"/>
          <p:cNvSpPr/>
          <p:nvPr/>
        </p:nvSpPr>
        <p:spPr>
          <a:xfrm>
            <a:off x="6432872" y="1441873"/>
            <a:ext cx="1800200" cy="64807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Цикл </a:t>
            </a:r>
            <a:r>
              <a:rPr lang="en-US" sz="1000" dirty="0" smtClean="0"/>
              <a:t>Case Switch</a:t>
            </a:r>
            <a:endParaRPr lang="ru-RU" sz="1000" dirty="0"/>
          </a:p>
        </p:txBody>
      </p:sp>
      <p:cxnSp>
        <p:nvCxnSpPr>
          <p:cNvPr id="17" name="Соединительная линия уступом 16"/>
          <p:cNvCxnSpPr>
            <a:stCxn id="5" idx="3"/>
            <a:endCxn id="16" idx="1"/>
          </p:cNvCxnSpPr>
          <p:nvPr/>
        </p:nvCxnSpPr>
        <p:spPr>
          <a:xfrm>
            <a:off x="6072832" y="1719341"/>
            <a:ext cx="360040" cy="465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Блок-схема: процесс 24"/>
          <p:cNvSpPr/>
          <p:nvPr/>
        </p:nvSpPr>
        <p:spPr>
          <a:xfrm>
            <a:off x="446985" y="2593167"/>
            <a:ext cx="1440160" cy="4320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Кнопка «лево» нажата?</a:t>
            </a:r>
            <a:endParaRPr lang="ru-RU" sz="1100" dirty="0"/>
          </a:p>
        </p:txBody>
      </p:sp>
      <p:sp>
        <p:nvSpPr>
          <p:cNvPr id="26" name="Блок-схема: процесс 25"/>
          <p:cNvSpPr/>
          <p:nvPr/>
        </p:nvSpPr>
        <p:spPr>
          <a:xfrm>
            <a:off x="2088909" y="2593167"/>
            <a:ext cx="1440160" cy="4320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Кнопка «право» нажата?</a:t>
            </a:r>
            <a:endParaRPr lang="ru-RU" sz="1100" dirty="0"/>
          </a:p>
        </p:txBody>
      </p:sp>
      <p:sp>
        <p:nvSpPr>
          <p:cNvPr id="27" name="Блок-схема: процесс 26"/>
          <p:cNvSpPr/>
          <p:nvPr/>
        </p:nvSpPr>
        <p:spPr>
          <a:xfrm>
            <a:off x="3759353" y="2593167"/>
            <a:ext cx="1440160" cy="4320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Кнопка «мах» нажата?</a:t>
            </a:r>
            <a:endParaRPr lang="ru-RU" sz="1100" dirty="0"/>
          </a:p>
        </p:txBody>
      </p:sp>
      <p:sp>
        <p:nvSpPr>
          <p:cNvPr id="28" name="Блок-схема: процесс 27"/>
          <p:cNvSpPr/>
          <p:nvPr/>
        </p:nvSpPr>
        <p:spPr>
          <a:xfrm>
            <a:off x="5351913" y="2593167"/>
            <a:ext cx="1440160" cy="4320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Был режим «макс лево»?</a:t>
            </a:r>
            <a:endParaRPr lang="ru-RU" sz="1100" dirty="0"/>
          </a:p>
        </p:txBody>
      </p:sp>
      <p:sp>
        <p:nvSpPr>
          <p:cNvPr id="29" name="Блок-схема: процесс 28"/>
          <p:cNvSpPr/>
          <p:nvPr/>
        </p:nvSpPr>
        <p:spPr>
          <a:xfrm>
            <a:off x="6944473" y="2596051"/>
            <a:ext cx="1440160" cy="4320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Был режим «макс право»?</a:t>
            </a:r>
            <a:endParaRPr lang="ru-RU" sz="1100" dirty="0"/>
          </a:p>
        </p:txBody>
      </p:sp>
      <p:cxnSp>
        <p:nvCxnSpPr>
          <p:cNvPr id="31" name="Соединительная линия уступом 30"/>
          <p:cNvCxnSpPr>
            <a:stCxn id="16" idx="2"/>
            <a:endCxn id="27" idx="0"/>
          </p:cNvCxnSpPr>
          <p:nvPr/>
        </p:nvCxnSpPr>
        <p:spPr>
          <a:xfrm rot="5400000">
            <a:off x="5654592" y="914787"/>
            <a:ext cx="503222" cy="285353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stCxn id="16" idx="2"/>
            <a:endCxn id="26" idx="0"/>
          </p:cNvCxnSpPr>
          <p:nvPr/>
        </p:nvCxnSpPr>
        <p:spPr>
          <a:xfrm rot="5400000">
            <a:off x="4819370" y="79565"/>
            <a:ext cx="503222" cy="45239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stCxn id="16" idx="2"/>
            <a:endCxn id="28" idx="0"/>
          </p:cNvCxnSpPr>
          <p:nvPr/>
        </p:nvCxnSpPr>
        <p:spPr>
          <a:xfrm rot="5400000">
            <a:off x="6450872" y="1711067"/>
            <a:ext cx="503222" cy="12609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stCxn id="16" idx="2"/>
            <a:endCxn id="25" idx="0"/>
          </p:cNvCxnSpPr>
          <p:nvPr/>
        </p:nvCxnSpPr>
        <p:spPr>
          <a:xfrm rot="5400000">
            <a:off x="3998408" y="-741397"/>
            <a:ext cx="503222" cy="61659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>
            <a:stCxn id="16" idx="2"/>
            <a:endCxn id="29" idx="0"/>
          </p:cNvCxnSpPr>
          <p:nvPr/>
        </p:nvCxnSpPr>
        <p:spPr>
          <a:xfrm rot="16200000" flipH="1">
            <a:off x="7245709" y="2177207"/>
            <a:ext cx="506106" cy="3315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Блок-схема: процесс 53"/>
          <p:cNvSpPr/>
          <p:nvPr/>
        </p:nvSpPr>
        <p:spPr>
          <a:xfrm>
            <a:off x="446985" y="3295095"/>
            <a:ext cx="1440160" cy="432048"/>
          </a:xfrm>
          <a:prstGeom prst="flowChartProcess">
            <a:avLst/>
          </a:prstGeom>
          <a:solidFill>
            <a:schemeClr val="lt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Установить режим «лево»</a:t>
            </a:r>
            <a:endParaRPr lang="ru-RU" sz="1100" dirty="0"/>
          </a:p>
        </p:txBody>
      </p:sp>
      <p:cxnSp>
        <p:nvCxnSpPr>
          <p:cNvPr id="55" name="Прямая со стрелкой 54"/>
          <p:cNvCxnSpPr>
            <a:stCxn id="25" idx="2"/>
            <a:endCxn id="54" idx="0"/>
          </p:cNvCxnSpPr>
          <p:nvPr/>
        </p:nvCxnSpPr>
        <p:spPr>
          <a:xfrm>
            <a:off x="1167065" y="3025215"/>
            <a:ext cx="0" cy="269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Блок-схема: процесс 58"/>
          <p:cNvSpPr/>
          <p:nvPr/>
        </p:nvSpPr>
        <p:spPr>
          <a:xfrm>
            <a:off x="2088909" y="3294279"/>
            <a:ext cx="1440160" cy="432048"/>
          </a:xfrm>
          <a:prstGeom prst="flowChartProcess">
            <a:avLst/>
          </a:prstGeom>
          <a:solidFill>
            <a:schemeClr val="lt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Установить режим «право»</a:t>
            </a:r>
            <a:endParaRPr lang="ru-RU" sz="1100" dirty="0"/>
          </a:p>
        </p:txBody>
      </p:sp>
      <p:cxnSp>
        <p:nvCxnSpPr>
          <p:cNvPr id="60" name="Прямая со стрелкой 59"/>
          <p:cNvCxnSpPr>
            <a:stCxn id="26" idx="2"/>
            <a:endCxn id="59" idx="0"/>
          </p:cNvCxnSpPr>
          <p:nvPr/>
        </p:nvCxnSpPr>
        <p:spPr>
          <a:xfrm>
            <a:off x="2808989" y="3025215"/>
            <a:ext cx="0" cy="269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Блок-схема: решение 64"/>
          <p:cNvSpPr/>
          <p:nvPr/>
        </p:nvSpPr>
        <p:spPr>
          <a:xfrm>
            <a:off x="3231869" y="4503390"/>
            <a:ext cx="1440160" cy="57524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Был режим «лево»?</a:t>
            </a:r>
            <a:endParaRPr lang="ru-RU" sz="1000" dirty="0"/>
          </a:p>
        </p:txBody>
      </p:sp>
      <p:sp>
        <p:nvSpPr>
          <p:cNvPr id="66" name="Блок-схема: решение 65"/>
          <p:cNvSpPr/>
          <p:nvPr/>
        </p:nvSpPr>
        <p:spPr>
          <a:xfrm>
            <a:off x="3231869" y="5295070"/>
            <a:ext cx="1440160" cy="57524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Был режим «право»?</a:t>
            </a:r>
            <a:endParaRPr lang="ru-RU" sz="1000" dirty="0"/>
          </a:p>
        </p:txBody>
      </p:sp>
      <p:cxnSp>
        <p:nvCxnSpPr>
          <p:cNvPr id="67" name="Прямая со стрелкой 66"/>
          <p:cNvCxnSpPr>
            <a:stCxn id="65" idx="2"/>
            <a:endCxn id="66" idx="0"/>
          </p:cNvCxnSpPr>
          <p:nvPr/>
        </p:nvCxnSpPr>
        <p:spPr>
          <a:xfrm>
            <a:off x="3951949" y="5078638"/>
            <a:ext cx="0" cy="216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542791" y="4372586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Да</a:t>
            </a:r>
            <a:endParaRPr lang="ru-RU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4100529" y="507288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Нет</a:t>
            </a:r>
            <a:endParaRPr lang="ru-RU" sz="1100" dirty="0"/>
          </a:p>
        </p:txBody>
      </p:sp>
      <p:cxnSp>
        <p:nvCxnSpPr>
          <p:cNvPr id="73" name="Соединительная линия уступом 72"/>
          <p:cNvCxnSpPr>
            <a:stCxn id="27" idx="2"/>
            <a:endCxn id="65" idx="0"/>
          </p:cNvCxnSpPr>
          <p:nvPr/>
        </p:nvCxnSpPr>
        <p:spPr>
          <a:xfrm rot="5400000">
            <a:off x="3476604" y="3500560"/>
            <a:ext cx="1478175" cy="5274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589275" y="5203687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Да</a:t>
            </a:r>
            <a:endParaRPr lang="ru-RU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4183268" y="5870318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Нет</a:t>
            </a:r>
            <a:endParaRPr lang="ru-RU" sz="1100" dirty="0"/>
          </a:p>
        </p:txBody>
      </p:sp>
      <p:sp>
        <p:nvSpPr>
          <p:cNvPr id="78" name="Блок-схема: процесс 77"/>
          <p:cNvSpPr/>
          <p:nvPr/>
        </p:nvSpPr>
        <p:spPr>
          <a:xfrm>
            <a:off x="4932639" y="4574990"/>
            <a:ext cx="1440160" cy="432048"/>
          </a:xfrm>
          <a:prstGeom prst="flowChartProcess">
            <a:avLst/>
          </a:prstGeom>
          <a:solidFill>
            <a:schemeClr val="lt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Установить режим «макс лево»</a:t>
            </a:r>
            <a:endParaRPr lang="ru-RU" sz="1100" dirty="0"/>
          </a:p>
        </p:txBody>
      </p:sp>
      <p:cxnSp>
        <p:nvCxnSpPr>
          <p:cNvPr id="79" name="Прямая со стрелкой 78"/>
          <p:cNvCxnSpPr>
            <a:stCxn id="65" idx="3"/>
            <a:endCxn id="78" idx="1"/>
          </p:cNvCxnSpPr>
          <p:nvPr/>
        </p:nvCxnSpPr>
        <p:spPr>
          <a:xfrm>
            <a:off x="4672029" y="4791014"/>
            <a:ext cx="2606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Блок-схема: процесс 82"/>
          <p:cNvSpPr/>
          <p:nvPr/>
        </p:nvSpPr>
        <p:spPr>
          <a:xfrm>
            <a:off x="4932639" y="5366670"/>
            <a:ext cx="1440160" cy="432048"/>
          </a:xfrm>
          <a:prstGeom prst="flowChartProcess">
            <a:avLst/>
          </a:prstGeom>
          <a:solidFill>
            <a:schemeClr val="lt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Установить режим «макс право»</a:t>
            </a:r>
            <a:endParaRPr lang="ru-RU" sz="1100" dirty="0"/>
          </a:p>
        </p:txBody>
      </p:sp>
      <p:cxnSp>
        <p:nvCxnSpPr>
          <p:cNvPr id="84" name="Прямая со стрелкой 83"/>
          <p:cNvCxnSpPr>
            <a:stCxn id="66" idx="3"/>
            <a:endCxn id="83" idx="1"/>
          </p:cNvCxnSpPr>
          <p:nvPr/>
        </p:nvCxnSpPr>
        <p:spPr>
          <a:xfrm>
            <a:off x="4672029" y="5582694"/>
            <a:ext cx="2606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Соединительная линия уступом 131"/>
          <p:cNvCxnSpPr>
            <a:stCxn id="11" idx="0"/>
            <a:endCxn id="4" idx="0"/>
          </p:cNvCxnSpPr>
          <p:nvPr/>
        </p:nvCxnSpPr>
        <p:spPr>
          <a:xfrm rot="5400000" flipH="1" flipV="1">
            <a:off x="2206640" y="355731"/>
            <a:ext cx="72769" cy="2151918"/>
          </a:xfrm>
          <a:prstGeom prst="bentConnector3">
            <a:avLst>
              <a:gd name="adj1" fmla="val 33996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Соединительная линия уступом 134"/>
          <p:cNvCxnSpPr>
            <a:stCxn id="66" idx="2"/>
            <a:endCxn id="199" idx="0"/>
          </p:cNvCxnSpPr>
          <p:nvPr/>
        </p:nvCxnSpPr>
        <p:spPr>
          <a:xfrm rot="5400000" flipH="1">
            <a:off x="994384" y="2912754"/>
            <a:ext cx="5282165" cy="632965"/>
          </a:xfrm>
          <a:prstGeom prst="bentConnector5">
            <a:avLst>
              <a:gd name="adj1" fmla="val -4328"/>
              <a:gd name="adj2" fmla="val 600957"/>
              <a:gd name="adj3" fmla="val 10432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83" idx="3"/>
            <a:endCxn id="199" idx="0"/>
          </p:cNvCxnSpPr>
          <p:nvPr/>
        </p:nvCxnSpPr>
        <p:spPr>
          <a:xfrm flipH="1" flipV="1">
            <a:off x="3318984" y="588153"/>
            <a:ext cx="3053815" cy="4994541"/>
          </a:xfrm>
          <a:prstGeom prst="bentConnector4">
            <a:avLst>
              <a:gd name="adj1" fmla="val -73622"/>
              <a:gd name="adj2" fmla="val 1045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Соединительная линия уступом 149"/>
          <p:cNvCxnSpPr>
            <a:stCxn id="78" idx="3"/>
            <a:endCxn id="199" idx="0"/>
          </p:cNvCxnSpPr>
          <p:nvPr/>
        </p:nvCxnSpPr>
        <p:spPr>
          <a:xfrm flipH="1" flipV="1">
            <a:off x="3318984" y="588153"/>
            <a:ext cx="3053815" cy="4202861"/>
          </a:xfrm>
          <a:prstGeom prst="bentConnector4">
            <a:avLst>
              <a:gd name="adj1" fmla="val -74007"/>
              <a:gd name="adj2" fmla="val 10543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Блок-схема: процесс 153"/>
          <p:cNvSpPr/>
          <p:nvPr/>
        </p:nvSpPr>
        <p:spPr>
          <a:xfrm>
            <a:off x="5352752" y="3295095"/>
            <a:ext cx="1440160" cy="432048"/>
          </a:xfrm>
          <a:prstGeom prst="flowChartProcess">
            <a:avLst/>
          </a:prstGeom>
          <a:solidFill>
            <a:schemeClr val="lt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Установить режим «лево»</a:t>
            </a:r>
            <a:endParaRPr lang="ru-RU" sz="1100" dirty="0"/>
          </a:p>
        </p:txBody>
      </p:sp>
      <p:sp>
        <p:nvSpPr>
          <p:cNvPr id="155" name="Блок-схема: процесс 154"/>
          <p:cNvSpPr/>
          <p:nvPr/>
        </p:nvSpPr>
        <p:spPr>
          <a:xfrm>
            <a:off x="6941645" y="3288973"/>
            <a:ext cx="1440160" cy="432048"/>
          </a:xfrm>
          <a:prstGeom prst="flowChartProcess">
            <a:avLst/>
          </a:prstGeom>
          <a:solidFill>
            <a:schemeClr val="lt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Установить режим «право»</a:t>
            </a:r>
            <a:endParaRPr lang="ru-RU" sz="1100" dirty="0"/>
          </a:p>
        </p:txBody>
      </p:sp>
      <p:cxnSp>
        <p:nvCxnSpPr>
          <p:cNvPr id="156" name="Соединительная линия уступом 155"/>
          <p:cNvCxnSpPr>
            <a:stCxn id="28" idx="2"/>
            <a:endCxn id="154" idx="0"/>
          </p:cNvCxnSpPr>
          <p:nvPr/>
        </p:nvCxnSpPr>
        <p:spPr>
          <a:xfrm rot="16200000" flipH="1">
            <a:off x="5937472" y="3159735"/>
            <a:ext cx="269880" cy="83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29" idx="2"/>
            <a:endCxn id="155" idx="0"/>
          </p:cNvCxnSpPr>
          <p:nvPr/>
        </p:nvCxnSpPr>
        <p:spPr>
          <a:xfrm rot="5400000">
            <a:off x="7532702" y="3157122"/>
            <a:ext cx="260874" cy="28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164"/>
          <p:cNvCxnSpPr>
            <a:stCxn id="154" idx="2"/>
            <a:endCxn id="199" idx="0"/>
          </p:cNvCxnSpPr>
          <p:nvPr/>
        </p:nvCxnSpPr>
        <p:spPr>
          <a:xfrm rot="5400000" flipH="1">
            <a:off x="3126413" y="780724"/>
            <a:ext cx="3138990" cy="2753848"/>
          </a:xfrm>
          <a:prstGeom prst="bentConnector5">
            <a:avLst>
              <a:gd name="adj1" fmla="val -7283"/>
              <a:gd name="adj2" fmla="val -92971"/>
              <a:gd name="adj3" fmla="val 10728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Соединительная линия уступом 170"/>
          <p:cNvCxnSpPr>
            <a:stCxn id="155" idx="2"/>
            <a:endCxn id="199" idx="0"/>
          </p:cNvCxnSpPr>
          <p:nvPr/>
        </p:nvCxnSpPr>
        <p:spPr>
          <a:xfrm rot="5400000" flipH="1">
            <a:off x="3923921" y="-16783"/>
            <a:ext cx="3132868" cy="4342741"/>
          </a:xfrm>
          <a:prstGeom prst="bentConnector5">
            <a:avLst>
              <a:gd name="adj1" fmla="val -7297"/>
              <a:gd name="adj2" fmla="val -22487"/>
              <a:gd name="adj3" fmla="val 10686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Соединительная линия уступом 174"/>
          <p:cNvCxnSpPr>
            <a:stCxn id="54" idx="2"/>
            <a:endCxn id="199" idx="0"/>
          </p:cNvCxnSpPr>
          <p:nvPr/>
        </p:nvCxnSpPr>
        <p:spPr>
          <a:xfrm rot="5400000" flipH="1" flipV="1">
            <a:off x="673529" y="1081688"/>
            <a:ext cx="3138990" cy="2151919"/>
          </a:xfrm>
          <a:prstGeom prst="bentConnector5">
            <a:avLst>
              <a:gd name="adj1" fmla="val -7283"/>
              <a:gd name="adj2" fmla="val -46191"/>
              <a:gd name="adj3" fmla="val 10728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59" idx="2"/>
            <a:endCxn id="199" idx="0"/>
          </p:cNvCxnSpPr>
          <p:nvPr/>
        </p:nvCxnSpPr>
        <p:spPr>
          <a:xfrm rot="5400000" flipH="1" flipV="1">
            <a:off x="1494899" y="1902242"/>
            <a:ext cx="3138174" cy="509995"/>
          </a:xfrm>
          <a:prstGeom prst="bentConnector5">
            <a:avLst>
              <a:gd name="adj1" fmla="val -7284"/>
              <a:gd name="adj2" fmla="val -515892"/>
              <a:gd name="adj3" fmla="val 10728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9" name="Блок-схема: альтернативный процесс 198"/>
          <p:cNvSpPr/>
          <p:nvPr/>
        </p:nvSpPr>
        <p:spPr>
          <a:xfrm>
            <a:off x="2624602" y="588153"/>
            <a:ext cx="1388764" cy="503647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Начало</a:t>
            </a:r>
            <a:endParaRPr lang="ru-RU" sz="1100" dirty="0"/>
          </a:p>
        </p:txBody>
      </p:sp>
      <p:cxnSp>
        <p:nvCxnSpPr>
          <p:cNvPr id="200" name="Соединительная линия уступом 199"/>
          <p:cNvCxnSpPr>
            <a:stCxn id="199" idx="2"/>
            <a:endCxn id="4" idx="0"/>
          </p:cNvCxnSpPr>
          <p:nvPr/>
        </p:nvCxnSpPr>
        <p:spPr>
          <a:xfrm rot="5400000">
            <a:off x="3167232" y="1243552"/>
            <a:ext cx="30350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" name="Блок-схема: память с прямым доступом 225"/>
          <p:cNvSpPr/>
          <p:nvPr/>
        </p:nvSpPr>
        <p:spPr>
          <a:xfrm>
            <a:off x="321677" y="4239161"/>
            <a:ext cx="2612972" cy="1624819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7" name="TextBox 226"/>
          <p:cNvSpPr txBox="1"/>
          <p:nvPr/>
        </p:nvSpPr>
        <p:spPr>
          <a:xfrm>
            <a:off x="626903" y="4372586"/>
            <a:ext cx="1417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accent3">
                    <a:lumMod val="75000"/>
                  </a:schemeClr>
                </a:solidFill>
              </a:rPr>
              <a:t>Режим работы </a:t>
            </a:r>
            <a:endParaRPr lang="ru-RU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2170160" y="4755967"/>
            <a:ext cx="7644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Переменные</a:t>
            </a:r>
            <a:endParaRPr lang="ru-RU" sz="1100" dirty="0"/>
          </a:p>
        </p:txBody>
      </p:sp>
      <p:sp>
        <p:nvSpPr>
          <p:cNvPr id="229" name="TextBox 228"/>
          <p:cNvSpPr txBox="1"/>
          <p:nvPr/>
        </p:nvSpPr>
        <p:spPr>
          <a:xfrm>
            <a:off x="613761" y="4625162"/>
            <a:ext cx="1417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Chan_EN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ru-RU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671312" y="4920765"/>
            <a:ext cx="1417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POT </a:t>
            </a:r>
            <a:r>
              <a:rPr lang="ru-RU" sz="1200" b="1" dirty="0" smtClean="0"/>
              <a:t> 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307546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Блок-схема: альтернативный процесс 5"/>
          <p:cNvSpPr/>
          <p:nvPr/>
        </p:nvSpPr>
        <p:spPr>
          <a:xfrm>
            <a:off x="3488205" y="207623"/>
            <a:ext cx="1388764" cy="503647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Прерывание от таймера 500 кГц</a:t>
            </a:r>
            <a:endParaRPr lang="ru-RU" sz="1100" dirty="0"/>
          </a:p>
        </p:txBody>
      </p:sp>
      <p:sp>
        <p:nvSpPr>
          <p:cNvPr id="8" name="Блок-схема: решение 7"/>
          <p:cNvSpPr/>
          <p:nvPr/>
        </p:nvSpPr>
        <p:spPr>
          <a:xfrm>
            <a:off x="3473624" y="968298"/>
            <a:ext cx="1440160" cy="57524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Chan_En</a:t>
            </a:r>
            <a:r>
              <a:rPr lang="en-US" sz="1000" dirty="0" smtClean="0"/>
              <a:t> =true?</a:t>
            </a:r>
            <a:endParaRPr lang="ru-RU" sz="1000" dirty="0"/>
          </a:p>
        </p:txBody>
      </p:sp>
      <p:cxnSp>
        <p:nvCxnSpPr>
          <p:cNvPr id="9" name="Соединительная линия уступом 8"/>
          <p:cNvCxnSpPr>
            <a:stCxn id="6" idx="2"/>
            <a:endCxn id="8" idx="0"/>
          </p:cNvCxnSpPr>
          <p:nvPr/>
        </p:nvCxnSpPr>
        <p:spPr>
          <a:xfrm rot="16200000" flipH="1">
            <a:off x="4059631" y="834225"/>
            <a:ext cx="257028" cy="111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8" idx="3"/>
            <a:endCxn id="18" idx="1"/>
          </p:cNvCxnSpPr>
          <p:nvPr/>
        </p:nvCxnSpPr>
        <p:spPr>
          <a:xfrm>
            <a:off x="4913784" y="1255922"/>
            <a:ext cx="596206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Блок-схема: процесс 17"/>
          <p:cNvSpPr/>
          <p:nvPr/>
        </p:nvSpPr>
        <p:spPr>
          <a:xfrm>
            <a:off x="5509990" y="1039898"/>
            <a:ext cx="1440160" cy="4320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/>
              <a:t>Выставить ШИМ на вольтметре</a:t>
            </a:r>
            <a:endParaRPr lang="ru-RU" sz="1100" dirty="0"/>
          </a:p>
        </p:txBody>
      </p:sp>
      <p:sp>
        <p:nvSpPr>
          <p:cNvPr id="20" name="Блок-схема: процесс 19"/>
          <p:cNvSpPr/>
          <p:nvPr/>
        </p:nvSpPr>
        <p:spPr>
          <a:xfrm>
            <a:off x="1462730" y="1039898"/>
            <a:ext cx="1440160" cy="4320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Напряжение на вольтметре = 0</a:t>
            </a:r>
            <a:endParaRPr lang="ru-RU" sz="1100" dirty="0"/>
          </a:p>
        </p:txBody>
      </p:sp>
      <p:cxnSp>
        <p:nvCxnSpPr>
          <p:cNvPr id="21" name="Соединительная линия уступом 20"/>
          <p:cNvCxnSpPr>
            <a:stCxn id="8" idx="1"/>
            <a:endCxn id="20" idx="3"/>
          </p:cNvCxnSpPr>
          <p:nvPr/>
        </p:nvCxnSpPr>
        <p:spPr>
          <a:xfrm rot="10800000">
            <a:off x="2902890" y="1255922"/>
            <a:ext cx="570734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Блок-схема: решение 24"/>
          <p:cNvSpPr/>
          <p:nvPr/>
        </p:nvSpPr>
        <p:spPr>
          <a:xfrm>
            <a:off x="3436809" y="1788866"/>
            <a:ext cx="1440160" cy="57524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Цикл </a:t>
            </a:r>
            <a:r>
              <a:rPr lang="en-US" sz="1000" dirty="0" smtClean="0"/>
              <a:t>Switch Case</a:t>
            </a:r>
            <a:endParaRPr lang="ru-RU" sz="1000" dirty="0"/>
          </a:p>
        </p:txBody>
      </p:sp>
      <p:cxnSp>
        <p:nvCxnSpPr>
          <p:cNvPr id="26" name="Соединительная линия уступом 25"/>
          <p:cNvCxnSpPr>
            <a:stCxn id="20" idx="2"/>
            <a:endCxn id="25" idx="0"/>
          </p:cNvCxnSpPr>
          <p:nvPr/>
        </p:nvCxnSpPr>
        <p:spPr>
          <a:xfrm rot="16200000" flipH="1">
            <a:off x="3011389" y="643366"/>
            <a:ext cx="316920" cy="19740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Блок-схема: процесс 29"/>
          <p:cNvSpPr/>
          <p:nvPr/>
        </p:nvSpPr>
        <p:spPr>
          <a:xfrm>
            <a:off x="1110090" y="2738316"/>
            <a:ext cx="1440160" cy="4320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Режим «лево»</a:t>
            </a:r>
            <a:endParaRPr lang="ru-RU" sz="1100" dirty="0"/>
          </a:p>
        </p:txBody>
      </p:sp>
      <p:sp>
        <p:nvSpPr>
          <p:cNvPr id="31" name="Блок-схема: процесс 30"/>
          <p:cNvSpPr/>
          <p:nvPr/>
        </p:nvSpPr>
        <p:spPr>
          <a:xfrm>
            <a:off x="2895478" y="2738316"/>
            <a:ext cx="1440160" cy="4320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Режим «право»</a:t>
            </a:r>
            <a:endParaRPr lang="ru-RU" sz="1100" dirty="0"/>
          </a:p>
        </p:txBody>
      </p:sp>
      <p:sp>
        <p:nvSpPr>
          <p:cNvPr id="32" name="Блок-схема: процесс 31"/>
          <p:cNvSpPr/>
          <p:nvPr/>
        </p:nvSpPr>
        <p:spPr>
          <a:xfrm>
            <a:off x="4621711" y="2738316"/>
            <a:ext cx="1440160" cy="4320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Режим «лево макс»</a:t>
            </a:r>
            <a:endParaRPr lang="ru-RU" sz="1100" dirty="0"/>
          </a:p>
        </p:txBody>
      </p:sp>
      <p:sp>
        <p:nvSpPr>
          <p:cNvPr id="33" name="Блок-схема: процесс 32"/>
          <p:cNvSpPr/>
          <p:nvPr/>
        </p:nvSpPr>
        <p:spPr>
          <a:xfrm>
            <a:off x="6371610" y="2724971"/>
            <a:ext cx="1440160" cy="4320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Режим «право макс»</a:t>
            </a:r>
            <a:endParaRPr lang="ru-RU" sz="1100" dirty="0"/>
          </a:p>
        </p:txBody>
      </p:sp>
      <p:cxnSp>
        <p:nvCxnSpPr>
          <p:cNvPr id="34" name="Соединительная линия уступом 33"/>
          <p:cNvCxnSpPr>
            <a:stCxn id="25" idx="2"/>
            <a:endCxn id="30" idx="0"/>
          </p:cNvCxnSpPr>
          <p:nvPr/>
        </p:nvCxnSpPr>
        <p:spPr>
          <a:xfrm rot="5400000">
            <a:off x="2806429" y="1387856"/>
            <a:ext cx="374202" cy="23267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993263" y="837493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Да</a:t>
            </a:r>
            <a:endParaRPr lang="ru-RU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3075758" y="83978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Нет</a:t>
            </a:r>
            <a:endParaRPr lang="ru-RU" sz="1100" dirty="0"/>
          </a:p>
        </p:txBody>
      </p:sp>
      <p:cxnSp>
        <p:nvCxnSpPr>
          <p:cNvPr id="51" name="Соединительная линия уступом 50"/>
          <p:cNvCxnSpPr>
            <a:stCxn id="18" idx="2"/>
            <a:endCxn id="25" idx="0"/>
          </p:cNvCxnSpPr>
          <p:nvPr/>
        </p:nvCxnSpPr>
        <p:spPr>
          <a:xfrm rot="5400000">
            <a:off x="5035020" y="593816"/>
            <a:ext cx="316920" cy="20731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25" idx="2"/>
            <a:endCxn id="31" idx="0"/>
          </p:cNvCxnSpPr>
          <p:nvPr/>
        </p:nvCxnSpPr>
        <p:spPr>
          <a:xfrm rot="5400000">
            <a:off x="3699123" y="2280550"/>
            <a:ext cx="374202" cy="5413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stCxn id="25" idx="2"/>
            <a:endCxn id="32" idx="0"/>
          </p:cNvCxnSpPr>
          <p:nvPr/>
        </p:nvCxnSpPr>
        <p:spPr>
          <a:xfrm rot="16200000" flipH="1">
            <a:off x="4562239" y="1958764"/>
            <a:ext cx="374202" cy="11849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Соединительная линия уступом 68"/>
          <p:cNvCxnSpPr>
            <a:stCxn id="25" idx="2"/>
            <a:endCxn id="33" idx="0"/>
          </p:cNvCxnSpPr>
          <p:nvPr/>
        </p:nvCxnSpPr>
        <p:spPr>
          <a:xfrm rot="16200000" flipH="1">
            <a:off x="5443861" y="1077141"/>
            <a:ext cx="360857" cy="29348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Блок-схема: процесс 71"/>
          <p:cNvSpPr/>
          <p:nvPr/>
        </p:nvSpPr>
        <p:spPr>
          <a:xfrm>
            <a:off x="1149152" y="3716996"/>
            <a:ext cx="6701680" cy="64807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Выставить ШИМ и светодиоды в соответствии с режимом работы</a:t>
            </a:r>
            <a:endParaRPr lang="ru-RU" sz="1100" dirty="0"/>
          </a:p>
        </p:txBody>
      </p:sp>
      <p:cxnSp>
        <p:nvCxnSpPr>
          <p:cNvPr id="73" name="Соединительная линия уступом 72"/>
          <p:cNvCxnSpPr>
            <a:stCxn id="30" idx="2"/>
            <a:endCxn id="72" idx="0"/>
          </p:cNvCxnSpPr>
          <p:nvPr/>
        </p:nvCxnSpPr>
        <p:spPr>
          <a:xfrm rot="16200000" flipH="1">
            <a:off x="2891765" y="2108769"/>
            <a:ext cx="546632" cy="26698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31" idx="2"/>
            <a:endCxn id="72" idx="0"/>
          </p:cNvCxnSpPr>
          <p:nvPr/>
        </p:nvCxnSpPr>
        <p:spPr>
          <a:xfrm rot="16200000" flipH="1">
            <a:off x="3784459" y="3001463"/>
            <a:ext cx="546632" cy="8844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32" idx="2"/>
            <a:endCxn id="72" idx="0"/>
          </p:cNvCxnSpPr>
          <p:nvPr/>
        </p:nvCxnSpPr>
        <p:spPr>
          <a:xfrm rot="5400000">
            <a:off x="4647576" y="3022781"/>
            <a:ext cx="546632" cy="8417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Соединительная линия уступом 82"/>
          <p:cNvCxnSpPr>
            <a:stCxn id="33" idx="2"/>
            <a:endCxn id="72" idx="0"/>
          </p:cNvCxnSpPr>
          <p:nvPr/>
        </p:nvCxnSpPr>
        <p:spPr>
          <a:xfrm rot="5400000">
            <a:off x="5515853" y="2141158"/>
            <a:ext cx="559977" cy="25916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Блок-схема: альтернативный процесс 98"/>
          <p:cNvSpPr/>
          <p:nvPr/>
        </p:nvSpPr>
        <p:spPr>
          <a:xfrm>
            <a:off x="3804716" y="4671177"/>
            <a:ext cx="1388764" cy="503647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Завершение прерывания</a:t>
            </a:r>
            <a:endParaRPr lang="ru-RU" sz="1100" dirty="0"/>
          </a:p>
        </p:txBody>
      </p:sp>
      <p:cxnSp>
        <p:nvCxnSpPr>
          <p:cNvPr id="100" name="Соединительная линия уступом 99"/>
          <p:cNvCxnSpPr>
            <a:stCxn id="72" idx="2"/>
            <a:endCxn id="99" idx="0"/>
          </p:cNvCxnSpPr>
          <p:nvPr/>
        </p:nvCxnSpPr>
        <p:spPr>
          <a:xfrm rot="5400000">
            <a:off x="4346491" y="4517675"/>
            <a:ext cx="306109" cy="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3623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155</Words>
  <Application>Microsoft Office PowerPoint</Application>
  <PresentationFormat>Экран (4:3)</PresentationFormat>
  <Paragraphs>44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1</cp:lastModifiedBy>
  <cp:revision>14</cp:revision>
  <dcterms:created xsi:type="dcterms:W3CDTF">2017-06-30T21:07:25Z</dcterms:created>
  <dcterms:modified xsi:type="dcterms:W3CDTF">2017-07-01T16:30:20Z</dcterms:modified>
</cp:coreProperties>
</file>