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5" r:id="rId4"/>
  </p:sldIdLst>
  <p:sldSz cx="9144000" cy="6858000" type="screen4x3"/>
  <p:notesSz cx="6881813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4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07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25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358" y="62"/>
      </p:cViewPr>
      <p:guideLst>
        <p:guide orient="horz" pos="2280"/>
        <p:guide pos="34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224" y="-64"/>
      </p:cViewPr>
      <p:guideLst>
        <p:guide orient="horz" pos="2929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4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3F402-266E-914F-9E7F-E3DBEA15E1C4}" type="datetimeFigureOut">
              <a:rPr lang="en-US" smtClean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4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1E18-9F11-A043-864D-E8700DF7AB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28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7314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CB8D-2B64-D545-88FA-CD9150E7D7EB}" type="datetimeFigureOut">
              <a:rPr lang="fr-FR" smtClean="0"/>
              <a:t>15/05/2017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416427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7314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D5025-D811-9248-B4D1-0943659456C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3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evin@amia-systems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mho@amia-systems.co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mailto:mho@amia-systems.com" TargetMode="External"/><Relationship Id="rId12" Type="http://schemas.openxmlformats.org/officeDocument/2006/relationships/hyperlink" Target="http://amiasystems.wordpress.com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evin@amia-systems.com" TargetMode="External"/><Relationship Id="rId11" Type="http://schemas.openxmlformats.org/officeDocument/2006/relationships/hyperlink" Target="https://twitter.com/amiasystems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://www.linkedin.com/company/amia-system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www.amia-systems.com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8672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5982873"/>
            <a:ext cx="1213352" cy="26229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ED9F3D-EBD8-AB48-99A8-70E38F2AE6AB}" type="datetime1">
              <a:rPr lang="fr-FR" smtClean="0"/>
              <a:pPr/>
              <a:t>15/05/2017</a:t>
            </a:fld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3271505" y="3781887"/>
            <a:ext cx="5186695" cy="61256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Espace réservé du contenu 2"/>
          <p:cNvSpPr txBox="1">
            <a:spLocks/>
          </p:cNvSpPr>
          <p:nvPr userDrawn="1"/>
        </p:nvSpPr>
        <p:spPr>
          <a:xfrm>
            <a:off x="3271505" y="4639325"/>
            <a:ext cx="2241873" cy="953160"/>
          </a:xfrm>
          <a:prstGeom prst="rect">
            <a:avLst/>
          </a:prstGeom>
        </p:spPr>
        <p:txBody>
          <a:bodyPr anchor="ctr"/>
          <a:lstStyle>
            <a:lvl1pPr marL="1746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&gt;"/>
              <a:defRPr sz="1400">
                <a:solidFill>
                  <a:schemeClr val="tx2"/>
                </a:solidFill>
                <a:latin typeface="+mn-lt"/>
              </a:defRPr>
            </a:lvl3pPr>
            <a:lvl4pPr marL="1527175" indent="-1555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nl-BE" sz="1400" b="1" dirty="0">
                <a:solidFill>
                  <a:schemeClr val="bg1"/>
                </a:solidFill>
              </a:rPr>
              <a:t>Emmanuelle VIN</a:t>
            </a:r>
          </a:p>
          <a:p>
            <a:pPr marL="0" indent="0" algn="r">
              <a:buNone/>
            </a:pPr>
            <a:r>
              <a:rPr lang="nl-BE" sz="1400" dirty="0">
                <a:solidFill>
                  <a:schemeClr val="bg1"/>
                </a:solidFill>
              </a:rPr>
              <a:t>CEO &amp; Founder</a:t>
            </a:r>
            <a:endParaRPr lang="nl-BE" sz="1400" b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sz="1400" dirty="0">
                <a:solidFill>
                  <a:schemeClr val="bg1"/>
                </a:solidFill>
              </a:rPr>
              <a:t>+32 479 727 905</a:t>
            </a:r>
            <a:endParaRPr lang="nl-BE" sz="14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sz="1400" dirty="0">
                <a:solidFill>
                  <a:schemeClr val="bg1"/>
                </a:solidFill>
                <a:hlinkClick r:id="rId3"/>
              </a:rPr>
              <a:t>evin@amia-systems.com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513378" y="4588780"/>
            <a:ext cx="0" cy="1054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5516209" y="4639325"/>
            <a:ext cx="2385832" cy="953160"/>
          </a:xfrm>
          <a:prstGeom prst="rect">
            <a:avLst/>
          </a:prstGeom>
        </p:spPr>
        <p:txBody>
          <a:bodyPr anchor="ctr"/>
          <a:lstStyle>
            <a:lvl1pPr marL="1746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&gt;"/>
              <a:defRPr sz="1400">
                <a:solidFill>
                  <a:schemeClr val="tx2"/>
                </a:solidFill>
                <a:latin typeface="+mn-lt"/>
              </a:defRPr>
            </a:lvl3pPr>
            <a:lvl4pPr marL="1527175" indent="-1555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BE" sz="1400" b="1" dirty="0">
                <a:solidFill>
                  <a:schemeClr val="bg1"/>
                </a:solidFill>
              </a:rPr>
              <a:t>Martine Houyoux</a:t>
            </a:r>
          </a:p>
          <a:p>
            <a:pPr marL="0" indent="0">
              <a:buNone/>
            </a:pPr>
            <a:r>
              <a:rPr lang="nl-BE" sz="1400" dirty="0">
                <a:solidFill>
                  <a:schemeClr val="bg1"/>
                </a:solidFill>
              </a:rPr>
              <a:t>Sales &amp; Marketing</a:t>
            </a:r>
          </a:p>
          <a:p>
            <a:pPr marL="0" indent="0">
              <a:buNone/>
            </a:pPr>
            <a:r>
              <a:rPr lang="cs-CZ" sz="1400" dirty="0">
                <a:solidFill>
                  <a:schemeClr val="bg1"/>
                </a:solidFill>
              </a:rPr>
              <a:t>+32 483 68 25 34</a:t>
            </a: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linkClick r:id="rId4"/>
              </a:rPr>
              <a:t>mho@amia-systems.com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2698" y="5917518"/>
            <a:ext cx="9158103" cy="4571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698" y="5847245"/>
            <a:ext cx="9158103" cy="7027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1" y="5826977"/>
            <a:ext cx="2880804" cy="1109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0501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17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9168"/>
            <a:ext cx="3008313" cy="4146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90943" y="1384751"/>
            <a:ext cx="2588003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346830"/>
            <a:ext cx="35750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19639"/>
            <a:ext cx="5111750" cy="325204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2"/>
          </p:nvPr>
        </p:nvSpPr>
        <p:spPr>
          <a:xfrm>
            <a:off x="690200" y="1068388"/>
            <a:ext cx="2884850" cy="41032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BE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75050" y="1068387"/>
            <a:ext cx="5111750" cy="73525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575050" y="1808588"/>
            <a:ext cx="5111750" cy="54000"/>
            <a:chOff x="3575050" y="1808589"/>
            <a:chExt cx="3575669" cy="52746"/>
          </a:xfrm>
        </p:grpSpPr>
        <p:sp>
          <p:nvSpPr>
            <p:cNvPr id="9" name="Rectangle 8"/>
            <p:cNvSpPr/>
            <p:nvPr userDrawn="1"/>
          </p:nvSpPr>
          <p:spPr>
            <a:xfrm>
              <a:off x="4562716" y="1843335"/>
              <a:ext cx="2588003" cy="1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575050" y="1808589"/>
              <a:ext cx="357505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6972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1547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3190"/>
            <a:ext cx="5486400" cy="33772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452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792288" y="4325421"/>
            <a:ext cx="5486400" cy="54000"/>
            <a:chOff x="3575050" y="1808589"/>
            <a:chExt cx="3575669" cy="527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4562716" y="1843335"/>
              <a:ext cx="2588003" cy="1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575050" y="1808589"/>
              <a:ext cx="357505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0819"/>
            <a:ext cx="2160587" cy="5017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10819"/>
            <a:ext cx="6329363" cy="50175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4" name="Grouper 3"/>
          <p:cNvGrpSpPr/>
          <p:nvPr userDrawn="1"/>
        </p:nvGrpSpPr>
        <p:grpSpPr>
          <a:xfrm>
            <a:off x="6614867" y="0"/>
            <a:ext cx="117721" cy="5337333"/>
            <a:chOff x="6614868" y="-3813016"/>
            <a:chExt cx="117720" cy="9150350"/>
          </a:xfrm>
        </p:grpSpPr>
        <p:sp>
          <p:nvSpPr>
            <p:cNvPr id="6" name="Rectangle 5"/>
            <p:cNvSpPr/>
            <p:nvPr userDrawn="1"/>
          </p:nvSpPr>
          <p:spPr>
            <a:xfrm rot="5400000">
              <a:off x="3325728" y="2002474"/>
              <a:ext cx="662400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/>
            <p:cNvSpPr/>
            <p:nvPr userDrawn="1"/>
          </p:nvSpPr>
          <p:spPr>
            <a:xfrm rot="5400000">
              <a:off x="2121413" y="726159"/>
              <a:ext cx="915035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111250"/>
            <a:ext cx="4244975" cy="41913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244975" cy="41913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0825" y="44451"/>
            <a:ext cx="8642350" cy="857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MIA_Fond_PPT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311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009255"/>
            <a:ext cx="5149851" cy="1230267"/>
          </a:xfrm>
        </p:spPr>
        <p:txBody>
          <a:bodyPr anchor="ctr"/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39522"/>
            <a:ext cx="7772400" cy="944465"/>
          </a:xfrm>
        </p:spPr>
        <p:txBody>
          <a:bodyPr/>
          <a:lstStyle>
            <a:lvl1pPr marL="0" indent="0" algn="l" eaLnBrk="1" hangingPunct="1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1800"/>
              <a:t>Click to edit Master subtitle style</a:t>
            </a:r>
            <a:endParaRPr lang="en-GB" sz="1800" dirty="0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930647" y="5426011"/>
            <a:ext cx="1213352" cy="26229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CED9F3D-EBD8-AB48-99A8-70E38F2AE6AB}" type="datetime1">
              <a:rPr lang="fr-FR" smtClean="0"/>
              <a:pPr/>
              <a:t>15/05/2017</a:t>
            </a:fld>
            <a:endParaRPr lang="en-US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4582928" y="3350442"/>
            <a:ext cx="0" cy="17526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4727987" y="3341325"/>
            <a:ext cx="3779838" cy="1755775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r"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A l’attention de :</a:t>
            </a:r>
          </a:p>
          <a:p>
            <a:pPr lvl="1"/>
            <a:r>
              <a:rPr lang="nl-BE" dirty="0"/>
              <a:t>Deuxième niveau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685800" y="3341324"/>
            <a:ext cx="3779837" cy="1755775"/>
          </a:xfrm>
        </p:spPr>
        <p:txBody>
          <a:bodyPr/>
          <a:lstStyle>
            <a:lvl1pPr marL="0" indent="0" algn="ctr" eaLnBrk="1" hangingPunct="1">
              <a:buNone/>
              <a:defRPr sz="1600">
                <a:solidFill>
                  <a:srgbClr val="FFFFFF"/>
                </a:solidFill>
              </a:defRPr>
            </a:lvl1pPr>
            <a:lvl2pPr marL="0" indent="0" algn="ctr">
              <a:buNone/>
              <a:defRPr sz="140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Espace réservé pour une image  8"/>
          <p:cNvSpPr>
            <a:spLocks noGrp="1"/>
          </p:cNvSpPr>
          <p:nvPr>
            <p:ph type="pic" sz="quarter" idx="14"/>
          </p:nvPr>
        </p:nvSpPr>
        <p:spPr>
          <a:xfrm>
            <a:off x="5835651" y="1157945"/>
            <a:ext cx="2622550" cy="10366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103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MIA_Fond_PPT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19794"/>
            <a:ext cx="9144000" cy="56059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Connecteur droit 11"/>
          <p:cNvCxnSpPr/>
          <p:nvPr userDrawn="1"/>
        </p:nvCxnSpPr>
        <p:spPr>
          <a:xfrm>
            <a:off x="4582928" y="3350442"/>
            <a:ext cx="0" cy="2044518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AMIA_Systems_C_big_ne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3024" y="442711"/>
            <a:ext cx="3599808" cy="115416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758575"/>
            <a:ext cx="9158103" cy="4571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688302"/>
            <a:ext cx="9158103" cy="7027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300" y="3755291"/>
            <a:ext cx="258902" cy="258902"/>
          </a:xfrm>
          <a:prstGeom prst="rect">
            <a:avLst/>
          </a:prstGeom>
        </p:spPr>
      </p:pic>
      <p:pic>
        <p:nvPicPr>
          <p:cNvPr id="18" name="Imag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060" y="3975174"/>
            <a:ext cx="349952" cy="26151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2373540" y="3992309"/>
            <a:ext cx="0" cy="1054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2"/>
          <p:cNvSpPr txBox="1">
            <a:spLocks/>
          </p:cNvSpPr>
          <p:nvPr userDrawn="1"/>
        </p:nvSpPr>
        <p:spPr>
          <a:xfrm>
            <a:off x="140049" y="3951999"/>
            <a:ext cx="2241873" cy="953160"/>
          </a:xfrm>
          <a:prstGeom prst="rect">
            <a:avLst/>
          </a:prstGeom>
        </p:spPr>
        <p:txBody>
          <a:bodyPr anchor="ctr"/>
          <a:lstStyle>
            <a:lvl1pPr marL="1746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&gt;"/>
              <a:defRPr sz="1400">
                <a:solidFill>
                  <a:schemeClr val="tx2"/>
                </a:solidFill>
                <a:latin typeface="+mn-lt"/>
              </a:defRPr>
            </a:lvl3pPr>
            <a:lvl4pPr marL="1527175" indent="-1555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nl-BE" sz="1400" b="1" dirty="0">
                <a:solidFill>
                  <a:schemeClr val="bg1"/>
                </a:solidFill>
              </a:rPr>
              <a:t>Emmanuelle VIN</a:t>
            </a:r>
          </a:p>
          <a:p>
            <a:pPr marL="0" indent="0" algn="r">
              <a:buNone/>
            </a:pPr>
            <a:r>
              <a:rPr lang="nl-BE" sz="1400" dirty="0">
                <a:solidFill>
                  <a:schemeClr val="bg1"/>
                </a:solidFill>
              </a:rPr>
              <a:t>CEO &amp; Founder</a:t>
            </a:r>
            <a:endParaRPr lang="nl-BE" sz="1400" b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sz="1400" dirty="0">
                <a:solidFill>
                  <a:schemeClr val="bg1"/>
                </a:solidFill>
              </a:rPr>
              <a:t>+32 479 727 905</a:t>
            </a:r>
            <a:endParaRPr lang="nl-BE" sz="14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sz="1400" dirty="0">
                <a:solidFill>
                  <a:schemeClr val="bg1"/>
                </a:solidFill>
                <a:hlinkClick r:id="rId6"/>
              </a:rPr>
              <a:t>evin@amia-systems.com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 userDrawn="1"/>
        </p:nvSpPr>
        <p:spPr>
          <a:xfrm>
            <a:off x="2384753" y="3951999"/>
            <a:ext cx="2385832" cy="953160"/>
          </a:xfrm>
          <a:prstGeom prst="rect">
            <a:avLst/>
          </a:prstGeom>
        </p:spPr>
        <p:txBody>
          <a:bodyPr anchor="ctr"/>
          <a:lstStyle>
            <a:lvl1pPr marL="1746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&gt;"/>
              <a:defRPr sz="1400">
                <a:solidFill>
                  <a:schemeClr val="tx2"/>
                </a:solidFill>
                <a:latin typeface="+mn-lt"/>
              </a:defRPr>
            </a:lvl3pPr>
            <a:lvl4pPr marL="1527175" indent="-1555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BE" sz="1400" b="1" dirty="0">
                <a:solidFill>
                  <a:schemeClr val="bg1"/>
                </a:solidFill>
              </a:rPr>
              <a:t>Martine Houyoux</a:t>
            </a:r>
          </a:p>
          <a:p>
            <a:pPr marL="0" indent="0">
              <a:buNone/>
            </a:pPr>
            <a:r>
              <a:rPr lang="nl-BE" sz="1400" dirty="0">
                <a:solidFill>
                  <a:schemeClr val="bg1"/>
                </a:solidFill>
              </a:rPr>
              <a:t>Sales &amp; Marketing</a:t>
            </a:r>
          </a:p>
          <a:p>
            <a:pPr marL="0" indent="0">
              <a:buNone/>
            </a:pPr>
            <a:r>
              <a:rPr lang="cs-CZ" sz="1400" dirty="0">
                <a:solidFill>
                  <a:schemeClr val="bg1"/>
                </a:solidFill>
              </a:rPr>
              <a:t>+32 483 68 25 34</a:t>
            </a: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linkClick r:id="rId7"/>
              </a:rPr>
              <a:t>mho@amia-systems.com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2" name="Espace réservé du contenu 2"/>
          <p:cNvSpPr txBox="1">
            <a:spLocks/>
          </p:cNvSpPr>
          <p:nvPr userDrawn="1"/>
        </p:nvSpPr>
        <p:spPr>
          <a:xfrm>
            <a:off x="1554333" y="3351957"/>
            <a:ext cx="1523148" cy="493681"/>
          </a:xfrm>
          <a:prstGeom prst="rect">
            <a:avLst/>
          </a:prstGeom>
        </p:spPr>
        <p:txBody>
          <a:bodyPr anchor="ctr"/>
          <a:lstStyle>
            <a:lvl1pPr marL="1746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&gt;"/>
              <a:defRPr sz="1400">
                <a:solidFill>
                  <a:schemeClr val="tx2"/>
                </a:solidFill>
                <a:latin typeface="+mn-lt"/>
              </a:defRPr>
            </a:lvl3pPr>
            <a:lvl4pPr marL="1527175" indent="-1555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BE" sz="1800" b="1" dirty="0">
                <a:solidFill>
                  <a:schemeClr val="bg1"/>
                </a:solidFill>
              </a:rPr>
              <a:t>Contact us !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1" y="5819697"/>
            <a:ext cx="2691383" cy="10362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 userDrawn="1"/>
        </p:nvSpPr>
        <p:spPr>
          <a:xfrm>
            <a:off x="4770585" y="3472453"/>
            <a:ext cx="3655784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fr-BE" sz="14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9"/>
              </a:rPr>
              <a:t>www.amia-systems.com</a:t>
            </a:r>
            <a:endParaRPr lang="fr-BE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fr-FR" sz="14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10"/>
              </a:rPr>
              <a:t>linkedin.com/company/amia-systems</a:t>
            </a:r>
            <a:endParaRPr lang="fr-FR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11"/>
              </a:rPr>
              <a:t>twitter.com/amiasystems</a:t>
            </a:r>
          </a:p>
          <a:p>
            <a: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Blog </a:t>
            </a:r>
            <a:r>
              <a:rPr lang="fr-FR" sz="14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12"/>
              </a:rPr>
              <a:t>amiasystems.wordpress.com</a:t>
            </a:r>
            <a:endParaRPr lang="fr-FR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 eaLnBrk="1" hangingPunct="1"/>
            <a:endParaRPr lang="fr-FR" sz="1100" dirty="0">
              <a:solidFill>
                <a:srgbClr val="F7EDC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eaLnBrk="1" hangingPunct="1"/>
            <a:r>
              <a:rPr lang="fr-FR" sz="1400" dirty="0">
                <a:solidFill>
                  <a:srgbClr val="F7EDCD"/>
                </a:solidFill>
                <a:latin typeface="Calibri" charset="0"/>
                <a:ea typeface="Calibri" charset="0"/>
                <a:cs typeface="Calibri" charset="0"/>
              </a:rPr>
              <a:t>Rue </a:t>
            </a:r>
            <a:r>
              <a:rPr lang="fr-FR" sz="1400" dirty="0" err="1">
                <a:solidFill>
                  <a:srgbClr val="F7EDCD"/>
                </a:solidFill>
                <a:latin typeface="Calibri" charset="0"/>
                <a:ea typeface="Calibri" charset="0"/>
                <a:cs typeface="Calibri" charset="0"/>
              </a:rPr>
              <a:t>Drootbeek</a:t>
            </a:r>
            <a:r>
              <a:rPr lang="fr-FR" sz="1400" dirty="0">
                <a:solidFill>
                  <a:srgbClr val="F7EDCD"/>
                </a:solidFill>
                <a:latin typeface="Calibri" charset="0"/>
                <a:ea typeface="Calibri" charset="0"/>
                <a:cs typeface="Calibri" charset="0"/>
              </a:rPr>
              <a:t> 13</a:t>
            </a:r>
            <a:br>
              <a:rPr lang="fr-FR" sz="1400" dirty="0">
                <a:solidFill>
                  <a:srgbClr val="F7EDCD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r-FR" sz="1400" dirty="0">
                <a:solidFill>
                  <a:srgbClr val="F7EDCD"/>
                </a:solidFill>
                <a:latin typeface="Calibri" charset="0"/>
                <a:ea typeface="Calibri" charset="0"/>
                <a:cs typeface="Calibri" charset="0"/>
              </a:rPr>
              <a:t>Brussels 1020, </a:t>
            </a:r>
            <a:r>
              <a:rPr lang="fr-FR" sz="1400" dirty="0" err="1">
                <a:solidFill>
                  <a:srgbClr val="F7EDCD"/>
                </a:solidFill>
                <a:latin typeface="Calibri" charset="0"/>
                <a:ea typeface="Calibri" charset="0"/>
                <a:cs typeface="Calibri" charset="0"/>
              </a:rPr>
              <a:t>Belgium</a:t>
            </a:r>
            <a:endParaRPr lang="fr-FR" sz="1400" dirty="0">
              <a:solidFill>
                <a:srgbClr val="F7EDC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905784" y="1481447"/>
            <a:ext cx="5346534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fr-BE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AMIA </a:t>
            </a:r>
            <a:r>
              <a:rPr lang="fr-BE" sz="24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Systems</a:t>
            </a:r>
            <a:endParaRPr lang="fr-BE" sz="2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GB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The “most innovative </a:t>
            </a:r>
            <a:r>
              <a:rPr lang="en-GB" sz="2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startup</a:t>
            </a:r>
            <a:r>
              <a:rPr lang="en-GB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in Brussels” by </a:t>
            </a:r>
            <a:r>
              <a:rPr lang="en-GB" sz="2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Innoviris</a:t>
            </a:r>
            <a:endParaRPr lang="fr-BE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hlinkClick r:id="rId9"/>
            </a:endParaRPr>
          </a:p>
        </p:txBody>
      </p:sp>
    </p:spTree>
    <p:extLst>
      <p:ext uri="{BB962C8B-B14F-4D97-AF65-F5344CB8AC3E}">
        <p14:creationId xmlns:p14="http://schemas.microsoft.com/office/powerpoint/2010/main" val="63549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178"/>
            <a:ext cx="8642350" cy="85724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3" y="1111250"/>
            <a:ext cx="8642350" cy="41729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3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(gras 3 nive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defRPr sz="1800" b="1"/>
            </a:lvl1pPr>
            <a:lvl2pPr marL="171450" indent="0">
              <a:buNone/>
              <a:defRPr/>
            </a:lvl2pPr>
            <a:lvl3pPr marL="533400" indent="-161925">
              <a:defRPr b="1"/>
            </a:lvl3pPr>
            <a:lvl4pPr marL="533400" indent="0" defTabSz="809625">
              <a:buNone/>
              <a:defRPr/>
            </a:lvl4pPr>
            <a:lvl5pPr marL="892175" indent="-141288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28967"/>
            <a:ext cx="7772400" cy="1362075"/>
          </a:xfrm>
        </p:spPr>
        <p:txBody>
          <a:bodyPr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1168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722312" y="3812975"/>
            <a:ext cx="8421687" cy="115992"/>
            <a:chOff x="0" y="901700"/>
            <a:chExt cx="9150350" cy="115992"/>
          </a:xfrm>
        </p:grpSpPr>
        <p:sp>
          <p:nvSpPr>
            <p:cNvPr id="7" name="Rectangle 6"/>
            <p:cNvSpPr/>
            <p:nvPr userDrawn="1"/>
          </p:nvSpPr>
          <p:spPr>
            <a:xfrm>
              <a:off x="2526350" y="971973"/>
              <a:ext cx="662400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901700"/>
              <a:ext cx="915035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11250"/>
            <a:ext cx="4244975" cy="417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244975" cy="417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11250"/>
            <a:ext cx="4246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751011"/>
            <a:ext cx="4246563" cy="35321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1125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1011"/>
            <a:ext cx="4041775" cy="35321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0825" y="44451"/>
            <a:ext cx="8642350" cy="857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526350" y="937700"/>
            <a:ext cx="6624000" cy="1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901700"/>
            <a:ext cx="9150350" cy="3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971"/>
            <a:ext cx="9144000" cy="979029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1"/>
            <a:ext cx="8642350" cy="85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noProof="0" dirty="0"/>
              <a:t>Cliquez et modifiez le titre</a:t>
            </a:r>
            <a:endParaRPr lang="en-GB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111250"/>
            <a:ext cx="8642350" cy="417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>
          <a:xfrm>
            <a:off x="3657600" y="6337301"/>
            <a:ext cx="2133600" cy="268287"/>
          </a:xfrm>
          <a:prstGeom prst="rect">
            <a:avLst/>
          </a:prstGeom>
          <a:ln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fld id="{CDD8D9E2-C03C-41C6-811D-759D52F94D69}" type="slidenum">
              <a:rPr lang="fr-FR" sz="160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 algn="ctr"/>
              <a:t>‹#›</a:t>
            </a:fld>
            <a:endParaRPr lang="fr-FR" sz="16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1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4" r:id="rId12"/>
    <p:sldLayoutId id="2147483657" r:id="rId13"/>
    <p:sldLayoutId id="2147483658" r:id="rId14"/>
    <p:sldLayoutId id="2147483659" r:id="rId15"/>
    <p:sldLayoutId id="2147483660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625475" indent="-168275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2pPr>
      <a:lvl3pPr marL="1076325" indent="-161925" algn="l" rtl="0" eaLnBrk="1" fontAlgn="base" hangingPunct="1">
        <a:spcBef>
          <a:spcPct val="20000"/>
        </a:spcBef>
        <a:spcAft>
          <a:spcPct val="0"/>
        </a:spcAft>
        <a:buFont typeface="Lucida Grande"/>
        <a:buChar char="&gt;"/>
        <a:defRPr sz="1400">
          <a:solidFill>
            <a:schemeClr val="tx2"/>
          </a:solidFill>
          <a:latin typeface="+mn-lt"/>
        </a:defRPr>
      </a:lvl3pPr>
      <a:lvl4pPr marL="1527175" indent="-155575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Boost graph library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Meetup C++ (</a:t>
            </a:r>
            <a:r>
              <a:rPr lang="en-US" dirty="0" err="1"/>
              <a:t>Bruxelles</a:t>
            </a:r>
            <a:r>
              <a:rPr lang="en-US" dirty="0"/>
              <a:t>, 16 May 2017)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9F3D-EBD8-AB48-99A8-70E38F2AE6AB}" type="datetime1">
              <a:rPr lang="fr-FR" smtClean="0"/>
              <a:pPr/>
              <a:t>15/05/2017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François Legros, AMIA Systems</a:t>
            </a:r>
          </a:p>
          <a:p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59" b="-13659"/>
          <a:stretch/>
        </p:blipFill>
        <p:spPr>
          <a:xfrm>
            <a:off x="5835651" y="1157945"/>
            <a:ext cx="2622550" cy="1036638"/>
          </a:xfrm>
        </p:spPr>
      </p:pic>
    </p:spTree>
    <p:extLst>
      <p:ext uri="{BB962C8B-B14F-4D97-AF65-F5344CB8AC3E}">
        <p14:creationId xmlns:p14="http://schemas.microsoft.com/office/powerpoint/2010/main" val="391722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3" y="1111250"/>
            <a:ext cx="8642350" cy="4172910"/>
          </a:xfrm>
        </p:spPr>
        <p:txBody>
          <a:bodyPr/>
          <a:lstStyle/>
          <a:p>
            <a:r>
              <a:rPr lang="en-US"/>
              <a:t>Graph?</a:t>
            </a:r>
            <a:endParaRPr lang="en-US" dirty="0"/>
          </a:p>
          <a:p>
            <a:pPr lvl="1"/>
            <a:r>
              <a:rPr lang="en-US" dirty="0"/>
              <a:t>Vertices</a:t>
            </a:r>
          </a:p>
          <a:p>
            <a:pPr lvl="1"/>
            <a:r>
              <a:rPr lang="en-US" dirty="0"/>
              <a:t>Edges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</a:p>
        </p:txBody>
      </p:sp>
      <p:sp>
        <p:nvSpPr>
          <p:cNvPr id="5" name="Oval 4"/>
          <p:cNvSpPr/>
          <p:nvPr/>
        </p:nvSpPr>
        <p:spPr>
          <a:xfrm>
            <a:off x="6443781" y="4633087"/>
            <a:ext cx="607650" cy="563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6" name="Oval 5"/>
          <p:cNvSpPr/>
          <p:nvPr/>
        </p:nvSpPr>
        <p:spPr>
          <a:xfrm>
            <a:off x="2135245" y="4637482"/>
            <a:ext cx="607650" cy="563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sp>
        <p:nvSpPr>
          <p:cNvPr id="7" name="Oval 6"/>
          <p:cNvSpPr/>
          <p:nvPr/>
        </p:nvSpPr>
        <p:spPr>
          <a:xfrm>
            <a:off x="4217742" y="2751806"/>
            <a:ext cx="607650" cy="563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8" name="Oval 7"/>
          <p:cNvSpPr/>
          <p:nvPr/>
        </p:nvSpPr>
        <p:spPr>
          <a:xfrm>
            <a:off x="2135246" y="2751807"/>
            <a:ext cx="607650" cy="563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</a:t>
            </a:r>
          </a:p>
        </p:txBody>
      </p:sp>
      <p:sp>
        <p:nvSpPr>
          <p:cNvPr id="9" name="Oval 8"/>
          <p:cNvSpPr/>
          <p:nvPr/>
        </p:nvSpPr>
        <p:spPr>
          <a:xfrm>
            <a:off x="6443782" y="2751805"/>
            <a:ext cx="607650" cy="563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11" name="Straight Connector 10"/>
          <p:cNvCxnSpPr>
            <a:cxnSpLocks/>
            <a:stCxn id="7" idx="2"/>
            <a:endCxn id="8" idx="6"/>
          </p:cNvCxnSpPr>
          <p:nvPr/>
        </p:nvCxnSpPr>
        <p:spPr>
          <a:xfrm flipH="1">
            <a:off x="2742896" y="3033390"/>
            <a:ext cx="147484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8" idx="4"/>
            <a:endCxn id="6" idx="0"/>
          </p:cNvCxnSpPr>
          <p:nvPr/>
        </p:nvCxnSpPr>
        <p:spPr>
          <a:xfrm flipH="1">
            <a:off x="2439070" y="3314974"/>
            <a:ext cx="1" cy="1322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9" idx="4"/>
            <a:endCxn id="5" idx="0"/>
          </p:cNvCxnSpPr>
          <p:nvPr/>
        </p:nvCxnSpPr>
        <p:spPr>
          <a:xfrm flipH="1">
            <a:off x="6747606" y="3314972"/>
            <a:ext cx="1" cy="1318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6" idx="7"/>
            <a:endCxn id="7" idx="3"/>
          </p:cNvCxnSpPr>
          <p:nvPr/>
        </p:nvCxnSpPr>
        <p:spPr>
          <a:xfrm flipV="1">
            <a:off x="2653907" y="3232499"/>
            <a:ext cx="1652823" cy="1487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5" idx="2"/>
            <a:endCxn id="6" idx="6"/>
          </p:cNvCxnSpPr>
          <p:nvPr/>
        </p:nvCxnSpPr>
        <p:spPr>
          <a:xfrm flipH="1">
            <a:off x="2742895" y="4914671"/>
            <a:ext cx="3700886" cy="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11158" y="3797629"/>
            <a:ext cx="3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5995" y="2604901"/>
            <a:ext cx="3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713" y="3780341"/>
            <a:ext cx="3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15844" y="3780341"/>
            <a:ext cx="3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1976" y="4955529"/>
            <a:ext cx="3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294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graph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Boost graph library:</a:t>
            </a:r>
          </a:p>
          <a:p>
            <a:pPr lvl="1"/>
            <a:r>
              <a:rPr lang="en-US" dirty="0"/>
              <a:t>Part of the (huge) Boost library</a:t>
            </a:r>
          </a:p>
          <a:p>
            <a:pPr lvl="1"/>
            <a:r>
              <a:rPr lang="en-US" dirty="0"/>
              <a:t>Official documentation: </a:t>
            </a:r>
            <a:r>
              <a:rPr lang="en-US" i="1" dirty="0"/>
              <a:t>www.boost.org/libs/graph</a:t>
            </a:r>
          </a:p>
          <a:p>
            <a:pPr marL="450850" lvl="1" indent="0">
              <a:buNone/>
            </a:pPr>
            <a:endParaRPr lang="en-US" i="1" dirty="0"/>
          </a:p>
          <a:p>
            <a:r>
              <a:rPr lang="en-US" dirty="0"/>
              <a:t>Boost graph in action!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Graph’s definition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Graph’s creation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Basic graph functions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Dijkstra algorithm (+ benchmark)</a:t>
            </a:r>
          </a:p>
        </p:txBody>
      </p:sp>
    </p:spTree>
    <p:extLst>
      <p:ext uri="{BB962C8B-B14F-4D97-AF65-F5344CB8AC3E}">
        <p14:creationId xmlns:p14="http://schemas.microsoft.com/office/powerpoint/2010/main" val="3702130129"/>
      </p:ext>
    </p:extLst>
  </p:cSld>
  <p:clrMapOvr>
    <a:masterClrMapping/>
  </p:clrMapOvr>
</p:sld>
</file>

<file path=ppt/theme/theme1.xml><?xml version="1.0" encoding="utf-8"?>
<a:theme xmlns:a="http://schemas.openxmlformats.org/drawingml/2006/main" name="AMIA Systems">
  <a:themeElements>
    <a:clrScheme name="Personnalisée 5">
      <a:dk1>
        <a:srgbClr val="3F3F3F"/>
      </a:dk1>
      <a:lt1>
        <a:srgbClr val="FFFFFF"/>
      </a:lt1>
      <a:dk2>
        <a:srgbClr val="1B323B"/>
      </a:dk2>
      <a:lt2>
        <a:srgbClr val="60BDE0"/>
      </a:lt2>
      <a:accent1>
        <a:srgbClr val="008FC7"/>
      </a:accent1>
      <a:accent2>
        <a:srgbClr val="A1BBD6"/>
      </a:accent2>
      <a:accent3>
        <a:srgbClr val="143354"/>
      </a:accent3>
      <a:accent4>
        <a:srgbClr val="889433"/>
      </a:accent4>
      <a:accent5>
        <a:srgbClr val="BE961E"/>
      </a:accent5>
      <a:accent6>
        <a:srgbClr val="7A2528"/>
      </a:accent6>
      <a:hlink>
        <a:srgbClr val="F7EDCD"/>
      </a:hlink>
      <a:folHlink>
        <a:srgbClr val="3EBBF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SlidesBEA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SlidesBEAMS 13">
        <a:dk1>
          <a:srgbClr val="026ED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15DB1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14">
        <a:dk1>
          <a:srgbClr val="0264BE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154A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15">
        <a:dk1>
          <a:srgbClr val="025EB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14F9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SlidesBEAMS 16">
        <a:dk1>
          <a:srgbClr val="0256A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148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IA_Systems" id="{4C57D321-A133-BE4E-8084-10A293ABFA80}" vid="{F157535A-679F-074E-A373-27964A08AAFC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WMS dvpt roadmap</Template>
  <TotalTime>207</TotalTime>
  <Words>83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Grande</vt:lpstr>
      <vt:lpstr>Tahoma</vt:lpstr>
      <vt:lpstr>AMIA Systems</vt:lpstr>
      <vt:lpstr>The Boost graph library </vt:lpstr>
      <vt:lpstr>Graph: introduction</vt:lpstr>
      <vt:lpstr>Boost graph library</vt:lpstr>
    </vt:vector>
  </TitlesOfParts>
  <Company>ULB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WMS: development Roadmap</dc:title>
  <dc:creator>François Legros</dc:creator>
  <cp:lastModifiedBy>francois.legros@gmail.com</cp:lastModifiedBy>
  <cp:revision>28</cp:revision>
  <cp:lastPrinted>2015-08-20T08:56:42Z</cp:lastPrinted>
  <dcterms:created xsi:type="dcterms:W3CDTF">2017-03-24T09:01:20Z</dcterms:created>
  <dcterms:modified xsi:type="dcterms:W3CDTF">2017-05-15T14:13:13Z</dcterms:modified>
</cp:coreProperties>
</file>