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8" r:id="rId5"/>
    <p:sldId id="283" r:id="rId6"/>
    <p:sldId id="297" r:id="rId7"/>
    <p:sldId id="292" r:id="rId8"/>
    <p:sldId id="284" r:id="rId9"/>
    <p:sldId id="293" r:id="rId10"/>
    <p:sldId id="294" r:id="rId11"/>
    <p:sldId id="295" r:id="rId12"/>
    <p:sldId id="300" r:id="rId13"/>
    <p:sldId id="285"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923995-27C8-424A-8D1B-D65DB10AB55B}" v="21" dt="2023-04-17T03:31:30.071"/>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2" autoAdjust="0"/>
  </p:normalViewPr>
  <p:slideViewPr>
    <p:cSldViewPr snapToGrid="0">
      <p:cViewPr varScale="1">
        <p:scale>
          <a:sx n="117" d="100"/>
          <a:sy n="117" d="100"/>
        </p:scale>
        <p:origin x="294" y="10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4/16/2023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4/16/2023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www.scrum.org/resources/scrum-guide"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hyperlink" Target="https://agilemanifesto.org/" TargetMode="External"/><Relationship Id="rId17" Type="http://schemas.openxmlformats.org/officeDocument/2006/relationships/hyperlink" Target="https://www.techrepublic.com/article/agile-vs-waterfall-which-project-management-style-is-right-for-you/" TargetMode="External"/><Relationship Id="rId2" Type="http://schemas.openxmlformats.org/officeDocument/2006/relationships/image" Target="../media/image9.jpeg"/><Relationship Id="rId16" Type="http://schemas.openxmlformats.org/officeDocument/2006/relationships/hyperlink" Target="https://www.atlassian.com/agile/project-management/waterfall-vs-agile" TargetMode="Externa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4.png"/><Relationship Id="rId5" Type="http://schemas.openxmlformats.org/officeDocument/2006/relationships/image" Target="../media/image12.png"/><Relationship Id="rId15" Type="http://schemas.openxmlformats.org/officeDocument/2006/relationships/hyperlink" Target="https://www.techopedia.com/agile-vs-waterfall-pros-and-cons-differences-and-similarities/2/32719" TargetMode="External"/><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www.agilealliance.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hyperlink" Target="https://www.pmi.org/learning/library/agile-versus-waterfall-projects-6204" TargetMode="External"/><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dirty="0"/>
              <a:t>AGILE PRESENTATION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a:t>16 APRIL 2023</a:t>
            </a:r>
          </a:p>
        </p:txBody>
      </p:sp>
      <p:pic>
        <p:nvPicPr>
          <p:cNvPr id="2" name="Picture 1">
            <a:extLst>
              <a:ext uri="{FF2B5EF4-FFF2-40B4-BE49-F238E27FC236}">
                <a16:creationId xmlns:a16="http://schemas.microsoft.com/office/drawing/2014/main" id="{80F9696D-577E-E576-95D3-7F8C5ED0B9EE}"/>
              </a:ext>
            </a:extLst>
          </p:cNvPr>
          <p:cNvPicPr>
            <a:picLocks noChangeAspect="1"/>
          </p:cNvPicPr>
          <p:nvPr/>
        </p:nvPicPr>
        <p:blipFill>
          <a:blip r:embed="rId3"/>
          <a:stretch>
            <a:fillRect/>
          </a:stretch>
        </p:blipFill>
        <p:spPr>
          <a:xfrm>
            <a:off x="10231542" y="4179794"/>
            <a:ext cx="1509504" cy="1114014"/>
          </a:xfrm>
          <a:prstGeom prst="rect">
            <a:avLst/>
          </a:prstGeom>
        </p:spPr>
      </p:pic>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p:pic>
      <p:sp>
        <p:nvSpPr>
          <p:cNvPr id="4" name="Content Placeholder 3">
            <a:extLst>
              <a:ext uri="{FF2B5EF4-FFF2-40B4-BE49-F238E27FC236}">
                <a16:creationId xmlns:a16="http://schemas.microsoft.com/office/drawing/2014/main" id="{3B86E961-B76E-423F-995E-11B31E921437}"/>
              </a:ext>
            </a:extLst>
          </p:cNvPr>
          <p:cNvSpPr>
            <a:spLocks noGrp="1"/>
          </p:cNvSpPr>
          <p:nvPr>
            <p:ph sz="half" idx="1"/>
          </p:nvPr>
        </p:nvSpPr>
        <p:spPr>
          <a:xfrm>
            <a:off x="315032" y="315929"/>
            <a:ext cx="3688896" cy="5739493"/>
          </a:xfrm>
          <a:solidFill>
            <a:schemeClr val="tx1">
              <a:lumMod val="95000"/>
              <a:lumOff val="5000"/>
            </a:schemeClr>
          </a:solidFill>
        </p:spPr>
        <p:txBody>
          <a:bodyPr/>
          <a:lstStyle/>
          <a:p>
            <a:pPr algn="ctr"/>
            <a:r>
              <a:rPr lang="en-US" sz="1400" b="1" i="0" dirty="0">
                <a:solidFill>
                  <a:srgbClr val="D1D5DB"/>
                </a:solidFill>
                <a:effectLst/>
              </a:rPr>
              <a:t>CONCLUSION</a:t>
            </a:r>
          </a:p>
          <a:p>
            <a:pPr algn="l"/>
            <a:r>
              <a:rPr lang="en-US" sz="1100" b="0" i="0" dirty="0">
                <a:solidFill>
                  <a:srgbClr val="D1D5DB"/>
                </a:solidFill>
                <a:effectLst/>
              </a:rPr>
              <a:t>In this presentation, we discussed the Scrum-agile development approach and its key facets, such as iterative and incremental development, self-organizing teams, and continuous feedback. We also highlighted the importance of the various roles on a Scrum-agile team, including the Product Owner, Scrum Master, and Development Team.</a:t>
            </a:r>
          </a:p>
          <a:p>
            <a:pPr algn="l"/>
            <a:r>
              <a:rPr lang="en-US" sz="1100" b="0" i="0" dirty="0">
                <a:solidFill>
                  <a:srgbClr val="D1D5DB"/>
                </a:solidFill>
                <a:effectLst/>
              </a:rPr>
              <a:t>We compared the waterfall and agile development approaches, emphasizing the differences in the development process, team structure, and focus. We also discussed how a particular problem in development would have proceeded differently with a waterfall development approach than with the agile approach we used, highlighting how the waterfall approach may have caused delays or complications in the development process compared to the agile approach.</a:t>
            </a:r>
          </a:p>
          <a:p>
            <a:pPr algn="l"/>
            <a:r>
              <a:rPr lang="en-US" sz="1100" b="0" i="0" dirty="0">
                <a:solidFill>
                  <a:srgbClr val="D1D5DB"/>
                </a:solidFill>
                <a:effectLst/>
              </a:rPr>
              <a:t>We then identified factors to consider when choosing a development approach, such as project size, complexity, scope, team experience and expertise, and stakeholder involvement. We used our experience with the SNHU Travel project to support our decision to use the Scrum-agile approach rather than the waterfall approach.</a:t>
            </a:r>
          </a:p>
          <a:p>
            <a:pPr algn="l"/>
            <a:r>
              <a:rPr lang="en-US" sz="1100" b="0" i="0" dirty="0">
                <a:solidFill>
                  <a:srgbClr val="D1D5DB"/>
                </a:solidFill>
                <a:effectLst/>
              </a:rPr>
              <a:t>In conclusion, the Scrum-agile approach can be highly effective for development projects, particularly those with complex and evolving scope and a need for stakeholder involvement. When choosing a development approach, it's essential to consider factors such as project size, complexity, and stakeholder involvement. We recommend that future development projects assess these factors carefully and consider the Scrum-agile approach to maximize success.</a:t>
            </a:r>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10</a:t>
            </a:fld>
            <a:endParaRPr lang="en-US"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p:pic>
        <p:nvPicPr>
          <p:cNvPr id="2" name="Picture 1">
            <a:extLst>
              <a:ext uri="{FF2B5EF4-FFF2-40B4-BE49-F238E27FC236}">
                <a16:creationId xmlns:a16="http://schemas.microsoft.com/office/drawing/2014/main" id="{FE3735DA-1E68-DC3B-B623-FC023D693694}"/>
              </a:ext>
            </a:extLst>
          </p:cNvPr>
          <p:cNvPicPr>
            <a:picLocks noChangeAspect="1"/>
          </p:cNvPicPr>
          <p:nvPr/>
        </p:nvPicPr>
        <p:blipFill>
          <a:blip r:embed="rId3"/>
          <a:stretch>
            <a:fillRect/>
          </a:stretch>
        </p:blipFill>
        <p:spPr>
          <a:xfrm>
            <a:off x="10458450" y="6371349"/>
            <a:ext cx="767443" cy="432000"/>
          </a:xfrm>
          <a:prstGeom prst="rect">
            <a:avLst/>
          </a:prstGeom>
        </p:spPr>
      </p:pic>
    </p:spTree>
    <p:extLst>
      <p:ext uri="{BB962C8B-B14F-4D97-AF65-F5344CB8AC3E}">
        <p14:creationId xmlns:p14="http://schemas.microsoft.com/office/powerpoint/2010/main" val="66521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a:t>Marc Anthony Aradillas</a:t>
            </a:r>
            <a:endParaRPr lang="en-US" dirty="0"/>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t>+1 469-345-2475</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t>Marc.Aradillas@snhu.edu</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a:lstStyle/>
          <a:p>
            <a:r>
              <a:rPr lang="en-US" dirty="0"/>
              <a:t>CHADA TECH</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11</a:t>
            </a:fld>
            <a:endParaRPr lang="en-US" dirty="0"/>
          </a:p>
        </p:txBody>
      </p:sp>
      <p:pic>
        <p:nvPicPr>
          <p:cNvPr id="2" name="Picture 1">
            <a:extLst>
              <a:ext uri="{FF2B5EF4-FFF2-40B4-BE49-F238E27FC236}">
                <a16:creationId xmlns:a16="http://schemas.microsoft.com/office/drawing/2014/main" id="{2C137DD6-EE31-6717-DB53-18B237096001}"/>
              </a:ext>
            </a:extLst>
          </p:cNvPr>
          <p:cNvPicPr>
            <a:picLocks noChangeAspect="1"/>
          </p:cNvPicPr>
          <p:nvPr/>
        </p:nvPicPr>
        <p:blipFill>
          <a:blip r:embed="rId11"/>
          <a:stretch>
            <a:fillRect/>
          </a:stretch>
        </p:blipFill>
        <p:spPr>
          <a:xfrm>
            <a:off x="10458450" y="6371349"/>
            <a:ext cx="767443" cy="432000"/>
          </a:xfrm>
          <a:prstGeom prst="rect">
            <a:avLst/>
          </a:prstGeom>
        </p:spPr>
      </p:pic>
      <p:sp>
        <p:nvSpPr>
          <p:cNvPr id="13" name="Content Placeholder 3">
            <a:extLst>
              <a:ext uri="{FF2B5EF4-FFF2-40B4-BE49-F238E27FC236}">
                <a16:creationId xmlns:a16="http://schemas.microsoft.com/office/drawing/2014/main" id="{7E3E8A7E-73B3-B12A-65F2-BEF208B17CF3}"/>
              </a:ext>
            </a:extLst>
          </p:cNvPr>
          <p:cNvSpPr txBox="1">
            <a:spLocks/>
          </p:cNvSpPr>
          <p:nvPr/>
        </p:nvSpPr>
        <p:spPr>
          <a:xfrm>
            <a:off x="253093" y="1848643"/>
            <a:ext cx="5944961" cy="3073808"/>
          </a:xfrm>
          <a:prstGeom prst="rect">
            <a:avLst/>
          </a:prstGeom>
          <a:solidFill>
            <a:schemeClr val="tx1">
              <a:lumMod val="95000"/>
              <a:lumOff val="5000"/>
            </a:schemeClr>
          </a:solidFill>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rgbClr val="D1D5DB"/>
                </a:solidFill>
              </a:rPr>
              <a:t>REFERENCES:</a:t>
            </a:r>
          </a:p>
          <a:p>
            <a:pPr algn="l">
              <a:buFont typeface="Arial" panose="020B0604020202020204" pitchFamily="34" charset="0"/>
              <a:buChar char="•"/>
            </a:pPr>
            <a:r>
              <a:rPr lang="en-US" sz="1200" b="0" i="0" dirty="0">
                <a:solidFill>
                  <a:srgbClr val="D1D5DB"/>
                </a:solidFill>
                <a:effectLst/>
              </a:rPr>
              <a:t>The Agile Manifesto: </a:t>
            </a:r>
            <a:r>
              <a:rPr lang="en-US" sz="1200" b="0" i="0" u="sng" dirty="0">
                <a:solidFill>
                  <a:srgbClr val="D1D5DB"/>
                </a:solidFill>
                <a:effectLst/>
                <a:hlinkClick r:id="rId12"/>
              </a:rPr>
              <a:t>https://agilemanifesto.org/</a:t>
            </a:r>
            <a:endParaRPr lang="en-US" sz="1200" b="0" i="0" dirty="0">
              <a:solidFill>
                <a:srgbClr val="D1D5DB"/>
              </a:solidFill>
              <a:effectLst/>
            </a:endParaRPr>
          </a:p>
          <a:p>
            <a:pPr algn="l">
              <a:buFont typeface="Arial" panose="020B0604020202020204" pitchFamily="34" charset="0"/>
              <a:buChar char="•"/>
            </a:pPr>
            <a:r>
              <a:rPr lang="en-US" sz="1200" b="0" i="0" dirty="0">
                <a:solidFill>
                  <a:srgbClr val="D1D5DB"/>
                </a:solidFill>
                <a:effectLst/>
              </a:rPr>
              <a:t>The Scrum Guide: </a:t>
            </a:r>
            <a:r>
              <a:rPr lang="en-US" sz="1200" b="0" i="0" u="sng" dirty="0">
                <a:solidFill>
                  <a:srgbClr val="D1D5DB"/>
                </a:solidFill>
                <a:effectLst/>
                <a:hlinkClick r:id="rId13"/>
              </a:rPr>
              <a:t>https://www.scrum.org/resources/scrum-guide</a:t>
            </a:r>
            <a:endParaRPr lang="en-US" sz="1200" b="0" i="0" dirty="0">
              <a:solidFill>
                <a:srgbClr val="D1D5DB"/>
              </a:solidFill>
              <a:effectLst/>
            </a:endParaRPr>
          </a:p>
          <a:p>
            <a:pPr algn="l">
              <a:buFont typeface="Arial" panose="020B0604020202020204" pitchFamily="34" charset="0"/>
              <a:buChar char="•"/>
            </a:pPr>
            <a:r>
              <a:rPr lang="en-US" sz="1200" b="0" i="0" dirty="0">
                <a:solidFill>
                  <a:srgbClr val="D1D5DB"/>
                </a:solidFill>
                <a:effectLst/>
              </a:rPr>
              <a:t>Agile Alliance: </a:t>
            </a:r>
            <a:r>
              <a:rPr lang="en-US" sz="1200" b="0" i="0" u="sng" dirty="0">
                <a:solidFill>
                  <a:srgbClr val="D1D5DB"/>
                </a:solidFill>
                <a:effectLst/>
                <a:hlinkClick r:id="rId14"/>
              </a:rPr>
              <a:t>https://www.agilealliance.org/</a:t>
            </a:r>
            <a:endParaRPr lang="en-US" sz="1200" b="0" i="0" dirty="0">
              <a:solidFill>
                <a:srgbClr val="D1D5DB"/>
              </a:solidFill>
              <a:effectLst/>
            </a:endParaRPr>
          </a:p>
          <a:p>
            <a:pPr algn="l">
              <a:buFont typeface="Arial" panose="020B0604020202020204" pitchFamily="34" charset="0"/>
              <a:buChar char="•"/>
            </a:pPr>
            <a:r>
              <a:rPr lang="en-US" sz="1200" b="0" i="0" dirty="0">
                <a:solidFill>
                  <a:srgbClr val="D1D5DB"/>
                </a:solidFill>
                <a:effectLst/>
              </a:rPr>
              <a:t>"Agile vs Waterfall: Pros and Cons, Differences and Similarities" by Margarita Hakobyan, published on Techopedia: </a:t>
            </a:r>
            <a:r>
              <a:rPr lang="en-US" sz="1200" b="0" i="0" u="sng" dirty="0">
                <a:solidFill>
                  <a:srgbClr val="D1D5DB"/>
                </a:solidFill>
                <a:effectLst/>
                <a:hlinkClick r:id="rId15"/>
              </a:rPr>
              <a:t>https://www.techopedia.com/agile-vs-waterfall-pros-and-cons-differences-and-similarities/2/32719</a:t>
            </a:r>
            <a:endParaRPr lang="en-US" sz="1200" b="0" i="0" dirty="0">
              <a:solidFill>
                <a:srgbClr val="D1D5DB"/>
              </a:solidFill>
              <a:effectLst/>
            </a:endParaRPr>
          </a:p>
          <a:p>
            <a:pPr algn="l">
              <a:buFont typeface="Arial" panose="020B0604020202020204" pitchFamily="34" charset="0"/>
              <a:buChar char="•"/>
            </a:pPr>
            <a:r>
              <a:rPr lang="en-US" sz="1200" b="0" i="0" dirty="0">
                <a:solidFill>
                  <a:srgbClr val="D1D5DB"/>
                </a:solidFill>
                <a:effectLst/>
              </a:rPr>
              <a:t>"Waterfall vs Agile: Which methodology is right for your project?" by Emily Bonnie, published on Atlassian: </a:t>
            </a:r>
            <a:r>
              <a:rPr lang="en-US" sz="1200" b="0" i="0" u="sng" dirty="0">
                <a:solidFill>
                  <a:srgbClr val="D1D5DB"/>
                </a:solidFill>
                <a:effectLst/>
                <a:hlinkClick r:id="rId16"/>
              </a:rPr>
              <a:t>https://www.atlassian.com/agile/project-management/waterfall-vs-agile</a:t>
            </a:r>
            <a:endParaRPr lang="en-US" sz="1200" b="0" i="0" dirty="0">
              <a:solidFill>
                <a:srgbClr val="D1D5DB"/>
              </a:solidFill>
              <a:effectLst/>
            </a:endParaRPr>
          </a:p>
          <a:p>
            <a:pPr algn="l">
              <a:buFont typeface="Arial" panose="020B0604020202020204" pitchFamily="34" charset="0"/>
              <a:buChar char="•"/>
            </a:pPr>
            <a:r>
              <a:rPr lang="en-US" sz="1200" b="0" i="0" dirty="0">
                <a:solidFill>
                  <a:srgbClr val="D1D5DB"/>
                </a:solidFill>
                <a:effectLst/>
              </a:rPr>
              <a:t>"Agile vs. Waterfall: Which project management style is right for you?" by Mary </a:t>
            </a:r>
            <a:r>
              <a:rPr lang="en-US" sz="1200" b="0" i="0" dirty="0" err="1">
                <a:solidFill>
                  <a:srgbClr val="D1D5DB"/>
                </a:solidFill>
                <a:effectLst/>
              </a:rPr>
              <a:t>Shacklett</a:t>
            </a:r>
            <a:r>
              <a:rPr lang="en-US" sz="1200" b="0" i="0" dirty="0">
                <a:solidFill>
                  <a:srgbClr val="D1D5DB"/>
                </a:solidFill>
                <a:effectLst/>
              </a:rPr>
              <a:t>, published on TechRepublic: </a:t>
            </a:r>
            <a:r>
              <a:rPr lang="en-US" sz="1200" b="0" i="0" u="sng" dirty="0">
                <a:solidFill>
                  <a:srgbClr val="D1D5DB"/>
                </a:solidFill>
                <a:effectLst/>
                <a:hlinkClick r:id="rId17"/>
              </a:rPr>
              <a:t>https://www.techrepublic.com/article/agile-vs-waterfall-which-project-management-style-is-right-for-you/</a:t>
            </a:r>
            <a:endParaRPr lang="en-US" sz="1200" b="0" i="0" dirty="0">
              <a:solidFill>
                <a:srgbClr val="D1D5DB"/>
              </a:solidFill>
              <a:effectLst/>
            </a:endParaRPr>
          </a:p>
          <a:p>
            <a:pPr marL="0" indent="0" algn="ctr">
              <a:buNone/>
            </a:pPr>
            <a:endParaRPr lang="en-US" sz="2000" dirty="0">
              <a:solidFill>
                <a:srgbClr val="D1D5DB"/>
              </a:solidFill>
            </a:endParaRP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46957" y="299780"/>
            <a:ext cx="5757043" cy="6243013"/>
          </a:xfrm>
        </p:spPr>
        <p:txBody>
          <a:bodyPr/>
          <a:lstStyle/>
          <a:p>
            <a:pPr algn="l">
              <a:buFont typeface="+mj-lt"/>
              <a:buAutoNum type="arabicPeriod"/>
            </a:pPr>
            <a:r>
              <a:rPr lang="en-US" sz="1600" b="0" i="0" dirty="0">
                <a:solidFill>
                  <a:schemeClr val="tx1"/>
                </a:solidFill>
                <a:effectLst/>
                <a:cs typeface="Times New Roman" panose="02020603050405020304" pitchFamily="18" charset="0"/>
              </a:rPr>
              <a:t>Iterative and Incremental Development:</a:t>
            </a:r>
          </a:p>
          <a:p>
            <a:pPr lvl="1"/>
            <a:r>
              <a:rPr lang="en-US" sz="1200" b="0" i="0" dirty="0">
                <a:solidFill>
                  <a:schemeClr val="tx1"/>
                </a:solidFill>
                <a:effectLst/>
                <a:cs typeface="Times New Roman" panose="02020603050405020304" pitchFamily="18" charset="0"/>
              </a:rPr>
              <a:t>Breaking work into smaller, more manageable chunks</a:t>
            </a:r>
          </a:p>
          <a:p>
            <a:pPr lvl="1"/>
            <a:r>
              <a:rPr lang="en-US" sz="1200" b="0" i="0" dirty="0">
                <a:solidFill>
                  <a:schemeClr val="tx1"/>
                </a:solidFill>
                <a:effectLst/>
                <a:cs typeface="Times New Roman" panose="02020603050405020304" pitchFamily="18" charset="0"/>
              </a:rPr>
              <a:t>Delivering working product increments at the end of each sprint</a:t>
            </a:r>
          </a:p>
          <a:p>
            <a:pPr lvl="1"/>
            <a:r>
              <a:rPr lang="en-US" sz="1200" b="0" i="0" dirty="0">
                <a:solidFill>
                  <a:schemeClr val="tx1"/>
                </a:solidFill>
                <a:effectLst/>
                <a:cs typeface="Times New Roman" panose="02020603050405020304" pitchFamily="18" charset="0"/>
              </a:rPr>
              <a:t>Enabling continuous feedback and iteration</a:t>
            </a:r>
          </a:p>
          <a:p>
            <a:pPr lvl="1"/>
            <a:r>
              <a:rPr lang="en-US" sz="1200" b="0" i="0" dirty="0">
                <a:solidFill>
                  <a:schemeClr val="tx1"/>
                </a:solidFill>
                <a:effectLst/>
                <a:cs typeface="Times New Roman" panose="02020603050405020304" pitchFamily="18" charset="0"/>
              </a:rPr>
              <a:t>Allowing teams to adapt quickly to changing requirements or market conditions</a:t>
            </a:r>
          </a:p>
          <a:p>
            <a:pPr algn="l">
              <a:buFont typeface="+mj-lt"/>
              <a:buAutoNum type="arabicPeriod" startAt="2"/>
            </a:pPr>
            <a:r>
              <a:rPr lang="en-US" sz="1600" b="0" i="0" dirty="0">
                <a:solidFill>
                  <a:schemeClr val="tx1"/>
                </a:solidFill>
                <a:effectLst/>
                <a:cs typeface="Times New Roman" panose="02020603050405020304" pitchFamily="18" charset="0"/>
              </a:rPr>
              <a:t>Self-Organizing Teams:</a:t>
            </a:r>
          </a:p>
          <a:p>
            <a:pPr lvl="1"/>
            <a:r>
              <a:rPr lang="en-US" sz="1200" b="0" i="0" dirty="0">
                <a:solidFill>
                  <a:schemeClr val="tx1"/>
                </a:solidFill>
                <a:effectLst/>
                <a:cs typeface="Times New Roman" panose="02020603050405020304" pitchFamily="18" charset="0"/>
              </a:rPr>
              <a:t>Cross-functional teams with all the necessary skills to deliver a working product</a:t>
            </a:r>
          </a:p>
          <a:p>
            <a:pPr lvl="1"/>
            <a:r>
              <a:rPr lang="en-US" sz="1200" b="0" i="0" dirty="0">
                <a:solidFill>
                  <a:schemeClr val="tx1"/>
                </a:solidFill>
                <a:effectLst/>
                <a:cs typeface="Times New Roman" panose="02020603050405020304" pitchFamily="18" charset="0"/>
              </a:rPr>
              <a:t>Autonomously deciding how to approach the work at hand</a:t>
            </a:r>
          </a:p>
          <a:p>
            <a:pPr lvl="1"/>
            <a:r>
              <a:rPr lang="en-US" sz="1200" b="0" i="0" dirty="0">
                <a:solidFill>
                  <a:schemeClr val="tx1"/>
                </a:solidFill>
                <a:effectLst/>
                <a:cs typeface="Times New Roman" panose="02020603050405020304" pitchFamily="18" charset="0"/>
              </a:rPr>
              <a:t>Estimating the effort required for each task and allocating resources accordingly</a:t>
            </a:r>
          </a:p>
          <a:p>
            <a:pPr lvl="1"/>
            <a:r>
              <a:rPr lang="en-US" sz="1200" b="0" i="0" dirty="0">
                <a:solidFill>
                  <a:schemeClr val="tx1"/>
                </a:solidFill>
                <a:effectLst/>
                <a:cs typeface="Times New Roman" panose="02020603050405020304" pitchFamily="18" charset="0"/>
              </a:rPr>
              <a:t>Taking ownership of their work</a:t>
            </a:r>
          </a:p>
          <a:p>
            <a:pPr algn="l">
              <a:buFont typeface="+mj-lt"/>
              <a:buAutoNum type="arabicPeriod" startAt="3"/>
            </a:pPr>
            <a:r>
              <a:rPr lang="en-US" sz="1600" b="0" i="0" dirty="0">
                <a:solidFill>
                  <a:schemeClr val="tx1"/>
                </a:solidFill>
                <a:effectLst/>
                <a:cs typeface="Times New Roman" panose="02020603050405020304" pitchFamily="18" charset="0"/>
              </a:rPr>
              <a:t>Continuous Feedback:</a:t>
            </a:r>
          </a:p>
          <a:p>
            <a:pPr lvl="1"/>
            <a:r>
              <a:rPr lang="en-US" sz="1200" b="0" i="0" dirty="0">
                <a:solidFill>
                  <a:schemeClr val="tx1"/>
                </a:solidFill>
                <a:effectLst/>
                <a:cs typeface="Times New Roman" panose="02020603050405020304" pitchFamily="18" charset="0"/>
              </a:rPr>
              <a:t>Identifying issues and opportunities for improvement early on</a:t>
            </a:r>
          </a:p>
          <a:p>
            <a:pPr lvl="1"/>
            <a:r>
              <a:rPr lang="en-US" sz="1200" b="0" i="0" dirty="0">
                <a:solidFill>
                  <a:schemeClr val="tx1"/>
                </a:solidFill>
                <a:effectLst/>
                <a:cs typeface="Times New Roman" panose="02020603050405020304" pitchFamily="18" charset="0"/>
              </a:rPr>
              <a:t>Receiving feedback from the product owner and stakeholders during sprint reviews and retrospectives</a:t>
            </a:r>
          </a:p>
          <a:p>
            <a:pPr lvl="1"/>
            <a:r>
              <a:rPr lang="en-US" sz="1200" b="0" i="0" dirty="0">
                <a:solidFill>
                  <a:schemeClr val="tx1"/>
                </a:solidFill>
                <a:effectLst/>
                <a:cs typeface="Times New Roman" panose="02020603050405020304" pitchFamily="18" charset="0"/>
              </a:rPr>
              <a:t>Using feedback to improve processes and prevent major problems from arising later in the development cycle</a:t>
            </a:r>
          </a:p>
          <a:p>
            <a:pPr algn="l">
              <a:buFont typeface="+mj-lt"/>
              <a:buAutoNum type="arabicPeriod" startAt="4"/>
            </a:pPr>
            <a:r>
              <a:rPr lang="en-US" sz="1600" b="0" i="0" dirty="0">
                <a:solidFill>
                  <a:schemeClr val="tx1"/>
                </a:solidFill>
                <a:effectLst/>
                <a:cs typeface="Times New Roman" panose="02020603050405020304" pitchFamily="18" charset="0"/>
              </a:rPr>
              <a:t>Collaboration:</a:t>
            </a:r>
          </a:p>
          <a:p>
            <a:pPr lvl="1"/>
            <a:r>
              <a:rPr lang="en-US" sz="1200" b="0" i="0" dirty="0">
                <a:solidFill>
                  <a:schemeClr val="tx1"/>
                </a:solidFill>
                <a:effectLst/>
                <a:cs typeface="Times New Roman" panose="02020603050405020304" pitchFamily="18" charset="0"/>
              </a:rPr>
              <a:t>Working closely together and sharing knowledge and expertise</a:t>
            </a:r>
          </a:p>
          <a:p>
            <a:pPr lvl="1"/>
            <a:r>
              <a:rPr lang="en-US" sz="1200" b="0" i="0" dirty="0">
                <a:solidFill>
                  <a:schemeClr val="tx1"/>
                </a:solidFill>
                <a:effectLst/>
                <a:cs typeface="Times New Roman" panose="02020603050405020304" pitchFamily="18" charset="0"/>
              </a:rPr>
              <a:t>Communicating regularly to ensure everyone is on the same page</a:t>
            </a:r>
          </a:p>
          <a:p>
            <a:pPr lvl="1"/>
            <a:r>
              <a:rPr lang="en-US" sz="1200" b="0" i="0" dirty="0">
                <a:solidFill>
                  <a:schemeClr val="tx1"/>
                </a:solidFill>
                <a:effectLst/>
                <a:cs typeface="Times New Roman" panose="02020603050405020304" pitchFamily="18" charset="0"/>
              </a:rPr>
              <a:t>The product owner as an integral part of the team, providing guidance and feedback to ensure that the product meets customer needs</a:t>
            </a:r>
          </a:p>
          <a:p>
            <a:pPr algn="l">
              <a:buFont typeface="+mj-lt"/>
              <a:buAutoNum type="arabicPeriod" startAt="5"/>
            </a:pPr>
            <a:r>
              <a:rPr lang="en-US" sz="1600" b="0" i="0" dirty="0">
                <a:solidFill>
                  <a:schemeClr val="tx1"/>
                </a:solidFill>
                <a:effectLst/>
                <a:cs typeface="Times New Roman" panose="02020603050405020304" pitchFamily="18" charset="0"/>
              </a:rPr>
              <a:t>Flexibility:</a:t>
            </a:r>
          </a:p>
          <a:p>
            <a:pPr lvl="1"/>
            <a:r>
              <a:rPr lang="en-US" sz="1200" b="0" i="0" dirty="0">
                <a:solidFill>
                  <a:schemeClr val="tx1"/>
                </a:solidFill>
                <a:effectLst/>
                <a:cs typeface="Times New Roman" panose="02020603050405020304" pitchFamily="18" charset="0"/>
              </a:rPr>
              <a:t>Acknowledging that requirements can change over time</a:t>
            </a:r>
          </a:p>
          <a:p>
            <a:pPr lvl="1"/>
            <a:r>
              <a:rPr lang="en-US" sz="1200" b="0" i="0" dirty="0">
                <a:solidFill>
                  <a:schemeClr val="tx1"/>
                </a:solidFill>
                <a:effectLst/>
                <a:cs typeface="Times New Roman" panose="02020603050405020304" pitchFamily="18" charset="0"/>
              </a:rPr>
              <a:t>Being open to feedback and willing to make changes</a:t>
            </a:r>
          </a:p>
          <a:p>
            <a:pPr lvl="1"/>
            <a:r>
              <a:rPr lang="en-US" sz="1200" b="0" i="0" dirty="0">
                <a:solidFill>
                  <a:schemeClr val="tx1"/>
                </a:solidFill>
                <a:effectLst/>
                <a:cs typeface="Times New Roman" panose="02020603050405020304" pitchFamily="18" charset="0"/>
              </a:rPr>
              <a:t>Adapting quickly to new circumstances</a:t>
            </a:r>
          </a:p>
          <a:p>
            <a:pPr lvl="1"/>
            <a:r>
              <a:rPr lang="en-US" sz="1200" b="0" i="0" dirty="0">
                <a:solidFill>
                  <a:schemeClr val="tx1"/>
                </a:solidFill>
                <a:effectLst/>
                <a:cs typeface="Times New Roman" panose="02020603050405020304" pitchFamily="18" charset="0"/>
              </a:rPr>
              <a:t>Maintaining a high level of flexibility and adaptability to ensure successful project outcomes</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930189" y="3160295"/>
            <a:ext cx="4829811" cy="1627604"/>
          </a:xfrm>
        </p:spPr>
        <p:txBody>
          <a:bodyPr/>
          <a:lstStyle/>
          <a:p>
            <a:r>
              <a:rPr lang="en-US" dirty="0"/>
              <a:t>SCRUM-AGILE APPROACH</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930189" y="4787899"/>
            <a:ext cx="4829811" cy="1583451"/>
          </a:xfrm>
        </p:spPr>
        <p:txBody>
          <a:bodyPr/>
          <a:lstStyle/>
          <a:p>
            <a:pPr algn="l"/>
            <a:r>
              <a:rPr lang="en-US" sz="1600" b="0" i="0" dirty="0">
                <a:solidFill>
                  <a:srgbClr val="D1D5DB"/>
                </a:solidFill>
                <a:effectLst/>
                <a:latin typeface="Söhne"/>
              </a:rPr>
              <a:t>The Scrum-agile approach is a project management framework that emphasizes flexibility, iterative development, and customer collaboration. It is based on the Agile Manifesto, which emphasizes "individuals and interactions, working software, customer collaboration, and responding to change.</a:t>
            </a:r>
            <a:endParaRPr lang="en-US" sz="1600"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pic>
        <p:nvPicPr>
          <p:cNvPr id="5" name="Picture 4">
            <a:extLst>
              <a:ext uri="{FF2B5EF4-FFF2-40B4-BE49-F238E27FC236}">
                <a16:creationId xmlns:a16="http://schemas.microsoft.com/office/drawing/2014/main" id="{9CF578E5-AE90-C19D-DC5F-86D1BE48FC95}"/>
              </a:ext>
            </a:extLst>
          </p:cNvPr>
          <p:cNvPicPr>
            <a:picLocks noChangeAspect="1"/>
          </p:cNvPicPr>
          <p:nvPr/>
        </p:nvPicPr>
        <p:blipFill>
          <a:blip r:embed="rId3"/>
          <a:stretch>
            <a:fillRect/>
          </a:stretch>
        </p:blipFill>
        <p:spPr>
          <a:xfrm>
            <a:off x="10458450" y="6371349"/>
            <a:ext cx="767443" cy="432000"/>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7960" y="1762069"/>
            <a:ext cx="5472000" cy="4429929"/>
          </a:xfrm>
        </p:spPr>
        <p:txBody>
          <a:bodyPr/>
          <a:lstStyle/>
          <a:p>
            <a:pPr marL="0" indent="0">
              <a:buNone/>
            </a:pPr>
            <a:r>
              <a:rPr lang="en-US" sz="1200" b="0" i="0" dirty="0">
                <a:solidFill>
                  <a:schemeClr val="tx1"/>
                </a:solidFill>
                <a:effectLst/>
              </a:rPr>
              <a:t>The Scrum-agile approach relies on a small, cross-functional team to work together to deliver high-quality products. Each team member has a specific role and set of responsibilities that contribute to the success of the project. </a:t>
            </a:r>
          </a:p>
          <a:p>
            <a:pPr marL="228600" indent="-228600">
              <a:buFont typeface="+mj-lt"/>
              <a:buAutoNum type="arabicPeriod"/>
            </a:pPr>
            <a:r>
              <a:rPr lang="en-US" sz="1200" dirty="0">
                <a:solidFill>
                  <a:schemeClr val="tx1"/>
                </a:solidFill>
              </a:rPr>
              <a:t>Product Owner:</a:t>
            </a:r>
          </a:p>
          <a:p>
            <a:pPr lvl="1"/>
            <a:r>
              <a:rPr lang="en-US" sz="1000" dirty="0">
                <a:solidFill>
                  <a:schemeClr val="tx1"/>
                </a:solidFill>
              </a:rPr>
              <a:t>Represents the customer and ensures that the product meets their needs</a:t>
            </a:r>
          </a:p>
          <a:p>
            <a:pPr lvl="1"/>
            <a:r>
              <a:rPr lang="en-US" sz="1000" dirty="0">
                <a:solidFill>
                  <a:schemeClr val="tx1"/>
                </a:solidFill>
              </a:rPr>
              <a:t>Prioritizes the product backlog to ensure that the team is working on the most important features and requirements</a:t>
            </a:r>
          </a:p>
          <a:p>
            <a:pPr lvl="1"/>
            <a:r>
              <a:rPr lang="en-US" sz="1000" dirty="0">
                <a:solidFill>
                  <a:schemeClr val="tx1"/>
                </a:solidFill>
              </a:rPr>
              <a:t>Provides feedback on the product increment delivered at the end of each sprint to ensure that it meets customer needs</a:t>
            </a:r>
          </a:p>
          <a:p>
            <a:pPr lvl="1"/>
            <a:r>
              <a:rPr lang="en-US" sz="1000" dirty="0">
                <a:solidFill>
                  <a:schemeClr val="tx1"/>
                </a:solidFill>
              </a:rPr>
              <a:t>Communicates the product vision to the team and stakeholders</a:t>
            </a:r>
          </a:p>
          <a:p>
            <a:pPr algn="l">
              <a:buFont typeface="+mj-lt"/>
              <a:buAutoNum type="arabicPeriod" startAt="2"/>
            </a:pPr>
            <a:r>
              <a:rPr lang="en-US" sz="1200" dirty="0">
                <a:solidFill>
                  <a:schemeClr val="tx1"/>
                </a:solidFill>
              </a:rPr>
              <a:t>Scrum Master:</a:t>
            </a:r>
          </a:p>
          <a:p>
            <a:pPr lvl="1"/>
            <a:r>
              <a:rPr lang="en-US" sz="1000" dirty="0">
                <a:solidFill>
                  <a:schemeClr val="tx1"/>
                </a:solidFill>
              </a:rPr>
              <a:t>Facilitates the Scrum-agile process and ensures that the team is following it effectively</a:t>
            </a:r>
          </a:p>
          <a:p>
            <a:pPr lvl="1"/>
            <a:r>
              <a:rPr lang="en-US" sz="1000" dirty="0">
                <a:solidFill>
                  <a:schemeClr val="tx1"/>
                </a:solidFill>
              </a:rPr>
              <a:t>Removes obstacles or impediments that may be hindering progress</a:t>
            </a:r>
          </a:p>
          <a:p>
            <a:pPr lvl="1"/>
            <a:r>
              <a:rPr lang="en-US" sz="1000" dirty="0">
                <a:solidFill>
                  <a:schemeClr val="tx1"/>
                </a:solidFill>
              </a:rPr>
              <a:t>Encourages the team to experiment with new approaches and continuously improve their processes</a:t>
            </a:r>
          </a:p>
          <a:p>
            <a:pPr lvl="1"/>
            <a:r>
              <a:rPr lang="en-US" sz="1000" dirty="0">
                <a:solidFill>
                  <a:schemeClr val="tx1"/>
                </a:solidFill>
              </a:rPr>
              <a:t>Facilitates Scrum events such as daily stand-ups, sprint reviews, and retrospectives</a:t>
            </a:r>
          </a:p>
          <a:p>
            <a:pPr algn="l">
              <a:buFont typeface="+mj-lt"/>
              <a:buAutoNum type="arabicPeriod" startAt="3"/>
            </a:pPr>
            <a:r>
              <a:rPr lang="en-US" sz="1200" dirty="0">
                <a:solidFill>
                  <a:schemeClr val="tx1"/>
                </a:solidFill>
              </a:rPr>
              <a:t>Development Team:</a:t>
            </a:r>
          </a:p>
          <a:p>
            <a:pPr lvl="1"/>
            <a:r>
              <a:rPr lang="en-US" sz="1000" dirty="0">
                <a:solidFill>
                  <a:schemeClr val="tx1"/>
                </a:solidFill>
              </a:rPr>
              <a:t>Delivers a working product increment at the end of each sprint</a:t>
            </a:r>
          </a:p>
          <a:p>
            <a:pPr lvl="1"/>
            <a:r>
              <a:rPr lang="en-US" sz="1000" dirty="0">
                <a:solidFill>
                  <a:schemeClr val="tx1"/>
                </a:solidFill>
              </a:rPr>
              <a:t>Collaborates closely with the Product Owner and stakeholders to ensure that the product meets customer needs</a:t>
            </a:r>
          </a:p>
          <a:p>
            <a:pPr lvl="1"/>
            <a:r>
              <a:rPr lang="en-US" sz="1000" dirty="0">
                <a:solidFill>
                  <a:schemeClr val="tx1"/>
                </a:solidFill>
              </a:rPr>
              <a:t>Self-organizes to decide how best to approach the work at hand</a:t>
            </a:r>
          </a:p>
          <a:p>
            <a:pPr lvl="1"/>
            <a:r>
              <a:rPr lang="en-US" sz="1000" dirty="0">
                <a:solidFill>
                  <a:schemeClr val="tx1"/>
                </a:solidFill>
              </a:rPr>
              <a:t>Estimates the effort required for each task and allocates resources accordingly</a:t>
            </a:r>
          </a:p>
          <a:p>
            <a:pPr lvl="1"/>
            <a:r>
              <a:rPr lang="en-US" sz="1000" dirty="0">
                <a:solidFill>
                  <a:schemeClr val="tx1"/>
                </a:solidFill>
              </a:rPr>
              <a:t>Writes high-quality code that is maintainable and meets coding standards</a:t>
            </a:r>
          </a:p>
          <a:p>
            <a:pPr marL="0" indent="0">
              <a:buNone/>
            </a:pPr>
            <a:endParaRPr lang="en-US" sz="1200" dirty="0">
              <a:solidFill>
                <a:schemeClr val="tx1"/>
              </a:solidFill>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10" name="Rectangle 9">
            <a:extLst>
              <a:ext uri="{FF2B5EF4-FFF2-40B4-BE49-F238E27FC236}">
                <a16:creationId xmlns:a16="http://schemas.microsoft.com/office/drawing/2014/main" id="{4BA8D11B-D22D-F002-9FF1-2890677F4C21}"/>
              </a:ext>
              <a:ext uri="{C183D7F6-B498-43B3-948B-1728B52AA6E4}">
                <adec:decorative xmlns:adec="http://schemas.microsoft.com/office/drawing/2017/decorative" val="1"/>
              </a:ext>
            </a:extLst>
          </p:cNvPr>
          <p:cNvSpPr/>
          <p:nvPr/>
        </p:nvSpPr>
        <p:spPr>
          <a:xfrm>
            <a:off x="9775824" y="80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1" name="Title 1">
            <a:extLst>
              <a:ext uri="{FF2B5EF4-FFF2-40B4-BE49-F238E27FC236}">
                <a16:creationId xmlns:a16="http://schemas.microsoft.com/office/drawing/2014/main" id="{339C89F9-BF9E-C083-0ADB-5E5D80879B82}"/>
              </a:ext>
            </a:extLst>
          </p:cNvPr>
          <p:cNvSpPr txBox="1">
            <a:spLocks/>
          </p:cNvSpPr>
          <p:nvPr/>
        </p:nvSpPr>
        <p:spPr>
          <a:xfrm>
            <a:off x="5118060" y="187958"/>
            <a:ext cx="6641900" cy="1124345"/>
          </a:xfrm>
          <a:prstGeom prst="rect">
            <a:avLst/>
          </a:prstGeom>
          <a:solidFill>
            <a:schemeClr val="bg1">
              <a:lumMod val="95000"/>
            </a:schemeClr>
          </a:solidFill>
        </p:spPr>
        <p:txBody>
          <a:bodyPr vert="horz" lIns="180000" tIns="180000" rIns="180000" bIns="180000" rtlCol="0" anchor="ctr">
            <a:noAutofit/>
          </a:bodyPr>
          <a:lstStyle>
            <a:lvl1pPr algn="l" defTabSz="914400" rtl="0" eaLnBrk="1" latinLnBrk="0" hangingPunct="1">
              <a:lnSpc>
                <a:spcPct val="90000"/>
              </a:lnSpc>
              <a:spcBef>
                <a:spcPct val="0"/>
              </a:spcBef>
              <a:buNone/>
              <a:defRPr sz="6000" b="1" kern="1200" spc="-300">
                <a:solidFill>
                  <a:schemeClr val="tx1">
                    <a:lumMod val="75000"/>
                    <a:lumOff val="25000"/>
                  </a:schemeClr>
                </a:solidFill>
                <a:latin typeface="+mj-lt"/>
                <a:ea typeface="+mj-ea"/>
                <a:cs typeface="+mj-cs"/>
              </a:defRPr>
            </a:lvl1pPr>
          </a:lstStyle>
          <a:p>
            <a:pPr algn="ctr"/>
            <a:r>
              <a:rPr lang="en-US" sz="4400" dirty="0"/>
              <a:t>ROLES ON A SCRUM </a:t>
            </a:r>
          </a:p>
          <a:p>
            <a:pPr algn="ctr"/>
            <a:r>
              <a:rPr lang="en-US" sz="4400" dirty="0"/>
              <a:t>AGILE  TEAM</a:t>
            </a:r>
          </a:p>
        </p:txBody>
      </p:sp>
      <p:sp>
        <p:nvSpPr>
          <p:cNvPr id="12" name="Text Placeholder 2">
            <a:extLst>
              <a:ext uri="{FF2B5EF4-FFF2-40B4-BE49-F238E27FC236}">
                <a16:creationId xmlns:a16="http://schemas.microsoft.com/office/drawing/2014/main" id="{C618DA60-307C-1937-7EBF-C418EE9A08F9}"/>
              </a:ext>
            </a:extLst>
          </p:cNvPr>
          <p:cNvSpPr txBox="1">
            <a:spLocks/>
          </p:cNvSpPr>
          <p:nvPr/>
        </p:nvSpPr>
        <p:spPr>
          <a:xfrm>
            <a:off x="5118333" y="1312304"/>
            <a:ext cx="6556596" cy="408946"/>
          </a:xfrm>
          <a:prstGeom prst="rect">
            <a:avLst/>
          </a:prstGeom>
          <a:solidFill>
            <a:schemeClr val="tx1">
              <a:alpha val="80000"/>
            </a:schemeClr>
          </a:solidFill>
        </p:spPr>
        <p:txBody>
          <a:bodyPr vert="horz" lIns="180000" tIns="180000" rIns="180000" bIns="18000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Scrum Team: Product Owner, Scrum Master, Development Team</a:t>
            </a:r>
          </a:p>
        </p:txBody>
      </p:sp>
      <p:pic>
        <p:nvPicPr>
          <p:cNvPr id="18" name="Picture 17">
            <a:extLst>
              <a:ext uri="{FF2B5EF4-FFF2-40B4-BE49-F238E27FC236}">
                <a16:creationId xmlns:a16="http://schemas.microsoft.com/office/drawing/2014/main" id="{AE02B598-64EC-E692-FC11-73FD32E80060}"/>
              </a:ext>
            </a:extLst>
          </p:cNvPr>
          <p:cNvPicPr>
            <a:picLocks noChangeAspect="1"/>
          </p:cNvPicPr>
          <p:nvPr/>
        </p:nvPicPr>
        <p:blipFill>
          <a:blip r:embed="rId3"/>
          <a:stretch>
            <a:fillRect/>
          </a:stretch>
        </p:blipFill>
        <p:spPr>
          <a:xfrm>
            <a:off x="10458450" y="6371349"/>
            <a:ext cx="767443" cy="432000"/>
          </a:xfrm>
          <a:prstGeom prst="rect">
            <a:avLst/>
          </a:prstGeom>
        </p:spPr>
      </p:pic>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1412850"/>
            <a:ext cx="5956300" cy="1509958"/>
          </a:xfrm>
        </p:spPr>
        <p:txBody>
          <a:bodyPr/>
          <a:lstStyle/>
          <a:p>
            <a:pPr algn="ctr"/>
            <a:r>
              <a:rPr lang="en-US" sz="4400" dirty="0"/>
              <a:t>PHASES OF  THE SDLC IN AN  AGILE  APPROACH</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2932378"/>
            <a:ext cx="5956300" cy="2316836"/>
          </a:xfrm>
        </p:spPr>
        <p:txBody>
          <a:bodyPr/>
          <a:lstStyle/>
          <a:p>
            <a:pPr algn="l"/>
            <a:r>
              <a:rPr lang="en-US" dirty="0"/>
              <a:t>The Software Development Life Cycle (SDLC) is a process used by development teams to design, develop, test, and deploy software products. In an agile approach, the SDLC is broken down into smaller, iterative phases to enable rapid development and delivery of working software.</a:t>
            </a:r>
          </a:p>
          <a:p>
            <a:pPr algn="l"/>
            <a:r>
              <a:rPr lang="en-US" dirty="0"/>
              <a:t>Next slide will explain phases of the SDLC in an agile approach and their importance in the development process.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pic>
        <p:nvPicPr>
          <p:cNvPr id="2" name="Picture 1">
            <a:extLst>
              <a:ext uri="{FF2B5EF4-FFF2-40B4-BE49-F238E27FC236}">
                <a16:creationId xmlns:a16="http://schemas.microsoft.com/office/drawing/2014/main" id="{C78AD787-65F8-FB4F-A191-FB3199B70651}"/>
              </a:ext>
            </a:extLst>
          </p:cNvPr>
          <p:cNvPicPr>
            <a:picLocks noChangeAspect="1"/>
          </p:cNvPicPr>
          <p:nvPr/>
        </p:nvPicPr>
        <p:blipFill>
          <a:blip r:embed="rId3"/>
          <a:stretch>
            <a:fillRect/>
          </a:stretch>
        </p:blipFill>
        <p:spPr>
          <a:xfrm>
            <a:off x="10458450" y="6371349"/>
            <a:ext cx="767443" cy="432000"/>
          </a:xfrm>
          <a:prstGeom prst="rect">
            <a:avLst/>
          </a:prstGeom>
        </p:spPr>
      </p:pic>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PHASES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Each phase of the SDLC in an agile approach is important for ensuring that the team is building a product that meets user needs and expectations. By working iteratively and collaboratively, the team can deliver high-quality products that meet customer needs while continuously improving their processes and working practices.</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363035"/>
            <a:ext cx="5472000" cy="3801001"/>
          </a:xfrm>
        </p:spPr>
        <p:txBody>
          <a:bodyPr/>
          <a:lstStyle/>
          <a:p>
            <a:pPr algn="l">
              <a:buFont typeface="+mj-lt"/>
              <a:buAutoNum type="arabicPeriod"/>
            </a:pPr>
            <a:r>
              <a:rPr lang="en-US" sz="1400" dirty="0"/>
              <a:t>Planning: This phase involves defining the project scope, objectives, and requirements. The Product Owner and stakeholders work together to prioritize the product backlog and define the initial set of user stories that will guide development. This phase is critical because it sets the direction for the rest of the development process and ensures that the team is working on the right features.</a:t>
            </a:r>
          </a:p>
          <a:p>
            <a:pPr algn="l">
              <a:buFont typeface="+mj-lt"/>
              <a:buAutoNum type="arabicPeriod"/>
            </a:pPr>
            <a:r>
              <a:rPr lang="en-US" sz="1400" dirty="0"/>
              <a:t>Analysis: In this phase, the team works to understand the user needs and define the detailed requirements for each user story. The team may use techniques such as user interviews, surveys, and prototyping to gain a deep understanding of user needs. This phase is important because it helps ensure that the team is building a product that meets user needs and expectations.</a:t>
            </a:r>
          </a:p>
          <a:p>
            <a:pPr algn="l">
              <a:buFont typeface="+mj-lt"/>
              <a:buAutoNum type="arabicPeriod"/>
            </a:pPr>
            <a:r>
              <a:rPr lang="en-US" sz="1400" dirty="0"/>
              <a:t>Design: The design phase involves creating a detailed plan for building the product increment. The team may use wireframes, mockups, and other design artifacts to visualize the product and ensure that it meets user needs. This phase is important because it helps ensure that the team has a clear plan for building the product and that it meets user needs and expectations</a:t>
            </a:r>
            <a:r>
              <a:rPr lang="en-US" b="0" i="0" dirty="0">
                <a:solidFill>
                  <a:srgbClr val="D1D5DB"/>
                </a:solidFill>
                <a:effectLst/>
                <a:latin typeface="Söhne"/>
              </a:rPr>
              <a:t>.</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363035"/>
            <a:ext cx="5472113" cy="3801001"/>
          </a:xfrm>
        </p:spPr>
        <p:txBody>
          <a:bodyPr/>
          <a:lstStyle/>
          <a:p>
            <a:pPr marL="0" indent="0">
              <a:buNone/>
            </a:pPr>
            <a:r>
              <a:rPr lang="en-US" sz="1400" dirty="0"/>
              <a:t>4.   Development: In this phase, the team builds the product increment based on the plan developed in the design phase. The team works in short sprints, typically two to four weeks long, to deliver working software increments. This phase is important because it ensures that the team is making steady progress towards delivering a working product.</a:t>
            </a:r>
          </a:p>
          <a:p>
            <a:pPr marL="0" indent="0">
              <a:buNone/>
            </a:pPr>
            <a:r>
              <a:rPr lang="en-US" sz="1400" dirty="0"/>
              <a:t>5.   Testing: In the testing phase, the team verifies that the product increment meets the requirements and works as expected. The team may use techniques such as manual testing, automated testing, and exploratory testing to ensure that the product increment is of high quality. This phase is important because it helps ensure that the team is delivering a high-quality product that meets user needs and expectations.</a:t>
            </a:r>
          </a:p>
          <a:p>
            <a:pPr marL="0" indent="0">
              <a:buNone/>
            </a:pPr>
            <a:r>
              <a:rPr lang="en-US" sz="1400" dirty="0"/>
              <a:t>6.   Deployment: The deployment phase involves releasing the product increment to users. The team works to ensure that the product is ready for release and that any issues that arise during deployment are quickly resolved. This phase is important because it enables the team to deliver the product to users and collect feedback on its usability and effectiveness.</a:t>
            </a:r>
          </a:p>
          <a:p>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pic>
        <p:nvPicPr>
          <p:cNvPr id="9" name="Picture 8">
            <a:extLst>
              <a:ext uri="{FF2B5EF4-FFF2-40B4-BE49-F238E27FC236}">
                <a16:creationId xmlns:a16="http://schemas.microsoft.com/office/drawing/2014/main" id="{F46DFF38-778E-9CA4-97AC-F0C4EAFF7F0B}"/>
              </a:ext>
            </a:extLst>
          </p:cNvPr>
          <p:cNvPicPr>
            <a:picLocks noChangeAspect="1"/>
          </p:cNvPicPr>
          <p:nvPr/>
        </p:nvPicPr>
        <p:blipFill>
          <a:blip r:embed="rId2"/>
          <a:stretch>
            <a:fillRect/>
          </a:stretch>
        </p:blipFill>
        <p:spPr>
          <a:xfrm>
            <a:off x="10458450" y="6371349"/>
            <a:ext cx="767443" cy="432000"/>
          </a:xfrm>
          <a:prstGeom prst="rect">
            <a:avLst/>
          </a:prstGeom>
        </p:spPr>
      </p:pic>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938893"/>
            <a:ext cx="4903599" cy="2049236"/>
          </a:xfrm>
        </p:spPr>
        <p:txBody>
          <a:bodyPr/>
          <a:lstStyle/>
          <a:p>
            <a:pPr algn="ctr"/>
            <a:r>
              <a:rPr lang="en-US" sz="4800" dirty="0"/>
              <a:t>Waterfall vs. Agile Development Approach</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2988129"/>
            <a:ext cx="4902200" cy="2223197"/>
          </a:xfrm>
        </p:spPr>
        <p:txBody>
          <a:bodyPr/>
          <a:lstStyle/>
          <a:p>
            <a:pPr algn="l">
              <a:buFont typeface="Arial" panose="020B0604020202020204" pitchFamily="34" charset="0"/>
              <a:buChar char="•"/>
            </a:pPr>
            <a:r>
              <a:rPr lang="en-US" sz="1200" b="0" i="0" dirty="0">
                <a:solidFill>
                  <a:srgbClr val="D1D5DB"/>
                </a:solidFill>
                <a:effectLst/>
              </a:rPr>
              <a:t>Comparison of the waterfall and agile development approaches</a:t>
            </a:r>
          </a:p>
          <a:p>
            <a:pPr algn="l">
              <a:buFont typeface="Arial" panose="020B0604020202020204" pitchFamily="34" charset="0"/>
              <a:buChar char="•"/>
            </a:pPr>
            <a:r>
              <a:rPr lang="en-US" sz="1200" b="0" i="0" dirty="0">
                <a:solidFill>
                  <a:srgbClr val="D1D5DB"/>
                </a:solidFill>
                <a:effectLst/>
              </a:rPr>
              <a:t>Differences in the development process, such as the sequential nature of the waterfall approach and the iterative nature of the agile approach</a:t>
            </a:r>
          </a:p>
          <a:p>
            <a:pPr algn="l">
              <a:buFont typeface="Arial" panose="020B0604020202020204" pitchFamily="34" charset="0"/>
              <a:buChar char="•"/>
            </a:pPr>
            <a:r>
              <a:rPr lang="en-US" sz="1200" b="0" i="0" dirty="0">
                <a:solidFill>
                  <a:srgbClr val="D1D5DB"/>
                </a:solidFill>
                <a:effectLst/>
              </a:rPr>
              <a:t>Differences in the team structure, such as the hierarchical nature of the waterfall approach and the self-organizing nature of the agile approach</a:t>
            </a:r>
          </a:p>
          <a:p>
            <a:pPr algn="l">
              <a:buFont typeface="Arial" panose="020B0604020202020204" pitchFamily="34" charset="0"/>
              <a:buChar char="•"/>
            </a:pPr>
            <a:r>
              <a:rPr lang="en-US" sz="1200" b="0" i="0" dirty="0">
                <a:solidFill>
                  <a:srgbClr val="D1D5DB"/>
                </a:solidFill>
                <a:effectLst/>
              </a:rPr>
              <a:t>Differences in the focus, such as the emphasis on documentation and planning in the waterfall approach and the emphasis on collaboration and feedback in the agile approach</a:t>
            </a: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6</a:t>
            </a:fld>
            <a:endParaRPr lang="en-US" dirty="0"/>
          </a:p>
        </p:txBody>
      </p:sp>
      <p:pic>
        <p:nvPicPr>
          <p:cNvPr id="2" name="Picture 1">
            <a:extLst>
              <a:ext uri="{FF2B5EF4-FFF2-40B4-BE49-F238E27FC236}">
                <a16:creationId xmlns:a16="http://schemas.microsoft.com/office/drawing/2014/main" id="{6F92EC52-7C17-5745-6A55-4EDFEC82E9B1}"/>
              </a:ext>
            </a:extLst>
          </p:cNvPr>
          <p:cNvPicPr>
            <a:picLocks noChangeAspect="1"/>
          </p:cNvPicPr>
          <p:nvPr/>
        </p:nvPicPr>
        <p:blipFill>
          <a:blip r:embed="rId3"/>
          <a:stretch>
            <a:fillRect/>
          </a:stretch>
        </p:blipFill>
        <p:spPr>
          <a:xfrm>
            <a:off x="10458450" y="6371349"/>
            <a:ext cx="767443" cy="432000"/>
          </a:xfrm>
          <a:prstGeom prst="rect">
            <a:avLst/>
          </a:prstGeom>
        </p:spPr>
      </p:pic>
    </p:spTree>
    <p:extLst>
      <p:ext uri="{BB962C8B-B14F-4D97-AF65-F5344CB8AC3E}">
        <p14:creationId xmlns:p14="http://schemas.microsoft.com/office/powerpoint/2010/main" val="211769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WATERFALL vs. AGILE</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31800" y="1008000"/>
            <a:ext cx="11339513" cy="360000"/>
          </a:xfrm>
        </p:spPr>
        <p:txBody>
          <a:bodyPr/>
          <a:lstStyle/>
          <a:p>
            <a:r>
              <a:rPr lang="en-US" sz="1400" dirty="0"/>
              <a:t>The waterfall and agile development approaches are two distinct methods used in software development. Here are some key differences between the two:</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dirty="0"/>
          </a:p>
        </p:txBody>
      </p:sp>
      <p:pic>
        <p:nvPicPr>
          <p:cNvPr id="5" name="Picture 4">
            <a:extLst>
              <a:ext uri="{FF2B5EF4-FFF2-40B4-BE49-F238E27FC236}">
                <a16:creationId xmlns:a16="http://schemas.microsoft.com/office/drawing/2014/main" id="{2F052B68-3D44-0213-E434-EE6FF6E85B3A}"/>
              </a:ext>
            </a:extLst>
          </p:cNvPr>
          <p:cNvPicPr>
            <a:picLocks noChangeAspect="1"/>
          </p:cNvPicPr>
          <p:nvPr/>
        </p:nvPicPr>
        <p:blipFill>
          <a:blip r:embed="rId2"/>
          <a:stretch>
            <a:fillRect/>
          </a:stretch>
        </p:blipFill>
        <p:spPr>
          <a:xfrm>
            <a:off x="10458450" y="6371349"/>
            <a:ext cx="767443" cy="432000"/>
          </a:xfrm>
          <a:prstGeom prst="rect">
            <a:avLst/>
          </a:prstGeom>
        </p:spPr>
      </p:pic>
      <p:sp>
        <p:nvSpPr>
          <p:cNvPr id="6" name="Rectangle 5">
            <a:extLst>
              <a:ext uri="{FF2B5EF4-FFF2-40B4-BE49-F238E27FC236}">
                <a16:creationId xmlns:a16="http://schemas.microsoft.com/office/drawing/2014/main" id="{34A88E61-69AE-C666-89D0-7AF481B4FD31}"/>
              </a:ext>
              <a:ext uri="{C183D7F6-B498-43B3-948B-1728B52AA6E4}">
                <adec:decorative xmlns:adec="http://schemas.microsoft.com/office/drawing/2017/decorative" val="1"/>
              </a:ext>
            </a:extLst>
          </p:cNvPr>
          <p:cNvSpPr/>
          <p:nvPr/>
        </p:nvSpPr>
        <p:spPr>
          <a:xfrm>
            <a:off x="431800" y="148800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0" name="Content Placeholder 4">
            <a:extLst>
              <a:ext uri="{FF2B5EF4-FFF2-40B4-BE49-F238E27FC236}">
                <a16:creationId xmlns:a16="http://schemas.microsoft.com/office/drawing/2014/main" id="{67A6CA4D-1710-7FB4-0B01-B9D6C46B288B}"/>
              </a:ext>
            </a:extLst>
          </p:cNvPr>
          <p:cNvSpPr txBox="1">
            <a:spLocks/>
          </p:cNvSpPr>
          <p:nvPr/>
        </p:nvSpPr>
        <p:spPr>
          <a:xfrm>
            <a:off x="432000" y="1750719"/>
            <a:ext cx="5472000" cy="380100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endParaRPr lang="en-US" dirty="0">
              <a:solidFill>
                <a:srgbClr val="D1D5DB"/>
              </a:solidFill>
              <a:latin typeface="Söhne"/>
            </a:endParaRPr>
          </a:p>
        </p:txBody>
      </p:sp>
      <p:cxnSp>
        <p:nvCxnSpPr>
          <p:cNvPr id="11" name="Straight Connector 10">
            <a:extLst>
              <a:ext uri="{FF2B5EF4-FFF2-40B4-BE49-F238E27FC236}">
                <a16:creationId xmlns:a16="http://schemas.microsoft.com/office/drawing/2014/main" id="{4C98CB17-1177-69BA-05E0-1E89D47DA182}"/>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09D2EA7-4127-776D-62D0-CF8C369BB6F0}"/>
              </a:ext>
              <a:ext uri="{C183D7F6-B498-43B3-948B-1728B52AA6E4}">
                <adec:decorative xmlns:adec="http://schemas.microsoft.com/office/drawing/2017/decorative" val="1"/>
              </a:ext>
            </a:extLst>
          </p:cNvPr>
          <p:cNvSpPr/>
          <p:nvPr/>
        </p:nvSpPr>
        <p:spPr>
          <a:xfrm>
            <a:off x="6299887" y="148800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Text Placeholder 6">
            <a:extLst>
              <a:ext uri="{FF2B5EF4-FFF2-40B4-BE49-F238E27FC236}">
                <a16:creationId xmlns:a16="http://schemas.microsoft.com/office/drawing/2014/main" id="{A9A43A58-E2DE-F84E-97EA-B3C2D37F1CFA}"/>
              </a:ext>
            </a:extLst>
          </p:cNvPr>
          <p:cNvSpPr txBox="1">
            <a:spLocks/>
          </p:cNvSpPr>
          <p:nvPr/>
        </p:nvSpPr>
        <p:spPr>
          <a:xfrm>
            <a:off x="6299887" y="1856851"/>
            <a:ext cx="5472113" cy="4348006"/>
          </a:xfrm>
          <a:prstGeom prst="rect">
            <a:avLst/>
          </a:prstGeom>
          <a:noFill/>
        </p:spPr>
        <p:txBody>
          <a:bodyPr vert="horz" lIns="0" tIns="0" rIns="0" bIns="0" rtlCol="0" anchor="ctr"/>
          <a:lstStyle>
            <a:defPPr>
              <a:defRPr lang="en-US"/>
            </a:defPPr>
            <a:lvl1pPr marL="0" algn="l" defTabSz="914400" rtl="0" eaLnBrk="1" latinLnBrk="0" hangingPunct="1">
              <a:defRPr sz="12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solidFill>
              </a:rPr>
              <a:t>Focus:</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Waterfall: The waterfall approach places a strong emphasis on documentation, planning, and approval processes. The focus is on completing each phase of development before moving on to the next, with a final product released at the end of the process.</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Agile: The agile approach places a strong emphasis on collaboration, feedback, and continuous improvement. The focus is on delivering working software increments in a continuous and collaborative manner, with feedback used to guide the development process.</a:t>
            </a:r>
          </a:p>
          <a:p>
            <a:endParaRPr lang="en-US" sz="1400" dirty="0">
              <a:solidFill>
                <a:schemeClr val="tx1"/>
              </a:solidFill>
            </a:endParaRPr>
          </a:p>
          <a:p>
            <a:r>
              <a:rPr lang="en-US" sz="1400" dirty="0">
                <a:solidFill>
                  <a:schemeClr val="tx1"/>
                </a:solidFill>
              </a:rPr>
              <a:t>Overall, the main difference between the waterfall and agile development approaches lies in their approach to the development process, team structure, and focus. The waterfall approach is more structured and sequential, with a focus on planning and documentation. The agile approach, on the other hand, is more flexible and iterative, with a focus on collaboration and feedback. Both approaches have their advantages and disadvantages, and the choice of approach will depend on the specific needs of the project and organization.</a:t>
            </a:r>
          </a:p>
        </p:txBody>
      </p:sp>
      <p:sp>
        <p:nvSpPr>
          <p:cNvPr id="21" name="TextBox 20">
            <a:extLst>
              <a:ext uri="{FF2B5EF4-FFF2-40B4-BE49-F238E27FC236}">
                <a16:creationId xmlns:a16="http://schemas.microsoft.com/office/drawing/2014/main" id="{240DEA4C-1C4C-3911-EAE5-31C95A1DA828}"/>
              </a:ext>
            </a:extLst>
          </p:cNvPr>
          <p:cNvSpPr txBox="1"/>
          <p:nvPr/>
        </p:nvSpPr>
        <p:spPr>
          <a:xfrm>
            <a:off x="420000" y="1722826"/>
            <a:ext cx="5572585" cy="4616648"/>
          </a:xfrm>
          <a:prstGeom prst="rect">
            <a:avLst/>
          </a:prstGeom>
          <a:noFill/>
        </p:spPr>
        <p:txBody>
          <a:bodyPr wrap="square">
            <a:spAutoFit/>
          </a:bodyPr>
          <a:lstStyle/>
          <a:p>
            <a:r>
              <a:rPr lang="en-US" sz="1400" dirty="0"/>
              <a:t>Development Process:</a:t>
            </a:r>
          </a:p>
          <a:p>
            <a:endParaRPr lang="en-US" sz="1400" dirty="0"/>
          </a:p>
          <a:p>
            <a:pPr marL="285750" indent="-285750">
              <a:buFont typeface="Arial" panose="020B0604020202020204" pitchFamily="34" charset="0"/>
              <a:buChar char="•"/>
            </a:pPr>
            <a:r>
              <a:rPr lang="en-US" sz="1400" dirty="0"/>
              <a:t>Waterfall: The development process in the waterfall approach is sequential, with each phase of development completed before moving on to the next. There is a heavy emphasis on planning, documentation, and approval before moving forward.</a:t>
            </a:r>
          </a:p>
          <a:p>
            <a:pPr marL="285750" indent="-285750">
              <a:buFont typeface="Arial" panose="020B0604020202020204" pitchFamily="34" charset="0"/>
              <a:buChar char="•"/>
            </a:pPr>
            <a:r>
              <a:rPr lang="en-US" sz="1400" dirty="0"/>
              <a:t>Agile: The development process in the agile approach is iterative, with each phase of development overlapping and occurring in short cycles. There is a focus on delivering working software increments in a continuous and collaborative manner.</a:t>
            </a:r>
          </a:p>
          <a:p>
            <a:endParaRPr lang="en-US" sz="1400" dirty="0"/>
          </a:p>
          <a:p>
            <a:r>
              <a:rPr lang="en-US" sz="1400" dirty="0"/>
              <a:t>Team Structure:</a:t>
            </a:r>
          </a:p>
          <a:p>
            <a:endParaRPr lang="en-US" sz="1400" dirty="0"/>
          </a:p>
          <a:p>
            <a:pPr marL="285750" indent="-285750">
              <a:buFont typeface="Arial" panose="020B0604020202020204" pitchFamily="34" charset="0"/>
              <a:buChar char="•"/>
            </a:pPr>
            <a:r>
              <a:rPr lang="en-US" sz="1400" dirty="0"/>
              <a:t>Waterfall: In the waterfall approach, there is a hierarchical team structure with clear roles and responsibilities. Each team member has a specific role and may not be involved in other aspects of the project.</a:t>
            </a:r>
          </a:p>
          <a:p>
            <a:endParaRPr lang="en-US" sz="1400" dirty="0"/>
          </a:p>
          <a:p>
            <a:pPr marL="285750" indent="-285750">
              <a:buFont typeface="Arial" panose="020B0604020202020204" pitchFamily="34" charset="0"/>
              <a:buChar char="•"/>
            </a:pPr>
            <a:r>
              <a:rPr lang="en-US" sz="1400" dirty="0"/>
              <a:t>Agile: In the agile approach, there is a self-organizing team structure where members work collaboratively on all aspects of the project. There is a focus on shared responsibility and decision-making.</a:t>
            </a:r>
          </a:p>
        </p:txBody>
      </p:sp>
    </p:spTree>
    <p:extLst>
      <p:ext uri="{BB962C8B-B14F-4D97-AF65-F5344CB8AC3E}">
        <p14:creationId xmlns:p14="http://schemas.microsoft.com/office/powerpoint/2010/main" val="2580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PROCESS DIFFERENCES </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pic>
        <p:nvPicPr>
          <p:cNvPr id="5" name="Picture 4">
            <a:extLst>
              <a:ext uri="{FF2B5EF4-FFF2-40B4-BE49-F238E27FC236}">
                <a16:creationId xmlns:a16="http://schemas.microsoft.com/office/drawing/2014/main" id="{CD756563-97AD-3FA1-F562-D08986056FA6}"/>
              </a:ext>
            </a:extLst>
          </p:cNvPr>
          <p:cNvPicPr>
            <a:picLocks noChangeAspect="1"/>
          </p:cNvPicPr>
          <p:nvPr/>
        </p:nvPicPr>
        <p:blipFill>
          <a:blip r:embed="rId2"/>
          <a:stretch>
            <a:fillRect/>
          </a:stretch>
        </p:blipFill>
        <p:spPr>
          <a:xfrm>
            <a:off x="10458450" y="6371349"/>
            <a:ext cx="767443" cy="432000"/>
          </a:xfrm>
          <a:prstGeom prst="rect">
            <a:avLst/>
          </a:prstGeom>
        </p:spPr>
      </p:pic>
      <p:sp>
        <p:nvSpPr>
          <p:cNvPr id="8" name="TextBox 7">
            <a:extLst>
              <a:ext uri="{FF2B5EF4-FFF2-40B4-BE49-F238E27FC236}">
                <a16:creationId xmlns:a16="http://schemas.microsoft.com/office/drawing/2014/main" id="{055A70DC-1082-8078-75C0-13D04FC97117}"/>
              </a:ext>
            </a:extLst>
          </p:cNvPr>
          <p:cNvSpPr txBox="1"/>
          <p:nvPr/>
        </p:nvSpPr>
        <p:spPr>
          <a:xfrm>
            <a:off x="432000" y="1094014"/>
            <a:ext cx="11438871" cy="4770537"/>
          </a:xfrm>
          <a:prstGeom prst="rect">
            <a:avLst/>
          </a:prstGeom>
          <a:noFill/>
        </p:spPr>
        <p:txBody>
          <a:bodyPr wrap="square">
            <a:spAutoFit/>
          </a:bodyPr>
          <a:lstStyle/>
          <a:p>
            <a:pPr algn="l"/>
            <a:r>
              <a:rPr lang="en-US" sz="1600" b="0" i="0" dirty="0">
                <a:effectLst/>
              </a:rPr>
              <a:t>A particular problem that can arise in development is changing requirements or scope creep. For example, a client may request a new feature or change their mind about the design of the product, which can impact the development process.</a:t>
            </a:r>
          </a:p>
          <a:p>
            <a:pPr algn="l"/>
            <a:endParaRPr lang="en-US" sz="1600" b="0" i="0" dirty="0">
              <a:effectLst/>
            </a:endParaRPr>
          </a:p>
          <a:p>
            <a:pPr algn="l"/>
            <a:r>
              <a:rPr lang="en-US" sz="1600" b="0" i="0" dirty="0">
                <a:effectLst/>
              </a:rPr>
              <a:t>If a waterfall development approach were used in this scenario, the impact of the change would be significant. The waterfall approach requires that each phase of development is completed before moving on to the next, so any changes made in later phases can cause delays and complications in the earlier phases. For instance, if the design is changed after the development team has already begun coding, they may need to go back and revise their work, causing a delay in the development timeline.</a:t>
            </a:r>
          </a:p>
          <a:p>
            <a:pPr algn="l"/>
            <a:endParaRPr lang="en-US" sz="1600" b="0" i="0" dirty="0">
              <a:effectLst/>
            </a:endParaRPr>
          </a:p>
          <a:p>
            <a:pPr algn="l"/>
            <a:r>
              <a:rPr lang="en-US" sz="1600" b="0" i="0" dirty="0">
                <a:effectLst/>
              </a:rPr>
              <a:t>On the other hand, an agile development approach can handle changing requirements more efficiently. Agile development is iterative and allows for changes to be made throughout the development process. For example, if the client requests a new feature in the middle of development, the agile team can incorporate the change into the next sprint, without significantly delaying the development timeline. The agile approach also emphasizes collaboration and feedback, so the development team can work closely with the client to ensure that any changes are implemented correctly and meet their needs.</a:t>
            </a:r>
          </a:p>
          <a:p>
            <a:pPr algn="l"/>
            <a:endParaRPr lang="en-US" sz="1600" b="0" i="0" dirty="0">
              <a:effectLst/>
            </a:endParaRPr>
          </a:p>
          <a:p>
            <a:pPr algn="l"/>
            <a:r>
              <a:rPr lang="en-US" sz="1600" b="0" i="0" dirty="0">
                <a:effectLst/>
              </a:rPr>
              <a:t>In summary, if a problem like changing requirements arises in development, the waterfall approach can cause delays and complications compared to the agile approach. The waterfall approach requires that each phase is completed before moving on to the next, so changes made later in the process can cause significant delays. In contrast, the agile approach is more flexible and allows for changes to be made throughout the development process, which can help mitigate the impact of changing requirements.</a:t>
            </a:r>
          </a:p>
        </p:txBody>
      </p:sp>
    </p:spTree>
    <p:extLst>
      <p:ext uri="{BB962C8B-B14F-4D97-AF65-F5344CB8AC3E}">
        <p14:creationId xmlns:p14="http://schemas.microsoft.com/office/powerpoint/2010/main" val="257542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1999" y="432000"/>
            <a:ext cx="11438871" cy="432000"/>
          </a:xfrm>
        </p:spPr>
        <p:txBody>
          <a:bodyPr/>
          <a:lstStyle/>
          <a:p>
            <a:r>
              <a:rPr lang="en-US" b="0" i="0" dirty="0">
                <a:solidFill>
                  <a:schemeClr val="tx1"/>
                </a:solidFill>
                <a:effectLst/>
              </a:rPr>
              <a:t>Factors to Consider When Choosing a Waterfall Approach or an Agile Approach</a:t>
            </a:r>
            <a:endParaRPr lang="en-US" dirty="0">
              <a:solidFill>
                <a:schemeClr val="tx1"/>
              </a:solidFill>
            </a:endParaRP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9</a:t>
            </a:fld>
            <a:endParaRPr lang="en-US" dirty="0"/>
          </a:p>
        </p:txBody>
      </p:sp>
      <p:pic>
        <p:nvPicPr>
          <p:cNvPr id="5" name="Picture 4">
            <a:extLst>
              <a:ext uri="{FF2B5EF4-FFF2-40B4-BE49-F238E27FC236}">
                <a16:creationId xmlns:a16="http://schemas.microsoft.com/office/drawing/2014/main" id="{CD756563-97AD-3FA1-F562-D08986056FA6}"/>
              </a:ext>
            </a:extLst>
          </p:cNvPr>
          <p:cNvPicPr>
            <a:picLocks noChangeAspect="1"/>
          </p:cNvPicPr>
          <p:nvPr/>
        </p:nvPicPr>
        <p:blipFill>
          <a:blip r:embed="rId2"/>
          <a:stretch>
            <a:fillRect/>
          </a:stretch>
        </p:blipFill>
        <p:spPr>
          <a:xfrm>
            <a:off x="10458450" y="6371349"/>
            <a:ext cx="767443" cy="432000"/>
          </a:xfrm>
          <a:prstGeom prst="rect">
            <a:avLst/>
          </a:prstGeom>
        </p:spPr>
      </p:pic>
      <p:sp>
        <p:nvSpPr>
          <p:cNvPr id="3" name="Rectangle 2">
            <a:extLst>
              <a:ext uri="{FF2B5EF4-FFF2-40B4-BE49-F238E27FC236}">
                <a16:creationId xmlns:a16="http://schemas.microsoft.com/office/drawing/2014/main" id="{8D04AB3B-7ECA-630E-2E8A-3833AEB90BA1}"/>
              </a:ext>
              <a:ext uri="{C183D7F6-B498-43B3-948B-1728B52AA6E4}">
                <adec:decorative xmlns:adec="http://schemas.microsoft.com/office/drawing/2017/decorative" val="1"/>
              </a:ext>
            </a:extLst>
          </p:cNvPr>
          <p:cNvSpPr/>
          <p:nvPr/>
        </p:nvSpPr>
        <p:spPr>
          <a:xfrm>
            <a:off x="431800" y="162678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Content Placeholder 4">
            <a:extLst>
              <a:ext uri="{FF2B5EF4-FFF2-40B4-BE49-F238E27FC236}">
                <a16:creationId xmlns:a16="http://schemas.microsoft.com/office/drawing/2014/main" id="{5AFBDC71-F0CE-7622-4066-2F25FD79A8D5}"/>
              </a:ext>
            </a:extLst>
          </p:cNvPr>
          <p:cNvSpPr txBox="1">
            <a:spLocks/>
          </p:cNvSpPr>
          <p:nvPr/>
        </p:nvSpPr>
        <p:spPr>
          <a:xfrm>
            <a:off x="432000" y="1816031"/>
            <a:ext cx="5472000" cy="380100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endParaRPr lang="en-US" dirty="0">
              <a:solidFill>
                <a:srgbClr val="D1D5DB"/>
              </a:solidFill>
              <a:latin typeface="Söhne"/>
            </a:endParaRPr>
          </a:p>
        </p:txBody>
      </p:sp>
      <p:cxnSp>
        <p:nvCxnSpPr>
          <p:cNvPr id="7" name="Straight Connector 6">
            <a:extLst>
              <a:ext uri="{FF2B5EF4-FFF2-40B4-BE49-F238E27FC236}">
                <a16:creationId xmlns:a16="http://schemas.microsoft.com/office/drawing/2014/main" id="{ECACE40E-6640-5C0C-C2A9-204C4142F539}"/>
              </a:ext>
              <a:ext uri="{C183D7F6-B498-43B3-948B-1728B52AA6E4}">
                <adec:decorative xmlns:adec="http://schemas.microsoft.com/office/drawing/2017/decorative" val="1"/>
              </a:ext>
            </a:extLst>
          </p:cNvPr>
          <p:cNvCxnSpPr/>
          <p:nvPr/>
        </p:nvCxnSpPr>
        <p:spPr>
          <a:xfrm>
            <a:off x="6096000" y="2501823"/>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691D9D5-AB4B-F27F-C5C6-4AB66E501183}"/>
              </a:ext>
              <a:ext uri="{C183D7F6-B498-43B3-948B-1728B52AA6E4}">
                <adec:decorative xmlns:adec="http://schemas.microsoft.com/office/drawing/2017/decorative" val="1"/>
              </a:ext>
            </a:extLst>
          </p:cNvPr>
          <p:cNvSpPr/>
          <p:nvPr/>
        </p:nvSpPr>
        <p:spPr>
          <a:xfrm>
            <a:off x="6299887" y="161046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0" name="Text Placeholder 6">
            <a:extLst>
              <a:ext uri="{FF2B5EF4-FFF2-40B4-BE49-F238E27FC236}">
                <a16:creationId xmlns:a16="http://schemas.microsoft.com/office/drawing/2014/main" id="{9E67C41D-E18B-5D62-030F-12879E3A120F}"/>
              </a:ext>
            </a:extLst>
          </p:cNvPr>
          <p:cNvSpPr txBox="1">
            <a:spLocks/>
          </p:cNvSpPr>
          <p:nvPr/>
        </p:nvSpPr>
        <p:spPr>
          <a:xfrm>
            <a:off x="6299887" y="1995639"/>
            <a:ext cx="5472113" cy="4348006"/>
          </a:xfrm>
          <a:prstGeom prst="rect">
            <a:avLst/>
          </a:prstGeom>
          <a:noFill/>
        </p:spPr>
        <p:txBody>
          <a:bodyPr vert="horz" lIns="0" tIns="0" rIns="0" bIns="0" rtlCol="0" anchor="ctr"/>
          <a:lstStyle>
            <a:defPPr>
              <a:defRPr lang="en-US"/>
            </a:defPPr>
            <a:lvl1pPr marL="0" algn="l" defTabSz="914400" rtl="0" eaLnBrk="1" latinLnBrk="0" hangingPunct="1">
              <a:defRPr sz="12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solidFill>
              </a:rPr>
              <a:t>In our experience with the SNHU Travel project, we chose to use the Scrum-agile approach rather than the waterfall approach due to the project's complex and evolving scope, as well as the need for frequent stakeholder involvement. According to a survey conducted by the Standish Group, agile projects are more successful than traditional waterfall projects, with 42% of agile projects succeeding compared to 14% of waterfall projects (source: </a:t>
            </a:r>
            <a:r>
              <a:rPr lang="en-US" sz="1400" dirty="0">
                <a:solidFill>
                  <a:srgbClr val="0070C0"/>
                </a:solidFill>
                <a:hlinkClick r:id="rId3">
                  <a:extLst>
                    <a:ext uri="{A12FA001-AC4F-418D-AE19-62706E023703}">
                      <ahyp:hlinkClr xmlns:ahyp="http://schemas.microsoft.com/office/drawing/2018/hyperlinkcolor" val="tx"/>
                    </a:ext>
                  </a:extLst>
                </a:hlinkClick>
              </a:rPr>
              <a:t>https://www.pmi.org/learning/library/agile-versus-waterfall-projects-6204</a:t>
            </a:r>
            <a:r>
              <a:rPr lang="en-US" sz="1400" dirty="0">
                <a:solidFill>
                  <a:schemeClr val="tx1"/>
                </a:solidFill>
              </a:rPr>
              <a:t>). </a:t>
            </a:r>
          </a:p>
          <a:p>
            <a:endParaRPr lang="en-US" sz="1400" dirty="0">
              <a:solidFill>
                <a:schemeClr val="tx1"/>
              </a:solidFill>
            </a:endParaRPr>
          </a:p>
          <a:p>
            <a:r>
              <a:rPr lang="en-US" sz="1400" dirty="0">
                <a:solidFill>
                  <a:schemeClr val="tx1"/>
                </a:solidFill>
              </a:rPr>
              <a:t>Additionally, the agile approach allows for greater collaboration and feedback, which is critical in a project like SNHU Travel, where stakeholder involvement was key to its success.</a:t>
            </a:r>
          </a:p>
          <a:p>
            <a:endParaRPr lang="en-US" sz="1400" dirty="0">
              <a:solidFill>
                <a:schemeClr val="tx1"/>
              </a:solidFill>
            </a:endParaRPr>
          </a:p>
          <a:p>
            <a:r>
              <a:rPr lang="en-US" sz="1400" dirty="0">
                <a:solidFill>
                  <a:schemeClr val="tx1"/>
                </a:solidFill>
              </a:rPr>
              <a:t>The choice of development approach depends on various factors, including project size, complexity, scope, team experience and expertise, and stakeholder involvement. Our experience with the SNHU Travel project led us to choose the Scrum-agile approach due to the project's complexity, evolving scope, and need for stakeholder involvement. Properly cited sources, such as the Standish Group survey, can support our decision-making process.</a:t>
            </a:r>
          </a:p>
          <a:p>
            <a:endParaRPr lang="en-US" sz="1400" dirty="0">
              <a:solidFill>
                <a:schemeClr val="tx1"/>
              </a:solidFill>
            </a:endParaRPr>
          </a:p>
        </p:txBody>
      </p:sp>
      <p:sp>
        <p:nvSpPr>
          <p:cNvPr id="11" name="TextBox 10">
            <a:extLst>
              <a:ext uri="{FF2B5EF4-FFF2-40B4-BE49-F238E27FC236}">
                <a16:creationId xmlns:a16="http://schemas.microsoft.com/office/drawing/2014/main" id="{5CF9A13B-CE40-B94E-FAA8-F872115C409B}"/>
              </a:ext>
            </a:extLst>
          </p:cNvPr>
          <p:cNvSpPr txBox="1"/>
          <p:nvPr/>
        </p:nvSpPr>
        <p:spPr>
          <a:xfrm>
            <a:off x="420000" y="1796302"/>
            <a:ext cx="5572585" cy="4293483"/>
          </a:xfrm>
          <a:prstGeom prst="rect">
            <a:avLst/>
          </a:prstGeom>
          <a:noFill/>
        </p:spPr>
        <p:txBody>
          <a:bodyPr wrap="square">
            <a:spAutoFit/>
          </a:bodyPr>
          <a:lstStyle/>
          <a:p>
            <a:pPr>
              <a:buFont typeface="+mj-lt"/>
              <a:buAutoNum type="arabicPeriod"/>
            </a:pPr>
            <a:r>
              <a:rPr lang="en-US" sz="1300" dirty="0"/>
              <a:t>   Project Size: For larger projects, a more structured approach like the waterfall approach may be more suitable, while smaller projects can benefit from the flexibility of the agile approach.</a:t>
            </a:r>
          </a:p>
          <a:p>
            <a:pPr>
              <a:buFont typeface="+mj-lt"/>
              <a:buAutoNum type="arabicPeriod"/>
            </a:pPr>
            <a:endParaRPr lang="en-US" sz="1300" dirty="0"/>
          </a:p>
          <a:p>
            <a:pPr>
              <a:buFont typeface="+mj-lt"/>
              <a:buAutoNum type="arabicPeriod"/>
            </a:pPr>
            <a:r>
              <a:rPr lang="en-US" sz="1300" dirty="0"/>
              <a:t>   Project Complexity: Projects with a high degree of complexity may benefit from the iterative approach of the agile method, while simpler projects may be better suited for a more structured approach like the waterfall approach.</a:t>
            </a:r>
          </a:p>
          <a:p>
            <a:pPr>
              <a:buFont typeface="+mj-lt"/>
              <a:buAutoNum type="arabicPeriod"/>
            </a:pPr>
            <a:endParaRPr lang="en-US" sz="1300" dirty="0"/>
          </a:p>
          <a:p>
            <a:pPr>
              <a:buFont typeface="+mj-lt"/>
              <a:buAutoNum type="arabicPeriod"/>
            </a:pPr>
            <a:r>
              <a:rPr lang="en-US" sz="1300" dirty="0"/>
              <a:t>   Scope: If the project scope is well-defined and unlikely to change, the waterfall approach may be more effective. However, if the project scope is likely to change or evolve over time, the agile approach may be more suitable.</a:t>
            </a:r>
          </a:p>
          <a:p>
            <a:pPr>
              <a:buFont typeface="+mj-lt"/>
              <a:buAutoNum type="arabicPeriod"/>
            </a:pPr>
            <a:endParaRPr lang="en-US" sz="1300" dirty="0"/>
          </a:p>
          <a:p>
            <a:pPr>
              <a:buFont typeface="+mj-lt"/>
              <a:buAutoNum type="arabicPeriod"/>
            </a:pPr>
            <a:r>
              <a:rPr lang="en-US" sz="1300" dirty="0"/>
              <a:t>   Team Experience and Expertise: If the development team has experience and expertise with a particular approach, it may be more efficient to use that approach. However, if the team is new or inexperienced, a more structured approach like the waterfall may be more appropriate.</a:t>
            </a:r>
          </a:p>
          <a:p>
            <a:pPr>
              <a:buFont typeface="+mj-lt"/>
              <a:buAutoNum type="arabicPeriod"/>
            </a:pPr>
            <a:endParaRPr lang="en-US" sz="1300" dirty="0"/>
          </a:p>
          <a:p>
            <a:pPr>
              <a:buFont typeface="+mj-lt"/>
              <a:buAutoNum type="arabicPeriod"/>
            </a:pPr>
            <a:r>
              <a:rPr lang="en-US" sz="1300" dirty="0"/>
              <a:t>   Stakeholder Involvement: If stakeholder involvement is critical to the project's success, the agile approach may be more effective due to its emphasis on collaboration and feedback.</a:t>
            </a:r>
          </a:p>
        </p:txBody>
      </p:sp>
      <p:sp>
        <p:nvSpPr>
          <p:cNvPr id="13" name="TextBox 12">
            <a:extLst>
              <a:ext uri="{FF2B5EF4-FFF2-40B4-BE49-F238E27FC236}">
                <a16:creationId xmlns:a16="http://schemas.microsoft.com/office/drawing/2014/main" id="{5D161377-0EF0-9C95-2919-99DD3361BA31}"/>
              </a:ext>
            </a:extLst>
          </p:cNvPr>
          <p:cNvSpPr txBox="1"/>
          <p:nvPr/>
        </p:nvSpPr>
        <p:spPr>
          <a:xfrm>
            <a:off x="355146" y="1072309"/>
            <a:ext cx="10323735" cy="523220"/>
          </a:xfrm>
          <a:prstGeom prst="rect">
            <a:avLst/>
          </a:prstGeom>
          <a:noFill/>
        </p:spPr>
        <p:txBody>
          <a:bodyPr wrap="square">
            <a:spAutoFit/>
          </a:bodyPr>
          <a:lstStyle/>
          <a:p>
            <a:r>
              <a:rPr lang="en-US" sz="1400" dirty="0"/>
              <a:t>Choosing a development approach depends on various factors, such as project size, complexity, scope, team experience, expertise, and stakeholder involvement. Here are some factors to consider when choosing a development approach:</a:t>
            </a:r>
          </a:p>
        </p:txBody>
      </p:sp>
    </p:spTree>
    <p:extLst>
      <p:ext uri="{BB962C8B-B14F-4D97-AF65-F5344CB8AC3E}">
        <p14:creationId xmlns:p14="http://schemas.microsoft.com/office/powerpoint/2010/main" val="3921701890"/>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79</TotalTime>
  <Words>2658</Words>
  <Application>Microsoft Office PowerPoint</Application>
  <PresentationFormat>Widescreen</PresentationFormat>
  <Paragraphs>134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Candara</vt:lpstr>
      <vt:lpstr>Corbel</vt:lpstr>
      <vt:lpstr>Söhne</vt:lpstr>
      <vt:lpstr>Times New Roman</vt:lpstr>
      <vt:lpstr>Office Theme</vt:lpstr>
      <vt:lpstr>AGILE PRESENTATION</vt:lpstr>
      <vt:lpstr>SCRUM-AGILE APPROACH</vt:lpstr>
      <vt:lpstr>PowerPoint Presentation</vt:lpstr>
      <vt:lpstr>PHASES OF  THE SDLC IN AN  AGILE  APPROACH</vt:lpstr>
      <vt:lpstr>PHASES</vt:lpstr>
      <vt:lpstr>Waterfall vs. Agile Development Approach</vt:lpstr>
      <vt:lpstr>WATERFALL vs. AGILE</vt:lpstr>
      <vt:lpstr>PROCESS DIFFERENCES </vt:lpstr>
      <vt:lpstr>Factors to Consider When Choosing a Waterfall Approach or an Agile Approach</vt:lpstr>
      <vt:lpstr>Large image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Marc Aradillas</dc:creator>
  <cp:lastModifiedBy>Marc Aradillas</cp:lastModifiedBy>
  <cp:revision>2</cp:revision>
  <dcterms:created xsi:type="dcterms:W3CDTF">2023-04-16T07:35:03Z</dcterms:created>
  <dcterms:modified xsi:type="dcterms:W3CDTF">2023-04-17T03:40:13Z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