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1" r:id="rId5"/>
    <p:sldId id="262" r:id="rId6"/>
    <p:sldId id="264" r:id="rId7"/>
    <p:sldId id="265" r:id="rId8"/>
    <p:sldId id="266" r:id="rId9"/>
    <p:sldId id="267" r:id="rId10"/>
    <p:sldId id="269" r:id="rId11"/>
    <p:sldId id="270" r:id="rId12"/>
    <p:sldId id="271" r:id="rId13"/>
    <p:sldId id="268"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6" r:id="rId35"/>
    <p:sldId id="292" r:id="rId36"/>
    <p:sldId id="260" r:id="rId37"/>
    <p:sldId id="259"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11/6/23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11/6/23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11/6/23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11/6/23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11/6/23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11/6/23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11/6/23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oobabooga/text-generation-webui"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ocs.conda.io/projects/miniconda/en/latest/index.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youtube.com/watch?v=3fsn19OI_C8" TargetMode="External"/><Relationship Id="rId2" Type="http://schemas.openxmlformats.org/officeDocument/2006/relationships/hyperlink" Target="https://github.com/huggingface/autotrain-advance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engineerprompt" TargetMode="External"/><Relationship Id="rId2" Type="http://schemas.openxmlformats.org/officeDocument/2006/relationships/hyperlink" Target="https://www.youtube.com/@matthew_berma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privategpt.io/"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orilla.cs.berkeley.edu/"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7D48-C866-9281-ABE9-4E1161C16E49}"/>
              </a:ext>
            </a:extLst>
          </p:cNvPr>
          <p:cNvSpPr>
            <a:spLocks noGrp="1"/>
          </p:cNvSpPr>
          <p:nvPr>
            <p:ph type="ctrTitle"/>
          </p:nvPr>
        </p:nvSpPr>
        <p:spPr/>
        <p:txBody>
          <a:bodyPr>
            <a:normAutofit/>
          </a:bodyPr>
          <a:lstStyle/>
          <a:p>
            <a:pPr algn="ctr"/>
            <a:r>
              <a:rPr lang="en-US" sz="5400" dirty="0">
                <a:latin typeface="Biome" panose="020B0604020202020204" pitchFamily="34" charset="0"/>
                <a:cs typeface="Biome" panose="020B0604020202020204" pitchFamily="34" charset="0"/>
              </a:rPr>
              <a:t>Build Your Own Personal GPT</a:t>
            </a:r>
          </a:p>
        </p:txBody>
      </p:sp>
      <p:sp>
        <p:nvSpPr>
          <p:cNvPr id="3" name="Subtitle 2">
            <a:extLst>
              <a:ext uri="{FF2B5EF4-FFF2-40B4-BE49-F238E27FC236}">
                <a16:creationId xmlns:a16="http://schemas.microsoft.com/office/drawing/2014/main" id="{8B05F996-50C0-FC2C-1AC1-9FB6B41B7BC4}"/>
              </a:ext>
            </a:extLst>
          </p:cNvPr>
          <p:cNvSpPr>
            <a:spLocks noGrp="1"/>
          </p:cNvSpPr>
          <p:nvPr>
            <p:ph type="subTitle" idx="1"/>
          </p:nvPr>
        </p:nvSpPr>
        <p:spPr/>
        <p:txBody>
          <a:bodyPr>
            <a:normAutofit fontScale="92500" lnSpcReduction="10000"/>
          </a:bodyPr>
          <a:lstStyle/>
          <a:p>
            <a:pPr algn="ctr"/>
            <a:r>
              <a:rPr lang="en-US" dirty="0"/>
              <a:t>Marc Brosey</a:t>
            </a:r>
          </a:p>
          <a:p>
            <a:pPr algn="ctr"/>
            <a:r>
              <a:rPr lang="en-US" dirty="0" err="1"/>
              <a:t>TechBash</a:t>
            </a:r>
            <a:r>
              <a:rPr lang="en-US" dirty="0"/>
              <a:t> 2023</a:t>
            </a:r>
          </a:p>
        </p:txBody>
      </p:sp>
    </p:spTree>
    <p:extLst>
      <p:ext uri="{BB962C8B-B14F-4D97-AF65-F5344CB8AC3E}">
        <p14:creationId xmlns:p14="http://schemas.microsoft.com/office/powerpoint/2010/main" val="2689394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0C21-FB5F-131B-38A1-D6CCA1A3751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Next Generation</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Microcomputers</a:t>
            </a:r>
          </a:p>
        </p:txBody>
      </p:sp>
      <p:pic>
        <p:nvPicPr>
          <p:cNvPr id="5" name="Content Placeholder 4" descr="A computer with a keyboard and a monitor&#10;&#10;Description automatically generated">
            <a:extLst>
              <a:ext uri="{FF2B5EF4-FFF2-40B4-BE49-F238E27FC236}">
                <a16:creationId xmlns:a16="http://schemas.microsoft.com/office/drawing/2014/main" id="{D6860523-3B1D-7410-EF4B-C19FE9E3EA38}"/>
              </a:ext>
            </a:extLst>
          </p:cNvPr>
          <p:cNvPicPr>
            <a:picLocks noGrp="1" noChangeAspect="1"/>
          </p:cNvPicPr>
          <p:nvPr>
            <p:ph idx="1"/>
          </p:nvPr>
        </p:nvPicPr>
        <p:blipFill>
          <a:blip r:embed="rId2"/>
          <a:stretch>
            <a:fillRect/>
          </a:stretch>
        </p:blipFill>
        <p:spPr>
          <a:xfrm>
            <a:off x="6475809" y="2230995"/>
            <a:ext cx="5030391" cy="4024313"/>
          </a:xfrm>
        </p:spPr>
      </p:pic>
      <p:sp>
        <p:nvSpPr>
          <p:cNvPr id="7" name="TextBox 6">
            <a:extLst>
              <a:ext uri="{FF2B5EF4-FFF2-40B4-BE49-F238E27FC236}">
                <a16:creationId xmlns:a16="http://schemas.microsoft.com/office/drawing/2014/main" id="{3FDE6B22-961D-87C8-7E9F-7A40755EE70C}"/>
              </a:ext>
            </a:extLst>
          </p:cNvPr>
          <p:cNvSpPr txBox="1"/>
          <p:nvPr/>
        </p:nvSpPr>
        <p:spPr>
          <a:xfrm>
            <a:off x="395416" y="2673490"/>
            <a:ext cx="5585254" cy="313932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The Commodore 64 was the best selling computer of all time.</a:t>
            </a:r>
          </a:p>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Over 12 million units were sold.</a:t>
            </a:r>
          </a:p>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Way easier to use.</a:t>
            </a:r>
          </a:p>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Way more capable.</a:t>
            </a:r>
          </a:p>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More than just engineers owned and used these computers.</a:t>
            </a:r>
          </a:p>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A lot of kids who grew up to be engineers used these computers.</a:t>
            </a:r>
          </a:p>
        </p:txBody>
      </p:sp>
    </p:spTree>
    <p:extLst>
      <p:ext uri="{BB962C8B-B14F-4D97-AF65-F5344CB8AC3E}">
        <p14:creationId xmlns:p14="http://schemas.microsoft.com/office/powerpoint/2010/main" val="27873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A592-E9E9-189E-A5DB-748938BE9D53}"/>
              </a:ext>
            </a:extLst>
          </p:cNvPr>
          <p:cNvSpPr>
            <a:spLocks noGrp="1"/>
          </p:cNvSpPr>
          <p:nvPr>
            <p:ph type="title"/>
          </p:nvPr>
        </p:nvSpPr>
        <p:spPr/>
        <p:txBody>
          <a:bodyPr>
            <a:normAutofit fontScale="90000"/>
          </a:bodyPr>
          <a:lstStyle/>
          <a:p>
            <a:r>
              <a:rPr lang="en-US" dirty="0">
                <a:latin typeface="Biome" panose="020B0503030204020804" pitchFamily="34" charset="0"/>
                <a:cs typeface="Biome" panose="020B0503030204020804" pitchFamily="34" charset="0"/>
              </a:rPr>
              <a:t>What made the next generation of microcomputers better?</a:t>
            </a:r>
          </a:p>
        </p:txBody>
      </p:sp>
      <p:sp>
        <p:nvSpPr>
          <p:cNvPr id="3" name="Content Placeholder 2">
            <a:extLst>
              <a:ext uri="{FF2B5EF4-FFF2-40B4-BE49-F238E27FC236}">
                <a16:creationId xmlns:a16="http://schemas.microsoft.com/office/drawing/2014/main" id="{B0FFA524-B351-0B75-D058-980E456EB4C2}"/>
              </a:ext>
            </a:extLst>
          </p:cNvPr>
          <p:cNvSpPr>
            <a:spLocks noGrp="1"/>
          </p:cNvSpPr>
          <p:nvPr>
            <p:ph idx="1"/>
          </p:nvPr>
        </p:nvSpPr>
        <p:spPr/>
        <p:txBody>
          <a:bodyPr>
            <a:normAutofit/>
          </a:bodyPr>
          <a:lstStyle/>
          <a:p>
            <a:r>
              <a:rPr lang="en-US" dirty="0">
                <a:latin typeface="Biome" panose="020B0503030204020804" pitchFamily="34" charset="0"/>
                <a:cs typeface="Biome" panose="020B0503030204020804" pitchFamily="34" charset="0"/>
              </a:rPr>
              <a:t>The first generation microcomputers could run one program at a time.</a:t>
            </a:r>
          </a:p>
          <a:p>
            <a:r>
              <a:rPr lang="en-US" dirty="0">
                <a:latin typeface="Biome" panose="020B0503030204020804" pitchFamily="34" charset="0"/>
                <a:cs typeface="Biome" panose="020B0503030204020804" pitchFamily="34" charset="0"/>
              </a:rPr>
              <a:t>The programs were small. Had to fit inside a box the size of bytes or a few kilobytes.</a:t>
            </a:r>
          </a:p>
          <a:p>
            <a:r>
              <a:rPr lang="en-US" dirty="0">
                <a:latin typeface="Biome" panose="020B0503030204020804" pitchFamily="34" charset="0"/>
                <a:cs typeface="Biome" panose="020B0503030204020804" pitchFamily="34" charset="0"/>
              </a:rPr>
              <a:t>The main CPU was the only processing unit available and had to be engaged in each bit of code that was run in each process.</a:t>
            </a:r>
          </a:p>
          <a:p>
            <a:r>
              <a:rPr lang="en-US" dirty="0">
                <a:latin typeface="Biome" panose="020B0503030204020804" pitchFamily="34" charset="0"/>
                <a:cs typeface="Biome" panose="020B0503030204020804" pitchFamily="34" charset="0"/>
              </a:rPr>
              <a:t>Graphics were primitive. All monochrome. Usually no sound, or primitive bloop speaker.</a:t>
            </a:r>
          </a:p>
        </p:txBody>
      </p:sp>
    </p:spTree>
    <p:extLst>
      <p:ext uri="{BB962C8B-B14F-4D97-AF65-F5344CB8AC3E}">
        <p14:creationId xmlns:p14="http://schemas.microsoft.com/office/powerpoint/2010/main" val="186422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24AC-3344-7845-101E-E0A0474D5CB6}"/>
              </a:ext>
            </a:extLst>
          </p:cNvPr>
          <p:cNvSpPr>
            <a:spLocks noGrp="1"/>
          </p:cNvSpPr>
          <p:nvPr>
            <p:ph type="title"/>
          </p:nvPr>
        </p:nvSpPr>
        <p:spPr/>
        <p:txBody>
          <a:bodyPr>
            <a:normAutofit fontScale="90000"/>
          </a:bodyPr>
          <a:lstStyle/>
          <a:p>
            <a:r>
              <a:rPr lang="en-US" dirty="0">
                <a:latin typeface="Biome" panose="020B0503030204020804" pitchFamily="34" charset="0"/>
                <a:cs typeface="Biome" panose="020B0503030204020804" pitchFamily="34" charset="0"/>
              </a:rPr>
              <a:t>What made the next generation of Microcomputers better?</a:t>
            </a:r>
          </a:p>
        </p:txBody>
      </p:sp>
      <p:sp>
        <p:nvSpPr>
          <p:cNvPr id="3" name="Content Placeholder 2">
            <a:extLst>
              <a:ext uri="{FF2B5EF4-FFF2-40B4-BE49-F238E27FC236}">
                <a16:creationId xmlns:a16="http://schemas.microsoft.com/office/drawing/2014/main" id="{65DD1D75-7931-C227-D5C0-C5DD75732C65}"/>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Next generation computers had more RAM for bigger and more sophisticated programs.</a:t>
            </a:r>
          </a:p>
          <a:p>
            <a:r>
              <a:rPr lang="en-US" dirty="0">
                <a:latin typeface="Biome" panose="020B0503030204020804" pitchFamily="34" charset="0"/>
                <a:cs typeface="Biome" panose="020B0503030204020804" pitchFamily="34" charset="0"/>
              </a:rPr>
              <a:t>The CPUs were largely the same, and not much faster. However, other specialized chips were added to take the load off the primary CPU.</a:t>
            </a:r>
          </a:p>
          <a:p>
            <a:r>
              <a:rPr lang="en-US" dirty="0">
                <a:latin typeface="Biome" panose="020B0503030204020804" pitchFamily="34" charset="0"/>
                <a:cs typeface="Biome" panose="020B0503030204020804" pitchFamily="34" charset="0"/>
              </a:rPr>
              <a:t>A graphics chip made color graphics possible.</a:t>
            </a:r>
          </a:p>
          <a:p>
            <a:r>
              <a:rPr lang="en-US" dirty="0">
                <a:latin typeface="Biome" panose="020B0503030204020804" pitchFamily="34" charset="0"/>
                <a:cs typeface="Biome" panose="020B0503030204020804" pitchFamily="34" charset="0"/>
              </a:rPr>
              <a:t>Sound chips were added for better sound.</a:t>
            </a:r>
          </a:p>
          <a:p>
            <a:r>
              <a:rPr lang="en-US" dirty="0">
                <a:latin typeface="Biome" panose="020B0503030204020804" pitchFamily="34" charset="0"/>
                <a:cs typeface="Biome" panose="020B0503030204020804" pitchFamily="34" charset="0"/>
              </a:rPr>
              <a:t>Other dedicated chips were added for more peripherals. Disk drives, hard drives, modems to connect to the internet.</a:t>
            </a:r>
          </a:p>
        </p:txBody>
      </p:sp>
    </p:spTree>
    <p:extLst>
      <p:ext uri="{BB962C8B-B14F-4D97-AF65-F5344CB8AC3E}">
        <p14:creationId xmlns:p14="http://schemas.microsoft.com/office/powerpoint/2010/main" val="365189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4F5F-6D7E-BC4E-3649-8BE97B1600F4}"/>
              </a:ext>
            </a:extLst>
          </p:cNvPr>
          <p:cNvSpPr>
            <a:spLocks noGrp="1"/>
          </p:cNvSpPr>
          <p:nvPr>
            <p:ph type="title"/>
          </p:nvPr>
        </p:nvSpPr>
        <p:spPr/>
        <p:txBody>
          <a:bodyPr>
            <a:normAutofit/>
          </a:bodyPr>
          <a:lstStyle/>
          <a:p>
            <a:r>
              <a:rPr lang="en-US" dirty="0">
                <a:latin typeface="Biome" panose="020B0503030204020804" pitchFamily="34" charset="0"/>
                <a:cs typeface="Biome" panose="020B0503030204020804" pitchFamily="34" charset="0"/>
              </a:rPr>
              <a:t>You ARE HERE</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First Generation Local AI</a:t>
            </a:r>
          </a:p>
        </p:txBody>
      </p:sp>
      <p:sp>
        <p:nvSpPr>
          <p:cNvPr id="3" name="Content Placeholder 2">
            <a:extLst>
              <a:ext uri="{FF2B5EF4-FFF2-40B4-BE49-F238E27FC236}">
                <a16:creationId xmlns:a16="http://schemas.microsoft.com/office/drawing/2014/main" id="{3E167DF5-2225-5FB4-BB28-E5BDDDE9C85D}"/>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We are currently in the first generation of local AI, the Apple I generation.</a:t>
            </a:r>
          </a:p>
          <a:p>
            <a:r>
              <a:rPr lang="en-US" dirty="0">
                <a:latin typeface="Biome" panose="020B0503030204020804" pitchFamily="34" charset="0"/>
                <a:cs typeface="Biome" panose="020B0503030204020804" pitchFamily="34" charset="0"/>
              </a:rPr>
              <a:t>We have local, open source models, some of which rival some of the current capabilities of the free version of Chat GPT.</a:t>
            </a:r>
          </a:p>
          <a:p>
            <a:r>
              <a:rPr lang="en-US" dirty="0">
                <a:latin typeface="Biome" panose="020B0503030204020804" pitchFamily="34" charset="0"/>
                <a:cs typeface="Biome" panose="020B0503030204020804" pitchFamily="34" charset="0"/>
              </a:rPr>
              <a:t>They mostly all do one general thing particularly well… slowly.</a:t>
            </a:r>
          </a:p>
          <a:p>
            <a:r>
              <a:rPr lang="en-US" dirty="0">
                <a:latin typeface="Biome" panose="020B0503030204020804" pitchFamily="34" charset="0"/>
                <a:cs typeface="Biome" panose="020B0503030204020804" pitchFamily="34" charset="0"/>
              </a:rPr>
              <a:t>Unless the one thing they do well is to be fast, in which case that’s nearly the only thing they do well.</a:t>
            </a:r>
          </a:p>
          <a:p>
            <a:endParaRPr lang="en-US" dirty="0">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05260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F065-7C56-16B9-3FE6-381DB53A25BC}"/>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The Billion Parameter Wars</a:t>
            </a:r>
          </a:p>
        </p:txBody>
      </p:sp>
      <p:sp>
        <p:nvSpPr>
          <p:cNvPr id="3" name="Content Placeholder 2">
            <a:extLst>
              <a:ext uri="{FF2B5EF4-FFF2-40B4-BE49-F238E27FC236}">
                <a16:creationId xmlns:a16="http://schemas.microsoft.com/office/drawing/2014/main" id="{A8317DD0-4D5D-A370-71FE-C2CDB05BC717}"/>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Who here can recall the great bit wars of the 1990s?</a:t>
            </a:r>
          </a:p>
          <a:p>
            <a:r>
              <a:rPr lang="en-US" dirty="0">
                <a:latin typeface="Biome" panose="020B0503030204020804" pitchFamily="34" charset="0"/>
                <a:cs typeface="Biome" panose="020B0503030204020804" pitchFamily="34" charset="0"/>
              </a:rPr>
              <a:t>”My Nintendo is really great! It plays Mario!”</a:t>
            </a:r>
          </a:p>
          <a:p>
            <a:r>
              <a:rPr lang="en-US" dirty="0">
                <a:latin typeface="Biome" panose="020B0503030204020804" pitchFamily="34" charset="0"/>
                <a:cs typeface="Biome" panose="020B0503030204020804" pitchFamily="34" charset="0"/>
              </a:rPr>
              <a:t>“That’s a baby’s toy. It’s only got 8-bits. My Sega Genesis has 16-bits and does what </a:t>
            </a:r>
            <a:r>
              <a:rPr lang="en-US" dirty="0" err="1">
                <a:latin typeface="Biome" panose="020B0503030204020804" pitchFamily="34" charset="0"/>
                <a:cs typeface="Biome" panose="020B0503030204020804" pitchFamily="34" charset="0"/>
              </a:rPr>
              <a:t>Nintendon’t</a:t>
            </a:r>
            <a:r>
              <a:rPr lang="en-US" dirty="0">
                <a:latin typeface="Biome" panose="020B0503030204020804" pitchFamily="34" charset="0"/>
                <a:cs typeface="Biome" panose="020B0503030204020804" pitchFamily="34" charset="0"/>
              </a:rPr>
              <a:t>!”</a:t>
            </a:r>
          </a:p>
          <a:p>
            <a:r>
              <a:rPr lang="en-US" dirty="0">
                <a:latin typeface="Biome" panose="020B0503030204020804" pitchFamily="34" charset="0"/>
                <a:cs typeface="Biome" panose="020B0503030204020804" pitchFamily="34" charset="0"/>
              </a:rPr>
              <a:t>There was a real jump in capability between an 8-bit and 16-bit system. And from 16-bit to 32-bit. And a noticeable jump to N64’s 64-bit system.</a:t>
            </a:r>
          </a:p>
        </p:txBody>
      </p:sp>
    </p:spTree>
    <p:extLst>
      <p:ext uri="{BB962C8B-B14F-4D97-AF65-F5344CB8AC3E}">
        <p14:creationId xmlns:p14="http://schemas.microsoft.com/office/powerpoint/2010/main" val="181386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54D1-8796-0BCD-C54E-774583C69B36}"/>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The Billion Parameter Wars</a:t>
            </a:r>
          </a:p>
        </p:txBody>
      </p:sp>
      <p:sp>
        <p:nvSpPr>
          <p:cNvPr id="3" name="Content Placeholder 2">
            <a:extLst>
              <a:ext uri="{FF2B5EF4-FFF2-40B4-BE49-F238E27FC236}">
                <a16:creationId xmlns:a16="http://schemas.microsoft.com/office/drawing/2014/main" id="{B4ACEDCF-F6EC-9428-D005-52F416943961}"/>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The same thing is happening now with the number of parameters in AI models.</a:t>
            </a:r>
          </a:p>
          <a:p>
            <a:r>
              <a:rPr lang="en-US" dirty="0">
                <a:latin typeface="Biome" panose="020B0503030204020804" pitchFamily="34" charset="0"/>
                <a:cs typeface="Biome" panose="020B0503030204020804" pitchFamily="34" charset="0"/>
              </a:rPr>
              <a:t>The standard large language model sizes are 7B (billion), 13B, 32 or 34B, or 70B parameter models.</a:t>
            </a:r>
          </a:p>
          <a:p>
            <a:r>
              <a:rPr lang="en-US" dirty="0">
                <a:latin typeface="Biome" panose="020B0503030204020804" pitchFamily="34" charset="0"/>
                <a:cs typeface="Biome" panose="020B0503030204020804" pitchFamily="34" charset="0"/>
              </a:rPr>
              <a:t>All things being equal, you will tend to notice a 70B parameter model producing a better output compared to a 7B parameter model.</a:t>
            </a:r>
          </a:p>
          <a:p>
            <a:r>
              <a:rPr lang="en-US" dirty="0">
                <a:latin typeface="Biome" panose="020B0503030204020804" pitchFamily="34" charset="0"/>
                <a:cs typeface="Biome" panose="020B0503030204020804" pitchFamily="34" charset="0"/>
              </a:rPr>
              <a:t>Given proper training, however, a specialized 7B parameter model can outperform a 70B parameter model on specific tasks.</a:t>
            </a:r>
          </a:p>
        </p:txBody>
      </p:sp>
    </p:spTree>
    <p:extLst>
      <p:ext uri="{BB962C8B-B14F-4D97-AF65-F5344CB8AC3E}">
        <p14:creationId xmlns:p14="http://schemas.microsoft.com/office/powerpoint/2010/main" val="388735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5B05-6CD0-5224-0B87-5EE3832864C3}"/>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Let’s Back-Up For A Moment</a:t>
            </a:r>
          </a:p>
        </p:txBody>
      </p:sp>
      <p:sp>
        <p:nvSpPr>
          <p:cNvPr id="3" name="Content Placeholder 2">
            <a:extLst>
              <a:ext uri="{FF2B5EF4-FFF2-40B4-BE49-F238E27FC236}">
                <a16:creationId xmlns:a16="http://schemas.microsoft.com/office/drawing/2014/main" id="{5B3A61FD-FD6D-A246-B4BC-AE6F08043D48}"/>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What is a Large Language Model? What is a GPT?</a:t>
            </a:r>
          </a:p>
          <a:p>
            <a:r>
              <a:rPr lang="en-US" dirty="0">
                <a:latin typeface="Biome" panose="020B0503030204020804" pitchFamily="34" charset="0"/>
                <a:cs typeface="Biome" panose="020B0503030204020804" pitchFamily="34" charset="0"/>
              </a:rPr>
              <a:t>GPT stands for Generative Pre-trained Transformer.</a:t>
            </a:r>
          </a:p>
          <a:p>
            <a:r>
              <a:rPr lang="en-US" dirty="0">
                <a:latin typeface="Biome" panose="020B0503030204020804" pitchFamily="34" charset="0"/>
                <a:cs typeface="Biome" panose="020B0503030204020804" pitchFamily="34" charset="0"/>
              </a:rPr>
              <a:t>What is a Transformer?</a:t>
            </a:r>
          </a:p>
          <a:p>
            <a:r>
              <a:rPr lang="en-US" dirty="0">
                <a:latin typeface="Biome" panose="020B0503030204020804" pitchFamily="34" charset="0"/>
                <a:cs typeface="Biome" panose="020B0503030204020804" pitchFamily="34" charset="0"/>
              </a:rPr>
              <a:t>A Transformer is a type of Neural Network.</a:t>
            </a:r>
          </a:p>
          <a:p>
            <a:r>
              <a:rPr lang="en-US" dirty="0">
                <a:latin typeface="Biome" panose="020B0503030204020804" pitchFamily="34" charset="0"/>
                <a:cs typeface="Biome" panose="020B0503030204020804" pitchFamily="34" charset="0"/>
              </a:rPr>
              <a:t>Large Language Models are the result of a trained Generative Pre-trained Transformer.</a:t>
            </a:r>
          </a:p>
        </p:txBody>
      </p:sp>
    </p:spTree>
    <p:extLst>
      <p:ext uri="{BB962C8B-B14F-4D97-AF65-F5344CB8AC3E}">
        <p14:creationId xmlns:p14="http://schemas.microsoft.com/office/powerpoint/2010/main" val="343943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DDF1-9E85-B7AC-A911-7D16C99E5537}"/>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I Got Confused</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This book Helped</a:t>
            </a:r>
          </a:p>
        </p:txBody>
      </p:sp>
      <p:pic>
        <p:nvPicPr>
          <p:cNvPr id="5" name="Content Placeholder 4" descr="A person's face with a half face and half face with text&#10;&#10;Description automatically generated">
            <a:extLst>
              <a:ext uri="{FF2B5EF4-FFF2-40B4-BE49-F238E27FC236}">
                <a16:creationId xmlns:a16="http://schemas.microsoft.com/office/drawing/2014/main" id="{94FBBFB8-0A00-F6B2-BBFA-D0C75D515652}"/>
              </a:ext>
            </a:extLst>
          </p:cNvPr>
          <p:cNvPicPr>
            <a:picLocks noGrp="1" noChangeAspect="1"/>
          </p:cNvPicPr>
          <p:nvPr>
            <p:ph idx="1"/>
          </p:nvPr>
        </p:nvPicPr>
        <p:blipFill>
          <a:blip r:embed="rId2"/>
          <a:stretch>
            <a:fillRect/>
          </a:stretch>
        </p:blipFill>
        <p:spPr>
          <a:xfrm>
            <a:off x="4427237" y="2326308"/>
            <a:ext cx="3337526" cy="4128409"/>
          </a:xfrm>
        </p:spPr>
      </p:pic>
    </p:spTree>
    <p:extLst>
      <p:ext uri="{BB962C8B-B14F-4D97-AF65-F5344CB8AC3E}">
        <p14:creationId xmlns:p14="http://schemas.microsoft.com/office/powerpoint/2010/main" val="4003179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E745-1A17-D034-E536-E403B0DDADD2}"/>
              </a:ext>
            </a:extLst>
          </p:cNvPr>
          <p:cNvSpPr>
            <a:spLocks noGrp="1"/>
          </p:cNvSpPr>
          <p:nvPr>
            <p:ph type="title"/>
          </p:nvPr>
        </p:nvSpPr>
        <p:spPr/>
        <p:txBody>
          <a:bodyPr>
            <a:normAutofit fontScale="90000"/>
          </a:bodyPr>
          <a:lstStyle/>
          <a:p>
            <a:r>
              <a:rPr lang="en-US" dirty="0">
                <a:latin typeface="Biome" panose="020B0503030204020804" pitchFamily="34" charset="0"/>
                <a:cs typeface="Biome" panose="020B0503030204020804" pitchFamily="34" charset="0"/>
              </a:rPr>
              <a:t>Introduction to Natural Language Processing</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With Transformers</a:t>
            </a:r>
          </a:p>
        </p:txBody>
      </p:sp>
      <p:sp>
        <p:nvSpPr>
          <p:cNvPr id="3" name="Content Placeholder 2">
            <a:extLst>
              <a:ext uri="{FF2B5EF4-FFF2-40B4-BE49-F238E27FC236}">
                <a16:creationId xmlns:a16="http://schemas.microsoft.com/office/drawing/2014/main" id="{ECA64409-08EA-4634-6388-F70A5B62EB5F}"/>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Provides a wonderful introduction to the terminology of AI.</a:t>
            </a:r>
          </a:p>
          <a:p>
            <a:r>
              <a:rPr lang="en-US" dirty="0">
                <a:latin typeface="Biome" panose="020B0503030204020804" pitchFamily="34" charset="0"/>
                <a:cs typeface="Biome" panose="020B0503030204020804" pitchFamily="34" charset="0"/>
              </a:rPr>
              <a:t>Goes over what a neural network is. the types of neural networks and what they are used for, and provides code examples in Python of how to build them.</a:t>
            </a:r>
          </a:p>
          <a:p>
            <a:r>
              <a:rPr lang="en-US" dirty="0">
                <a:latin typeface="Biome" panose="020B0503030204020804" pitchFamily="34" charset="0"/>
                <a:cs typeface="Biome" panose="020B0503030204020804" pitchFamily="34" charset="0"/>
              </a:rPr>
              <a:t>Introduces Transformers (a type of neural network) explains their architecture, and again provides code examples on how to build one.</a:t>
            </a:r>
          </a:p>
          <a:p>
            <a:r>
              <a:rPr lang="en-US" dirty="0">
                <a:latin typeface="Biome" panose="020B0503030204020804" pitchFamily="34" charset="0"/>
                <a:cs typeface="Biome" panose="020B0503030204020804" pitchFamily="34" charset="0"/>
              </a:rPr>
              <a:t>Goes over the basics of how to build a GPT and large language models in general while providing code examples. It’s a little dated</a:t>
            </a:r>
            <a:r>
              <a:rPr lang="en-US">
                <a:latin typeface="Biome" panose="020B0503030204020804" pitchFamily="34" charset="0"/>
                <a:cs typeface="Biome" panose="020B0503030204020804" pitchFamily="34" charset="0"/>
              </a:rPr>
              <a:t>, focus </a:t>
            </a:r>
            <a:r>
              <a:rPr lang="en-US" dirty="0">
                <a:latin typeface="Biome" panose="020B0503030204020804" pitchFamily="34" charset="0"/>
                <a:cs typeface="Biome" panose="020B0503030204020804" pitchFamily="34" charset="0"/>
              </a:rPr>
              <a:t>on GPT-2.</a:t>
            </a:r>
          </a:p>
          <a:p>
            <a:r>
              <a:rPr lang="en-US" dirty="0">
                <a:latin typeface="Biome" panose="020B0503030204020804" pitchFamily="34" charset="0"/>
                <a:cs typeface="Biome" panose="020B0503030204020804" pitchFamily="34" charset="0"/>
              </a:rPr>
              <a:t>Also provides a chapter on fine-tuning and how to accomplish that manually by rolling your own code.</a:t>
            </a:r>
          </a:p>
          <a:p>
            <a:endParaRPr lang="en-US" dirty="0"/>
          </a:p>
        </p:txBody>
      </p:sp>
    </p:spTree>
    <p:extLst>
      <p:ext uri="{BB962C8B-B14F-4D97-AF65-F5344CB8AC3E}">
        <p14:creationId xmlns:p14="http://schemas.microsoft.com/office/powerpoint/2010/main" val="422802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84A6-A2F9-26A6-BBA3-B3D9799A20E0}"/>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Do I have to Learn this Much</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And do it from scratch?</a:t>
            </a:r>
          </a:p>
        </p:txBody>
      </p:sp>
      <p:sp>
        <p:nvSpPr>
          <p:cNvPr id="3" name="Content Placeholder 2">
            <a:extLst>
              <a:ext uri="{FF2B5EF4-FFF2-40B4-BE49-F238E27FC236}">
                <a16:creationId xmlns:a16="http://schemas.microsoft.com/office/drawing/2014/main" id="{8D8778B8-1C76-2840-D584-04DA318E3D00}"/>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No.</a:t>
            </a:r>
          </a:p>
          <a:p>
            <a:r>
              <a:rPr lang="en-US" dirty="0">
                <a:latin typeface="Biome" panose="020B0503030204020804" pitchFamily="34" charset="0"/>
                <a:cs typeface="Biome" panose="020B0503030204020804" pitchFamily="34" charset="0"/>
              </a:rPr>
              <a:t>In the six months I prepared this talk, nearly everything I thought I was going to have to do from scratch using my own Python code and data got automated.</a:t>
            </a:r>
          </a:p>
          <a:p>
            <a:r>
              <a:rPr lang="en-US" dirty="0">
                <a:latin typeface="Biome" panose="020B0503030204020804" pitchFamily="34" charset="0"/>
                <a:cs typeface="Biome" panose="020B0503030204020804" pitchFamily="34" charset="0"/>
              </a:rPr>
              <a:t>Knowing the basics and the terminology does help you know what to search for when using a search engine.</a:t>
            </a:r>
          </a:p>
        </p:txBody>
      </p:sp>
    </p:spTree>
    <p:extLst>
      <p:ext uri="{BB962C8B-B14F-4D97-AF65-F5344CB8AC3E}">
        <p14:creationId xmlns:p14="http://schemas.microsoft.com/office/powerpoint/2010/main" val="202396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1AA8-5883-E193-7EE7-06A889A057DC}"/>
              </a:ext>
            </a:extLst>
          </p:cNvPr>
          <p:cNvSpPr>
            <a:spLocks noGrp="1"/>
          </p:cNvSpPr>
          <p:nvPr>
            <p:ph type="title"/>
          </p:nvPr>
        </p:nvSpPr>
        <p:spPr/>
        <p:txBody>
          <a:bodyPr/>
          <a:lstStyle/>
          <a:p>
            <a:r>
              <a:rPr lang="en-US" dirty="0"/>
              <a:t>Thank You </a:t>
            </a:r>
            <a:r>
              <a:rPr lang="en-US" dirty="0" err="1"/>
              <a:t>Techbash</a:t>
            </a:r>
            <a:r>
              <a:rPr lang="en-US" dirty="0"/>
              <a:t> 2023</a:t>
            </a:r>
          </a:p>
        </p:txBody>
      </p:sp>
      <p:sp>
        <p:nvSpPr>
          <p:cNvPr id="3" name="Content Placeholder 2">
            <a:extLst>
              <a:ext uri="{FF2B5EF4-FFF2-40B4-BE49-F238E27FC236}">
                <a16:creationId xmlns:a16="http://schemas.microsoft.com/office/drawing/2014/main" id="{B0161611-68BA-1AF7-2F1F-210788C2B19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04073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241F-00CE-FF74-C249-67C3E2A70F03}"/>
              </a:ext>
            </a:extLst>
          </p:cNvPr>
          <p:cNvSpPr>
            <a:spLocks noGrp="1"/>
          </p:cNvSpPr>
          <p:nvPr>
            <p:ph type="title"/>
          </p:nvPr>
        </p:nvSpPr>
        <p:spPr/>
        <p:txBody>
          <a:bodyPr/>
          <a:lstStyle/>
          <a:p>
            <a:r>
              <a:rPr lang="en-US" dirty="0" err="1">
                <a:latin typeface="Biome" panose="020B0503030204020804" pitchFamily="34" charset="0"/>
                <a:cs typeface="Biome" panose="020B0503030204020804" pitchFamily="34" charset="0"/>
              </a:rPr>
              <a:t>Huggingface.co</a:t>
            </a:r>
            <a:endParaRPr lang="en-US" dirty="0">
              <a:latin typeface="Biome" panose="020B0503030204020804" pitchFamily="34" charset="0"/>
              <a:cs typeface="Biome" panose="020B0503030204020804" pitchFamily="34" charset="0"/>
            </a:endParaRPr>
          </a:p>
        </p:txBody>
      </p:sp>
      <p:sp>
        <p:nvSpPr>
          <p:cNvPr id="3" name="Content Placeholder 2">
            <a:extLst>
              <a:ext uri="{FF2B5EF4-FFF2-40B4-BE49-F238E27FC236}">
                <a16:creationId xmlns:a16="http://schemas.microsoft.com/office/drawing/2014/main" id="{44A4CEA3-691B-DF82-4412-A69E3BA15208}"/>
              </a:ext>
            </a:extLst>
          </p:cNvPr>
          <p:cNvSpPr>
            <a:spLocks noGrp="1"/>
          </p:cNvSpPr>
          <p:nvPr>
            <p:ph idx="1"/>
          </p:nvPr>
        </p:nvSpPr>
        <p:spPr/>
        <p:txBody>
          <a:bodyPr/>
          <a:lstStyle/>
          <a:p>
            <a:r>
              <a:rPr lang="en-US" dirty="0" err="1">
                <a:latin typeface="Biome" panose="020B0503030204020804" pitchFamily="34" charset="0"/>
                <a:cs typeface="Biome" panose="020B0503030204020804" pitchFamily="34" charset="0"/>
              </a:rPr>
              <a:t>HuggingFace.co</a:t>
            </a:r>
            <a:r>
              <a:rPr lang="en-US" dirty="0">
                <a:latin typeface="Biome" panose="020B0503030204020804" pitchFamily="34" charset="0"/>
                <a:cs typeface="Biome" panose="020B0503030204020804" pitchFamily="34" charset="0"/>
              </a:rPr>
              <a:t> is like the Node Package Manager of AI.</a:t>
            </a:r>
          </a:p>
          <a:p>
            <a:r>
              <a:rPr lang="en-US" dirty="0">
                <a:latin typeface="Biome" panose="020B0503030204020804" pitchFamily="34" charset="0"/>
                <a:cs typeface="Biome" panose="020B0503030204020804" pitchFamily="34" charset="0"/>
              </a:rPr>
              <a:t>They have a whole website chock full of AI models, training data, and sample code.</a:t>
            </a:r>
          </a:p>
          <a:p>
            <a:r>
              <a:rPr lang="en-US" dirty="0">
                <a:latin typeface="Biome" panose="020B0503030204020804" pitchFamily="34" charset="0"/>
                <a:cs typeface="Biome" panose="020B0503030204020804" pitchFamily="34" charset="0"/>
              </a:rPr>
              <a:t>They serve as a literal repository from which you can pull AI models and training data from and push to from other programs.</a:t>
            </a:r>
          </a:p>
          <a:p>
            <a:r>
              <a:rPr lang="en-US" dirty="0">
                <a:latin typeface="Biome" panose="020B0503030204020804" pitchFamily="34" charset="0"/>
                <a:cs typeface="Biome" panose="020B0503030204020804" pitchFamily="34" charset="0"/>
              </a:rPr>
              <a:t>The most popular models on the website are benchmarked and ranked so you can get a general idea of how good a particular large language model is compared to other ones in its class.</a:t>
            </a:r>
          </a:p>
          <a:p>
            <a:r>
              <a:rPr lang="en-US" dirty="0" err="1">
                <a:latin typeface="Biome" panose="020B0503030204020804" pitchFamily="34" charset="0"/>
                <a:cs typeface="Biome" panose="020B0503030204020804" pitchFamily="34" charset="0"/>
              </a:rPr>
              <a:t>HuggingFace</a:t>
            </a:r>
            <a:r>
              <a:rPr lang="en-US" dirty="0">
                <a:latin typeface="Biome" panose="020B0503030204020804" pitchFamily="34" charset="0"/>
                <a:cs typeface="Biome" panose="020B0503030204020804" pitchFamily="34" charset="0"/>
              </a:rPr>
              <a:t> keeps a leader board of the highest performing AI models on their platform.</a:t>
            </a:r>
          </a:p>
        </p:txBody>
      </p:sp>
    </p:spTree>
    <p:extLst>
      <p:ext uri="{BB962C8B-B14F-4D97-AF65-F5344CB8AC3E}">
        <p14:creationId xmlns:p14="http://schemas.microsoft.com/office/powerpoint/2010/main" val="324805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FDEC-F4BB-8EC4-A7E5-9E91ED88A0BE}"/>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Text-Generation-Web-UI</a:t>
            </a:r>
          </a:p>
        </p:txBody>
      </p:sp>
      <p:sp>
        <p:nvSpPr>
          <p:cNvPr id="3" name="Content Placeholder 2">
            <a:extLst>
              <a:ext uri="{FF2B5EF4-FFF2-40B4-BE49-F238E27FC236}">
                <a16:creationId xmlns:a16="http://schemas.microsoft.com/office/drawing/2014/main" id="{7D1321E6-826D-DD59-A052-E451D06B47ED}"/>
              </a:ext>
            </a:extLst>
          </p:cNvPr>
          <p:cNvSpPr>
            <a:spLocks noGrp="1"/>
          </p:cNvSpPr>
          <p:nvPr>
            <p:ph idx="1"/>
          </p:nvPr>
        </p:nvSpPr>
        <p:spPr/>
        <p:txBody>
          <a:bodyPr>
            <a:normAutofit lnSpcReduction="10000"/>
          </a:bodyPr>
          <a:lstStyle/>
          <a:p>
            <a:r>
              <a:rPr lang="en-US" dirty="0">
                <a:latin typeface="Biome" panose="020B0503030204020804" pitchFamily="34" charset="0"/>
                <a:cs typeface="Biome" panose="020B0503030204020804" pitchFamily="34" charset="0"/>
              </a:rPr>
              <a:t>Text-Generation-Web-UI is the best graphical user interface for debugging and testing AI models that I have seen.</a:t>
            </a:r>
          </a:p>
          <a:p>
            <a:r>
              <a:rPr lang="en-US" dirty="0">
                <a:latin typeface="Biome" panose="020B0503030204020804" pitchFamily="34" charset="0"/>
                <a:cs typeface="Biome" panose="020B0503030204020804" pitchFamily="34" charset="0"/>
                <a:hlinkClick r:id="rId2"/>
              </a:rPr>
              <a:t>https://github.com/oobabooga/text-generation-webui</a:t>
            </a:r>
            <a:endParaRPr lang="en-US" dirty="0">
              <a:latin typeface="Biome" panose="020B0503030204020804" pitchFamily="34" charset="0"/>
              <a:cs typeface="Biome" panose="020B0503030204020804" pitchFamily="34" charset="0"/>
            </a:endParaRPr>
          </a:p>
          <a:p>
            <a:r>
              <a:rPr lang="en-US" dirty="0">
                <a:latin typeface="Biome" panose="020B0503030204020804" pitchFamily="34" charset="0"/>
                <a:cs typeface="Biome" panose="020B0503030204020804" pitchFamily="34" charset="0"/>
              </a:rPr>
              <a:t>You copy the name of the AI model you fancy to run on your local machine off of the </a:t>
            </a:r>
            <a:r>
              <a:rPr lang="en-US" dirty="0" err="1">
                <a:latin typeface="Biome" panose="020B0503030204020804" pitchFamily="34" charset="0"/>
                <a:cs typeface="Biome" panose="020B0503030204020804" pitchFamily="34" charset="0"/>
              </a:rPr>
              <a:t>HuggingFace.co</a:t>
            </a:r>
            <a:r>
              <a:rPr lang="en-US" dirty="0">
                <a:latin typeface="Biome" panose="020B0503030204020804" pitchFamily="34" charset="0"/>
                <a:cs typeface="Biome" panose="020B0503030204020804" pitchFamily="34" charset="0"/>
              </a:rPr>
              <a:t> website, and then paste it into the model downloader, click download.</a:t>
            </a:r>
          </a:p>
          <a:p>
            <a:r>
              <a:rPr lang="en-US" dirty="0">
                <a:latin typeface="Biome" panose="020B0503030204020804" pitchFamily="34" charset="0"/>
                <a:cs typeface="Biome" panose="020B0503030204020804" pitchFamily="34" charset="0"/>
              </a:rPr>
              <a:t>Once downloaded, you click load, and then chat with the model. Chat GPT on your local machine. It’s that easy.</a:t>
            </a:r>
          </a:p>
          <a:p>
            <a:r>
              <a:rPr lang="en-US" dirty="0">
                <a:latin typeface="Biome" panose="020B0503030204020804" pitchFamily="34" charset="0"/>
                <a:cs typeface="Biome" panose="020B0503030204020804" pitchFamily="34" charset="0"/>
              </a:rPr>
              <a:t>If you click on the extensions tab, you can setup various add-ons to the app. Clicking the extension marked, “API” allows you to communicate directly with your currently loaded AI model from another app via port 5000.</a:t>
            </a:r>
          </a:p>
        </p:txBody>
      </p:sp>
    </p:spTree>
    <p:extLst>
      <p:ext uri="{BB962C8B-B14F-4D97-AF65-F5344CB8AC3E}">
        <p14:creationId xmlns:p14="http://schemas.microsoft.com/office/powerpoint/2010/main" val="14960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60DF-65BF-5B20-0198-970073073666}"/>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LM Studio</a:t>
            </a:r>
          </a:p>
        </p:txBody>
      </p:sp>
      <p:sp>
        <p:nvSpPr>
          <p:cNvPr id="3" name="Content Placeholder 2">
            <a:extLst>
              <a:ext uri="{FF2B5EF4-FFF2-40B4-BE49-F238E27FC236}">
                <a16:creationId xmlns:a16="http://schemas.microsoft.com/office/drawing/2014/main" id="{8E748232-D2F9-0F7E-0ED7-7328E7D6BD29}"/>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There is another UI interface for testing and using large language models. LM Studio has the look and feel of Visual Studio code, but it’s centered around doing work with AI models.</a:t>
            </a:r>
          </a:p>
          <a:p>
            <a:r>
              <a:rPr lang="en-US" dirty="0">
                <a:latin typeface="Biome" panose="020B0503030204020804" pitchFamily="34" charset="0"/>
                <a:cs typeface="Biome" panose="020B0503030204020804" pitchFamily="34" charset="0"/>
              </a:rPr>
              <a:t>It also allows you to download AI models from within the app, even providing a search engine and browser for them.</a:t>
            </a:r>
          </a:p>
          <a:p>
            <a:r>
              <a:rPr lang="en-US" dirty="0">
                <a:latin typeface="Biome" panose="020B0503030204020804" pitchFamily="34" charset="0"/>
                <a:cs typeface="Biome" panose="020B0503030204020804" pitchFamily="34" charset="0"/>
              </a:rPr>
              <a:t>In its attempt to be platform agnostic, not all </a:t>
            </a:r>
            <a:r>
              <a:rPr lang="en-US" dirty="0" err="1">
                <a:latin typeface="Biome" panose="020B0503030204020804" pitchFamily="34" charset="0"/>
                <a:cs typeface="Biome" panose="020B0503030204020804" pitchFamily="34" charset="0"/>
              </a:rPr>
              <a:t>HuggingFace</a:t>
            </a:r>
            <a:r>
              <a:rPr lang="en-US" dirty="0">
                <a:latin typeface="Biome" panose="020B0503030204020804" pitchFamily="34" charset="0"/>
                <a:cs typeface="Biome" panose="020B0503030204020804" pitchFamily="34" charset="0"/>
              </a:rPr>
              <a:t> models can be downloaded and loaded.</a:t>
            </a:r>
          </a:p>
          <a:p>
            <a:r>
              <a:rPr lang="en-US" dirty="0">
                <a:latin typeface="Biome" panose="020B0503030204020804" pitchFamily="34" charset="0"/>
                <a:cs typeface="Biome" panose="020B0503030204020804" pitchFamily="34" charset="0"/>
              </a:rPr>
              <a:t>Also, if you read the license, it can only be used for educational and non-commercial purposes. </a:t>
            </a:r>
          </a:p>
        </p:txBody>
      </p:sp>
    </p:spTree>
    <p:extLst>
      <p:ext uri="{BB962C8B-B14F-4D97-AF65-F5344CB8AC3E}">
        <p14:creationId xmlns:p14="http://schemas.microsoft.com/office/powerpoint/2010/main" val="57347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7103-1183-2F74-1CC8-D84A3A45084A}"/>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What Kind of</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Computer Do I need?</a:t>
            </a:r>
          </a:p>
        </p:txBody>
      </p:sp>
      <p:sp>
        <p:nvSpPr>
          <p:cNvPr id="3" name="Content Placeholder 2">
            <a:extLst>
              <a:ext uri="{FF2B5EF4-FFF2-40B4-BE49-F238E27FC236}">
                <a16:creationId xmlns:a16="http://schemas.microsoft.com/office/drawing/2014/main" id="{F4C616EA-142A-5CB7-ED67-88C17ADFD1EC}"/>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love my </a:t>
            </a:r>
            <a:r>
              <a:rPr lang="en-US" dirty="0" err="1">
                <a:latin typeface="Biome" panose="020B0503030204020804" pitchFamily="34" charset="0"/>
                <a:cs typeface="Biome" panose="020B0503030204020804" pitchFamily="34" charset="0"/>
              </a:rPr>
              <a:t>MacBookPro</a:t>
            </a:r>
            <a:r>
              <a:rPr lang="en-US" dirty="0">
                <a:latin typeface="Biome" panose="020B0503030204020804" pitchFamily="34" charset="0"/>
                <a:cs typeface="Biome" panose="020B0503030204020804" pitchFamily="34" charset="0"/>
              </a:rPr>
              <a:t>, so I started with it.</a:t>
            </a:r>
          </a:p>
          <a:p>
            <a:r>
              <a:rPr lang="en-US" dirty="0">
                <a:latin typeface="Biome" panose="020B0503030204020804" pitchFamily="34" charset="0"/>
                <a:cs typeface="Biome" panose="020B0503030204020804" pitchFamily="34" charset="0"/>
              </a:rPr>
              <a:t>At that time there wasn’t much I could do with it.</a:t>
            </a:r>
          </a:p>
          <a:p>
            <a:r>
              <a:rPr lang="en-US" dirty="0">
                <a:latin typeface="Biome" panose="020B0503030204020804" pitchFamily="34" charset="0"/>
                <a:cs typeface="Biome" panose="020B0503030204020804" pitchFamily="34" charset="0"/>
              </a:rPr>
              <a:t>Most AI stuff ran on CUDA compatible hardware. (NVIDIA Graphics Cards)</a:t>
            </a:r>
          </a:p>
          <a:p>
            <a:r>
              <a:rPr lang="en-US" dirty="0">
                <a:latin typeface="Biome" panose="020B0503030204020804" pitchFamily="34" charset="0"/>
                <a:cs typeface="Biome" panose="020B0503030204020804" pitchFamily="34" charset="0"/>
              </a:rPr>
              <a:t>GPTQ - GPT Quantization came out, allowing most GPT models to run on using the CPU instead of the GPU.</a:t>
            </a:r>
          </a:p>
          <a:p>
            <a:r>
              <a:rPr lang="en-US" dirty="0">
                <a:latin typeface="Biome" panose="020B0503030204020804" pitchFamily="34" charset="0"/>
                <a:cs typeface="Biome" panose="020B0503030204020804" pitchFamily="34" charset="0"/>
              </a:rPr>
              <a:t>You could think of GPTQ as a method of AI model compression.</a:t>
            </a:r>
          </a:p>
          <a:p>
            <a:r>
              <a:rPr lang="en-US" dirty="0">
                <a:latin typeface="Biome" panose="020B0503030204020804" pitchFamily="34" charset="0"/>
                <a:cs typeface="Biome" panose="020B0503030204020804" pitchFamily="34" charset="0"/>
              </a:rPr>
              <a:t>GPTQ is to a regular AI model as MP3 is to an audio wave file.</a:t>
            </a:r>
          </a:p>
          <a:p>
            <a:r>
              <a:rPr lang="en-US" dirty="0">
                <a:latin typeface="Biome" panose="020B0503030204020804" pitchFamily="34" charset="0"/>
                <a:cs typeface="Biome" panose="020B0503030204020804" pitchFamily="34" charset="0"/>
              </a:rPr>
              <a:t>Tom </a:t>
            </a:r>
            <a:r>
              <a:rPr lang="en-US" dirty="0" err="1">
                <a:latin typeface="Biome" panose="020B0503030204020804" pitchFamily="34" charset="0"/>
                <a:cs typeface="Biome" panose="020B0503030204020804" pitchFamily="34" charset="0"/>
              </a:rPr>
              <a:t>Jobbins</a:t>
            </a:r>
            <a:r>
              <a:rPr lang="en-US" dirty="0">
                <a:latin typeface="Biome" panose="020B0503030204020804" pitchFamily="34" charset="0"/>
                <a:cs typeface="Biome" panose="020B0503030204020804" pitchFamily="34" charset="0"/>
              </a:rPr>
              <a:t> (</a:t>
            </a:r>
            <a:r>
              <a:rPr lang="en-US" dirty="0" err="1">
                <a:latin typeface="Biome" panose="020B0503030204020804" pitchFamily="34" charset="0"/>
                <a:cs typeface="Biome" panose="020B0503030204020804" pitchFamily="34" charset="0"/>
              </a:rPr>
              <a:t>TheBloke</a:t>
            </a:r>
            <a:r>
              <a:rPr lang="en-US" dirty="0">
                <a:latin typeface="Biome" panose="020B0503030204020804" pitchFamily="34" charset="0"/>
                <a:cs typeface="Biome" panose="020B0503030204020804" pitchFamily="34" charset="0"/>
              </a:rPr>
              <a:t>) has a profile on </a:t>
            </a:r>
            <a:r>
              <a:rPr lang="en-US" dirty="0" err="1">
                <a:latin typeface="Biome" panose="020B0503030204020804" pitchFamily="34" charset="0"/>
                <a:cs typeface="Biome" panose="020B0503030204020804" pitchFamily="34" charset="0"/>
              </a:rPr>
              <a:t>HuggingFace</a:t>
            </a:r>
            <a:r>
              <a:rPr lang="en-US" dirty="0">
                <a:latin typeface="Biome" panose="020B0503030204020804" pitchFamily="34" charset="0"/>
                <a:cs typeface="Biome" panose="020B0503030204020804" pitchFamily="34" charset="0"/>
              </a:rPr>
              <a:t> where he uploads a lot of open source models into GPTQ format for people without a powerful GPU to still have the pleasure of using.</a:t>
            </a:r>
          </a:p>
        </p:txBody>
      </p:sp>
    </p:spTree>
    <p:extLst>
      <p:ext uri="{BB962C8B-B14F-4D97-AF65-F5344CB8AC3E}">
        <p14:creationId xmlns:p14="http://schemas.microsoft.com/office/powerpoint/2010/main" val="59120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5308-FE4E-DD88-8EA9-88E3000AE769}"/>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I wanted to Go All In</a:t>
            </a:r>
          </a:p>
        </p:txBody>
      </p:sp>
      <p:sp>
        <p:nvSpPr>
          <p:cNvPr id="3" name="Content Placeholder 2">
            <a:extLst>
              <a:ext uri="{FF2B5EF4-FFF2-40B4-BE49-F238E27FC236}">
                <a16:creationId xmlns:a16="http://schemas.microsoft.com/office/drawing/2014/main" id="{254E6CEB-F583-1714-3094-976AF139B874}"/>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In August, before kids go back to school, the state of Tennessee throws a tax-free holiday on all education-related merchandise.</a:t>
            </a:r>
          </a:p>
          <a:p>
            <a:r>
              <a:rPr lang="en-US" dirty="0">
                <a:latin typeface="Biome" panose="020B0503030204020804" pitchFamily="34" charset="0"/>
                <a:cs typeface="Biome" panose="020B0503030204020804" pitchFamily="34" charset="0"/>
              </a:rPr>
              <a:t>This includes computers under $1,000.</a:t>
            </a:r>
          </a:p>
          <a:p>
            <a:r>
              <a:rPr lang="en-US" dirty="0">
                <a:latin typeface="Biome" panose="020B0503030204020804" pitchFamily="34" charset="0"/>
                <a:cs typeface="Biome" panose="020B0503030204020804" pitchFamily="34" charset="0"/>
              </a:rPr>
              <a:t>Because computer dealers want to make a sale, computers that are usually more than $1,000 get marked down.</a:t>
            </a:r>
          </a:p>
          <a:p>
            <a:r>
              <a:rPr lang="en-US" dirty="0">
                <a:latin typeface="Biome" panose="020B0503030204020804" pitchFamily="34" charset="0"/>
                <a:cs typeface="Biome" panose="020B0503030204020804" pitchFamily="34" charset="0"/>
              </a:rPr>
              <a:t>On tax-free weekend I purchased an HP Omen for $999.99, then ordered RAM to fill it to its 128GB max capacity.</a:t>
            </a:r>
          </a:p>
          <a:p>
            <a:pPr marL="0" indent="0">
              <a:buNone/>
            </a:pPr>
            <a:endParaRPr lang="en-US" dirty="0">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98531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FA5C-4691-D814-F485-BB4BC5008862}"/>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Meet Good Omen</a:t>
            </a:r>
          </a:p>
        </p:txBody>
      </p:sp>
      <p:pic>
        <p:nvPicPr>
          <p:cNvPr id="5" name="Content Placeholder 4" descr="A computer tower with purple lights&#10;&#10;Description automatically generated">
            <a:extLst>
              <a:ext uri="{FF2B5EF4-FFF2-40B4-BE49-F238E27FC236}">
                <a16:creationId xmlns:a16="http://schemas.microsoft.com/office/drawing/2014/main" id="{EE81C9F3-250B-D77E-03D7-216B50A05BD5}"/>
              </a:ext>
            </a:extLst>
          </p:cNvPr>
          <p:cNvPicPr>
            <a:picLocks noGrp="1" noChangeAspect="1"/>
          </p:cNvPicPr>
          <p:nvPr>
            <p:ph idx="1"/>
          </p:nvPr>
        </p:nvPicPr>
        <p:blipFill>
          <a:blip r:embed="rId2"/>
          <a:stretch>
            <a:fillRect/>
          </a:stretch>
        </p:blipFill>
        <p:spPr>
          <a:xfrm>
            <a:off x="3159611" y="2057401"/>
            <a:ext cx="5872777" cy="4404583"/>
          </a:xfrm>
        </p:spPr>
      </p:pic>
    </p:spTree>
    <p:extLst>
      <p:ext uri="{BB962C8B-B14F-4D97-AF65-F5344CB8AC3E}">
        <p14:creationId xmlns:p14="http://schemas.microsoft.com/office/powerpoint/2010/main" val="362809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EE24-E067-5ECF-9447-355D052619C4}"/>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Good Omen’s Specs</a:t>
            </a:r>
          </a:p>
        </p:txBody>
      </p:sp>
      <p:sp>
        <p:nvSpPr>
          <p:cNvPr id="3" name="Content Placeholder 2">
            <a:extLst>
              <a:ext uri="{FF2B5EF4-FFF2-40B4-BE49-F238E27FC236}">
                <a16:creationId xmlns:a16="http://schemas.microsoft.com/office/drawing/2014/main" id="{D50FC00A-C619-368A-6B48-65B53BDF6668}"/>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AMD Ryzen 5 5600G 3.9GHz processor with 6 cores.</a:t>
            </a:r>
          </a:p>
          <a:p>
            <a:r>
              <a:rPr lang="en-US" dirty="0">
                <a:latin typeface="Biome" panose="020B0503030204020804" pitchFamily="34" charset="0"/>
                <a:cs typeface="Biome" panose="020B0503030204020804" pitchFamily="34" charset="0"/>
              </a:rPr>
              <a:t>128 GB 3600MHz DDR4 RAM</a:t>
            </a:r>
          </a:p>
          <a:p>
            <a:r>
              <a:rPr lang="en-US" dirty="0">
                <a:latin typeface="Biome" panose="020B0503030204020804" pitchFamily="34" charset="0"/>
                <a:cs typeface="Biome" panose="020B0503030204020804" pitchFamily="34" charset="0"/>
              </a:rPr>
              <a:t>NVIDIA GeForce RTX 3060 </a:t>
            </a:r>
            <a:r>
              <a:rPr lang="en-US" dirty="0" err="1">
                <a:latin typeface="Biome" panose="020B0503030204020804" pitchFamily="34" charset="0"/>
                <a:cs typeface="Biome" panose="020B0503030204020804" pitchFamily="34" charset="0"/>
              </a:rPr>
              <a:t>Ti</a:t>
            </a:r>
            <a:r>
              <a:rPr lang="en-US" dirty="0">
                <a:latin typeface="Biome" panose="020B0503030204020804" pitchFamily="34" charset="0"/>
                <a:cs typeface="Biome" panose="020B0503030204020804" pitchFamily="34" charset="0"/>
              </a:rPr>
              <a:t> 16GB RAM</a:t>
            </a:r>
          </a:p>
          <a:p>
            <a:r>
              <a:rPr lang="en-US" dirty="0">
                <a:latin typeface="Biome" panose="020B0503030204020804" pitchFamily="34" charset="0"/>
                <a:cs typeface="Biome" panose="020B0503030204020804" pitchFamily="34" charset="0"/>
              </a:rPr>
              <a:t>1 TB SSD Hard Drive</a:t>
            </a:r>
          </a:p>
          <a:p>
            <a:pPr marL="0" indent="0">
              <a:buNone/>
            </a:pPr>
            <a:endParaRPr lang="en-US" dirty="0">
              <a:latin typeface="Biome" panose="020B0503030204020804" pitchFamily="34" charset="0"/>
              <a:cs typeface="Biome" panose="020B0503030204020804" pitchFamily="34" charset="0"/>
            </a:endParaRPr>
          </a:p>
          <a:p>
            <a:r>
              <a:rPr lang="en-US" dirty="0">
                <a:latin typeface="Biome" panose="020B0503030204020804" pitchFamily="34" charset="0"/>
                <a:cs typeface="Biome" panose="020B0503030204020804" pitchFamily="34" charset="0"/>
              </a:rPr>
              <a:t>Total Price $1250.00</a:t>
            </a:r>
          </a:p>
        </p:txBody>
      </p:sp>
    </p:spTree>
    <p:extLst>
      <p:ext uri="{BB962C8B-B14F-4D97-AF65-F5344CB8AC3E}">
        <p14:creationId xmlns:p14="http://schemas.microsoft.com/office/powerpoint/2010/main" val="163745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2244-D8AA-B6C2-44B7-78688DA0282B}"/>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Best Model Tried</a:t>
            </a:r>
          </a:p>
        </p:txBody>
      </p:sp>
      <p:sp>
        <p:nvSpPr>
          <p:cNvPr id="3" name="Content Placeholder 2">
            <a:extLst>
              <a:ext uri="{FF2B5EF4-FFF2-40B4-BE49-F238E27FC236}">
                <a16:creationId xmlns:a16="http://schemas.microsoft.com/office/drawing/2014/main" id="{005BD35E-C182-FB57-73DA-FA5D0B2307C5}"/>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Once I installed my RAM upgrade, I opened up Text Generation Web UI, and </a:t>
            </a:r>
            <a:r>
              <a:rPr lang="en-US" dirty="0" err="1">
                <a:latin typeface="Biome" panose="020B0503030204020804" pitchFamily="34" charset="0"/>
                <a:cs typeface="Biome" panose="020B0503030204020804" pitchFamily="34" charset="0"/>
              </a:rPr>
              <a:t>HuggingFace</a:t>
            </a:r>
            <a:r>
              <a:rPr lang="en-US" dirty="0">
                <a:latin typeface="Biome" panose="020B0503030204020804" pitchFamily="34" charset="0"/>
                <a:cs typeface="Biome" panose="020B0503030204020804" pitchFamily="34" charset="0"/>
              </a:rPr>
              <a:t>, and downloaded the biggest, best AI model I could load.</a:t>
            </a:r>
          </a:p>
          <a:p>
            <a:r>
              <a:rPr lang="en-US" dirty="0">
                <a:latin typeface="Biome" panose="020B0503030204020804" pitchFamily="34" charset="0"/>
                <a:cs typeface="Biome" panose="020B0503030204020804" pitchFamily="34" charset="0"/>
              </a:rPr>
              <a:t>70B parameter models eat up a large amount of RAM and hard disk space.</a:t>
            </a:r>
          </a:p>
          <a:p>
            <a:r>
              <a:rPr lang="en-US" dirty="0">
                <a:latin typeface="Biome" panose="020B0503030204020804" pitchFamily="34" charset="0"/>
                <a:cs typeface="Biome" panose="020B0503030204020804" pitchFamily="34" charset="0"/>
              </a:rPr>
              <a:t>At the time I tried this, Falcon had the highest performing AI model on the </a:t>
            </a:r>
            <a:r>
              <a:rPr lang="en-US" dirty="0" err="1">
                <a:latin typeface="Biome" panose="020B0503030204020804" pitchFamily="34" charset="0"/>
                <a:cs typeface="Biome" panose="020B0503030204020804" pitchFamily="34" charset="0"/>
              </a:rPr>
              <a:t>HuggingFace</a:t>
            </a:r>
            <a:r>
              <a:rPr lang="en-US" dirty="0">
                <a:latin typeface="Biome" panose="020B0503030204020804" pitchFamily="34" charset="0"/>
                <a:cs typeface="Biome" panose="020B0503030204020804" pitchFamily="34" charset="0"/>
              </a:rPr>
              <a:t> leaderboard with 180B parameters. There was no way my computer could handle it since it needed more than 128GB of RAM to operate.</a:t>
            </a:r>
          </a:p>
          <a:p>
            <a:r>
              <a:rPr lang="en-US" dirty="0">
                <a:latin typeface="Biome" panose="020B0503030204020804" pitchFamily="34" charset="0"/>
                <a:cs typeface="Biome" panose="020B0503030204020804" pitchFamily="34" charset="0"/>
              </a:rPr>
              <a:t>On that hardware, some ~70B parameter models ran, all ~30B parameter models ran, but very very slowly.</a:t>
            </a:r>
          </a:p>
        </p:txBody>
      </p:sp>
    </p:spTree>
    <p:extLst>
      <p:ext uri="{BB962C8B-B14F-4D97-AF65-F5344CB8AC3E}">
        <p14:creationId xmlns:p14="http://schemas.microsoft.com/office/powerpoint/2010/main" val="353168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6D6A-E8F2-40B4-B4E3-34E0714E3FB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Other Obstacles</a:t>
            </a:r>
          </a:p>
        </p:txBody>
      </p:sp>
      <p:sp>
        <p:nvSpPr>
          <p:cNvPr id="3" name="Content Placeholder 2">
            <a:extLst>
              <a:ext uri="{FF2B5EF4-FFF2-40B4-BE49-F238E27FC236}">
                <a16:creationId xmlns:a16="http://schemas.microsoft.com/office/drawing/2014/main" id="{07D8E8D0-97FC-8B71-B5FE-3EE57303EA3E}"/>
              </a:ext>
            </a:extLst>
          </p:cNvPr>
          <p:cNvSpPr>
            <a:spLocks noGrp="1"/>
          </p:cNvSpPr>
          <p:nvPr>
            <p:ph idx="1"/>
          </p:nvPr>
        </p:nvSpPr>
        <p:spPr/>
        <p:txBody>
          <a:bodyPr>
            <a:normAutofit lnSpcReduction="10000"/>
          </a:bodyPr>
          <a:lstStyle/>
          <a:p>
            <a:r>
              <a:rPr lang="en-US" dirty="0">
                <a:latin typeface="Biome" panose="020B0503030204020804" pitchFamily="34" charset="0"/>
                <a:cs typeface="Biome" panose="020B0503030204020804" pitchFamily="34" charset="0"/>
              </a:rPr>
              <a:t>The best AI project developers enjoy writing AI software solely for the platforms they prefer, and not necessarily the platform I like to use.</a:t>
            </a:r>
          </a:p>
          <a:p>
            <a:r>
              <a:rPr lang="en-US" dirty="0">
                <a:latin typeface="Biome" panose="020B0503030204020804" pitchFamily="34" charset="0"/>
                <a:cs typeface="Biome" panose="020B0503030204020804" pitchFamily="34" charset="0"/>
              </a:rPr>
              <a:t>Good Omen, despite having a decent CUDA compatible graphics card, runs Windows.</a:t>
            </a:r>
          </a:p>
          <a:p>
            <a:r>
              <a:rPr lang="en-US" dirty="0">
                <a:latin typeface="Biome" panose="020B0503030204020804" pitchFamily="34" charset="0"/>
                <a:cs typeface="Biome" panose="020B0503030204020804" pitchFamily="34" charset="0"/>
              </a:rPr>
              <a:t>Quite a bit of AI software was built on top of libraries that depended on other libraries that would only run on Linux.</a:t>
            </a:r>
          </a:p>
          <a:p>
            <a:r>
              <a:rPr lang="en-US" dirty="0">
                <a:latin typeface="Biome" panose="020B0503030204020804" pitchFamily="34" charset="0"/>
                <a:cs typeface="Biome" panose="020B0503030204020804" pitchFamily="34" charset="0"/>
              </a:rPr>
              <a:t>I didn’t want to set it up to dual boot into Linux because I would then sacrifice valuable hard disk space for my models.</a:t>
            </a:r>
          </a:p>
          <a:p>
            <a:r>
              <a:rPr lang="en-US" dirty="0">
                <a:latin typeface="Biome" panose="020B0503030204020804" pitchFamily="34" charset="0"/>
                <a:cs typeface="Biome" panose="020B0503030204020804" pitchFamily="34" charset="0"/>
              </a:rPr>
              <a:t>I didn’t go full Linux because I was concerned about hardware driver compatibility.</a:t>
            </a:r>
          </a:p>
          <a:p>
            <a:r>
              <a:rPr lang="en-US" dirty="0">
                <a:latin typeface="Biome" panose="020B0503030204020804" pitchFamily="34" charset="0"/>
                <a:cs typeface="Biome" panose="020B0503030204020804" pitchFamily="34" charset="0"/>
              </a:rPr>
              <a:t>From this experience I learned about WSL – Windows Subsystem for Linux</a:t>
            </a:r>
          </a:p>
        </p:txBody>
      </p:sp>
    </p:spTree>
    <p:extLst>
      <p:ext uri="{BB962C8B-B14F-4D97-AF65-F5344CB8AC3E}">
        <p14:creationId xmlns:p14="http://schemas.microsoft.com/office/powerpoint/2010/main" val="283326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36C3-56E3-6BC3-615A-24331BB1CC04}"/>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Windows Subsystem</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For Linux</a:t>
            </a:r>
          </a:p>
        </p:txBody>
      </p:sp>
      <p:sp>
        <p:nvSpPr>
          <p:cNvPr id="3" name="Content Placeholder 2">
            <a:extLst>
              <a:ext uri="{FF2B5EF4-FFF2-40B4-BE49-F238E27FC236}">
                <a16:creationId xmlns:a16="http://schemas.microsoft.com/office/drawing/2014/main" id="{0DE06417-853B-9890-5C69-6D9EB4F392B1}"/>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Basically, if you want to run an AI tool in Windows that requires Ubuntu Linux dependencies, just install the Ubuntu app on top of Windows.</a:t>
            </a:r>
          </a:p>
          <a:p>
            <a:r>
              <a:rPr lang="en-US" dirty="0">
                <a:latin typeface="Biome" panose="020B0503030204020804" pitchFamily="34" charset="0"/>
                <a:cs typeface="Biome" panose="020B0503030204020804" pitchFamily="34" charset="0"/>
              </a:rPr>
              <a:t>You simply open the Microsoft Store, search for, “Ubuntu.”</a:t>
            </a:r>
          </a:p>
          <a:p>
            <a:r>
              <a:rPr lang="en-US" dirty="0">
                <a:latin typeface="Biome" panose="020B0503030204020804" pitchFamily="34" charset="0"/>
                <a:cs typeface="Biome" panose="020B0503030204020804" pitchFamily="34" charset="0"/>
              </a:rPr>
              <a:t>Then you click to install. Then click open.</a:t>
            </a:r>
          </a:p>
          <a:p>
            <a:r>
              <a:rPr lang="en-US" dirty="0">
                <a:latin typeface="Biome" panose="020B0503030204020804" pitchFamily="34" charset="0"/>
                <a:cs typeface="Biome" panose="020B0503030204020804" pitchFamily="34" charset="0"/>
              </a:rPr>
              <a:t>It opens a fully functional Ubuntu Linux terminal right on your Windows desktop.</a:t>
            </a:r>
          </a:p>
          <a:p>
            <a:r>
              <a:rPr lang="en-US" dirty="0">
                <a:latin typeface="Biome" panose="020B0503030204020804" pitchFamily="34" charset="0"/>
                <a:cs typeface="Biome" panose="020B0503030204020804" pitchFamily="34" charset="0"/>
              </a:rPr>
              <a:t>Is it just a VM, or can I access my files too?</a:t>
            </a:r>
          </a:p>
          <a:p>
            <a:r>
              <a:rPr lang="en-US" dirty="0">
                <a:latin typeface="Biome" panose="020B0503030204020804" pitchFamily="34" charset="0"/>
                <a:cs typeface="Biome" panose="020B0503030204020804" pitchFamily="34" charset="0"/>
              </a:rPr>
              <a:t>Cd /</a:t>
            </a:r>
            <a:r>
              <a:rPr lang="en-US" dirty="0" err="1">
                <a:latin typeface="Biome" panose="020B0503030204020804" pitchFamily="34" charset="0"/>
                <a:cs typeface="Biome" panose="020B0503030204020804" pitchFamily="34" charset="0"/>
              </a:rPr>
              <a:t>mnt</a:t>
            </a:r>
            <a:r>
              <a:rPr lang="en-US" dirty="0">
                <a:latin typeface="Biome" panose="020B0503030204020804" pitchFamily="34" charset="0"/>
                <a:cs typeface="Biome" panose="020B0503030204020804" pitchFamily="34" charset="0"/>
              </a:rPr>
              <a:t>/c/ and you’re on drive C. It’s that easy.</a:t>
            </a:r>
          </a:p>
        </p:txBody>
      </p:sp>
    </p:spTree>
    <p:extLst>
      <p:ext uri="{BB962C8B-B14F-4D97-AF65-F5344CB8AC3E}">
        <p14:creationId xmlns:p14="http://schemas.microsoft.com/office/powerpoint/2010/main" val="74568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2D75-3665-CFB4-71DB-E2B410D3AFE6}"/>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About Me</a:t>
            </a:r>
          </a:p>
        </p:txBody>
      </p:sp>
      <p:sp>
        <p:nvSpPr>
          <p:cNvPr id="3" name="Content Placeholder 2">
            <a:extLst>
              <a:ext uri="{FF2B5EF4-FFF2-40B4-BE49-F238E27FC236}">
                <a16:creationId xmlns:a16="http://schemas.microsoft.com/office/drawing/2014/main" id="{5EC4DA07-4FE6-5517-4089-22E1ED94EEFE}"/>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Software engineer for more than 15 years.</a:t>
            </a:r>
          </a:p>
          <a:p>
            <a:r>
              <a:rPr lang="en-US" dirty="0">
                <a:latin typeface="Biome" panose="020B0503030204020804" pitchFamily="34" charset="0"/>
                <a:cs typeface="Biome" panose="020B0503030204020804" pitchFamily="34" charset="0"/>
              </a:rPr>
              <a:t>Continue to do full stack development.</a:t>
            </a:r>
          </a:p>
          <a:p>
            <a:r>
              <a:rPr lang="en-US" dirty="0">
                <a:latin typeface="Biome" panose="020B0503030204020804" pitchFamily="34" charset="0"/>
                <a:cs typeface="Biome" panose="020B0503030204020804" pitchFamily="34" charset="0"/>
              </a:rPr>
              <a:t>Master’s degree in Information Security.</a:t>
            </a:r>
          </a:p>
          <a:p>
            <a:r>
              <a:rPr lang="en-US" dirty="0">
                <a:latin typeface="Biome" panose="020B0503030204020804" pitchFamily="34" charset="0"/>
                <a:cs typeface="Biome" panose="020B0503030204020804" pitchFamily="34" charset="0"/>
              </a:rPr>
              <a:t>I just do Artificial Intelligence for fun. No special credentials in AI.</a:t>
            </a:r>
          </a:p>
          <a:p>
            <a:r>
              <a:rPr lang="en-US" dirty="0">
                <a:latin typeface="Biome" panose="020B0503030204020804" pitchFamily="34" charset="0"/>
                <a:cs typeface="Biome" panose="020B0503030204020804" pitchFamily="34" charset="0"/>
              </a:rPr>
              <a:t>I want to live in a cyberpunk future, and I’m doing my part to achieve that.</a:t>
            </a:r>
          </a:p>
          <a:p>
            <a:pPr marL="0" indent="0">
              <a:buNone/>
            </a:pPr>
            <a:endParaRPr lang="en-US" dirty="0">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3951457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E557-15CA-7A01-5BFA-F8460492F046}"/>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Other Obstacles</a:t>
            </a:r>
          </a:p>
        </p:txBody>
      </p:sp>
      <p:sp>
        <p:nvSpPr>
          <p:cNvPr id="3" name="Content Placeholder 2">
            <a:extLst>
              <a:ext uri="{FF2B5EF4-FFF2-40B4-BE49-F238E27FC236}">
                <a16:creationId xmlns:a16="http://schemas.microsoft.com/office/drawing/2014/main" id="{7ECB42DE-F12C-17EC-779B-98ACDC51F203}"/>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think AI Developers must hate backward compatibility and keeping versions in sync.</a:t>
            </a:r>
          </a:p>
          <a:p>
            <a:r>
              <a:rPr lang="en-US" dirty="0">
                <a:latin typeface="Biome" panose="020B0503030204020804" pitchFamily="34" charset="0"/>
                <a:cs typeface="Biome" panose="020B0503030204020804" pitchFamily="34" charset="0"/>
              </a:rPr>
              <a:t>If I had a dime for every time I was told I couldn’t run a piece of AI software because a given dependency was too recent or had too high a version number, I would be filthy rich.</a:t>
            </a:r>
          </a:p>
          <a:p>
            <a:r>
              <a:rPr lang="en-US" dirty="0">
                <a:latin typeface="Biome" panose="020B0503030204020804" pitchFamily="34" charset="0"/>
                <a:cs typeface="Biome" panose="020B0503030204020804" pitchFamily="34" charset="0"/>
              </a:rPr>
              <a:t>Most AI software is written in Python and uses Python extensively.</a:t>
            </a:r>
          </a:p>
          <a:p>
            <a:r>
              <a:rPr lang="en-US" dirty="0">
                <a:latin typeface="Biome" panose="020B0503030204020804" pitchFamily="34" charset="0"/>
                <a:cs typeface="Biome" panose="020B0503030204020804" pitchFamily="34" charset="0"/>
              </a:rPr>
              <a:t>For all of these, use </a:t>
            </a:r>
            <a:r>
              <a:rPr lang="en-US" dirty="0" err="1">
                <a:latin typeface="Biome" panose="020B0503030204020804" pitchFamily="34" charset="0"/>
                <a:cs typeface="Biome" panose="020B0503030204020804" pitchFamily="34" charset="0"/>
              </a:rPr>
              <a:t>Miniconda</a:t>
            </a:r>
            <a:r>
              <a:rPr lang="en-US" dirty="0">
                <a:latin typeface="Biome" panose="020B0503030204020804" pitchFamily="34" charset="0"/>
                <a:cs typeface="Biome" panose="020B0503030204020804" pitchFamily="34" charset="0"/>
              </a:rPr>
              <a:t> to setup separate environments with separate dependencies running with separate versions.</a:t>
            </a:r>
          </a:p>
        </p:txBody>
      </p:sp>
    </p:spTree>
    <p:extLst>
      <p:ext uri="{BB962C8B-B14F-4D97-AF65-F5344CB8AC3E}">
        <p14:creationId xmlns:p14="http://schemas.microsoft.com/office/powerpoint/2010/main" val="27482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25B7-3452-A6ED-2E84-12F0F3FFE38C}"/>
              </a:ext>
            </a:extLst>
          </p:cNvPr>
          <p:cNvSpPr>
            <a:spLocks noGrp="1"/>
          </p:cNvSpPr>
          <p:nvPr>
            <p:ph type="title"/>
          </p:nvPr>
        </p:nvSpPr>
        <p:spPr/>
        <p:txBody>
          <a:bodyPr/>
          <a:lstStyle/>
          <a:p>
            <a:r>
              <a:rPr lang="en-US" dirty="0" err="1">
                <a:latin typeface="Biome" panose="020B0503030204020804" pitchFamily="34" charset="0"/>
                <a:cs typeface="Biome" panose="020B0503030204020804" pitchFamily="34" charset="0"/>
              </a:rPr>
              <a:t>Miniconda</a:t>
            </a:r>
            <a:endParaRPr lang="en-US" dirty="0">
              <a:latin typeface="Biome" panose="020B0503030204020804" pitchFamily="34" charset="0"/>
              <a:cs typeface="Biome" panose="020B0503030204020804" pitchFamily="34" charset="0"/>
            </a:endParaRPr>
          </a:p>
        </p:txBody>
      </p:sp>
      <p:sp>
        <p:nvSpPr>
          <p:cNvPr id="3" name="Content Placeholder 2">
            <a:extLst>
              <a:ext uri="{FF2B5EF4-FFF2-40B4-BE49-F238E27FC236}">
                <a16:creationId xmlns:a16="http://schemas.microsoft.com/office/drawing/2014/main" id="{357F1876-456F-65A8-B038-60ED88CC8E59}"/>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Download installer at </a:t>
            </a:r>
            <a:r>
              <a:rPr lang="en-US" dirty="0">
                <a:latin typeface="Biome" panose="020B0503030204020804" pitchFamily="34" charset="0"/>
                <a:cs typeface="Biome" panose="020B0503030204020804" pitchFamily="34" charset="0"/>
                <a:hlinkClick r:id="rId2"/>
              </a:rPr>
              <a:t>https://docs.conda.io/projects/miniconda/en/latest/index.html</a:t>
            </a:r>
            <a:endParaRPr lang="en-US" dirty="0">
              <a:latin typeface="Biome" panose="020B0503030204020804" pitchFamily="34" charset="0"/>
              <a:cs typeface="Biome" panose="020B0503030204020804" pitchFamily="34" charset="0"/>
            </a:endParaRPr>
          </a:p>
          <a:p>
            <a:r>
              <a:rPr lang="en-US" dirty="0" err="1">
                <a:latin typeface="Biome" panose="020B0503030204020804" pitchFamily="34" charset="0"/>
                <a:cs typeface="Biome" panose="020B0503030204020804" pitchFamily="34" charset="0"/>
              </a:rPr>
              <a:t>Conda</a:t>
            </a:r>
            <a:r>
              <a:rPr lang="en-US" dirty="0">
                <a:latin typeface="Biome" panose="020B0503030204020804" pitchFamily="34" charset="0"/>
                <a:cs typeface="Biome" panose="020B0503030204020804" pitchFamily="34" charset="0"/>
              </a:rPr>
              <a:t> create –n [environment name] python[=specific version] anaconda</a:t>
            </a:r>
          </a:p>
          <a:p>
            <a:r>
              <a:rPr lang="en-US" dirty="0" err="1">
                <a:latin typeface="Biome" panose="020B0503030204020804" pitchFamily="34" charset="0"/>
                <a:cs typeface="Biome" panose="020B0503030204020804" pitchFamily="34" charset="0"/>
              </a:rPr>
              <a:t>Conda</a:t>
            </a:r>
            <a:r>
              <a:rPr lang="en-US" dirty="0">
                <a:latin typeface="Biome" panose="020B0503030204020804" pitchFamily="34" charset="0"/>
                <a:cs typeface="Biome" panose="020B0503030204020804" pitchFamily="34" charset="0"/>
              </a:rPr>
              <a:t> activate [environment name]</a:t>
            </a:r>
          </a:p>
          <a:p>
            <a:r>
              <a:rPr lang="en-US" dirty="0">
                <a:latin typeface="Biome" panose="020B0503030204020804" pitchFamily="34" charset="0"/>
                <a:cs typeface="Biome" panose="020B0503030204020804" pitchFamily="34" charset="0"/>
              </a:rPr>
              <a:t>Once the environment name is activated, install dependencies and run your code.</a:t>
            </a:r>
          </a:p>
          <a:p>
            <a:r>
              <a:rPr lang="en-US" dirty="0" err="1">
                <a:latin typeface="Biome" panose="020B0503030204020804" pitchFamily="34" charset="0"/>
                <a:cs typeface="Biome" panose="020B0503030204020804" pitchFamily="34" charset="0"/>
              </a:rPr>
              <a:t>Conda</a:t>
            </a:r>
            <a:r>
              <a:rPr lang="en-US" dirty="0">
                <a:latin typeface="Biome" panose="020B0503030204020804" pitchFamily="34" charset="0"/>
                <a:cs typeface="Biome" panose="020B0503030204020804" pitchFamily="34" charset="0"/>
              </a:rPr>
              <a:t> also has its own package management system. If pip is giving you troubles, using </a:t>
            </a:r>
            <a:r>
              <a:rPr lang="en-US" dirty="0" err="1">
                <a:latin typeface="Biome" panose="020B0503030204020804" pitchFamily="34" charset="0"/>
                <a:cs typeface="Biome" panose="020B0503030204020804" pitchFamily="34" charset="0"/>
              </a:rPr>
              <a:t>Conda</a:t>
            </a:r>
            <a:r>
              <a:rPr lang="en-US" dirty="0">
                <a:latin typeface="Biome" panose="020B0503030204020804" pitchFamily="34" charset="0"/>
                <a:cs typeface="Biome" panose="020B0503030204020804" pitchFamily="34" charset="0"/>
              </a:rPr>
              <a:t> to install the packages often makes all your versioning troubles magically work.</a:t>
            </a:r>
          </a:p>
        </p:txBody>
      </p:sp>
    </p:spTree>
    <p:extLst>
      <p:ext uri="{BB962C8B-B14F-4D97-AF65-F5344CB8AC3E}">
        <p14:creationId xmlns:p14="http://schemas.microsoft.com/office/powerpoint/2010/main" val="243865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35A9-10E4-520B-E7E2-C1FF0D8EDF68}"/>
              </a:ext>
            </a:extLst>
          </p:cNvPr>
          <p:cNvSpPr>
            <a:spLocks noGrp="1"/>
          </p:cNvSpPr>
          <p:nvPr>
            <p:ph type="title"/>
          </p:nvPr>
        </p:nvSpPr>
        <p:spPr/>
        <p:txBody>
          <a:bodyPr/>
          <a:lstStyle/>
          <a:p>
            <a:r>
              <a:rPr lang="en-US" dirty="0" err="1">
                <a:latin typeface="Biome" panose="020B0503030204020804" pitchFamily="34" charset="0"/>
                <a:cs typeface="Biome" panose="020B0503030204020804" pitchFamily="34" charset="0"/>
              </a:rPr>
              <a:t>Autotrain</a:t>
            </a:r>
            <a:endParaRPr lang="en-US" dirty="0">
              <a:latin typeface="Biome" panose="020B0503030204020804" pitchFamily="34" charset="0"/>
              <a:cs typeface="Biome" panose="020B0503030204020804" pitchFamily="34" charset="0"/>
            </a:endParaRPr>
          </a:p>
        </p:txBody>
      </p:sp>
      <p:sp>
        <p:nvSpPr>
          <p:cNvPr id="3" name="Content Placeholder 2">
            <a:extLst>
              <a:ext uri="{FF2B5EF4-FFF2-40B4-BE49-F238E27FC236}">
                <a16:creationId xmlns:a16="http://schemas.microsoft.com/office/drawing/2014/main" id="{FD15E60D-0E2E-0BA8-093C-94320450D16F}"/>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promised in my abstract for this presentation to demonstrate how to fine-tune a model.</a:t>
            </a:r>
          </a:p>
          <a:p>
            <a:r>
              <a:rPr lang="en-US" dirty="0">
                <a:latin typeface="Biome" panose="020B0503030204020804" pitchFamily="34" charset="0"/>
                <a:cs typeface="Biome" panose="020B0503030204020804" pitchFamily="34" charset="0"/>
              </a:rPr>
              <a:t>After I read the chapter in </a:t>
            </a:r>
            <a:r>
              <a:rPr lang="en-US" i="1" dirty="0">
                <a:latin typeface="Biome" panose="020B0503030204020804" pitchFamily="34" charset="0"/>
                <a:cs typeface="Biome" panose="020B0503030204020804" pitchFamily="34" charset="0"/>
              </a:rPr>
              <a:t>Introduction to Natural Language Processing with Transformers</a:t>
            </a:r>
            <a:r>
              <a:rPr lang="en-US" dirty="0">
                <a:latin typeface="Biome" panose="020B0503030204020804" pitchFamily="34" charset="0"/>
                <a:cs typeface="Biome" panose="020B0503030204020804" pitchFamily="34" charset="0"/>
              </a:rPr>
              <a:t>, I was nervous that it would take me months to get that one thing figured out.</a:t>
            </a:r>
          </a:p>
          <a:p>
            <a:r>
              <a:rPr lang="en-US" dirty="0">
                <a:latin typeface="Biome" panose="020B0503030204020804" pitchFamily="34" charset="0"/>
                <a:cs typeface="Biome" panose="020B0503030204020804" pitchFamily="34" charset="0"/>
              </a:rPr>
              <a:t>I’d have to write a separate talk just on fine-tuning!</a:t>
            </a:r>
          </a:p>
          <a:p>
            <a:r>
              <a:rPr lang="en-US" dirty="0">
                <a:latin typeface="Biome" panose="020B0503030204020804" pitchFamily="34" charset="0"/>
                <a:cs typeface="Biome" panose="020B0503030204020804" pitchFamily="34" charset="0"/>
              </a:rPr>
              <a:t>I had nothing to fear, thanks to </a:t>
            </a:r>
            <a:r>
              <a:rPr lang="en-US" dirty="0" err="1">
                <a:latin typeface="Biome" panose="020B0503030204020804" pitchFamily="34" charset="0"/>
                <a:cs typeface="Biome" panose="020B0503030204020804" pitchFamily="34" charset="0"/>
              </a:rPr>
              <a:t>autotrain</a:t>
            </a:r>
            <a:r>
              <a:rPr lang="en-US" dirty="0">
                <a:latin typeface="Biome" panose="020B0503030204020804" pitchFamily="34" charset="0"/>
                <a:cs typeface="Biome" panose="020B0503030204020804" pitchFamily="34" charset="0"/>
              </a:rPr>
              <a:t>.</a:t>
            </a:r>
          </a:p>
          <a:p>
            <a:endParaRPr lang="en-US" dirty="0">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41688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CFEE-845F-640E-F4C8-4AB9FF7352CE}"/>
              </a:ext>
            </a:extLst>
          </p:cNvPr>
          <p:cNvSpPr>
            <a:spLocks noGrp="1"/>
          </p:cNvSpPr>
          <p:nvPr>
            <p:ph type="title"/>
          </p:nvPr>
        </p:nvSpPr>
        <p:spPr/>
        <p:txBody>
          <a:bodyPr/>
          <a:lstStyle/>
          <a:p>
            <a:r>
              <a:rPr lang="en-US" dirty="0" err="1">
                <a:latin typeface="Biome" panose="020B0503030204020804" pitchFamily="34" charset="0"/>
                <a:cs typeface="Biome" panose="020B0503030204020804" pitchFamily="34" charset="0"/>
              </a:rPr>
              <a:t>Autotrain</a:t>
            </a:r>
            <a:endParaRPr lang="en-US" dirty="0">
              <a:latin typeface="Biome" panose="020B0503030204020804" pitchFamily="34" charset="0"/>
              <a:cs typeface="Biome" panose="020B0503030204020804" pitchFamily="34" charset="0"/>
            </a:endParaRPr>
          </a:p>
        </p:txBody>
      </p:sp>
      <p:sp>
        <p:nvSpPr>
          <p:cNvPr id="3" name="Content Placeholder 2">
            <a:extLst>
              <a:ext uri="{FF2B5EF4-FFF2-40B4-BE49-F238E27FC236}">
                <a16:creationId xmlns:a16="http://schemas.microsoft.com/office/drawing/2014/main" id="{37CF6B3E-1980-7EC1-1933-79144B60C9C8}"/>
              </a:ext>
            </a:extLst>
          </p:cNvPr>
          <p:cNvSpPr>
            <a:spLocks noGrp="1"/>
          </p:cNvSpPr>
          <p:nvPr>
            <p:ph idx="1"/>
          </p:nvPr>
        </p:nvSpPr>
        <p:spPr/>
        <p:txBody>
          <a:bodyPr/>
          <a:lstStyle/>
          <a:p>
            <a:r>
              <a:rPr lang="en-US" dirty="0">
                <a:hlinkClick r:id="rId2"/>
              </a:rPr>
              <a:t>https://github.com/huggingface/autotrain-advanced</a:t>
            </a:r>
            <a:endParaRPr lang="en-US" dirty="0"/>
          </a:p>
          <a:p>
            <a:r>
              <a:rPr lang="en-US" dirty="0"/>
              <a:t>Uses </a:t>
            </a:r>
            <a:r>
              <a:rPr lang="en-US" dirty="0" err="1"/>
              <a:t>bitsandbytes</a:t>
            </a:r>
            <a:r>
              <a:rPr lang="en-US" dirty="0"/>
              <a:t> python code dependency</a:t>
            </a:r>
          </a:p>
          <a:p>
            <a:pPr marL="0" indent="0">
              <a:buNone/>
            </a:pPr>
            <a:r>
              <a:rPr lang="en-US" dirty="0"/>
              <a:t>     (Requires Ubuntu Linux and CUDA)</a:t>
            </a:r>
          </a:p>
          <a:p>
            <a:r>
              <a:rPr lang="en-US" dirty="0"/>
              <a:t>Pip install </a:t>
            </a:r>
            <a:r>
              <a:rPr lang="en-US" dirty="0" err="1"/>
              <a:t>autotrain</a:t>
            </a:r>
            <a:r>
              <a:rPr lang="en-US" dirty="0"/>
              <a:t>-advanced</a:t>
            </a:r>
          </a:p>
          <a:p>
            <a:r>
              <a:rPr lang="en-US" dirty="0"/>
              <a:t>Abhishek Thakur has a great YouTube tutorial on how to use it.</a:t>
            </a:r>
          </a:p>
          <a:p>
            <a:r>
              <a:rPr lang="en-US" dirty="0">
                <a:hlinkClick r:id="rId3"/>
              </a:rPr>
              <a:t>https://www.youtube.com/watch?v=3fsn19OI_C8</a:t>
            </a:r>
            <a:endParaRPr lang="en-US" dirty="0"/>
          </a:p>
          <a:p>
            <a:r>
              <a:rPr lang="en-US" dirty="0"/>
              <a:t>Following his directions I still couldn’t quite get my data to finetune on any model. But using a subset of the sample data he used from </a:t>
            </a:r>
            <a:r>
              <a:rPr lang="en-US" dirty="0" err="1"/>
              <a:t>HuggingFace</a:t>
            </a:r>
            <a:r>
              <a:rPr lang="en-US" dirty="0"/>
              <a:t>, I was able to template out my own training data in the same format.</a:t>
            </a:r>
          </a:p>
        </p:txBody>
      </p:sp>
    </p:spTree>
    <p:extLst>
      <p:ext uri="{BB962C8B-B14F-4D97-AF65-F5344CB8AC3E}">
        <p14:creationId xmlns:p14="http://schemas.microsoft.com/office/powerpoint/2010/main" val="245190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B6CA-329C-2846-B515-34F1C077B8F2}"/>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My Mentors</a:t>
            </a:r>
          </a:p>
        </p:txBody>
      </p:sp>
      <p:sp>
        <p:nvSpPr>
          <p:cNvPr id="3" name="Content Placeholder 2">
            <a:extLst>
              <a:ext uri="{FF2B5EF4-FFF2-40B4-BE49-F238E27FC236}">
                <a16:creationId xmlns:a16="http://schemas.microsoft.com/office/drawing/2014/main" id="{BC42FF17-5E0C-5358-B78C-4DFA612204E1}"/>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Matthew Berman - </a:t>
            </a:r>
            <a:r>
              <a:rPr lang="en-US" dirty="0">
                <a:latin typeface="Biome" panose="020B0503030204020804" pitchFamily="34" charset="0"/>
                <a:cs typeface="Biome" panose="020B0503030204020804" pitchFamily="34" charset="0"/>
                <a:hlinkClick r:id="rId2"/>
              </a:rPr>
              <a:t>https://www.youtube.com/@matthew_berman</a:t>
            </a:r>
            <a:endParaRPr lang="en-US" dirty="0">
              <a:latin typeface="Biome" panose="020B0503030204020804" pitchFamily="34" charset="0"/>
              <a:cs typeface="Biome" panose="020B0503030204020804" pitchFamily="34" charset="0"/>
            </a:endParaRPr>
          </a:p>
          <a:p>
            <a:pPr marL="0" indent="0">
              <a:buNone/>
            </a:pPr>
            <a:r>
              <a:rPr lang="en-US" dirty="0">
                <a:latin typeface="Biome" panose="020B0503030204020804" pitchFamily="34" charset="0"/>
                <a:cs typeface="Biome" panose="020B0503030204020804" pitchFamily="34" charset="0"/>
              </a:rPr>
              <a:t>     Has the greatest YouTube channel for all things AI.</a:t>
            </a:r>
          </a:p>
          <a:p>
            <a:pPr marL="0" indent="0">
              <a:buNone/>
            </a:pPr>
            <a:r>
              <a:rPr lang="en-US" dirty="0">
                <a:latin typeface="Biome" panose="020B0503030204020804" pitchFamily="34" charset="0"/>
                <a:cs typeface="Biome" panose="020B0503030204020804" pitchFamily="34" charset="0"/>
              </a:rPr>
              <a:t>     He goes step by step on how to run all sorts of AI technologies.</a:t>
            </a:r>
          </a:p>
          <a:p>
            <a:r>
              <a:rPr lang="en-US" dirty="0">
                <a:latin typeface="Biome" panose="020B0503030204020804" pitchFamily="34" charset="0"/>
                <a:cs typeface="Biome" panose="020B0503030204020804" pitchFamily="34" charset="0"/>
              </a:rPr>
              <a:t>Prompt Engineering - </a:t>
            </a:r>
            <a:r>
              <a:rPr lang="en-US" dirty="0">
                <a:latin typeface="Biome" panose="020B0503030204020804" pitchFamily="34" charset="0"/>
                <a:cs typeface="Biome" panose="020B0503030204020804" pitchFamily="34" charset="0"/>
                <a:hlinkClick r:id="rId3"/>
              </a:rPr>
              <a:t>https://www.youtube.com/@engineerprompt</a:t>
            </a:r>
            <a:endParaRPr lang="en-US" dirty="0">
              <a:latin typeface="Biome" panose="020B0503030204020804" pitchFamily="34" charset="0"/>
              <a:cs typeface="Biome" panose="020B0503030204020804" pitchFamily="34" charset="0"/>
            </a:endParaRPr>
          </a:p>
          <a:p>
            <a:pPr marL="0" indent="0">
              <a:buNone/>
            </a:pPr>
            <a:r>
              <a:rPr lang="en-US" dirty="0">
                <a:latin typeface="Biome" panose="020B0503030204020804" pitchFamily="34" charset="0"/>
                <a:cs typeface="Biome" panose="020B0503030204020804" pitchFamily="34" charset="0"/>
              </a:rPr>
              <a:t>     Another good YouTube channel. More educating, less entertaining.</a:t>
            </a:r>
          </a:p>
        </p:txBody>
      </p:sp>
    </p:spTree>
    <p:extLst>
      <p:ext uri="{BB962C8B-B14F-4D97-AF65-F5344CB8AC3E}">
        <p14:creationId xmlns:p14="http://schemas.microsoft.com/office/powerpoint/2010/main" val="46147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4BB2-7A8A-26E8-5FB4-AA90F4D1F31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What about Next Gen</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Local AI?</a:t>
            </a:r>
          </a:p>
        </p:txBody>
      </p:sp>
      <p:sp>
        <p:nvSpPr>
          <p:cNvPr id="3" name="Content Placeholder 2">
            <a:extLst>
              <a:ext uri="{FF2B5EF4-FFF2-40B4-BE49-F238E27FC236}">
                <a16:creationId xmlns:a16="http://schemas.microsoft.com/office/drawing/2014/main" id="{E823C0C8-72DB-69F1-44E9-5F3EEA9CD02B}"/>
              </a:ext>
            </a:extLst>
          </p:cNvPr>
          <p:cNvSpPr>
            <a:spLocks noGrp="1"/>
          </p:cNvSpPr>
          <p:nvPr>
            <p:ph idx="1"/>
          </p:nvPr>
        </p:nvSpPr>
        <p:spPr/>
        <p:txBody>
          <a:bodyPr/>
          <a:lstStyle/>
          <a:p>
            <a:r>
              <a:rPr lang="en-US" dirty="0"/>
              <a:t>These have been some good tips and tricks for getting local GPT usage and fine-tuning working on a local machine, but what comes next?</a:t>
            </a:r>
          </a:p>
          <a:p>
            <a:r>
              <a:rPr lang="en-US" dirty="0"/>
              <a:t>What would make local AI more worthwhile, like a Commodore 64?</a:t>
            </a:r>
          </a:p>
          <a:p>
            <a:r>
              <a:rPr lang="en-US" dirty="0"/>
              <a:t>Most AI models have a token limit in the 2,000 to 30,000 token range.</a:t>
            </a:r>
          </a:p>
          <a:p>
            <a:r>
              <a:rPr lang="en-US" dirty="0"/>
              <a:t>There is only so much data and context they can work through at any given time.</a:t>
            </a:r>
          </a:p>
          <a:p>
            <a:r>
              <a:rPr lang="en-US" dirty="0"/>
              <a:t>Most AI models are better at one specialized thing than others.</a:t>
            </a:r>
          </a:p>
          <a:p>
            <a:r>
              <a:rPr lang="en-US" dirty="0"/>
              <a:t>Meta released a 34B parameter Llama 2 model that is highly specialized at understanding and writing Python code.</a:t>
            </a:r>
          </a:p>
          <a:p>
            <a:r>
              <a:rPr lang="en-US" dirty="0"/>
              <a:t>You could use it to write poetry, but a poetry model might be better for that.</a:t>
            </a:r>
          </a:p>
        </p:txBody>
      </p:sp>
    </p:spTree>
    <p:extLst>
      <p:ext uri="{BB962C8B-B14F-4D97-AF65-F5344CB8AC3E}">
        <p14:creationId xmlns:p14="http://schemas.microsoft.com/office/powerpoint/2010/main" val="171612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C886-4A2B-13BD-A7E4-1A82575AFAEC}"/>
              </a:ext>
            </a:extLst>
          </p:cNvPr>
          <p:cNvSpPr>
            <a:spLocks noGrp="1"/>
          </p:cNvSpPr>
          <p:nvPr>
            <p:ph type="title"/>
          </p:nvPr>
        </p:nvSpPr>
        <p:spPr/>
        <p:txBody>
          <a:bodyPr/>
          <a:lstStyle/>
          <a:p>
            <a:r>
              <a:rPr lang="en-US" dirty="0"/>
              <a:t>Private GPT</a:t>
            </a:r>
          </a:p>
        </p:txBody>
      </p:sp>
      <p:sp>
        <p:nvSpPr>
          <p:cNvPr id="3" name="Content Placeholder 2">
            <a:extLst>
              <a:ext uri="{FF2B5EF4-FFF2-40B4-BE49-F238E27FC236}">
                <a16:creationId xmlns:a16="http://schemas.microsoft.com/office/drawing/2014/main" id="{B55A1F6B-E229-2CF4-640E-C6CE2ADF2C2C}"/>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Fine-tune a large language model using your own documents as data.</a:t>
            </a:r>
          </a:p>
          <a:p>
            <a:r>
              <a:rPr lang="en-US" dirty="0">
                <a:latin typeface="Biome" panose="020B0503030204020804" pitchFamily="34" charset="0"/>
                <a:cs typeface="Biome" panose="020B0503030204020804" pitchFamily="34" charset="0"/>
              </a:rPr>
              <a:t>Gives the user the ability to “chat with their documents.”</a:t>
            </a:r>
          </a:p>
          <a:p>
            <a:r>
              <a:rPr lang="en-US" dirty="0">
                <a:latin typeface="Biome" panose="020B0503030204020804" pitchFamily="34" charset="0"/>
                <a:cs typeface="Biome" panose="020B0503030204020804" pitchFamily="34" charset="0"/>
              </a:rPr>
              <a:t>Use simple English to create queries to mine through data pool.</a:t>
            </a:r>
          </a:p>
          <a:p>
            <a:r>
              <a:rPr lang="en-US" dirty="0">
                <a:latin typeface="Biome" panose="020B0503030204020804" pitchFamily="34" charset="0"/>
                <a:cs typeface="Biome" panose="020B0503030204020804" pitchFamily="34" charset="0"/>
              </a:rPr>
              <a:t>First local GPT technology I used. Was very primitive the first time I used it.</a:t>
            </a:r>
          </a:p>
          <a:p>
            <a:r>
              <a:rPr lang="en-US" dirty="0">
                <a:latin typeface="Biome" panose="020B0503030204020804" pitchFamily="34" charset="0"/>
                <a:cs typeface="Biome" panose="020B0503030204020804" pitchFamily="34" charset="0"/>
              </a:rPr>
              <a:t>Private GPT has come a long way and introduced many new features since.</a:t>
            </a:r>
          </a:p>
          <a:p>
            <a:r>
              <a:rPr lang="en-US" dirty="0">
                <a:latin typeface="Biome" panose="020B0503030204020804" pitchFamily="34" charset="0"/>
                <a:cs typeface="Biome" panose="020B0503030204020804" pitchFamily="34" charset="0"/>
                <a:hlinkClick r:id="rId2"/>
              </a:rPr>
              <a:t>https://www.privategpt.io/</a:t>
            </a:r>
            <a:endParaRPr lang="en-US" dirty="0">
              <a:latin typeface="Biome" panose="020B0503030204020804" pitchFamily="34" charset="0"/>
              <a:cs typeface="Biome" panose="020B0503030204020804" pitchFamily="34" charset="0"/>
            </a:endParaRPr>
          </a:p>
          <a:p>
            <a:endParaRPr lang="en-US" dirty="0"/>
          </a:p>
        </p:txBody>
      </p:sp>
    </p:spTree>
    <p:extLst>
      <p:ext uri="{BB962C8B-B14F-4D97-AF65-F5344CB8AC3E}">
        <p14:creationId xmlns:p14="http://schemas.microsoft.com/office/powerpoint/2010/main" val="52017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BC1C-1589-E4BF-62EA-02F4B40B275A}"/>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Gorilla</a:t>
            </a:r>
          </a:p>
        </p:txBody>
      </p:sp>
      <p:sp>
        <p:nvSpPr>
          <p:cNvPr id="3" name="Content Placeholder 2">
            <a:extLst>
              <a:ext uri="{FF2B5EF4-FFF2-40B4-BE49-F238E27FC236}">
                <a16:creationId xmlns:a16="http://schemas.microsoft.com/office/drawing/2014/main" id="{EED68254-1601-9056-9D24-FF8C441DE4EE}"/>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Large Language Model for use with APIs.</a:t>
            </a:r>
          </a:p>
          <a:p>
            <a:r>
              <a:rPr lang="en-US" dirty="0">
                <a:latin typeface="Biome" panose="020B0503030204020804" pitchFamily="34" charset="0"/>
                <a:cs typeface="Biome" panose="020B0503030204020804" pitchFamily="34" charset="0"/>
              </a:rPr>
              <a:t>Good for writing plain English to get things done.</a:t>
            </a:r>
          </a:p>
          <a:p>
            <a:r>
              <a:rPr lang="en-US" dirty="0">
                <a:latin typeface="Biome" panose="020B0503030204020804" pitchFamily="34" charset="0"/>
                <a:cs typeface="Biome" panose="020B0503030204020804" pitchFamily="34" charset="0"/>
                <a:hlinkClick r:id="rId2"/>
              </a:rPr>
              <a:t>https://gorilla.cs.berkeley.edu/</a:t>
            </a:r>
            <a:endParaRPr lang="en-US" dirty="0">
              <a:latin typeface="Biome" panose="020B0503030204020804" pitchFamily="34" charset="0"/>
              <a:cs typeface="Biome" panose="020B0503030204020804" pitchFamily="34" charset="0"/>
            </a:endParaRPr>
          </a:p>
          <a:p>
            <a:endParaRPr lang="en-US" dirty="0"/>
          </a:p>
        </p:txBody>
      </p:sp>
    </p:spTree>
    <p:extLst>
      <p:ext uri="{BB962C8B-B14F-4D97-AF65-F5344CB8AC3E}">
        <p14:creationId xmlns:p14="http://schemas.microsoft.com/office/powerpoint/2010/main" val="106435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8E90-7461-81EC-F0D4-B0F3858CD6C2}"/>
              </a:ext>
            </a:extLst>
          </p:cNvPr>
          <p:cNvSpPr>
            <a:spLocks noGrp="1"/>
          </p:cNvSpPr>
          <p:nvPr>
            <p:ph type="title"/>
          </p:nvPr>
        </p:nvSpPr>
        <p:spPr/>
        <p:txBody>
          <a:bodyPr/>
          <a:lstStyle/>
          <a:p>
            <a:r>
              <a:rPr lang="en-US" dirty="0" err="1">
                <a:latin typeface="Biome" panose="020B0503030204020804" pitchFamily="34" charset="0"/>
                <a:cs typeface="Biome" panose="020B0503030204020804" pitchFamily="34" charset="0"/>
              </a:rPr>
              <a:t>MemGPT</a:t>
            </a:r>
            <a:endParaRPr lang="en-US" dirty="0">
              <a:latin typeface="Biome" panose="020B0503030204020804" pitchFamily="34" charset="0"/>
              <a:cs typeface="Biome" panose="020B0503030204020804" pitchFamily="34" charset="0"/>
            </a:endParaRPr>
          </a:p>
        </p:txBody>
      </p:sp>
      <p:sp>
        <p:nvSpPr>
          <p:cNvPr id="3" name="Content Placeholder 2">
            <a:extLst>
              <a:ext uri="{FF2B5EF4-FFF2-40B4-BE49-F238E27FC236}">
                <a16:creationId xmlns:a16="http://schemas.microsoft.com/office/drawing/2014/main" id="{27F6CC58-EFF1-A20E-205C-CFB9AA98CB33}"/>
              </a:ext>
            </a:extLst>
          </p:cNvPr>
          <p:cNvSpPr>
            <a:spLocks noGrp="1"/>
          </p:cNvSpPr>
          <p:nvPr>
            <p:ph idx="1"/>
          </p:nvPr>
        </p:nvSpPr>
        <p:spPr/>
        <p:txBody>
          <a:bodyPr/>
          <a:lstStyle/>
          <a:p>
            <a:r>
              <a:rPr lang="en-US" dirty="0"/>
              <a:t>Project and paper published by Charles Packer, Vivian Fang, Shishir G. Patil, Kevin Lin, Sarah Wooders, and Joseph E. Gonzalez at UC Berkeley</a:t>
            </a:r>
          </a:p>
          <a:p>
            <a:r>
              <a:rPr lang="en-US" dirty="0" err="1"/>
              <a:t>Memgpt.ai</a:t>
            </a:r>
            <a:r>
              <a:rPr lang="en-US" dirty="0"/>
              <a:t> is the website that documents their work and provides a link to the GitHub repository.</a:t>
            </a:r>
          </a:p>
          <a:p>
            <a:r>
              <a:rPr lang="en-US" dirty="0"/>
              <a:t>Essentially provides an plug-in interface that encapsulates any user selected large language model into its own operating system.</a:t>
            </a:r>
          </a:p>
          <a:p>
            <a:r>
              <a:rPr lang="en-US" dirty="0"/>
              <a:t>Provides interfaces to databases and event systems that allow the model to execute functions and retain a certain memory of context.</a:t>
            </a:r>
          </a:p>
          <a:p>
            <a:r>
              <a:rPr lang="en-US" dirty="0"/>
              <a:t>Just came out a few weeks ago, so I’ve just started playing with it.</a:t>
            </a:r>
          </a:p>
        </p:txBody>
      </p:sp>
    </p:spTree>
    <p:extLst>
      <p:ext uri="{BB962C8B-B14F-4D97-AF65-F5344CB8AC3E}">
        <p14:creationId xmlns:p14="http://schemas.microsoft.com/office/powerpoint/2010/main" val="320834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3115-FF5B-B827-B36D-55955D15B9CF}"/>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What About An</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AI API?</a:t>
            </a:r>
          </a:p>
        </p:txBody>
      </p:sp>
      <p:sp>
        <p:nvSpPr>
          <p:cNvPr id="3" name="Content Placeholder 2">
            <a:extLst>
              <a:ext uri="{FF2B5EF4-FFF2-40B4-BE49-F238E27FC236}">
                <a16:creationId xmlns:a16="http://schemas.microsoft.com/office/drawing/2014/main" id="{FB4064B8-C286-3D88-FD5F-03349354A920}"/>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started preparing for this presentation contemplating about having an AI model that just acts like a routing API.</a:t>
            </a:r>
          </a:p>
          <a:p>
            <a:r>
              <a:rPr lang="en-US" dirty="0">
                <a:latin typeface="Biome" panose="020B0503030204020804" pitchFamily="34" charset="0"/>
                <a:cs typeface="Biome" panose="020B0503030204020804" pitchFamily="34" charset="0"/>
              </a:rPr>
              <a:t>Perhaps its trained to understand on a primitive level that the user is looking for a poem, so it passes the instruction to the model that is best with poetry.</a:t>
            </a:r>
          </a:p>
          <a:p>
            <a:r>
              <a:rPr lang="en-US" dirty="0">
                <a:latin typeface="Biome" panose="020B0503030204020804" pitchFamily="34" charset="0"/>
                <a:cs typeface="Biome" panose="020B0503030204020804" pitchFamily="34" charset="0"/>
              </a:rPr>
              <a:t>Then in another instruction, the user is looking for a Python script, so the AI API passes the instruction on to the model that is primarily trained to write Python code.</a:t>
            </a:r>
          </a:p>
          <a:p>
            <a:r>
              <a:rPr lang="en-US" dirty="0">
                <a:latin typeface="Biome" panose="020B0503030204020804" pitchFamily="34" charset="0"/>
                <a:cs typeface="Biome" panose="020B0503030204020804" pitchFamily="34" charset="0"/>
              </a:rPr>
              <a:t>And finally, if the AI API can’t tell what model it should pass its instruction to, it throws it over to the large 70B general purpose model that does decently well at most anything even if it is quite slow.</a:t>
            </a:r>
          </a:p>
        </p:txBody>
      </p:sp>
    </p:spTree>
    <p:extLst>
      <p:ext uri="{BB962C8B-B14F-4D97-AF65-F5344CB8AC3E}">
        <p14:creationId xmlns:p14="http://schemas.microsoft.com/office/powerpoint/2010/main" val="178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0477-8B42-26C5-1578-543E2772575A}"/>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In This Session…</a:t>
            </a:r>
          </a:p>
        </p:txBody>
      </p:sp>
      <p:sp>
        <p:nvSpPr>
          <p:cNvPr id="3" name="Content Placeholder 2">
            <a:extLst>
              <a:ext uri="{FF2B5EF4-FFF2-40B4-BE49-F238E27FC236}">
                <a16:creationId xmlns:a16="http://schemas.microsoft.com/office/drawing/2014/main" id="{81B581BF-908F-C638-8432-0D26042ADAAD}"/>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A friend who speaks at tech conferences gave me this bit of advice, “Write the abstract for the talk you want to present, not the talk you have prepared.”</a:t>
            </a:r>
          </a:p>
          <a:p>
            <a:r>
              <a:rPr lang="en-US" dirty="0">
                <a:latin typeface="Biome" panose="020B0503030204020804" pitchFamily="34" charset="0"/>
                <a:cs typeface="Biome" panose="020B0503030204020804" pitchFamily="34" charset="0"/>
              </a:rPr>
              <a:t>I took his advice and wrote the abstract based on the fantasy of what I’d like to present…</a:t>
            </a:r>
          </a:p>
          <a:p>
            <a:r>
              <a:rPr lang="en-US" dirty="0">
                <a:latin typeface="Biome" panose="020B0503030204020804" pitchFamily="34" charset="0"/>
                <a:cs typeface="Biome" panose="020B0503030204020804" pitchFamily="34" charset="0"/>
              </a:rPr>
              <a:t>… Think talking android standing next to me and engaging in a panel discussion with me.</a:t>
            </a:r>
          </a:p>
          <a:p>
            <a:r>
              <a:rPr lang="en-US" dirty="0">
                <a:latin typeface="Biome" panose="020B0503030204020804" pitchFamily="34" charset="0"/>
                <a:cs typeface="Biome" panose="020B0503030204020804" pitchFamily="34" charset="0"/>
              </a:rPr>
              <a:t>After the presentation was accepted by </a:t>
            </a:r>
            <a:r>
              <a:rPr lang="en-US" dirty="0" err="1">
                <a:latin typeface="Biome" panose="020B0503030204020804" pitchFamily="34" charset="0"/>
                <a:cs typeface="Biome" panose="020B0503030204020804" pitchFamily="34" charset="0"/>
              </a:rPr>
              <a:t>TechBash</a:t>
            </a:r>
            <a:r>
              <a:rPr lang="en-US" dirty="0">
                <a:latin typeface="Biome" panose="020B0503030204020804" pitchFamily="34" charset="0"/>
                <a:cs typeface="Biome" panose="020B0503030204020804" pitchFamily="34" charset="0"/>
              </a:rPr>
              <a:t>, I pulled my hair out for the next several months attempting to prepare this presentation.</a:t>
            </a:r>
          </a:p>
          <a:p>
            <a:r>
              <a:rPr lang="en-US" dirty="0">
                <a:latin typeface="Biome" panose="020B0503030204020804" pitchFamily="34" charset="0"/>
                <a:cs typeface="Biome" panose="020B0503030204020804" pitchFamily="34" charset="0"/>
              </a:rPr>
              <a:t>I’m presenting here, all I learned to get started that fits in an hour.</a:t>
            </a:r>
          </a:p>
          <a:p>
            <a:endParaRPr lang="en-US" dirty="0">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64554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BDA2-8666-3155-8162-A616FFC7A8BC}"/>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Future of AI</a:t>
            </a:r>
          </a:p>
        </p:txBody>
      </p:sp>
      <p:sp>
        <p:nvSpPr>
          <p:cNvPr id="3" name="Content Placeholder 2">
            <a:extLst>
              <a:ext uri="{FF2B5EF4-FFF2-40B4-BE49-F238E27FC236}">
                <a16:creationId xmlns:a16="http://schemas.microsoft.com/office/drawing/2014/main" id="{A58FA129-C022-BFF9-27AC-8E3654D88C14}"/>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hope I have provided a glimpse into a less complicated, easier AI world that we’ll all inhabit soon enough.</a:t>
            </a:r>
          </a:p>
          <a:p>
            <a:r>
              <a:rPr lang="en-US" dirty="0">
                <a:latin typeface="Biome" panose="020B0503030204020804" pitchFamily="34" charset="0"/>
                <a:cs typeface="Biome" panose="020B0503030204020804" pitchFamily="34" charset="0"/>
              </a:rPr>
              <a:t>AI is in our future. And people are right when they say it will benefit early adopters to get on board as soon as they can.</a:t>
            </a:r>
          </a:p>
          <a:p>
            <a:r>
              <a:rPr lang="en-US" dirty="0">
                <a:latin typeface="Biome" panose="020B0503030204020804" pitchFamily="34" charset="0"/>
                <a:cs typeface="Biome" panose="020B0503030204020804" pitchFamily="34" charset="0"/>
              </a:rPr>
              <a:t>At the same time, don’t rush yourself, take your time. Have fun with it.</a:t>
            </a:r>
          </a:p>
          <a:p>
            <a:r>
              <a:rPr lang="en-US" dirty="0">
                <a:latin typeface="Biome" panose="020B0503030204020804" pitchFamily="34" charset="0"/>
                <a:cs typeface="Biome" panose="020B0503030204020804" pitchFamily="34" charset="0"/>
              </a:rPr>
              <a:t>You’re not a luddite. It’s only going to get easier, because wonderful, lazy engineers like us are making it easier and more fun each and every day.</a:t>
            </a:r>
          </a:p>
        </p:txBody>
      </p:sp>
    </p:spTree>
    <p:extLst>
      <p:ext uri="{BB962C8B-B14F-4D97-AF65-F5344CB8AC3E}">
        <p14:creationId xmlns:p14="http://schemas.microsoft.com/office/powerpoint/2010/main" val="279421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39F71-9B14-46F7-55E3-C2AA12375D50}"/>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What Did I Promise?</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(Months Ago)</a:t>
            </a:r>
          </a:p>
        </p:txBody>
      </p:sp>
      <p:sp>
        <p:nvSpPr>
          <p:cNvPr id="3" name="Content Placeholder 2">
            <a:extLst>
              <a:ext uri="{FF2B5EF4-FFF2-40B4-BE49-F238E27FC236}">
                <a16:creationId xmlns:a16="http://schemas.microsoft.com/office/drawing/2014/main" id="{CF9AC01A-083F-CE24-5AF2-BBD3F954AA77}"/>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promised to provide a quick survey of what AI technologies are available to run locally. (We’ll see how quick)</a:t>
            </a:r>
          </a:p>
          <a:p>
            <a:r>
              <a:rPr lang="en-US" dirty="0">
                <a:latin typeface="Biome" panose="020B0503030204020804" pitchFamily="34" charset="0"/>
                <a:cs typeface="Biome" panose="020B0503030204020804" pitchFamily="34" charset="0"/>
              </a:rPr>
              <a:t>Go over my journey to build and fine-tune my own local AI assistant.</a:t>
            </a:r>
          </a:p>
          <a:p>
            <a:r>
              <a:rPr lang="en-US" dirty="0">
                <a:latin typeface="Biome" panose="020B0503030204020804" pitchFamily="34" charset="0"/>
                <a:cs typeface="Biome" panose="020B0503030204020804" pitchFamily="34" charset="0"/>
              </a:rPr>
              <a:t>Demonstrate how to run your own GPT AI models in real-time.</a:t>
            </a:r>
          </a:p>
          <a:p>
            <a:endParaRPr lang="en-US" dirty="0">
              <a:latin typeface="Biome" panose="020B0503030204020804" pitchFamily="34" charset="0"/>
              <a:cs typeface="Biome" panose="020B0503030204020804" pitchFamily="34" charset="0"/>
            </a:endParaRPr>
          </a:p>
          <a:p>
            <a:pPr marL="0" indent="0">
              <a:buNone/>
            </a:pPr>
            <a:r>
              <a:rPr lang="en-US" dirty="0">
                <a:latin typeface="Biome" panose="020B0503030204020804" pitchFamily="34" charset="0"/>
                <a:cs typeface="Biome" panose="020B0503030204020804" pitchFamily="34" charset="0"/>
              </a:rPr>
              <a:t>Before this, though, let’s talk about:</a:t>
            </a:r>
          </a:p>
          <a:p>
            <a:r>
              <a:rPr lang="en-US" dirty="0">
                <a:latin typeface="Biome" panose="020B0503030204020804" pitchFamily="34" charset="0"/>
                <a:cs typeface="Biome" panose="020B0503030204020804" pitchFamily="34" charset="0"/>
              </a:rPr>
              <a:t>Why would I use local AI?</a:t>
            </a:r>
          </a:p>
          <a:p>
            <a:r>
              <a:rPr lang="en-US" dirty="0">
                <a:latin typeface="Biome" panose="020B0503030204020804" pitchFamily="34" charset="0"/>
                <a:cs typeface="Biome" panose="020B0503030204020804" pitchFamily="34" charset="0"/>
              </a:rPr>
              <a:t>What is the current state of local AI?</a:t>
            </a:r>
          </a:p>
          <a:p>
            <a:r>
              <a:rPr lang="en-US" dirty="0">
                <a:latin typeface="Biome" panose="020B0503030204020804" pitchFamily="34" charset="0"/>
                <a:cs typeface="Biome" panose="020B0503030204020804" pitchFamily="34" charset="0"/>
              </a:rPr>
              <a:t>Some terminology you will need to start your own AI journey.</a:t>
            </a:r>
          </a:p>
        </p:txBody>
      </p:sp>
    </p:spTree>
    <p:extLst>
      <p:ext uri="{BB962C8B-B14F-4D97-AF65-F5344CB8AC3E}">
        <p14:creationId xmlns:p14="http://schemas.microsoft.com/office/powerpoint/2010/main" val="67295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171E-04FE-8E4A-D37D-7E785C8CBC9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Why Local AI?</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Have you Used Chat GPT?!?</a:t>
            </a:r>
          </a:p>
        </p:txBody>
      </p:sp>
      <p:sp>
        <p:nvSpPr>
          <p:cNvPr id="3" name="Content Placeholder 2">
            <a:extLst>
              <a:ext uri="{FF2B5EF4-FFF2-40B4-BE49-F238E27FC236}">
                <a16:creationId xmlns:a16="http://schemas.microsoft.com/office/drawing/2014/main" id="{8358FD4D-CB16-112E-A590-90ED41E35AA5}"/>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Chat GPT is amazing.</a:t>
            </a:r>
          </a:p>
          <a:p>
            <a:r>
              <a:rPr lang="en-US" dirty="0">
                <a:latin typeface="Biome" panose="020B0503030204020804" pitchFamily="34" charset="0"/>
                <a:cs typeface="Biome" panose="020B0503030204020804" pitchFamily="34" charset="0"/>
              </a:rPr>
              <a:t>I’ve already used it to write more software than I’d like to admit to.</a:t>
            </a:r>
          </a:p>
          <a:p>
            <a:r>
              <a:rPr lang="en-US" dirty="0">
                <a:latin typeface="Biome" panose="020B0503030204020804" pitchFamily="34" charset="0"/>
                <a:cs typeface="Biome" panose="020B0503030204020804" pitchFamily="34" charset="0"/>
              </a:rPr>
              <a:t>And write more poems than I’d it to take credit for.</a:t>
            </a:r>
          </a:p>
          <a:p>
            <a:r>
              <a:rPr lang="en-US" dirty="0">
                <a:latin typeface="Biome" panose="020B0503030204020804" pitchFamily="34" charset="0"/>
                <a:cs typeface="Biome" panose="020B0503030204020804" pitchFamily="34" charset="0"/>
              </a:rPr>
              <a:t>And help me craft jokes and write witty copy.</a:t>
            </a:r>
          </a:p>
          <a:p>
            <a:r>
              <a:rPr lang="en-US" dirty="0">
                <a:latin typeface="Biome" panose="020B0503030204020804" pitchFamily="34" charset="0"/>
                <a:cs typeface="Biome" panose="020B0503030204020804" pitchFamily="34" charset="0"/>
              </a:rPr>
              <a:t>Chat GPT is a fantastic acquaintance, perhaps becoming something of a friend to me.</a:t>
            </a:r>
          </a:p>
          <a:p>
            <a:r>
              <a:rPr lang="en-US" dirty="0">
                <a:latin typeface="Biome" panose="020B0503030204020804" pitchFamily="34" charset="0"/>
                <a:cs typeface="Biome" panose="020B0503030204020804" pitchFamily="34" charset="0"/>
              </a:rPr>
              <a:t>But Chat GPT is in the cloud. It has the best interests of </a:t>
            </a:r>
            <a:r>
              <a:rPr lang="en-US" dirty="0" err="1">
                <a:latin typeface="Biome" panose="020B0503030204020804" pitchFamily="34" charset="0"/>
                <a:cs typeface="Biome" panose="020B0503030204020804" pitchFamily="34" charset="0"/>
              </a:rPr>
              <a:t>OpenAI</a:t>
            </a:r>
            <a:r>
              <a:rPr lang="en-US" dirty="0">
                <a:latin typeface="Biome" panose="020B0503030204020804" pitchFamily="34" charset="0"/>
                <a:cs typeface="Biome" panose="020B0503030204020804" pitchFamily="34" charset="0"/>
              </a:rPr>
              <a:t> in mind.</a:t>
            </a:r>
          </a:p>
          <a:p>
            <a:r>
              <a:rPr lang="en-US" dirty="0">
                <a:latin typeface="Biome" panose="020B0503030204020804" pitchFamily="34" charset="0"/>
                <a:cs typeface="Biome" panose="020B0503030204020804" pitchFamily="34" charset="0"/>
              </a:rPr>
              <a:t>I can pick Chat GPT’s brain like a fellow software engineer at the coffee machine, not like a business partner helping me build something meaningful.</a:t>
            </a:r>
          </a:p>
        </p:txBody>
      </p:sp>
    </p:spTree>
    <p:extLst>
      <p:ext uri="{BB962C8B-B14F-4D97-AF65-F5344CB8AC3E}">
        <p14:creationId xmlns:p14="http://schemas.microsoft.com/office/powerpoint/2010/main" val="153576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4E5E-944D-86CB-991B-7F6C5849D542}"/>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Local AI is the New</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Microcomputer Revolution</a:t>
            </a:r>
          </a:p>
        </p:txBody>
      </p:sp>
      <p:sp>
        <p:nvSpPr>
          <p:cNvPr id="3" name="Content Placeholder 2">
            <a:extLst>
              <a:ext uri="{FF2B5EF4-FFF2-40B4-BE49-F238E27FC236}">
                <a16:creationId xmlns:a16="http://schemas.microsoft.com/office/drawing/2014/main" id="{DB7A60F6-50C9-602D-4509-3F491D5EF388}"/>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Last century, in the 1900s, massive computers called mainframes inhabited the earth.</a:t>
            </a:r>
          </a:p>
          <a:p>
            <a:r>
              <a:rPr lang="en-US" dirty="0">
                <a:latin typeface="Biome" panose="020B0503030204020804" pitchFamily="34" charset="0"/>
                <a:cs typeface="Biome" panose="020B0503030204020804" pitchFamily="34" charset="0"/>
              </a:rPr>
              <a:t>For decades, these were the only electronic devices called, ”computers.”</a:t>
            </a:r>
          </a:p>
          <a:p>
            <a:r>
              <a:rPr lang="en-US" dirty="0">
                <a:latin typeface="Biome" panose="020B0503030204020804" pitchFamily="34" charset="0"/>
                <a:cs typeface="Biome" panose="020B0503030204020804" pitchFamily="34" charset="0"/>
              </a:rPr>
              <a:t>In fact, mini computers, smaller versions of mainframe computers were created to be a little less powerful, but also take up a little less space.</a:t>
            </a:r>
          </a:p>
          <a:p>
            <a:r>
              <a:rPr lang="en-US" dirty="0">
                <a:latin typeface="Biome" panose="020B0503030204020804" pitchFamily="34" charset="0"/>
                <a:cs typeface="Biome" panose="020B0503030204020804" pitchFamily="34" charset="0"/>
              </a:rPr>
              <a:t>Anyone who wanted to use a real computer had to access it through a terminal.</a:t>
            </a:r>
          </a:p>
          <a:p>
            <a:r>
              <a:rPr lang="en-US" dirty="0">
                <a:latin typeface="Biome" panose="020B0503030204020804" pitchFamily="34" charset="0"/>
                <a:cs typeface="Biome" panose="020B0503030204020804" pitchFamily="34" charset="0"/>
              </a:rPr>
              <a:t>When microcomputers came out in the late 1970s, they were very simplistic computing devices compared to their mini computer and mainframe ancestors.</a:t>
            </a:r>
          </a:p>
        </p:txBody>
      </p:sp>
    </p:spTree>
    <p:extLst>
      <p:ext uri="{BB962C8B-B14F-4D97-AF65-F5344CB8AC3E}">
        <p14:creationId xmlns:p14="http://schemas.microsoft.com/office/powerpoint/2010/main" val="167623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8C20-CFB1-2C0B-7BD1-B6592B08B07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First Generation</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Microcomputers</a:t>
            </a:r>
          </a:p>
        </p:txBody>
      </p:sp>
      <p:pic>
        <p:nvPicPr>
          <p:cNvPr id="5" name="Content Placeholder 4" descr="Early microcomputers. Software engineers were torn about adopting this early technology.">
            <a:extLst>
              <a:ext uri="{FF2B5EF4-FFF2-40B4-BE49-F238E27FC236}">
                <a16:creationId xmlns:a16="http://schemas.microsoft.com/office/drawing/2014/main" id="{433DC1DD-A8EB-7FB4-E9DC-37017D2FFE4B}"/>
              </a:ext>
            </a:extLst>
          </p:cNvPr>
          <p:cNvPicPr>
            <a:picLocks noGrp="1" noChangeAspect="1"/>
          </p:cNvPicPr>
          <p:nvPr>
            <p:ph idx="1"/>
          </p:nvPr>
        </p:nvPicPr>
        <p:blipFill>
          <a:blip r:embed="rId2"/>
          <a:stretch>
            <a:fillRect/>
          </a:stretch>
        </p:blipFill>
        <p:spPr>
          <a:xfrm>
            <a:off x="2063578" y="2280423"/>
            <a:ext cx="9442622" cy="4383440"/>
          </a:xfrm>
        </p:spPr>
      </p:pic>
    </p:spTree>
    <p:extLst>
      <p:ext uri="{BB962C8B-B14F-4D97-AF65-F5344CB8AC3E}">
        <p14:creationId xmlns:p14="http://schemas.microsoft.com/office/powerpoint/2010/main" val="134000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0D7A-76C7-3D27-9749-AAABDDA3A5BD}"/>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First Generation</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Microcomputers</a:t>
            </a:r>
          </a:p>
        </p:txBody>
      </p:sp>
      <p:sp>
        <p:nvSpPr>
          <p:cNvPr id="3" name="Content Placeholder 2">
            <a:extLst>
              <a:ext uri="{FF2B5EF4-FFF2-40B4-BE49-F238E27FC236}">
                <a16:creationId xmlns:a16="http://schemas.microsoft.com/office/drawing/2014/main" id="{DBE943BA-807D-6D97-E6B9-DCDCF6CBB282}"/>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Early first-generation computers were really only accessible to engineers who liked to tinker and be early adopters of new technology.</a:t>
            </a:r>
          </a:p>
          <a:p>
            <a:r>
              <a:rPr lang="en-US" dirty="0">
                <a:latin typeface="Biome" panose="020B0503030204020804" pitchFamily="34" charset="0"/>
                <a:cs typeface="Biome" panose="020B0503030204020804" pitchFamily="34" charset="0"/>
              </a:rPr>
              <a:t>Some of the earliest microcomputers required their users to write their own boot-loader to load the operating system.</a:t>
            </a:r>
          </a:p>
          <a:p>
            <a:r>
              <a:rPr lang="en-US" dirty="0">
                <a:latin typeface="Biome" panose="020B0503030204020804" pitchFamily="34" charset="0"/>
                <a:cs typeface="Biome" panose="020B0503030204020804" pitchFamily="34" charset="0"/>
              </a:rPr>
              <a:t>Had one small processor, with one small block of memory (2KB – 8KB)</a:t>
            </a:r>
          </a:p>
          <a:p>
            <a:r>
              <a:rPr lang="en-US" dirty="0">
                <a:latin typeface="Biome" panose="020B0503030204020804" pitchFamily="34" charset="0"/>
                <a:cs typeface="Biome" panose="020B0503030204020804" pitchFamily="34" charset="0"/>
              </a:rPr>
              <a:t>Processor responsible for primitive graphics and any other peripherals.</a:t>
            </a:r>
          </a:p>
          <a:p>
            <a:r>
              <a:rPr lang="en-US" dirty="0">
                <a:latin typeface="Biome" panose="020B0503030204020804" pitchFamily="34" charset="0"/>
                <a:cs typeface="Biome" panose="020B0503030204020804" pitchFamily="34" charset="0"/>
              </a:rPr>
              <a:t>But not all engineers wanted to be early adopters.</a:t>
            </a:r>
          </a:p>
          <a:p>
            <a:r>
              <a:rPr lang="en-US" dirty="0">
                <a:latin typeface="Biome" panose="020B0503030204020804" pitchFamily="34" charset="0"/>
                <a:cs typeface="Biome" panose="020B0503030204020804" pitchFamily="34" charset="0"/>
              </a:rPr>
              <a:t>Many said, “But I work all day on a mainframe or a mini computer that is way more capable than this little toy microcomputer. Why should I use it when I could just use my terminal?”</a:t>
            </a:r>
          </a:p>
        </p:txBody>
      </p:sp>
    </p:spTree>
    <p:extLst>
      <p:ext uri="{BB962C8B-B14F-4D97-AF65-F5344CB8AC3E}">
        <p14:creationId xmlns:p14="http://schemas.microsoft.com/office/powerpoint/2010/main" val="120329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2070</TotalTime>
  <Words>3251</Words>
  <Application>Microsoft Macintosh PowerPoint</Application>
  <PresentationFormat>Widescreen</PresentationFormat>
  <Paragraphs>219</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Biome</vt:lpstr>
      <vt:lpstr>Century Gothic</vt:lpstr>
      <vt:lpstr>Vapor Trail</vt:lpstr>
      <vt:lpstr>Build Your Own Personal GPT</vt:lpstr>
      <vt:lpstr>Thank You Techbash 2023</vt:lpstr>
      <vt:lpstr>About Me</vt:lpstr>
      <vt:lpstr>In This Session…</vt:lpstr>
      <vt:lpstr>What Did I Promise? (Months Ago)</vt:lpstr>
      <vt:lpstr>Why Local AI? Have you Used Chat GPT?!?</vt:lpstr>
      <vt:lpstr>Local AI is the New Microcomputer Revolution</vt:lpstr>
      <vt:lpstr>First Generation Microcomputers</vt:lpstr>
      <vt:lpstr>First Generation Microcomputers</vt:lpstr>
      <vt:lpstr>Next Generation Microcomputers</vt:lpstr>
      <vt:lpstr>What made the next generation of microcomputers better?</vt:lpstr>
      <vt:lpstr>What made the next generation of Microcomputers better?</vt:lpstr>
      <vt:lpstr>You ARE HERE First Generation Local AI</vt:lpstr>
      <vt:lpstr>The Billion Parameter Wars</vt:lpstr>
      <vt:lpstr>The Billion Parameter Wars</vt:lpstr>
      <vt:lpstr>Let’s Back-Up For A Moment</vt:lpstr>
      <vt:lpstr>I Got Confused This book Helped</vt:lpstr>
      <vt:lpstr>Introduction to Natural Language Processing With Transformers</vt:lpstr>
      <vt:lpstr>Do I have to Learn this Much And do it from scratch?</vt:lpstr>
      <vt:lpstr>Huggingface.co</vt:lpstr>
      <vt:lpstr>Text-Generation-Web-UI</vt:lpstr>
      <vt:lpstr>LM Studio</vt:lpstr>
      <vt:lpstr>What Kind of Computer Do I need?</vt:lpstr>
      <vt:lpstr>I wanted to Go All In</vt:lpstr>
      <vt:lpstr>Meet Good Omen</vt:lpstr>
      <vt:lpstr>Good Omen’s Specs</vt:lpstr>
      <vt:lpstr>Best Model Tried</vt:lpstr>
      <vt:lpstr>Other Obstacles</vt:lpstr>
      <vt:lpstr>Windows Subsystem For Linux</vt:lpstr>
      <vt:lpstr>Other Obstacles</vt:lpstr>
      <vt:lpstr>Miniconda</vt:lpstr>
      <vt:lpstr>Autotrain</vt:lpstr>
      <vt:lpstr>Autotrain</vt:lpstr>
      <vt:lpstr>My Mentors</vt:lpstr>
      <vt:lpstr>What about Next Gen Local AI?</vt:lpstr>
      <vt:lpstr>Private GPT</vt:lpstr>
      <vt:lpstr>Gorilla</vt:lpstr>
      <vt:lpstr>MemGPT</vt:lpstr>
      <vt:lpstr>What About An AI API?</vt:lpstr>
      <vt:lpstr>Future of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Brosey</dc:creator>
  <cp:lastModifiedBy>Marc Brosey</cp:lastModifiedBy>
  <cp:revision>34</cp:revision>
  <dcterms:created xsi:type="dcterms:W3CDTF">2023-11-06T15:48:50Z</dcterms:created>
  <dcterms:modified xsi:type="dcterms:W3CDTF">2023-11-08T02:19:49Z</dcterms:modified>
</cp:coreProperties>
</file>