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1" r:id="rId4"/>
    <p:sldId id="291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8" r:id="rId13"/>
    <p:sldId id="266" r:id="rId14"/>
    <p:sldId id="267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3473"/>
  </p:normalViewPr>
  <p:slideViewPr>
    <p:cSldViewPr>
      <p:cViewPr>
        <p:scale>
          <a:sx n="131" d="100"/>
          <a:sy n="131" d="100"/>
        </p:scale>
        <p:origin x="-2320" y="-180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t>22.03.18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t>22.03.18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>
                <a:latin typeface="Indie Flower" panose="02000000000000000000" pitchFamily="2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Kristen ITC" panose="03050502040202030202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Formatvorlage des Untertitelmasters durch Klicken bearbeiten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Kristen ITC" panose="03050502040202030202" pitchFamily="66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risten ITC" panose="03050502040202030202" pitchFamily="66" charset="0"/>
              </a:defRPr>
            </a:lvl1pPr>
            <a:lvl2pPr marL="548640">
              <a:defRPr>
                <a:latin typeface="Kristen ITC" panose="03050502040202030202" pitchFamily="66" charset="0"/>
              </a:defRPr>
            </a:lvl2pPr>
            <a:lvl3pPr marL="777240">
              <a:defRPr>
                <a:latin typeface="Kristen ITC" panose="03050502040202030202" pitchFamily="66" charset="0"/>
              </a:defRPr>
            </a:lvl3pPr>
            <a:lvl4pPr marL="1005840">
              <a:defRPr>
                <a:latin typeface="Kristen ITC" panose="03050502040202030202" pitchFamily="66" charset="0"/>
              </a:defRPr>
            </a:lvl4pPr>
            <a:lvl5pPr marL="1234440">
              <a:defRPr>
                <a:latin typeface="Kristen ITC" panose="03050502040202030202" pitchFamily="66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ieren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ieren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ieren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ieren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ieren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ieren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ieren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ieren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ieren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ieren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ieren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ieren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22.03.18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22.03.18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bildung-rp.de/sembbstrier/course/index.php?categoryid=34" TargetMode="External"/><Relationship Id="rId2" Type="http://schemas.openxmlformats.org/officeDocument/2006/relationships/hyperlink" Target="https://lms.bildung-rp.de/sembbstri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ms.bildung-rp.de/sembbstrier/course/view.php?id=90" TargetMode="External"/><Relationship Id="rId4" Type="http://schemas.openxmlformats.org/officeDocument/2006/relationships/hyperlink" Target="https://lms.bildung-rp.de/sembbstrier/course/index.php?categoryid=3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moodle.org/33/de/Test_konfigurier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tn-solutions.com/dakora/page/configur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ms.bildung-rp.de/sembbstrier/course/view.php?id=90#section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16600" b="0" i="0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Moodle</a:t>
            </a:r>
            <a:endParaRPr lang="de-DE" dirty="0">
              <a:latin typeface="Bradley Hand ITC" panose="03070402050302030203" pitchFamily="66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dirty="0"/>
              <a:t>Erste Schritte mit </a:t>
            </a:r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48840" y="7589520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2413" y="1988840"/>
            <a:ext cx="1974531" cy="359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Aktivitäten </a:t>
            </a:r>
            <a:r>
              <a:rPr lang="mr-IN" dirty="0"/>
              <a:t>–</a:t>
            </a:r>
            <a:r>
              <a:rPr lang="de-DE" dirty="0"/>
              <a:t> Teil2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01924" y="1905000"/>
            <a:ext cx="8964490" cy="42672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/>
          <a:srcRect t="30022" r="10875"/>
          <a:stretch/>
        </p:blipFill>
        <p:spPr>
          <a:xfrm>
            <a:off x="3862164" y="1734344"/>
            <a:ext cx="8445290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/>
          <a:srcRect t="68559"/>
          <a:stretch/>
        </p:blipFill>
        <p:spPr>
          <a:xfrm>
            <a:off x="1522413" y="4454302"/>
            <a:ext cx="1974531" cy="11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9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Erforschen Sie den </a:t>
            </a:r>
            <a:r>
              <a:rPr lang="de-DE" dirty="0" err="1"/>
              <a:t>Moodle</a:t>
            </a:r>
            <a:r>
              <a:rPr lang="de-DE" dirty="0"/>
              <a:t> Kurs</a:t>
            </a:r>
          </a:p>
          <a:p>
            <a:pPr lvl="1"/>
            <a:r>
              <a:rPr lang="de-DE" dirty="0">
                <a:hlinkClick r:id="rId2"/>
              </a:rPr>
              <a:t>Startseite</a:t>
            </a:r>
            <a:r>
              <a:rPr lang="de-DE" dirty="0"/>
              <a:t> ►</a:t>
            </a:r>
            <a:r>
              <a:rPr lang="de-DE" dirty="0">
                <a:hlinkClick r:id="rId3"/>
              </a:rPr>
              <a:t>Fachseminarkurse</a:t>
            </a:r>
            <a:r>
              <a:rPr lang="de-DE" dirty="0"/>
              <a:t> ►</a:t>
            </a:r>
            <a:r>
              <a:rPr lang="de-DE" dirty="0">
                <a:hlinkClick r:id="rId4"/>
              </a:rPr>
              <a:t>Fachseminar</a:t>
            </a:r>
          </a:p>
          <a:p>
            <a:pPr lvl="2"/>
            <a:r>
              <a:rPr lang="de-DE" dirty="0">
                <a:hlinkClick r:id="rId4"/>
              </a:rPr>
              <a:t> Mathematik</a:t>
            </a:r>
            <a:r>
              <a:rPr lang="de-DE" dirty="0"/>
              <a:t> ►</a:t>
            </a:r>
            <a:r>
              <a:rPr lang="de-DE" dirty="0">
                <a:hlinkClick r:id="rId5" tooltip="Weiterer Kurs Marc Reis"/>
              </a:rPr>
              <a:t>Weiterer Kurs Marc Reis</a:t>
            </a:r>
            <a:endParaRPr lang="de-DE" dirty="0"/>
          </a:p>
          <a:p>
            <a:pPr lvl="2"/>
            <a:r>
              <a:rPr lang="de-DE" dirty="0"/>
              <a:t>Stellen Sie einen Text bereit (mit Ihrem Namen)!</a:t>
            </a:r>
          </a:p>
          <a:p>
            <a:pPr lvl="2"/>
            <a:r>
              <a:rPr lang="de-DE" dirty="0"/>
              <a:t>Laden Sie eine Datei hoch!</a:t>
            </a:r>
          </a:p>
          <a:p>
            <a:pPr lvl="2"/>
            <a:r>
              <a:rPr lang="de-DE" dirty="0"/>
              <a:t>Legen Sie eine Datenbank zur „Abgabe“ an!</a:t>
            </a:r>
          </a:p>
          <a:p>
            <a:pPr lvl="2"/>
            <a:endParaRPr lang="de-DE" dirty="0"/>
          </a:p>
          <a:p>
            <a:r>
              <a:rPr lang="de-DE" dirty="0"/>
              <a:t>Legen Sie eigne Aktivitäten an!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7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hat‘s gebracht?</a:t>
            </a:r>
          </a:p>
          <a:p>
            <a:r>
              <a:rPr lang="de-DE" dirty="0"/>
              <a:t>Feedback?!</a:t>
            </a:r>
          </a:p>
        </p:txBody>
      </p:sp>
    </p:spTree>
    <p:extLst>
      <p:ext uri="{BB962C8B-B14F-4D97-AF65-F5344CB8AC3E}">
        <p14:creationId xmlns:p14="http://schemas.microsoft.com/office/powerpoint/2010/main" val="30671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E428-4FF3-410B-B333-AB4BCE0C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Moodle</a:t>
            </a:r>
            <a:r>
              <a:rPr lang="de-DE" dirty="0"/>
              <a:t> ZQ – Part </a:t>
            </a:r>
            <a:r>
              <a:rPr lang="de-DE" dirty="0" err="1"/>
              <a:t>Two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A6AD8-B62A-491F-883D-1F9A9BC8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Übersicht</a:t>
            </a:r>
          </a:p>
          <a:p>
            <a:r>
              <a:rPr lang="de-DE" dirty="0"/>
              <a:t>Wünsche</a:t>
            </a:r>
          </a:p>
          <a:p>
            <a:pPr lvl="1"/>
            <a:r>
              <a:rPr lang="de-DE" dirty="0"/>
              <a:t>Tests,  und Feedback</a:t>
            </a:r>
          </a:p>
          <a:p>
            <a:pPr lvl="1"/>
            <a:r>
              <a:rPr lang="de-DE" dirty="0"/>
              <a:t>Vorstellung und Erprobung</a:t>
            </a:r>
          </a:p>
          <a:p>
            <a:pPr lvl="1"/>
            <a:r>
              <a:rPr lang="de-DE" dirty="0"/>
              <a:t>Lerntagebuch (Aufgaben, Wiki-&gt;Teilnehmerwiki, Blog,… </a:t>
            </a:r>
            <a:r>
              <a:rPr lang="de-DE" dirty="0" err="1"/>
              <a:t>Exabis</a:t>
            </a:r>
            <a:r>
              <a:rPr lang="de-DE" dirty="0"/>
              <a:t> Lerntagebuch)</a:t>
            </a:r>
          </a:p>
          <a:p>
            <a:r>
              <a:rPr lang="de-DE" dirty="0"/>
              <a:t>Ergebnisse der Gruppen, Teilnehmer und Co.</a:t>
            </a:r>
          </a:p>
          <a:p>
            <a:endParaRPr lang="de-DE" dirty="0"/>
          </a:p>
          <a:p>
            <a:r>
              <a:rPr lang="de-DE" dirty="0"/>
              <a:t>Besonderes</a:t>
            </a:r>
          </a:p>
          <a:p>
            <a:endParaRPr lang="de-DE" dirty="0"/>
          </a:p>
          <a:p>
            <a:r>
              <a:rPr lang="de-DE" dirty="0"/>
              <a:t>Ausblick</a:t>
            </a:r>
          </a:p>
          <a:p>
            <a:pPr lvl="1"/>
            <a:r>
              <a:rPr lang="de-DE" dirty="0"/>
              <a:t>Gruppen und Team</a:t>
            </a:r>
          </a:p>
        </p:txBody>
      </p:sp>
    </p:spTree>
    <p:extLst>
      <p:ext uri="{BB962C8B-B14F-4D97-AF65-F5344CB8AC3E}">
        <p14:creationId xmlns:p14="http://schemas.microsoft.com/office/powerpoint/2010/main" val="2313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9A883-2E2A-48B8-9FF7-44E5FB1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wie ein Test aussehen kann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89495-A08F-4C39-BA0A-66B8F8E6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35233B-AD8D-4F69-8038-0487ABED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17" y="1625902"/>
            <a:ext cx="9143998" cy="5232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068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EF7D-2521-4BD6-8D98-888D7969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8D5C4-9816-4A39-9979-6AD6A7B2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B2F51858-E1A7-4381-9C48-83AB2743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" y="1786748"/>
            <a:ext cx="3007289" cy="4266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03FFBE-E184-4808-BB16-DFD1E643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2489072"/>
            <a:ext cx="8901145" cy="2861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08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E364-F33E-4422-B7B4-7C72F889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CED55-C2FA-4916-B91D-6E14B31F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20D64F-AA8E-44B2-8185-DE12D6EA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-6072"/>
            <a:ext cx="9881862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482A2D0-2076-4F05-BBA0-60A6AA2E76B9}"/>
              </a:ext>
            </a:extLst>
          </p:cNvPr>
          <p:cNvSpPr/>
          <p:nvPr/>
        </p:nvSpPr>
        <p:spPr>
          <a:xfrm>
            <a:off x="3502124" y="2780928"/>
            <a:ext cx="2592288" cy="4000872"/>
          </a:xfrm>
          <a:prstGeom prst="rect">
            <a:avLst/>
          </a:prstGeom>
          <a:noFill/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1F12-2B5A-4866-85AF-59FDD38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 bei den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35DCF-6B4E-4AA9-A1E5-6BA74CA2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6FBBE0-787A-45CC-A7C1-6B166800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09"/>
          <a:stretch/>
        </p:blipFill>
        <p:spPr>
          <a:xfrm>
            <a:off x="3011202" y="2708920"/>
            <a:ext cx="6166421" cy="2197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0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A32CC-D9C8-4579-AC86-7B34FD7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03561-BBDE-4E54-97C6-C4270768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057BF7-BEE1-4A4F-B1E4-E019AA5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2348880"/>
            <a:ext cx="4400000" cy="2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70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und Co…</a:t>
            </a:r>
          </a:p>
          <a:p>
            <a:r>
              <a:rPr lang="de-DE" dirty="0"/>
              <a:t>Gesichert, vom Land verwaltet</a:t>
            </a:r>
          </a:p>
          <a:p>
            <a:r>
              <a:rPr lang="de-DE" dirty="0"/>
              <a:t>Ausbau- / Erweiterungsfähig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Warum nicht?</a:t>
            </a:r>
          </a:p>
          <a:p>
            <a:pPr lvl="1"/>
            <a:r>
              <a:rPr lang="de-DE" dirty="0"/>
              <a:t>Einarbeitungszeit</a:t>
            </a:r>
          </a:p>
          <a:p>
            <a:pPr lvl="1"/>
            <a:r>
              <a:rPr lang="de-DE" dirty="0"/>
              <a:t>Keine vollständigen </a:t>
            </a:r>
            <a:r>
              <a:rPr lang="de-DE" dirty="0" err="1"/>
              <a:t>Adminstrationsrechte</a:t>
            </a:r>
            <a:endParaRPr lang="de-DE" dirty="0"/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BCDF626B-016E-485C-BF39-487DD0AF56DD}"/>
              </a:ext>
            </a:extLst>
          </p:cNvPr>
          <p:cNvSpPr/>
          <p:nvPr/>
        </p:nvSpPr>
        <p:spPr>
          <a:xfrm>
            <a:off x="5734372" y="6003958"/>
            <a:ext cx="3024336" cy="803484"/>
          </a:xfrm>
          <a:prstGeom prst="cloudCallout">
            <a:avLst>
              <a:gd name="adj1" fmla="val -29161"/>
              <a:gd name="adj2" fmla="val -14657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Eher ein Plus Punkt</a:t>
            </a:r>
          </a:p>
        </p:txBody>
      </p:sp>
    </p:spTree>
    <p:extLst>
      <p:ext uri="{BB962C8B-B14F-4D97-AF65-F5344CB8AC3E}">
        <p14:creationId xmlns:p14="http://schemas.microsoft.com/office/powerpoint/2010/main" val="16815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FC59-C749-4131-B83A-405F027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 –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EA5CDF-BD28-4161-B038-1F6D6C74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E91557-DB11-4DAE-99CB-4CDE2B8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79" y="1628800"/>
            <a:ext cx="8048867" cy="512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2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B22AE-9497-4D61-A2C5-7AF4DA42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denn da?!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BFB5E4-DF41-47E3-984B-BF223C3F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jetzt nur ein Gerüst… es fehlt noch der Inhalt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261D74-B6FA-4097-B08F-B3D825CD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7" y="2564904"/>
            <a:ext cx="12095238" cy="37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3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66939-A3F4-412B-9DF1-051E4412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EA319-9C41-46AD-9468-EF5C8277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5781B0-EE08-4CD3-8B55-E9E081A0D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00"/>
          <a:stretch/>
        </p:blipFill>
        <p:spPr>
          <a:xfrm>
            <a:off x="477788" y="2132856"/>
            <a:ext cx="11463543" cy="3036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DFA9150-A84C-41B1-9364-63FE0C987A76}"/>
              </a:ext>
            </a:extLst>
          </p:cNvPr>
          <p:cNvSpPr/>
          <p:nvPr/>
        </p:nvSpPr>
        <p:spPr>
          <a:xfrm>
            <a:off x="9334772" y="3429000"/>
            <a:ext cx="2448272" cy="1440160"/>
          </a:xfrm>
          <a:prstGeom prst="roundRect">
            <a:avLst/>
          </a:prstGeom>
          <a:noFill/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9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BA850-CA84-44E2-99A9-E2C1F59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Kommen die Fragen her? -&gt; Fragensammlung!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93CC0-6FC5-406D-BDD0-0B32244C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361BDD-57C3-4F5C-AC6F-C6588B341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3"/>
          <a:stretch/>
        </p:blipFill>
        <p:spPr>
          <a:xfrm>
            <a:off x="549796" y="1377966"/>
            <a:ext cx="11423005" cy="5321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53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4F0F6-60F5-48D8-AC61-D4D53550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Fragen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068F5-D552-46C6-9230-2DBA720D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FE4094-5623-42F4-B5C7-45C50C58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35" y="1350371"/>
            <a:ext cx="7097555" cy="5376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19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1963E-6B73-4C1E-87FC-965E40CC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1E9698-7CC7-4588-9E73-C0C079BE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765D26-29C6-4DAF-BD8F-0CAA6E7B1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30"/>
          <a:stretch/>
        </p:blipFill>
        <p:spPr>
          <a:xfrm>
            <a:off x="117748" y="2492896"/>
            <a:ext cx="6312295" cy="3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2A2D064-CFA9-422B-B869-A846812E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85" y="-243408"/>
            <a:ext cx="4942285" cy="3786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B6A93E6-30DD-4C05-BD5D-794FF2810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221"/>
          <a:stretch/>
        </p:blipFill>
        <p:spPr>
          <a:xfrm>
            <a:off x="6428185" y="4081828"/>
            <a:ext cx="5760640" cy="2456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0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DED46-09DD-4233-87F4-CA27A048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Fragen… zu den 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BF4C5-BF0C-412D-A153-ECE6F30F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6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EDAE0-070E-41A0-8DAD-8C1EDFF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DIY! - Do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89749-0307-4189-82AB-DC5F7E37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D3738-5582-418C-B607-E26F3C43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Umfrage….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4BEC0-F46C-47CC-A4FB-AB723175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2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81518-6A39-4C86-9F42-ACDAB1F3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ZQ </a:t>
            </a:r>
            <a:r>
              <a:rPr lang="de-DE" dirty="0" err="1"/>
              <a:t>Moodle</a:t>
            </a:r>
            <a:r>
              <a:rPr lang="de-DE" dirty="0"/>
              <a:t> – Day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60231-B5CE-4D8C-830E-D45B43BA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  <a:p>
            <a:pPr lvl="1"/>
            <a:r>
              <a:rPr lang="de-DE" dirty="0"/>
              <a:t>Einblick in den Überblick?!</a:t>
            </a:r>
          </a:p>
          <a:p>
            <a:r>
              <a:rPr lang="de-DE"/>
              <a:t>AUFTRAG!“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5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CCE6B62-B1F3-4C78-8E61-7657526E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1580290"/>
            <a:ext cx="7495196" cy="47906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CBB489-B730-4610-8C33-7E70D7A6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DAKORA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7F6C2-12FF-4EE9-87ED-336EB7A6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01" y="1828800"/>
            <a:ext cx="6199051" cy="4343400"/>
          </a:xfrm>
        </p:spPr>
        <p:txBody>
          <a:bodyPr/>
          <a:lstStyle/>
          <a:p>
            <a:r>
              <a:rPr lang="de-DE" dirty="0"/>
              <a:t>Frontend für Schüler und Lehrer </a:t>
            </a:r>
          </a:p>
          <a:p>
            <a:pPr lvl="1"/>
            <a:r>
              <a:rPr lang="de-DE" dirty="0"/>
              <a:t>Erstellen von Wochenplänen</a:t>
            </a:r>
          </a:p>
          <a:p>
            <a:pPr lvl="1"/>
            <a:r>
              <a:rPr lang="de-DE" dirty="0"/>
              <a:t>Kompetenzprofile</a:t>
            </a:r>
          </a:p>
          <a:p>
            <a:pPr lvl="1"/>
            <a:r>
              <a:rPr lang="de-DE" dirty="0"/>
              <a:t>Lernentwicklungs-</a:t>
            </a:r>
            <a:br>
              <a:rPr lang="de-DE" dirty="0"/>
            </a:br>
            <a:r>
              <a:rPr lang="de-DE" dirty="0"/>
              <a:t>berichte</a:t>
            </a:r>
          </a:p>
          <a:p>
            <a:pPr lvl="1"/>
            <a:r>
              <a:rPr lang="de-DE" dirty="0"/>
              <a:t>Thematische </a:t>
            </a:r>
            <a:br>
              <a:rPr lang="de-DE" dirty="0"/>
            </a:br>
            <a:r>
              <a:rPr lang="de-DE" dirty="0"/>
              <a:t>Kompetenzfelder</a:t>
            </a:r>
          </a:p>
          <a:p>
            <a:pPr lvl="1"/>
            <a:r>
              <a:rPr lang="de-DE" dirty="0"/>
              <a:t>Selbst- u.</a:t>
            </a:r>
            <a:br>
              <a:rPr lang="de-DE" dirty="0"/>
            </a:br>
            <a:r>
              <a:rPr lang="de-DE" dirty="0"/>
              <a:t> Fremdbeurteilungsmöglichkeiten</a:t>
            </a:r>
          </a:p>
          <a:p>
            <a:pPr lvl="1"/>
            <a:r>
              <a:rPr lang="de-DE" dirty="0"/>
              <a:t>Report (Zeugnis, Kompetenz/Leistungsübersicht)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3C9903-0FD3-4A7A-9C16-7E3801A801F7}"/>
              </a:ext>
            </a:extLst>
          </p:cNvPr>
          <p:cNvSpPr/>
          <p:nvPr/>
        </p:nvSpPr>
        <p:spPr>
          <a:xfrm>
            <a:off x="-31656" y="6447749"/>
            <a:ext cx="121888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hlinkClick r:id="rId3"/>
              </a:rPr>
              <a:t>Quelle: https://gtn-solutions.com/dakora/page/configuration.html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5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85B17-B25C-4015-9F78-4829603A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BAC70-3BEB-467E-BC05-EC3620EA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Einstellungen -&gt; Abschlussverfolgung!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620E78-C841-44D2-911F-C30FDE4C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628800"/>
            <a:ext cx="3961372" cy="3988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18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3963B-CFEA-4431-B853-698DB361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Arbeitsplaner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B25ED-9C6A-4216-899B-56916071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Aktivitäten Zuteilen</a:t>
            </a:r>
          </a:p>
          <a:p>
            <a:r>
              <a:rPr lang="de-DE" dirty="0"/>
              <a:t>Rückmeldung zum Bearbeitungsstand</a:t>
            </a:r>
          </a:p>
          <a:p>
            <a:r>
              <a:rPr lang="de-DE" dirty="0"/>
              <a:t>Bewertung</a:t>
            </a:r>
          </a:p>
          <a:p>
            <a:r>
              <a:rPr lang="de-DE" dirty="0"/>
              <a:t>Dialog</a:t>
            </a:r>
          </a:p>
          <a:p>
            <a:r>
              <a:rPr lang="de-DE" dirty="0"/>
              <a:t>Übersicht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58D60C-009F-4ED8-A024-0833751A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3180696"/>
            <a:ext cx="12188825" cy="3703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13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60FDA-810C-4397-A26C-3E542F7E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95A8B-E22B-4A5C-A832-CB298D4A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Übersichten</a:t>
            </a:r>
          </a:p>
          <a:p>
            <a:r>
              <a:rPr lang="de-DE" dirty="0"/>
              <a:t>Verlauf, …</a:t>
            </a:r>
          </a:p>
          <a:p>
            <a:r>
              <a:rPr lang="de-DE" dirty="0"/>
              <a:t>Aber  auch Konfiguration</a:t>
            </a:r>
          </a:p>
          <a:p>
            <a:pPr lvl="1"/>
            <a:r>
              <a:rPr lang="de-DE" dirty="0"/>
              <a:t>Z.B. Kategorie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6D53D9-9E11-4FF8-A886-55B26E69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2420888"/>
            <a:ext cx="9334772" cy="46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2FF7-492D-40F7-9790-1AF8B644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mal wieder Live!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66C5C-3D61-45FC-BD69-2F065985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81518-6A39-4C86-9F42-ACDAB1F3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ZQ </a:t>
            </a:r>
            <a:r>
              <a:rPr lang="de-DE" dirty="0" err="1"/>
              <a:t>Moodle</a:t>
            </a:r>
            <a:r>
              <a:rPr lang="de-DE" dirty="0"/>
              <a:t> – Day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60231-B5CE-4D8C-830E-D45B43BA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 Auftrag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6DD423-BFFB-4B29-A124-2CD59A26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2276404"/>
            <a:ext cx="8614692" cy="4581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54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err="1">
                <a:solidFill>
                  <a:schemeClr val="tx1"/>
                </a:solidFill>
                <a:latin typeface="Consolas"/>
              </a:rPr>
              <a:t>Moodle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" y="2971304"/>
            <a:ext cx="5462175" cy="3886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52481"/>
            <a:ext cx="6094414" cy="290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feil: nach rechts 3"/>
          <p:cNvSpPr/>
          <p:nvPr/>
        </p:nvSpPr>
        <p:spPr>
          <a:xfrm rot="7796350">
            <a:off x="1737191" y="2268574"/>
            <a:ext cx="1728192" cy="429713"/>
          </a:xfrm>
          <a:prstGeom prst="rightArrow">
            <a:avLst>
              <a:gd name="adj1" fmla="val 50000"/>
              <a:gd name="adj2" fmla="val 1223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77" y="2959512"/>
            <a:ext cx="5141848" cy="3885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feil: nach rechts 7"/>
          <p:cNvSpPr/>
          <p:nvPr/>
        </p:nvSpPr>
        <p:spPr>
          <a:xfrm rot="13803650" flipH="1">
            <a:off x="9159367" y="2135056"/>
            <a:ext cx="1728192" cy="429713"/>
          </a:xfrm>
          <a:prstGeom prst="rightArrow">
            <a:avLst>
              <a:gd name="adj1" fmla="val 50000"/>
              <a:gd name="adj2" fmla="val 1223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Kurssystem</a:t>
            </a:r>
          </a:p>
          <a:p>
            <a:pPr lvl="1"/>
            <a:r>
              <a:rPr lang="de-DE" dirty="0"/>
              <a:t>Themen</a:t>
            </a:r>
          </a:p>
          <a:p>
            <a:pPr lvl="2"/>
            <a:r>
              <a:rPr lang="de-DE" dirty="0"/>
              <a:t>Inhalte</a:t>
            </a:r>
          </a:p>
          <a:p>
            <a:r>
              <a:rPr lang="de-DE" dirty="0"/>
              <a:t>Rollen</a:t>
            </a:r>
          </a:p>
          <a:p>
            <a:pPr lvl="1"/>
            <a:r>
              <a:rPr lang="de-DE" dirty="0"/>
              <a:t>Trainer</a:t>
            </a:r>
          </a:p>
          <a:p>
            <a:pPr lvl="1"/>
            <a:r>
              <a:rPr lang="de-DE" dirty="0"/>
              <a:t>Teilnehmer</a:t>
            </a:r>
          </a:p>
          <a:p>
            <a:pPr lvl="1"/>
            <a:r>
              <a:rPr lang="de-DE" dirty="0"/>
              <a:t>(Admin)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97" y="1528863"/>
            <a:ext cx="7027923" cy="532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2492896"/>
            <a:ext cx="5860292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reihandform: Form 6"/>
          <p:cNvSpPr/>
          <p:nvPr/>
        </p:nvSpPr>
        <p:spPr>
          <a:xfrm>
            <a:off x="6526460" y="2924944"/>
            <a:ext cx="1229360" cy="3384376"/>
          </a:xfrm>
          <a:custGeom>
            <a:avLst/>
            <a:gdLst>
              <a:gd name="connsiteX0" fmla="*/ 0 w 1229360"/>
              <a:gd name="connsiteY0" fmla="*/ 3178234 h 3293494"/>
              <a:gd name="connsiteX1" fmla="*/ 944880 w 1229360"/>
              <a:gd name="connsiteY1" fmla="*/ 3015674 h 3293494"/>
              <a:gd name="connsiteX2" fmla="*/ 518160 w 1229360"/>
              <a:gd name="connsiteY2" fmla="*/ 760154 h 3293494"/>
              <a:gd name="connsiteX3" fmla="*/ 751840 w 1229360"/>
              <a:gd name="connsiteY3" fmla="*/ 79434 h 3293494"/>
              <a:gd name="connsiteX4" fmla="*/ 1056640 w 1229360"/>
              <a:gd name="connsiteY4" fmla="*/ 8314 h 3293494"/>
              <a:gd name="connsiteX5" fmla="*/ 1229360 w 1229360"/>
              <a:gd name="connsiteY5" fmla="*/ 28634 h 32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360" h="3293494">
                <a:moveTo>
                  <a:pt x="0" y="3178234"/>
                </a:moveTo>
                <a:cubicBezTo>
                  <a:pt x="429260" y="3298460"/>
                  <a:pt x="858520" y="3418687"/>
                  <a:pt x="944880" y="3015674"/>
                </a:cubicBezTo>
                <a:cubicBezTo>
                  <a:pt x="1031240" y="2612661"/>
                  <a:pt x="550333" y="1249527"/>
                  <a:pt x="518160" y="760154"/>
                </a:cubicBezTo>
                <a:cubicBezTo>
                  <a:pt x="485987" y="270781"/>
                  <a:pt x="662093" y="204741"/>
                  <a:pt x="751840" y="79434"/>
                </a:cubicBezTo>
                <a:cubicBezTo>
                  <a:pt x="841587" y="-45873"/>
                  <a:pt x="977053" y="16781"/>
                  <a:pt x="1056640" y="8314"/>
                </a:cubicBezTo>
                <a:cubicBezTo>
                  <a:pt x="1136227" y="-153"/>
                  <a:pt x="1182793" y="14240"/>
                  <a:pt x="1229360" y="2863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 Kurs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Bearbeitungsmodus / Ansicht (Trainer / Teilnehmer)</a:t>
            </a:r>
          </a:p>
          <a:p>
            <a:r>
              <a:rPr lang="de-DE" dirty="0"/>
              <a:t>Arbeitsmaterial und Aktivitäten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3" y="4134448"/>
            <a:ext cx="7364213" cy="2723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860" y="3185675"/>
            <a:ext cx="1974531" cy="3596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20" y="3185675"/>
            <a:ext cx="2000000" cy="196190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934533" y="4382651"/>
            <a:ext cx="432048" cy="432048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Freihandform: Form 12"/>
          <p:cNvSpPr/>
          <p:nvPr/>
        </p:nvSpPr>
        <p:spPr>
          <a:xfrm>
            <a:off x="5429250" y="3400425"/>
            <a:ext cx="2647950" cy="2371725"/>
          </a:xfrm>
          <a:custGeom>
            <a:avLst/>
            <a:gdLst>
              <a:gd name="connsiteX0" fmla="*/ 0 w 2647950"/>
              <a:gd name="connsiteY0" fmla="*/ 2371725 h 2371725"/>
              <a:gd name="connsiteX1" fmla="*/ 1314450 w 2647950"/>
              <a:gd name="connsiteY1" fmla="*/ 2190750 h 2371725"/>
              <a:gd name="connsiteX2" fmla="*/ 1857375 w 2647950"/>
              <a:gd name="connsiteY2" fmla="*/ 466725 h 2371725"/>
              <a:gd name="connsiteX3" fmla="*/ 2647950 w 2647950"/>
              <a:gd name="connsiteY3" fmla="*/ 0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950" h="2371725">
                <a:moveTo>
                  <a:pt x="0" y="2371725"/>
                </a:moveTo>
                <a:lnTo>
                  <a:pt x="1314450" y="2190750"/>
                </a:lnTo>
                <a:cubicBezTo>
                  <a:pt x="1624013" y="1873250"/>
                  <a:pt x="1635125" y="831850"/>
                  <a:pt x="1857375" y="466725"/>
                </a:cubicBezTo>
                <a:cubicBezTo>
                  <a:pt x="2079625" y="101600"/>
                  <a:pt x="2363787" y="50800"/>
                  <a:pt x="2647950" y="0"/>
                </a:cubicBezTo>
              </a:path>
            </a:pathLst>
          </a:custGeom>
          <a:noFill/>
          <a:ln w="19050"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: Form 13"/>
          <p:cNvSpPr/>
          <p:nvPr/>
        </p:nvSpPr>
        <p:spPr>
          <a:xfrm>
            <a:off x="7102524" y="3400425"/>
            <a:ext cx="3138660" cy="2371725"/>
          </a:xfrm>
          <a:custGeom>
            <a:avLst/>
            <a:gdLst>
              <a:gd name="connsiteX0" fmla="*/ 0 w 2647950"/>
              <a:gd name="connsiteY0" fmla="*/ 2371725 h 2371725"/>
              <a:gd name="connsiteX1" fmla="*/ 1314450 w 2647950"/>
              <a:gd name="connsiteY1" fmla="*/ 2190750 h 2371725"/>
              <a:gd name="connsiteX2" fmla="*/ 1857375 w 2647950"/>
              <a:gd name="connsiteY2" fmla="*/ 466725 h 2371725"/>
              <a:gd name="connsiteX3" fmla="*/ 2647950 w 2647950"/>
              <a:gd name="connsiteY3" fmla="*/ 0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950" h="2371725">
                <a:moveTo>
                  <a:pt x="0" y="2371725"/>
                </a:moveTo>
                <a:lnTo>
                  <a:pt x="1314450" y="2190750"/>
                </a:lnTo>
                <a:cubicBezTo>
                  <a:pt x="1624013" y="1873250"/>
                  <a:pt x="1635125" y="831850"/>
                  <a:pt x="1857375" y="466725"/>
                </a:cubicBezTo>
                <a:cubicBezTo>
                  <a:pt x="2079625" y="101600"/>
                  <a:pt x="2363787" y="50800"/>
                  <a:pt x="2647950" y="0"/>
                </a:cubicBezTo>
              </a:path>
            </a:pathLst>
          </a:custGeom>
          <a:noFill/>
          <a:ln w="19050"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0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Arbeitsmaterial</a:t>
            </a:r>
          </a:p>
        </p:txBody>
      </p:sp>
      <p:pic>
        <p:nvPicPr>
          <p:cNvPr id="5" name="Inhaltsplatzhalt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0356" y="1783482"/>
            <a:ext cx="5480231" cy="4968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675470"/>
            <a:ext cx="2642623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23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Arbeitsmaterial - Hilfestellungen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84" y="2238600"/>
            <a:ext cx="9742857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Bogen 4"/>
          <p:cNvSpPr/>
          <p:nvPr/>
        </p:nvSpPr>
        <p:spPr>
          <a:xfrm rot="18762341">
            <a:off x="6876890" y="2064394"/>
            <a:ext cx="1218619" cy="1243584"/>
          </a:xfrm>
          <a:prstGeom prst="arc">
            <a:avLst>
              <a:gd name="adj1" fmla="val 14953001"/>
              <a:gd name="adj2" fmla="val 2363726"/>
            </a:avLst>
          </a:prstGeom>
          <a:ln w="38100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25954"/>
          <a:stretch/>
        </p:blipFill>
        <p:spPr>
          <a:xfrm>
            <a:off x="5158308" y="-12412"/>
            <a:ext cx="6995740" cy="67976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911449"/>
            <a:ext cx="1974531" cy="3596125"/>
          </a:xfrm>
          <a:prstGeom prst="rect">
            <a:avLst/>
          </a:prstGeom>
        </p:spPr>
      </p:pic>
      <p:sp>
        <p:nvSpPr>
          <p:cNvPr id="6" name="Rechteck: abgerundete Ecken 5"/>
          <p:cNvSpPr/>
          <p:nvPr/>
        </p:nvSpPr>
        <p:spPr>
          <a:xfrm>
            <a:off x="1522414" y="4437112"/>
            <a:ext cx="2010025" cy="1080120"/>
          </a:xfrm>
          <a:prstGeom prst="roundRect">
            <a:avLst/>
          </a:prstGeom>
          <a:solidFill>
            <a:srgbClr val="57BCE5">
              <a:alpha val="16863"/>
            </a:srgb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Benutzerdefiniert 1">
      <a:majorFont>
        <a:latin typeface="Kristen ITC"/>
        <a:ea typeface=""/>
        <a:cs typeface=""/>
      </a:majorFont>
      <a:minorFont>
        <a:latin typeface="Kristen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Schultafel (Breitbild)</Template>
  <TotalTime>0</TotalTime>
  <Words>273</Words>
  <Application>Microsoft Macintosh PowerPoint</Application>
  <PresentationFormat>Benutzerdefiniert</PresentationFormat>
  <Paragraphs>106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Bradley Hand ITC</vt:lpstr>
      <vt:lpstr>Consolas</vt:lpstr>
      <vt:lpstr>Corbel</vt:lpstr>
      <vt:lpstr>Indie Flower</vt:lpstr>
      <vt:lpstr>Kristen ITC</vt:lpstr>
      <vt:lpstr>Wingdings</vt:lpstr>
      <vt:lpstr>Chalkboard_16x9</vt:lpstr>
      <vt:lpstr>Moodle</vt:lpstr>
      <vt:lpstr>Warum?</vt:lpstr>
      <vt:lpstr>Ausblick: DAKORA</vt:lpstr>
      <vt:lpstr>Moodle</vt:lpstr>
      <vt:lpstr>Moodle</vt:lpstr>
      <vt:lpstr>Im Kurs</vt:lpstr>
      <vt:lpstr>Arbeitsmaterial</vt:lpstr>
      <vt:lpstr>Arbeitsmaterial - Hilfestellungen</vt:lpstr>
      <vt:lpstr>Aktivitäten</vt:lpstr>
      <vt:lpstr>Aktivitäten – Teil2</vt:lpstr>
      <vt:lpstr>Live!</vt:lpstr>
      <vt:lpstr>Auftrag!</vt:lpstr>
      <vt:lpstr>Abschluss</vt:lpstr>
      <vt:lpstr>Moodle ZQ – Part Two</vt:lpstr>
      <vt:lpstr>Beispiel wie ein Test aussehen kann</vt:lpstr>
      <vt:lpstr>Test</vt:lpstr>
      <vt:lpstr>PowerPoint-Präsentation</vt:lpstr>
      <vt:lpstr>Verhalten bei den Fragen</vt:lpstr>
      <vt:lpstr>Voraussetzung</vt:lpstr>
      <vt:lpstr>Voraussetzungen – Teil 2</vt:lpstr>
      <vt:lpstr>Was haben wir denn da?!</vt:lpstr>
      <vt:lpstr>Inhalt</vt:lpstr>
      <vt:lpstr>Wo Kommen die Fragen her? -&gt; Fragensammlung!</vt:lpstr>
      <vt:lpstr>Neue Fragen erstellen</vt:lpstr>
      <vt:lpstr>Fragen…</vt:lpstr>
      <vt:lpstr>Fragen… zu den Fragen?</vt:lpstr>
      <vt:lpstr>DIY! - Do It Your Self!</vt:lpstr>
      <vt:lpstr>Umfrage….</vt:lpstr>
      <vt:lpstr>ZQ Moodle – Day 3</vt:lpstr>
      <vt:lpstr>Übersicht?</vt:lpstr>
      <vt:lpstr>Der Arbeitsplaner</vt:lpstr>
      <vt:lpstr>Bewertungen</vt:lpstr>
      <vt:lpstr>Und mal wieder Live!</vt:lpstr>
      <vt:lpstr>ZQ Moodle – Day 3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2017-03-21T08:18:51Z</dcterms:created>
  <dcterms:modified xsi:type="dcterms:W3CDTF">2018-04-10T06:21:36Z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