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13"/>
  </p:notesMasterIdLst>
  <p:handoutMasterIdLst>
    <p:handoutMasterId r:id="rId14"/>
  </p:handoutMasterIdLst>
  <p:sldIdLst>
    <p:sldId id="505" r:id="rId2"/>
    <p:sldId id="508" r:id="rId3"/>
    <p:sldId id="509" r:id="rId4"/>
    <p:sldId id="510" r:id="rId5"/>
    <p:sldId id="516" r:id="rId6"/>
    <p:sldId id="511" r:id="rId7"/>
    <p:sldId id="512" r:id="rId8"/>
    <p:sldId id="513" r:id="rId9"/>
    <p:sldId id="514" r:id="rId10"/>
    <p:sldId id="515" r:id="rId11"/>
    <p:sldId id="517" r:id="rId12"/>
  </p:sldIdLst>
  <p:sldSz cx="9144000" cy="6858000" type="screen4x3"/>
  <p:notesSz cx="9928225" cy="666908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00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00"/>
    <a:srgbClr val="FF6165"/>
    <a:srgbClr val="7D7DFF"/>
    <a:srgbClr val="9999FF"/>
    <a:srgbClr val="CC00FF"/>
    <a:srgbClr val="FF7C80"/>
    <a:srgbClr val="009900"/>
    <a:srgbClr val="CC2200"/>
    <a:srgbClr val="00B1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78593" autoAdjust="0"/>
  </p:normalViewPr>
  <p:slideViewPr>
    <p:cSldViewPr snapToGrid="0">
      <p:cViewPr varScale="1">
        <p:scale>
          <a:sx n="125" d="100"/>
          <a:sy n="125" d="100"/>
        </p:scale>
        <p:origin x="27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5" d="100"/>
          <a:sy n="135" d="100"/>
        </p:scale>
        <p:origin x="-1398" y="-72"/>
      </p:cViewPr>
      <p:guideLst>
        <p:guide orient="horz" pos="2100"/>
        <p:guide pos="312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 Reuschenberg" userId="a1ea42fb30ac7332" providerId="LiveId" clId="{A54CB884-8867-40BE-A57D-3E4CF2402D2C}"/>
    <pc:docChg chg="undo custSel addSld modSld sldOrd">
      <pc:chgData name="Marc Reuschenberg" userId="a1ea42fb30ac7332" providerId="LiveId" clId="{A54CB884-8867-40BE-A57D-3E4CF2402D2C}" dt="2025-05-20T20:21:08.827" v="1527" actId="20577"/>
      <pc:docMkLst>
        <pc:docMk/>
      </pc:docMkLst>
      <pc:sldChg chg="modSp mod">
        <pc:chgData name="Marc Reuschenberg" userId="a1ea42fb30ac7332" providerId="LiveId" clId="{A54CB884-8867-40BE-A57D-3E4CF2402D2C}" dt="2025-05-20T20:16:26.882" v="1293" actId="20577"/>
        <pc:sldMkLst>
          <pc:docMk/>
          <pc:sldMk cId="3972497237" sldId="508"/>
        </pc:sldMkLst>
        <pc:spChg chg="mod">
          <ac:chgData name="Marc Reuschenberg" userId="a1ea42fb30ac7332" providerId="LiveId" clId="{A54CB884-8867-40BE-A57D-3E4CF2402D2C}" dt="2025-05-20T20:16:26.882" v="1293" actId="20577"/>
          <ac:spMkLst>
            <pc:docMk/>
            <pc:sldMk cId="3972497237" sldId="508"/>
            <ac:spMk id="3" creationId="{2E70000D-6A83-7B8A-4908-C76D00CA21A6}"/>
          </ac:spMkLst>
        </pc:spChg>
      </pc:sldChg>
      <pc:sldChg chg="modSp mod modNotesTx">
        <pc:chgData name="Marc Reuschenberg" userId="a1ea42fb30ac7332" providerId="LiveId" clId="{A54CB884-8867-40BE-A57D-3E4CF2402D2C}" dt="2025-05-20T19:59:30.241" v="1052" actId="6549"/>
        <pc:sldMkLst>
          <pc:docMk/>
          <pc:sldMk cId="3338593109" sldId="509"/>
        </pc:sldMkLst>
        <pc:spChg chg="mod">
          <ac:chgData name="Marc Reuschenberg" userId="a1ea42fb30ac7332" providerId="LiveId" clId="{A54CB884-8867-40BE-A57D-3E4CF2402D2C}" dt="2025-05-20T19:59:30.241" v="1052" actId="6549"/>
          <ac:spMkLst>
            <pc:docMk/>
            <pc:sldMk cId="3338593109" sldId="509"/>
            <ac:spMk id="3" creationId="{2BF8FA56-341D-C404-7406-CE5289A7F46A}"/>
          </ac:spMkLst>
        </pc:spChg>
      </pc:sldChg>
      <pc:sldChg chg="modSp mod">
        <pc:chgData name="Marc Reuschenberg" userId="a1ea42fb30ac7332" providerId="LiveId" clId="{A54CB884-8867-40BE-A57D-3E4CF2402D2C}" dt="2025-05-20T20:10:35.240" v="1155" actId="20577"/>
        <pc:sldMkLst>
          <pc:docMk/>
          <pc:sldMk cId="3284481266" sldId="510"/>
        </pc:sldMkLst>
        <pc:spChg chg="mod">
          <ac:chgData name="Marc Reuschenberg" userId="a1ea42fb30ac7332" providerId="LiveId" clId="{A54CB884-8867-40BE-A57D-3E4CF2402D2C}" dt="2025-05-20T20:10:35.240" v="1155" actId="20577"/>
          <ac:spMkLst>
            <pc:docMk/>
            <pc:sldMk cId="3284481266" sldId="510"/>
            <ac:spMk id="3" creationId="{6CA2D44C-EC2A-4C82-8E51-CE0C00A807D8}"/>
          </ac:spMkLst>
        </pc:spChg>
      </pc:sldChg>
      <pc:sldChg chg="modSp new mod">
        <pc:chgData name="Marc Reuschenberg" userId="a1ea42fb30ac7332" providerId="LiveId" clId="{A54CB884-8867-40BE-A57D-3E4CF2402D2C}" dt="2025-05-20T19:24:06.497" v="605" actId="20577"/>
        <pc:sldMkLst>
          <pc:docMk/>
          <pc:sldMk cId="1649397138" sldId="511"/>
        </pc:sldMkLst>
        <pc:spChg chg="mod">
          <ac:chgData name="Marc Reuschenberg" userId="a1ea42fb30ac7332" providerId="LiveId" clId="{A54CB884-8867-40BE-A57D-3E4CF2402D2C}" dt="2025-05-20T19:11:26.500" v="416" actId="20577"/>
          <ac:spMkLst>
            <pc:docMk/>
            <pc:sldMk cId="1649397138" sldId="511"/>
            <ac:spMk id="2" creationId="{F82336C3-E3CD-AAD2-76CD-EBC38CDF8EDD}"/>
          </ac:spMkLst>
        </pc:spChg>
        <pc:spChg chg="mod">
          <ac:chgData name="Marc Reuschenberg" userId="a1ea42fb30ac7332" providerId="LiveId" clId="{A54CB884-8867-40BE-A57D-3E4CF2402D2C}" dt="2025-05-20T19:24:06.497" v="605" actId="20577"/>
          <ac:spMkLst>
            <pc:docMk/>
            <pc:sldMk cId="1649397138" sldId="511"/>
            <ac:spMk id="3" creationId="{0DB1E52C-4C7F-82A0-D3AD-93D5D48C65FC}"/>
          </ac:spMkLst>
        </pc:spChg>
      </pc:sldChg>
      <pc:sldChg chg="modSp new mod">
        <pc:chgData name="Marc Reuschenberg" userId="a1ea42fb30ac7332" providerId="LiveId" clId="{A54CB884-8867-40BE-A57D-3E4CF2402D2C}" dt="2025-05-20T19:25:55.961" v="790" actId="20577"/>
        <pc:sldMkLst>
          <pc:docMk/>
          <pc:sldMk cId="2377068700" sldId="512"/>
        </pc:sldMkLst>
        <pc:spChg chg="mod">
          <ac:chgData name="Marc Reuschenberg" userId="a1ea42fb30ac7332" providerId="LiveId" clId="{A54CB884-8867-40BE-A57D-3E4CF2402D2C}" dt="2025-05-20T19:24:56.695" v="644" actId="20577"/>
          <ac:spMkLst>
            <pc:docMk/>
            <pc:sldMk cId="2377068700" sldId="512"/>
            <ac:spMk id="2" creationId="{7544261B-BDBA-7E80-758F-0E4A2B63C0F0}"/>
          </ac:spMkLst>
        </pc:spChg>
        <pc:spChg chg="mod">
          <ac:chgData name="Marc Reuschenberg" userId="a1ea42fb30ac7332" providerId="LiveId" clId="{A54CB884-8867-40BE-A57D-3E4CF2402D2C}" dt="2025-05-20T19:25:55.961" v="790" actId="20577"/>
          <ac:spMkLst>
            <pc:docMk/>
            <pc:sldMk cId="2377068700" sldId="512"/>
            <ac:spMk id="3" creationId="{7BF1DA9D-B482-B538-2EDB-3B068828F6B2}"/>
          </ac:spMkLst>
        </pc:spChg>
      </pc:sldChg>
      <pc:sldChg chg="modSp new mod">
        <pc:chgData name="Marc Reuschenberg" userId="a1ea42fb30ac7332" providerId="LiveId" clId="{A54CB884-8867-40BE-A57D-3E4CF2402D2C}" dt="2025-05-20T19:31:07.355" v="857" actId="20577"/>
        <pc:sldMkLst>
          <pc:docMk/>
          <pc:sldMk cId="3870225731" sldId="513"/>
        </pc:sldMkLst>
        <pc:spChg chg="mod">
          <ac:chgData name="Marc Reuschenberg" userId="a1ea42fb30ac7332" providerId="LiveId" clId="{A54CB884-8867-40BE-A57D-3E4CF2402D2C}" dt="2025-05-20T19:30:54.239" v="812" actId="20577"/>
          <ac:spMkLst>
            <pc:docMk/>
            <pc:sldMk cId="3870225731" sldId="513"/>
            <ac:spMk id="2" creationId="{8AA6B417-ECDB-0ACE-685B-C46DE06BAD16}"/>
          </ac:spMkLst>
        </pc:spChg>
        <pc:spChg chg="mod">
          <ac:chgData name="Marc Reuschenberg" userId="a1ea42fb30ac7332" providerId="LiveId" clId="{A54CB884-8867-40BE-A57D-3E4CF2402D2C}" dt="2025-05-20T19:31:07.355" v="857" actId="20577"/>
          <ac:spMkLst>
            <pc:docMk/>
            <pc:sldMk cId="3870225731" sldId="513"/>
            <ac:spMk id="3" creationId="{7B9D264C-50E5-7DF1-EAEC-D286F4900AFD}"/>
          </ac:spMkLst>
        </pc:spChg>
      </pc:sldChg>
      <pc:sldChg chg="modSp new mod ord">
        <pc:chgData name="Marc Reuschenberg" userId="a1ea42fb30ac7332" providerId="LiveId" clId="{A54CB884-8867-40BE-A57D-3E4CF2402D2C}" dt="2025-05-20T20:21:08.827" v="1527" actId="20577"/>
        <pc:sldMkLst>
          <pc:docMk/>
          <pc:sldMk cId="344867331" sldId="514"/>
        </pc:sldMkLst>
        <pc:spChg chg="mod">
          <ac:chgData name="Marc Reuschenberg" userId="a1ea42fb30ac7332" providerId="LiveId" clId="{A54CB884-8867-40BE-A57D-3E4CF2402D2C}" dt="2025-05-20T20:17:35.019" v="1295" actId="5793"/>
          <ac:spMkLst>
            <pc:docMk/>
            <pc:sldMk cId="344867331" sldId="514"/>
            <ac:spMk id="2" creationId="{563F27CD-4BE8-EF7C-845E-04669F997AF5}"/>
          </ac:spMkLst>
        </pc:spChg>
        <pc:spChg chg="mod">
          <ac:chgData name="Marc Reuschenberg" userId="a1ea42fb30ac7332" providerId="LiveId" clId="{A54CB884-8867-40BE-A57D-3E4CF2402D2C}" dt="2025-05-20T20:21:08.827" v="1527" actId="20577"/>
          <ac:spMkLst>
            <pc:docMk/>
            <pc:sldMk cId="344867331" sldId="514"/>
            <ac:spMk id="3" creationId="{790EDDA1-6DE8-A711-C9E3-E3D51336A76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6158014-84D9-4FF0-8D82-FE5EC60AD12B}" type="datetimeFigureOut">
              <a:rPr lang="de-DE"/>
              <a:pPr>
                <a:defRPr/>
              </a:pPr>
              <a:t>26.05.2025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334476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334476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7B2BE64-B54D-4DEB-89E0-61826143DEE1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78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725901E8-1F96-4606-8F6E-C3EAAD8F4F0A}" type="datetimeFigureOut">
              <a:rPr lang="de-DE"/>
              <a:pPr>
                <a:defRPr/>
              </a:pPr>
              <a:t>26.05.2025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98825" y="501650"/>
            <a:ext cx="3330575" cy="2498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167818"/>
            <a:ext cx="7942579" cy="3001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334476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334476"/>
            <a:ext cx="4302231" cy="3334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AAC84B72-5E29-43A7-9FEA-9C268482F57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11103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de-DE" dirty="0"/>
          </a:p>
        </p:txBody>
      </p:sp>
      <p:sp>
        <p:nvSpPr>
          <p:cNvPr id="13316" name="Foliennummernplatzhalt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EF057B4-36A5-43B9-BAE8-234CEF337EF4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323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noProof="0" dirty="0"/>
              <a:t>IT </a:t>
            </a:r>
            <a:r>
              <a:rPr lang="de-DE" noProof="0" dirty="0" err="1"/>
              <a:t>Sichertheit</a:t>
            </a:r>
            <a:r>
              <a:rPr lang="de-DE" noProof="0" dirty="0"/>
              <a:t> wird immer wichtiger:</a:t>
            </a:r>
          </a:p>
          <a:p>
            <a:r>
              <a:rPr lang="de-DE" noProof="0" dirty="0"/>
              <a:t>Zunehmende Bedrohung</a:t>
            </a:r>
          </a:p>
          <a:p>
            <a:r>
              <a:rPr lang="de-DE" noProof="0" dirty="0"/>
              <a:t>Technik wird immer komplexer -&gt; Fehler bei der Programmierung. Man kann sich nicht mehr auf Sicherheit von Produkten verlassen</a:t>
            </a:r>
            <a:endParaRPr lang="de-DE" noProof="0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de-DE" noProof="0" dirty="0"/>
          </a:p>
          <a:p>
            <a:r>
              <a:rPr lang="de-DE" noProof="0" dirty="0"/>
              <a:t>Sicherheit im Unternehmen:</a:t>
            </a:r>
          </a:p>
          <a:p>
            <a:r>
              <a:rPr lang="de-DE" noProof="0" dirty="0"/>
              <a:t>Gerade wegen zunehmender Bedrohung, sollte man Sicherheit im eigenen Haus haben</a:t>
            </a:r>
          </a:p>
          <a:p>
            <a:r>
              <a:rPr lang="de-DE" noProof="0" dirty="0"/>
              <a:t>Gehen als starkes Beispiel voran</a:t>
            </a:r>
          </a:p>
          <a:p>
            <a:endParaRPr lang="de-DE" noProof="0" dirty="0"/>
          </a:p>
          <a:p>
            <a:r>
              <a:rPr lang="de-DE" noProof="0" dirty="0"/>
              <a:t>Betreuung von </a:t>
            </a:r>
            <a:r>
              <a:rPr lang="de-DE" noProof="0" dirty="0" err="1"/>
              <a:t>Kundeninftreastruktur</a:t>
            </a:r>
            <a:r>
              <a:rPr lang="de-DE" noProof="0" dirty="0"/>
              <a:t>:</a:t>
            </a:r>
          </a:p>
          <a:p>
            <a:r>
              <a:rPr lang="de-DE" noProof="0" dirty="0"/>
              <a:t>Zudem betreut die Firm die Infrastruktur….. Rechenzentrum = zugriff auf Kundennetzwerke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0282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2004 Gründung des Jericho Forum. Bringt ZTN weiter voran indem Verlagerung der Netzwerkgrenzen thematisiert wird</a:t>
            </a:r>
          </a:p>
          <a:p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901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NIST: 2010 Einheitliches 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Framework für den Aufbau von Zero-Trust-Architekturen</a:t>
            </a:r>
          </a:p>
          <a:p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Google: wurde 2020 entwickelte. ist ein neues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sicherheitskonzept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auf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grundlage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von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zero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de-DE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trust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nach der Aurora-Angriffskampagne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06881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–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verify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Least </a:t>
            </a:r>
            <a:r>
              <a:rPr lang="de-DE" dirty="0" err="1"/>
              <a:t>privilege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Micro </a:t>
            </a:r>
            <a:r>
              <a:rPr lang="de-DE" dirty="0" err="1"/>
              <a:t>segmentation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breach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6587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Lesson</a:t>
            </a:r>
            <a:r>
              <a:rPr lang="de-DE" dirty="0"/>
              <a:t> </a:t>
            </a:r>
            <a:r>
              <a:rPr lang="de-DE" dirty="0" err="1"/>
              <a:t>learnd</a:t>
            </a:r>
            <a:r>
              <a:rPr lang="de-DE" dirty="0"/>
              <a:t> – wie kann man das am besten umsetze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88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1: Schwerpunkt liegt auf Cloud Computing. Bei mir hybrider Ansatz</a:t>
            </a:r>
          </a:p>
          <a:p>
            <a:r>
              <a:rPr lang="de-DE" dirty="0"/>
              <a:t>Zudem wird hier Modelle und Frameworks verglichen. Bei mir erfolgt eine praxisorientiere </a:t>
            </a:r>
            <a:r>
              <a:rPr lang="de-DE" dirty="0" err="1"/>
              <a:t>arbeit</a:t>
            </a:r>
            <a:r>
              <a:rPr lang="de-DE" dirty="0"/>
              <a:t> mit eigenem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endParaRPr lang="de-DE" dirty="0"/>
          </a:p>
          <a:p>
            <a:endParaRPr lang="de-DE" dirty="0"/>
          </a:p>
          <a:p>
            <a:r>
              <a:rPr lang="de-DE" dirty="0"/>
              <a:t>2: Arbeit ist eine </a:t>
            </a:r>
            <a:r>
              <a:rPr lang="de-DE" dirty="0" err="1"/>
              <a:t>Kombia</a:t>
            </a:r>
            <a:r>
              <a:rPr lang="de-DE" dirty="0"/>
              <a:t> aus wissenschaftlichen Literaturen und </a:t>
            </a:r>
            <a:r>
              <a:rPr lang="de-DE" dirty="0" err="1"/>
              <a:t>Prasisberichten</a:t>
            </a:r>
            <a:r>
              <a:rPr lang="de-DE" dirty="0"/>
              <a:t>. Hier auch wieder </a:t>
            </a:r>
            <a:r>
              <a:rPr lang="de-DE" dirty="0" err="1"/>
              <a:t>proof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concept</a:t>
            </a:r>
            <a:r>
              <a:rPr lang="de-DE" dirty="0"/>
              <a:t> du </a:t>
            </a:r>
            <a:r>
              <a:rPr lang="de-DE" dirty="0" err="1"/>
              <a:t>lessons</a:t>
            </a:r>
            <a:r>
              <a:rPr lang="de-DE" dirty="0"/>
              <a:t> </a:t>
            </a:r>
            <a:r>
              <a:rPr lang="de-DE" dirty="0" err="1"/>
              <a:t>learnd</a:t>
            </a:r>
            <a:r>
              <a:rPr lang="de-DE" dirty="0"/>
              <a:t>. Allgemeine Betrachtung ohne bestimmte </a:t>
            </a:r>
            <a:r>
              <a:rPr lang="de-DE" dirty="0" err="1"/>
              <a:t>tools</a:t>
            </a:r>
            <a:r>
              <a:rPr lang="de-DE" dirty="0"/>
              <a:t>. Bei mir </a:t>
            </a:r>
            <a:r>
              <a:rPr lang="de-DE" dirty="0" err="1"/>
              <a:t>fokus</a:t>
            </a:r>
            <a:r>
              <a:rPr lang="de-DE" dirty="0"/>
              <a:t> auf </a:t>
            </a:r>
            <a:r>
              <a:rPr lang="de-DE" dirty="0" err="1"/>
              <a:t>fortinet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AC84B72-5E29-43A7-9FEA-9C268482F57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7789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8000" y="2016000"/>
            <a:ext cx="8064000" cy="2520000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chemeClr val="tx1"/>
                </a:solidFill>
                <a:latin typeface="Verdana" pitchFamily="34" charset="0"/>
              </a:defRPr>
            </a:lvl1pPr>
          </a:lstStyle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88000" y="4608000"/>
            <a:ext cx="8064000" cy="14400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DE" dirty="0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322452" y="5549605"/>
            <a:ext cx="1763480" cy="94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836831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632856" y="288000"/>
            <a:ext cx="6719143" cy="463114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B1AC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44457" y="1306885"/>
            <a:ext cx="8064000" cy="50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273050" indent="-273050">
              <a:spcBef>
                <a:spcPts val="600"/>
              </a:spcBef>
              <a:spcAft>
                <a:spcPts val="600"/>
              </a:spcAft>
              <a:buClr>
                <a:srgbClr val="00B1AC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536575" indent="-2635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B1AC"/>
              </a:buClr>
              <a:buSzPct val="100000"/>
              <a:buFont typeface="Wingdings" pitchFamily="2" charset="2"/>
              <a:buChar char=""/>
              <a:tabLst>
                <a:tab pos="536575" algn="l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714375" indent="-177800" defTabSz="7143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893763" indent="-1793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ú"/>
              <a:tabLst>
                <a:tab pos="893763" algn="l"/>
              </a:tabLst>
              <a:defRPr sz="1600" i="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0280" y="114300"/>
            <a:ext cx="1182914" cy="63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ein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3"/>
          <p:cNvCxnSpPr/>
          <p:nvPr/>
        </p:nvCxnSpPr>
        <p:spPr>
          <a:xfrm>
            <a:off x="285750" y="836831"/>
            <a:ext cx="806450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1632856" y="288000"/>
            <a:ext cx="6719143" cy="463114"/>
          </a:xfrm>
          <a:prstGeom prst="rect">
            <a:avLst/>
          </a:prstGeom>
        </p:spPr>
        <p:txBody>
          <a:bodyPr/>
          <a:lstStyle>
            <a:lvl1pPr algn="l">
              <a:defRPr sz="2800" b="0">
                <a:solidFill>
                  <a:srgbClr val="00B1AC"/>
                </a:solidFill>
                <a:latin typeface="Verdana" pitchFamily="34" charset="0"/>
              </a:defRPr>
            </a:lvl1pPr>
          </a:lstStyle>
          <a:p>
            <a:r>
              <a:rPr lang="de-DE" dirty="0"/>
              <a:t>Titelformat durch Klicken bearbeiten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244456" y="1306885"/>
            <a:ext cx="3851293" cy="50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273050" indent="-273050">
              <a:spcBef>
                <a:spcPts val="600"/>
              </a:spcBef>
              <a:spcAft>
                <a:spcPts val="600"/>
              </a:spcAft>
              <a:buClr>
                <a:srgbClr val="00B1AC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536575" indent="-2635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B1AC"/>
              </a:buClr>
              <a:buSzPct val="100000"/>
              <a:buFont typeface="Wingdings" pitchFamily="2" charset="2"/>
              <a:buChar char=""/>
              <a:tabLst>
                <a:tab pos="536575" algn="l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714375" indent="-177800" defTabSz="7143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893763" indent="-1793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ú"/>
              <a:tabLst>
                <a:tab pos="893763" algn="l"/>
              </a:tabLst>
              <a:defRPr sz="1600" i="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0" name="Inhaltsplatzhalter 2"/>
          <p:cNvSpPr>
            <a:spLocks noGrp="1"/>
          </p:cNvSpPr>
          <p:nvPr>
            <p:ph idx="10"/>
          </p:nvPr>
        </p:nvSpPr>
        <p:spPr>
          <a:xfrm>
            <a:off x="4505325" y="1306885"/>
            <a:ext cx="3838575" cy="50400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600"/>
              </a:spcBef>
              <a:spcAft>
                <a:spcPts val="600"/>
              </a:spcAft>
              <a:buFontTx/>
              <a:buNone/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273050" indent="-273050">
              <a:spcBef>
                <a:spcPts val="600"/>
              </a:spcBef>
              <a:spcAft>
                <a:spcPts val="600"/>
              </a:spcAft>
              <a:buClr>
                <a:srgbClr val="00B1AC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536575" indent="-26352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00B1AC"/>
              </a:buClr>
              <a:buSzPct val="100000"/>
              <a:buFont typeface="Wingdings" pitchFamily="2" charset="2"/>
              <a:buChar char=""/>
              <a:tabLst>
                <a:tab pos="536575" algn="l"/>
              </a:tabLst>
              <a:defRPr sz="2000">
                <a:solidFill>
                  <a:schemeClr val="tx1"/>
                </a:solidFill>
                <a:latin typeface="Verdana" pitchFamily="34" charset="0"/>
              </a:defRPr>
            </a:lvl3pPr>
            <a:lvl4pPr marL="714375" indent="-177800" defTabSz="714375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Font typeface="Wingdings" pitchFamily="2" charset="2"/>
              <a:buChar char="§"/>
              <a:tabLst/>
              <a:defRPr sz="1600">
                <a:solidFill>
                  <a:schemeClr val="tx1"/>
                </a:solidFill>
                <a:latin typeface="Verdana" pitchFamily="34" charset="0"/>
              </a:defRPr>
            </a:lvl4pPr>
            <a:lvl5pPr marL="893763" indent="-1793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Tx/>
              <a:buSzPct val="100000"/>
              <a:buFont typeface="Wingdings" pitchFamily="2" charset="2"/>
              <a:buChar char="ú"/>
              <a:tabLst>
                <a:tab pos="893763" algn="l"/>
              </a:tabLst>
              <a:defRPr sz="1600" i="0">
                <a:solidFill>
                  <a:schemeClr val="tx1"/>
                </a:solidFill>
                <a:latin typeface="Verdana" pitchFamily="34" charset="0"/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6" name="Grafik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90280" y="114300"/>
            <a:ext cx="1182914" cy="636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erade Verbindung 7"/>
          <p:cNvCxnSpPr/>
          <p:nvPr userDrawn="1"/>
        </p:nvCxnSpPr>
        <p:spPr>
          <a:xfrm>
            <a:off x="287338" y="6647320"/>
            <a:ext cx="8064500" cy="15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 userDrawn="1"/>
        </p:nvSpPr>
        <p:spPr>
          <a:xfrm>
            <a:off x="287338" y="6672943"/>
            <a:ext cx="8145462" cy="123111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tabLst>
                <a:tab pos="7713663" algn="l"/>
                <a:tab pos="8077200" algn="r"/>
              </a:tabLst>
              <a:defRPr/>
            </a:pPr>
            <a:r>
              <a:rPr lang="de-DE" sz="800" b="1" dirty="0">
                <a:latin typeface="Verdana" pitchFamily="34" charset="0"/>
              </a:rPr>
              <a:t>© FH AACHEN </a:t>
            </a:r>
            <a:r>
              <a:rPr lang="de-DE" sz="800" dirty="0">
                <a:latin typeface="Verdana" pitchFamily="34" charset="0"/>
              </a:rPr>
              <a:t>UNIVERSITY OF APPLIED SCIENCES</a:t>
            </a:r>
            <a:r>
              <a:rPr lang="de-DE" sz="800" baseline="0" dirty="0">
                <a:latin typeface="Verdana" pitchFamily="34" charset="0"/>
              </a:rPr>
              <a:t>                                                                                                           Marc Reuschenberg</a:t>
            </a:r>
            <a:r>
              <a:rPr lang="de-DE" sz="800" dirty="0">
                <a:latin typeface="Verdana" pitchFamily="34" charset="0"/>
              </a:rPr>
              <a:t>	|  </a:t>
            </a:r>
            <a:fld id="{50C01542-6113-4C0C-A3E4-996FD6B193E3}" type="slidenum">
              <a:rPr lang="de-DE" sz="800" smtClean="0">
                <a:latin typeface="Verdana" pitchFamily="34" charset="0"/>
              </a:rPr>
              <a:pPr>
                <a:tabLst>
                  <a:tab pos="7713663" algn="l"/>
                  <a:tab pos="8077200" algn="r"/>
                </a:tabLst>
                <a:defRPr/>
              </a:pPr>
              <a:t>‹Nr.›</a:t>
            </a:fld>
            <a:endParaRPr lang="de-DE" sz="800" dirty="0">
              <a:latin typeface="Verdana" pitchFamily="34" charset="0"/>
            </a:endParaRPr>
          </a:p>
        </p:txBody>
      </p:sp>
      <p:pic>
        <p:nvPicPr>
          <p:cNvPr id="10" name="Grafik 9" descr="FHAAC_RGB.png"/>
          <p:cNvPicPr>
            <a:picLocks noChangeAspect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6950" y="287338"/>
            <a:ext cx="527050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5" r:id="rId2"/>
    <p:sldLayoutId id="2147483817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Verdana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ts val="2400"/>
        </a:spcBef>
        <a:spcAft>
          <a:spcPct val="0"/>
        </a:spcAft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2pPr>
      <a:lvl3pPr marL="723900" indent="-355600" algn="l" rtl="0" eaLnBrk="1" fontAlgn="base" hangingPunct="1">
        <a:spcBef>
          <a:spcPct val="20000"/>
        </a:spcBef>
        <a:spcAft>
          <a:spcPct val="0"/>
        </a:spcAft>
        <a:buFont typeface="Verdana" pitchFamily="34" charset="0"/>
        <a:buChar char="&gt;"/>
        <a:defRPr sz="2400" kern="1200">
          <a:solidFill>
            <a:schemeClr val="tx1"/>
          </a:solidFill>
          <a:latin typeface="Verdana" pitchFamily="34" charset="0"/>
          <a:ea typeface="+mn-ea"/>
          <a:cs typeface="+mn-cs"/>
        </a:defRPr>
      </a:lvl3pPr>
      <a:lvl4pPr marL="1600200" indent="-228600" algn="l" rtl="0" eaLnBrk="1" fontAlgn="base" hangingPunct="1">
        <a:spcBef>
          <a:spcPts val="1600"/>
        </a:spcBef>
        <a:spcAft>
          <a:spcPct val="0"/>
        </a:spcAft>
        <a:buFont typeface="Arial" charset="0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4pPr>
      <a:lvl5pPr marL="723900" indent="-3683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&gt;"/>
        <a:defRPr sz="1600" kern="1200">
          <a:solidFill>
            <a:schemeClr val="tx1"/>
          </a:solidFill>
          <a:latin typeface="Verdana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u141811213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cose.2024.103827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88000" y="2421330"/>
            <a:ext cx="8064000" cy="2114669"/>
          </a:xfrm>
        </p:spPr>
        <p:txBody>
          <a:bodyPr/>
          <a:lstStyle/>
          <a:p>
            <a:r>
              <a:rPr lang="de-DE" dirty="0"/>
              <a:t>Zero Trust Network</a:t>
            </a:r>
            <a:br>
              <a:rPr lang="de-DE" dirty="0"/>
            </a:br>
            <a:endParaRPr lang="de-DE" dirty="0"/>
          </a:p>
        </p:txBody>
      </p:sp>
      <p:sp>
        <p:nvSpPr>
          <p:cNvPr id="26" name="Untertitel 2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Marc Reuschenberg</a:t>
            </a:r>
          </a:p>
          <a:p>
            <a:r>
              <a:rPr lang="de-DE" dirty="0"/>
              <a:t>Lehrgebiet Datennetze, IT-Sicherheit</a:t>
            </a:r>
            <a:br>
              <a:rPr lang="de-DE" dirty="0"/>
            </a:br>
            <a:r>
              <a:rPr lang="de-DE" dirty="0"/>
              <a:t>und IT-Forensik</a:t>
            </a:r>
          </a:p>
          <a:p>
            <a:endParaRPr lang="de-DE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9502B1-CF46-70C6-D6DE-641574FA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Ähnliche 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864D2B7-575B-D770-0679-035A650D5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Sarkar, S.; Choudhary, G.; Shandilya, SK; Hussain, A.; Kim, H. Sicherheit von Zero-Trust-</a:t>
            </a:r>
            <a:r>
              <a:rPr lang="en-US" dirty="0" err="1"/>
              <a:t>Netzwerken</a:t>
            </a:r>
            <a:r>
              <a:rPr lang="en-US" dirty="0"/>
              <a:t> </a:t>
            </a:r>
            <a:r>
              <a:rPr lang="en-US" dirty="0" err="1"/>
              <a:t>im</a:t>
            </a:r>
            <a:r>
              <a:rPr lang="en-US" dirty="0"/>
              <a:t> Cloud Computing: Ein </a:t>
            </a:r>
            <a:r>
              <a:rPr lang="en-US" dirty="0" err="1"/>
              <a:t>vergleichender</a:t>
            </a:r>
            <a:r>
              <a:rPr lang="en-US" dirty="0"/>
              <a:t> </a:t>
            </a:r>
            <a:r>
              <a:rPr lang="en-US" dirty="0" err="1"/>
              <a:t>Überblick</a:t>
            </a:r>
            <a:r>
              <a:rPr lang="en-US" dirty="0"/>
              <a:t>. Sustainability 2022 , 14 , 11213. </a:t>
            </a:r>
            <a:r>
              <a:rPr lang="en-US" sz="1800" dirty="0">
                <a:hlinkClick r:id="rId3" tooltip="https://doi.org/10.3390/su141811213"/>
              </a:rPr>
              <a:t>https://doi.org/10.3390/su141811213</a:t>
            </a: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Cornelius </a:t>
            </a:r>
            <a:r>
              <a:rPr lang="en-US" dirty="0" err="1"/>
              <a:t>Itodo</a:t>
            </a:r>
            <a:r>
              <a:rPr lang="en-US" dirty="0"/>
              <a:t>, Murat Ozer, Multivocal literature review on zero-trust security implementation, Computers &amp; Security, Volume 141, 2024, 103827, ISSN 0167-4048</a:t>
            </a:r>
            <a:r>
              <a:rPr lang="en-US" dirty="0">
                <a:solidFill>
                  <a:srgbClr val="1F1F1F"/>
                </a:solidFill>
                <a:latin typeface="ElsevierGulliver"/>
              </a:rPr>
              <a:t> </a:t>
            </a:r>
            <a:r>
              <a:rPr lang="en-US" b="0" i="0" dirty="0">
                <a:solidFill>
                  <a:srgbClr val="1F1F1F"/>
                </a:solidFill>
                <a:effectLst/>
                <a:latin typeface="ElsevierGulliver"/>
                <a:hlinkClick r:id="rId4"/>
              </a:rPr>
              <a:t>https://doi.org/10.1016/j.cose.2024.103827</a:t>
            </a:r>
            <a:br>
              <a:rPr lang="en-US" b="0" i="0" dirty="0">
                <a:solidFill>
                  <a:srgbClr val="1F1F1F"/>
                </a:solidFill>
                <a:effectLst/>
                <a:latin typeface="ElsevierGulliver"/>
              </a:rPr>
            </a:br>
            <a:endParaRPr lang="en-US" b="0" i="0" dirty="0">
              <a:solidFill>
                <a:srgbClr val="1F1F1F"/>
              </a:solidFill>
              <a:effectLst/>
              <a:latin typeface="ElsevierGulliver"/>
            </a:endParaRPr>
          </a:p>
        </p:txBody>
      </p:sp>
    </p:spTree>
    <p:extLst>
      <p:ext uri="{BB962C8B-B14F-4D97-AF65-F5344CB8AC3E}">
        <p14:creationId xmlns:p14="http://schemas.microsoft.com/office/powerpoint/2010/main" val="2480421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E6830E-9A45-A887-42BC-0CBB6FCB5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fürs Zuhören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C54CA0-ED25-B9C8-C7D7-6B72C183A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r>
              <a:rPr lang="de-DE" dirty="0"/>
              <a:t>Fragen?</a:t>
            </a:r>
          </a:p>
        </p:txBody>
      </p:sp>
    </p:spTree>
    <p:extLst>
      <p:ext uri="{BB962C8B-B14F-4D97-AF65-F5344CB8AC3E}">
        <p14:creationId xmlns:p14="http://schemas.microsoft.com/office/powerpoint/2010/main" val="1980496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950E8E-7656-B72F-10AC-E661EC19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70000D-6A83-7B8A-4908-C76D00CA2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Motivation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Was ist Zero Trust?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Umsetzung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Besonderheiten der Bachelorarbeit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Ähnliche Arbeiten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9724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964C0-CD31-B24D-BC6A-1BC7A2BDF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F8FA56-341D-C404-7406-CE5289A7F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IT-Sicherheit wird immer wichtiger</a:t>
            </a:r>
          </a:p>
          <a:p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noProof="0" dirty="0"/>
              <a:t>Sicherheit i</a:t>
            </a:r>
            <a:r>
              <a:rPr lang="de-DE" dirty="0"/>
              <a:t>m Unternehmen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Schutz der</a:t>
            </a:r>
            <a:r>
              <a:rPr lang="de-DE" noProof="0" dirty="0"/>
              <a:t> Kundeninfrastruktur</a:t>
            </a:r>
          </a:p>
          <a:p>
            <a:endParaRPr lang="de-DE" noProof="0" dirty="0"/>
          </a:p>
        </p:txBody>
      </p:sp>
      <p:pic>
        <p:nvPicPr>
          <p:cNvPr id="1026" name="Picture 2" descr="Weltweiter Durchschnitt wöchentlicher Cyberattacken(Bild:  Check Point Software Technologies Ltd.)">
            <a:extLst>
              <a:ext uri="{FF2B5EF4-FFF2-40B4-BE49-F238E27FC236}">
                <a16:creationId xmlns:a16="http://schemas.microsoft.com/office/drawing/2014/main" id="{1AF4964C-83A5-27E0-1188-7413F8606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239" y="3133851"/>
            <a:ext cx="3441841" cy="3100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E1E2A3AD-E2C7-179C-1AE3-64DB718B937B}"/>
              </a:ext>
            </a:extLst>
          </p:cNvPr>
          <p:cNvSpPr txBox="1"/>
          <p:nvPr/>
        </p:nvSpPr>
        <p:spPr>
          <a:xfrm>
            <a:off x="6362973" y="6234186"/>
            <a:ext cx="18763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" b="0" i="1" dirty="0">
                <a:effectLst/>
                <a:latin typeface="Fira Sans VF"/>
              </a:rPr>
              <a:t>Weltweiter Durchschnitt wöchentlicher Cyberattacken</a:t>
            </a:r>
            <a:br>
              <a:rPr lang="de-DE" sz="600" b="0" i="1" dirty="0">
                <a:effectLst/>
                <a:latin typeface="Fira Sans VF"/>
              </a:rPr>
            </a:br>
            <a:r>
              <a:rPr lang="de-DE" sz="600" b="0" i="1" dirty="0">
                <a:effectLst/>
                <a:latin typeface="Fira Sans VF"/>
              </a:rPr>
              <a:t>(Bild: Check Point Software Technologies Ltd.)</a:t>
            </a:r>
          </a:p>
        </p:txBody>
      </p:sp>
    </p:spTree>
    <p:extLst>
      <p:ext uri="{BB962C8B-B14F-4D97-AF65-F5344CB8AC3E}">
        <p14:creationId xmlns:p14="http://schemas.microsoft.com/office/powerpoint/2010/main" val="3338593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E279B-E642-85B0-024F-87F7342E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en-US" dirty="0" err="1"/>
              <a:t>ist</a:t>
            </a:r>
            <a:r>
              <a:rPr lang="en-US" dirty="0"/>
              <a:t> Zero Trust?</a:t>
            </a:r>
            <a:br>
              <a:rPr lang="en-US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A2D44C-EC2A-4C82-8E51-CE0C00A80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Sicherheitsmodell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Angreifer innen und außerhalb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Ganzheitliches Denken</a:t>
            </a:r>
          </a:p>
          <a:p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Kontinuierliche Überprüfung und Authentifizierung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2001 Einführung des Begriffes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84481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867FC8-614B-BD70-D524-7C8CB33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ist Zero Trust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E11606-84E4-7D39-24AC-8CF5DF123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NIST veröffentlicht Leitlinie SP 800-207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BeyondCorp</a:t>
            </a:r>
            <a:r>
              <a:rPr lang="de-DE" dirty="0"/>
              <a:t> von Google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739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2336C3-E3CD-AAD2-76CD-EBC38CDF8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Kernprinzipien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B1E52C-4C7F-82A0-D3AD-93D5D48C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Never </a:t>
            </a:r>
            <a:r>
              <a:rPr lang="de-DE" dirty="0" err="1"/>
              <a:t>trust</a:t>
            </a:r>
            <a:r>
              <a:rPr lang="de-DE" dirty="0"/>
              <a:t> – </a:t>
            </a:r>
            <a:r>
              <a:rPr lang="de-DE" dirty="0" err="1"/>
              <a:t>always</a:t>
            </a:r>
            <a:r>
              <a:rPr lang="de-DE" dirty="0"/>
              <a:t> </a:t>
            </a:r>
            <a:r>
              <a:rPr lang="de-DE" dirty="0" err="1"/>
              <a:t>verify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Least </a:t>
            </a:r>
            <a:r>
              <a:rPr lang="de-DE" dirty="0" err="1"/>
              <a:t>privilege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Micro </a:t>
            </a:r>
            <a:r>
              <a:rPr lang="de-DE" dirty="0" err="1"/>
              <a:t>segmentation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Assume</a:t>
            </a:r>
            <a:r>
              <a:rPr lang="de-DE" dirty="0"/>
              <a:t> </a:t>
            </a:r>
            <a:r>
              <a:rPr lang="de-DE" dirty="0" err="1"/>
              <a:t>breach</a:t>
            </a: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49397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4261B-BDBA-7E80-758F-0E4A2B63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 der Kernprinzipien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F1DA9D-B482-B538-2EDB-3B068828F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Identitäts- und Zugriffskontrollen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Netzwerksegmentierung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Gerätesicherheit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Richtlinienbasierter Zugriff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Überwachung und Monitoring</a:t>
            </a:r>
          </a:p>
        </p:txBody>
      </p:sp>
    </p:spTree>
    <p:extLst>
      <p:ext uri="{BB962C8B-B14F-4D97-AF65-F5344CB8AC3E}">
        <p14:creationId xmlns:p14="http://schemas.microsoft.com/office/powerpoint/2010/main" val="2377068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A6B417-ECDB-0ACE-685B-C46DE06BA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Umsetzung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21A7DDA-1436-1D6A-CB8A-820DD75C80D5}"/>
              </a:ext>
            </a:extLst>
          </p:cNvPr>
          <p:cNvSpPr/>
          <p:nvPr/>
        </p:nvSpPr>
        <p:spPr>
          <a:xfrm>
            <a:off x="8458200" y="114300"/>
            <a:ext cx="685800" cy="11654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Inhaltsplatzhalter 6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622808D3-AE05-F6D8-A7FC-4C729EBAA2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9771"/>
            <a:ext cx="9144000" cy="5197230"/>
          </a:xfrm>
        </p:spPr>
      </p:pic>
    </p:spTree>
    <p:extLst>
      <p:ext uri="{BB962C8B-B14F-4D97-AF65-F5344CB8AC3E}">
        <p14:creationId xmlns:p14="http://schemas.microsoft.com/office/powerpoint/2010/main" val="387022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3F27CD-4BE8-EF7C-845E-04669F99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Besonderheiten</a:t>
            </a:r>
            <a:r>
              <a:rPr lang="en-US" dirty="0"/>
              <a:t> der </a:t>
            </a:r>
            <a:r>
              <a:rPr lang="en-US" dirty="0" err="1"/>
              <a:t>Bachelorarbeit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EDDA1-6DE8-A711-C9E3-E3D51336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Umsetzung eines ZTN in einer Testumgebung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 err="1"/>
              <a:t>FortiNet</a:t>
            </a:r>
            <a:r>
              <a:rPr lang="de-DE" dirty="0"/>
              <a:t> Produktpalette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Umsetzung der Bausteine nach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practise</a:t>
            </a:r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867331"/>
      </p:ext>
    </p:extLst>
  </p:cSld>
  <p:clrMapOvr>
    <a:masterClrMapping/>
  </p:clrMapOvr>
</p:sld>
</file>

<file path=ppt/theme/theme1.xml><?xml version="1.0" encoding="utf-8"?>
<a:theme xmlns:a="http://schemas.openxmlformats.org/drawingml/2006/main" name="FHAAC_PPT_Vorlage_Office2007_w">
  <a:themeElements>
    <a:clrScheme name="FHAAC Farben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B1AC"/>
      </a:accent1>
      <a:accent2>
        <a:srgbClr val="13A39A"/>
      </a:accent2>
      <a:accent3>
        <a:srgbClr val="0C9088"/>
      </a:accent3>
      <a:accent4>
        <a:srgbClr val="006D68"/>
      </a:accent4>
      <a:accent5>
        <a:srgbClr val="004744"/>
      </a:accent5>
      <a:accent6>
        <a:srgbClr val="000000"/>
      </a:accent6>
      <a:hlink>
        <a:srgbClr val="0000FF"/>
      </a:hlink>
      <a:folHlink>
        <a:srgbClr val="800080"/>
      </a:folHlink>
    </a:clrScheme>
    <a:fontScheme name="FHAAC Schrif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Rhe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FHAAC_PPT_Vorlage_Office2007_w</Template>
  <TotalTime>0</TotalTime>
  <Words>423</Words>
  <Application>Microsoft Office PowerPoint</Application>
  <PresentationFormat>Bildschirmpräsentation (4:3)</PresentationFormat>
  <Paragraphs>102</Paragraphs>
  <Slides>11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Arial</vt:lpstr>
      <vt:lpstr>Calibri</vt:lpstr>
      <vt:lpstr>ElsevierGulliver</vt:lpstr>
      <vt:lpstr>Fira Sans VF</vt:lpstr>
      <vt:lpstr>Verdana</vt:lpstr>
      <vt:lpstr>Wingdings</vt:lpstr>
      <vt:lpstr>FHAAC_PPT_Vorlage_Office2007_w</vt:lpstr>
      <vt:lpstr>Zero Trust Network </vt:lpstr>
      <vt:lpstr>Übersicht</vt:lpstr>
      <vt:lpstr>Motivation</vt:lpstr>
      <vt:lpstr>Was ist Zero Trust? </vt:lpstr>
      <vt:lpstr>Was ist Zero Trust</vt:lpstr>
      <vt:lpstr>Kernprinzipien</vt:lpstr>
      <vt:lpstr>Umsetzung der Kernprinzipien</vt:lpstr>
      <vt:lpstr>Umsetzung</vt:lpstr>
      <vt:lpstr>Besonderheiten der Bachelorarbeit</vt:lpstr>
      <vt:lpstr>Ähnliche Arbeiten</vt:lpstr>
      <vt:lpstr>Danke fürs Zuhören</vt:lpstr>
    </vt:vector>
  </TitlesOfParts>
  <Company>FH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Zeile 1 Zeile 2 Zeile 3</dc:title>
  <dc:creator>Schuba</dc:creator>
  <cp:lastModifiedBy>Marc Reuschenberg</cp:lastModifiedBy>
  <cp:revision>592</cp:revision>
  <dcterms:created xsi:type="dcterms:W3CDTF">2010-01-21T13:13:42Z</dcterms:created>
  <dcterms:modified xsi:type="dcterms:W3CDTF">2025-05-26T11:59:28Z</dcterms:modified>
</cp:coreProperties>
</file>