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5" r:id="rId4"/>
    <p:sldId id="268" r:id="rId5"/>
    <p:sldId id="266" r:id="rId6"/>
    <p:sldId id="267" r:id="rId7"/>
    <p:sldId id="269" r:id="rId8"/>
    <p:sldId id="270"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57E662-A7BC-413E-A580-5A19033E7918}" v="30" dt="2023-11-03T08:33:23.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119570-81A4-6468-B771-AA2C611116DC}"/>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0251AB26-7C6F-6760-66FA-98AB15DF7F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50F0FADE-464F-EB77-1550-E7018035280A}"/>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5" name="Tijdelijke aanduiding voor voettekst 4">
            <a:extLst>
              <a:ext uri="{FF2B5EF4-FFF2-40B4-BE49-F238E27FC236}">
                <a16:creationId xmlns:a16="http://schemas.microsoft.com/office/drawing/2014/main" id="{39104272-12BB-D633-8366-EB2A23A97A6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8F86353-DA28-C4E4-A1C6-87A51E40FDB4}"/>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182616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19FFC-D6D4-29FE-0F22-DD8A235FA18F}"/>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BDEC3EEF-3824-089F-032D-035850549D1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3AC0CA6-788E-3E1F-A1EA-51B954F70E66}"/>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5" name="Tijdelijke aanduiding voor voettekst 4">
            <a:extLst>
              <a:ext uri="{FF2B5EF4-FFF2-40B4-BE49-F238E27FC236}">
                <a16:creationId xmlns:a16="http://schemas.microsoft.com/office/drawing/2014/main" id="{93F408FC-E109-DF7D-2442-0A0AAAF54E3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F3004CC-9DE0-2B64-21C6-7E470AA486A5}"/>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11342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233AAC2-50C7-C8B2-B433-6B4BBDDA48B5}"/>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33CD1294-2F11-A5BF-8EE5-FED3A2B173F5}"/>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A6D8BD5-5126-09D5-FB76-CA554EDA2B4B}"/>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5" name="Tijdelijke aanduiding voor voettekst 4">
            <a:extLst>
              <a:ext uri="{FF2B5EF4-FFF2-40B4-BE49-F238E27FC236}">
                <a16:creationId xmlns:a16="http://schemas.microsoft.com/office/drawing/2014/main" id="{E43297EA-1565-1DD3-04F6-21A1DE3FB11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E036834-BEB7-C04B-5269-FFFBDFF1C6B1}"/>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35677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505B9-F6EE-7966-D5FA-0DC905B6821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6FA2F2B-22F6-6681-BF54-E05E2AF99432}"/>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2D552BE-2CD5-126D-33B4-BEC2310171A2}"/>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5" name="Tijdelijke aanduiding voor voettekst 4">
            <a:extLst>
              <a:ext uri="{FF2B5EF4-FFF2-40B4-BE49-F238E27FC236}">
                <a16:creationId xmlns:a16="http://schemas.microsoft.com/office/drawing/2014/main" id="{46CB618A-FAFE-FFA8-1BAE-37EEAC9FDB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F95B9E6-C1B9-B36E-D9A3-B81B6AEE29F7}"/>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237307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4FB41E-2238-9357-B0F0-54FC9A1CD6F0}"/>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1E89B55D-72E1-094F-9747-F56294BF8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D1C284-9867-CD29-EE7B-25BF8812F287}"/>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5" name="Tijdelijke aanduiding voor voettekst 4">
            <a:extLst>
              <a:ext uri="{FF2B5EF4-FFF2-40B4-BE49-F238E27FC236}">
                <a16:creationId xmlns:a16="http://schemas.microsoft.com/office/drawing/2014/main" id="{045A44FB-664E-3F67-8E9A-99B67C5A9F5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2144AF8-670D-C3EF-BDDE-A8057B4D7617}"/>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134841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C5A24-CB4B-59AC-4B22-CB344587480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4D7B6FA-1A1F-5440-65D1-2BA3B805C9E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FEEFD03-2C89-F557-29CA-2E441FB92BC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D65EA0F6-561F-41AA-8B72-07FDFAE66DF9}"/>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6" name="Tijdelijke aanduiding voor voettekst 5">
            <a:extLst>
              <a:ext uri="{FF2B5EF4-FFF2-40B4-BE49-F238E27FC236}">
                <a16:creationId xmlns:a16="http://schemas.microsoft.com/office/drawing/2014/main" id="{E21934B2-B944-E95F-13B5-F8853FCFAB9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4F34EF7-6EB9-5FA6-3F84-5818A3F23132}"/>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11315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847D7D-5DFA-C6D3-A4DD-2A2393A5D66B}"/>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4BDE283-F98D-D39E-6A0B-DE793CA42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A6361DBD-C7DB-432F-0970-F6E0CC43A6B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6BF5CB61-2BE2-87FA-4E6F-E28FB222E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8053637C-71D5-8BCE-3171-AE2ED677324F}"/>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9EDEBC4-4D09-22B9-A97C-C2B505A5BF63}"/>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8" name="Tijdelijke aanduiding voor voettekst 7">
            <a:extLst>
              <a:ext uri="{FF2B5EF4-FFF2-40B4-BE49-F238E27FC236}">
                <a16:creationId xmlns:a16="http://schemas.microsoft.com/office/drawing/2014/main" id="{7D5F8F3F-2264-51A2-3A37-D79B2394683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AF5EF499-D54D-47FC-CE95-47A10AD480D8}"/>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272997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B76E6C-95C5-FB6E-67D4-9B2324711C0C}"/>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4C5016F7-D60A-4553-C5A0-0E8C93E2F91F}"/>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4" name="Tijdelijke aanduiding voor voettekst 3">
            <a:extLst>
              <a:ext uri="{FF2B5EF4-FFF2-40B4-BE49-F238E27FC236}">
                <a16:creationId xmlns:a16="http://schemas.microsoft.com/office/drawing/2014/main" id="{597057D7-16C2-99FF-C313-D6ECA8D7AF4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AEB7821D-81C1-F47B-7280-C0C1B42BDA34}"/>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3330228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237ED83-D187-EB73-9E8D-5C12F54BAC58}"/>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3" name="Tijdelijke aanduiding voor voettekst 2">
            <a:extLst>
              <a:ext uri="{FF2B5EF4-FFF2-40B4-BE49-F238E27FC236}">
                <a16:creationId xmlns:a16="http://schemas.microsoft.com/office/drawing/2014/main" id="{0C4210DE-28CB-83B6-0BA6-E115788F395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067B9B48-7B9E-1132-3384-23F015629892}"/>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33180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E2478C-5728-B942-1478-C9059E0D43B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C90A232D-D260-AC64-7D76-DE522BF5E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77A8A091-F481-AAAB-9D3D-22E3B4314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FA11D45-D351-BC79-1CF8-35C00383080D}"/>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6" name="Tijdelijke aanduiding voor voettekst 5">
            <a:extLst>
              <a:ext uri="{FF2B5EF4-FFF2-40B4-BE49-F238E27FC236}">
                <a16:creationId xmlns:a16="http://schemas.microsoft.com/office/drawing/2014/main" id="{79DB0CDB-D5C8-7CE9-9A76-7DDD9688D78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77B2F95-01B2-728D-34A7-DF79EA3EDF63}"/>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31860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C5F85B-5CAA-6DD5-CEBE-436FDB21D98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C42B34F8-2AA2-41B4-6B38-A3CED244C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D4CB5A3D-689B-FF8B-22F3-7883D3F99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ADB2593-EC2D-165A-083A-C67299BFE44A}"/>
              </a:ext>
            </a:extLst>
          </p:cNvPr>
          <p:cNvSpPr>
            <a:spLocks noGrp="1"/>
          </p:cNvSpPr>
          <p:nvPr>
            <p:ph type="dt" sz="half" idx="10"/>
          </p:nvPr>
        </p:nvSpPr>
        <p:spPr/>
        <p:txBody>
          <a:bodyPr/>
          <a:lstStyle/>
          <a:p>
            <a:fld id="{BB4EA84A-E83C-48DC-8BDB-013764318C0E}" type="datetimeFigureOut">
              <a:rPr lang="nl-NL" smtClean="0"/>
              <a:t>3-11-2023</a:t>
            </a:fld>
            <a:endParaRPr lang="nl-NL"/>
          </a:p>
        </p:txBody>
      </p:sp>
      <p:sp>
        <p:nvSpPr>
          <p:cNvPr id="6" name="Tijdelijke aanduiding voor voettekst 5">
            <a:extLst>
              <a:ext uri="{FF2B5EF4-FFF2-40B4-BE49-F238E27FC236}">
                <a16:creationId xmlns:a16="http://schemas.microsoft.com/office/drawing/2014/main" id="{110E78B9-F27C-258A-3F7C-65B1CD9A177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27EE85C-D6FB-B574-FEB9-411CD24A6830}"/>
              </a:ext>
            </a:extLst>
          </p:cNvPr>
          <p:cNvSpPr>
            <a:spLocks noGrp="1"/>
          </p:cNvSpPr>
          <p:nvPr>
            <p:ph type="sldNum" sz="quarter" idx="12"/>
          </p:nvPr>
        </p:nvSpPr>
        <p:spPr/>
        <p:txBody>
          <a:bodyPr/>
          <a:lstStyle/>
          <a:p>
            <a:fld id="{6DA0E9CB-954A-47C9-885D-06A3AC3E0306}" type="slidenum">
              <a:rPr lang="nl-NL" smtClean="0"/>
              <a:t>‹nr.›</a:t>
            </a:fld>
            <a:endParaRPr lang="nl-NL"/>
          </a:p>
        </p:txBody>
      </p:sp>
    </p:spTree>
    <p:extLst>
      <p:ext uri="{BB962C8B-B14F-4D97-AF65-F5344CB8AC3E}">
        <p14:creationId xmlns:p14="http://schemas.microsoft.com/office/powerpoint/2010/main" val="253557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700800A-FE73-B6CE-FC8B-5EC23768E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210116D-26D0-F3CB-C1F9-4A3020C9A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311E867-5D88-8EBB-169D-F92103921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EA84A-E83C-48DC-8BDB-013764318C0E}" type="datetimeFigureOut">
              <a:rPr lang="nl-NL" smtClean="0"/>
              <a:t>3-11-2023</a:t>
            </a:fld>
            <a:endParaRPr lang="nl-NL"/>
          </a:p>
        </p:txBody>
      </p:sp>
      <p:sp>
        <p:nvSpPr>
          <p:cNvPr id="5" name="Tijdelijke aanduiding voor voettekst 4">
            <a:extLst>
              <a:ext uri="{FF2B5EF4-FFF2-40B4-BE49-F238E27FC236}">
                <a16:creationId xmlns:a16="http://schemas.microsoft.com/office/drawing/2014/main" id="{1E6B7966-D34B-9584-15C4-663F47D81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CF25ECAB-CD40-B9EF-6634-847449B80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0E9CB-954A-47C9-885D-06A3AC3E0306}" type="slidenum">
              <a:rPr lang="nl-NL" smtClean="0"/>
              <a:t>‹nr.›</a:t>
            </a:fld>
            <a:endParaRPr lang="nl-NL"/>
          </a:p>
        </p:txBody>
      </p:sp>
    </p:spTree>
    <p:extLst>
      <p:ext uri="{BB962C8B-B14F-4D97-AF65-F5344CB8AC3E}">
        <p14:creationId xmlns:p14="http://schemas.microsoft.com/office/powerpoint/2010/main" val="1419585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ibestuur.nl/artikel/digital-decade-13-wetten-in-drie-jaa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tekst, visitekaartje&#10;&#10;Automatisch gegenereerde beschrijving">
            <a:extLst>
              <a:ext uri="{FF2B5EF4-FFF2-40B4-BE49-F238E27FC236}">
                <a16:creationId xmlns:a16="http://schemas.microsoft.com/office/drawing/2014/main" id="{E34EAAA7-70D4-C525-B88E-456F1E449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937" y="0"/>
            <a:ext cx="5696125" cy="3560078"/>
          </a:xfrm>
          <a:prstGeom prst="rect">
            <a:avLst/>
          </a:prstGeom>
        </p:spPr>
      </p:pic>
      <p:sp>
        <p:nvSpPr>
          <p:cNvPr id="9" name="Tekstvak 8">
            <a:extLst>
              <a:ext uri="{FF2B5EF4-FFF2-40B4-BE49-F238E27FC236}">
                <a16:creationId xmlns:a16="http://schemas.microsoft.com/office/drawing/2014/main" id="{55E09C3E-1B3C-5951-FF07-C9E718B833A9}"/>
              </a:ext>
            </a:extLst>
          </p:cNvPr>
          <p:cNvSpPr txBox="1"/>
          <p:nvPr/>
        </p:nvSpPr>
        <p:spPr>
          <a:xfrm>
            <a:off x="2059709" y="3168073"/>
            <a:ext cx="8432800" cy="2492990"/>
          </a:xfrm>
          <a:prstGeom prst="rect">
            <a:avLst/>
          </a:prstGeom>
          <a:noFill/>
        </p:spPr>
        <p:txBody>
          <a:bodyPr wrap="square" rtlCol="0">
            <a:spAutoFit/>
          </a:bodyPr>
          <a:lstStyle/>
          <a:p>
            <a:pPr algn="ctr"/>
            <a:r>
              <a:rPr lang="nl-NL" sz="6600" dirty="0"/>
              <a:t>Actualiteiten BBV</a:t>
            </a:r>
          </a:p>
          <a:p>
            <a:pPr algn="ctr"/>
            <a:endParaRPr lang="nl-NL" sz="3600" dirty="0"/>
          </a:p>
          <a:p>
            <a:pPr algn="ctr"/>
            <a:r>
              <a:rPr lang="nl-NL" sz="3600" dirty="0"/>
              <a:t>3 november 2023</a:t>
            </a:r>
          </a:p>
          <a:p>
            <a:endParaRPr lang="nl-NL" dirty="0"/>
          </a:p>
        </p:txBody>
      </p:sp>
      <p:pic>
        <p:nvPicPr>
          <p:cNvPr id="2" name="Afbeelding 1">
            <a:extLst>
              <a:ext uri="{FF2B5EF4-FFF2-40B4-BE49-F238E27FC236}">
                <a16:creationId xmlns:a16="http://schemas.microsoft.com/office/drawing/2014/main" id="{8FB8FFE1-606F-7385-178A-9B24B27275D2}"/>
              </a:ext>
            </a:extLst>
          </p:cNvPr>
          <p:cNvPicPr>
            <a:picLocks noChangeAspect="1"/>
          </p:cNvPicPr>
          <p:nvPr/>
        </p:nvPicPr>
        <p:blipFill>
          <a:blip r:embed="rId3"/>
          <a:stretch>
            <a:fillRect/>
          </a:stretch>
        </p:blipFill>
        <p:spPr>
          <a:xfrm>
            <a:off x="1384300" y="6118293"/>
            <a:ext cx="9108209" cy="739707"/>
          </a:xfrm>
          <a:prstGeom prst="rect">
            <a:avLst/>
          </a:prstGeom>
        </p:spPr>
      </p:pic>
    </p:spTree>
    <p:extLst>
      <p:ext uri="{BB962C8B-B14F-4D97-AF65-F5344CB8AC3E}">
        <p14:creationId xmlns:p14="http://schemas.microsoft.com/office/powerpoint/2010/main" val="252387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7D34C4D6-A5AC-F0C4-6119-FA1D4FDB5067}"/>
              </a:ext>
            </a:extLst>
          </p:cNvPr>
          <p:cNvSpPr/>
          <p:nvPr/>
        </p:nvSpPr>
        <p:spPr>
          <a:xfrm>
            <a:off x="838200" y="628196"/>
            <a:ext cx="10515600" cy="828033"/>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2" name="Rectangle 12">
            <a:extLst>
              <a:ext uri="{FF2B5EF4-FFF2-40B4-BE49-F238E27FC236}">
                <a16:creationId xmlns:a16="http://schemas.microsoft.com/office/drawing/2014/main" id="{E779CFF0-6BA7-8BBF-E321-95D28F7590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3" name="AutoShape 18">
            <a:extLst>
              <a:ext uri="{FF2B5EF4-FFF2-40B4-BE49-F238E27FC236}">
                <a16:creationId xmlns:a16="http://schemas.microsoft.com/office/drawing/2014/main" id="{BFB3FE6A-B0A9-CB92-1B9F-0A0EEE361E29}"/>
              </a:ext>
            </a:extLst>
          </p:cNvPr>
          <p:cNvSpPr>
            <a:spLocks noChangeAspect="1" noChangeArrowheads="1"/>
          </p:cNvSpPr>
          <p:nvPr/>
        </p:nvSpPr>
        <p:spPr bwMode="auto">
          <a:xfrm>
            <a:off x="5143500" y="3190875"/>
            <a:ext cx="1905000" cy="476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6" name="Afbeelding 5">
            <a:extLst>
              <a:ext uri="{FF2B5EF4-FFF2-40B4-BE49-F238E27FC236}">
                <a16:creationId xmlns:a16="http://schemas.microsoft.com/office/drawing/2014/main" id="{06D02902-57F9-C18D-E950-FCA733FC389F}"/>
              </a:ext>
            </a:extLst>
          </p:cNvPr>
          <p:cNvPicPr>
            <a:picLocks noChangeAspect="1"/>
          </p:cNvPicPr>
          <p:nvPr/>
        </p:nvPicPr>
        <p:blipFill>
          <a:blip r:embed="rId3"/>
          <a:stretch>
            <a:fillRect/>
          </a:stretch>
        </p:blipFill>
        <p:spPr>
          <a:xfrm>
            <a:off x="1661781" y="6128939"/>
            <a:ext cx="9108209" cy="739707"/>
          </a:xfrm>
          <a:prstGeom prst="rect">
            <a:avLst/>
          </a:prstGeom>
        </p:spPr>
      </p:pic>
      <p:sp>
        <p:nvSpPr>
          <p:cNvPr id="7" name="Tekstvak 6">
            <a:extLst>
              <a:ext uri="{FF2B5EF4-FFF2-40B4-BE49-F238E27FC236}">
                <a16:creationId xmlns:a16="http://schemas.microsoft.com/office/drawing/2014/main" id="{138F257D-1640-2DE3-BC3F-60ED3A4E8D89}"/>
              </a:ext>
            </a:extLst>
          </p:cNvPr>
          <p:cNvSpPr txBox="1"/>
          <p:nvPr/>
        </p:nvSpPr>
        <p:spPr>
          <a:xfrm>
            <a:off x="1367406" y="2084424"/>
            <a:ext cx="9402584" cy="3416320"/>
          </a:xfrm>
          <a:prstGeom prst="rect">
            <a:avLst/>
          </a:prstGeom>
          <a:noFill/>
        </p:spPr>
        <p:txBody>
          <a:bodyPr wrap="square" rtlCol="0">
            <a:spAutoFit/>
          </a:bodyPr>
          <a:lstStyle/>
          <a:p>
            <a:r>
              <a:rPr lang="nl-NL" b="1" dirty="0"/>
              <a:t>Programma</a:t>
            </a:r>
          </a:p>
          <a:p>
            <a:endParaRPr lang="nl-NL" dirty="0"/>
          </a:p>
          <a:p>
            <a:r>
              <a:rPr lang="nl-NL" dirty="0"/>
              <a:t>10.00 uur 	Welkom en actualiteiten FAMO</a:t>
            </a:r>
          </a:p>
          <a:p>
            <a:endParaRPr lang="nl-NL" dirty="0"/>
          </a:p>
          <a:p>
            <a:r>
              <a:rPr lang="nl-NL" dirty="0"/>
              <a:t>10.05 uur		Actualiteiten BBV – Rein-Aart van Vugt</a:t>
            </a:r>
          </a:p>
          <a:p>
            <a:r>
              <a:rPr lang="nl-NL" dirty="0"/>
              <a:t>           		- Herziene Kadernota Rechtmatigheid 2023</a:t>
            </a:r>
          </a:p>
          <a:p>
            <a:r>
              <a:rPr lang="nl-NL" dirty="0"/>
              <a:t>		- Notitie Grondbeleid in begroting en jaarstukken 2023</a:t>
            </a:r>
          </a:p>
          <a:p>
            <a:r>
              <a:rPr lang="nl-NL" dirty="0"/>
              <a:t>		- Notitie Rente 2023	</a:t>
            </a:r>
          </a:p>
          <a:p>
            <a:endParaRPr lang="nl-NL" dirty="0"/>
          </a:p>
          <a:p>
            <a:r>
              <a:rPr lang="nl-NL" dirty="0"/>
              <a:t>11.00 uur		Einde</a:t>
            </a:r>
          </a:p>
          <a:p>
            <a:endParaRPr lang="nl-NL" dirty="0"/>
          </a:p>
          <a:p>
            <a:endParaRPr lang="nl-NL" dirty="0"/>
          </a:p>
        </p:txBody>
      </p:sp>
    </p:spTree>
    <p:extLst>
      <p:ext uri="{BB962C8B-B14F-4D97-AF65-F5344CB8AC3E}">
        <p14:creationId xmlns:p14="http://schemas.microsoft.com/office/powerpoint/2010/main" val="366593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7D34C4D6-A5AC-F0C4-6119-FA1D4FDB5067}"/>
              </a:ext>
            </a:extLst>
          </p:cNvPr>
          <p:cNvSpPr/>
          <p:nvPr/>
        </p:nvSpPr>
        <p:spPr>
          <a:xfrm>
            <a:off x="838200" y="628196"/>
            <a:ext cx="10515600" cy="828033"/>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2" name="Rectangle 12">
            <a:extLst>
              <a:ext uri="{FF2B5EF4-FFF2-40B4-BE49-F238E27FC236}">
                <a16:creationId xmlns:a16="http://schemas.microsoft.com/office/drawing/2014/main" id="{E779CFF0-6BA7-8BBF-E321-95D28F7590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3" name="AutoShape 18">
            <a:extLst>
              <a:ext uri="{FF2B5EF4-FFF2-40B4-BE49-F238E27FC236}">
                <a16:creationId xmlns:a16="http://schemas.microsoft.com/office/drawing/2014/main" id="{BFB3FE6A-B0A9-CB92-1B9F-0A0EEE361E29}"/>
              </a:ext>
            </a:extLst>
          </p:cNvPr>
          <p:cNvSpPr>
            <a:spLocks noChangeAspect="1" noChangeArrowheads="1"/>
          </p:cNvSpPr>
          <p:nvPr/>
        </p:nvSpPr>
        <p:spPr bwMode="auto">
          <a:xfrm>
            <a:off x="5143500" y="3190875"/>
            <a:ext cx="1905000" cy="476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6" name="Afbeelding 5">
            <a:extLst>
              <a:ext uri="{FF2B5EF4-FFF2-40B4-BE49-F238E27FC236}">
                <a16:creationId xmlns:a16="http://schemas.microsoft.com/office/drawing/2014/main" id="{06D02902-57F9-C18D-E950-FCA733FC389F}"/>
              </a:ext>
            </a:extLst>
          </p:cNvPr>
          <p:cNvPicPr>
            <a:picLocks noChangeAspect="1"/>
          </p:cNvPicPr>
          <p:nvPr/>
        </p:nvPicPr>
        <p:blipFill>
          <a:blip r:embed="rId3"/>
          <a:stretch>
            <a:fillRect/>
          </a:stretch>
        </p:blipFill>
        <p:spPr>
          <a:xfrm>
            <a:off x="1524000" y="6115386"/>
            <a:ext cx="9144000" cy="742614"/>
          </a:xfrm>
          <a:prstGeom prst="rect">
            <a:avLst/>
          </a:prstGeom>
        </p:spPr>
      </p:pic>
      <p:sp>
        <p:nvSpPr>
          <p:cNvPr id="7" name="Tekstvak 6">
            <a:extLst>
              <a:ext uri="{FF2B5EF4-FFF2-40B4-BE49-F238E27FC236}">
                <a16:creationId xmlns:a16="http://schemas.microsoft.com/office/drawing/2014/main" id="{138F257D-1640-2DE3-BC3F-60ED3A4E8D89}"/>
              </a:ext>
            </a:extLst>
          </p:cNvPr>
          <p:cNvSpPr txBox="1"/>
          <p:nvPr/>
        </p:nvSpPr>
        <p:spPr>
          <a:xfrm>
            <a:off x="1367406" y="2084424"/>
            <a:ext cx="9402584" cy="3877985"/>
          </a:xfrm>
          <a:prstGeom prst="rect">
            <a:avLst/>
          </a:prstGeom>
          <a:noFill/>
        </p:spPr>
        <p:txBody>
          <a:bodyPr wrap="square" rtlCol="0">
            <a:spAutoFit/>
          </a:bodyPr>
          <a:lstStyle/>
          <a:p>
            <a:r>
              <a:rPr lang="nl-NL" sz="2000" b="1" dirty="0"/>
              <a:t>CAO onderhandelingen gemeenten</a:t>
            </a:r>
          </a:p>
          <a:p>
            <a:endParaRPr lang="nl-NL" b="1" dirty="0"/>
          </a:p>
          <a:p>
            <a:pPr algn="l"/>
            <a:r>
              <a:rPr lang="nl-NL" dirty="0">
                <a:solidFill>
                  <a:srgbClr val="1A1A1A"/>
                </a:solidFill>
                <a:effectLst/>
                <a:latin typeface="Avenir"/>
              </a:rPr>
              <a:t>De bonden en de VNG en WSGO hadden op 30 oktober een vierde overlegronde over de cao voor de gemeentelijke sector per 1 januari 2024. Beide partijen hebben hoopvolle stappen in elkaars richting gedaan op diverse inhoudelijke onderwerpen.</a:t>
            </a:r>
          </a:p>
          <a:p>
            <a:pPr algn="l"/>
            <a:endParaRPr lang="nl-NL" b="1" i="0" dirty="0">
              <a:solidFill>
                <a:srgbClr val="1A1A1A"/>
              </a:solidFill>
              <a:effectLst/>
              <a:latin typeface="Avenir"/>
            </a:endParaRPr>
          </a:p>
          <a:p>
            <a:pPr algn="l"/>
            <a:r>
              <a:rPr lang="nl-NL" b="0" i="0" dirty="0">
                <a:solidFill>
                  <a:srgbClr val="1A1A1A"/>
                </a:solidFill>
                <a:effectLst/>
                <a:latin typeface="Avenir"/>
              </a:rPr>
              <a:t>De VNG en WSGO gaven aan dat zij op het contractloon een stap kunnen doen: van 4% naar </a:t>
            </a:r>
            <a:r>
              <a:rPr lang="nl-NL" b="1" i="0" dirty="0">
                <a:solidFill>
                  <a:srgbClr val="1A1A1A"/>
                </a:solidFill>
                <a:effectLst/>
                <a:latin typeface="Avenir"/>
              </a:rPr>
              <a:t>4,5 %. </a:t>
            </a:r>
            <a:r>
              <a:rPr lang="nl-NL" b="0" i="0" dirty="0">
                <a:solidFill>
                  <a:srgbClr val="1A1A1A"/>
                </a:solidFill>
                <a:effectLst/>
                <a:latin typeface="Avenir"/>
              </a:rPr>
              <a:t>Bonden hebben hun looneis van 8% verlaagd naar 7%. Werkgevers willen meer duidelijkheid over de status van de bijkomende eisen van de bonden, naast deze nog te hoge looneis, want niet alles is mogelijk. De partijen hebben afgesproken 10 november verder met elkaar te spreken.</a:t>
            </a:r>
          </a:p>
          <a:p>
            <a:endParaRPr lang="nl-NL" sz="1400" b="1" dirty="0"/>
          </a:p>
          <a:p>
            <a:r>
              <a:rPr lang="nl-NL" sz="1400" b="1" dirty="0"/>
              <a:t>Bron: vng.nl</a:t>
            </a:r>
          </a:p>
          <a:p>
            <a:endParaRPr lang="nl-NL" dirty="0">
              <a:solidFill>
                <a:srgbClr val="0070C0"/>
              </a:solidFill>
            </a:endParaRPr>
          </a:p>
          <a:p>
            <a:endParaRPr lang="nl-NL" dirty="0"/>
          </a:p>
        </p:txBody>
      </p:sp>
      <p:sp>
        <p:nvSpPr>
          <p:cNvPr id="5" name="Tekstvak 4">
            <a:extLst>
              <a:ext uri="{FF2B5EF4-FFF2-40B4-BE49-F238E27FC236}">
                <a16:creationId xmlns:a16="http://schemas.microsoft.com/office/drawing/2014/main" id="{D9F4142A-6F88-CD6D-F85D-3972AC6BCA4F}"/>
              </a:ext>
            </a:extLst>
          </p:cNvPr>
          <p:cNvSpPr txBox="1"/>
          <p:nvPr/>
        </p:nvSpPr>
        <p:spPr>
          <a:xfrm>
            <a:off x="3810001" y="1020104"/>
            <a:ext cx="8169478" cy="1200329"/>
          </a:xfrm>
          <a:prstGeom prst="rect">
            <a:avLst/>
          </a:prstGeom>
          <a:noFill/>
        </p:spPr>
        <p:txBody>
          <a:bodyPr wrap="square" rtlCol="0">
            <a:spAutoFit/>
          </a:bodyPr>
          <a:lstStyle/>
          <a:p>
            <a:r>
              <a:rPr lang="nl-NL" b="1" dirty="0">
                <a:solidFill>
                  <a:schemeClr val="bg1"/>
                </a:solidFill>
              </a:rPr>
              <a:t>Actualiteiten FAMO 1</a:t>
            </a:r>
          </a:p>
          <a:p>
            <a:endParaRPr lang="nl-NL" dirty="0"/>
          </a:p>
          <a:p>
            <a:endParaRPr lang="nl-NL" dirty="0"/>
          </a:p>
          <a:p>
            <a:endParaRPr lang="nl-NL" dirty="0"/>
          </a:p>
        </p:txBody>
      </p:sp>
    </p:spTree>
    <p:extLst>
      <p:ext uri="{BB962C8B-B14F-4D97-AF65-F5344CB8AC3E}">
        <p14:creationId xmlns:p14="http://schemas.microsoft.com/office/powerpoint/2010/main" val="9576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7D34C4D6-A5AC-F0C4-6119-FA1D4FDB5067}"/>
              </a:ext>
            </a:extLst>
          </p:cNvPr>
          <p:cNvSpPr/>
          <p:nvPr/>
        </p:nvSpPr>
        <p:spPr>
          <a:xfrm>
            <a:off x="838200" y="628196"/>
            <a:ext cx="10515600" cy="828033"/>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2" name="Rectangle 12">
            <a:extLst>
              <a:ext uri="{FF2B5EF4-FFF2-40B4-BE49-F238E27FC236}">
                <a16:creationId xmlns:a16="http://schemas.microsoft.com/office/drawing/2014/main" id="{E779CFF0-6BA7-8BBF-E321-95D28F7590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3" name="AutoShape 18">
            <a:extLst>
              <a:ext uri="{FF2B5EF4-FFF2-40B4-BE49-F238E27FC236}">
                <a16:creationId xmlns:a16="http://schemas.microsoft.com/office/drawing/2014/main" id="{BFB3FE6A-B0A9-CB92-1B9F-0A0EEE361E29}"/>
              </a:ext>
            </a:extLst>
          </p:cNvPr>
          <p:cNvSpPr>
            <a:spLocks noChangeAspect="1" noChangeArrowheads="1"/>
          </p:cNvSpPr>
          <p:nvPr/>
        </p:nvSpPr>
        <p:spPr bwMode="auto">
          <a:xfrm>
            <a:off x="5143500" y="3190875"/>
            <a:ext cx="1905000" cy="476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6" name="Afbeelding 5">
            <a:extLst>
              <a:ext uri="{FF2B5EF4-FFF2-40B4-BE49-F238E27FC236}">
                <a16:creationId xmlns:a16="http://schemas.microsoft.com/office/drawing/2014/main" id="{06D02902-57F9-C18D-E950-FCA733FC389F}"/>
              </a:ext>
            </a:extLst>
          </p:cNvPr>
          <p:cNvPicPr>
            <a:picLocks noChangeAspect="1"/>
          </p:cNvPicPr>
          <p:nvPr/>
        </p:nvPicPr>
        <p:blipFill>
          <a:blip r:embed="rId3"/>
          <a:stretch>
            <a:fillRect/>
          </a:stretch>
        </p:blipFill>
        <p:spPr>
          <a:xfrm>
            <a:off x="1510019" y="6154749"/>
            <a:ext cx="9018165" cy="732395"/>
          </a:xfrm>
          <a:prstGeom prst="rect">
            <a:avLst/>
          </a:prstGeom>
        </p:spPr>
      </p:pic>
      <p:sp>
        <p:nvSpPr>
          <p:cNvPr id="5" name="Tekstvak 4">
            <a:extLst>
              <a:ext uri="{FF2B5EF4-FFF2-40B4-BE49-F238E27FC236}">
                <a16:creationId xmlns:a16="http://schemas.microsoft.com/office/drawing/2014/main" id="{D9F4142A-6F88-CD6D-F85D-3972AC6BCA4F}"/>
              </a:ext>
            </a:extLst>
          </p:cNvPr>
          <p:cNvSpPr txBox="1"/>
          <p:nvPr/>
        </p:nvSpPr>
        <p:spPr>
          <a:xfrm>
            <a:off x="4391115" y="2315991"/>
            <a:ext cx="8169478" cy="1200329"/>
          </a:xfrm>
          <a:prstGeom prst="rect">
            <a:avLst/>
          </a:prstGeom>
          <a:noFill/>
        </p:spPr>
        <p:txBody>
          <a:bodyPr wrap="square" rtlCol="0">
            <a:spAutoFit/>
          </a:bodyPr>
          <a:lstStyle/>
          <a:p>
            <a:r>
              <a:rPr lang="nl-NL" b="1" dirty="0">
                <a:solidFill>
                  <a:schemeClr val="bg1"/>
                </a:solidFill>
              </a:rPr>
              <a:t>Actualiteiten FAMO 3</a:t>
            </a:r>
          </a:p>
          <a:p>
            <a:endParaRPr lang="nl-NL" dirty="0"/>
          </a:p>
          <a:p>
            <a:endParaRPr lang="nl-NL" dirty="0"/>
          </a:p>
          <a:p>
            <a:endParaRPr lang="nl-NL" dirty="0"/>
          </a:p>
        </p:txBody>
      </p:sp>
      <p:sp>
        <p:nvSpPr>
          <p:cNvPr id="8" name="Tekstvak 7">
            <a:extLst>
              <a:ext uri="{FF2B5EF4-FFF2-40B4-BE49-F238E27FC236}">
                <a16:creationId xmlns:a16="http://schemas.microsoft.com/office/drawing/2014/main" id="{855C1AA2-8320-7121-13C0-E51104D7BC06}"/>
              </a:ext>
            </a:extLst>
          </p:cNvPr>
          <p:cNvSpPr txBox="1"/>
          <p:nvPr/>
        </p:nvSpPr>
        <p:spPr>
          <a:xfrm>
            <a:off x="3810001" y="1020104"/>
            <a:ext cx="8169478" cy="1200329"/>
          </a:xfrm>
          <a:prstGeom prst="rect">
            <a:avLst/>
          </a:prstGeom>
          <a:noFill/>
        </p:spPr>
        <p:txBody>
          <a:bodyPr wrap="square" rtlCol="0">
            <a:spAutoFit/>
          </a:bodyPr>
          <a:lstStyle/>
          <a:p>
            <a:r>
              <a:rPr lang="nl-NL" b="1" dirty="0">
                <a:solidFill>
                  <a:schemeClr val="bg1"/>
                </a:solidFill>
              </a:rPr>
              <a:t>Actualiteiten FAMO 2</a:t>
            </a:r>
          </a:p>
          <a:p>
            <a:endParaRPr lang="nl-NL" dirty="0"/>
          </a:p>
          <a:p>
            <a:endParaRPr lang="nl-NL" dirty="0"/>
          </a:p>
          <a:p>
            <a:endParaRPr lang="nl-NL" dirty="0"/>
          </a:p>
        </p:txBody>
      </p:sp>
      <p:sp>
        <p:nvSpPr>
          <p:cNvPr id="9" name="Tekstvak 8">
            <a:extLst>
              <a:ext uri="{FF2B5EF4-FFF2-40B4-BE49-F238E27FC236}">
                <a16:creationId xmlns:a16="http://schemas.microsoft.com/office/drawing/2014/main" id="{1DB6D4CD-8A82-F3B4-8DAE-0C14C396F5B4}"/>
              </a:ext>
            </a:extLst>
          </p:cNvPr>
          <p:cNvSpPr txBox="1"/>
          <p:nvPr/>
        </p:nvSpPr>
        <p:spPr>
          <a:xfrm>
            <a:off x="1219655" y="1856825"/>
            <a:ext cx="9402584" cy="4278094"/>
          </a:xfrm>
          <a:prstGeom prst="rect">
            <a:avLst/>
          </a:prstGeom>
          <a:noFill/>
        </p:spPr>
        <p:txBody>
          <a:bodyPr wrap="square" rtlCol="0">
            <a:spAutoFit/>
          </a:bodyPr>
          <a:lstStyle/>
          <a:p>
            <a:r>
              <a:rPr lang="nl-NL" b="1" dirty="0"/>
              <a:t>Moties Tweede Kamer: financiële positie gemeenten</a:t>
            </a:r>
            <a:endParaRPr lang="nl-NL" sz="1600" dirty="0">
              <a:solidFill>
                <a:srgbClr val="0070C0"/>
              </a:solidFill>
            </a:endParaRPr>
          </a:p>
          <a:p>
            <a:endParaRPr lang="nl-NL" sz="1400" b="1" dirty="0"/>
          </a:p>
          <a:p>
            <a:pPr algn="l"/>
            <a:r>
              <a:rPr lang="nl-NL" sz="1600" i="0" dirty="0">
                <a:solidFill>
                  <a:srgbClr val="1A1A1A"/>
                </a:solidFill>
                <a:effectLst/>
                <a:latin typeface="Avenir"/>
              </a:rPr>
              <a:t>De Tweede Kamer debatteerde op 17 oktober met minister De Jonge over de begroting van het ministerie van BZK, waar ook het gemeentefonds onder valt. Bij de stemmingen op 24 oktober bleek een meerderheid 2 moties hierover te steunen. </a:t>
            </a:r>
          </a:p>
          <a:p>
            <a:pPr algn="l"/>
            <a:endParaRPr lang="nl-NL" sz="1600" b="1" i="0" dirty="0">
              <a:solidFill>
                <a:srgbClr val="1A1A1A"/>
              </a:solidFill>
              <a:effectLst/>
              <a:latin typeface="Avenir"/>
            </a:endParaRPr>
          </a:p>
          <a:p>
            <a:pPr algn="l"/>
            <a:r>
              <a:rPr lang="nl-NL" sz="1600" b="1" i="1" dirty="0">
                <a:solidFill>
                  <a:srgbClr val="1A1A1A"/>
                </a:solidFill>
                <a:effectLst/>
                <a:latin typeface="Avenir"/>
              </a:rPr>
              <a:t>Bevries opschalingskorting of kom met een andere oplossing</a:t>
            </a:r>
          </a:p>
          <a:p>
            <a:pPr algn="l"/>
            <a:r>
              <a:rPr lang="nl-NL" sz="1600" b="0" i="0" dirty="0">
                <a:solidFill>
                  <a:srgbClr val="1A1A1A"/>
                </a:solidFill>
                <a:effectLst/>
                <a:latin typeface="Avenir"/>
              </a:rPr>
              <a:t>De regering wordt verzocht in de volgende Voorjaarsnota deze korting te bevriezen tot en met 2029 of hiervoor een andere oplossing voor te stellen.  </a:t>
            </a:r>
          </a:p>
          <a:p>
            <a:pPr algn="l"/>
            <a:endParaRPr lang="nl-NL" sz="1600" b="0" i="0" dirty="0">
              <a:solidFill>
                <a:srgbClr val="1A1A1A"/>
              </a:solidFill>
              <a:effectLst/>
              <a:latin typeface="Avenir"/>
            </a:endParaRPr>
          </a:p>
          <a:p>
            <a:pPr algn="l"/>
            <a:r>
              <a:rPr lang="nl-NL" sz="1600" b="1" i="1" dirty="0">
                <a:solidFill>
                  <a:srgbClr val="1A1A1A"/>
                </a:solidFill>
                <a:effectLst/>
                <a:latin typeface="Avenir"/>
              </a:rPr>
              <a:t>Dicht het financieel ravijn</a:t>
            </a:r>
          </a:p>
          <a:p>
            <a:pPr algn="l"/>
            <a:r>
              <a:rPr lang="nl-NL" sz="1600" b="0" i="0" dirty="0">
                <a:solidFill>
                  <a:srgbClr val="1A1A1A"/>
                </a:solidFill>
                <a:effectLst/>
                <a:latin typeface="Avenir"/>
              </a:rPr>
              <a:t>Het kabinet wordt verzocht de consequenties van de tekorten inzichtelijk te maken en voorstellen voor te bereiden om het ravijn te dichten. Dit 'overwegende dat gemeenten en provincies financieel in de touwen hangen en voorzieningen als bibliotheken, sport, cultuur en openbaar vervoer onder druk staan en afstevenen op een financieel ravijn'. </a:t>
            </a:r>
          </a:p>
          <a:p>
            <a:endParaRPr lang="nl-NL" sz="1600" dirty="0">
              <a:solidFill>
                <a:srgbClr val="0070C0"/>
              </a:solidFill>
            </a:endParaRPr>
          </a:p>
          <a:p>
            <a:endParaRPr lang="nl-NL" dirty="0"/>
          </a:p>
        </p:txBody>
      </p:sp>
    </p:spTree>
    <p:extLst>
      <p:ext uri="{BB962C8B-B14F-4D97-AF65-F5344CB8AC3E}">
        <p14:creationId xmlns:p14="http://schemas.microsoft.com/office/powerpoint/2010/main" val="218238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7D34C4D6-A5AC-F0C4-6119-FA1D4FDB5067}"/>
              </a:ext>
            </a:extLst>
          </p:cNvPr>
          <p:cNvSpPr/>
          <p:nvPr/>
        </p:nvSpPr>
        <p:spPr>
          <a:xfrm>
            <a:off x="838200" y="628196"/>
            <a:ext cx="10515600" cy="828033"/>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2" name="Rectangle 12">
            <a:extLst>
              <a:ext uri="{FF2B5EF4-FFF2-40B4-BE49-F238E27FC236}">
                <a16:creationId xmlns:a16="http://schemas.microsoft.com/office/drawing/2014/main" id="{E779CFF0-6BA7-8BBF-E321-95D28F7590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3" name="AutoShape 18">
            <a:extLst>
              <a:ext uri="{FF2B5EF4-FFF2-40B4-BE49-F238E27FC236}">
                <a16:creationId xmlns:a16="http://schemas.microsoft.com/office/drawing/2014/main" id="{BFB3FE6A-B0A9-CB92-1B9F-0A0EEE361E29}"/>
              </a:ext>
            </a:extLst>
          </p:cNvPr>
          <p:cNvSpPr>
            <a:spLocks noChangeAspect="1" noChangeArrowheads="1"/>
          </p:cNvSpPr>
          <p:nvPr/>
        </p:nvSpPr>
        <p:spPr bwMode="auto">
          <a:xfrm>
            <a:off x="5143500" y="3190875"/>
            <a:ext cx="1905000" cy="476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6" name="Afbeelding 5">
            <a:extLst>
              <a:ext uri="{FF2B5EF4-FFF2-40B4-BE49-F238E27FC236}">
                <a16:creationId xmlns:a16="http://schemas.microsoft.com/office/drawing/2014/main" id="{06D02902-57F9-C18D-E950-FCA733FC389F}"/>
              </a:ext>
            </a:extLst>
          </p:cNvPr>
          <p:cNvPicPr>
            <a:picLocks noChangeAspect="1"/>
          </p:cNvPicPr>
          <p:nvPr/>
        </p:nvPicPr>
        <p:blipFill>
          <a:blip r:embed="rId3"/>
          <a:stretch>
            <a:fillRect/>
          </a:stretch>
        </p:blipFill>
        <p:spPr>
          <a:xfrm>
            <a:off x="1642769" y="6116748"/>
            <a:ext cx="9127221" cy="741252"/>
          </a:xfrm>
          <a:prstGeom prst="rect">
            <a:avLst/>
          </a:prstGeom>
        </p:spPr>
      </p:pic>
      <p:sp>
        <p:nvSpPr>
          <p:cNvPr id="7" name="Tekstvak 6">
            <a:extLst>
              <a:ext uri="{FF2B5EF4-FFF2-40B4-BE49-F238E27FC236}">
                <a16:creationId xmlns:a16="http://schemas.microsoft.com/office/drawing/2014/main" id="{138F257D-1640-2DE3-BC3F-60ED3A4E8D89}"/>
              </a:ext>
            </a:extLst>
          </p:cNvPr>
          <p:cNvSpPr txBox="1"/>
          <p:nvPr/>
        </p:nvSpPr>
        <p:spPr>
          <a:xfrm>
            <a:off x="1367406" y="2084424"/>
            <a:ext cx="9402584" cy="4154984"/>
          </a:xfrm>
          <a:prstGeom prst="rect">
            <a:avLst/>
          </a:prstGeom>
          <a:noFill/>
        </p:spPr>
        <p:txBody>
          <a:bodyPr wrap="square" rtlCol="0">
            <a:spAutoFit/>
          </a:bodyPr>
          <a:lstStyle/>
          <a:p>
            <a:r>
              <a:rPr lang="nl-NL" sz="1600" b="1" dirty="0"/>
              <a:t>Wet herwaardering proceskostenvergoedingen WOZ en bpm</a:t>
            </a:r>
          </a:p>
          <a:p>
            <a:endParaRPr lang="nl-NL" sz="1400" b="1" dirty="0"/>
          </a:p>
          <a:p>
            <a:pPr algn="l"/>
            <a:r>
              <a:rPr lang="nl-NL" sz="1400" dirty="0">
                <a:solidFill>
                  <a:srgbClr val="303339"/>
                </a:solidFill>
                <a:effectLst/>
                <a:latin typeface="Segoe UI" panose="020B0502040204020203" pitchFamily="34" charset="0"/>
                <a:ea typeface="Calibri" panose="020F0502020204030204" pitchFamily="34" charset="0"/>
              </a:rPr>
              <a:t>De Tweede Kamer heeft op 27 oktober 2023 het wetsvoorstel “Wet herwaardering proceskostenvergoedingen WOZ en bpm” aangenomen. </a:t>
            </a:r>
            <a:br>
              <a:rPr lang="nl-NL" sz="1400" dirty="0">
                <a:solidFill>
                  <a:srgbClr val="303339"/>
                </a:solidFill>
                <a:effectLst/>
                <a:latin typeface="Segoe UI" panose="020B0502040204020203" pitchFamily="34" charset="0"/>
                <a:ea typeface="Calibri" panose="020F0502020204030204" pitchFamily="34" charset="0"/>
              </a:rPr>
            </a:br>
            <a:endParaRPr lang="nl-NL" sz="1400" dirty="0">
              <a:solidFill>
                <a:srgbClr val="303339"/>
              </a:solidFill>
              <a:effectLst/>
              <a:latin typeface="Segoe UI" panose="020B0502040204020203" pitchFamily="34" charset="0"/>
              <a:ea typeface="Calibri" panose="020F0502020204030204" pitchFamily="34" charset="0"/>
            </a:endParaRPr>
          </a:p>
          <a:p>
            <a:pPr algn="l"/>
            <a:r>
              <a:rPr lang="nl-NL" sz="1400" dirty="0">
                <a:solidFill>
                  <a:srgbClr val="303339"/>
                </a:solidFill>
                <a:latin typeface="Segoe UI" panose="020B0502040204020203" pitchFamily="34" charset="0"/>
              </a:rPr>
              <a:t>Staatssecretaris Van Rij wil de financiële prikkel beperken voor commerciële bureaus die namens inwoners de WOZ-beschikking aanvechten. Deze 'no cure no </a:t>
            </a:r>
            <a:r>
              <a:rPr lang="nl-NL" sz="1400" dirty="0" err="1">
                <a:solidFill>
                  <a:srgbClr val="303339"/>
                </a:solidFill>
                <a:latin typeface="Segoe UI" panose="020B0502040204020203" pitchFamily="34" charset="0"/>
              </a:rPr>
              <a:t>pay</a:t>
            </a:r>
            <a:r>
              <a:rPr lang="nl-NL" sz="1400" dirty="0">
                <a:solidFill>
                  <a:srgbClr val="303339"/>
                </a:solidFill>
                <a:latin typeface="Segoe UI" panose="020B0502040204020203" pitchFamily="34" charset="0"/>
              </a:rPr>
              <a:t>-bureaus' zadelen gemeenten op met onnodig veel bezwaar- of beroepsprocedures om te verdienen aan de proceskostenvergoeding.</a:t>
            </a:r>
          </a:p>
          <a:p>
            <a:pPr algn="l"/>
            <a:endParaRPr lang="nl-NL" sz="1400" b="1" dirty="0"/>
          </a:p>
          <a:p>
            <a:pPr algn="l"/>
            <a:r>
              <a:rPr lang="nl-NL" sz="1400" dirty="0">
                <a:solidFill>
                  <a:srgbClr val="303339"/>
                </a:solidFill>
                <a:effectLst/>
                <a:latin typeface="Segoe UI" panose="020B0502040204020203" pitchFamily="34" charset="0"/>
                <a:ea typeface="Calibri" panose="020F0502020204030204" pitchFamily="34" charset="0"/>
              </a:rPr>
              <a:t>Het wetsvoorstel maakt deel uit van het Belastingplan 2024. De behandeling daarvan in de Eerste Kamer is op 11 en 12 december 2023. De stemming op 19 december 2023.</a:t>
            </a:r>
            <a:br>
              <a:rPr lang="nl-NL" sz="1400" dirty="0">
                <a:solidFill>
                  <a:srgbClr val="303339"/>
                </a:solidFill>
                <a:effectLst/>
                <a:latin typeface="Segoe UI" panose="020B0502040204020203" pitchFamily="34" charset="0"/>
                <a:ea typeface="Calibri" panose="020F0502020204030204" pitchFamily="34" charset="0"/>
              </a:rPr>
            </a:br>
            <a:br>
              <a:rPr lang="nl-NL" sz="1400" dirty="0">
                <a:solidFill>
                  <a:srgbClr val="303339"/>
                </a:solidFill>
                <a:effectLst/>
                <a:latin typeface="Segoe UI" panose="020B0502040204020203" pitchFamily="34" charset="0"/>
                <a:ea typeface="Calibri" panose="020F0502020204030204" pitchFamily="34" charset="0"/>
              </a:rPr>
            </a:br>
            <a:r>
              <a:rPr lang="nl-NL" sz="1400" b="1" dirty="0">
                <a:solidFill>
                  <a:srgbClr val="303339"/>
                </a:solidFill>
                <a:effectLst/>
                <a:latin typeface="Segoe UI" panose="020B0502040204020203" pitchFamily="34" charset="0"/>
                <a:ea typeface="Calibri" panose="020F0502020204030204" pitchFamily="34" charset="0"/>
              </a:rPr>
              <a:t>Webinar</a:t>
            </a:r>
            <a:br>
              <a:rPr lang="nl-NL" sz="1400" dirty="0">
                <a:solidFill>
                  <a:srgbClr val="303339"/>
                </a:solidFill>
                <a:effectLst/>
                <a:latin typeface="Segoe UI" panose="020B0502040204020203" pitchFamily="34" charset="0"/>
                <a:ea typeface="Calibri" panose="020F0502020204030204" pitchFamily="34" charset="0"/>
              </a:rPr>
            </a:br>
            <a:r>
              <a:rPr lang="nl-NL" sz="1400" dirty="0">
                <a:solidFill>
                  <a:srgbClr val="303339"/>
                </a:solidFill>
                <a:effectLst/>
                <a:latin typeface="Segoe UI" panose="020B0502040204020203" pitchFamily="34" charset="0"/>
                <a:ea typeface="Calibri" panose="020F0502020204030204" pitchFamily="34" charset="0"/>
              </a:rPr>
              <a:t>Er is een VNG </a:t>
            </a:r>
            <a:r>
              <a:rPr lang="nl-NL" sz="1400" dirty="0" err="1">
                <a:solidFill>
                  <a:srgbClr val="303339"/>
                </a:solidFill>
                <a:effectLst/>
                <a:latin typeface="Segoe UI" panose="020B0502040204020203" pitchFamily="34" charset="0"/>
                <a:ea typeface="Calibri" panose="020F0502020204030204" pitchFamily="34" charset="0"/>
              </a:rPr>
              <a:t>webinar</a:t>
            </a:r>
            <a:r>
              <a:rPr lang="nl-NL" sz="1400" dirty="0">
                <a:solidFill>
                  <a:srgbClr val="303339"/>
                </a:solidFill>
                <a:effectLst/>
                <a:latin typeface="Segoe UI" panose="020B0502040204020203" pitchFamily="34" charset="0"/>
                <a:ea typeface="Calibri" panose="020F0502020204030204" pitchFamily="34" charset="0"/>
              </a:rPr>
              <a:t> over het wetsvoorstel “Wet herwaardering proceskostenvergoedingen WOZ en bpm”. In het </a:t>
            </a:r>
            <a:r>
              <a:rPr lang="nl-NL" sz="1400" dirty="0" err="1">
                <a:solidFill>
                  <a:srgbClr val="303339"/>
                </a:solidFill>
                <a:effectLst/>
                <a:latin typeface="Segoe UI" panose="020B0502040204020203" pitchFamily="34" charset="0"/>
                <a:ea typeface="Calibri" panose="020F0502020204030204" pitchFamily="34" charset="0"/>
              </a:rPr>
              <a:t>webinar</a:t>
            </a:r>
            <a:r>
              <a:rPr lang="nl-NL" sz="1400" dirty="0">
                <a:solidFill>
                  <a:srgbClr val="303339"/>
                </a:solidFill>
                <a:effectLst/>
                <a:latin typeface="Segoe UI" panose="020B0502040204020203" pitchFamily="34" charset="0"/>
                <a:ea typeface="Calibri" panose="020F0502020204030204" pitchFamily="34" charset="0"/>
              </a:rPr>
              <a:t> wordt het voorstel, waaronder het overgangsrecht, nader toegelicht. </a:t>
            </a:r>
            <a:br>
              <a:rPr lang="nl-NL" sz="1400" dirty="0">
                <a:solidFill>
                  <a:srgbClr val="303339"/>
                </a:solidFill>
                <a:effectLst/>
                <a:latin typeface="Segoe UI" panose="020B0502040204020203" pitchFamily="34" charset="0"/>
                <a:ea typeface="Calibri" panose="020F0502020204030204" pitchFamily="34" charset="0"/>
              </a:rPr>
            </a:br>
            <a:endParaRPr lang="nl-NL" sz="1100" b="1" dirty="0"/>
          </a:p>
          <a:p>
            <a:r>
              <a:rPr lang="nl-NL" sz="1100" b="1" dirty="0"/>
              <a:t>Bron: vng.nl</a:t>
            </a:r>
          </a:p>
          <a:p>
            <a:endParaRPr lang="nl-NL" sz="1400" dirty="0">
              <a:solidFill>
                <a:srgbClr val="0070C0"/>
              </a:solidFill>
            </a:endParaRPr>
          </a:p>
          <a:p>
            <a:endParaRPr lang="nl-NL" dirty="0"/>
          </a:p>
        </p:txBody>
      </p:sp>
      <p:sp>
        <p:nvSpPr>
          <p:cNvPr id="5" name="Tekstvak 4">
            <a:extLst>
              <a:ext uri="{FF2B5EF4-FFF2-40B4-BE49-F238E27FC236}">
                <a16:creationId xmlns:a16="http://schemas.microsoft.com/office/drawing/2014/main" id="{D9F4142A-6F88-CD6D-F85D-3972AC6BCA4F}"/>
              </a:ext>
            </a:extLst>
          </p:cNvPr>
          <p:cNvSpPr txBox="1"/>
          <p:nvPr/>
        </p:nvSpPr>
        <p:spPr>
          <a:xfrm>
            <a:off x="3810001" y="1020104"/>
            <a:ext cx="8169478" cy="1200329"/>
          </a:xfrm>
          <a:prstGeom prst="rect">
            <a:avLst/>
          </a:prstGeom>
          <a:noFill/>
        </p:spPr>
        <p:txBody>
          <a:bodyPr wrap="square" rtlCol="0">
            <a:spAutoFit/>
          </a:bodyPr>
          <a:lstStyle/>
          <a:p>
            <a:r>
              <a:rPr lang="nl-NL" b="1" dirty="0">
                <a:solidFill>
                  <a:schemeClr val="bg1"/>
                </a:solidFill>
              </a:rPr>
              <a:t>Actualiteiten FAMO 3</a:t>
            </a:r>
          </a:p>
          <a:p>
            <a:endParaRPr lang="nl-NL" dirty="0"/>
          </a:p>
          <a:p>
            <a:endParaRPr lang="nl-NL" dirty="0"/>
          </a:p>
          <a:p>
            <a:endParaRPr lang="nl-NL" dirty="0"/>
          </a:p>
        </p:txBody>
      </p:sp>
    </p:spTree>
    <p:extLst>
      <p:ext uri="{BB962C8B-B14F-4D97-AF65-F5344CB8AC3E}">
        <p14:creationId xmlns:p14="http://schemas.microsoft.com/office/powerpoint/2010/main" val="93862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7D34C4D6-A5AC-F0C4-6119-FA1D4FDB5067}"/>
              </a:ext>
            </a:extLst>
          </p:cNvPr>
          <p:cNvSpPr/>
          <p:nvPr/>
        </p:nvSpPr>
        <p:spPr>
          <a:xfrm>
            <a:off x="838200" y="628196"/>
            <a:ext cx="10515600" cy="828033"/>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2" name="Rectangle 12">
            <a:extLst>
              <a:ext uri="{FF2B5EF4-FFF2-40B4-BE49-F238E27FC236}">
                <a16:creationId xmlns:a16="http://schemas.microsoft.com/office/drawing/2014/main" id="{E779CFF0-6BA7-8BBF-E321-95D28F7590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3" name="AutoShape 18">
            <a:extLst>
              <a:ext uri="{FF2B5EF4-FFF2-40B4-BE49-F238E27FC236}">
                <a16:creationId xmlns:a16="http://schemas.microsoft.com/office/drawing/2014/main" id="{BFB3FE6A-B0A9-CB92-1B9F-0A0EEE361E29}"/>
              </a:ext>
            </a:extLst>
          </p:cNvPr>
          <p:cNvSpPr>
            <a:spLocks noChangeAspect="1" noChangeArrowheads="1"/>
          </p:cNvSpPr>
          <p:nvPr/>
        </p:nvSpPr>
        <p:spPr bwMode="auto">
          <a:xfrm>
            <a:off x="5143500" y="3190875"/>
            <a:ext cx="1905000" cy="476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6" name="Afbeelding 5">
            <a:extLst>
              <a:ext uri="{FF2B5EF4-FFF2-40B4-BE49-F238E27FC236}">
                <a16:creationId xmlns:a16="http://schemas.microsoft.com/office/drawing/2014/main" id="{06D02902-57F9-C18D-E950-FCA733FC389F}"/>
              </a:ext>
            </a:extLst>
          </p:cNvPr>
          <p:cNvPicPr>
            <a:picLocks noChangeAspect="1"/>
          </p:cNvPicPr>
          <p:nvPr/>
        </p:nvPicPr>
        <p:blipFill>
          <a:blip r:embed="rId3"/>
          <a:stretch>
            <a:fillRect/>
          </a:stretch>
        </p:blipFill>
        <p:spPr>
          <a:xfrm>
            <a:off x="1510019" y="6154749"/>
            <a:ext cx="9018165" cy="732395"/>
          </a:xfrm>
          <a:prstGeom prst="rect">
            <a:avLst/>
          </a:prstGeom>
        </p:spPr>
      </p:pic>
      <p:sp>
        <p:nvSpPr>
          <p:cNvPr id="7" name="Tekstvak 6">
            <a:extLst>
              <a:ext uri="{FF2B5EF4-FFF2-40B4-BE49-F238E27FC236}">
                <a16:creationId xmlns:a16="http://schemas.microsoft.com/office/drawing/2014/main" id="{138F257D-1640-2DE3-BC3F-60ED3A4E8D89}"/>
              </a:ext>
            </a:extLst>
          </p:cNvPr>
          <p:cNvSpPr txBox="1"/>
          <p:nvPr/>
        </p:nvSpPr>
        <p:spPr>
          <a:xfrm>
            <a:off x="1228044" y="1591990"/>
            <a:ext cx="9735909" cy="1046440"/>
          </a:xfrm>
          <a:prstGeom prst="rect">
            <a:avLst/>
          </a:prstGeom>
          <a:noFill/>
        </p:spPr>
        <p:txBody>
          <a:bodyPr wrap="square" rtlCol="0">
            <a:spAutoFit/>
          </a:bodyPr>
          <a:lstStyle/>
          <a:p>
            <a:r>
              <a:rPr lang="nl-NL" sz="1600" b="1" dirty="0"/>
              <a:t>Vensters voor Medewerkers en Bedrijfsvoering: monitor Hervormingsagenda</a:t>
            </a:r>
          </a:p>
          <a:p>
            <a:endParaRPr lang="nl-NL" sz="1400" b="1" dirty="0"/>
          </a:p>
          <a:p>
            <a:endParaRPr lang="nl-NL" sz="1400" dirty="0">
              <a:solidFill>
                <a:srgbClr val="0070C0"/>
              </a:solidFill>
            </a:endParaRPr>
          </a:p>
          <a:p>
            <a:endParaRPr lang="nl-NL" dirty="0"/>
          </a:p>
        </p:txBody>
      </p:sp>
      <p:sp>
        <p:nvSpPr>
          <p:cNvPr id="5" name="Tekstvak 4">
            <a:extLst>
              <a:ext uri="{FF2B5EF4-FFF2-40B4-BE49-F238E27FC236}">
                <a16:creationId xmlns:a16="http://schemas.microsoft.com/office/drawing/2014/main" id="{D9F4142A-6F88-CD6D-F85D-3972AC6BCA4F}"/>
              </a:ext>
            </a:extLst>
          </p:cNvPr>
          <p:cNvSpPr txBox="1"/>
          <p:nvPr/>
        </p:nvSpPr>
        <p:spPr>
          <a:xfrm>
            <a:off x="4391115" y="2315991"/>
            <a:ext cx="8169478" cy="1200329"/>
          </a:xfrm>
          <a:prstGeom prst="rect">
            <a:avLst/>
          </a:prstGeom>
          <a:noFill/>
        </p:spPr>
        <p:txBody>
          <a:bodyPr wrap="square" rtlCol="0">
            <a:spAutoFit/>
          </a:bodyPr>
          <a:lstStyle/>
          <a:p>
            <a:r>
              <a:rPr lang="nl-NL" b="1" dirty="0">
                <a:solidFill>
                  <a:schemeClr val="bg1"/>
                </a:solidFill>
              </a:rPr>
              <a:t>Actualiteiten FAMO 3</a:t>
            </a:r>
          </a:p>
          <a:p>
            <a:endParaRPr lang="nl-NL" dirty="0"/>
          </a:p>
          <a:p>
            <a:endParaRPr lang="nl-NL" dirty="0"/>
          </a:p>
          <a:p>
            <a:endParaRPr lang="nl-NL" dirty="0"/>
          </a:p>
        </p:txBody>
      </p:sp>
      <p:pic>
        <p:nvPicPr>
          <p:cNvPr id="1026" name="30527A41-F9A9-480E-B756-522BA9577BEB" descr="IMG_5198.jpg">
            <a:extLst>
              <a:ext uri="{FF2B5EF4-FFF2-40B4-BE49-F238E27FC236}">
                <a16:creationId xmlns:a16="http://schemas.microsoft.com/office/drawing/2014/main" id="{FA36EEA6-498F-67B8-727D-9102ECE14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519" y="1975367"/>
            <a:ext cx="7040320" cy="400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kstvak 7">
            <a:extLst>
              <a:ext uri="{FF2B5EF4-FFF2-40B4-BE49-F238E27FC236}">
                <a16:creationId xmlns:a16="http://schemas.microsoft.com/office/drawing/2014/main" id="{855C1AA2-8320-7121-13C0-E51104D7BC06}"/>
              </a:ext>
            </a:extLst>
          </p:cNvPr>
          <p:cNvSpPr txBox="1"/>
          <p:nvPr/>
        </p:nvSpPr>
        <p:spPr>
          <a:xfrm>
            <a:off x="3810001" y="1020104"/>
            <a:ext cx="8169478" cy="1200329"/>
          </a:xfrm>
          <a:prstGeom prst="rect">
            <a:avLst/>
          </a:prstGeom>
          <a:noFill/>
        </p:spPr>
        <p:txBody>
          <a:bodyPr wrap="square" rtlCol="0">
            <a:spAutoFit/>
          </a:bodyPr>
          <a:lstStyle/>
          <a:p>
            <a:r>
              <a:rPr lang="nl-NL" b="1" dirty="0">
                <a:solidFill>
                  <a:schemeClr val="bg1"/>
                </a:solidFill>
              </a:rPr>
              <a:t>Actualiteiten FAMO 4</a:t>
            </a:r>
          </a:p>
          <a:p>
            <a:endParaRPr lang="nl-NL" dirty="0"/>
          </a:p>
          <a:p>
            <a:endParaRPr lang="nl-NL" dirty="0"/>
          </a:p>
          <a:p>
            <a:endParaRPr lang="nl-NL" dirty="0"/>
          </a:p>
        </p:txBody>
      </p:sp>
    </p:spTree>
    <p:extLst>
      <p:ext uri="{BB962C8B-B14F-4D97-AF65-F5344CB8AC3E}">
        <p14:creationId xmlns:p14="http://schemas.microsoft.com/office/powerpoint/2010/main" val="234306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7D34C4D6-A5AC-F0C4-6119-FA1D4FDB5067}"/>
              </a:ext>
            </a:extLst>
          </p:cNvPr>
          <p:cNvSpPr/>
          <p:nvPr/>
        </p:nvSpPr>
        <p:spPr>
          <a:xfrm>
            <a:off x="838200" y="628196"/>
            <a:ext cx="10515600" cy="828033"/>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2" name="Rectangle 12">
            <a:extLst>
              <a:ext uri="{FF2B5EF4-FFF2-40B4-BE49-F238E27FC236}">
                <a16:creationId xmlns:a16="http://schemas.microsoft.com/office/drawing/2014/main" id="{E779CFF0-6BA7-8BBF-E321-95D28F7590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3" name="AutoShape 18">
            <a:extLst>
              <a:ext uri="{FF2B5EF4-FFF2-40B4-BE49-F238E27FC236}">
                <a16:creationId xmlns:a16="http://schemas.microsoft.com/office/drawing/2014/main" id="{BFB3FE6A-B0A9-CB92-1B9F-0A0EEE361E29}"/>
              </a:ext>
            </a:extLst>
          </p:cNvPr>
          <p:cNvSpPr>
            <a:spLocks noChangeAspect="1" noChangeArrowheads="1"/>
          </p:cNvSpPr>
          <p:nvPr/>
        </p:nvSpPr>
        <p:spPr bwMode="auto">
          <a:xfrm>
            <a:off x="5143500" y="3190875"/>
            <a:ext cx="1905000" cy="476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6" name="Afbeelding 5">
            <a:extLst>
              <a:ext uri="{FF2B5EF4-FFF2-40B4-BE49-F238E27FC236}">
                <a16:creationId xmlns:a16="http://schemas.microsoft.com/office/drawing/2014/main" id="{06D02902-57F9-C18D-E950-FCA733FC389F}"/>
              </a:ext>
            </a:extLst>
          </p:cNvPr>
          <p:cNvPicPr>
            <a:picLocks noChangeAspect="1"/>
          </p:cNvPicPr>
          <p:nvPr/>
        </p:nvPicPr>
        <p:blipFill>
          <a:blip r:embed="rId3"/>
          <a:stretch>
            <a:fillRect/>
          </a:stretch>
        </p:blipFill>
        <p:spPr>
          <a:xfrm>
            <a:off x="1642769" y="6116748"/>
            <a:ext cx="9127221" cy="741252"/>
          </a:xfrm>
          <a:prstGeom prst="rect">
            <a:avLst/>
          </a:prstGeom>
        </p:spPr>
      </p:pic>
      <p:sp>
        <p:nvSpPr>
          <p:cNvPr id="7" name="Tekstvak 6">
            <a:extLst>
              <a:ext uri="{FF2B5EF4-FFF2-40B4-BE49-F238E27FC236}">
                <a16:creationId xmlns:a16="http://schemas.microsoft.com/office/drawing/2014/main" id="{138F257D-1640-2DE3-BC3F-60ED3A4E8D89}"/>
              </a:ext>
            </a:extLst>
          </p:cNvPr>
          <p:cNvSpPr txBox="1"/>
          <p:nvPr/>
        </p:nvSpPr>
        <p:spPr>
          <a:xfrm>
            <a:off x="1367406" y="2084424"/>
            <a:ext cx="9402584" cy="3170099"/>
          </a:xfrm>
          <a:prstGeom prst="rect">
            <a:avLst/>
          </a:prstGeom>
          <a:noFill/>
        </p:spPr>
        <p:txBody>
          <a:bodyPr wrap="square" rtlCol="0">
            <a:spAutoFit/>
          </a:bodyPr>
          <a:lstStyle/>
          <a:p>
            <a:pPr algn="l"/>
            <a:r>
              <a:rPr lang="nl-NL" b="1" i="0" dirty="0">
                <a:solidFill>
                  <a:srgbClr val="1A1A1A"/>
                </a:solidFill>
                <a:effectLst/>
                <a:latin typeface="Avenir"/>
              </a:rPr>
              <a:t>Digital Decade</a:t>
            </a:r>
          </a:p>
          <a:p>
            <a:endParaRPr lang="nl-NL" sz="1600" b="1" dirty="0"/>
          </a:p>
          <a:p>
            <a:pPr algn="l"/>
            <a:r>
              <a:rPr lang="nl-NL" sz="1600" dirty="0">
                <a:solidFill>
                  <a:srgbClr val="1A1A1A"/>
                </a:solidFill>
                <a:latin typeface="Avenir"/>
              </a:rPr>
              <a:t>Digital Decade (digitaal decennium) is een Europees programma dat als gids moet dienen voor de digitale transformatie van de Europese Unie in 2030. Aan de basis hiervan ligt veel wet- en regelgeving die ook gemeenten raakt. Een impactanalyse van de VNG geeft op hoofdlijnen de impact weer. </a:t>
            </a:r>
          </a:p>
          <a:p>
            <a:pPr algn="l"/>
            <a:br>
              <a:rPr lang="nl-NL" sz="1600" dirty="0">
                <a:solidFill>
                  <a:srgbClr val="1A1A1A"/>
                </a:solidFill>
                <a:latin typeface="Avenir"/>
              </a:rPr>
            </a:br>
            <a:r>
              <a:rPr lang="nl-NL" sz="1600" dirty="0">
                <a:solidFill>
                  <a:srgbClr val="1A1A1A"/>
                </a:solidFill>
                <a:latin typeface="Avenir"/>
              </a:rPr>
              <a:t>Tussen nu en 2026 krijgen gemeenten te maken met 13 nieuwe regelgevende initiatieven op het gebied van digitalisering. Met deze initiatieven (hier gemakshalve ‘wetten’ genoemd) wordt de digitale toekomst van Europa vormgegeven. De wetten hebben rechtstreekse impact op de digitaliseringsopgave van gemeenten. </a:t>
            </a:r>
          </a:p>
          <a:p>
            <a:pPr algn="l"/>
            <a:endParaRPr lang="nl-NL" sz="1200" b="1" dirty="0"/>
          </a:p>
          <a:p>
            <a:r>
              <a:rPr lang="nl-NL" sz="1200" b="1" dirty="0"/>
              <a:t>Bron: Ibestuur </a:t>
            </a:r>
            <a:r>
              <a:rPr lang="nl-NL" sz="1200" dirty="0">
                <a:hlinkClick r:id="rId4"/>
              </a:rPr>
              <a:t>Digital Decade: 13 wetten in drie jaar - </a:t>
            </a:r>
            <a:r>
              <a:rPr lang="nl-NL" sz="1200" dirty="0" err="1">
                <a:hlinkClick r:id="rId4"/>
              </a:rPr>
              <a:t>iBestuur</a:t>
            </a:r>
            <a:endParaRPr lang="nl-NL" sz="1200" b="1" dirty="0"/>
          </a:p>
          <a:p>
            <a:endParaRPr lang="nl-NL" sz="1400" dirty="0">
              <a:solidFill>
                <a:srgbClr val="0070C0"/>
              </a:solidFill>
            </a:endParaRPr>
          </a:p>
          <a:p>
            <a:endParaRPr lang="nl-NL" dirty="0"/>
          </a:p>
        </p:txBody>
      </p:sp>
      <p:sp>
        <p:nvSpPr>
          <p:cNvPr id="5" name="Tekstvak 4">
            <a:extLst>
              <a:ext uri="{FF2B5EF4-FFF2-40B4-BE49-F238E27FC236}">
                <a16:creationId xmlns:a16="http://schemas.microsoft.com/office/drawing/2014/main" id="{D9F4142A-6F88-CD6D-F85D-3972AC6BCA4F}"/>
              </a:ext>
            </a:extLst>
          </p:cNvPr>
          <p:cNvSpPr txBox="1"/>
          <p:nvPr/>
        </p:nvSpPr>
        <p:spPr>
          <a:xfrm>
            <a:off x="3810001" y="1020104"/>
            <a:ext cx="8169478" cy="1200329"/>
          </a:xfrm>
          <a:prstGeom prst="rect">
            <a:avLst/>
          </a:prstGeom>
          <a:noFill/>
        </p:spPr>
        <p:txBody>
          <a:bodyPr wrap="square" rtlCol="0">
            <a:spAutoFit/>
          </a:bodyPr>
          <a:lstStyle/>
          <a:p>
            <a:r>
              <a:rPr lang="nl-NL" b="1" dirty="0">
                <a:solidFill>
                  <a:schemeClr val="bg1"/>
                </a:solidFill>
              </a:rPr>
              <a:t>Actualiteiten FAMO 5</a:t>
            </a:r>
          </a:p>
          <a:p>
            <a:endParaRPr lang="nl-NL" dirty="0"/>
          </a:p>
          <a:p>
            <a:endParaRPr lang="nl-NL" dirty="0"/>
          </a:p>
          <a:p>
            <a:endParaRPr lang="nl-NL" dirty="0"/>
          </a:p>
        </p:txBody>
      </p:sp>
      <p:pic>
        <p:nvPicPr>
          <p:cNvPr id="8" name="Afbeelding 7">
            <a:extLst>
              <a:ext uri="{FF2B5EF4-FFF2-40B4-BE49-F238E27FC236}">
                <a16:creationId xmlns:a16="http://schemas.microsoft.com/office/drawing/2014/main" id="{25DBE40F-B12C-C2B3-80C6-CFF1326131A1}"/>
              </a:ext>
            </a:extLst>
          </p:cNvPr>
          <p:cNvPicPr>
            <a:picLocks noChangeAspect="1"/>
          </p:cNvPicPr>
          <p:nvPr/>
        </p:nvPicPr>
        <p:blipFill>
          <a:blip r:embed="rId5"/>
          <a:stretch>
            <a:fillRect/>
          </a:stretch>
        </p:blipFill>
        <p:spPr>
          <a:xfrm>
            <a:off x="7607855" y="4510379"/>
            <a:ext cx="2232432" cy="1488288"/>
          </a:xfrm>
          <a:prstGeom prst="rect">
            <a:avLst/>
          </a:prstGeom>
        </p:spPr>
      </p:pic>
    </p:spTree>
    <p:extLst>
      <p:ext uri="{BB962C8B-B14F-4D97-AF65-F5344CB8AC3E}">
        <p14:creationId xmlns:p14="http://schemas.microsoft.com/office/powerpoint/2010/main" val="420029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tekst, visitekaartje&#10;&#10;Automatisch gegenereerde beschrijving">
            <a:extLst>
              <a:ext uri="{FF2B5EF4-FFF2-40B4-BE49-F238E27FC236}">
                <a16:creationId xmlns:a16="http://schemas.microsoft.com/office/drawing/2014/main" id="{E34EAAA7-70D4-C525-B88E-456F1E449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937" y="0"/>
            <a:ext cx="5696125" cy="3560078"/>
          </a:xfrm>
          <a:prstGeom prst="rect">
            <a:avLst/>
          </a:prstGeom>
        </p:spPr>
      </p:pic>
      <p:sp>
        <p:nvSpPr>
          <p:cNvPr id="9" name="Tekstvak 8">
            <a:extLst>
              <a:ext uri="{FF2B5EF4-FFF2-40B4-BE49-F238E27FC236}">
                <a16:creationId xmlns:a16="http://schemas.microsoft.com/office/drawing/2014/main" id="{55E09C3E-1B3C-5951-FF07-C9E718B833A9}"/>
              </a:ext>
            </a:extLst>
          </p:cNvPr>
          <p:cNvSpPr txBox="1"/>
          <p:nvPr/>
        </p:nvSpPr>
        <p:spPr>
          <a:xfrm>
            <a:off x="2059709" y="3168073"/>
            <a:ext cx="8432800" cy="2492990"/>
          </a:xfrm>
          <a:prstGeom prst="rect">
            <a:avLst/>
          </a:prstGeom>
          <a:noFill/>
        </p:spPr>
        <p:txBody>
          <a:bodyPr wrap="square" rtlCol="0">
            <a:spAutoFit/>
          </a:bodyPr>
          <a:lstStyle/>
          <a:p>
            <a:pPr algn="ctr"/>
            <a:r>
              <a:rPr lang="nl-NL" sz="6600" dirty="0"/>
              <a:t>Actualiteiten BBV</a:t>
            </a:r>
          </a:p>
          <a:p>
            <a:pPr algn="ctr"/>
            <a:endParaRPr lang="nl-NL" sz="3600" dirty="0"/>
          </a:p>
          <a:p>
            <a:pPr algn="ctr"/>
            <a:r>
              <a:rPr lang="nl-NL" sz="3600" dirty="0"/>
              <a:t>Rein-Aart van Vugt</a:t>
            </a:r>
          </a:p>
          <a:p>
            <a:endParaRPr lang="nl-NL" dirty="0"/>
          </a:p>
        </p:txBody>
      </p:sp>
      <p:pic>
        <p:nvPicPr>
          <p:cNvPr id="2" name="Afbeelding 1">
            <a:extLst>
              <a:ext uri="{FF2B5EF4-FFF2-40B4-BE49-F238E27FC236}">
                <a16:creationId xmlns:a16="http://schemas.microsoft.com/office/drawing/2014/main" id="{BB72C2E1-6B97-F5C2-C35F-52EBAA9765A6}"/>
              </a:ext>
            </a:extLst>
          </p:cNvPr>
          <p:cNvPicPr>
            <a:picLocks noChangeAspect="1"/>
          </p:cNvPicPr>
          <p:nvPr/>
        </p:nvPicPr>
        <p:blipFill>
          <a:blip r:embed="rId3"/>
          <a:stretch>
            <a:fillRect/>
          </a:stretch>
        </p:blipFill>
        <p:spPr>
          <a:xfrm>
            <a:off x="1541894" y="6118293"/>
            <a:ext cx="9108209" cy="739707"/>
          </a:xfrm>
          <a:prstGeom prst="rect">
            <a:avLst/>
          </a:prstGeom>
        </p:spPr>
      </p:pic>
    </p:spTree>
    <p:extLst>
      <p:ext uri="{BB962C8B-B14F-4D97-AF65-F5344CB8AC3E}">
        <p14:creationId xmlns:p14="http://schemas.microsoft.com/office/powerpoint/2010/main" val="350913890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6AC1D25071C49B777345ED1B86733" ma:contentTypeVersion="31" ma:contentTypeDescription="Een nieuw document maken." ma:contentTypeScope="" ma:versionID="c08c3919da1cc46d58b18126e7c0a865">
  <xsd:schema xmlns:xsd="http://www.w3.org/2001/XMLSchema" xmlns:xs="http://www.w3.org/2001/XMLSchema" xmlns:p="http://schemas.microsoft.com/office/2006/metadata/properties" xmlns:ns2="4ca6eedc-1ecd-4c2d-b746-60e3e69796e2" xmlns:ns3="c9edbfd5-9ac5-424d-ad48-7309b8b4889d" targetNamespace="http://schemas.microsoft.com/office/2006/metadata/properties" ma:root="true" ma:fieldsID="0174fdc331eb4bd283f0f4cff3e684ce" ns2:_="" ns3:_="">
    <xsd:import namespace="4ca6eedc-1ecd-4c2d-b746-60e3e69796e2"/>
    <xsd:import namespace="c9edbfd5-9ac5-424d-ad48-7309b8b4889d"/>
    <xsd:element name="properties">
      <xsd:complexType>
        <xsd:sequence>
          <xsd:element name="documentManagement">
            <xsd:complexType>
              <xsd:all>
                <xsd:element ref="ns2:Project" minOccurs="0"/>
                <xsd:element ref="ns2:Aangemaakt_x0020_op" minOccurs="0"/>
                <xsd:element ref="ns2:Aangemaakt_x0020_door" minOccurs="0"/>
                <xsd:element ref="ns2:In_x0020_gebruik" minOccurs="0"/>
                <xsd:element ref="ns2:In_x0020_gebruik_x0020_op" minOccurs="0"/>
                <xsd:element ref="ns2:In_x0020_gebruik_x0020_door" minOccurs="0"/>
                <xsd:element ref="ns2:SembleId" minOccurs="0"/>
                <xsd:element ref="ns2:Laatst_x0020_aangepast_x0020_op" minOccurs="0"/>
                <xsd:element ref="ns2:Laatst_x0020_aangepast_x0020_door" minOccurs="0"/>
                <xsd:element ref="ns2:SembleCreatedById" minOccurs="0"/>
                <xsd:element ref="ns2:SembleLockedById" minOccurs="0"/>
                <xsd:element ref="ns2:SembleLastUpdatedById" minOccurs="0"/>
                <xsd:element ref="ns2:SembleGroupId" minOccurs="0"/>
                <xsd:element ref="ns2:DocbaseMasterId" minOccurs="0"/>
                <xsd:element ref="ns2:DocbaseId" minOccurs="0"/>
                <xsd:element ref="ns2:icc969e6d44b41f3ab0721742737b1e3" minOccurs="0"/>
                <xsd:element ref="ns3:TaxCatchAll" minOccurs="0"/>
                <xsd:element ref="ns2:MediaServiceMetadata" minOccurs="0"/>
                <xsd:element ref="ns2:MediaServiceFastMetadata"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a6eedc-1ecd-4c2d-b746-60e3e69796e2" elementFormDefault="qualified">
    <xsd:import namespace="http://schemas.microsoft.com/office/2006/documentManagement/types"/>
    <xsd:import namespace="http://schemas.microsoft.com/office/infopath/2007/PartnerControls"/>
    <xsd:element name="Project" ma:index="8" nillable="true" ma:displayName="Project" ma:format="Dropdown" ma:internalName="Project">
      <xsd:simpleType>
        <xsd:restriction base="dms:Text">
          <xsd:maxLength value="255"/>
        </xsd:restriction>
      </xsd:simpleType>
    </xsd:element>
    <xsd:element name="Aangemaakt_x0020_op" ma:index="9" nillable="true" ma:displayName="Aangemaakt op" ma:default="[today]" ma:format="DateTime" ma:internalName="Aangemaakt_x0020_op">
      <xsd:simpleType>
        <xsd:restriction base="dms:DateTime"/>
      </xsd:simpleType>
    </xsd:element>
    <xsd:element name="Aangemaakt_x0020_door" ma:index="10" nillable="true" ma:displayName="Aangemaakt door" ma:internalName="Aangemaakt_x0020_door">
      <xsd:simpleType>
        <xsd:restriction base="dms:Text">
          <xsd:maxLength value="255"/>
        </xsd:restriction>
      </xsd:simpleType>
    </xsd:element>
    <xsd:element name="In_x0020_gebruik" ma:index="11" nillable="true" ma:displayName="In gebruik" ma:default="0" ma:internalName="In_x0020_gebruik">
      <xsd:simpleType>
        <xsd:restriction base="dms:Boolean"/>
      </xsd:simpleType>
    </xsd:element>
    <xsd:element name="In_x0020_gebruik_x0020_op" ma:index="12" nillable="true" ma:displayName="In gebruik op" ma:format="DateTime" ma:internalName="In_x0020_gebruik_x0020_op">
      <xsd:simpleType>
        <xsd:restriction base="dms:DateTime"/>
      </xsd:simpleType>
    </xsd:element>
    <xsd:element name="In_x0020_gebruik_x0020_door" ma:index="13" nillable="true" ma:displayName="In gebruik door" ma:internalName="In_x0020_gebruik_x0020_door">
      <xsd:simpleType>
        <xsd:restriction base="dms:Text">
          <xsd:maxLength value="255"/>
        </xsd:restriction>
      </xsd:simpleType>
    </xsd:element>
    <xsd:element name="SembleId" ma:index="14" nillable="true" ma:displayName="SembleId" ma:indexed="true" ma:internalName="SembleId">
      <xsd:simpleType>
        <xsd:restriction base="dms:Text">
          <xsd:maxLength value="255"/>
        </xsd:restriction>
      </xsd:simpleType>
    </xsd:element>
    <xsd:element name="Laatst_x0020_aangepast_x0020_op" ma:index="15" nillable="true" ma:displayName="Laatst aangepast op" ma:format="DateTime" ma:internalName="Laatst_x0020_aangepast_x0020_op">
      <xsd:simpleType>
        <xsd:restriction base="dms:DateTime"/>
      </xsd:simpleType>
    </xsd:element>
    <xsd:element name="Laatst_x0020_aangepast_x0020_door" ma:index="16" nillable="true" ma:displayName="Laatst aangepast door" ma:internalName="Laatst_x0020_aangepast_x0020_door">
      <xsd:simpleType>
        <xsd:restriction base="dms:Text">
          <xsd:maxLength value="255"/>
        </xsd:restriction>
      </xsd:simpleType>
    </xsd:element>
    <xsd:element name="SembleCreatedById" ma:index="17" nillable="true" ma:displayName="SembleCreatedById" ma:internalName="SembleCreatedById">
      <xsd:simpleType>
        <xsd:restriction base="dms:Text">
          <xsd:maxLength value="255"/>
        </xsd:restriction>
      </xsd:simpleType>
    </xsd:element>
    <xsd:element name="SembleLockedById" ma:index="18" nillable="true" ma:displayName="SembleLockedById" ma:internalName="SembleLockedById">
      <xsd:simpleType>
        <xsd:restriction base="dms:Text">
          <xsd:maxLength value="255"/>
        </xsd:restriction>
      </xsd:simpleType>
    </xsd:element>
    <xsd:element name="SembleLastUpdatedById" ma:index="19" nillable="true" ma:displayName="SembleLastUpdatedById" ma:internalName="SembleLastUpdatedById">
      <xsd:simpleType>
        <xsd:restriction base="dms:Text">
          <xsd:maxLength value="255"/>
        </xsd:restriction>
      </xsd:simpleType>
    </xsd:element>
    <xsd:element name="SembleGroupId" ma:index="20" nillable="true" ma:displayName="SembleGroupId" ma:internalName="SembleGroupId">
      <xsd:simpleType>
        <xsd:restriction base="dms:Text">
          <xsd:maxLength value="255"/>
        </xsd:restriction>
      </xsd:simpleType>
    </xsd:element>
    <xsd:element name="DocbaseMasterId" ma:index="21" nillable="true" ma:displayName="DocbaseMasterId" ma:indexed="true" ma:internalName="DocbaseMasterId">
      <xsd:simpleType>
        <xsd:restriction base="dms:Text">
          <xsd:maxLength value="255"/>
        </xsd:restriction>
      </xsd:simpleType>
    </xsd:element>
    <xsd:element name="DocbaseId" ma:index="22" nillable="true" ma:displayName="DocbaseId" ma:indexed="true" ma:internalName="DocbaseId">
      <xsd:simpleType>
        <xsd:restriction base="dms:Text">
          <xsd:maxLength value="255"/>
        </xsd:restriction>
      </xsd:simpleType>
    </xsd:element>
    <xsd:element name="icc969e6d44b41f3ab0721742737b1e3" ma:index="24" ma:taxonomy="true" ma:internalName="icc969e6d44b41f3ab0721742737b1e3" ma:taxonomyFieldName="Groep" ma:displayName="Groep" ma:default="1;#Geen|f2989afe-da0d-4248-959d-1788532f30ad" ma:fieldId="{2cc969e6-d44b-41f3-ab07-21742737b1e3}" ma:sspId="2f9e1942-bb01-46d9-bcc3-b31971593194" ma:termSetId="c6a6efa0-ce0c-4b7a-91ee-38ecf1c86663" ma:anchorId="00000000-0000-0000-0000-000000000000" ma:open="false" ma:isKeyword="false">
      <xsd:complexType>
        <xsd:sequence>
          <xsd:element ref="pc:Terms" minOccurs="0" maxOccurs="1"/>
        </xsd:sequence>
      </xsd:complexType>
    </xsd:element>
    <xsd:element name="MediaServiceMetadata" ma:index="26" nillable="true" ma:displayName="MediaServiceMetadata" ma:hidden="true" ma:internalName="MediaServiceMetadata" ma:readOnly="true">
      <xsd:simpleType>
        <xsd:restriction base="dms:Note"/>
      </xsd:simpleType>
    </xsd:element>
    <xsd:element name="MediaServiceFastMetadata" ma:index="27" nillable="true" ma:displayName="MediaServiceFastMetadata" ma:hidden="true" ma:internalName="MediaServiceFastMetadata" ma:readOnly="true">
      <xsd:simpleType>
        <xsd:restriction base="dms:Note"/>
      </xsd:simpleType>
    </xsd:element>
    <xsd:element name="lcf76f155ced4ddcb4097134ff3c332f" ma:index="29" nillable="true" ma:taxonomy="true" ma:internalName="lcf76f155ced4ddcb4097134ff3c332f" ma:taxonomyFieldName="MediaServiceImageTags" ma:displayName="Afbeeldingtags" ma:readOnly="false" ma:fieldId="{5cf76f15-5ced-4ddc-b409-7134ff3c332f}" ma:taxonomyMulti="true" ma:sspId="2f9e1942-bb01-46d9-bcc3-b31971593194" ma:termSetId="09814cd3-568e-fe90-9814-8d621ff8fb84" ma:anchorId="fba54fb3-c3e1-fe81-a776-ca4b69148c4d" ma:open="true" ma:isKeyword="false">
      <xsd:complexType>
        <xsd:sequence>
          <xsd:element ref="pc:Terms" minOccurs="0" maxOccurs="1"/>
        </xsd:sequence>
      </xsd:complexType>
    </xsd:element>
    <xsd:element name="MediaServiceDateTaken" ma:index="30" nillable="true" ma:displayName="MediaServiceDateTaken" ma:hidden="true" ma:indexed="true" ma:internalName="MediaServiceDateTaken" ma:readOnly="true">
      <xsd:simpleType>
        <xsd:restriction base="dms:Text"/>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LengthInSeconds" ma:index="34" nillable="true" ma:displayName="MediaLengthInSeconds" ma:hidden="true" ma:internalName="MediaLengthInSeconds" ma:readOnly="true">
      <xsd:simpleType>
        <xsd:restriction base="dms:Unknown"/>
      </xsd:simpleType>
    </xsd:element>
    <xsd:element name="MediaServiceLocation" ma:index="35" nillable="true" ma:displayName="Location" ma:indexed="true" ma:internalName="MediaServiceLocation" ma:readOnly="true">
      <xsd:simpleType>
        <xsd:restriction base="dms:Text"/>
      </xsd:simpleType>
    </xsd:element>
    <xsd:element name="MediaServiceObjectDetectorVersions" ma:index="3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edbfd5-9ac5-424d-ad48-7309b8b4889d"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66462a2c-c42d-4ed4-b199-c0feaee0b2c4}" ma:internalName="TaxCatchAll" ma:showField="CatchAllData" ma:web="c9edbfd5-9ac5-424d-ad48-7309b8b4889d">
      <xsd:complexType>
        <xsd:complexContent>
          <xsd:extension base="dms:MultiChoiceLookup">
            <xsd:sequence>
              <xsd:element name="Value" type="dms:Lookup" maxOccurs="unbounded" minOccurs="0" nillable="true"/>
            </xsd:sequence>
          </xsd:extension>
        </xsd:complexContent>
      </xsd:complexType>
    </xsd:element>
    <xsd:element name="SharedWithUsers" ma:index="3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angemaakt_x0020_door xmlns="4ca6eedc-1ecd-4c2d-b746-60e3e69796e2">Secretariaat FAMO</Aangemaakt_x0020_door>
    <Project xmlns="4ca6eedc-1ecd-4c2d-b746-60e3e69796e2">FAMO webinar 'Actualiteiten BBV' op 3 november 2023</Project>
    <SembleCreatedById xmlns="4ca6eedc-1ecd-4c2d-b746-60e3e69796e2">eb0f4a94-d272-42a7-8ac6-fc7bbb138ff3</SembleCreatedById>
    <icc969e6d44b41f3ab0721742737b1e3 xmlns="4ca6eedc-1ecd-4c2d-b746-60e3e69796e2">
      <Terms xmlns="http://schemas.microsoft.com/office/infopath/2007/PartnerControls">
        <TermInfo xmlns="http://schemas.microsoft.com/office/infopath/2007/PartnerControls">
          <TermName xmlns="http://schemas.microsoft.com/office/infopath/2007/PartnerControls">Allen</TermName>
          <TermId xmlns="http://schemas.microsoft.com/office/infopath/2007/PartnerControls">75351c55-415e-4a3f-9198-c47c13b14192</TermId>
        </TermInfo>
      </Terms>
    </icc969e6d44b41f3ab0721742737b1e3>
    <Aangemaakt_x0020_op xmlns="4ca6eedc-1ecd-4c2d-b746-60e3e69796e2">2023-11-07T11:56:46+00:00</Aangemaakt_x0020_op>
    <TaxCatchAll xmlns="c9edbfd5-9ac5-424d-ad48-7309b8b4889d">
      <Value>99</Value>
    </TaxCatchAll>
    <lcf76f155ced4ddcb4097134ff3c332f xmlns="4ca6eedc-1ecd-4c2d-b746-60e3e69796e2">
      <Terms xmlns="http://schemas.microsoft.com/office/infopath/2007/PartnerControls"/>
    </lcf76f155ced4ddcb4097134ff3c332f>
    <SembleGroupId xmlns="4ca6eedc-1ecd-4c2d-b746-60e3e69796e2">1ed46d20-e4ca-483f-b207-fa0fc466b0ec</SembleGroupId>
    <In_x0020_gebruik xmlns="4ca6eedc-1ecd-4c2d-b746-60e3e69796e2">false</In_x0020_gebruik>
    <Laatst_x0020_aangepast_x0020_op xmlns="4ca6eedc-1ecd-4c2d-b746-60e3e69796e2">2023-11-07T11:56:48+00:00</Laatst_x0020_aangepast_x0020_op>
    <SembleLockedById xmlns="4ca6eedc-1ecd-4c2d-b746-60e3e69796e2" xsi:nil="true"/>
    <SembleLastUpdatedById xmlns="4ca6eedc-1ecd-4c2d-b746-60e3e69796e2">eb0f4a94-d272-42a7-8ac6-fc7bbb138ff3</SembleLastUpdatedById>
    <In_x0020_gebruik_x0020_door xmlns="4ca6eedc-1ecd-4c2d-b746-60e3e69796e2" xsi:nil="true"/>
    <Laatst_x0020_aangepast_x0020_door xmlns="4ca6eedc-1ecd-4c2d-b746-60e3e69796e2">Secretariaat FAMO</Laatst_x0020_aangepast_x0020_door>
    <In_x0020_gebruik_x0020_op xmlns="4ca6eedc-1ecd-4c2d-b746-60e3e69796e2" xsi:nil="true"/>
    <SembleId xmlns="4ca6eedc-1ecd-4c2d-b746-60e3e69796e2">f11ae110-b0e8-439d-8071-f4e5aa7cf2d9</SembleId>
    <DocbaseId xmlns="4ca6eedc-1ecd-4c2d-b746-60e3e69796e2" xsi:nil="true"/>
    <DocbaseMasterId xmlns="4ca6eedc-1ecd-4c2d-b746-60e3e69796e2" xsi:nil="true"/>
  </documentManagement>
</p:properties>
</file>

<file path=customXml/itemProps1.xml><?xml version="1.0" encoding="utf-8"?>
<ds:datastoreItem xmlns:ds="http://schemas.openxmlformats.org/officeDocument/2006/customXml" ds:itemID="{A017E0F4-E91E-41DD-B0B5-636A7B394F05}"/>
</file>

<file path=customXml/itemProps2.xml><?xml version="1.0" encoding="utf-8"?>
<ds:datastoreItem xmlns:ds="http://schemas.openxmlformats.org/officeDocument/2006/customXml" ds:itemID="{64955794-2F7B-4058-AC33-D270DD72B6F5}"/>
</file>

<file path=customXml/itemProps3.xml><?xml version="1.0" encoding="utf-8"?>
<ds:datastoreItem xmlns:ds="http://schemas.openxmlformats.org/officeDocument/2006/customXml" ds:itemID="{52CB8A4D-4DC8-4447-B28D-24A24F243E9E}"/>
</file>

<file path=docProps/app.xml><?xml version="1.0" encoding="utf-8"?>
<Properties xmlns="http://schemas.openxmlformats.org/officeDocument/2006/extended-properties" xmlns:vt="http://schemas.openxmlformats.org/officeDocument/2006/docPropsVTypes">
  <TotalTime>127</TotalTime>
  <Words>605</Words>
  <Application>Microsoft Office PowerPoint</Application>
  <PresentationFormat>Breedbeeld</PresentationFormat>
  <Paragraphs>61</Paragraphs>
  <Slides>8</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8</vt:i4>
      </vt:variant>
    </vt:vector>
  </HeadingPairs>
  <TitlesOfParts>
    <vt:vector size="14" baseType="lpstr">
      <vt:lpstr>Arial</vt:lpstr>
      <vt:lpstr>Avenir</vt:lpstr>
      <vt:lpstr>Calibri</vt:lpstr>
      <vt:lpstr>Calibri Light</vt:lpstr>
      <vt:lpstr>Segoe UI</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Mick Reijnders</dc:creator>
  <cp:lastModifiedBy>Schippers H.M. (Marcel)</cp:lastModifiedBy>
  <cp:revision>7</cp:revision>
  <dcterms:created xsi:type="dcterms:W3CDTF">2023-11-01T09:36:15Z</dcterms:created>
  <dcterms:modified xsi:type="dcterms:W3CDTF">2023-11-03T09:46:09Z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0x010100F136AC1D25071C49B777345ED1B86733</vt:lpwstr>
  </property>
  <property fmtid="{D5CDD505-2E9C-101B-9397-08002B2CF9AE}" pid="4" name="Groep">
    <vt:lpwstr>99;#Allen|75351c55-415e-4a3f-9198-c47c13b14192</vt:lpwstr>
  </property>
</Properties>
</file>