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412" r:id="rId3"/>
    <p:sldId id="422" r:id="rId4"/>
    <p:sldId id="409" r:id="rId5"/>
    <p:sldId id="417" r:id="rId6"/>
    <p:sldId id="410" r:id="rId7"/>
    <p:sldId id="420" r:id="rId8"/>
    <p:sldId id="421" r:id="rId9"/>
    <p:sldId id="413" r:id="rId10"/>
    <p:sldId id="418" r:id="rId11"/>
    <p:sldId id="419" r:id="rId12"/>
    <p:sldId id="411" r:id="rId13"/>
    <p:sldId id="39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FEF8BE"/>
    <a:srgbClr val="B8CCE4"/>
    <a:srgbClr val="76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8" d="100"/>
          <a:sy n="158" d="100"/>
        </p:scale>
        <p:origin x="3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CDAD-75E1-4BC4-AB86-9BA5DFF857B3}" type="datetimeFigureOut">
              <a:rPr lang="en-GB" smtClean="0"/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E4-F832-4E78-BDC0-6CAA09567E0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1DCF8F9-FE1E-467E-9B82-0FEB758F2FA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E393-D011-4B55-A9B6-0BBC79EF96B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C2F-F497-4247-8BB2-5746400D850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19CF75-0ECC-4E76-B636-3ABF4626150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E8BD-E6E8-42B0-9E1C-58D2F9C64A0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7AFBA47-0BC8-4C75-9B10-88B9F496CCB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512E72-AC33-43BA-BEE9-4FD4948C58D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6718-59A8-49B1-AEC5-3662572A144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C767-5C82-4733-81D6-0B6B22CAF0E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4D41E06-6C86-4754-846D-56519DFF1F5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A39B2-B176-40DF-B22F-280C511548A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1BC-C245-4537-A704-02F8919D151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108" r="-1" b="-1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  <a:endParaRPr lang="ca-ES" sz="4800"/>
          </a:p>
        </p:txBody>
      </p:sp>
      <p:sp>
        <p:nvSpPr>
          <p:cNvPr id="88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/>
          <p:cNvSpPr txBox="1"/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</a:t>
            </a:r>
            <a:r>
              <a:rPr lang="es-ES" altLang="ca-ES" sz="1400" dirty="0"/>
              <a:t>432</a:t>
            </a:r>
            <a:r>
              <a:rPr lang="ca-ES" sz="1400" dirty="0"/>
              <a:t>-</a:t>
            </a:r>
            <a:r>
              <a:rPr lang="es-ES" altLang="ca-ES" sz="1400" dirty="0"/>
              <a:t>12</a:t>
            </a:r>
            <a:endParaRPr lang="ca-ES" sz="1400" dirty="0"/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01: Requisits Funcionals i No Funcionals</a:t>
            </a:r>
            <a:r>
              <a:rPr lang="es-ES" altLang="ca-ES" sz="1400" dirty="0"/>
              <a:t> V2</a:t>
            </a:r>
            <a:endParaRPr lang="es-ES" altLang="ca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Requisit</a:t>
            </a:r>
            <a:r>
              <a:rPr lang="es-ES" altLang="ca-ES" dirty="0"/>
              <a:t>os: Otras Consideraciones</a:t>
            </a:r>
            <a:endParaRPr lang="es-ES" alt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8603" y="2198728"/>
            <a:ext cx="112660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ca-ES" dirty="0"/>
          </a:p>
          <a:p>
            <a:pPr algn="just"/>
            <a:endParaRPr lang="ca-ES" dirty="0"/>
          </a:p>
        </p:txBody>
      </p:sp>
      <p:sp>
        <p:nvSpPr>
          <p:cNvPr id="8" name="Marcador de posición de contenido 7"/>
          <p:cNvSpPr>
            <a:spLocks noGrp="1"/>
          </p:cNvSpPr>
          <p:nvPr>
            <p:ph idx="1"/>
          </p:nvPr>
        </p:nvSpPr>
        <p:spPr>
          <a:xfrm>
            <a:off x="314960" y="2199005"/>
            <a:ext cx="11790045" cy="4763770"/>
          </a:xfrm>
        </p:spPr>
        <p:txBody>
          <a:bodyPr>
            <a:normAutofit fontScale="70000"/>
          </a:bodyPr>
          <a:p>
            <a:r>
              <a:rPr lang="en-US" altLang="es-ES"/>
              <a:t>RNF-7-01: Soporte multiplataforma(Limitaci</a:t>
            </a:r>
            <a:r>
              <a:rPr lang="en-US" altLang="en-US"/>
              <a:t>ó</a:t>
            </a:r>
            <a:r>
              <a:rPr lang="en-US" altLang="es-ES"/>
              <a:t>n Hardware)</a:t>
            </a:r>
            <a:endParaRPr lang="en-US" altLang="es-ES"/>
          </a:p>
          <a:p>
            <a:r>
              <a:rPr lang="en-US" altLang="es-ES"/>
              <a:t>RNF-7-02: Interfaz multiling</a:t>
            </a:r>
            <a:r>
              <a:rPr lang="en-US" altLang="en-US"/>
              <a:t>ü</a:t>
            </a:r>
            <a:r>
              <a:rPr lang="en-US" altLang="es-ES"/>
              <a:t>e (Decisi</a:t>
            </a:r>
            <a:r>
              <a:rPr lang="en-US" altLang="en-US"/>
              <a:t>ó</a:t>
            </a:r>
            <a:r>
              <a:rPr lang="en-US" altLang="es-ES"/>
              <a:t>n de Dise</a:t>
            </a:r>
            <a:r>
              <a:rPr lang="en-US" altLang="en-US"/>
              <a:t>ñ</a:t>
            </a:r>
            <a:r>
              <a:rPr lang="en-US" altLang="es-ES"/>
              <a:t>o)</a:t>
            </a:r>
            <a:endParaRPr lang="en-US" altLang="es-ES"/>
          </a:p>
          <a:p>
            <a:r>
              <a:rPr lang="en-US" altLang="es-ES"/>
              <a:t>RNF-7-03: La aplicaci</a:t>
            </a:r>
            <a:r>
              <a:rPr lang="en-US" altLang="en-US"/>
              <a:t>ó</a:t>
            </a:r>
            <a:r>
              <a:rPr lang="en-US" altLang="es-ES"/>
              <a:t>n solo estar</a:t>
            </a:r>
            <a:r>
              <a:rPr lang="en-US" altLang="en-US"/>
              <a:t>á</a:t>
            </a:r>
            <a:r>
              <a:rPr lang="en-US" altLang="es-ES"/>
              <a:t> disponible en el </a:t>
            </a:r>
            <a:r>
              <a:rPr lang="en-US" altLang="en-US"/>
              <a:t>á</a:t>
            </a:r>
            <a:r>
              <a:rPr lang="en-US" altLang="es-ES"/>
              <a:t>rea metropolitana de Barcelona (Decisi</a:t>
            </a:r>
            <a:r>
              <a:rPr lang="en-US" altLang="en-US"/>
              <a:t>ó</a:t>
            </a:r>
            <a:r>
              <a:rPr lang="en-US" altLang="es-ES"/>
              <a:t>n de Dise</a:t>
            </a:r>
            <a:r>
              <a:rPr lang="en-US" altLang="en-US"/>
              <a:t>ñ</a:t>
            </a:r>
            <a:r>
              <a:rPr lang="en-US" altLang="es-ES"/>
              <a:t>o)</a:t>
            </a:r>
            <a:endParaRPr lang="en-US" altLang="es-ES"/>
          </a:p>
          <a:p>
            <a:r>
              <a:rPr lang="en-US" altLang="es-ES"/>
              <a:t>RNF-7-04: Aspecto visual de la plataforma (Decisi</a:t>
            </a:r>
            <a:r>
              <a:rPr lang="en-US" altLang="en-US"/>
              <a:t>ó</a:t>
            </a:r>
            <a:r>
              <a:rPr lang="en-US" altLang="es-ES"/>
              <a:t>n de Dise</a:t>
            </a:r>
            <a:r>
              <a:rPr lang="en-US" altLang="en-US"/>
              <a:t>ñ</a:t>
            </a:r>
            <a:r>
              <a:rPr lang="en-US" altLang="es-ES"/>
              <a:t>o)</a:t>
            </a:r>
            <a:endParaRPr lang="en-US" altLang="es-ES"/>
          </a:p>
          <a:p>
            <a:r>
              <a:rPr lang="en-US" altLang="es-ES"/>
              <a:t>RNF-7-05: La aplicaci</a:t>
            </a:r>
            <a:r>
              <a:rPr lang="en-US" altLang="en-US"/>
              <a:t>ó</a:t>
            </a:r>
            <a:r>
              <a:rPr lang="en-US" altLang="es-ES"/>
              <a:t>n deber</a:t>
            </a:r>
            <a:r>
              <a:rPr lang="en-US" altLang="en-US"/>
              <a:t>á</a:t>
            </a:r>
            <a:r>
              <a:rPr lang="en-US" altLang="es-ES"/>
              <a:t> soportar un m</a:t>
            </a:r>
            <a:r>
              <a:rPr lang="en-US" altLang="en-US"/>
              <a:t>á</a:t>
            </a:r>
            <a:r>
              <a:rPr lang="en-US" altLang="es-ES"/>
              <a:t>ximo de 1000 usuarios conectados simult</a:t>
            </a:r>
            <a:r>
              <a:rPr lang="en-US" altLang="en-US"/>
              <a:t>á</a:t>
            </a:r>
            <a:r>
              <a:rPr lang="en-US" altLang="es-ES"/>
              <a:t>neamente (Requisito de Rendimiento Est</a:t>
            </a:r>
            <a:r>
              <a:rPr lang="en-US" altLang="en-US"/>
              <a:t>á</a:t>
            </a:r>
            <a:r>
              <a:rPr lang="en-US" altLang="es-ES"/>
              <a:t>tico)</a:t>
            </a:r>
            <a:endParaRPr lang="en-US" altLang="es-ES"/>
          </a:p>
          <a:p>
            <a:r>
              <a:rPr lang="en-US" altLang="es-ES"/>
              <a:t>RNF-7-06: La aplicaci</a:t>
            </a:r>
            <a:r>
              <a:rPr lang="en-US" altLang="en-US"/>
              <a:t>ó</a:t>
            </a:r>
            <a:r>
              <a:rPr lang="en-US" altLang="es-ES"/>
              <a:t>n deber</a:t>
            </a:r>
            <a:r>
              <a:rPr lang="en-US" altLang="en-US"/>
              <a:t>á</a:t>
            </a:r>
            <a:r>
              <a:rPr lang="en-US" altLang="es-ES"/>
              <a:t> tener un tiempo m</a:t>
            </a:r>
            <a:r>
              <a:rPr lang="en-US" altLang="en-US"/>
              <a:t>á</a:t>
            </a:r>
            <a:r>
              <a:rPr lang="en-US" altLang="es-ES"/>
              <a:t>ximo de re</a:t>
            </a:r>
            <a:r>
              <a:rPr lang="es-ES" altLang="en-US"/>
              <a:t>spuesta</a:t>
            </a:r>
            <a:r>
              <a:rPr lang="en-US" altLang="es-ES"/>
              <a:t> de cinco milisegundos (Requisito de Rendimiento Din</a:t>
            </a:r>
            <a:r>
              <a:rPr lang="en-US" altLang="en-US"/>
              <a:t>á</a:t>
            </a:r>
            <a:r>
              <a:rPr lang="en-US" altLang="es-ES"/>
              <a:t>mico)</a:t>
            </a:r>
            <a:endParaRPr lang="en-US" altLang="es-ES"/>
          </a:p>
          <a:p>
            <a:r>
              <a:rPr lang="en-US" altLang="es-ES"/>
              <a:t>RNF-7-07: Se utilizar</a:t>
            </a:r>
            <a:r>
              <a:rPr lang="en-US" altLang="en-US"/>
              <a:t>á</a:t>
            </a:r>
            <a:r>
              <a:rPr lang="en-US" altLang="es-ES"/>
              <a:t> el protocolo OpenVPN para la encriptaci</a:t>
            </a:r>
            <a:r>
              <a:rPr lang="en-US" altLang="en-US"/>
              <a:t>ó</a:t>
            </a:r>
            <a:r>
              <a:rPr lang="en-US" altLang="es-ES"/>
              <a:t>n de datos (Restricci</a:t>
            </a:r>
            <a:r>
              <a:rPr lang="en-US" altLang="en-US"/>
              <a:t>ó</a:t>
            </a:r>
            <a:r>
              <a:rPr lang="en-US" altLang="es-ES"/>
              <a:t>n de Dise</a:t>
            </a:r>
            <a:r>
              <a:rPr lang="en-US" altLang="en-US"/>
              <a:t>ñ</a:t>
            </a:r>
            <a:r>
              <a:rPr lang="en-US" altLang="es-ES"/>
              <a:t>o, Seguridad)</a:t>
            </a:r>
            <a:endParaRPr lang="en-US" altLang="es-ES"/>
          </a:p>
          <a:p>
            <a:r>
              <a:rPr lang="en-US" altLang="es-ES"/>
              <a:t>RNF-7-08: La interfaz deber</a:t>
            </a:r>
            <a:r>
              <a:rPr lang="en-US" altLang="en-US"/>
              <a:t>á</a:t>
            </a:r>
            <a:r>
              <a:rPr lang="en-US" altLang="es-ES"/>
              <a:t> ser amigable (Objetivo de Dise</a:t>
            </a:r>
            <a:r>
              <a:rPr lang="en-US" altLang="en-US"/>
              <a:t>ñ</a:t>
            </a:r>
            <a:r>
              <a:rPr lang="en-US" altLang="es-ES"/>
              <a:t>o)</a:t>
            </a:r>
            <a:endParaRPr lang="en-US" altLang="es-ES"/>
          </a:p>
          <a:p>
            <a:endParaRPr lang="en-US" alt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Burn-down</a:t>
            </a:r>
            <a:r>
              <a:rPr lang="ca-ES" dirty="0"/>
              <a:t> </a:t>
            </a:r>
            <a:r>
              <a:rPr lang="ca-ES" dirty="0" err="1"/>
              <a:t>chart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pic>
        <p:nvPicPr>
          <p:cNvPr id="5" name="Imagen 4" descr="Burn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1952625"/>
            <a:ext cx="7960995" cy="4768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108" r="-1" b="-1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  <a:endParaRPr lang="ca-ES" sz="4800"/>
          </a:p>
        </p:txBody>
      </p:sp>
      <p:sp>
        <p:nvSpPr>
          <p:cNvPr id="88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/>
          <p:cNvSpPr txBox="1"/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</a:t>
            </a:r>
            <a:r>
              <a:rPr lang="es-ES" altLang="ca-ES" sz="1400" dirty="0"/>
              <a:t>432</a:t>
            </a:r>
            <a:r>
              <a:rPr lang="ca-ES" sz="1400" dirty="0"/>
              <a:t>-</a:t>
            </a:r>
            <a:r>
              <a:rPr lang="es-ES" altLang="ca-ES" sz="1400" dirty="0"/>
              <a:t>12</a:t>
            </a:r>
            <a:endParaRPr lang="ca-ES" sz="1400" dirty="0"/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01: Requisits Funcionals i No Funcionals</a:t>
            </a:r>
            <a:r>
              <a:rPr lang="es-ES" altLang="ca-ES" sz="1400" dirty="0"/>
              <a:t> V2</a:t>
            </a:r>
            <a:endParaRPr lang="es-ES" altLang="ca-E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ca-ES" dirty="0"/>
              <a:t>Sprint Backlog</a:t>
            </a:r>
            <a:endParaRPr lang="es-ES" alt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pic>
        <p:nvPicPr>
          <p:cNvPr id="3" name="Imagen 2" descr="Captura de pantalla (9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581785"/>
            <a:ext cx="925068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/>
              <a:t>Perfils d’usuari a l’aplicació QUEMENGES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85803" y="2027278"/>
            <a:ext cx="10020823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ca-ES" dirty="0"/>
          </a:p>
          <a:p>
            <a:pPr algn="just"/>
            <a:r>
              <a:rPr lang="es-ES" altLang="en-US" dirty="0"/>
              <a:t>- Usuarios No Registrados</a:t>
            </a:r>
            <a:endParaRPr lang="es-ES" altLang="en-US" dirty="0"/>
          </a:p>
          <a:p>
            <a:pPr algn="just"/>
            <a:endParaRPr lang="es-ES" altLang="en-US" dirty="0"/>
          </a:p>
          <a:p>
            <a:pPr algn="just"/>
            <a:r>
              <a:rPr lang="es-ES" altLang="en-US" dirty="0"/>
              <a:t>- Clientes</a:t>
            </a:r>
            <a:endParaRPr lang="es-ES" altLang="en-US" dirty="0"/>
          </a:p>
          <a:p>
            <a:pPr algn="just"/>
            <a:endParaRPr lang="es-ES" altLang="en-US" dirty="0"/>
          </a:p>
          <a:p>
            <a:pPr algn="just"/>
            <a:r>
              <a:rPr lang="es-ES" altLang="en-US" dirty="0"/>
              <a:t>- Cocineros</a:t>
            </a:r>
            <a:endParaRPr lang="es-ES" altLang="en-US" dirty="0"/>
          </a:p>
          <a:p>
            <a:pPr algn="just"/>
            <a:endParaRPr lang="es-ES" altLang="en-US" dirty="0"/>
          </a:p>
          <a:p>
            <a:pPr algn="just"/>
            <a:r>
              <a:rPr lang="es-ES" altLang="en-US" dirty="0"/>
              <a:t>- Repartidores</a:t>
            </a:r>
            <a:endParaRPr lang="es-ES" altLang="en-US" dirty="0"/>
          </a:p>
          <a:p>
            <a:pPr algn="just"/>
            <a:endParaRPr lang="es-ES" altLang="en-US" dirty="0"/>
          </a:p>
          <a:p>
            <a:pPr algn="just"/>
            <a:r>
              <a:rPr lang="es-ES" altLang="en-US" dirty="0"/>
              <a:t>- Entidades Bancárias</a:t>
            </a:r>
            <a:endParaRPr lang="es-ES" altLang="en-US" dirty="0"/>
          </a:p>
          <a:p>
            <a:pPr algn="just"/>
            <a:endParaRPr lang="es-ES" altLang="en-US" dirty="0"/>
          </a:p>
          <a:p>
            <a:pPr algn="just"/>
            <a:r>
              <a:rPr lang="es-ES" altLang="en-US" dirty="0"/>
              <a:t>- Gestores de Correo Electrónico</a:t>
            </a:r>
            <a:endParaRPr lang="es-ES" altLang="en-US" dirty="0"/>
          </a:p>
          <a:p>
            <a:pPr algn="just"/>
            <a:endParaRPr lang="es-ES" altLang="en-US" dirty="0"/>
          </a:p>
          <a:p>
            <a:pPr algn="just"/>
            <a:r>
              <a:rPr lang="es-ES" altLang="en-US" dirty="0"/>
              <a:t>- Google Maps</a:t>
            </a:r>
            <a:endParaRPr lang="es-ES" altLang="en-US" dirty="0"/>
          </a:p>
          <a:p>
            <a:pPr algn="just"/>
            <a:endParaRPr lang="es-ES" altLang="en-US" dirty="0"/>
          </a:p>
          <a:p>
            <a:pPr algn="just"/>
            <a:r>
              <a:rPr lang="es-ES" altLang="en-US" dirty="0"/>
              <a:t>- Paypal</a:t>
            </a:r>
            <a:endParaRPr lang="es-ES" altLang="en-US" dirty="0"/>
          </a:p>
          <a:p>
            <a:pPr algn="just"/>
            <a:endParaRPr lang="en-US" altLang="es-ES" dirty="0"/>
          </a:p>
          <a:p>
            <a:pPr algn="just"/>
            <a:endParaRPr lang="en-US" altLang="es-ES" dirty="0"/>
          </a:p>
          <a:p>
            <a:pPr algn="just"/>
            <a:endParaRPr lang="en-US" alt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Requisitos Bloque 1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31470" y="2337435"/>
            <a:ext cx="12108815" cy="4452620"/>
          </a:xfrm>
        </p:spPr>
        <p:txBody>
          <a:bodyPr>
            <a:normAutofit fontScale="65000"/>
          </a:bodyPr>
          <a:p>
            <a:r>
              <a:rPr lang="en-US" altLang="es-ES"/>
              <a:t>RF-1-01: Registrar usuarios</a:t>
            </a:r>
            <a:endParaRPr lang="en-US" altLang="es-ES"/>
          </a:p>
          <a:p>
            <a:r>
              <a:rPr lang="en-US" altLang="es-ES"/>
              <a:t>RF-1-02: Permitir a los usuarios definir uno o m</a:t>
            </a:r>
            <a:r>
              <a:rPr lang="en-US" altLang="en-US"/>
              <a:t>á</a:t>
            </a:r>
            <a:r>
              <a:rPr lang="en-US" altLang="es-ES"/>
              <a:t>s roles</a:t>
            </a:r>
            <a:endParaRPr lang="en-US" altLang="es-ES"/>
          </a:p>
          <a:p>
            <a:r>
              <a:rPr lang="en-US" altLang="es-ES"/>
              <a:t>RF-1-03: El nombre de usuario deber</a:t>
            </a:r>
            <a:r>
              <a:rPr lang="en-US" altLang="en-US"/>
              <a:t>á</a:t>
            </a:r>
            <a:r>
              <a:rPr lang="en-US" altLang="es-ES"/>
              <a:t> tener como m</a:t>
            </a:r>
            <a:r>
              <a:rPr lang="en-US" altLang="en-US"/>
              <a:t>í</a:t>
            </a:r>
            <a:r>
              <a:rPr lang="en-US" altLang="es-ES"/>
              <a:t>nimo cinco caracteres y no podr</a:t>
            </a:r>
            <a:r>
              <a:rPr lang="en-US" altLang="en-US"/>
              <a:t>á</a:t>
            </a:r>
            <a:r>
              <a:rPr lang="en-US" altLang="es-ES"/>
              <a:t> estar duplicado</a:t>
            </a:r>
            <a:endParaRPr lang="en-US" altLang="es-ES"/>
          </a:p>
          <a:p>
            <a:r>
              <a:rPr lang="en-US" altLang="es-ES"/>
              <a:t>RF-1-04: Pedir al cliente com</a:t>
            </a:r>
            <a:r>
              <a:rPr lang="es-ES" altLang="en-US"/>
              <a:t>p</a:t>
            </a:r>
            <a:r>
              <a:rPr lang="en-US" altLang="es-ES"/>
              <a:t>letar informaci</a:t>
            </a:r>
            <a:r>
              <a:rPr lang="en-US" altLang="en-US"/>
              <a:t>ó</a:t>
            </a:r>
            <a:r>
              <a:rPr lang="en-US" altLang="es-ES"/>
              <a:t>n de perfil antes del primer pedido</a:t>
            </a:r>
            <a:endParaRPr lang="en-US" altLang="es-ES"/>
          </a:p>
          <a:p>
            <a:r>
              <a:rPr lang="en-US" altLang="es-ES"/>
              <a:t>RF-1-05: Permitir a los usuarios actualizar y eliminar perfil de usuario</a:t>
            </a:r>
            <a:endParaRPr lang="en-US" altLang="es-ES"/>
          </a:p>
          <a:p>
            <a:r>
              <a:rPr lang="en-US" altLang="es-ES"/>
              <a:t>RF-1-06: Permitir a los usuarios no registrados consultar men</a:t>
            </a:r>
            <a:r>
              <a:rPr lang="en-US" altLang="en-US"/>
              <a:t>ú</a:t>
            </a:r>
            <a:r>
              <a:rPr lang="en-US" altLang="es-ES"/>
              <a:t>s y platos</a:t>
            </a:r>
            <a:endParaRPr lang="en-US" altLang="es-ES"/>
          </a:p>
          <a:p>
            <a:r>
              <a:rPr lang="en-US" altLang="es-ES"/>
              <a:t>RF-1-07: Permitir realizar pedidos a usuarios registrados</a:t>
            </a:r>
            <a:endParaRPr lang="en-US" altLang="es-ES"/>
          </a:p>
          <a:p>
            <a:r>
              <a:rPr lang="en-US" altLang="es-ES"/>
              <a:t>RF-1-08: La contrase</a:t>
            </a:r>
            <a:r>
              <a:rPr lang="en-US" altLang="en-US"/>
              <a:t>ñ</a:t>
            </a:r>
            <a:r>
              <a:rPr lang="en-US" altLang="es-ES"/>
              <a:t>a debe contener al menos ocho caracteres, dos may</a:t>
            </a:r>
            <a:r>
              <a:rPr lang="en-US" altLang="en-US"/>
              <a:t>ú</a:t>
            </a:r>
            <a:r>
              <a:rPr lang="en-US" altLang="es-ES"/>
              <a:t>sculas y dos caracteres especiales</a:t>
            </a:r>
            <a:endParaRPr lang="en-US" altLang="es-ES"/>
          </a:p>
          <a:p>
            <a:r>
              <a:rPr lang="en-US" altLang="es-ES"/>
              <a:t>RNF-1-01: La conexi</a:t>
            </a:r>
            <a:r>
              <a:rPr lang="en-US" altLang="en-US"/>
              <a:t>ó</a:t>
            </a:r>
            <a:r>
              <a:rPr lang="en-US" altLang="es-ES"/>
              <a:t>n al servidor debe ser segura y los datos de los clientes deben estar protegidos (Objetivo de Dise</a:t>
            </a:r>
            <a:r>
              <a:rPr lang="en-US" altLang="en-US"/>
              <a:t>ñ</a:t>
            </a:r>
            <a:r>
              <a:rPr lang="en-US" altLang="es-ES"/>
              <a:t>o)</a:t>
            </a:r>
            <a:endParaRPr lang="en-US" altLang="es-ES"/>
          </a:p>
          <a:p>
            <a:r>
              <a:rPr lang="en-US" altLang="es-ES"/>
              <a:t>RNF-1-02: El registro de usuario debe ser compatible con gestores como Gmail y Outlook (Interf</a:t>
            </a:r>
            <a:r>
              <a:rPr lang="en-US" altLang="en-US"/>
              <a:t>í</a:t>
            </a:r>
            <a:r>
              <a:rPr lang="en-US" altLang="es-ES"/>
              <a:t>cies Externas)</a:t>
            </a:r>
            <a:endParaRPr lang="en-US" alt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Requisit</a:t>
            </a:r>
            <a:r>
              <a:rPr lang="es-ES" altLang="ca-ES" dirty="0"/>
              <a:t>os Bloque 2</a:t>
            </a:r>
            <a:endParaRPr lang="es-ES" alt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8603" y="2198728"/>
            <a:ext cx="112660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ca-ES" dirty="0"/>
          </a:p>
          <a:p>
            <a:pPr algn="just"/>
            <a:endParaRPr lang="ca-ES" dirty="0"/>
          </a:p>
        </p:txBody>
      </p:sp>
      <p:sp>
        <p:nvSpPr>
          <p:cNvPr id="8" name="Marcador de posición de contenido 7"/>
          <p:cNvSpPr>
            <a:spLocks noGrp="1"/>
          </p:cNvSpPr>
          <p:nvPr>
            <p:ph idx="1"/>
          </p:nvPr>
        </p:nvSpPr>
        <p:spPr>
          <a:xfrm>
            <a:off x="428625" y="2199005"/>
            <a:ext cx="11986895" cy="4798695"/>
          </a:xfrm>
        </p:spPr>
        <p:txBody>
          <a:bodyPr>
            <a:normAutofit fontScale="55000"/>
          </a:bodyPr>
          <a:p>
            <a:r>
              <a:rPr lang="en-US" altLang="es-ES"/>
              <a:t>RF-2-01: Permitir a los usuarios consultar platos y men</a:t>
            </a:r>
            <a:r>
              <a:rPr lang="en-US" altLang="en-US"/>
              <a:t>ú</a:t>
            </a:r>
            <a:r>
              <a:rPr lang="en-US" altLang="es-ES"/>
              <a:t>s en tiempo real</a:t>
            </a:r>
            <a:endParaRPr lang="en-US" altLang="es-ES"/>
          </a:p>
          <a:p>
            <a:r>
              <a:rPr lang="en-US" altLang="es-ES"/>
              <a:t>RF-2-02: Filtrar lista de platos/men</a:t>
            </a:r>
            <a:r>
              <a:rPr lang="en-US" altLang="en-US"/>
              <a:t>ú</a:t>
            </a:r>
            <a:r>
              <a:rPr lang="en-US" altLang="es-ES"/>
              <a:t>s seg</a:t>
            </a:r>
            <a:r>
              <a:rPr lang="en-US" altLang="en-US"/>
              <a:t>ú</a:t>
            </a:r>
            <a:r>
              <a:rPr lang="en-US" altLang="es-ES"/>
              <a:t>n las restricciones alomentarias del cliente</a:t>
            </a:r>
            <a:endParaRPr lang="en-US" altLang="es-ES"/>
          </a:p>
          <a:p>
            <a:r>
              <a:rPr lang="en-US" altLang="es-ES"/>
              <a:t>RF-2-03:Mostrar tiempo estimado de entrega para cada plato o men</a:t>
            </a:r>
            <a:r>
              <a:rPr lang="en-US" altLang="en-US"/>
              <a:t>ú</a:t>
            </a:r>
            <a:endParaRPr lang="en-US" altLang="es-ES"/>
          </a:p>
          <a:p>
            <a:r>
              <a:rPr lang="en-US" altLang="es-ES"/>
              <a:t>RF-2-04: Permitir al cliente visualizar dos vistas: lista de platos/men</a:t>
            </a:r>
            <a:r>
              <a:rPr lang="en-US" altLang="en-US"/>
              <a:t>ú</a:t>
            </a:r>
            <a:r>
              <a:rPr lang="en-US" altLang="es-ES"/>
              <a:t>s individuales y lista de cocineros con sus platos</a:t>
            </a:r>
            <a:endParaRPr lang="en-US" altLang="es-ES"/>
          </a:p>
          <a:p>
            <a:r>
              <a:rPr lang="en-US" altLang="es-ES"/>
              <a:t>RF-2-05: Ordenar platos/men</a:t>
            </a:r>
            <a:r>
              <a:rPr lang="en-US" altLang="en-US"/>
              <a:t>ú</a:t>
            </a:r>
            <a:r>
              <a:rPr lang="en-US" altLang="es-ES"/>
              <a:t>s seg</a:t>
            </a:r>
            <a:r>
              <a:rPr lang="en-US" altLang="en-US"/>
              <a:t>ú</a:t>
            </a:r>
            <a:r>
              <a:rPr lang="en-US" altLang="es-ES"/>
              <a:t>n la distancia entre el cliente y el cocinero</a:t>
            </a:r>
            <a:endParaRPr lang="en-US" altLang="es-ES"/>
          </a:p>
          <a:p>
            <a:r>
              <a:rPr lang="en-US" altLang="es-ES"/>
              <a:t>RF-2-06: Permitir a los clientes buscar con palabras clave: nombre del cocinero/plato/men</a:t>
            </a:r>
            <a:r>
              <a:rPr lang="en-US" altLang="en-US"/>
              <a:t>ú</a:t>
            </a:r>
            <a:endParaRPr lang="en-US" altLang="es-ES"/>
          </a:p>
          <a:p>
            <a:r>
              <a:rPr lang="en-US" altLang="es-ES"/>
              <a:t>RF-2-07: Permitir a los cocineros indicar su disponibilidad para recibir pedidos</a:t>
            </a:r>
            <a:endParaRPr lang="en-US" altLang="es-ES"/>
          </a:p>
          <a:p>
            <a:r>
              <a:rPr lang="en-US" altLang="es-ES"/>
              <a:t>RF-2-08:Permitir a los clientes consultar los ingredientes de cada plato, con la possibilidad de eliminar ingredientes opcionales y consultar al</a:t>
            </a:r>
            <a:r>
              <a:rPr lang="en-US" altLang="en-US"/>
              <a:t>é</a:t>
            </a:r>
            <a:r>
              <a:rPr lang="en-US" altLang="es-ES"/>
              <a:t>rgenos </a:t>
            </a:r>
            <a:endParaRPr lang="en-US" altLang="es-ES"/>
          </a:p>
          <a:p>
            <a:r>
              <a:rPr lang="en-US" altLang="es-ES"/>
              <a:t>RF-2-09: Permitir a los usuarios realizar un pedido y proceder con el pago y env</a:t>
            </a:r>
            <a:r>
              <a:rPr lang="en-US" altLang="en-US"/>
              <a:t>í</a:t>
            </a:r>
            <a:r>
              <a:rPr lang="en-US" altLang="es-ES"/>
              <a:t>o</a:t>
            </a:r>
            <a:endParaRPr lang="en-US" altLang="es-ES"/>
          </a:p>
          <a:p>
            <a:r>
              <a:rPr lang="en-US" altLang="es-ES"/>
              <a:t>RF-2-10: Permitir a los usuarios reservar un pedido en caso de que el cocinero no se encuentre disponibles</a:t>
            </a:r>
            <a:endParaRPr lang="en-US" altLang="es-ES"/>
          </a:p>
          <a:p>
            <a:r>
              <a:rPr lang="en-US" altLang="es-ES"/>
              <a:t>RF-2-11: Almacenar un registro de todos los pedidos realizados por un cliente, dando la posibilidad de repetir alguno</a:t>
            </a:r>
            <a:endParaRPr lang="en-US" altLang="es-ES"/>
          </a:p>
          <a:p>
            <a:r>
              <a:rPr lang="en-US" altLang="es-ES"/>
              <a:t>RNF-2-01: Un cliente solo puede tener un m</a:t>
            </a:r>
            <a:r>
              <a:rPr lang="en-US" altLang="en-US"/>
              <a:t>á</a:t>
            </a:r>
            <a:r>
              <a:rPr lang="en-US" altLang="es-ES"/>
              <a:t>ximo de tres pedidos activos. Requisito de rendimiento estatico</a:t>
            </a:r>
            <a:endParaRPr lang="en-US" alt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Requisit</a:t>
            </a:r>
            <a:r>
              <a:rPr lang="es-ES" altLang="ca-ES" dirty="0"/>
              <a:t>os Bloque 3</a:t>
            </a:r>
            <a:endParaRPr lang="es-ES" alt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8603" y="2198728"/>
            <a:ext cx="112660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ca-ES" dirty="0"/>
          </a:p>
          <a:p>
            <a:pPr algn="just"/>
            <a:endParaRPr lang="ca-ES" dirty="0"/>
          </a:p>
        </p:txBody>
      </p:sp>
      <p:sp>
        <p:nvSpPr>
          <p:cNvPr id="8" name="Marcador de posición de contenido 7"/>
          <p:cNvSpPr>
            <a:spLocks noGrp="1"/>
          </p:cNvSpPr>
          <p:nvPr>
            <p:ph idx="1"/>
          </p:nvPr>
        </p:nvSpPr>
        <p:spPr>
          <a:xfrm>
            <a:off x="568198" y="2478024"/>
            <a:ext cx="10168128" cy="3694176"/>
          </a:xfrm>
        </p:spPr>
        <p:txBody>
          <a:bodyPr>
            <a:normAutofit fontScale="90000" lnSpcReduction="10000"/>
          </a:bodyPr>
          <a:p>
            <a:r>
              <a:rPr lang="en-US" altLang="es-ES"/>
              <a:t>RF-3-01: Permitir a los clientes elegir una modalidad de entrega</a:t>
            </a:r>
            <a:endParaRPr lang="en-US" altLang="es-ES"/>
          </a:p>
          <a:p>
            <a:endParaRPr lang="en-US" altLang="es-ES"/>
          </a:p>
          <a:p>
            <a:r>
              <a:rPr lang="en-US" altLang="es-ES"/>
              <a:t>RF-3-02: Calcular costo de env</a:t>
            </a:r>
            <a:r>
              <a:rPr lang="en-US" altLang="en-US"/>
              <a:t>í</a:t>
            </a:r>
            <a:r>
              <a:rPr lang="en-US" altLang="es-ES"/>
              <a:t>o</a:t>
            </a:r>
            <a:endParaRPr lang="en-US" altLang="es-ES"/>
          </a:p>
          <a:p>
            <a:endParaRPr lang="en-US" altLang="es-ES"/>
          </a:p>
          <a:p>
            <a:r>
              <a:rPr lang="en-US" altLang="es-ES"/>
              <a:t>RF-3-03: Realizar Seguimiento de la Entrega</a:t>
            </a:r>
            <a:endParaRPr lang="en-US" altLang="es-ES"/>
          </a:p>
          <a:p>
            <a:endParaRPr lang="en-US" altLang="es-ES"/>
          </a:p>
          <a:p>
            <a:r>
              <a:rPr lang="en-US" altLang="es-ES"/>
              <a:t>RNF-3-01: El seguimiento de la entrega se debe hacer empleando la interfaz de Google Maps (Interf</a:t>
            </a:r>
            <a:r>
              <a:rPr lang="en-US" altLang="en-US"/>
              <a:t>í</a:t>
            </a:r>
            <a:r>
              <a:rPr lang="en-US" altLang="es-ES"/>
              <a:t>cies Externas)</a:t>
            </a:r>
            <a:endParaRPr lang="en-US" alt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Requisit</a:t>
            </a:r>
            <a:r>
              <a:rPr lang="es-ES" altLang="ca-ES" dirty="0"/>
              <a:t>os Bloque 4</a:t>
            </a:r>
            <a:endParaRPr lang="es-ES" alt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8603" y="2198728"/>
            <a:ext cx="112660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ca-ES" dirty="0"/>
          </a:p>
          <a:p>
            <a:pPr algn="just"/>
            <a:endParaRPr lang="ca-ES" dirty="0"/>
          </a:p>
        </p:txBody>
      </p:sp>
      <p:sp>
        <p:nvSpPr>
          <p:cNvPr id="8" name="Marcador de posición de contenido 7"/>
          <p:cNvSpPr>
            <a:spLocks noGrp="1"/>
          </p:cNvSpPr>
          <p:nvPr>
            <p:ph idx="1"/>
          </p:nvPr>
        </p:nvSpPr>
        <p:spPr>
          <a:xfrm>
            <a:off x="558800" y="2283460"/>
            <a:ext cx="11005820" cy="4152900"/>
          </a:xfrm>
        </p:spPr>
        <p:txBody>
          <a:bodyPr>
            <a:normAutofit fontScale="80000"/>
          </a:bodyPr>
          <a:p>
            <a:r>
              <a:rPr lang="en-US" altLang="es-ES"/>
              <a:t>RF-4-01: Permitir el pago del pedido dentro de la aplicaci</a:t>
            </a:r>
            <a:r>
              <a:rPr lang="en-US" altLang="en-US"/>
              <a:t>ó</a:t>
            </a:r>
            <a:r>
              <a:rPr lang="en-US" altLang="es-ES"/>
              <a:t>n</a:t>
            </a:r>
            <a:endParaRPr lang="en-US" altLang="es-ES"/>
          </a:p>
          <a:p>
            <a:r>
              <a:rPr lang="en-US" altLang="es-ES"/>
              <a:t>RF-4-02: Permitir a los usuarios realizar el pago de un pedido mediante targeta bancaria o PayPal</a:t>
            </a:r>
            <a:endParaRPr lang="en-US" altLang="es-ES"/>
          </a:p>
          <a:p>
            <a:r>
              <a:rPr lang="en-US" altLang="es-ES"/>
              <a:t>RF-4-03: Conectarse con las plataformas de pago para realizar la autenticaci</a:t>
            </a:r>
            <a:r>
              <a:rPr lang="en-US" altLang="en-US"/>
              <a:t>ó</a:t>
            </a:r>
            <a:r>
              <a:rPr lang="en-US" altLang="es-ES"/>
              <a:t>n y confirmaci</a:t>
            </a:r>
            <a:r>
              <a:rPr lang="en-US" altLang="en-US"/>
              <a:t>ó</a:t>
            </a:r>
            <a:r>
              <a:rPr lang="en-US" altLang="es-ES"/>
              <a:t>n de la transacci</a:t>
            </a:r>
            <a:r>
              <a:rPr lang="en-US" altLang="en-US"/>
              <a:t>ó</a:t>
            </a:r>
            <a:r>
              <a:rPr lang="en-US" altLang="es-ES"/>
              <a:t>n</a:t>
            </a:r>
            <a:endParaRPr lang="en-US" altLang="es-ES"/>
          </a:p>
          <a:p>
            <a:r>
              <a:rPr lang="en-US" altLang="es-ES"/>
              <a:t>RF-4-04: Distribuir los ingresos correspondientes al cocinero y repartidor tras la realiaci</a:t>
            </a:r>
            <a:r>
              <a:rPr lang="en-US" altLang="en-US"/>
              <a:t>ó</a:t>
            </a:r>
            <a:r>
              <a:rPr lang="en-US" altLang="es-ES"/>
              <a:t>n de un pedido</a:t>
            </a:r>
            <a:endParaRPr lang="en-US" altLang="es-ES"/>
          </a:p>
          <a:p>
            <a:r>
              <a:rPr lang="en-US" altLang="es-ES"/>
              <a:t>RNF-4-01: La aplicaci</a:t>
            </a:r>
            <a:r>
              <a:rPr lang="en-US" altLang="en-US"/>
              <a:t>ó</a:t>
            </a:r>
            <a:r>
              <a:rPr lang="en-US" altLang="es-ES"/>
              <a:t>n tiene que ser compatible con diferentes bancos (Interf</a:t>
            </a:r>
            <a:r>
              <a:rPr lang="en-US" altLang="en-US"/>
              <a:t>í</a:t>
            </a:r>
            <a:r>
              <a:rPr lang="en-US" altLang="es-ES"/>
              <a:t>cies Externas)</a:t>
            </a:r>
            <a:endParaRPr lang="en-US" altLang="es-ES"/>
          </a:p>
          <a:p>
            <a:r>
              <a:rPr lang="en-US" altLang="es-ES"/>
              <a:t>RNF-4-02: El proceso de pago debe ser seguro y confiable (Objetivo de Dise</a:t>
            </a:r>
            <a:r>
              <a:rPr lang="en-US" altLang="en-US"/>
              <a:t>ñ</a:t>
            </a:r>
            <a:r>
              <a:rPr lang="en-US" altLang="es-ES"/>
              <a:t>o)</a:t>
            </a:r>
            <a:endParaRPr lang="en-US" alt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Requisitos Bloque 5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59308" y="2478024"/>
            <a:ext cx="10168128" cy="3694176"/>
          </a:xfrm>
        </p:spPr>
        <p:txBody>
          <a:bodyPr/>
          <a:p>
            <a:r>
              <a:rPr lang="en-US" altLang="es-ES"/>
              <a:t>RF-5-01: permitir a los usuarios valorar el pedidio recibido seg</a:t>
            </a:r>
            <a:r>
              <a:rPr lang="en-US" altLang="en-US"/>
              <a:t>ú</a:t>
            </a:r>
            <a:r>
              <a:rPr lang="en-US" altLang="es-ES"/>
              <a:t>n aspectos como la puntualidad o el estado de la comida</a:t>
            </a:r>
            <a:endParaRPr lang="en-US" altLang="es-ES"/>
          </a:p>
          <a:p>
            <a:endParaRPr lang="en-US" altLang="es-ES"/>
          </a:p>
          <a:p>
            <a:r>
              <a:rPr lang="en-US" altLang="es-ES"/>
              <a:t>RF-5-02: Asignar las valoraciones de los clientes a los cocineros influenciando su relevancia en el listado de platos disponibles</a:t>
            </a:r>
            <a:endParaRPr lang="en-US" alt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Requisit</a:t>
            </a:r>
            <a:r>
              <a:rPr lang="es-ES" altLang="ca-ES" dirty="0"/>
              <a:t>os Bloque 6</a:t>
            </a:r>
            <a:endParaRPr lang="es-ES" alt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8603" y="2198728"/>
            <a:ext cx="112660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ca-ES" dirty="0"/>
          </a:p>
          <a:p>
            <a:pPr algn="just"/>
            <a:endParaRPr lang="ca-ES" dirty="0"/>
          </a:p>
        </p:txBody>
      </p:sp>
      <p:sp>
        <p:nvSpPr>
          <p:cNvPr id="8" name="Marcador de posición de contenido 7"/>
          <p:cNvSpPr>
            <a:spLocks noGrp="1"/>
          </p:cNvSpPr>
          <p:nvPr>
            <p:ph idx="1"/>
          </p:nvPr>
        </p:nvSpPr>
        <p:spPr>
          <a:xfrm>
            <a:off x="525145" y="2477770"/>
            <a:ext cx="10758805" cy="3977005"/>
          </a:xfrm>
        </p:spPr>
        <p:txBody>
          <a:bodyPr>
            <a:normAutofit/>
          </a:bodyPr>
          <a:p>
            <a:r>
              <a:rPr lang="en-US" altLang="es-ES"/>
              <a:t>RF-6-01: Permitir a los clientes proponer platos</a:t>
            </a:r>
            <a:endParaRPr lang="en-US" altLang="es-ES"/>
          </a:p>
          <a:p>
            <a:r>
              <a:rPr lang="en-US" altLang="es-ES"/>
              <a:t>RF-6-02: Permitir a los cocineros explorar y aceptar platos propuestos por los clientes</a:t>
            </a:r>
            <a:endParaRPr lang="en-US" altLang="es-ES"/>
          </a:p>
          <a:p>
            <a:r>
              <a:rPr lang="en-US" altLang="es-ES"/>
              <a:t>RF-6-03: Permitir a los clientes crear un chat privado con un cocinero que haya aceptado una propuesta de plato</a:t>
            </a:r>
            <a:endParaRPr lang="en-US" altLang="es-ES"/>
          </a:p>
          <a:p>
            <a:r>
              <a:rPr lang="en-US" altLang="es-ES"/>
              <a:t>RF-6-04: Permitir a los clientes suscribirse a un plan mensual</a:t>
            </a:r>
            <a:endParaRPr lang="en-US" altLang="es-ES"/>
          </a:p>
          <a:p>
            <a:r>
              <a:rPr lang="en-US" altLang="es-ES"/>
              <a:t>RF-6-05: Gestionar sistema de puntos para los clientes subscritos</a:t>
            </a:r>
            <a:endParaRPr lang="en-US" altLang="es-E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814fa0-4f1b-4d56-8a36-064af1e36e66">
      <UserInfo>
        <DisplayName/>
        <AccountId xsi:nil="true"/>
        <AccountType/>
      </UserInfo>
    </SharedWithUsers>
    <_activity xmlns="b1fa7ccf-aa4f-4f27-84db-07667d020a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BD3DC6F0E81D4FA56575A4B7B24AF5" ma:contentTypeVersion="14" ma:contentTypeDescription="Crear nuevo documento." ma:contentTypeScope="" ma:versionID="ded3d347f3a98b31a82ee0cc093f824b">
  <xsd:schema xmlns:xsd="http://www.w3.org/2001/XMLSchema" xmlns:xs="http://www.w3.org/2001/XMLSchema" xmlns:p="http://schemas.microsoft.com/office/2006/metadata/properties" xmlns:ns3="7b814fa0-4f1b-4d56-8a36-064af1e36e66" xmlns:ns4="b1fa7ccf-aa4f-4f27-84db-07667d020acb" targetNamespace="http://schemas.microsoft.com/office/2006/metadata/properties" ma:root="true" ma:fieldsID="fe3adeea5df1e60fd0d7c7fb86895927" ns3:_="" ns4:_="">
    <xsd:import namespace="7b814fa0-4f1b-4d56-8a36-064af1e36e66"/>
    <xsd:import namespace="b1fa7ccf-aa4f-4f27-84db-07667d020a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14fa0-4f1b-4d56-8a36-064af1e3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7ccf-aa4f-4f27-84db-07667d020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5.xml><?xml version="1.0" encoding="utf-8"?>
<ds:datastoreItem xmlns:ds="http://schemas.openxmlformats.org/officeDocument/2006/customXml" ds:itemID="{4FBF3923-D9E5-4962-BBB8-690B0ABC4F42}">
  <ds:schemaRefs/>
</ds:datastoreItem>
</file>

<file path=customXml/itemProps6.xml><?xml version="1.0" encoding="utf-8"?>
<ds:datastoreItem xmlns:ds="http://schemas.openxmlformats.org/officeDocument/2006/customXml" ds:itemID="{04171512-FDE1-4E49-B7EA-58AD2B333724}">
  <ds:schemaRefs/>
</ds:datastoreItem>
</file>

<file path=customXml/itemProps7.xml><?xml version="1.0" encoding="utf-8"?>
<ds:datastoreItem xmlns:ds="http://schemas.openxmlformats.org/officeDocument/2006/customXml" ds:itemID="{E77A2FCE-FB77-4A2D-98B9-B8BD51BEE8C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4626</Words>
  <Application>WPS Presentation</Application>
  <PresentationFormat>Panorámica</PresentationFormat>
  <Paragraphs>140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Neue Haas Grotesk Text Pro</vt:lpstr>
      <vt:lpstr>Segoe Print</vt:lpstr>
      <vt:lpstr>Microsoft YaHei</vt:lpstr>
      <vt:lpstr>Arial Unicode MS</vt:lpstr>
      <vt:lpstr>Calibri Light</vt:lpstr>
      <vt:lpstr>Nunito Sans ExtraBold</vt:lpstr>
      <vt:lpstr>Nunito Sans</vt:lpstr>
      <vt:lpstr>AccentBoxVTI</vt:lpstr>
      <vt:lpstr>Enginyeria del Software</vt:lpstr>
      <vt:lpstr>Perfils d’usuari a l’aplicació QUEMENGES</vt:lpstr>
      <vt:lpstr>Perfils d’usuari a l’aplicació QUEMENGES</vt:lpstr>
      <vt:lpstr>Requisitos Bloque 1</vt:lpstr>
      <vt:lpstr>Requisitos Bloque 2</vt:lpstr>
      <vt:lpstr>Requisitos Bloque 3</vt:lpstr>
      <vt:lpstr>Requisitos Bloque 4</vt:lpstr>
      <vt:lpstr>Requisitos Bloque 5</vt:lpstr>
      <vt:lpstr>Requisitos Bloque 6</vt:lpstr>
      <vt:lpstr>Requisitos: Otras Consideraciones</vt:lpstr>
      <vt:lpstr>Burn-down chart</vt:lpstr>
      <vt:lpstr>Enginyeria del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Enginyeria del Software</dc:title>
  <dc:creator>Jorge Bernal del Nozal</dc:creator>
  <cp:lastModifiedBy>Marc 0204</cp:lastModifiedBy>
  <cp:revision>42</cp:revision>
  <dcterms:created xsi:type="dcterms:W3CDTF">2023-02-10T08:32:00Z</dcterms:created>
  <dcterms:modified xsi:type="dcterms:W3CDTF">2025-03-20T11:15:28Z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0x01010063BD3DC6F0E81D4FA56575A4B7B24AF5</vt:lpwstr>
  </property>
  <property fmtid="{D5CDD505-2E9C-101B-9397-08002B2CF9AE}" pid="3" name="Order">
    <vt:r8>1700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ICV">
    <vt:lpwstr>D92CD837F21D45F3B3FA6051FEEA6F1D_12</vt:lpwstr>
  </property>
  <property fmtid="{D5CDD505-2E9C-101B-9397-08002B2CF9AE}" pid="8" name="KSOProductBuildVer">
    <vt:lpwstr>3082-12.2.0.20326</vt:lpwstr>
  </property>
</Properties>
</file>