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0"/>
  </p:notesMasterIdLst>
  <p:sldIdLst>
    <p:sldId id="256" r:id="rId2"/>
    <p:sldId id="364" r:id="rId3"/>
    <p:sldId id="1312" r:id="rId4"/>
    <p:sldId id="1315" r:id="rId5"/>
    <p:sldId id="1313" r:id="rId6"/>
    <p:sldId id="1316" r:id="rId7"/>
    <p:sldId id="1305" r:id="rId8"/>
    <p:sldId id="1304" r:id="rId9"/>
    <p:sldId id="1317" r:id="rId10"/>
    <p:sldId id="1318" r:id="rId11"/>
    <p:sldId id="1254" r:id="rId12"/>
    <p:sldId id="1319" r:id="rId13"/>
    <p:sldId id="1320" r:id="rId14"/>
    <p:sldId id="1249" r:id="rId15"/>
    <p:sldId id="1287" r:id="rId16"/>
    <p:sldId id="1084" r:id="rId17"/>
    <p:sldId id="1085" r:id="rId18"/>
    <p:sldId id="1256" r:id="rId19"/>
    <p:sldId id="1288" r:id="rId20"/>
    <p:sldId id="1321" r:id="rId21"/>
    <p:sldId id="1308" r:id="rId22"/>
    <p:sldId id="1309" r:id="rId23"/>
    <p:sldId id="1310" r:id="rId24"/>
    <p:sldId id="1307" r:id="rId25"/>
    <p:sldId id="1087" r:id="rId26"/>
    <p:sldId id="1258" r:id="rId27"/>
    <p:sldId id="414" r:id="rId28"/>
    <p:sldId id="415" r:id="rId29"/>
    <p:sldId id="1259" r:id="rId30"/>
    <p:sldId id="1260" r:id="rId31"/>
    <p:sldId id="1261" r:id="rId32"/>
    <p:sldId id="419" r:id="rId33"/>
    <p:sldId id="1262" r:id="rId34"/>
    <p:sldId id="1263" r:id="rId35"/>
    <p:sldId id="1264" r:id="rId36"/>
    <p:sldId id="1266" r:id="rId37"/>
    <p:sldId id="1267" r:id="rId38"/>
    <p:sldId id="1289" r:id="rId39"/>
    <p:sldId id="1089" r:id="rId40"/>
    <p:sldId id="1090" r:id="rId41"/>
    <p:sldId id="423" r:id="rId42"/>
    <p:sldId id="1293" r:id="rId43"/>
    <p:sldId id="1290" r:id="rId44"/>
    <p:sldId id="1291" r:id="rId45"/>
    <p:sldId id="1093" r:id="rId46"/>
    <p:sldId id="1268" r:id="rId47"/>
    <p:sldId id="1129" r:id="rId48"/>
    <p:sldId id="1131" r:id="rId49"/>
    <p:sldId id="1294" r:id="rId50"/>
    <p:sldId id="1252" r:id="rId51"/>
    <p:sldId id="1269" r:id="rId52"/>
    <p:sldId id="1270" r:id="rId53"/>
    <p:sldId id="1272" r:id="rId54"/>
    <p:sldId id="997" r:id="rId55"/>
    <p:sldId id="269" r:id="rId56"/>
    <p:sldId id="998" r:id="rId57"/>
    <p:sldId id="1271" r:id="rId58"/>
    <p:sldId id="1299" r:id="rId59"/>
    <p:sldId id="1000" r:id="rId60"/>
    <p:sldId id="1275" r:id="rId61"/>
    <p:sldId id="1276" r:id="rId62"/>
    <p:sldId id="1277" r:id="rId63"/>
    <p:sldId id="1273" r:id="rId64"/>
    <p:sldId id="1300" r:id="rId65"/>
    <p:sldId id="1009" r:id="rId66"/>
    <p:sldId id="1280" r:id="rId67"/>
    <p:sldId id="1281" r:id="rId68"/>
    <p:sldId id="1323" r:id="rId69"/>
    <p:sldId id="1283" r:id="rId70"/>
    <p:sldId id="1284" r:id="rId71"/>
    <p:sldId id="1285" r:id="rId72"/>
    <p:sldId id="1296" r:id="rId73"/>
    <p:sldId id="1322" r:id="rId74"/>
    <p:sldId id="1295" r:id="rId75"/>
    <p:sldId id="625" r:id="rId76"/>
    <p:sldId id="1303" r:id="rId77"/>
    <p:sldId id="626" r:id="rId78"/>
    <p:sldId id="1301" r:id="rId79"/>
    <p:sldId id="627" r:id="rId80"/>
    <p:sldId id="581" r:id="rId81"/>
    <p:sldId id="628" r:id="rId82"/>
    <p:sldId id="630" r:id="rId83"/>
    <p:sldId id="631" r:id="rId84"/>
    <p:sldId id="632" r:id="rId85"/>
    <p:sldId id="633" r:id="rId86"/>
    <p:sldId id="634" r:id="rId87"/>
    <p:sldId id="635" r:id="rId88"/>
    <p:sldId id="639" r:id="rId89"/>
    <p:sldId id="640" r:id="rId90"/>
    <p:sldId id="1302" r:id="rId91"/>
    <p:sldId id="636" r:id="rId92"/>
    <p:sldId id="638" r:id="rId93"/>
    <p:sldId id="642" r:id="rId94"/>
    <p:sldId id="644" r:id="rId95"/>
    <p:sldId id="1297" r:id="rId96"/>
    <p:sldId id="645" r:id="rId97"/>
    <p:sldId id="641" r:id="rId98"/>
    <p:sldId id="1298"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87822" autoAdjust="0"/>
  </p:normalViewPr>
  <p:slideViewPr>
    <p:cSldViewPr>
      <p:cViewPr varScale="1">
        <p:scale>
          <a:sx n="145" d="100"/>
          <a:sy n="145" d="100"/>
        </p:scale>
        <p:origin x="7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219C-91EE-4B64-97AF-8AFE3F6EC6C8}"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A1F27-C59C-4704-98E0-7336D92A2864}" type="slidenum">
              <a:rPr lang="en-US" smtClean="0"/>
              <a:t>‹#›</a:t>
            </a:fld>
            <a:endParaRPr lang="en-US"/>
          </a:p>
        </p:txBody>
      </p:sp>
    </p:spTree>
    <p:extLst>
      <p:ext uri="{BB962C8B-B14F-4D97-AF65-F5344CB8AC3E}">
        <p14:creationId xmlns:p14="http://schemas.microsoft.com/office/powerpoint/2010/main" val="171465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2</a:t>
            </a:fld>
            <a:endParaRPr kumimoji="1" lang="zh-CN" altLang="en-US"/>
          </a:p>
        </p:txBody>
      </p:sp>
    </p:spTree>
    <p:extLst>
      <p:ext uri="{BB962C8B-B14F-4D97-AF65-F5344CB8AC3E}">
        <p14:creationId xmlns:p14="http://schemas.microsoft.com/office/powerpoint/2010/main" val="276648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54</a:t>
            </a:fld>
            <a:endParaRPr kumimoji="1" lang="zh-CN" altLang="en-US"/>
          </a:p>
        </p:txBody>
      </p:sp>
    </p:spTree>
    <p:extLst>
      <p:ext uri="{BB962C8B-B14F-4D97-AF65-F5344CB8AC3E}">
        <p14:creationId xmlns:p14="http://schemas.microsoft.com/office/powerpoint/2010/main" val="57411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55</a:t>
            </a:fld>
            <a:endParaRPr kumimoji="1" lang="zh-CN" altLang="en-US"/>
          </a:p>
        </p:txBody>
      </p:sp>
    </p:spTree>
    <p:extLst>
      <p:ext uri="{BB962C8B-B14F-4D97-AF65-F5344CB8AC3E}">
        <p14:creationId xmlns:p14="http://schemas.microsoft.com/office/powerpoint/2010/main" val="340878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600" dirty="0">
              <a:latin typeface="Arial" pitchFamily="34" charset="0"/>
            </a:endParaRPr>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56</a:t>
            </a:fld>
            <a:endParaRPr kumimoji="1" lang="zh-CN" altLang="en-US"/>
          </a:p>
        </p:txBody>
      </p:sp>
    </p:spTree>
    <p:extLst>
      <p:ext uri="{BB962C8B-B14F-4D97-AF65-F5344CB8AC3E}">
        <p14:creationId xmlns:p14="http://schemas.microsoft.com/office/powerpoint/2010/main" val="203621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59</a:t>
            </a:fld>
            <a:endParaRPr kumimoji="1" lang="zh-CN" altLang="en-US"/>
          </a:p>
        </p:txBody>
      </p:sp>
    </p:spTree>
    <p:extLst>
      <p:ext uri="{BB962C8B-B14F-4D97-AF65-F5344CB8AC3E}">
        <p14:creationId xmlns:p14="http://schemas.microsoft.com/office/powerpoint/2010/main" val="84695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65</a:t>
            </a:fld>
            <a:endParaRPr kumimoji="1" lang="zh-CN" altLang="en-US"/>
          </a:p>
        </p:txBody>
      </p:sp>
    </p:spTree>
    <p:extLst>
      <p:ext uri="{BB962C8B-B14F-4D97-AF65-F5344CB8AC3E}">
        <p14:creationId xmlns:p14="http://schemas.microsoft.com/office/powerpoint/2010/main" val="1989830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75</a:t>
            </a:fld>
            <a:endParaRPr kumimoji="1" lang="zh-CN" altLang="en-US"/>
          </a:p>
        </p:txBody>
      </p:sp>
    </p:spTree>
    <p:extLst>
      <p:ext uri="{BB962C8B-B14F-4D97-AF65-F5344CB8AC3E}">
        <p14:creationId xmlns:p14="http://schemas.microsoft.com/office/powerpoint/2010/main" val="210021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76</a:t>
            </a:fld>
            <a:endParaRPr kumimoji="1" lang="zh-CN" altLang="en-US"/>
          </a:p>
        </p:txBody>
      </p:sp>
    </p:spTree>
    <p:extLst>
      <p:ext uri="{BB962C8B-B14F-4D97-AF65-F5344CB8AC3E}">
        <p14:creationId xmlns:p14="http://schemas.microsoft.com/office/powerpoint/2010/main" val="56894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77</a:t>
            </a:fld>
            <a:endParaRPr kumimoji="1" lang="zh-CN" altLang="en-US"/>
          </a:p>
        </p:txBody>
      </p:sp>
    </p:spTree>
    <p:extLst>
      <p:ext uri="{BB962C8B-B14F-4D97-AF65-F5344CB8AC3E}">
        <p14:creationId xmlns:p14="http://schemas.microsoft.com/office/powerpoint/2010/main" val="637042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79</a:t>
            </a:fld>
            <a:endParaRPr kumimoji="1" lang="zh-CN" altLang="en-US"/>
          </a:p>
        </p:txBody>
      </p:sp>
    </p:spTree>
    <p:extLst>
      <p:ext uri="{BB962C8B-B14F-4D97-AF65-F5344CB8AC3E}">
        <p14:creationId xmlns:p14="http://schemas.microsoft.com/office/powerpoint/2010/main" val="718299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81</a:t>
            </a:fld>
            <a:endParaRPr kumimoji="1" lang="zh-CN" altLang="en-US"/>
          </a:p>
        </p:txBody>
      </p:sp>
    </p:spTree>
    <p:extLst>
      <p:ext uri="{BB962C8B-B14F-4D97-AF65-F5344CB8AC3E}">
        <p14:creationId xmlns:p14="http://schemas.microsoft.com/office/powerpoint/2010/main" val="343385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16</a:t>
            </a:fld>
            <a:endParaRPr kumimoji="1" lang="zh-CN" altLang="en-US"/>
          </a:p>
        </p:txBody>
      </p:sp>
    </p:spTree>
    <p:extLst>
      <p:ext uri="{BB962C8B-B14F-4D97-AF65-F5344CB8AC3E}">
        <p14:creationId xmlns:p14="http://schemas.microsoft.com/office/powerpoint/2010/main" val="3904938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从后两种情形可以看到，</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协议在减少重传方面设计得很好。利用流水式发送和累积确认，避免重发某些丢失了</a:t>
            </a:r>
            <a:r>
              <a:rPr lang="en-US" altLang="zh-CN" sz="1200" kern="1200" dirty="0">
                <a:solidFill>
                  <a:schemeClr val="tx1"/>
                </a:solidFill>
                <a:effectLst/>
                <a:latin typeface="+mn-lt"/>
                <a:ea typeface="+mn-ea"/>
                <a:cs typeface="+mn-cs"/>
              </a:rPr>
              <a:t>ACK</a:t>
            </a:r>
            <a:r>
              <a:rPr lang="zh-CN" altLang="zh-CN" sz="1200" kern="1200" dirty="0">
                <a:solidFill>
                  <a:schemeClr val="tx1"/>
                </a:solidFill>
                <a:effectLst/>
                <a:latin typeface="+mn-lt"/>
                <a:ea typeface="+mn-ea"/>
                <a:cs typeface="+mn-cs"/>
              </a:rPr>
              <a:t>的报文段（情形三）；只使用一个重传定时器，避免了超时值过小时大量报文段的重发（情形二）。</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82</a:t>
            </a:fld>
            <a:endParaRPr kumimoji="1" lang="zh-CN" altLang="en-US"/>
          </a:p>
        </p:txBody>
      </p:sp>
    </p:spTree>
    <p:extLst>
      <p:ext uri="{BB962C8B-B14F-4D97-AF65-F5344CB8AC3E}">
        <p14:creationId xmlns:p14="http://schemas.microsoft.com/office/powerpoint/2010/main" val="324175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83</a:t>
            </a:fld>
            <a:endParaRPr kumimoji="1" lang="zh-CN" altLang="en-US"/>
          </a:p>
        </p:txBody>
      </p:sp>
    </p:spTree>
    <p:extLst>
      <p:ext uri="{BB962C8B-B14F-4D97-AF65-F5344CB8AC3E}">
        <p14:creationId xmlns:p14="http://schemas.microsoft.com/office/powerpoint/2010/main" val="382765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84</a:t>
            </a:fld>
            <a:endParaRPr kumimoji="1" lang="zh-CN" altLang="en-US"/>
          </a:p>
        </p:txBody>
      </p:sp>
    </p:spTree>
    <p:extLst>
      <p:ext uri="{BB962C8B-B14F-4D97-AF65-F5344CB8AC3E}">
        <p14:creationId xmlns:p14="http://schemas.microsoft.com/office/powerpoint/2010/main" val="1372490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上述超时设置方法忽略了一个问题，就是存在重发的报文段。重发的报文段会有什么问题呢？</a:t>
            </a: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85</a:t>
            </a:fld>
            <a:endParaRPr kumimoji="1" lang="zh-CN" altLang="en-US"/>
          </a:p>
        </p:txBody>
      </p:sp>
    </p:spTree>
    <p:extLst>
      <p:ext uri="{BB962C8B-B14F-4D97-AF65-F5344CB8AC3E}">
        <p14:creationId xmlns:p14="http://schemas.microsoft.com/office/powerpoint/2010/main" val="3582688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在高度简化的</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协议中，发送端仅当超时发生时才重传最早未确认的报文段。由于超时值可能设得较大，这使得发送方需等待很长时间才重传丢失的报文段，增加了端到端延迟。</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能不能及早发现有报文段丢失呢？注意到发送方通常会连续发送多个报文段，当有报文段丢失时，通常会收到多个重复</a:t>
            </a:r>
            <a:r>
              <a:rPr lang="en-US" altLang="zh-CN" sz="1200" kern="1200" dirty="0">
                <a:solidFill>
                  <a:schemeClr val="tx1"/>
                </a:solidFill>
                <a:effectLst/>
                <a:latin typeface="+mn-lt"/>
                <a:ea typeface="+mn-ea"/>
                <a:cs typeface="+mn-cs"/>
              </a:rPr>
              <a:t>ACK</a:t>
            </a:r>
            <a:r>
              <a:rPr lang="zh-CN" altLang="zh-CN" sz="1200" kern="1200" dirty="0">
                <a:solidFill>
                  <a:schemeClr val="tx1"/>
                </a:solidFill>
                <a:effectLst/>
                <a:latin typeface="+mn-lt"/>
                <a:ea typeface="+mn-ea"/>
                <a:cs typeface="+mn-cs"/>
              </a:rPr>
              <a:t>，可以利用这个现象来检测报文段丢失。当然，报文段失序的原因既可能是丢失，也可能是重排序。虽然</a:t>
            </a:r>
            <a:r>
              <a:rPr lang="en-US" altLang="zh-CN" sz="1200" kern="1200" dirty="0">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提供的是无序的分组交付服务，但多数情况下是有序的，因此当有较多数量的重复</a:t>
            </a:r>
            <a:r>
              <a:rPr lang="en-US" altLang="zh-CN" sz="1200" kern="1200" dirty="0">
                <a:solidFill>
                  <a:schemeClr val="tx1"/>
                </a:solidFill>
                <a:effectLst/>
                <a:latin typeface="+mn-lt"/>
                <a:ea typeface="+mn-ea"/>
                <a:cs typeface="+mn-cs"/>
              </a:rPr>
              <a:t>ACK</a:t>
            </a:r>
            <a:r>
              <a:rPr lang="zh-CN" altLang="zh-CN" sz="1200" kern="1200" dirty="0">
                <a:solidFill>
                  <a:schemeClr val="tx1"/>
                </a:solidFill>
                <a:effectLst/>
                <a:latin typeface="+mn-lt"/>
                <a:ea typeface="+mn-ea"/>
                <a:cs typeface="+mn-cs"/>
              </a:rPr>
              <a:t>时，极有可能表明有报文段丢失了。</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协议规定，当发送方收到对同一序号的</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次重复确认时，认为报文段丢失了，然后就立即启动重传。</a:t>
            </a:r>
            <a:r>
              <a:rPr lang="zh-CN" altLang="en-US" sz="1200" kern="1200" dirty="0">
                <a:solidFill>
                  <a:schemeClr val="tx1"/>
                </a:solidFill>
                <a:effectLst/>
                <a:latin typeface="+mn-lt"/>
                <a:ea typeface="+mn-ea"/>
                <a:cs typeface="+mn-cs"/>
              </a:rPr>
              <a:t>所谓</a:t>
            </a:r>
            <a:r>
              <a:rPr lang="zh-CN" altLang="zh-CN" sz="1200" kern="1200" dirty="0">
                <a:solidFill>
                  <a:schemeClr val="tx1"/>
                </a:solidFill>
                <a:effectLst/>
                <a:latin typeface="+mn-lt"/>
                <a:ea typeface="+mn-ea"/>
                <a:cs typeface="+mn-cs"/>
              </a:rPr>
              <a:t>快速重传，</a:t>
            </a:r>
            <a:r>
              <a:rPr lang="zh-CN" altLang="en-US" sz="1200" kern="1200" dirty="0">
                <a:solidFill>
                  <a:schemeClr val="tx1"/>
                </a:solidFill>
                <a:effectLst/>
                <a:latin typeface="+mn-lt"/>
                <a:ea typeface="+mn-ea"/>
                <a:cs typeface="+mn-cs"/>
              </a:rPr>
              <a:t>就</a:t>
            </a:r>
            <a:r>
              <a:rPr lang="zh-CN" altLang="zh-CN" sz="1200" kern="1200" dirty="0">
                <a:solidFill>
                  <a:schemeClr val="tx1"/>
                </a:solidFill>
                <a:effectLst/>
                <a:latin typeface="+mn-lt"/>
                <a:ea typeface="+mn-ea"/>
                <a:cs typeface="+mn-cs"/>
              </a:rPr>
              <a:t>是在定时器还未到期时就启动重传。</a:t>
            </a:r>
            <a:r>
              <a:rPr lang="zh-CN" altLang="en-US" sz="1200" kern="1200" dirty="0">
                <a:solidFill>
                  <a:schemeClr val="tx1"/>
                </a:solidFill>
                <a:effectLst/>
                <a:latin typeface="+mn-lt"/>
                <a:ea typeface="+mn-ea"/>
                <a:cs typeface="+mn-cs"/>
              </a:rPr>
              <a:t>在前一张片子的第</a:t>
            </a:r>
            <a:r>
              <a:rPr lang="en-US" altLang="zh-CN" sz="1200" kern="1200" dirty="0">
                <a:solidFill>
                  <a:schemeClr val="tx1"/>
                </a:solidFill>
                <a:effectLst/>
                <a:latin typeface="+mn-lt"/>
                <a:ea typeface="+mn-ea"/>
                <a:cs typeface="+mn-cs"/>
              </a:rPr>
              <a:t>3个事件</a:t>
            </a:r>
            <a:r>
              <a:rPr lang="zh-CN" altLang="en-US" sz="1200" kern="1200" dirty="0">
                <a:solidFill>
                  <a:schemeClr val="tx1"/>
                </a:solidFill>
                <a:effectLst/>
                <a:latin typeface="+mn-lt"/>
                <a:ea typeface="+mn-ea"/>
                <a:cs typeface="+mn-cs"/>
              </a:rPr>
              <a:t>，接收端在收</a:t>
            </a:r>
            <a:r>
              <a:rPr lang="zh-CN" altLang="zh-CN" sz="1200" kern="1200" dirty="0">
                <a:solidFill>
                  <a:schemeClr val="tx1"/>
                </a:solidFill>
                <a:effectLst/>
                <a:latin typeface="+mn-lt"/>
                <a:ea typeface="+mn-ea"/>
                <a:cs typeface="+mn-cs"/>
              </a:rPr>
              <a:t>到</a:t>
            </a:r>
            <a:r>
              <a:rPr lang="zh-CN" altLang="en-US" sz="1200" kern="1200" dirty="0">
                <a:solidFill>
                  <a:schemeClr val="tx1"/>
                </a:solidFill>
                <a:effectLst/>
                <a:latin typeface="+mn-lt"/>
                <a:ea typeface="+mn-ea"/>
                <a:cs typeface="+mn-cs"/>
              </a:rPr>
              <a:t>一个</a:t>
            </a:r>
            <a:r>
              <a:rPr lang="zh-CN" altLang="zh-CN" sz="1200" kern="1200" dirty="0">
                <a:solidFill>
                  <a:schemeClr val="tx1"/>
                </a:solidFill>
                <a:effectLst/>
                <a:latin typeface="+mn-lt"/>
                <a:ea typeface="+mn-ea"/>
                <a:cs typeface="+mn-cs"/>
              </a:rPr>
              <a:t>失序的报文段</a:t>
            </a:r>
            <a:r>
              <a:rPr lang="zh-CN" altLang="en-US" sz="1200" kern="1200" dirty="0">
                <a:solidFill>
                  <a:schemeClr val="tx1"/>
                </a:solidFill>
                <a:effectLst/>
                <a:latin typeface="+mn-lt"/>
                <a:ea typeface="+mn-ea"/>
                <a:cs typeface="+mn-cs"/>
              </a:rPr>
              <a:t>后</a:t>
            </a:r>
            <a:r>
              <a:rPr lang="zh-CN" altLang="zh-CN" sz="1200" kern="1200" dirty="0">
                <a:solidFill>
                  <a:schemeClr val="tx1"/>
                </a:solidFill>
                <a:effectLst/>
                <a:latin typeface="+mn-lt"/>
                <a:ea typeface="+mn-ea"/>
                <a:cs typeface="+mn-cs"/>
              </a:rPr>
              <a:t>立即发送重复的</a:t>
            </a:r>
            <a:r>
              <a:rPr lang="en-US" altLang="zh-CN" sz="1200" kern="1200" dirty="0">
                <a:solidFill>
                  <a:schemeClr val="tx1"/>
                </a:solidFill>
                <a:effectLst/>
                <a:latin typeface="+mn-lt"/>
                <a:ea typeface="+mn-ea"/>
                <a:cs typeface="+mn-cs"/>
              </a:rPr>
              <a:t>ACK</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就</a:t>
            </a:r>
            <a:r>
              <a:rPr lang="zh-CN" altLang="zh-CN" sz="1200" kern="1200" dirty="0">
                <a:solidFill>
                  <a:schemeClr val="tx1"/>
                </a:solidFill>
                <a:effectLst/>
                <a:latin typeface="+mn-lt"/>
                <a:ea typeface="+mn-ea"/>
                <a:cs typeface="+mn-cs"/>
              </a:rPr>
              <a:t>是为了快速重传。</a:t>
            </a: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88</a:t>
            </a:fld>
            <a:endParaRPr kumimoji="1" lang="zh-CN" altLang="en-US"/>
          </a:p>
        </p:txBody>
      </p:sp>
    </p:spTree>
    <p:extLst>
      <p:ext uri="{BB962C8B-B14F-4D97-AF65-F5344CB8AC3E}">
        <p14:creationId xmlns:p14="http://schemas.microsoft.com/office/powerpoint/2010/main" val="837680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前面考虑的是</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的发送端，主要难题是超时的设置。现在来看接收端，接收端主要考虑如何发送确认和处理失序的报文段</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理论上，接收端只需要区分以下两种情况：</a:t>
            </a:r>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如果从正确性来考虑，接收端这样就可以了。但是</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是一个追求性能的数据传输协议，希望更高效地传输数据（就像发送端采用流水式发送一样）。考虑到每收到一个报文段就发送一个确认段比较浪费带宽，</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允许接收端推迟进行确认。</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当然，推迟确认会带来</a:t>
            </a:r>
            <a:r>
              <a:rPr lang="en-US" altLang="zh-CN" sz="1200" kern="1200" dirty="0">
                <a:solidFill>
                  <a:schemeClr val="tx1"/>
                </a:solidFill>
                <a:effectLst/>
                <a:latin typeface="+mn-lt"/>
                <a:ea typeface="+mn-ea"/>
                <a:cs typeface="+mn-cs"/>
              </a:rPr>
              <a:t>2个新的问题：……。因此，TCP协议对于推迟确认有以下规定：……</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注意，我们这里考虑的是单向数据传输。如果是全双工数据传输，那么当接收端刚好有数据要发送时，可以捎带确认，不需要推迟；当接收端没有数据要发往对方时，可使用推迟确认，同样必须遵循推迟确认的规则。因此，在全双工时，推迟确认有两个意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）用一个确认段确认多个报文段；（</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）等待应用数据以便捎带确认。</a:t>
            </a: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91</a:t>
            </a:fld>
            <a:endParaRPr kumimoji="1" lang="zh-CN" altLang="en-US"/>
          </a:p>
        </p:txBody>
      </p:sp>
    </p:spTree>
    <p:extLst>
      <p:ext uri="{BB962C8B-B14F-4D97-AF65-F5344CB8AC3E}">
        <p14:creationId xmlns:p14="http://schemas.microsoft.com/office/powerpoint/2010/main" val="1111864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92</a:t>
            </a:fld>
            <a:endParaRPr kumimoji="1" lang="zh-CN" altLang="en-US"/>
          </a:p>
        </p:txBody>
      </p:sp>
    </p:spTree>
    <p:extLst>
      <p:ext uri="{BB962C8B-B14F-4D97-AF65-F5344CB8AC3E}">
        <p14:creationId xmlns:p14="http://schemas.microsoft.com/office/powerpoint/2010/main" val="330188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94</a:t>
            </a:fld>
            <a:endParaRPr kumimoji="1" lang="zh-CN" altLang="en-US"/>
          </a:p>
        </p:txBody>
      </p:sp>
    </p:spTree>
    <p:extLst>
      <p:ext uri="{BB962C8B-B14F-4D97-AF65-F5344CB8AC3E}">
        <p14:creationId xmlns:p14="http://schemas.microsoft.com/office/powerpoint/2010/main" val="906174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RFC2018</a:t>
            </a:r>
            <a:r>
              <a:rPr lang="zh-CN" altLang="zh-CN" sz="1200" kern="1200" dirty="0">
                <a:solidFill>
                  <a:schemeClr val="tx1"/>
                </a:solidFill>
                <a:effectLst/>
                <a:latin typeface="+mn-lt"/>
                <a:ea typeface="+mn-ea"/>
                <a:cs typeface="+mn-cs"/>
              </a:rPr>
              <a:t>中引入选择确认（</a:t>
            </a:r>
            <a:r>
              <a:rPr lang="en-US" altLang="zh-CN" sz="1200" kern="1200" dirty="0">
                <a:solidFill>
                  <a:schemeClr val="tx1"/>
                </a:solidFill>
                <a:effectLst/>
                <a:latin typeface="+mn-lt"/>
                <a:ea typeface="+mn-ea"/>
                <a:cs typeface="+mn-cs"/>
              </a:rPr>
              <a:t>SACK</a:t>
            </a:r>
            <a:r>
              <a:rPr lang="zh-CN" altLang="zh-CN" sz="1200" kern="1200" dirty="0">
                <a:solidFill>
                  <a:schemeClr val="tx1"/>
                </a:solidFill>
                <a:effectLst/>
                <a:latin typeface="+mn-lt"/>
                <a:ea typeface="+mn-ea"/>
                <a:cs typeface="+mn-cs"/>
              </a:rPr>
              <a:t>）选项，允许接收方在</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头部的</a:t>
            </a:r>
            <a:r>
              <a:rPr lang="en-US" altLang="zh-CN" sz="1200" kern="1200" dirty="0">
                <a:solidFill>
                  <a:schemeClr val="tx1"/>
                </a:solidFill>
                <a:effectLst/>
                <a:latin typeface="+mn-lt"/>
                <a:ea typeface="+mn-ea"/>
                <a:cs typeface="+mn-cs"/>
              </a:rPr>
              <a:t>SACK</a:t>
            </a:r>
            <a:r>
              <a:rPr lang="zh-CN" altLang="zh-CN" sz="1200" kern="1200" dirty="0">
                <a:solidFill>
                  <a:schemeClr val="tx1"/>
                </a:solidFill>
                <a:effectLst/>
                <a:latin typeface="+mn-lt"/>
                <a:ea typeface="+mn-ea"/>
                <a:cs typeface="+mn-cs"/>
              </a:rPr>
              <a:t>选项中列出若干已正确接收、但序号不连续的数据块</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头中的确认序号含义不变。发送方仅重传接收端缺失的数据字节。</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若使用选择确认，发送方和接收方需要在建立连接时进行协商。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CEA1F27-C59C-4704-98E0-7336D92A2864}" type="slidenum">
              <a:rPr lang="en-US" smtClean="0"/>
              <a:t>95</a:t>
            </a:fld>
            <a:endParaRPr lang="en-US"/>
          </a:p>
        </p:txBody>
      </p:sp>
    </p:spTree>
    <p:extLst>
      <p:ext uri="{BB962C8B-B14F-4D97-AF65-F5344CB8AC3E}">
        <p14:creationId xmlns:p14="http://schemas.microsoft.com/office/powerpoint/2010/main" val="349450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17</a:t>
            </a:fld>
            <a:endParaRPr kumimoji="1" lang="zh-CN" altLang="en-US"/>
          </a:p>
        </p:txBody>
      </p:sp>
    </p:spTree>
    <p:extLst>
      <p:ext uri="{BB962C8B-B14F-4D97-AF65-F5344CB8AC3E}">
        <p14:creationId xmlns:p14="http://schemas.microsoft.com/office/powerpoint/2010/main" val="15285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25</a:t>
            </a:fld>
            <a:endParaRPr kumimoji="1" lang="zh-CN" altLang="en-US"/>
          </a:p>
        </p:txBody>
      </p:sp>
    </p:spTree>
    <p:extLst>
      <p:ext uri="{BB962C8B-B14F-4D97-AF65-F5344CB8AC3E}">
        <p14:creationId xmlns:p14="http://schemas.microsoft.com/office/powerpoint/2010/main" val="43692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39</a:t>
            </a:fld>
            <a:endParaRPr kumimoji="1" lang="zh-CN" altLang="en-US"/>
          </a:p>
        </p:txBody>
      </p:sp>
    </p:spTree>
    <p:extLst>
      <p:ext uri="{BB962C8B-B14F-4D97-AF65-F5344CB8AC3E}">
        <p14:creationId xmlns:p14="http://schemas.microsoft.com/office/powerpoint/2010/main" val="173662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两种情况可能产生致命问题</a:t>
            </a:r>
          </a:p>
          <a:p>
            <a:r>
              <a:rPr lang="en-US" altLang="zh-CN" dirty="0"/>
              <a:t>1.  </a:t>
            </a:r>
            <a:r>
              <a:rPr lang="zh-CN" altLang="en-US" dirty="0"/>
              <a:t>确认丢失，导致数据帧被重传</a:t>
            </a:r>
          </a:p>
          <a:p>
            <a:r>
              <a:rPr lang="en-US" altLang="zh-CN" dirty="0"/>
              <a:t>2. </a:t>
            </a:r>
            <a:r>
              <a:rPr lang="zh-CN" altLang="en-US" dirty="0"/>
              <a:t>网络延时过大，计时器超时前，未能收到确认，导致重传</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提醒学生关注单工停等协议的效率问题</a:t>
            </a:r>
          </a:p>
          <a:p>
            <a:r>
              <a:rPr lang="zh-CN" altLang="en-US" dirty="0"/>
              <a:t>重点介绍信道利用率</a:t>
            </a:r>
          </a:p>
          <a:p>
            <a:r>
              <a:rPr lang="zh-CN" altLang="en-US" dirty="0"/>
              <a:t>利用信道利用率来表示协议的效率，引出后续的滑动窗口、</a:t>
            </a:r>
            <a:r>
              <a:rPr lang="en-US" altLang="zh-CN" dirty="0"/>
              <a:t>Go Back N</a:t>
            </a:r>
            <a:r>
              <a:rPr lang="zh-CN" altLang="en-US" dirty="0"/>
              <a:t>、选择重传等概念</a:t>
            </a: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45</a:t>
            </a:fld>
            <a:endParaRPr kumimoji="1" lang="zh-CN" altLang="en-US"/>
          </a:p>
        </p:txBody>
      </p:sp>
    </p:spTree>
    <p:extLst>
      <p:ext uri="{BB962C8B-B14F-4D97-AF65-F5344CB8AC3E}">
        <p14:creationId xmlns:p14="http://schemas.microsoft.com/office/powerpoint/2010/main" val="297846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以长肥网络为例</a:t>
            </a:r>
          </a:p>
          <a:p>
            <a:r>
              <a:rPr lang="zh-CN" altLang="en-US" dirty="0"/>
              <a:t>说明停等协议可能消耗大部分时间来等待确认的到达</a:t>
            </a: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47</a:t>
            </a:fld>
            <a:endParaRPr kumimoji="1" lang="zh-CN" altLang="en-US"/>
          </a:p>
        </p:txBody>
      </p:sp>
    </p:spTree>
    <p:extLst>
      <p:ext uri="{BB962C8B-B14F-4D97-AF65-F5344CB8AC3E}">
        <p14:creationId xmlns:p14="http://schemas.microsoft.com/office/powerpoint/2010/main" val="342959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卫星信道通信的例子中，信道利用率极低（</a:t>
            </a:r>
            <a:r>
              <a:rPr lang="en-US" altLang="zh-CN" dirty="0"/>
              <a:t>1/541</a:t>
            </a:r>
            <a:r>
              <a:rPr lang="zh-CN" altLang="en-US" dirty="0"/>
              <a:t>）</a:t>
            </a:r>
          </a:p>
          <a:p>
            <a:r>
              <a:rPr lang="zh-CN" altLang="en-US" dirty="0"/>
              <a:t>一种可能提高信道利用率的方式是：传输更大的帧</a:t>
            </a:r>
          </a:p>
          <a:p>
            <a:r>
              <a:rPr lang="zh-CN" altLang="en-US" dirty="0"/>
              <a:t>但是当帧变得更大，意味着帧出错的概率越高，可能需要更多的重传</a:t>
            </a:r>
          </a:p>
          <a:p>
            <a:r>
              <a:rPr lang="zh-CN" altLang="en-US" dirty="0"/>
              <a:t>引发学生思考更好的解决方案</a:t>
            </a: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t>48</a:t>
            </a:fld>
            <a:endParaRPr kumimoji="1" lang="zh-CN" altLang="en-US"/>
          </a:p>
        </p:txBody>
      </p:sp>
    </p:spTree>
    <p:extLst>
      <p:ext uri="{BB962C8B-B14F-4D97-AF65-F5344CB8AC3E}">
        <p14:creationId xmlns:p14="http://schemas.microsoft.com/office/powerpoint/2010/main" val="703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5" name="Rectangle 6"/>
          <p:cNvSpPr>
            <a:spLocks noGrp="1" noChangeArrowheads="1"/>
          </p:cNvSpPr>
          <p:nvPr>
            <p:ph type="sldNum" sz="quarter" idx="11"/>
          </p:nvPr>
        </p:nvSpPr>
        <p:spPr>
          <a:ln/>
        </p:spPr>
        <p:txBody>
          <a:bodyPr/>
          <a:lstStyle>
            <a:lvl1pPr>
              <a:defRPr/>
            </a:lvl1pPr>
          </a:lstStyle>
          <a:p>
            <a:pPr>
              <a:defRPr/>
            </a:pPr>
            <a:fld id="{35DD5A66-9C2F-42FF-B09E-B62E67AA1448}" type="slidenum">
              <a:rPr lang="en-US"/>
              <a:pPr>
                <a:defRPr/>
              </a:pPr>
              <a:t>‹#›</a:t>
            </a:fld>
            <a:endParaRPr lang="en-US" dirty="0"/>
          </a:p>
        </p:txBody>
      </p:sp>
    </p:spTree>
    <p:extLst>
      <p:ext uri="{BB962C8B-B14F-4D97-AF65-F5344CB8AC3E}">
        <p14:creationId xmlns:p14="http://schemas.microsoft.com/office/powerpoint/2010/main" val="222764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155588" y="6473496"/>
            <a:ext cx="7416800" cy="320675"/>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A720C1-C97C-4A95-8CC7-E9C91CBF4048}" type="slidenum">
              <a:rPr lang="en-US"/>
              <a:pPr>
                <a:defRPr/>
              </a:pPr>
              <a:t>‹#›</a:t>
            </a:fld>
            <a:endParaRPr lang="en-US" dirty="0"/>
          </a:p>
        </p:txBody>
      </p:sp>
    </p:spTree>
    <p:extLst>
      <p:ext uri="{BB962C8B-B14F-4D97-AF65-F5344CB8AC3E}">
        <p14:creationId xmlns:p14="http://schemas.microsoft.com/office/powerpoint/2010/main" val="38751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155588" y="6473496"/>
            <a:ext cx="7416800" cy="320675"/>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6C9E9CD-6400-4048-A621-93BAB80DCE84}" type="slidenum">
              <a:rPr lang="en-US"/>
              <a:pPr>
                <a:defRPr/>
              </a:pPr>
              <a:t>‹#›</a:t>
            </a:fld>
            <a:endParaRPr lang="en-US" dirty="0"/>
          </a:p>
        </p:txBody>
      </p:sp>
    </p:spTree>
    <p:extLst>
      <p:ext uri="{BB962C8B-B14F-4D97-AF65-F5344CB8AC3E}">
        <p14:creationId xmlns:p14="http://schemas.microsoft.com/office/powerpoint/2010/main" val="392590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ln/>
        </p:spPr>
        <p:txBody>
          <a:bodyPr/>
          <a:lstStyle>
            <a:lvl1pPr>
              <a:defRPr/>
            </a:lvl1pPr>
          </a:lstStyle>
          <a:p>
            <a:pPr>
              <a:defRPr/>
            </a:pPr>
            <a:fld id="{3FFE790D-BCFB-4008-9260-CA63AEE325FD}" type="slidenum">
              <a:rPr lang="en-US"/>
              <a:pPr>
                <a:defRPr/>
              </a:pPr>
              <a:t>‹#›</a:t>
            </a:fld>
            <a:endParaRPr lang="en-US" dirty="0"/>
          </a:p>
        </p:txBody>
      </p:sp>
    </p:spTree>
    <p:extLst>
      <p:ext uri="{BB962C8B-B14F-4D97-AF65-F5344CB8AC3E}">
        <p14:creationId xmlns:p14="http://schemas.microsoft.com/office/powerpoint/2010/main" val="232764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5" name="Rectangle 6"/>
          <p:cNvSpPr>
            <a:spLocks noGrp="1" noChangeArrowheads="1"/>
          </p:cNvSpPr>
          <p:nvPr>
            <p:ph type="sldNum" sz="quarter" idx="11"/>
          </p:nvPr>
        </p:nvSpPr>
        <p:spPr>
          <a:ln/>
        </p:spPr>
        <p:txBody>
          <a:bodyPr/>
          <a:lstStyle>
            <a:lvl1pPr>
              <a:defRPr/>
            </a:lvl1pPr>
          </a:lstStyle>
          <a:p>
            <a:pPr>
              <a:defRPr/>
            </a:pPr>
            <a:fld id="{9253C469-7C95-4280-A06B-E0B75510FD76}" type="slidenum">
              <a:rPr lang="en-US"/>
              <a:pPr>
                <a:defRPr/>
              </a:pPr>
              <a:t>‹#›</a:t>
            </a:fld>
            <a:endParaRPr lang="en-US" dirty="0"/>
          </a:p>
        </p:txBody>
      </p:sp>
    </p:spTree>
    <p:extLst>
      <p:ext uri="{BB962C8B-B14F-4D97-AF65-F5344CB8AC3E}">
        <p14:creationId xmlns:p14="http://schemas.microsoft.com/office/powerpoint/2010/main" val="63277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1"/>
          </p:nvPr>
        </p:nvSpPr>
        <p:spPr>
          <a:ln/>
        </p:spPr>
        <p:txBody>
          <a:bodyPr/>
          <a:lstStyle>
            <a:lvl1pPr>
              <a:defRPr/>
            </a:lvl1pPr>
          </a:lstStyle>
          <a:p>
            <a:pPr>
              <a:defRPr/>
            </a:pPr>
            <a:fld id="{138DC131-9A15-4746-A2F6-35F31BCF58C6}" type="slidenum">
              <a:rPr lang="en-US"/>
              <a:pPr>
                <a:defRPr/>
              </a:pPr>
              <a:t>‹#›</a:t>
            </a:fld>
            <a:endParaRPr lang="en-US" dirty="0"/>
          </a:p>
        </p:txBody>
      </p:sp>
    </p:spTree>
    <p:extLst>
      <p:ext uri="{BB962C8B-B14F-4D97-AF65-F5344CB8AC3E}">
        <p14:creationId xmlns:p14="http://schemas.microsoft.com/office/powerpoint/2010/main" val="143175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1"/>
          </p:nvPr>
        </p:nvSpPr>
        <p:spPr>
          <a:ln/>
        </p:spPr>
        <p:txBody>
          <a:bodyPr/>
          <a:lstStyle>
            <a:lvl1pPr>
              <a:defRPr/>
            </a:lvl1pPr>
          </a:lstStyle>
          <a:p>
            <a:pPr>
              <a:defRPr/>
            </a:pPr>
            <a:fld id="{0CFAF1C9-0564-4621-92FB-D00C85A93782}" type="slidenum">
              <a:rPr lang="en-US"/>
              <a:pPr>
                <a:defRPr/>
              </a:pPr>
              <a:t>‹#›</a:t>
            </a:fld>
            <a:endParaRPr lang="en-US" dirty="0"/>
          </a:p>
        </p:txBody>
      </p:sp>
    </p:spTree>
    <p:extLst>
      <p:ext uri="{BB962C8B-B14F-4D97-AF65-F5344CB8AC3E}">
        <p14:creationId xmlns:p14="http://schemas.microsoft.com/office/powerpoint/2010/main" val="6327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3B2E25E5-12CD-4826-A5AF-2C98E7658DA3}" type="slidenum">
              <a:rPr lang="en-US"/>
              <a:pPr>
                <a:defRPr/>
              </a:pPr>
              <a:t>‹#›</a:t>
            </a:fld>
            <a:endParaRPr lang="en-US" dirty="0"/>
          </a:p>
        </p:txBody>
      </p:sp>
    </p:spTree>
    <p:extLst>
      <p:ext uri="{BB962C8B-B14F-4D97-AF65-F5344CB8AC3E}">
        <p14:creationId xmlns:p14="http://schemas.microsoft.com/office/powerpoint/2010/main" val="399274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D8F9D020-3E06-4B10-9F51-23473D21C23E}" type="slidenum">
              <a:rPr lang="en-US"/>
              <a:pPr>
                <a:defRPr/>
              </a:pPr>
              <a:t>‹#›</a:t>
            </a:fld>
            <a:endParaRPr lang="en-US" dirty="0"/>
          </a:p>
        </p:txBody>
      </p:sp>
    </p:spTree>
    <p:extLst>
      <p:ext uri="{BB962C8B-B14F-4D97-AF65-F5344CB8AC3E}">
        <p14:creationId xmlns:p14="http://schemas.microsoft.com/office/powerpoint/2010/main" val="180853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Rectangle 6"/>
          <p:cNvSpPr>
            <a:spLocks noGrp="1" noChangeArrowheads="1"/>
          </p:cNvSpPr>
          <p:nvPr>
            <p:ph type="sldNum" sz="quarter" idx="11"/>
          </p:nvPr>
        </p:nvSpPr>
        <p:spPr>
          <a:ln/>
        </p:spPr>
        <p:txBody>
          <a:bodyPr/>
          <a:lstStyle>
            <a:lvl1pPr>
              <a:defRPr/>
            </a:lvl1pPr>
          </a:lstStyle>
          <a:p>
            <a:pPr>
              <a:defRPr/>
            </a:pPr>
            <a:fld id="{E01BF5AF-EDEE-436D-9ACF-174E098673DB}" type="slidenum">
              <a:rPr lang="en-US"/>
              <a:pPr>
                <a:defRPr/>
              </a:pPr>
              <a:t>‹#›</a:t>
            </a:fld>
            <a:endParaRPr lang="en-US" dirty="0"/>
          </a:p>
        </p:txBody>
      </p:sp>
    </p:spTree>
    <p:extLst>
      <p:ext uri="{BB962C8B-B14F-4D97-AF65-F5344CB8AC3E}">
        <p14:creationId xmlns:p14="http://schemas.microsoft.com/office/powerpoint/2010/main" val="283048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xfrm>
            <a:off x="155588" y="6473496"/>
            <a:ext cx="7416800" cy="320675"/>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C4DDACC-B398-4434-9A27-1DB8A0412CE5}" type="slidenum">
              <a:rPr lang="en-US"/>
              <a:pPr>
                <a:defRPr/>
              </a:pPr>
              <a:t>‹#›</a:t>
            </a:fld>
            <a:endParaRPr lang="en-US" dirty="0"/>
          </a:p>
        </p:txBody>
      </p:sp>
    </p:spTree>
    <p:extLst>
      <p:ext uri="{BB962C8B-B14F-4D97-AF65-F5344CB8AC3E}">
        <p14:creationId xmlns:p14="http://schemas.microsoft.com/office/powerpoint/2010/main" val="257405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B066CA9B-7DB3-42EB-BEFB-41BBCC2A13A4}"/>
              </a:ext>
            </a:extLst>
          </p:cNvPr>
          <p:cNvSpPr>
            <a:spLocks noChangeArrowheads="1"/>
          </p:cNvSpPr>
          <p:nvPr userDrawn="1"/>
        </p:nvSpPr>
        <p:spPr bwMode="auto">
          <a:xfrm>
            <a:off x="0" y="6453188"/>
            <a:ext cx="12192000" cy="404813"/>
          </a:xfrm>
          <a:prstGeom prst="rect">
            <a:avLst/>
          </a:prstGeom>
          <a:solidFill>
            <a:srgbClr val="94070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1400" b="1" dirty="0">
                <a:solidFill>
                  <a:srgbClr val="DDDDDD"/>
                </a:solidFill>
                <a:latin typeface="+mn-lt"/>
              </a:rPr>
              <a:t>《</a:t>
            </a:r>
            <a:r>
              <a:rPr kumimoji="1" lang="zh-CN" altLang="en-US" sz="1400" b="1" dirty="0">
                <a:solidFill>
                  <a:srgbClr val="DDDDDD"/>
                </a:solidFill>
                <a:latin typeface="+mn-lt"/>
              </a:rPr>
              <a:t>计算机网络</a:t>
            </a:r>
            <a:r>
              <a:rPr kumimoji="1" lang="en-US" altLang="zh-CN" sz="1400" b="1" dirty="0">
                <a:solidFill>
                  <a:srgbClr val="DDDDDD"/>
                </a:solidFill>
                <a:latin typeface="+mn-lt"/>
              </a:rPr>
              <a:t>》</a:t>
            </a:r>
          </a:p>
        </p:txBody>
      </p:sp>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1600203"/>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9283433" y="6537326"/>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smtClean="0">
                <a:solidFill>
                  <a:schemeClr val="bg1"/>
                </a:solidFill>
              </a:defRPr>
            </a:lvl1pPr>
          </a:lstStyle>
          <a:p>
            <a:pPr>
              <a:defRPr/>
            </a:pPr>
            <a:fld id="{BC80DFAE-88B7-49D3-8F2D-B101E877E436}" type="slidenum">
              <a:rPr lang="en-US" smtClean="0"/>
              <a:pPr>
                <a:defRPr/>
              </a:pPr>
              <a:t>‹#›</a:t>
            </a:fld>
            <a:endParaRPr lang="en-US" dirty="0"/>
          </a:p>
        </p:txBody>
      </p:sp>
      <p:pic>
        <p:nvPicPr>
          <p:cNvPr id="7" name="Picture 4" descr="https://www.pku.edu.cn/Uploads/Picture/2019/12/26/s5e04147ee4a83.png">
            <a:extLst>
              <a:ext uri="{FF2B5EF4-FFF2-40B4-BE49-F238E27FC236}">
                <a16:creationId xmlns:a16="http://schemas.microsoft.com/office/drawing/2014/main" id="{38642EDB-A3BB-4902-97B1-0A18A2BB3DE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80968" y="6508774"/>
            <a:ext cx="1042808" cy="29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32328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Arial" charset="0"/>
        </a:defRPr>
      </a:lvl5pPr>
      <a:lvl6pPr marL="342900" algn="ctr" rtl="0" fontAlgn="base">
        <a:spcBef>
          <a:spcPct val="0"/>
        </a:spcBef>
        <a:spcAft>
          <a:spcPct val="0"/>
        </a:spcAft>
        <a:defRPr sz="3300" b="1">
          <a:solidFill>
            <a:schemeClr val="tx2"/>
          </a:solidFill>
          <a:effectLst>
            <a:outerShdw blurRad="38100" dist="38100" dir="2700000" algn="tl">
              <a:srgbClr val="C0C0C0"/>
            </a:outerShdw>
          </a:effectLst>
          <a:latin typeface="Arial" charset="0"/>
        </a:defRPr>
      </a:lvl6pPr>
      <a:lvl7pPr marL="685800" algn="ctr" rtl="0" fontAlgn="base">
        <a:spcBef>
          <a:spcPct val="0"/>
        </a:spcBef>
        <a:spcAft>
          <a:spcPct val="0"/>
        </a:spcAft>
        <a:defRPr sz="3300" b="1">
          <a:solidFill>
            <a:schemeClr val="tx2"/>
          </a:solidFill>
          <a:effectLst>
            <a:outerShdw blurRad="38100" dist="38100" dir="2700000" algn="tl">
              <a:srgbClr val="C0C0C0"/>
            </a:outerShdw>
          </a:effectLst>
          <a:latin typeface="Arial" charset="0"/>
        </a:defRPr>
      </a:lvl7pPr>
      <a:lvl8pPr marL="1028700" algn="ctr" rtl="0" fontAlgn="base">
        <a:spcBef>
          <a:spcPct val="0"/>
        </a:spcBef>
        <a:spcAft>
          <a:spcPct val="0"/>
        </a:spcAft>
        <a:defRPr sz="3300" b="1">
          <a:solidFill>
            <a:schemeClr val="tx2"/>
          </a:solidFill>
          <a:effectLst>
            <a:outerShdw blurRad="38100" dist="38100" dir="2700000" algn="tl">
              <a:srgbClr val="C0C0C0"/>
            </a:outerShdw>
          </a:effectLst>
          <a:latin typeface="Arial" charset="0"/>
        </a:defRPr>
      </a:lvl8pPr>
      <a:lvl9pPr marL="1371600" algn="ctr" rtl="0" fontAlgn="base">
        <a:spcBef>
          <a:spcPct val="0"/>
        </a:spcBef>
        <a:spcAft>
          <a:spcPct val="0"/>
        </a:spcAft>
        <a:defRPr sz="3300" b="1">
          <a:solidFill>
            <a:schemeClr val="tx2"/>
          </a:solidFill>
          <a:effectLst>
            <a:outerShdw blurRad="38100" dist="38100" dir="2700000" algn="tl">
              <a:srgbClr val="C0C0C0"/>
            </a:outerShdw>
          </a:effectLst>
          <a:latin typeface="Arial" charset="0"/>
        </a:defRPr>
      </a:lvl9pPr>
    </p:titleStyle>
    <p:body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huangqun@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8AEE2-6D1B-4B28-876F-25FD57B5D779}"/>
              </a:ext>
            </a:extLst>
          </p:cNvPr>
          <p:cNvSpPr>
            <a:spLocks noGrp="1"/>
          </p:cNvSpPr>
          <p:nvPr>
            <p:ph type="ctrTitle"/>
          </p:nvPr>
        </p:nvSpPr>
        <p:spPr/>
        <p:txBody>
          <a:bodyPr/>
          <a:lstStyle/>
          <a:p>
            <a:r>
              <a:rPr lang="zh-CN" altLang="en-US" dirty="0"/>
              <a:t>计算机网络</a:t>
            </a:r>
            <a:r>
              <a:rPr lang="en-US" altLang="zh-CN" dirty="0"/>
              <a:t>-2024</a:t>
            </a:r>
            <a:r>
              <a:rPr lang="zh-CN" altLang="en-US" dirty="0"/>
              <a:t>年秋</a:t>
            </a:r>
            <a:br>
              <a:rPr lang="en-US" altLang="zh-CN" dirty="0"/>
            </a:br>
            <a:br>
              <a:rPr lang="en-US" altLang="zh-CN" dirty="0"/>
            </a:br>
            <a:r>
              <a:rPr lang="zh-CN" altLang="en-US" dirty="0"/>
              <a:t>传输层（</a:t>
            </a:r>
            <a:r>
              <a:rPr lang="en-US" altLang="zh-CN" dirty="0"/>
              <a:t>2</a:t>
            </a:r>
            <a:r>
              <a:rPr lang="zh-CN" altLang="en-US" dirty="0"/>
              <a:t>）：可靠传输</a:t>
            </a:r>
          </a:p>
        </p:txBody>
      </p:sp>
      <p:sp>
        <p:nvSpPr>
          <p:cNvPr id="3" name="副标题 2">
            <a:extLst>
              <a:ext uri="{FF2B5EF4-FFF2-40B4-BE49-F238E27FC236}">
                <a16:creationId xmlns:a16="http://schemas.microsoft.com/office/drawing/2014/main" id="{9B4E8012-4902-4069-95F3-543B3EE4DCE0}"/>
              </a:ext>
            </a:extLst>
          </p:cNvPr>
          <p:cNvSpPr>
            <a:spLocks noGrp="1"/>
          </p:cNvSpPr>
          <p:nvPr>
            <p:ph type="subTitle" idx="1"/>
          </p:nvPr>
        </p:nvSpPr>
        <p:spPr/>
        <p:txBody>
          <a:bodyPr/>
          <a:lstStyle/>
          <a:p>
            <a:endParaRPr lang="en-US" altLang="zh-CN" dirty="0"/>
          </a:p>
          <a:p>
            <a:r>
              <a:rPr lang="zh-CN" altLang="en-US" dirty="0"/>
              <a:t>黄群</a:t>
            </a:r>
            <a:endParaRPr lang="en-US" altLang="zh-CN" dirty="0"/>
          </a:p>
          <a:p>
            <a:r>
              <a:rPr lang="en-US" altLang="zh-CN" dirty="0">
                <a:hlinkClick r:id="rId2"/>
              </a:rPr>
              <a:t>huangqun@pku.edu.cn</a:t>
            </a:r>
            <a:r>
              <a:rPr lang="en-US" altLang="zh-CN" dirty="0"/>
              <a:t> </a:t>
            </a:r>
            <a:endParaRPr lang="zh-CN" altLang="en-US" dirty="0"/>
          </a:p>
        </p:txBody>
      </p:sp>
      <p:sp>
        <p:nvSpPr>
          <p:cNvPr id="4" name="灯片编号占位符 3">
            <a:extLst>
              <a:ext uri="{FF2B5EF4-FFF2-40B4-BE49-F238E27FC236}">
                <a16:creationId xmlns:a16="http://schemas.microsoft.com/office/drawing/2014/main" id="{257C2E22-4D38-4B16-A6D1-8AF0CFEE5B79}"/>
              </a:ext>
            </a:extLst>
          </p:cNvPr>
          <p:cNvSpPr>
            <a:spLocks noGrp="1"/>
          </p:cNvSpPr>
          <p:nvPr>
            <p:ph type="sldNum" sz="quarter" idx="11"/>
          </p:nvPr>
        </p:nvSpPr>
        <p:spPr/>
        <p:txBody>
          <a:bodyPr/>
          <a:lstStyle/>
          <a:p>
            <a:pPr>
              <a:defRPr/>
            </a:pPr>
            <a:fld id="{35DD5A66-9C2F-42FF-B09E-B62E67AA1448}" type="slidenum">
              <a:rPr lang="en-US" smtClean="0"/>
              <a:pPr>
                <a:defRPr/>
              </a:pPr>
              <a:t>1</a:t>
            </a:fld>
            <a:endParaRPr lang="en-US" dirty="0"/>
          </a:p>
        </p:txBody>
      </p:sp>
    </p:spTree>
    <p:extLst>
      <p:ext uri="{BB962C8B-B14F-4D97-AF65-F5344CB8AC3E}">
        <p14:creationId xmlns:p14="http://schemas.microsoft.com/office/powerpoint/2010/main" val="353587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7287C-9F23-D321-FFD0-FD0DD267E298}"/>
              </a:ext>
            </a:extLst>
          </p:cNvPr>
          <p:cNvSpPr>
            <a:spLocks noGrp="1"/>
          </p:cNvSpPr>
          <p:nvPr>
            <p:ph type="title"/>
          </p:nvPr>
        </p:nvSpPr>
        <p:spPr/>
        <p:txBody>
          <a:bodyPr/>
          <a:lstStyle/>
          <a:p>
            <a:r>
              <a:rPr lang="zh-CN" altLang="en-US" dirty="0"/>
              <a:t>可靠传输的形式化描述</a:t>
            </a:r>
          </a:p>
        </p:txBody>
      </p:sp>
      <p:sp>
        <p:nvSpPr>
          <p:cNvPr id="4" name="灯片编号占位符 3">
            <a:extLst>
              <a:ext uri="{FF2B5EF4-FFF2-40B4-BE49-F238E27FC236}">
                <a16:creationId xmlns:a16="http://schemas.microsoft.com/office/drawing/2014/main" id="{806B07AB-B968-DA30-2691-3F687A8DA17D}"/>
              </a:ext>
            </a:extLst>
          </p:cNvPr>
          <p:cNvSpPr>
            <a:spLocks noGrp="1"/>
          </p:cNvSpPr>
          <p:nvPr>
            <p:ph type="sldNum" sz="quarter" idx="11"/>
          </p:nvPr>
        </p:nvSpPr>
        <p:spPr/>
        <p:txBody>
          <a:bodyPr/>
          <a:lstStyle/>
          <a:p>
            <a:pPr>
              <a:defRPr/>
            </a:pPr>
            <a:fld id="{3FFE790D-BCFB-4008-9260-CA63AEE325FD}" type="slidenum">
              <a:rPr lang="en-US" smtClean="0"/>
              <a:pPr>
                <a:defRPr/>
              </a:pPr>
              <a:t>10</a:t>
            </a:fld>
            <a:endParaRPr lang="en-US" dirty="0"/>
          </a:p>
        </p:txBody>
      </p:sp>
      <p:pic>
        <p:nvPicPr>
          <p:cNvPr id="5" name="Picture 3" descr="rdt_part2">
            <a:extLst>
              <a:ext uri="{FF2B5EF4-FFF2-40B4-BE49-F238E27FC236}">
                <a16:creationId xmlns:a16="http://schemas.microsoft.com/office/drawing/2014/main" id="{16CAB277-62B7-1E9A-301F-5FE43AC1F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07BEDC3F-536E-15F6-3503-B4E0874096C4}"/>
              </a:ext>
            </a:extLst>
          </p:cNvPr>
          <p:cNvSpPr txBox="1">
            <a:spLocks noChangeArrowheads="1"/>
          </p:cNvSpPr>
          <p:nvPr/>
        </p:nvSpPr>
        <p:spPr bwMode="auto">
          <a:xfrm>
            <a:off x="1752600" y="3300929"/>
            <a:ext cx="110799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000099"/>
                </a:solidFill>
                <a:latin typeface="Arial" charset="0"/>
              </a:rPr>
              <a:t>发送方</a:t>
            </a:r>
            <a:endParaRPr lang="en-US" sz="2400" dirty="0">
              <a:solidFill>
                <a:srgbClr val="000099"/>
              </a:solidFill>
              <a:latin typeface="Arial" charset="0"/>
            </a:endParaRPr>
          </a:p>
        </p:txBody>
      </p:sp>
      <p:sp>
        <p:nvSpPr>
          <p:cNvPr id="7" name="Text Box 5">
            <a:extLst>
              <a:ext uri="{FF2B5EF4-FFF2-40B4-BE49-F238E27FC236}">
                <a16:creationId xmlns:a16="http://schemas.microsoft.com/office/drawing/2014/main" id="{AF12851A-8F63-801A-8843-0FD3FDDDE9EF}"/>
              </a:ext>
            </a:extLst>
          </p:cNvPr>
          <p:cNvSpPr txBox="1">
            <a:spLocks noChangeArrowheads="1"/>
          </p:cNvSpPr>
          <p:nvPr/>
        </p:nvSpPr>
        <p:spPr bwMode="auto">
          <a:xfrm>
            <a:off x="9255204" y="3300929"/>
            <a:ext cx="110799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000099"/>
                </a:solidFill>
                <a:latin typeface="Arial" charset="0"/>
              </a:rPr>
              <a:t>接收方</a:t>
            </a:r>
            <a:endParaRPr lang="en-US" sz="2400" dirty="0">
              <a:solidFill>
                <a:srgbClr val="000099"/>
              </a:solidFill>
              <a:latin typeface="Arial" charset="0"/>
            </a:endParaRPr>
          </a:p>
        </p:txBody>
      </p:sp>
      <p:sp>
        <p:nvSpPr>
          <p:cNvPr id="8" name="矩形 7">
            <a:extLst>
              <a:ext uri="{FF2B5EF4-FFF2-40B4-BE49-F238E27FC236}">
                <a16:creationId xmlns:a16="http://schemas.microsoft.com/office/drawing/2014/main" id="{081EA4C2-EA43-F7CE-A871-71EAA292DA4C}"/>
              </a:ext>
            </a:extLst>
          </p:cNvPr>
          <p:cNvSpPr/>
          <p:nvPr/>
        </p:nvSpPr>
        <p:spPr bwMode="auto">
          <a:xfrm>
            <a:off x="3088728" y="2514600"/>
            <a:ext cx="6055272" cy="19811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BF4CD96D-A6DF-0059-AF2F-E13CB04BA856}"/>
              </a:ext>
            </a:extLst>
          </p:cNvPr>
          <p:cNvSpPr/>
          <p:nvPr/>
        </p:nvSpPr>
        <p:spPr bwMode="auto">
          <a:xfrm>
            <a:off x="5029200" y="4741851"/>
            <a:ext cx="2133600" cy="19262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rPr>
              <a:t>不可靠信道</a:t>
            </a:r>
          </a:p>
        </p:txBody>
      </p:sp>
    </p:spTree>
    <p:extLst>
      <p:ext uri="{BB962C8B-B14F-4D97-AF65-F5344CB8AC3E}">
        <p14:creationId xmlns:p14="http://schemas.microsoft.com/office/powerpoint/2010/main" val="201201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34447-5814-4749-B1A6-619C4F6DEE80}"/>
              </a:ext>
            </a:extLst>
          </p:cNvPr>
          <p:cNvSpPr>
            <a:spLocks noGrp="1"/>
          </p:cNvSpPr>
          <p:nvPr>
            <p:ph type="title"/>
          </p:nvPr>
        </p:nvSpPr>
        <p:spPr/>
        <p:txBody>
          <a:bodyPr/>
          <a:lstStyle/>
          <a:p>
            <a:r>
              <a:rPr lang="zh-CN" altLang="en-US" dirty="0"/>
              <a:t>可靠传输的形式化描述</a:t>
            </a:r>
          </a:p>
        </p:txBody>
      </p:sp>
      <p:sp>
        <p:nvSpPr>
          <p:cNvPr id="4" name="灯片编号占位符 3">
            <a:extLst>
              <a:ext uri="{FF2B5EF4-FFF2-40B4-BE49-F238E27FC236}">
                <a16:creationId xmlns:a16="http://schemas.microsoft.com/office/drawing/2014/main" id="{69AA1263-E05D-4211-ABA6-91E039F1AB6C}"/>
              </a:ext>
            </a:extLst>
          </p:cNvPr>
          <p:cNvSpPr>
            <a:spLocks noGrp="1"/>
          </p:cNvSpPr>
          <p:nvPr>
            <p:ph type="sldNum" sz="quarter" idx="11"/>
          </p:nvPr>
        </p:nvSpPr>
        <p:spPr/>
        <p:txBody>
          <a:bodyPr/>
          <a:lstStyle/>
          <a:p>
            <a:pPr>
              <a:defRPr/>
            </a:pPr>
            <a:fld id="{3FFE790D-BCFB-4008-9260-CA63AEE325FD}" type="slidenum">
              <a:rPr lang="en-US" smtClean="0"/>
              <a:pPr>
                <a:defRPr/>
              </a:pPr>
              <a:t>11</a:t>
            </a:fld>
            <a:endParaRPr lang="en-US" dirty="0"/>
          </a:p>
        </p:txBody>
      </p:sp>
      <p:pic>
        <p:nvPicPr>
          <p:cNvPr id="5" name="Picture 3" descr="rdt_part2">
            <a:extLst>
              <a:ext uri="{FF2B5EF4-FFF2-40B4-BE49-F238E27FC236}">
                <a16:creationId xmlns:a16="http://schemas.microsoft.com/office/drawing/2014/main" id="{51698049-2980-4BF3-B33A-EB8D0EC04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264F1A70-1FF3-464B-AE62-D55704472019}"/>
              </a:ext>
            </a:extLst>
          </p:cNvPr>
          <p:cNvSpPr txBox="1">
            <a:spLocks noChangeArrowheads="1"/>
          </p:cNvSpPr>
          <p:nvPr/>
        </p:nvSpPr>
        <p:spPr bwMode="auto">
          <a:xfrm>
            <a:off x="1752600" y="3300929"/>
            <a:ext cx="110799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000099"/>
                </a:solidFill>
                <a:latin typeface="Arial" charset="0"/>
              </a:rPr>
              <a:t>发送方</a:t>
            </a:r>
            <a:endParaRPr lang="en-US" sz="2400" dirty="0">
              <a:solidFill>
                <a:srgbClr val="000099"/>
              </a:solidFill>
              <a:latin typeface="Arial" charset="0"/>
            </a:endParaRPr>
          </a:p>
        </p:txBody>
      </p:sp>
      <p:sp>
        <p:nvSpPr>
          <p:cNvPr id="7" name="Text Box 5">
            <a:extLst>
              <a:ext uri="{FF2B5EF4-FFF2-40B4-BE49-F238E27FC236}">
                <a16:creationId xmlns:a16="http://schemas.microsoft.com/office/drawing/2014/main" id="{87348C3B-32E8-477A-8E3C-1298BD3CAB2C}"/>
              </a:ext>
            </a:extLst>
          </p:cNvPr>
          <p:cNvSpPr txBox="1">
            <a:spLocks noChangeArrowheads="1"/>
          </p:cNvSpPr>
          <p:nvPr/>
        </p:nvSpPr>
        <p:spPr bwMode="auto">
          <a:xfrm>
            <a:off x="9255204" y="3300929"/>
            <a:ext cx="110799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000099"/>
                </a:solidFill>
                <a:latin typeface="Arial" charset="0"/>
              </a:rPr>
              <a:t>接收方</a:t>
            </a:r>
            <a:endParaRPr lang="en-US" sz="2400" dirty="0">
              <a:solidFill>
                <a:srgbClr val="000099"/>
              </a:solidFill>
              <a:latin typeface="Arial" charset="0"/>
            </a:endParaRPr>
          </a:p>
        </p:txBody>
      </p:sp>
      <p:grpSp>
        <p:nvGrpSpPr>
          <p:cNvPr id="8" name="Group 6">
            <a:extLst>
              <a:ext uri="{FF2B5EF4-FFF2-40B4-BE49-F238E27FC236}">
                <a16:creationId xmlns:a16="http://schemas.microsoft.com/office/drawing/2014/main" id="{D6891ADD-4AC6-4EA4-B554-4F5B24F3097C}"/>
              </a:ext>
            </a:extLst>
          </p:cNvPr>
          <p:cNvGrpSpPr>
            <a:grpSpLocks/>
          </p:cNvGrpSpPr>
          <p:nvPr/>
        </p:nvGrpSpPr>
        <p:grpSpPr bwMode="auto">
          <a:xfrm>
            <a:off x="1447801" y="1476375"/>
            <a:ext cx="4262438" cy="1400175"/>
            <a:chOff x="-48" y="930"/>
            <a:chExt cx="2685" cy="882"/>
          </a:xfrm>
        </p:grpSpPr>
        <p:sp>
          <p:nvSpPr>
            <p:cNvPr id="9" name="Text Box 7">
              <a:extLst>
                <a:ext uri="{FF2B5EF4-FFF2-40B4-BE49-F238E27FC236}">
                  <a16:creationId xmlns:a16="http://schemas.microsoft.com/office/drawing/2014/main" id="{DCB1BCEE-1C19-44A7-B64D-9EB891B2689B}"/>
                </a:ext>
              </a:extLst>
            </p:cNvPr>
            <p:cNvSpPr txBox="1">
              <a:spLocks noChangeArrowheads="1"/>
            </p:cNvSpPr>
            <p:nvPr/>
          </p:nvSpPr>
          <p:spPr bwMode="auto">
            <a:xfrm>
              <a:off x="-21" y="1019"/>
              <a:ext cx="2658"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rdt_send</a:t>
              </a:r>
              <a:r>
                <a:rPr lang="en-US" sz="1800" b="1" dirty="0">
                  <a:solidFill>
                    <a:srgbClr val="FF0000"/>
                  </a:solidFill>
                  <a:latin typeface="Courier New" charset="0"/>
                </a:rPr>
                <a:t>():</a:t>
              </a:r>
              <a:r>
                <a:rPr lang="en-US" sz="1800" dirty="0">
                  <a:latin typeface="Times New Roman" charset="0"/>
                </a:rPr>
                <a:t> </a:t>
              </a:r>
              <a:r>
                <a:rPr lang="zh-CN" altLang="en-US" sz="1800" dirty="0">
                  <a:latin typeface="微软雅黑" panose="020B0503020204020204" pitchFamily="34" charset="-122"/>
                  <a:ea typeface="微软雅黑" panose="020B0503020204020204" pitchFamily="34" charset="-122"/>
                </a:rPr>
                <a:t>由上层调用</a:t>
              </a:r>
              <a:r>
                <a:rPr 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如应用程序</a:t>
              </a:r>
              <a:r>
                <a:rPr 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，处理上层待发送数据</a:t>
              </a:r>
              <a:endParaRPr lang="en-US" sz="2400" dirty="0">
                <a:latin typeface="微软雅黑" panose="020B0503020204020204" pitchFamily="34" charset="-122"/>
                <a:ea typeface="微软雅黑" panose="020B0503020204020204" pitchFamily="34" charset="-122"/>
              </a:endParaRPr>
            </a:p>
          </p:txBody>
        </p:sp>
        <p:grpSp>
          <p:nvGrpSpPr>
            <p:cNvPr id="10" name="Group 8">
              <a:extLst>
                <a:ext uri="{FF2B5EF4-FFF2-40B4-BE49-F238E27FC236}">
                  <a16:creationId xmlns:a16="http://schemas.microsoft.com/office/drawing/2014/main" id="{45BF2AEF-62E8-4A0A-A896-4AB571A3F345}"/>
                </a:ext>
              </a:extLst>
            </p:cNvPr>
            <p:cNvGrpSpPr>
              <a:grpSpLocks/>
            </p:cNvGrpSpPr>
            <p:nvPr/>
          </p:nvGrpSpPr>
          <p:grpSpPr bwMode="auto">
            <a:xfrm>
              <a:off x="-48" y="930"/>
              <a:ext cx="2658" cy="882"/>
              <a:chOff x="-48" y="942"/>
              <a:chExt cx="2658" cy="882"/>
            </a:xfrm>
          </p:grpSpPr>
          <p:sp>
            <p:nvSpPr>
              <p:cNvPr id="11" name="Line 9">
                <a:extLst>
                  <a:ext uri="{FF2B5EF4-FFF2-40B4-BE49-F238E27FC236}">
                    <a16:creationId xmlns:a16="http://schemas.microsoft.com/office/drawing/2014/main" id="{28D94CAC-A185-4BE1-9CD7-B0525152E58D}"/>
                  </a:ext>
                </a:extLst>
              </p:cNvPr>
              <p:cNvSpPr>
                <a:spLocks noChangeShapeType="1"/>
              </p:cNvSpPr>
              <p:nvPr/>
            </p:nvSpPr>
            <p:spPr bwMode="auto">
              <a:xfrm>
                <a:off x="942" y="1500"/>
                <a:ext cx="174" cy="32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 name="Rectangle 10">
                <a:extLst>
                  <a:ext uri="{FF2B5EF4-FFF2-40B4-BE49-F238E27FC236}">
                    <a16:creationId xmlns:a16="http://schemas.microsoft.com/office/drawing/2014/main" id="{F7AFE74E-11DF-4960-8DFF-1FB6EA362925}"/>
                  </a:ext>
                </a:extLst>
              </p:cNvPr>
              <p:cNvSpPr>
                <a:spLocks noChangeArrowheads="1"/>
              </p:cNvSpPr>
              <p:nvPr/>
            </p:nvSpPr>
            <p:spPr bwMode="auto">
              <a:xfrm>
                <a:off x="-48" y="942"/>
                <a:ext cx="2658" cy="558"/>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grpSp>
        <p:nvGrpSpPr>
          <p:cNvPr id="13" name="Group 11">
            <a:extLst>
              <a:ext uri="{FF2B5EF4-FFF2-40B4-BE49-F238E27FC236}">
                <a16:creationId xmlns:a16="http://schemas.microsoft.com/office/drawing/2014/main" id="{A8E6A7EE-EAD4-4C37-89D9-E400E7F67664}"/>
              </a:ext>
            </a:extLst>
          </p:cNvPr>
          <p:cNvGrpSpPr>
            <a:grpSpLocks/>
          </p:cNvGrpSpPr>
          <p:nvPr/>
        </p:nvGrpSpPr>
        <p:grpSpPr bwMode="auto">
          <a:xfrm>
            <a:off x="1512888" y="4381501"/>
            <a:ext cx="3965576" cy="1636713"/>
            <a:chOff x="-7" y="2760"/>
            <a:chExt cx="2498" cy="1031"/>
          </a:xfrm>
        </p:grpSpPr>
        <p:sp>
          <p:nvSpPr>
            <p:cNvPr id="14" name="Text Box 12">
              <a:extLst>
                <a:ext uri="{FF2B5EF4-FFF2-40B4-BE49-F238E27FC236}">
                  <a16:creationId xmlns:a16="http://schemas.microsoft.com/office/drawing/2014/main" id="{C1B04FA0-0790-4A42-A918-784F2DFABF39}"/>
                </a:ext>
              </a:extLst>
            </p:cNvPr>
            <p:cNvSpPr txBox="1">
              <a:spLocks noChangeArrowheads="1"/>
            </p:cNvSpPr>
            <p:nvPr/>
          </p:nvSpPr>
          <p:spPr bwMode="auto">
            <a:xfrm>
              <a:off x="96" y="3384"/>
              <a:ext cx="2370"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udt_send</a:t>
              </a:r>
              <a:r>
                <a:rPr lang="en-US" sz="1800" b="1" dirty="0">
                  <a:solidFill>
                    <a:srgbClr val="FF0000"/>
                  </a:solidFill>
                  <a:latin typeface="Courier New" charset="0"/>
                </a:rPr>
                <a:t>():</a:t>
              </a:r>
              <a:r>
                <a:rPr lang="en-US" sz="1800" dirty="0">
                  <a:latin typeface="Times New Roman" charset="0"/>
                </a:rPr>
                <a:t> </a:t>
              </a:r>
              <a:r>
                <a:rPr lang="zh-CN" altLang="en-US" sz="1800" dirty="0"/>
                <a:t>由</a:t>
              </a:r>
              <a:r>
                <a:rPr lang="zh-CN" altLang="en-US" sz="1800" dirty="0">
                  <a:solidFill>
                    <a:srgbClr val="0070C0"/>
                  </a:solidFill>
                  <a:latin typeface="微软雅黑" panose="020B0503020204020204" pitchFamily="34" charset="-122"/>
                  <a:ea typeface="微软雅黑" panose="020B0503020204020204" pitchFamily="34" charset="-122"/>
                </a:rPr>
                <a:t>可靠传输协议</a:t>
              </a:r>
              <a:r>
                <a:rPr lang="zh-CN" altLang="en-US" sz="1800" dirty="0">
                  <a:latin typeface="微软雅黑" panose="020B0503020204020204" pitchFamily="34" charset="-122"/>
                  <a:ea typeface="微软雅黑" panose="020B0503020204020204" pitchFamily="34" charset="-122"/>
                </a:rPr>
                <a:t>调用，将数据包交给不可靠信道传输</a:t>
              </a:r>
              <a:endParaRPr lang="en-US" sz="1800" dirty="0">
                <a:latin typeface="微软雅黑" panose="020B0503020204020204" pitchFamily="34" charset="-122"/>
                <a:ea typeface="微软雅黑" panose="020B0503020204020204" pitchFamily="34" charset="-122"/>
              </a:endParaRPr>
            </a:p>
          </p:txBody>
        </p:sp>
        <p:grpSp>
          <p:nvGrpSpPr>
            <p:cNvPr id="15" name="Group 13">
              <a:extLst>
                <a:ext uri="{FF2B5EF4-FFF2-40B4-BE49-F238E27FC236}">
                  <a16:creationId xmlns:a16="http://schemas.microsoft.com/office/drawing/2014/main" id="{2D53DA9E-E6E6-4370-9A66-F14D0ECCDAC9}"/>
                </a:ext>
              </a:extLst>
            </p:cNvPr>
            <p:cNvGrpSpPr>
              <a:grpSpLocks/>
            </p:cNvGrpSpPr>
            <p:nvPr/>
          </p:nvGrpSpPr>
          <p:grpSpPr bwMode="auto">
            <a:xfrm>
              <a:off x="-7" y="2760"/>
              <a:ext cx="2498" cy="1025"/>
              <a:chOff x="-7" y="2760"/>
              <a:chExt cx="2498" cy="1025"/>
            </a:xfrm>
          </p:grpSpPr>
          <p:sp>
            <p:nvSpPr>
              <p:cNvPr id="16" name="Line 14">
                <a:extLst>
                  <a:ext uri="{FF2B5EF4-FFF2-40B4-BE49-F238E27FC236}">
                    <a16:creationId xmlns:a16="http://schemas.microsoft.com/office/drawing/2014/main" id="{F573BB66-8998-4152-9CEC-0FDD5EF080F0}"/>
                  </a:ext>
                </a:extLst>
              </p:cNvPr>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7" name="Rectangle 15">
                <a:extLst>
                  <a:ext uri="{FF2B5EF4-FFF2-40B4-BE49-F238E27FC236}">
                    <a16:creationId xmlns:a16="http://schemas.microsoft.com/office/drawing/2014/main" id="{D738CBF4-174B-491F-8F68-CEE83F941062}"/>
                  </a:ext>
                </a:extLst>
              </p:cNvPr>
              <p:cNvSpPr>
                <a:spLocks noChangeArrowheads="1"/>
              </p:cNvSpPr>
              <p:nvPr/>
            </p:nvSpPr>
            <p:spPr bwMode="auto">
              <a:xfrm>
                <a:off x="-7" y="3378"/>
                <a:ext cx="2498" cy="407"/>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grpSp>
        <p:nvGrpSpPr>
          <p:cNvPr id="18" name="Group 16">
            <a:extLst>
              <a:ext uri="{FF2B5EF4-FFF2-40B4-BE49-F238E27FC236}">
                <a16:creationId xmlns:a16="http://schemas.microsoft.com/office/drawing/2014/main" id="{F8653383-F392-4474-9710-3F9798E7F9EF}"/>
              </a:ext>
            </a:extLst>
          </p:cNvPr>
          <p:cNvGrpSpPr>
            <a:grpSpLocks/>
          </p:cNvGrpSpPr>
          <p:nvPr/>
        </p:nvGrpSpPr>
        <p:grpSpPr bwMode="auto">
          <a:xfrm>
            <a:off x="6543677" y="4362451"/>
            <a:ext cx="3868738" cy="1647825"/>
            <a:chOff x="3162" y="2748"/>
            <a:chExt cx="2437" cy="1038"/>
          </a:xfrm>
        </p:grpSpPr>
        <p:sp>
          <p:nvSpPr>
            <p:cNvPr id="19" name="Text Box 17">
              <a:extLst>
                <a:ext uri="{FF2B5EF4-FFF2-40B4-BE49-F238E27FC236}">
                  <a16:creationId xmlns:a16="http://schemas.microsoft.com/office/drawing/2014/main" id="{70A99A68-1FBD-483A-B5DA-9556007288BE}"/>
                </a:ext>
              </a:extLst>
            </p:cNvPr>
            <p:cNvSpPr txBox="1">
              <a:spLocks noChangeArrowheads="1"/>
            </p:cNvSpPr>
            <p:nvPr/>
          </p:nvSpPr>
          <p:spPr bwMode="auto">
            <a:xfrm>
              <a:off x="3215" y="3368"/>
              <a:ext cx="2384"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rdt_rcv</a:t>
              </a:r>
              <a:r>
                <a:rPr lang="en-US" sz="1800" b="1" dirty="0">
                  <a:solidFill>
                    <a:srgbClr val="FF0000"/>
                  </a:solidFill>
                  <a:latin typeface="Courier New" charset="0"/>
                </a:rPr>
                <a:t>():</a:t>
              </a:r>
              <a:r>
                <a:rPr lang="en-US" sz="1800" dirty="0">
                  <a:latin typeface="Times New Roman" charset="0"/>
                </a:rPr>
                <a:t> </a:t>
              </a:r>
              <a:r>
                <a:rPr lang="zh-CN" altLang="en-US" sz="1800" dirty="0">
                  <a:latin typeface="微软雅黑" panose="020B0503020204020204" pitchFamily="34" charset="-122"/>
                  <a:ea typeface="微软雅黑" panose="020B0503020204020204" pitchFamily="34" charset="-122"/>
                </a:rPr>
                <a:t>当数据到达时，由下层不可靠信道调用</a:t>
              </a:r>
              <a:endParaRPr lang="en-US" sz="1800" dirty="0">
                <a:latin typeface="微软雅黑" panose="020B0503020204020204" pitchFamily="34" charset="-122"/>
                <a:ea typeface="微软雅黑" panose="020B0503020204020204" pitchFamily="34" charset="-122"/>
              </a:endParaRPr>
            </a:p>
          </p:txBody>
        </p:sp>
        <p:grpSp>
          <p:nvGrpSpPr>
            <p:cNvPr id="20" name="Group 18">
              <a:extLst>
                <a:ext uri="{FF2B5EF4-FFF2-40B4-BE49-F238E27FC236}">
                  <a16:creationId xmlns:a16="http://schemas.microsoft.com/office/drawing/2014/main" id="{41857E29-31E8-40C8-8A9D-6A5BD8E31776}"/>
                </a:ext>
              </a:extLst>
            </p:cNvPr>
            <p:cNvGrpSpPr>
              <a:grpSpLocks/>
            </p:cNvGrpSpPr>
            <p:nvPr/>
          </p:nvGrpSpPr>
          <p:grpSpPr bwMode="auto">
            <a:xfrm>
              <a:off x="3162" y="2748"/>
              <a:ext cx="2370" cy="1038"/>
              <a:chOff x="3162" y="2748"/>
              <a:chExt cx="2370" cy="1038"/>
            </a:xfrm>
          </p:grpSpPr>
          <p:sp>
            <p:nvSpPr>
              <p:cNvPr id="21" name="Line 19">
                <a:extLst>
                  <a:ext uri="{FF2B5EF4-FFF2-40B4-BE49-F238E27FC236}">
                    <a16:creationId xmlns:a16="http://schemas.microsoft.com/office/drawing/2014/main" id="{17386090-CAAA-4638-B285-404C1ACAC1D3}"/>
                  </a:ext>
                </a:extLst>
              </p:cNvPr>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2" name="Rectangle 20">
                <a:extLst>
                  <a:ext uri="{FF2B5EF4-FFF2-40B4-BE49-F238E27FC236}">
                    <a16:creationId xmlns:a16="http://schemas.microsoft.com/office/drawing/2014/main" id="{63F31B52-BA86-4680-A975-08C6C88AC107}"/>
                  </a:ext>
                </a:extLst>
              </p:cNvPr>
              <p:cNvSpPr>
                <a:spLocks noChangeArrowheads="1"/>
              </p:cNvSpPr>
              <p:nvPr/>
            </p:nvSpPr>
            <p:spPr bwMode="auto">
              <a:xfrm>
                <a:off x="3162" y="3390"/>
                <a:ext cx="2370" cy="396"/>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grpSp>
        <p:nvGrpSpPr>
          <p:cNvPr id="23" name="Group 21">
            <a:extLst>
              <a:ext uri="{FF2B5EF4-FFF2-40B4-BE49-F238E27FC236}">
                <a16:creationId xmlns:a16="http://schemas.microsoft.com/office/drawing/2014/main" id="{3FE5F2D9-40D7-4917-A9F0-A380128D2B59}"/>
              </a:ext>
            </a:extLst>
          </p:cNvPr>
          <p:cNvGrpSpPr>
            <a:grpSpLocks/>
          </p:cNvGrpSpPr>
          <p:nvPr/>
        </p:nvGrpSpPr>
        <p:grpSpPr bwMode="auto">
          <a:xfrm>
            <a:off x="6505576" y="1470026"/>
            <a:ext cx="4010025" cy="1349375"/>
            <a:chOff x="3138" y="926"/>
            <a:chExt cx="2526" cy="850"/>
          </a:xfrm>
        </p:grpSpPr>
        <p:sp>
          <p:nvSpPr>
            <p:cNvPr id="24" name="Text Box 22">
              <a:extLst>
                <a:ext uri="{FF2B5EF4-FFF2-40B4-BE49-F238E27FC236}">
                  <a16:creationId xmlns:a16="http://schemas.microsoft.com/office/drawing/2014/main" id="{9EA54D81-EBE2-4B46-A9A4-11B6B73C20A0}"/>
                </a:ext>
              </a:extLst>
            </p:cNvPr>
            <p:cNvSpPr txBox="1">
              <a:spLocks noChangeArrowheads="1"/>
            </p:cNvSpPr>
            <p:nvPr/>
          </p:nvSpPr>
          <p:spPr bwMode="auto">
            <a:xfrm>
              <a:off x="3215" y="926"/>
              <a:ext cx="2449"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deliver_data</a:t>
              </a:r>
              <a:r>
                <a:rPr lang="en-US" sz="1800" b="1" dirty="0">
                  <a:solidFill>
                    <a:srgbClr val="FF0000"/>
                  </a:solidFill>
                  <a:latin typeface="Courier New" charset="0"/>
                </a:rPr>
                <a:t>():</a:t>
              </a:r>
              <a:r>
                <a:rPr lang="zh-CN" altLang="en-US" sz="1800" dirty="0"/>
                <a:t>由</a:t>
              </a:r>
              <a:r>
                <a:rPr lang="zh-CN" altLang="en-US" sz="1800" dirty="0">
                  <a:solidFill>
                    <a:srgbClr val="0070C0"/>
                  </a:solidFill>
                  <a:latin typeface="微软雅黑" panose="020B0503020204020204" pitchFamily="34" charset="-122"/>
                  <a:ea typeface="微软雅黑" panose="020B0503020204020204" pitchFamily="34" charset="-122"/>
                </a:rPr>
                <a:t>可靠传输协议</a:t>
              </a:r>
              <a:r>
                <a:rPr lang="zh-CN" altLang="en-US" sz="1800" dirty="0">
                  <a:latin typeface="微软雅黑" panose="020B0503020204020204" pitchFamily="34" charset="-122"/>
                  <a:ea typeface="微软雅黑" panose="020B0503020204020204" pitchFamily="34" charset="-122"/>
                </a:rPr>
                <a:t>调用，将数据交给上层</a:t>
              </a:r>
              <a:endParaRPr lang="en-US" sz="2400" dirty="0"/>
            </a:p>
          </p:txBody>
        </p:sp>
        <p:grpSp>
          <p:nvGrpSpPr>
            <p:cNvPr id="25" name="Group 23">
              <a:extLst>
                <a:ext uri="{FF2B5EF4-FFF2-40B4-BE49-F238E27FC236}">
                  <a16:creationId xmlns:a16="http://schemas.microsoft.com/office/drawing/2014/main" id="{8203B449-52F3-4777-835B-78CC761B7935}"/>
                </a:ext>
              </a:extLst>
            </p:cNvPr>
            <p:cNvGrpSpPr>
              <a:grpSpLocks/>
            </p:cNvGrpSpPr>
            <p:nvPr/>
          </p:nvGrpSpPr>
          <p:grpSpPr bwMode="auto">
            <a:xfrm>
              <a:off x="3138" y="942"/>
              <a:ext cx="2526" cy="834"/>
              <a:chOff x="3138" y="942"/>
              <a:chExt cx="2526" cy="834"/>
            </a:xfrm>
          </p:grpSpPr>
          <p:sp>
            <p:nvSpPr>
              <p:cNvPr id="26" name="Line 24">
                <a:extLst>
                  <a:ext uri="{FF2B5EF4-FFF2-40B4-BE49-F238E27FC236}">
                    <a16:creationId xmlns:a16="http://schemas.microsoft.com/office/drawing/2014/main" id="{14D3BA64-D95E-4EAF-B941-AA7BC93541C2}"/>
                  </a:ext>
                </a:extLst>
              </p:cNvPr>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7" name="Rectangle 25">
                <a:extLst>
                  <a:ext uri="{FF2B5EF4-FFF2-40B4-BE49-F238E27FC236}">
                    <a16:creationId xmlns:a16="http://schemas.microsoft.com/office/drawing/2014/main" id="{ADEFFA40-269B-48BF-9B43-B97F09CC33EC}"/>
                  </a:ext>
                </a:extLst>
              </p:cNvPr>
              <p:cNvSpPr>
                <a:spLocks noChangeArrowheads="1"/>
              </p:cNvSpPr>
              <p:nvPr/>
            </p:nvSpPr>
            <p:spPr bwMode="auto">
              <a:xfrm>
                <a:off x="3138" y="942"/>
                <a:ext cx="2526" cy="396"/>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sp>
        <p:nvSpPr>
          <p:cNvPr id="29" name="矩形 28">
            <a:extLst>
              <a:ext uri="{FF2B5EF4-FFF2-40B4-BE49-F238E27FC236}">
                <a16:creationId xmlns:a16="http://schemas.microsoft.com/office/drawing/2014/main" id="{25ACA831-D51D-A8AF-C36D-69C8C9B92622}"/>
              </a:ext>
            </a:extLst>
          </p:cNvPr>
          <p:cNvSpPr/>
          <p:nvPr/>
        </p:nvSpPr>
        <p:spPr bwMode="auto">
          <a:xfrm>
            <a:off x="3600450" y="3162301"/>
            <a:ext cx="1878013" cy="7998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rPr>
              <a:t>可靠传输协议</a:t>
            </a:r>
            <a:br>
              <a:rPr kumimoji="0" lang="en-US" altLang="zh-CN" sz="2000" b="0" i="0" u="none" strike="noStrike" cap="none" normalizeH="0" baseline="0" dirty="0">
                <a:ln>
                  <a:noFill/>
                </a:ln>
                <a:solidFill>
                  <a:schemeClr val="tx1"/>
                </a:solidFill>
                <a:effectLst/>
                <a:latin typeface="Arial" charset="0"/>
              </a:rPr>
            </a:br>
            <a:r>
              <a:rPr kumimoji="0" lang="zh-CN" altLang="en-US" sz="2000" b="0" i="0" u="none" strike="noStrike" cap="none" normalizeH="0" baseline="0" dirty="0">
                <a:ln>
                  <a:noFill/>
                </a:ln>
                <a:solidFill>
                  <a:schemeClr val="tx1"/>
                </a:solidFill>
                <a:effectLst/>
                <a:latin typeface="Arial" charset="0"/>
              </a:rPr>
              <a:t>（发送方）</a:t>
            </a:r>
          </a:p>
        </p:txBody>
      </p:sp>
      <p:sp>
        <p:nvSpPr>
          <p:cNvPr id="30" name="矩形 29">
            <a:extLst>
              <a:ext uri="{FF2B5EF4-FFF2-40B4-BE49-F238E27FC236}">
                <a16:creationId xmlns:a16="http://schemas.microsoft.com/office/drawing/2014/main" id="{19E2C496-9791-D945-DC5C-48F6D230A093}"/>
              </a:ext>
            </a:extLst>
          </p:cNvPr>
          <p:cNvSpPr/>
          <p:nvPr/>
        </p:nvSpPr>
        <p:spPr bwMode="auto">
          <a:xfrm>
            <a:off x="6377645" y="3226950"/>
            <a:ext cx="1878013" cy="7232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rPr>
              <a:t>可靠传输协议</a:t>
            </a:r>
            <a:br>
              <a:rPr kumimoji="0" lang="en-US" altLang="zh-CN" sz="2000" b="0" i="0" u="none" strike="noStrike" cap="none" normalizeH="0" baseline="0" dirty="0">
                <a:ln>
                  <a:noFill/>
                </a:ln>
                <a:solidFill>
                  <a:schemeClr val="tx1"/>
                </a:solidFill>
                <a:effectLst/>
                <a:latin typeface="Arial" charset="0"/>
              </a:rPr>
            </a:br>
            <a:r>
              <a:rPr kumimoji="0" lang="zh-CN" altLang="en-US" sz="2000" b="0" i="0" u="none" strike="noStrike" cap="none" normalizeH="0" baseline="0" dirty="0">
                <a:ln>
                  <a:noFill/>
                </a:ln>
                <a:solidFill>
                  <a:schemeClr val="tx1"/>
                </a:solidFill>
                <a:effectLst/>
                <a:latin typeface="Arial" charset="0"/>
              </a:rPr>
              <a:t>（接收方）</a:t>
            </a:r>
          </a:p>
        </p:txBody>
      </p:sp>
      <p:sp>
        <p:nvSpPr>
          <p:cNvPr id="31" name="矩形 30">
            <a:extLst>
              <a:ext uri="{FF2B5EF4-FFF2-40B4-BE49-F238E27FC236}">
                <a16:creationId xmlns:a16="http://schemas.microsoft.com/office/drawing/2014/main" id="{8D532B67-3F8C-FB2C-FA3C-B244E197B761}"/>
              </a:ext>
            </a:extLst>
          </p:cNvPr>
          <p:cNvSpPr/>
          <p:nvPr/>
        </p:nvSpPr>
        <p:spPr bwMode="auto">
          <a:xfrm>
            <a:off x="5029200" y="4741851"/>
            <a:ext cx="2133600" cy="19262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rPr>
              <a:t>不可靠信道</a:t>
            </a:r>
          </a:p>
        </p:txBody>
      </p:sp>
      <p:sp>
        <p:nvSpPr>
          <p:cNvPr id="3" name="文本框 2">
            <a:extLst>
              <a:ext uri="{FF2B5EF4-FFF2-40B4-BE49-F238E27FC236}">
                <a16:creationId xmlns:a16="http://schemas.microsoft.com/office/drawing/2014/main" id="{5B79910D-5520-770F-B15F-CC438A4855AC}"/>
              </a:ext>
            </a:extLst>
          </p:cNvPr>
          <p:cNvSpPr txBox="1"/>
          <p:nvPr/>
        </p:nvSpPr>
        <p:spPr>
          <a:xfrm>
            <a:off x="827249" y="4881861"/>
            <a:ext cx="1723549" cy="461665"/>
          </a:xfrm>
          <a:prstGeom prst="rect">
            <a:avLst/>
          </a:prstGeom>
          <a:noFill/>
        </p:spPr>
        <p:txBody>
          <a:bodyPr wrap="none" rtlCol="0">
            <a:spAutoFit/>
          </a:bodyPr>
          <a:lstStyle/>
          <a:p>
            <a:r>
              <a:rPr lang="zh-CN" altLang="en-US" sz="2400" dirty="0">
                <a:solidFill>
                  <a:srgbClr val="000099"/>
                </a:solidFill>
                <a:latin typeface="Arial" charset="0"/>
                <a:ea typeface="ＭＳ Ｐゴシック" charset="0"/>
              </a:rPr>
              <a:t>如何调用？</a:t>
            </a:r>
          </a:p>
        </p:txBody>
      </p:sp>
      <p:sp>
        <p:nvSpPr>
          <p:cNvPr id="32" name="文本框 31">
            <a:extLst>
              <a:ext uri="{FF2B5EF4-FFF2-40B4-BE49-F238E27FC236}">
                <a16:creationId xmlns:a16="http://schemas.microsoft.com/office/drawing/2014/main" id="{599AA25D-EDD6-DF31-8CCD-79ABE2306D75}"/>
              </a:ext>
            </a:extLst>
          </p:cNvPr>
          <p:cNvSpPr txBox="1"/>
          <p:nvPr/>
        </p:nvSpPr>
        <p:spPr>
          <a:xfrm>
            <a:off x="651113" y="970875"/>
            <a:ext cx="1723549" cy="461665"/>
          </a:xfrm>
          <a:prstGeom prst="rect">
            <a:avLst/>
          </a:prstGeom>
          <a:noFill/>
        </p:spPr>
        <p:txBody>
          <a:bodyPr wrap="none" rtlCol="0">
            <a:spAutoFit/>
          </a:bodyPr>
          <a:lstStyle/>
          <a:p>
            <a:r>
              <a:rPr lang="zh-CN" altLang="en-US" sz="2400" dirty="0">
                <a:solidFill>
                  <a:srgbClr val="000099"/>
                </a:solidFill>
                <a:latin typeface="Arial" charset="0"/>
                <a:ea typeface="ＭＳ Ｐゴシック" charset="0"/>
              </a:rPr>
              <a:t>如何实现？</a:t>
            </a:r>
          </a:p>
        </p:txBody>
      </p:sp>
      <p:sp>
        <p:nvSpPr>
          <p:cNvPr id="33" name="文本框 32">
            <a:extLst>
              <a:ext uri="{FF2B5EF4-FFF2-40B4-BE49-F238E27FC236}">
                <a16:creationId xmlns:a16="http://schemas.microsoft.com/office/drawing/2014/main" id="{396E48D4-9ED8-314D-6D9D-D81AAA512F9D}"/>
              </a:ext>
            </a:extLst>
          </p:cNvPr>
          <p:cNvSpPr txBox="1"/>
          <p:nvPr/>
        </p:nvSpPr>
        <p:spPr>
          <a:xfrm>
            <a:off x="10013731" y="4927503"/>
            <a:ext cx="1723549" cy="461665"/>
          </a:xfrm>
          <a:prstGeom prst="rect">
            <a:avLst/>
          </a:prstGeom>
          <a:noFill/>
        </p:spPr>
        <p:txBody>
          <a:bodyPr wrap="none" rtlCol="0">
            <a:spAutoFit/>
          </a:bodyPr>
          <a:lstStyle/>
          <a:p>
            <a:r>
              <a:rPr lang="zh-CN" altLang="en-US" sz="2400" dirty="0">
                <a:solidFill>
                  <a:srgbClr val="000099"/>
                </a:solidFill>
                <a:latin typeface="Arial" charset="0"/>
                <a:ea typeface="ＭＳ Ｐゴシック" charset="0"/>
              </a:rPr>
              <a:t>如何实现？</a:t>
            </a:r>
          </a:p>
        </p:txBody>
      </p:sp>
      <p:sp>
        <p:nvSpPr>
          <p:cNvPr id="34" name="文本框 33">
            <a:extLst>
              <a:ext uri="{FF2B5EF4-FFF2-40B4-BE49-F238E27FC236}">
                <a16:creationId xmlns:a16="http://schemas.microsoft.com/office/drawing/2014/main" id="{5BD646CA-69E3-C93C-33CF-5FC53F61E492}"/>
              </a:ext>
            </a:extLst>
          </p:cNvPr>
          <p:cNvSpPr txBox="1"/>
          <p:nvPr/>
        </p:nvSpPr>
        <p:spPr>
          <a:xfrm>
            <a:off x="10042635" y="966789"/>
            <a:ext cx="1723549" cy="461665"/>
          </a:xfrm>
          <a:prstGeom prst="rect">
            <a:avLst/>
          </a:prstGeom>
          <a:noFill/>
        </p:spPr>
        <p:txBody>
          <a:bodyPr wrap="none" rtlCol="0">
            <a:spAutoFit/>
          </a:bodyPr>
          <a:lstStyle/>
          <a:p>
            <a:r>
              <a:rPr lang="zh-CN" altLang="en-US" sz="2400" dirty="0">
                <a:solidFill>
                  <a:srgbClr val="000099"/>
                </a:solidFill>
                <a:latin typeface="Arial" charset="0"/>
                <a:ea typeface="ＭＳ Ｐゴシック" charset="0"/>
              </a:rPr>
              <a:t>如何调用？</a:t>
            </a:r>
          </a:p>
        </p:txBody>
      </p:sp>
    </p:spTree>
    <p:extLst>
      <p:ext uri="{BB962C8B-B14F-4D97-AF65-F5344CB8AC3E}">
        <p14:creationId xmlns:p14="http://schemas.microsoft.com/office/powerpoint/2010/main" val="32490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5AC5B-6C11-4A44-8F0C-FF6879532884}"/>
              </a:ext>
            </a:extLst>
          </p:cNvPr>
          <p:cNvSpPr>
            <a:spLocks noGrp="1"/>
          </p:cNvSpPr>
          <p:nvPr>
            <p:ph type="title"/>
          </p:nvPr>
        </p:nvSpPr>
        <p:spPr/>
        <p:txBody>
          <a:bodyPr/>
          <a:lstStyle/>
          <a:p>
            <a:r>
              <a:rPr lang="zh-CN" altLang="en-US" dirty="0"/>
              <a:t>学习可靠传输的方法（</a:t>
            </a:r>
            <a:r>
              <a:rPr lang="en-US" altLang="zh-CN" dirty="0"/>
              <a:t>1</a:t>
            </a:r>
            <a:r>
              <a:rPr lang="zh-CN" altLang="en-US" dirty="0"/>
              <a:t>）</a:t>
            </a:r>
          </a:p>
        </p:txBody>
      </p:sp>
      <p:sp>
        <p:nvSpPr>
          <p:cNvPr id="3" name="内容占位符 2">
            <a:extLst>
              <a:ext uri="{FF2B5EF4-FFF2-40B4-BE49-F238E27FC236}">
                <a16:creationId xmlns:a16="http://schemas.microsoft.com/office/drawing/2014/main" id="{57D8CD3A-E613-4E09-A184-1B3C528F7E8B}"/>
              </a:ext>
            </a:extLst>
          </p:cNvPr>
          <p:cNvSpPr>
            <a:spLocks noGrp="1"/>
          </p:cNvSpPr>
          <p:nvPr>
            <p:ph idx="1"/>
          </p:nvPr>
        </p:nvSpPr>
        <p:spPr/>
        <p:txBody>
          <a:bodyPr/>
          <a:lstStyle/>
          <a:p>
            <a:r>
              <a:rPr lang="zh-CN" altLang="en-US" sz="2800" dirty="0"/>
              <a:t>从最简单的场景开始，考虑如何设计可靠性协议</a:t>
            </a:r>
            <a:endParaRPr lang="en-US" altLang="zh-CN" sz="2800" dirty="0"/>
          </a:p>
          <a:p>
            <a:pPr lvl="1"/>
            <a:endParaRPr lang="en-US" altLang="zh-CN" sz="2500" dirty="0"/>
          </a:p>
          <a:p>
            <a:endParaRPr lang="en-US" altLang="zh-CN" sz="2800" dirty="0"/>
          </a:p>
          <a:p>
            <a:endParaRPr lang="en-US" altLang="zh-CN" sz="2800" dirty="0"/>
          </a:p>
          <a:p>
            <a:endParaRPr lang="en-US" altLang="zh-CN" sz="2800" dirty="0"/>
          </a:p>
          <a:p>
            <a:endParaRPr lang="en-US" altLang="zh-CN" sz="2800" dirty="0"/>
          </a:p>
          <a:p>
            <a:r>
              <a:rPr lang="zh-CN" altLang="en-US" sz="2800" dirty="0"/>
              <a:t>先达成可靠性，然后优化性能</a:t>
            </a:r>
            <a:endParaRPr lang="en-US" altLang="zh-CN" sz="2800" dirty="0"/>
          </a:p>
        </p:txBody>
      </p:sp>
      <p:sp>
        <p:nvSpPr>
          <p:cNvPr id="4" name="灯片编号占位符 3">
            <a:extLst>
              <a:ext uri="{FF2B5EF4-FFF2-40B4-BE49-F238E27FC236}">
                <a16:creationId xmlns:a16="http://schemas.microsoft.com/office/drawing/2014/main" id="{09668B1D-716A-4173-8537-E07DAFBD17BE}"/>
              </a:ext>
            </a:extLst>
          </p:cNvPr>
          <p:cNvSpPr>
            <a:spLocks noGrp="1"/>
          </p:cNvSpPr>
          <p:nvPr>
            <p:ph type="sldNum" sz="quarter" idx="11"/>
          </p:nvPr>
        </p:nvSpPr>
        <p:spPr/>
        <p:txBody>
          <a:bodyPr/>
          <a:lstStyle/>
          <a:p>
            <a:pPr>
              <a:defRPr/>
            </a:pPr>
            <a:fld id="{3FFE790D-BCFB-4008-9260-CA63AEE325FD}" type="slidenum">
              <a:rPr lang="en-US" smtClean="0"/>
              <a:pPr>
                <a:defRPr/>
              </a:pPr>
              <a:t>12</a:t>
            </a:fld>
            <a:endParaRPr lang="en-US" dirty="0"/>
          </a:p>
        </p:txBody>
      </p:sp>
      <p:sp>
        <p:nvSpPr>
          <p:cNvPr id="5" name="矩形 4">
            <a:extLst>
              <a:ext uri="{FF2B5EF4-FFF2-40B4-BE49-F238E27FC236}">
                <a16:creationId xmlns:a16="http://schemas.microsoft.com/office/drawing/2014/main" id="{6FAFBFB0-183B-4BA6-B270-9B818AFAA1F2}"/>
              </a:ext>
            </a:extLst>
          </p:cNvPr>
          <p:cNvSpPr/>
          <p:nvPr/>
        </p:nvSpPr>
        <p:spPr bwMode="auto">
          <a:xfrm>
            <a:off x="228600" y="3657600"/>
            <a:ext cx="2133600" cy="9144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rPr>
              <a:t>场景</a:t>
            </a:r>
            <a:r>
              <a:rPr kumimoji="0" lang="en-US" altLang="zh-CN" sz="1800" b="0" i="0" u="none" strike="noStrike" cap="none" normalizeH="0" baseline="0" dirty="0">
                <a:ln>
                  <a:noFill/>
                </a:ln>
                <a:solidFill>
                  <a:schemeClr val="tx1"/>
                </a:solidFill>
                <a:effectLst/>
                <a:latin typeface="Arial" charset="0"/>
              </a:rPr>
              <a:t>1</a:t>
            </a:r>
          </a:p>
          <a:p>
            <a:pPr marL="0" marR="0" indent="0" algn="ctr" defTabSz="914400" rtl="0" eaLnBrk="0" fontAlgn="base" latinLnBrk="0" hangingPunct="0">
              <a:lnSpc>
                <a:spcPct val="100000"/>
              </a:lnSpc>
              <a:spcBef>
                <a:spcPct val="0"/>
              </a:spcBef>
              <a:spcAft>
                <a:spcPct val="0"/>
              </a:spcAft>
              <a:buClrTx/>
              <a:buSzTx/>
              <a:buFontTx/>
              <a:buNone/>
              <a:tabLst/>
            </a:pPr>
            <a:endParaRPr lang="en-US" altLang="zh-CN"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rPr>
              <a:t>不出错，也不丢包</a:t>
            </a:r>
            <a:endParaRPr kumimoji="0" lang="en-US" altLang="zh-CN" sz="1800" b="0" i="0" u="none" strike="noStrike" cap="none" normalizeH="0" baseline="0" dirty="0">
              <a:ln>
                <a:noFill/>
              </a:ln>
              <a:solidFill>
                <a:schemeClr val="tx1"/>
              </a:solidFill>
              <a:effectLst/>
              <a:latin typeface="Arial" charset="0"/>
            </a:endParaRPr>
          </a:p>
        </p:txBody>
      </p:sp>
      <p:sp>
        <p:nvSpPr>
          <p:cNvPr id="6" name="矩形 5">
            <a:extLst>
              <a:ext uri="{FF2B5EF4-FFF2-40B4-BE49-F238E27FC236}">
                <a16:creationId xmlns:a16="http://schemas.microsoft.com/office/drawing/2014/main" id="{BE461BFB-DF20-4C2D-BA2E-DDB12ADF70E8}"/>
              </a:ext>
            </a:extLst>
          </p:cNvPr>
          <p:cNvSpPr/>
          <p:nvPr/>
        </p:nvSpPr>
        <p:spPr bwMode="auto">
          <a:xfrm>
            <a:off x="3232435" y="3655891"/>
            <a:ext cx="2438400" cy="9144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rPr>
              <a:t>场景</a:t>
            </a:r>
            <a:r>
              <a:rPr kumimoji="0" lang="en-US" altLang="zh-CN" sz="1800" b="0" i="0" u="none" strike="noStrike" cap="none" normalizeH="0" baseline="0" dirty="0">
                <a:ln>
                  <a:noFill/>
                </a:ln>
                <a:solidFill>
                  <a:schemeClr val="tx1"/>
                </a:solidFill>
                <a:effectLst/>
                <a:latin typeface="Arial" charset="0"/>
              </a:rPr>
              <a:t>2</a:t>
            </a:r>
            <a:endParaRPr lang="en-US" altLang="zh-CN"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rPr>
              <a:t>出错，但不丢包</a:t>
            </a:r>
            <a:endParaRPr kumimoji="0" lang="en-US" altLang="zh-CN" sz="1800" b="0" i="0" u="none" strike="noStrike" cap="none" normalizeH="0" baseline="0" dirty="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4A01DF4D-9F44-4259-8B4E-2E28F53BC7AF}"/>
              </a:ext>
            </a:extLst>
          </p:cNvPr>
          <p:cNvSpPr/>
          <p:nvPr/>
        </p:nvSpPr>
        <p:spPr bwMode="auto">
          <a:xfrm>
            <a:off x="6541070" y="3655891"/>
            <a:ext cx="2513763" cy="9144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rPr>
              <a:t>场景</a:t>
            </a:r>
            <a:r>
              <a:rPr kumimoji="0" lang="en-US" altLang="zh-CN" sz="1800" b="0" i="0" u="none" strike="noStrike" cap="none" normalizeH="0" baseline="0" dirty="0">
                <a:ln>
                  <a:noFill/>
                </a:ln>
                <a:solidFill>
                  <a:schemeClr val="tx1"/>
                </a:solidFill>
                <a:effectLst/>
                <a:latin typeface="Arial" charset="0"/>
              </a:rPr>
              <a:t>3</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rPr>
              <a:t>可能出错，也可能丢包</a:t>
            </a:r>
            <a:endParaRPr kumimoji="0" lang="en-US" altLang="zh-CN" sz="1800" b="0" i="0" u="none" strike="noStrike" cap="none" normalizeH="0" baseline="0" dirty="0">
              <a:ln>
                <a:noFill/>
              </a:ln>
              <a:solidFill>
                <a:schemeClr val="tx1"/>
              </a:solidFill>
              <a:effectLst/>
              <a:latin typeface="Arial" charset="0"/>
            </a:endParaRPr>
          </a:p>
        </p:txBody>
      </p:sp>
      <p:sp>
        <p:nvSpPr>
          <p:cNvPr id="8" name="箭头: 右 7">
            <a:extLst>
              <a:ext uri="{FF2B5EF4-FFF2-40B4-BE49-F238E27FC236}">
                <a16:creationId xmlns:a16="http://schemas.microsoft.com/office/drawing/2014/main" id="{E693076C-EFE0-440F-AFCD-1C89B683A675}"/>
              </a:ext>
            </a:extLst>
          </p:cNvPr>
          <p:cNvSpPr/>
          <p:nvPr/>
        </p:nvSpPr>
        <p:spPr bwMode="auto">
          <a:xfrm>
            <a:off x="2241835" y="3732091"/>
            <a:ext cx="1143000" cy="762000"/>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箭头: 右 8">
            <a:extLst>
              <a:ext uri="{FF2B5EF4-FFF2-40B4-BE49-F238E27FC236}">
                <a16:creationId xmlns:a16="http://schemas.microsoft.com/office/drawing/2014/main" id="{8ADDF0FA-63FF-4332-B63F-12BEEE05E085}"/>
              </a:ext>
            </a:extLst>
          </p:cNvPr>
          <p:cNvSpPr/>
          <p:nvPr/>
        </p:nvSpPr>
        <p:spPr bwMode="auto">
          <a:xfrm>
            <a:off x="5591518" y="3732091"/>
            <a:ext cx="1143000" cy="762000"/>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00915FDF-975C-489C-BF85-DC3E888D518E}"/>
              </a:ext>
            </a:extLst>
          </p:cNvPr>
          <p:cNvSpPr/>
          <p:nvPr/>
        </p:nvSpPr>
        <p:spPr bwMode="auto">
          <a:xfrm>
            <a:off x="9362139" y="3655891"/>
            <a:ext cx="2514600" cy="9144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Arial" charset="0"/>
              </a:rPr>
              <a:t>性能优化</a:t>
            </a:r>
            <a:endParaRPr lang="en-US" altLang="zh-CN"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Arial" charset="0"/>
              </a:rPr>
              <a:t>+</a:t>
            </a:r>
          </a:p>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Arial" charset="0"/>
              </a:rPr>
              <a:t>乱序处理</a:t>
            </a:r>
            <a:endParaRPr lang="en-US" altLang="zh-CN" dirty="0">
              <a:solidFill>
                <a:schemeClr val="tx1"/>
              </a:solidFill>
              <a:latin typeface="Arial" charset="0"/>
            </a:endParaRPr>
          </a:p>
        </p:txBody>
      </p:sp>
      <p:sp>
        <p:nvSpPr>
          <p:cNvPr id="11" name="箭头: 右 10">
            <a:extLst>
              <a:ext uri="{FF2B5EF4-FFF2-40B4-BE49-F238E27FC236}">
                <a16:creationId xmlns:a16="http://schemas.microsoft.com/office/drawing/2014/main" id="{D06F8E2D-0377-4C58-B043-E71ACEC28849}"/>
              </a:ext>
            </a:extLst>
          </p:cNvPr>
          <p:cNvSpPr/>
          <p:nvPr/>
        </p:nvSpPr>
        <p:spPr bwMode="auto">
          <a:xfrm>
            <a:off x="8864333" y="3732091"/>
            <a:ext cx="1143000" cy="762000"/>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0466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99B7A-EAE8-4C99-A00F-06C355C8C90F}"/>
              </a:ext>
            </a:extLst>
          </p:cNvPr>
          <p:cNvSpPr>
            <a:spLocks noGrp="1"/>
          </p:cNvSpPr>
          <p:nvPr>
            <p:ph type="title"/>
          </p:nvPr>
        </p:nvSpPr>
        <p:spPr/>
        <p:txBody>
          <a:bodyPr/>
          <a:lstStyle/>
          <a:p>
            <a:r>
              <a:rPr lang="zh-CN" altLang="en-US" dirty="0"/>
              <a:t>学习可靠传输的方法（</a:t>
            </a:r>
            <a:r>
              <a:rPr lang="en-US" altLang="zh-CN" dirty="0"/>
              <a:t>2</a:t>
            </a:r>
            <a:r>
              <a:rPr lang="zh-CN" altLang="en-US" dirty="0"/>
              <a:t>）</a:t>
            </a:r>
          </a:p>
        </p:txBody>
      </p:sp>
      <p:sp>
        <p:nvSpPr>
          <p:cNvPr id="3" name="内容占位符 2">
            <a:extLst>
              <a:ext uri="{FF2B5EF4-FFF2-40B4-BE49-F238E27FC236}">
                <a16:creationId xmlns:a16="http://schemas.microsoft.com/office/drawing/2014/main" id="{06C3D61B-E4F5-4CC4-A335-4674A6ECD251}"/>
              </a:ext>
            </a:extLst>
          </p:cNvPr>
          <p:cNvSpPr>
            <a:spLocks noGrp="1"/>
          </p:cNvSpPr>
          <p:nvPr>
            <p:ph idx="1"/>
          </p:nvPr>
        </p:nvSpPr>
        <p:spPr/>
        <p:txBody>
          <a:bodyPr/>
          <a:lstStyle/>
          <a:p>
            <a:r>
              <a:rPr lang="zh-CN" altLang="en-US" dirty="0">
                <a:solidFill>
                  <a:srgbClr val="C00000"/>
                </a:solidFill>
              </a:rPr>
              <a:t>可靠性机制</a:t>
            </a:r>
            <a:r>
              <a:rPr lang="zh-CN" altLang="en-US" dirty="0"/>
              <a:t>是分布式算法：</a:t>
            </a:r>
            <a:r>
              <a:rPr lang="zh-CN" altLang="en-US" dirty="0">
                <a:solidFill>
                  <a:srgbClr val="0070C0"/>
                </a:solidFill>
              </a:rPr>
              <a:t>发送方</a:t>
            </a:r>
            <a:r>
              <a:rPr lang="zh-CN" altLang="en-US" dirty="0"/>
              <a:t>、</a:t>
            </a:r>
            <a:r>
              <a:rPr lang="zh-CN" altLang="en-US" dirty="0">
                <a:solidFill>
                  <a:srgbClr val="0070C0"/>
                </a:solidFill>
              </a:rPr>
              <a:t>接收方</a:t>
            </a:r>
            <a:r>
              <a:rPr lang="zh-CN" altLang="en-US" dirty="0"/>
              <a:t>各自都应执行相应操作，协同保证可靠性</a:t>
            </a:r>
            <a:endParaRPr lang="en-US" altLang="zh-CN" dirty="0"/>
          </a:p>
          <a:p>
            <a:r>
              <a:rPr lang="zh-CN" altLang="en-US" dirty="0"/>
              <a:t>发送方或者接收方的功能，可以用有限状态机（</a:t>
            </a:r>
            <a:r>
              <a:rPr lang="en-US" altLang="zh-CN" dirty="0"/>
              <a:t>FSM</a:t>
            </a:r>
            <a:r>
              <a:rPr lang="zh-CN" altLang="en-US" dirty="0"/>
              <a:t>）进行表示</a:t>
            </a:r>
            <a:endParaRPr lang="en-US" altLang="zh-CN" dirty="0"/>
          </a:p>
          <a:p>
            <a:endParaRPr lang="en-US" altLang="zh-CN" dirty="0"/>
          </a:p>
        </p:txBody>
      </p:sp>
      <p:sp>
        <p:nvSpPr>
          <p:cNvPr id="4" name="灯片编号占位符 3">
            <a:extLst>
              <a:ext uri="{FF2B5EF4-FFF2-40B4-BE49-F238E27FC236}">
                <a16:creationId xmlns:a16="http://schemas.microsoft.com/office/drawing/2014/main" id="{84EA0E37-7C3D-425D-839B-998024721111}"/>
              </a:ext>
            </a:extLst>
          </p:cNvPr>
          <p:cNvSpPr>
            <a:spLocks noGrp="1"/>
          </p:cNvSpPr>
          <p:nvPr>
            <p:ph type="sldNum" sz="quarter" idx="11"/>
          </p:nvPr>
        </p:nvSpPr>
        <p:spPr/>
        <p:txBody>
          <a:bodyPr/>
          <a:lstStyle/>
          <a:p>
            <a:pPr>
              <a:defRPr/>
            </a:pPr>
            <a:fld id="{3FFE790D-BCFB-4008-9260-CA63AEE325FD}" type="slidenum">
              <a:rPr lang="en-US" smtClean="0"/>
              <a:pPr>
                <a:defRPr/>
              </a:pPr>
              <a:t>13</a:t>
            </a:fld>
            <a:endParaRPr lang="en-US" dirty="0"/>
          </a:p>
        </p:txBody>
      </p:sp>
      <p:sp>
        <p:nvSpPr>
          <p:cNvPr id="5" name="Oval 5">
            <a:extLst>
              <a:ext uri="{FF2B5EF4-FFF2-40B4-BE49-F238E27FC236}">
                <a16:creationId xmlns:a16="http://schemas.microsoft.com/office/drawing/2014/main" id="{52DB2A09-9BA7-4789-8A70-9847A8142B95}"/>
              </a:ext>
            </a:extLst>
          </p:cNvPr>
          <p:cNvSpPr>
            <a:spLocks noChangeArrowheads="1"/>
          </p:cNvSpPr>
          <p:nvPr/>
        </p:nvSpPr>
        <p:spPr bwMode="auto">
          <a:xfrm>
            <a:off x="4284663" y="3837784"/>
            <a:ext cx="809625" cy="876300"/>
          </a:xfrm>
          <a:prstGeom prst="ellipse">
            <a:avLst/>
          </a:prstGeom>
          <a:solidFill>
            <a:srgbClr val="000099"/>
          </a:solidFill>
          <a:ln>
            <a:noFill/>
          </a:ln>
          <a:effectLst/>
          <a:extLst>
            <a:ext uri="{91240B29-F687-4f45-9708-019B960494DF}">
              <a14:hiddenLine xmlns:a14="http://schemas.microsoft.com/office/drawing/2010/main" xmlns="" w="1905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 name="Oval 6">
            <a:extLst>
              <a:ext uri="{FF2B5EF4-FFF2-40B4-BE49-F238E27FC236}">
                <a16:creationId xmlns:a16="http://schemas.microsoft.com/office/drawing/2014/main" id="{61971A49-27DD-4BDB-84BF-7E46C3E807C2}"/>
              </a:ext>
            </a:extLst>
          </p:cNvPr>
          <p:cNvSpPr>
            <a:spLocks noChangeArrowheads="1"/>
          </p:cNvSpPr>
          <p:nvPr/>
        </p:nvSpPr>
        <p:spPr bwMode="auto">
          <a:xfrm>
            <a:off x="4219575" y="3871121"/>
            <a:ext cx="809625" cy="87630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 name="Text Box 7">
            <a:extLst>
              <a:ext uri="{FF2B5EF4-FFF2-40B4-BE49-F238E27FC236}">
                <a16:creationId xmlns:a16="http://schemas.microsoft.com/office/drawing/2014/main" id="{6161F860-DCA1-4530-B9A5-BE69611DAB16}"/>
              </a:ext>
            </a:extLst>
          </p:cNvPr>
          <p:cNvSpPr txBox="1">
            <a:spLocks noChangeArrowheads="1"/>
          </p:cNvSpPr>
          <p:nvPr/>
        </p:nvSpPr>
        <p:spPr bwMode="auto">
          <a:xfrm>
            <a:off x="4227512" y="4001297"/>
            <a:ext cx="830263" cy="707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defRPr/>
            </a:pPr>
            <a:r>
              <a:rPr lang="zh-CN" altLang="en-US" sz="2000" dirty="0">
                <a:latin typeface="微软雅黑" panose="020B0503020204020204" pitchFamily="34" charset="-122"/>
                <a:ea typeface="微软雅黑" panose="020B0503020204020204" pitchFamily="34" charset="-122"/>
              </a:rPr>
              <a:t>状态</a:t>
            </a:r>
            <a:endParaRPr lang="en-US" sz="2000" dirty="0">
              <a:latin typeface="微软雅黑" panose="020B0503020204020204" pitchFamily="34" charset="-122"/>
              <a:ea typeface="微软雅黑" panose="020B0503020204020204" pitchFamily="34" charset="-122"/>
            </a:endParaRPr>
          </a:p>
          <a:p>
            <a:pPr algn="ctr">
              <a:defRPr/>
            </a:pPr>
            <a:r>
              <a:rPr lang="en-US" sz="2000" dirty="0">
                <a:latin typeface="微软雅黑" panose="020B0503020204020204" pitchFamily="34" charset="-122"/>
                <a:ea typeface="微软雅黑" panose="020B0503020204020204" pitchFamily="34" charset="-122"/>
              </a:rPr>
              <a:t>1</a:t>
            </a:r>
          </a:p>
        </p:txBody>
      </p:sp>
      <p:sp>
        <p:nvSpPr>
          <p:cNvPr id="8" name="Freeform 8">
            <a:extLst>
              <a:ext uri="{FF2B5EF4-FFF2-40B4-BE49-F238E27FC236}">
                <a16:creationId xmlns:a16="http://schemas.microsoft.com/office/drawing/2014/main" id="{234E6F1E-E325-4942-B7FF-5A2CBE68B603}"/>
              </a:ext>
            </a:extLst>
          </p:cNvPr>
          <p:cNvSpPr>
            <a:spLocks/>
          </p:cNvSpPr>
          <p:nvPr/>
        </p:nvSpPr>
        <p:spPr bwMode="auto">
          <a:xfrm>
            <a:off x="5105400" y="3823496"/>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0">
            <a:extLst>
              <a:ext uri="{FF2B5EF4-FFF2-40B4-BE49-F238E27FC236}">
                <a16:creationId xmlns:a16="http://schemas.microsoft.com/office/drawing/2014/main" id="{191D6538-3AAD-44E7-9D54-3A554FD1F4E7}"/>
              </a:ext>
            </a:extLst>
          </p:cNvPr>
          <p:cNvSpPr>
            <a:spLocks noChangeArrowheads="1"/>
          </p:cNvSpPr>
          <p:nvPr/>
        </p:nvSpPr>
        <p:spPr bwMode="auto">
          <a:xfrm>
            <a:off x="9037638" y="3931446"/>
            <a:ext cx="809625" cy="876300"/>
          </a:xfrm>
          <a:prstGeom prst="ellipse">
            <a:avLst/>
          </a:prstGeom>
          <a:solidFill>
            <a:srgbClr val="000099"/>
          </a:solidFill>
          <a:ln>
            <a:noFill/>
          </a:ln>
          <a:effectLst/>
          <a:extLst>
            <a:ext uri="{91240B29-F687-4f45-9708-019B960494DF}">
              <a14:hiddenLine xmlns:a14="http://schemas.microsoft.com/office/drawing/2010/main" xmlns="" w="1905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 name="Oval 11">
            <a:extLst>
              <a:ext uri="{FF2B5EF4-FFF2-40B4-BE49-F238E27FC236}">
                <a16:creationId xmlns:a16="http://schemas.microsoft.com/office/drawing/2014/main" id="{63FE49F3-E9CC-44D0-96DE-CC92A5562753}"/>
              </a:ext>
            </a:extLst>
          </p:cNvPr>
          <p:cNvSpPr>
            <a:spLocks noChangeArrowheads="1"/>
          </p:cNvSpPr>
          <p:nvPr/>
        </p:nvSpPr>
        <p:spPr bwMode="auto">
          <a:xfrm>
            <a:off x="8972550" y="3975896"/>
            <a:ext cx="809625" cy="87630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 name="Text Box 12">
            <a:extLst>
              <a:ext uri="{FF2B5EF4-FFF2-40B4-BE49-F238E27FC236}">
                <a16:creationId xmlns:a16="http://schemas.microsoft.com/office/drawing/2014/main" id="{306C6CEF-2E21-478C-87CA-792512984286}"/>
              </a:ext>
            </a:extLst>
          </p:cNvPr>
          <p:cNvSpPr txBox="1">
            <a:spLocks noChangeArrowheads="1"/>
          </p:cNvSpPr>
          <p:nvPr/>
        </p:nvSpPr>
        <p:spPr bwMode="auto">
          <a:xfrm>
            <a:off x="8980487" y="4106072"/>
            <a:ext cx="697627" cy="707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defRPr/>
            </a:pPr>
            <a:r>
              <a:rPr lang="zh-CN" altLang="en-US" sz="2000" dirty="0">
                <a:latin typeface="微软雅黑" panose="020B0503020204020204" pitchFamily="34" charset="-122"/>
                <a:ea typeface="微软雅黑" panose="020B0503020204020204" pitchFamily="34" charset="-122"/>
              </a:rPr>
              <a:t>状态</a:t>
            </a:r>
            <a:endParaRPr lang="en-US" altLang="zh-CN" sz="2000" dirty="0">
              <a:latin typeface="微软雅黑" panose="020B0503020204020204" pitchFamily="34" charset="-122"/>
              <a:ea typeface="微软雅黑" panose="020B0503020204020204" pitchFamily="34" charset="-122"/>
            </a:endParaRPr>
          </a:p>
          <a:p>
            <a:pPr algn="ctr">
              <a:defRPr/>
            </a:pPr>
            <a:r>
              <a:rPr lang="en-US" sz="2000" dirty="0">
                <a:latin typeface="微软雅黑" panose="020B0503020204020204" pitchFamily="34" charset="-122"/>
                <a:ea typeface="微软雅黑" panose="020B0503020204020204" pitchFamily="34" charset="-122"/>
              </a:rPr>
              <a:t>2</a:t>
            </a:r>
          </a:p>
        </p:txBody>
      </p:sp>
      <p:sp>
        <p:nvSpPr>
          <p:cNvPr id="12" name="Text Box 13">
            <a:extLst>
              <a:ext uri="{FF2B5EF4-FFF2-40B4-BE49-F238E27FC236}">
                <a16:creationId xmlns:a16="http://schemas.microsoft.com/office/drawing/2014/main" id="{4AB18073-9212-4365-96AA-47A59738FB89}"/>
              </a:ext>
            </a:extLst>
          </p:cNvPr>
          <p:cNvSpPr txBox="1">
            <a:spLocks noChangeArrowheads="1"/>
          </p:cNvSpPr>
          <p:nvPr/>
        </p:nvSpPr>
        <p:spPr bwMode="auto">
          <a:xfrm>
            <a:off x="5872191" y="3188497"/>
            <a:ext cx="226215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solidFill>
                  <a:srgbClr val="CC0000"/>
                </a:solidFill>
                <a:latin typeface="微软雅黑" panose="020B0503020204020204" pitchFamily="34" charset="-122"/>
                <a:ea typeface="微软雅黑" panose="020B0503020204020204" pitchFamily="34" charset="-122"/>
              </a:rPr>
              <a:t>引起状态转移的事件</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13" name="Text Box 14">
            <a:extLst>
              <a:ext uri="{FF2B5EF4-FFF2-40B4-BE49-F238E27FC236}">
                <a16:creationId xmlns:a16="http://schemas.microsoft.com/office/drawing/2014/main" id="{C0C01ADF-265A-4053-9A69-26AF64C0CCBE}"/>
              </a:ext>
            </a:extLst>
          </p:cNvPr>
          <p:cNvSpPr txBox="1">
            <a:spLocks noChangeArrowheads="1"/>
          </p:cNvSpPr>
          <p:nvPr/>
        </p:nvSpPr>
        <p:spPr bwMode="auto">
          <a:xfrm>
            <a:off x="5804566" y="3514451"/>
            <a:ext cx="249299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defRPr/>
            </a:pPr>
            <a:r>
              <a:rPr lang="zh-CN" altLang="en-US" sz="1800" dirty="0">
                <a:solidFill>
                  <a:srgbClr val="CC0000"/>
                </a:solidFill>
                <a:latin typeface="微软雅黑" panose="020B0503020204020204" pitchFamily="34" charset="-122"/>
                <a:ea typeface="微软雅黑" panose="020B0503020204020204" pitchFamily="34" charset="-122"/>
              </a:rPr>
              <a:t>由事件引发的相应动作</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14" name="Line 15">
            <a:extLst>
              <a:ext uri="{FF2B5EF4-FFF2-40B4-BE49-F238E27FC236}">
                <a16:creationId xmlns:a16="http://schemas.microsoft.com/office/drawing/2014/main" id="{BFB49F21-7541-4D3A-879D-D373450BD079}"/>
              </a:ext>
            </a:extLst>
          </p:cNvPr>
          <p:cNvSpPr>
            <a:spLocks noChangeShapeType="1"/>
          </p:cNvSpPr>
          <p:nvPr/>
        </p:nvSpPr>
        <p:spPr bwMode="auto">
          <a:xfrm>
            <a:off x="5229225" y="3537746"/>
            <a:ext cx="3381375"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5" name="Rectangle 16">
            <a:extLst>
              <a:ext uri="{FF2B5EF4-FFF2-40B4-BE49-F238E27FC236}">
                <a16:creationId xmlns:a16="http://schemas.microsoft.com/office/drawing/2014/main" id="{BB433E5E-03B5-4521-B992-383D8A178995}"/>
              </a:ext>
            </a:extLst>
          </p:cNvPr>
          <p:cNvSpPr>
            <a:spLocks noChangeArrowheads="1"/>
          </p:cNvSpPr>
          <p:nvPr/>
        </p:nvSpPr>
        <p:spPr bwMode="auto">
          <a:xfrm>
            <a:off x="1247775" y="3871121"/>
            <a:ext cx="2771775" cy="1238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ctr">
              <a:lnSpc>
                <a:spcPct val="85000"/>
              </a:lnSpc>
              <a:spcBef>
                <a:spcPct val="20000"/>
              </a:spcBef>
              <a:buClr>
                <a:srgbClr val="000099"/>
              </a:buClr>
              <a:buSzPct val="65000"/>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状态的变化仅由</a:t>
            </a:r>
            <a:r>
              <a:rPr lang="zh-CN" altLang="en-US" sz="1800" dirty="0">
                <a:solidFill>
                  <a:srgbClr val="C00000"/>
                </a:solidFill>
                <a:latin typeface="微软雅黑" panose="020B0503020204020204" pitchFamily="34" charset="-122"/>
                <a:ea typeface="微软雅黑" panose="020B0503020204020204" pitchFamily="34" charset="-122"/>
              </a:rPr>
              <a:t>事件</a:t>
            </a:r>
            <a:r>
              <a:rPr lang="zh-CN" altLang="en-US" sz="1800" dirty="0">
                <a:latin typeface="微软雅黑" panose="020B0503020204020204" pitchFamily="34" charset="-122"/>
                <a:ea typeface="微软雅黑" panose="020B0503020204020204" pitchFamily="34" charset="-122"/>
              </a:rPr>
              <a:t>引起</a:t>
            </a:r>
            <a:endParaRPr lang="en-US" altLang="zh-CN" sz="1800" dirty="0">
              <a:latin typeface="微软雅黑" panose="020B0503020204020204" pitchFamily="34" charset="-122"/>
              <a:ea typeface="微软雅黑" panose="020B0503020204020204" pitchFamily="34" charset="-122"/>
            </a:endParaRPr>
          </a:p>
        </p:txBody>
      </p:sp>
      <p:sp>
        <p:nvSpPr>
          <p:cNvPr id="16" name="Freeform 17">
            <a:extLst>
              <a:ext uri="{FF2B5EF4-FFF2-40B4-BE49-F238E27FC236}">
                <a16:creationId xmlns:a16="http://schemas.microsoft.com/office/drawing/2014/main" id="{444D3623-7FE8-4947-B5F9-CD2850CAEE6A}"/>
              </a:ext>
            </a:extLst>
          </p:cNvPr>
          <p:cNvSpPr>
            <a:spLocks/>
          </p:cNvSpPr>
          <p:nvPr/>
        </p:nvSpPr>
        <p:spPr bwMode="auto">
          <a:xfrm>
            <a:off x="4505324" y="4747422"/>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8">
            <a:extLst>
              <a:ext uri="{FF2B5EF4-FFF2-40B4-BE49-F238E27FC236}">
                <a16:creationId xmlns:a16="http://schemas.microsoft.com/office/drawing/2014/main" id="{751941B7-CCFE-4C82-9C20-59C1938290B7}"/>
              </a:ext>
            </a:extLst>
          </p:cNvPr>
          <p:cNvSpPr>
            <a:spLocks/>
          </p:cNvSpPr>
          <p:nvPr/>
        </p:nvSpPr>
        <p:spPr bwMode="auto">
          <a:xfrm flipH="1" flipV="1">
            <a:off x="9648824" y="4785522"/>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a:extLst>
              <a:ext uri="{FF2B5EF4-FFF2-40B4-BE49-F238E27FC236}">
                <a16:creationId xmlns:a16="http://schemas.microsoft.com/office/drawing/2014/main" id="{ACF78529-973B-4FA0-A2FB-D9E5D8A6BABD}"/>
              </a:ext>
            </a:extLst>
          </p:cNvPr>
          <p:cNvSpPr>
            <a:spLocks noChangeShapeType="1"/>
          </p:cNvSpPr>
          <p:nvPr/>
        </p:nvSpPr>
        <p:spPr bwMode="auto">
          <a:xfrm>
            <a:off x="5029200" y="4490247"/>
            <a:ext cx="1571625" cy="752475"/>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9" name="Text Box 21">
            <a:extLst>
              <a:ext uri="{FF2B5EF4-FFF2-40B4-BE49-F238E27FC236}">
                <a16:creationId xmlns:a16="http://schemas.microsoft.com/office/drawing/2014/main" id="{E1AD24ED-6C3A-41DC-95E3-43CDD0E7809A}"/>
              </a:ext>
            </a:extLst>
          </p:cNvPr>
          <p:cNvSpPr txBox="1">
            <a:spLocks noChangeArrowheads="1"/>
          </p:cNvSpPr>
          <p:nvPr/>
        </p:nvSpPr>
        <p:spPr bwMode="auto">
          <a:xfrm>
            <a:off x="5843710" y="4291811"/>
            <a:ext cx="64633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solidFill>
                  <a:srgbClr val="CC0000"/>
                </a:solidFill>
                <a:latin typeface="微软雅黑" panose="020B0503020204020204" pitchFamily="34" charset="-122"/>
                <a:ea typeface="微软雅黑" panose="020B0503020204020204" pitchFamily="34" charset="-122"/>
              </a:rPr>
              <a:t>事件</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20" name="Text Box 22">
            <a:extLst>
              <a:ext uri="{FF2B5EF4-FFF2-40B4-BE49-F238E27FC236}">
                <a16:creationId xmlns:a16="http://schemas.microsoft.com/office/drawing/2014/main" id="{7A5DB044-A1FC-42F3-96CF-B0C167263814}"/>
              </a:ext>
            </a:extLst>
          </p:cNvPr>
          <p:cNvSpPr txBox="1">
            <a:spLocks noChangeArrowheads="1"/>
          </p:cNvSpPr>
          <p:nvPr/>
        </p:nvSpPr>
        <p:spPr bwMode="auto">
          <a:xfrm>
            <a:off x="5840192" y="4600856"/>
            <a:ext cx="64633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solidFill>
                  <a:srgbClr val="CC0000"/>
                </a:solidFill>
                <a:latin typeface="微软雅黑" panose="020B0503020204020204" pitchFamily="34" charset="-122"/>
                <a:ea typeface="微软雅黑" panose="020B0503020204020204" pitchFamily="34" charset="-122"/>
              </a:rPr>
              <a:t>动作</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21" name="Line 23">
            <a:extLst>
              <a:ext uri="{FF2B5EF4-FFF2-40B4-BE49-F238E27FC236}">
                <a16:creationId xmlns:a16="http://schemas.microsoft.com/office/drawing/2014/main" id="{DA426D2A-B458-4626-8FDF-2F6A2BFD64D1}"/>
              </a:ext>
            </a:extLst>
          </p:cNvPr>
          <p:cNvSpPr>
            <a:spLocks noChangeShapeType="1"/>
          </p:cNvSpPr>
          <p:nvPr/>
        </p:nvSpPr>
        <p:spPr bwMode="auto">
          <a:xfrm>
            <a:off x="5705475" y="4642646"/>
            <a:ext cx="942975"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2" name="Line 10">
            <a:extLst>
              <a:ext uri="{FF2B5EF4-FFF2-40B4-BE49-F238E27FC236}">
                <a16:creationId xmlns:a16="http://schemas.microsoft.com/office/drawing/2014/main" id="{DA9699F1-2B09-4277-AF3B-57577126B5DC}"/>
              </a:ext>
            </a:extLst>
          </p:cNvPr>
          <p:cNvSpPr>
            <a:spLocks noChangeShapeType="1"/>
          </p:cNvSpPr>
          <p:nvPr/>
        </p:nvSpPr>
        <p:spPr bwMode="auto">
          <a:xfrm>
            <a:off x="3673476" y="3426624"/>
            <a:ext cx="656558" cy="56976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矩形 22">
            <a:extLst>
              <a:ext uri="{FF2B5EF4-FFF2-40B4-BE49-F238E27FC236}">
                <a16:creationId xmlns:a16="http://schemas.microsoft.com/office/drawing/2014/main" id="{9DB00773-8DED-4A0B-900A-2B86787800ED}"/>
              </a:ext>
            </a:extLst>
          </p:cNvPr>
          <p:cNvSpPr/>
          <p:nvPr/>
        </p:nvSpPr>
        <p:spPr>
          <a:xfrm>
            <a:off x="3327491" y="3120084"/>
            <a:ext cx="1107996" cy="369332"/>
          </a:xfrm>
          <a:prstGeom prst="rect">
            <a:avLst/>
          </a:prstGeom>
        </p:spPr>
        <p:txBody>
          <a:bodyPr wrap="none">
            <a:spAutoFit/>
          </a:bodyPr>
          <a:lstStyle/>
          <a:p>
            <a:pPr algn="ctr">
              <a:defRPr/>
            </a:pPr>
            <a:r>
              <a:rPr lang="zh-CN" altLang="en-US" dirty="0">
                <a:latin typeface="微软雅黑" panose="020B0503020204020204" pitchFamily="34" charset="-122"/>
                <a:ea typeface="微软雅黑" panose="020B0503020204020204" pitchFamily="34" charset="-122"/>
              </a:rPr>
              <a:t>初始状态</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42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1" grpId="0"/>
      <p:bldP spid="12" grpId="0"/>
      <p:bldP spid="13" grpId="0"/>
      <p:bldP spid="14" grpId="0" animBg="1"/>
      <p:bldP spid="15" grpId="0"/>
      <p:bldP spid="16" grpId="0" animBg="1"/>
      <p:bldP spid="17" grpId="0" animBg="1"/>
      <p:bldP spid="18" grpId="0" animBg="1"/>
      <p:bldP spid="19" grpId="0"/>
      <p:bldP spid="20" grpId="0"/>
      <p:bldP spid="21" grpId="0" animBg="1"/>
      <p:bldP spid="2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图片 131">
            <a:extLst>
              <a:ext uri="{FF2B5EF4-FFF2-40B4-BE49-F238E27FC236}">
                <a16:creationId xmlns:a16="http://schemas.microsoft.com/office/drawing/2014/main" id="{E3FFC2C0-C767-4A3B-855B-FFB3FCA14E96}"/>
              </a:ext>
            </a:extLst>
          </p:cNvPr>
          <p:cNvPicPr>
            <a:picLocks noChangeAspect="1"/>
          </p:cNvPicPr>
          <p:nvPr/>
        </p:nvPicPr>
        <p:blipFill>
          <a:blip r:embed="rId2"/>
          <a:stretch>
            <a:fillRect/>
          </a:stretch>
        </p:blipFill>
        <p:spPr>
          <a:xfrm>
            <a:off x="2286000" y="2286000"/>
            <a:ext cx="7259888" cy="3301177"/>
          </a:xfrm>
          <a:prstGeom prst="rect">
            <a:avLst/>
          </a:prstGeom>
        </p:spPr>
      </p:pic>
      <p:sp>
        <p:nvSpPr>
          <p:cNvPr id="2" name="标题 1">
            <a:extLst>
              <a:ext uri="{FF2B5EF4-FFF2-40B4-BE49-F238E27FC236}">
                <a16:creationId xmlns:a16="http://schemas.microsoft.com/office/drawing/2014/main" id="{155E44AC-2B8C-49AB-A88F-4A41E02B31EF}"/>
              </a:ext>
            </a:extLst>
          </p:cNvPr>
          <p:cNvSpPr>
            <a:spLocks noGrp="1"/>
          </p:cNvSpPr>
          <p:nvPr>
            <p:ph type="title"/>
          </p:nvPr>
        </p:nvSpPr>
        <p:spPr/>
        <p:txBody>
          <a:bodyPr/>
          <a:lstStyle/>
          <a:p>
            <a:r>
              <a:rPr lang="zh-CN" altLang="en-US" dirty="0"/>
              <a:t>术语说明</a:t>
            </a:r>
          </a:p>
        </p:txBody>
      </p:sp>
      <p:sp>
        <p:nvSpPr>
          <p:cNvPr id="3" name="内容占位符 2">
            <a:extLst>
              <a:ext uri="{FF2B5EF4-FFF2-40B4-BE49-F238E27FC236}">
                <a16:creationId xmlns:a16="http://schemas.microsoft.com/office/drawing/2014/main" id="{887F58E7-A87A-4D40-B726-6D6F5C205DF3}"/>
              </a:ext>
            </a:extLst>
          </p:cNvPr>
          <p:cNvSpPr>
            <a:spLocks noGrp="1"/>
          </p:cNvSpPr>
          <p:nvPr>
            <p:ph idx="1"/>
          </p:nvPr>
        </p:nvSpPr>
        <p:spPr/>
        <p:txBody>
          <a:bodyPr/>
          <a:lstStyle/>
          <a:p>
            <a:r>
              <a:rPr lang="zh-CN" altLang="en-US" sz="2000" dirty="0">
                <a:latin typeface="微软雅黑" panose="020B0503020204020204" pitchFamily="34" charset="-122"/>
                <a:ea typeface="微软雅黑" panose="020B0503020204020204" pitchFamily="34" charset="-122"/>
              </a:rPr>
              <a:t>各个网络层次，对于所传数据有不同名称</a:t>
            </a:r>
          </a:p>
        </p:txBody>
      </p:sp>
      <p:sp>
        <p:nvSpPr>
          <p:cNvPr id="4" name="灯片编号占位符 3">
            <a:extLst>
              <a:ext uri="{FF2B5EF4-FFF2-40B4-BE49-F238E27FC236}">
                <a16:creationId xmlns:a16="http://schemas.microsoft.com/office/drawing/2014/main" id="{7DA0C7ED-8FB4-431D-BB63-7C61C5AE43CB}"/>
              </a:ext>
            </a:extLst>
          </p:cNvPr>
          <p:cNvSpPr>
            <a:spLocks noGrp="1"/>
          </p:cNvSpPr>
          <p:nvPr>
            <p:ph type="sldNum" sz="quarter" idx="11"/>
          </p:nvPr>
        </p:nvSpPr>
        <p:spPr/>
        <p:txBody>
          <a:bodyPr/>
          <a:lstStyle/>
          <a:p>
            <a:pPr>
              <a:defRPr/>
            </a:pPr>
            <a:fld id="{3FFE790D-BCFB-4008-9260-CA63AEE325FD}" type="slidenum">
              <a:rPr lang="en-US" smtClean="0"/>
              <a:pPr>
                <a:defRPr/>
              </a:pPr>
              <a:t>14</a:t>
            </a:fld>
            <a:endParaRPr lang="en-US" dirty="0"/>
          </a:p>
        </p:txBody>
      </p:sp>
      <p:sp>
        <p:nvSpPr>
          <p:cNvPr id="127" name="内容占位符 2">
            <a:extLst>
              <a:ext uri="{FF2B5EF4-FFF2-40B4-BE49-F238E27FC236}">
                <a16:creationId xmlns:a16="http://schemas.microsoft.com/office/drawing/2014/main" id="{54B8C4A3-2347-4FD6-8BA3-205430115E78}"/>
              </a:ext>
            </a:extLst>
          </p:cNvPr>
          <p:cNvSpPr txBox="1">
            <a:spLocks/>
          </p:cNvSpPr>
          <p:nvPr/>
        </p:nvSpPr>
        <p:spPr bwMode="auto">
          <a:xfrm>
            <a:off x="609600" y="5707446"/>
            <a:ext cx="10972800" cy="312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r>
              <a:rPr lang="zh-CN" altLang="en-US" sz="1800" kern="0" dirty="0">
                <a:latin typeface="微软雅黑" panose="020B0503020204020204" pitchFamily="34" charset="-122"/>
                <a:ea typeface="微软雅黑" panose="020B0503020204020204" pitchFamily="34" charset="-122"/>
              </a:rPr>
              <a:t>本章节统一使用</a:t>
            </a:r>
            <a:r>
              <a:rPr lang="en-US" altLang="zh-CN" sz="1800" kern="0" dirty="0">
                <a:latin typeface="微软雅黑" panose="020B0503020204020204" pitchFamily="34" charset="-122"/>
                <a:ea typeface="微软雅黑" panose="020B0503020204020204" pitchFamily="34" charset="-122"/>
              </a:rPr>
              <a:t>packet</a:t>
            </a:r>
            <a:r>
              <a:rPr lang="zh-CN" altLang="en-US" sz="1800" kern="0" dirty="0">
                <a:latin typeface="微软雅黑" panose="020B0503020204020204" pitchFamily="34" charset="-122"/>
                <a:ea typeface="微软雅黑" panose="020B0503020204020204" pitchFamily="34" charset="-122"/>
              </a:rPr>
              <a:t>指代传输的数据单元</a:t>
            </a:r>
            <a:endParaRPr lang="en-US" altLang="zh-CN" sz="1800" kern="0" dirty="0">
              <a:latin typeface="微软雅黑" panose="020B0503020204020204" pitchFamily="34" charset="-122"/>
              <a:ea typeface="微软雅黑" panose="020B0503020204020204" pitchFamily="34" charset="-122"/>
            </a:endParaRPr>
          </a:p>
          <a:p>
            <a:pPr lvl="1"/>
            <a:r>
              <a:rPr lang="zh-CN" altLang="en-US" sz="1400" kern="0" dirty="0">
                <a:latin typeface="微软雅黑" panose="020B0503020204020204" pitchFamily="34" charset="-122"/>
                <a:ea typeface="微软雅黑" panose="020B0503020204020204" pitchFamily="34" charset="-122"/>
              </a:rPr>
              <a:t>大部分现代文献资料也都用</a:t>
            </a:r>
            <a:r>
              <a:rPr lang="en-US" altLang="zh-CN" sz="1400" kern="0" dirty="0">
                <a:latin typeface="微软雅黑" panose="020B0503020204020204" pitchFamily="34" charset="-122"/>
                <a:ea typeface="微软雅黑" panose="020B0503020204020204" pitchFamily="34" charset="-122"/>
              </a:rPr>
              <a:t>packet</a:t>
            </a:r>
            <a:r>
              <a:rPr lang="zh-CN" altLang="en-US" sz="1400" kern="0" dirty="0">
                <a:latin typeface="微软雅黑" panose="020B0503020204020204" pitchFamily="34" charset="-122"/>
                <a:ea typeface="微软雅黑" panose="020B0503020204020204" pitchFamily="34" charset="-122"/>
              </a:rPr>
              <a:t>指应用层以下的数据</a:t>
            </a:r>
          </a:p>
        </p:txBody>
      </p:sp>
    </p:spTree>
    <p:extLst>
      <p:ext uri="{BB962C8B-B14F-4D97-AF65-F5344CB8AC3E}">
        <p14:creationId xmlns:p14="http://schemas.microsoft.com/office/powerpoint/2010/main" val="326058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3F16-3753-4ED7-9011-75B8EB5C7F7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71BE2A1-C70C-4B3A-83F2-C60E044CD177}"/>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solidFill>
                  <a:srgbClr val="FF0000"/>
                </a:solidFill>
              </a:rPr>
              <a:t>完美信道：</a:t>
            </a:r>
            <a:r>
              <a:rPr lang="en-US" altLang="zh-CN" dirty="0" err="1">
                <a:solidFill>
                  <a:srgbClr val="FF0000"/>
                </a:solidFill>
              </a:rPr>
              <a:t>rdt</a:t>
            </a:r>
            <a:r>
              <a:rPr lang="en-US" altLang="zh-CN" dirty="0">
                <a:solidFill>
                  <a:srgbClr val="FF0000"/>
                </a:solidFill>
              </a:rPr>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p:txBody>
      </p:sp>
      <p:sp>
        <p:nvSpPr>
          <p:cNvPr id="4" name="灯片编号占位符 3">
            <a:extLst>
              <a:ext uri="{FF2B5EF4-FFF2-40B4-BE49-F238E27FC236}">
                <a16:creationId xmlns:a16="http://schemas.microsoft.com/office/drawing/2014/main" id="{9B9A7D51-3307-4446-91FA-5852241F0CC8}"/>
              </a:ext>
            </a:extLst>
          </p:cNvPr>
          <p:cNvSpPr>
            <a:spLocks noGrp="1"/>
          </p:cNvSpPr>
          <p:nvPr>
            <p:ph type="sldNum" sz="quarter" idx="11"/>
          </p:nvPr>
        </p:nvSpPr>
        <p:spPr/>
        <p:txBody>
          <a:bodyPr/>
          <a:lstStyle/>
          <a:p>
            <a:pPr>
              <a:defRPr/>
            </a:pPr>
            <a:fld id="{3FFE790D-BCFB-4008-9260-CA63AEE325FD}" type="slidenum">
              <a:rPr lang="en-US" smtClean="0"/>
              <a:pPr>
                <a:defRPr/>
              </a:pPr>
              <a:t>15</a:t>
            </a:fld>
            <a:endParaRPr lang="en-US" dirty="0"/>
          </a:p>
        </p:txBody>
      </p:sp>
    </p:spTree>
    <p:extLst>
      <p:ext uri="{BB962C8B-B14F-4D97-AF65-F5344CB8AC3E}">
        <p14:creationId xmlns:p14="http://schemas.microsoft.com/office/powerpoint/2010/main" val="179222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场景</a:t>
            </a:r>
            <a:r>
              <a:rPr kumimoji="1" lang="en-US" altLang="zh-CN" dirty="0"/>
              <a:t>1</a:t>
            </a:r>
            <a:r>
              <a:rPr kumimoji="1" lang="zh-CN" altLang="en-US" dirty="0"/>
              <a:t>：完美信道 </a:t>
            </a:r>
            <a:r>
              <a:rPr kumimoji="1" lang="en-US" altLang="zh-CN" dirty="0"/>
              <a:t>- </a:t>
            </a:r>
            <a:r>
              <a:rPr kumimoji="1" lang="zh-CN" altLang="en-US" dirty="0"/>
              <a:t>乌托邦协议</a:t>
            </a:r>
            <a:r>
              <a:rPr kumimoji="1" lang="en-US" altLang="zh-CN" dirty="0"/>
              <a:t>(</a:t>
            </a:r>
            <a:r>
              <a:rPr kumimoji="1" lang="en-US" altLang="zh-CN" dirty="0" err="1"/>
              <a:t>rdt</a:t>
            </a:r>
            <a:r>
              <a:rPr kumimoji="1" lang="en-US" altLang="zh-CN" dirty="0"/>
              <a:t> 1.0)</a:t>
            </a:r>
            <a:endParaRPr kumimoji="1" lang="zh-CN" altLang="en-US" dirty="0"/>
          </a:p>
        </p:txBody>
      </p:sp>
      <p:sp>
        <p:nvSpPr>
          <p:cNvPr id="3" name="内容占位符 2"/>
          <p:cNvSpPr>
            <a:spLocks noGrp="1"/>
          </p:cNvSpPr>
          <p:nvPr>
            <p:ph idx="1"/>
          </p:nvPr>
        </p:nvSpPr>
        <p:spPr/>
        <p:txBody>
          <a:bodyPr>
            <a:normAutofit/>
          </a:bodyPr>
          <a:lstStyle/>
          <a:p>
            <a:pPr>
              <a:lnSpc>
                <a:spcPct val="120000"/>
              </a:lnSpc>
            </a:pPr>
            <a:r>
              <a:rPr kumimoji="1" lang="zh-CN" altLang="en-US" dirty="0">
                <a:solidFill>
                  <a:srgbClr val="C00000"/>
                </a:solidFill>
              </a:rPr>
              <a:t>假设</a:t>
            </a:r>
            <a:endParaRPr kumimoji="1" lang="en-US" altLang="zh-CN" dirty="0">
              <a:solidFill>
                <a:srgbClr val="FF0000"/>
              </a:solidFill>
            </a:endParaRPr>
          </a:p>
          <a:p>
            <a:pPr lvl="1">
              <a:lnSpc>
                <a:spcPct val="120000"/>
              </a:lnSpc>
            </a:pPr>
            <a:r>
              <a:rPr kumimoji="1" lang="zh-CN" altLang="en-US" dirty="0"/>
              <a:t>完美</a:t>
            </a:r>
            <a:r>
              <a:rPr kumimoji="1" lang="zh-CN" altLang="en-US"/>
              <a:t>信道：报文不会</a:t>
            </a:r>
            <a:r>
              <a:rPr kumimoji="1" lang="zh-CN" altLang="en-US" dirty="0"/>
              <a:t>丢失或受损</a:t>
            </a:r>
          </a:p>
          <a:p>
            <a:pPr lvl="1">
              <a:lnSpc>
                <a:spcPct val="120000"/>
              </a:lnSpc>
            </a:pPr>
            <a:r>
              <a:rPr kumimoji="1" lang="zh-CN" altLang="en-US" dirty="0"/>
              <a:t>始终就绪：发送方</a:t>
            </a:r>
            <a:r>
              <a:rPr kumimoji="1" lang="en-US" altLang="zh-CN" dirty="0"/>
              <a:t>/</a:t>
            </a:r>
            <a:r>
              <a:rPr kumimoji="1" lang="zh-CN" altLang="en-US" dirty="0"/>
              <a:t>接收方的网络层始终处于就绪状态</a:t>
            </a:r>
          </a:p>
          <a:p>
            <a:pPr lvl="1">
              <a:lnSpc>
                <a:spcPct val="120000"/>
              </a:lnSpc>
            </a:pPr>
            <a:r>
              <a:rPr kumimoji="1" lang="zh-CN" altLang="en-US" dirty="0"/>
              <a:t>瞬间完成：发送方</a:t>
            </a:r>
            <a:r>
              <a:rPr kumimoji="1" lang="en-US" altLang="zh-CN" dirty="0"/>
              <a:t>/</a:t>
            </a:r>
            <a:r>
              <a:rPr kumimoji="1" lang="zh-CN" altLang="en-US" dirty="0"/>
              <a:t>接收方能够生成</a:t>
            </a:r>
            <a:r>
              <a:rPr kumimoji="1" lang="en-US" altLang="zh-CN" dirty="0"/>
              <a:t>/</a:t>
            </a:r>
            <a:r>
              <a:rPr kumimoji="1" lang="zh-CN" altLang="en-US" dirty="0"/>
              <a:t>处理无穷多的数据</a:t>
            </a:r>
          </a:p>
          <a:p>
            <a:pPr>
              <a:lnSpc>
                <a:spcPct val="120000"/>
              </a:lnSpc>
            </a:pPr>
            <a:endParaRPr kumimoji="1" lang="en-US" altLang="zh-CN" dirty="0"/>
          </a:p>
          <a:p>
            <a:pPr>
              <a:lnSpc>
                <a:spcPct val="120000"/>
              </a:lnSpc>
            </a:pPr>
            <a:r>
              <a:rPr kumimoji="1" lang="zh-CN" altLang="en-US" dirty="0"/>
              <a:t>乌托邦：</a:t>
            </a:r>
            <a:r>
              <a:rPr kumimoji="1" lang="zh-CN" altLang="en-US" dirty="0">
                <a:solidFill>
                  <a:srgbClr val="C00000"/>
                </a:solidFill>
              </a:rPr>
              <a:t>完美但不现实的协议</a:t>
            </a:r>
            <a:r>
              <a:rPr kumimoji="1" lang="en-US" altLang="zh-CN" dirty="0">
                <a:solidFill>
                  <a:srgbClr val="C00000"/>
                </a:solidFill>
              </a:rPr>
              <a:t>(</a:t>
            </a:r>
            <a:r>
              <a:rPr kumimoji="1" lang="en-US" altLang="zh-CN" dirty="0" err="1">
                <a:solidFill>
                  <a:srgbClr val="C00000"/>
                </a:solidFill>
              </a:rPr>
              <a:t>rdt</a:t>
            </a:r>
            <a:r>
              <a:rPr kumimoji="1" lang="en-US" altLang="zh-CN" dirty="0">
                <a:solidFill>
                  <a:srgbClr val="C00000"/>
                </a:solidFill>
              </a:rPr>
              <a:t> 1.0)</a:t>
            </a:r>
            <a:endParaRPr kumimoji="1" lang="en-US" altLang="zh-CN" dirty="0">
              <a:solidFill>
                <a:srgbClr val="FF0000"/>
              </a:solidFill>
            </a:endParaRPr>
          </a:p>
          <a:p>
            <a:pPr lvl="1">
              <a:lnSpc>
                <a:spcPct val="120000"/>
              </a:lnSpc>
            </a:pPr>
            <a:r>
              <a:rPr kumimoji="1" lang="zh-CN" altLang="en-US" dirty="0"/>
              <a:t>不处理任何流量控制或纠错工作</a:t>
            </a:r>
            <a:endParaRPr kumimoji="1" lang="en-US" altLang="zh-CN" dirty="0"/>
          </a:p>
          <a:p>
            <a:pPr lvl="1">
              <a:lnSpc>
                <a:spcPct val="120000"/>
              </a:lnSpc>
            </a:pPr>
            <a:r>
              <a:rPr kumimoji="1" lang="zh-CN" altLang="en-US" dirty="0"/>
              <a:t>接近于无确认的无连接服务</a:t>
            </a: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16</a:t>
            </a:fld>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场景</a:t>
            </a:r>
            <a:r>
              <a:rPr kumimoji="1" lang="en-US" altLang="zh-CN" dirty="0"/>
              <a:t>1</a:t>
            </a:r>
            <a:r>
              <a:rPr kumimoji="1" lang="zh-CN" altLang="en-US" dirty="0"/>
              <a:t>：完美信道 </a:t>
            </a:r>
            <a:r>
              <a:rPr kumimoji="1" lang="en-US" altLang="zh-CN" dirty="0"/>
              <a:t>- </a:t>
            </a:r>
            <a:r>
              <a:rPr kumimoji="1" lang="zh-CN" altLang="en-US" dirty="0"/>
              <a:t>乌托邦协议</a:t>
            </a:r>
            <a:r>
              <a:rPr kumimoji="1" lang="en-US" altLang="zh-CN" dirty="0"/>
              <a:t>(</a:t>
            </a:r>
            <a:r>
              <a:rPr kumimoji="1" lang="en-US" altLang="zh-CN" dirty="0" err="1"/>
              <a:t>rdt</a:t>
            </a:r>
            <a:r>
              <a:rPr kumimoji="1" lang="en-US" altLang="zh-CN" dirty="0"/>
              <a:t> 1.0)</a:t>
            </a:r>
            <a:endParaRPr kumimoji="1" lang="zh-CN" altLang="en-US" dirty="0"/>
          </a:p>
        </p:txBody>
      </p:sp>
      <p:sp>
        <p:nvSpPr>
          <p:cNvPr id="3" name="内容占位符 2"/>
          <p:cNvSpPr>
            <a:spLocks noGrp="1"/>
          </p:cNvSpPr>
          <p:nvPr>
            <p:ph idx="1"/>
          </p:nvPr>
        </p:nvSpPr>
        <p:spPr>
          <a:xfrm>
            <a:off x="6477000" y="1421355"/>
            <a:ext cx="5410200" cy="4525963"/>
          </a:xfrm>
        </p:spPr>
        <p:txBody>
          <a:bodyPr>
            <a:normAutofit/>
          </a:bodyPr>
          <a:lstStyle/>
          <a:p>
            <a:pPr>
              <a:lnSpc>
                <a:spcPct val="120000"/>
              </a:lnSpc>
            </a:pPr>
            <a:r>
              <a:rPr kumimoji="1" lang="zh-CN" altLang="en-US" sz="2000" dirty="0"/>
              <a:t>接收方</a:t>
            </a:r>
          </a:p>
          <a:p>
            <a:pPr lvl="1">
              <a:lnSpc>
                <a:spcPct val="120000"/>
              </a:lnSpc>
            </a:pPr>
            <a:r>
              <a:rPr kumimoji="1" lang="zh-CN" altLang="en-US" dirty="0"/>
              <a:t>在循环中持续接收</a:t>
            </a:r>
          </a:p>
          <a:p>
            <a:pPr lvl="1">
              <a:lnSpc>
                <a:spcPct val="120000"/>
              </a:lnSpc>
            </a:pPr>
            <a:r>
              <a:rPr kumimoji="1" lang="zh-CN" altLang="en-US" dirty="0"/>
              <a:t>等待数据到达</a:t>
            </a:r>
          </a:p>
          <a:p>
            <a:pPr lvl="1">
              <a:lnSpc>
                <a:spcPct val="120000"/>
              </a:lnSpc>
            </a:pPr>
            <a:r>
              <a:rPr kumimoji="1" lang="zh-CN" altLang="en-US" dirty="0"/>
              <a:t>从下一层获得数据包</a:t>
            </a:r>
          </a:p>
          <a:p>
            <a:pPr lvl="1">
              <a:lnSpc>
                <a:spcPct val="120000"/>
              </a:lnSpc>
            </a:pPr>
            <a:r>
              <a:rPr kumimoji="1" lang="zh-CN" altLang="en-US" dirty="0"/>
              <a:t>解封装，将数据传递给上一层</a:t>
            </a:r>
          </a:p>
          <a:p>
            <a:pPr lvl="1">
              <a:lnSpc>
                <a:spcPct val="120000"/>
              </a:lnSpc>
            </a:pPr>
            <a:r>
              <a:rPr kumimoji="1" lang="zh-CN" altLang="en-US" dirty="0"/>
              <a:t>完成一次接收</a:t>
            </a: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17</a:t>
            </a:fld>
            <a:endParaRPr kumimoji="1" lang="zh-CN" altLang="en-US" dirty="0"/>
          </a:p>
        </p:txBody>
      </p:sp>
      <p:sp>
        <p:nvSpPr>
          <p:cNvPr id="35" name="内容占位符 2"/>
          <p:cNvSpPr>
            <a:spLocks noGrp="1"/>
          </p:cNvSpPr>
          <p:nvPr/>
        </p:nvSpPr>
        <p:spPr>
          <a:xfrm>
            <a:off x="914400" y="1417638"/>
            <a:ext cx="4619625" cy="267779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pPr>
            <a:r>
              <a:rPr kumimoji="1" lang="zh-CN" altLang="en-US" sz="2000" dirty="0"/>
              <a:t>发送方</a:t>
            </a:r>
          </a:p>
          <a:p>
            <a:pPr lvl="1">
              <a:lnSpc>
                <a:spcPct val="120000"/>
              </a:lnSpc>
            </a:pPr>
            <a:r>
              <a:rPr kumimoji="1" lang="zh-CN" altLang="en-US" sz="1800" dirty="0"/>
              <a:t>在循环中不停发送</a:t>
            </a:r>
          </a:p>
          <a:p>
            <a:pPr lvl="1">
              <a:lnSpc>
                <a:spcPct val="120000"/>
              </a:lnSpc>
            </a:pPr>
            <a:r>
              <a:rPr kumimoji="1" lang="zh-CN" altLang="en-US" sz="1800" dirty="0"/>
              <a:t>从上一层获得数据</a:t>
            </a:r>
          </a:p>
          <a:p>
            <a:pPr lvl="1">
              <a:lnSpc>
                <a:spcPct val="120000"/>
              </a:lnSpc>
            </a:pPr>
            <a:r>
              <a:rPr kumimoji="1" lang="zh-CN" altLang="en-US" sz="1800" dirty="0"/>
              <a:t>封装成数据包</a:t>
            </a:r>
          </a:p>
          <a:p>
            <a:pPr lvl="1">
              <a:lnSpc>
                <a:spcPct val="120000"/>
              </a:lnSpc>
            </a:pPr>
            <a:r>
              <a:rPr kumimoji="1" lang="zh-CN" altLang="en-US" sz="1800" dirty="0"/>
              <a:t>交给下一层</a:t>
            </a:r>
          </a:p>
          <a:p>
            <a:pPr lvl="1">
              <a:lnSpc>
                <a:spcPct val="120000"/>
              </a:lnSpc>
            </a:pPr>
            <a:r>
              <a:rPr kumimoji="1" lang="zh-CN" altLang="en-US" sz="1800" dirty="0">
                <a:sym typeface="+mn-ea"/>
              </a:rPr>
              <a:t>完成一次发送</a:t>
            </a:r>
            <a:endParaRPr kumimoji="1" lang="zh-CN" altLang="en-US" sz="1400" dirty="0"/>
          </a:p>
          <a:p>
            <a:pPr lvl="1">
              <a:lnSpc>
                <a:spcPct val="120000"/>
              </a:lnSpc>
            </a:pPr>
            <a:endParaRPr kumimoji="1" lang="zh-CN" altLang="en-US" sz="1800" dirty="0"/>
          </a:p>
        </p:txBody>
      </p:sp>
      <p:cxnSp>
        <p:nvCxnSpPr>
          <p:cNvPr id="36" name="直接连接符 35"/>
          <p:cNvCxnSpPr/>
          <p:nvPr/>
        </p:nvCxnSpPr>
        <p:spPr>
          <a:xfrm>
            <a:off x="6096000" y="2114550"/>
            <a:ext cx="0" cy="3584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EF468D6-4369-4D00-AF17-8D3EC746B730}"/>
              </a:ext>
            </a:extLst>
          </p:cNvPr>
          <p:cNvSpPr txBox="1"/>
          <p:nvPr/>
        </p:nvSpPr>
        <p:spPr>
          <a:xfrm>
            <a:off x="757613" y="4373940"/>
            <a:ext cx="4576387" cy="1569660"/>
          </a:xfrm>
          <a:prstGeom prst="rect">
            <a:avLst/>
          </a:prstGeom>
          <a:noFill/>
          <a:ln>
            <a:solidFill>
              <a:schemeClr val="accent5">
                <a:lumMod val="40000"/>
                <a:lumOff val="60000"/>
              </a:schemeClr>
            </a:solid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while (true) {</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from_upper_layer</a:t>
            </a:r>
            <a:r>
              <a:rPr lang="en-US" altLang="zh-CN" sz="1600" dirty="0">
                <a:latin typeface="微软雅黑" panose="020B0503020204020204" pitchFamily="34" charset="-122"/>
                <a:ea typeface="微软雅黑" panose="020B0503020204020204" pitchFamily="34" charset="-122"/>
              </a:rPr>
              <a:t>(&amp;data);</a:t>
            </a:r>
          </a:p>
          <a:p>
            <a:r>
              <a:rPr lang="en-US" altLang="zh-CN" sz="1600" dirty="0">
                <a:latin typeface="微软雅黑" panose="020B0503020204020204" pitchFamily="34" charset="-122"/>
                <a:ea typeface="微软雅黑" panose="020B0503020204020204" pitchFamily="34" charset="-122"/>
              </a:rPr>
              <a:t>	packet = </a:t>
            </a:r>
            <a:r>
              <a:rPr lang="en-US" altLang="zh-CN" sz="1600" dirty="0" err="1">
                <a:latin typeface="微软雅黑" panose="020B0503020204020204" pitchFamily="34" charset="-122"/>
                <a:ea typeface="微软雅黑" panose="020B0503020204020204" pitchFamily="34" charset="-122"/>
              </a:rPr>
              <a:t>make_pkt</a:t>
            </a:r>
            <a:r>
              <a:rPr lang="en-US" altLang="zh-CN" sz="1600" dirty="0">
                <a:latin typeface="微软雅黑" panose="020B0503020204020204" pitchFamily="34" charset="-122"/>
                <a:ea typeface="微软雅黑" panose="020B0503020204020204" pitchFamily="34" charset="-122"/>
              </a:rPr>
              <a:t>(data);</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to_lower_layer</a:t>
            </a:r>
            <a:r>
              <a:rPr lang="en-US" altLang="zh-CN" sz="1600" dirty="0">
                <a:latin typeface="微软雅黑" panose="020B0503020204020204" pitchFamily="34" charset="-122"/>
                <a:ea typeface="微软雅黑" panose="020B0503020204020204" pitchFamily="34" charset="-122"/>
              </a:rPr>
              <a:t>(packet);</a:t>
            </a:r>
          </a:p>
          <a:p>
            <a:r>
              <a:rPr lang="en-US" altLang="zh-CN" sz="1600" dirty="0">
                <a:latin typeface="微软雅黑" panose="020B0503020204020204" pitchFamily="34" charset="-122"/>
                <a:ea typeface="微软雅黑" panose="020B0503020204020204" pitchFamily="34" charset="-122"/>
              </a:rPr>
              <a:t>}</a:t>
            </a:r>
          </a:p>
          <a:p>
            <a:endParaRPr lang="en-US" altLang="zh-CN" sz="1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FEA2425-F0C0-4FEC-B564-17AE3E4B5981}"/>
              </a:ext>
            </a:extLst>
          </p:cNvPr>
          <p:cNvSpPr txBox="1"/>
          <p:nvPr/>
        </p:nvSpPr>
        <p:spPr>
          <a:xfrm>
            <a:off x="6781800" y="4373940"/>
            <a:ext cx="4114800" cy="1569660"/>
          </a:xfrm>
          <a:prstGeom prst="rect">
            <a:avLst/>
          </a:prstGeom>
          <a:noFill/>
          <a:ln>
            <a:solidFill>
              <a:schemeClr val="accent5">
                <a:lumMod val="40000"/>
                <a:lumOff val="60000"/>
              </a:schemeClr>
            </a:solid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while (true) {</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wait_for_event</a:t>
            </a:r>
            <a:r>
              <a:rPr lang="en-US" altLang="zh-CN" sz="1600" dirty="0">
                <a:latin typeface="微软雅黑" panose="020B0503020204020204" pitchFamily="34" charset="-122"/>
                <a:ea typeface="微软雅黑" panose="020B0503020204020204" pitchFamily="34" charset="-122"/>
              </a:rPr>
              <a:t>(&amp;event);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from_lower_layer</a:t>
            </a:r>
            <a:r>
              <a:rPr lang="en-US" altLang="zh-CN" sz="1600" dirty="0">
                <a:latin typeface="微软雅黑" panose="020B0503020204020204" pitchFamily="34" charset="-122"/>
                <a:ea typeface="微软雅黑" panose="020B0503020204020204" pitchFamily="34" charset="-122"/>
              </a:rPr>
              <a:t>(&amp;packet);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extract_data</a:t>
            </a:r>
            <a:r>
              <a:rPr lang="en-US" altLang="zh-CN" sz="1600" dirty="0">
                <a:latin typeface="微软雅黑" panose="020B0503020204020204" pitchFamily="34" charset="-122"/>
                <a:ea typeface="微软雅黑" panose="020B0503020204020204" pitchFamily="34" charset="-122"/>
              </a:rPr>
              <a:t>(packet, &amp;data);</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to_upper_layer</a:t>
            </a:r>
            <a:r>
              <a:rPr lang="en-US" altLang="zh-CN" sz="1600" dirty="0">
                <a:latin typeface="微软雅黑" panose="020B0503020204020204" pitchFamily="34" charset="-122"/>
                <a:ea typeface="微软雅黑" panose="020B0503020204020204" pitchFamily="34" charset="-122"/>
              </a:rPr>
              <a:t>(data);</a:t>
            </a:r>
          </a:p>
          <a:p>
            <a:r>
              <a:rPr lang="en-US" altLang="zh-CN" sz="16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451DC-A45E-482E-B1E5-42B74D675B9D}"/>
              </a:ext>
            </a:extLst>
          </p:cNvPr>
          <p:cNvSpPr>
            <a:spLocks noGrp="1"/>
          </p:cNvSpPr>
          <p:nvPr>
            <p:ph type="title"/>
          </p:nvPr>
        </p:nvSpPr>
        <p:spPr/>
        <p:txBody>
          <a:bodyPr/>
          <a:lstStyle/>
          <a:p>
            <a:r>
              <a:rPr kumimoji="1" lang="zh-CN" altLang="en-US" dirty="0"/>
              <a:t>场景</a:t>
            </a:r>
            <a:r>
              <a:rPr kumimoji="1" lang="en-US" altLang="zh-CN" dirty="0"/>
              <a:t>1</a:t>
            </a:r>
            <a:r>
              <a:rPr kumimoji="1" lang="zh-CN" altLang="en-US" dirty="0"/>
              <a:t>：完美信道 </a:t>
            </a:r>
            <a:r>
              <a:rPr kumimoji="1" lang="en-US" altLang="zh-CN" dirty="0"/>
              <a:t>- </a:t>
            </a:r>
            <a:r>
              <a:rPr kumimoji="1" lang="zh-CN" altLang="en-US" dirty="0"/>
              <a:t>乌托邦协议</a:t>
            </a:r>
            <a:r>
              <a:rPr kumimoji="1" lang="en-US" altLang="zh-CN" dirty="0"/>
              <a:t>(</a:t>
            </a:r>
            <a:r>
              <a:rPr kumimoji="1" lang="en-US" altLang="zh-CN" dirty="0" err="1"/>
              <a:t>rdt</a:t>
            </a:r>
            <a:r>
              <a:rPr kumimoji="1" lang="en-US" altLang="zh-CN" dirty="0"/>
              <a:t> 1.0)</a:t>
            </a:r>
            <a:endParaRPr lang="zh-CN" altLang="en-US" dirty="0"/>
          </a:p>
        </p:txBody>
      </p:sp>
      <p:sp>
        <p:nvSpPr>
          <p:cNvPr id="3" name="内容占位符 2">
            <a:extLst>
              <a:ext uri="{FF2B5EF4-FFF2-40B4-BE49-F238E27FC236}">
                <a16:creationId xmlns:a16="http://schemas.microsoft.com/office/drawing/2014/main" id="{0A71FE0D-822A-4DE3-820B-99D9E08766B9}"/>
              </a:ext>
            </a:extLst>
          </p:cNvPr>
          <p:cNvSpPr>
            <a:spLocks noGrp="1"/>
          </p:cNvSpPr>
          <p:nvPr>
            <p:ph idx="1"/>
          </p:nvPr>
        </p:nvSpPr>
        <p:spPr/>
        <p:txBody>
          <a:bodyPr/>
          <a:lstStyle/>
          <a:p>
            <a:r>
              <a:rPr lang="zh-CN" altLang="en-US" dirty="0"/>
              <a:t>对应的发送方与接收方状态机</a:t>
            </a:r>
          </a:p>
        </p:txBody>
      </p:sp>
      <p:sp>
        <p:nvSpPr>
          <p:cNvPr id="4" name="灯片编号占位符 3">
            <a:extLst>
              <a:ext uri="{FF2B5EF4-FFF2-40B4-BE49-F238E27FC236}">
                <a16:creationId xmlns:a16="http://schemas.microsoft.com/office/drawing/2014/main" id="{AA600EBB-B2B5-467C-BDE7-18096A548B46}"/>
              </a:ext>
            </a:extLst>
          </p:cNvPr>
          <p:cNvSpPr>
            <a:spLocks noGrp="1"/>
          </p:cNvSpPr>
          <p:nvPr>
            <p:ph type="sldNum" sz="quarter" idx="11"/>
          </p:nvPr>
        </p:nvSpPr>
        <p:spPr/>
        <p:txBody>
          <a:bodyPr/>
          <a:lstStyle/>
          <a:p>
            <a:pPr>
              <a:defRPr/>
            </a:pPr>
            <a:fld id="{3FFE790D-BCFB-4008-9260-CA63AEE325FD}" type="slidenum">
              <a:rPr lang="en-US" smtClean="0"/>
              <a:pPr>
                <a:defRPr/>
              </a:pPr>
              <a:t>18</a:t>
            </a:fld>
            <a:endParaRPr lang="en-US" dirty="0"/>
          </a:p>
        </p:txBody>
      </p:sp>
      <p:sp>
        <p:nvSpPr>
          <p:cNvPr id="5" name="Oval 4">
            <a:extLst>
              <a:ext uri="{FF2B5EF4-FFF2-40B4-BE49-F238E27FC236}">
                <a16:creationId xmlns:a16="http://schemas.microsoft.com/office/drawing/2014/main" id="{282C7AAE-0C47-4AC5-B60B-1BC687E0B194}"/>
              </a:ext>
            </a:extLst>
          </p:cNvPr>
          <p:cNvSpPr>
            <a:spLocks noChangeArrowheads="1"/>
          </p:cNvSpPr>
          <p:nvPr/>
        </p:nvSpPr>
        <p:spPr bwMode="auto">
          <a:xfrm>
            <a:off x="2162175" y="3281364"/>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6" name="Text Box 5">
            <a:extLst>
              <a:ext uri="{FF2B5EF4-FFF2-40B4-BE49-F238E27FC236}">
                <a16:creationId xmlns:a16="http://schemas.microsoft.com/office/drawing/2014/main" id="{026F6BF3-8682-4EFA-B85E-6A6E7AE614E0}"/>
              </a:ext>
            </a:extLst>
          </p:cNvPr>
          <p:cNvSpPr txBox="1">
            <a:spLocks noChangeArrowheads="1"/>
          </p:cNvSpPr>
          <p:nvPr/>
        </p:nvSpPr>
        <p:spPr bwMode="auto">
          <a:xfrm>
            <a:off x="2098674" y="3367088"/>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call from above</a:t>
            </a:r>
            <a:endParaRPr lang="en-US" altLang="zh-CN">
              <a:latin typeface="Times New Roman" panose="02020603050405020304" pitchFamily="18" charset="0"/>
            </a:endParaRPr>
          </a:p>
        </p:txBody>
      </p:sp>
      <p:sp>
        <p:nvSpPr>
          <p:cNvPr id="7" name="Freeform 6">
            <a:extLst>
              <a:ext uri="{FF2B5EF4-FFF2-40B4-BE49-F238E27FC236}">
                <a16:creationId xmlns:a16="http://schemas.microsoft.com/office/drawing/2014/main" id="{C6FC6FD9-F3E8-4256-9042-D7E596202AD3}"/>
              </a:ext>
            </a:extLst>
          </p:cNvPr>
          <p:cNvSpPr>
            <a:spLocks/>
          </p:cNvSpPr>
          <p:nvPr/>
        </p:nvSpPr>
        <p:spPr bwMode="auto">
          <a:xfrm>
            <a:off x="2971800" y="3265488"/>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7">
            <a:extLst>
              <a:ext uri="{FF2B5EF4-FFF2-40B4-BE49-F238E27FC236}">
                <a16:creationId xmlns:a16="http://schemas.microsoft.com/office/drawing/2014/main" id="{0663DFB6-E3E4-44DB-BD31-AECCFE8DB3D9}"/>
              </a:ext>
            </a:extLst>
          </p:cNvPr>
          <p:cNvSpPr txBox="1">
            <a:spLocks noChangeArrowheads="1"/>
          </p:cNvSpPr>
          <p:nvPr/>
        </p:nvSpPr>
        <p:spPr bwMode="auto">
          <a:xfrm>
            <a:off x="3424237" y="3789364"/>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packet = make_pkt(data)</a:t>
            </a:r>
          </a:p>
          <a:p>
            <a:pPr algn="l"/>
            <a:r>
              <a:rPr lang="en-US" altLang="zh-CN">
                <a:latin typeface="Arial" panose="020B0604020202020204" pitchFamily="34" charset="0"/>
              </a:rPr>
              <a:t>udt_send(packet)</a:t>
            </a:r>
            <a:endParaRPr lang="en-US" altLang="zh-CN">
              <a:latin typeface="Times New Roman" panose="02020603050405020304" pitchFamily="18" charset="0"/>
            </a:endParaRPr>
          </a:p>
        </p:txBody>
      </p:sp>
      <p:sp>
        <p:nvSpPr>
          <p:cNvPr id="9" name="Text Box 8">
            <a:extLst>
              <a:ext uri="{FF2B5EF4-FFF2-40B4-BE49-F238E27FC236}">
                <a16:creationId xmlns:a16="http://schemas.microsoft.com/office/drawing/2014/main" id="{55A75FAA-82C8-4C3D-AC1B-0AC1365EE768}"/>
              </a:ext>
            </a:extLst>
          </p:cNvPr>
          <p:cNvSpPr txBox="1">
            <a:spLocks noChangeArrowheads="1"/>
          </p:cNvSpPr>
          <p:nvPr/>
        </p:nvSpPr>
        <p:spPr bwMode="auto">
          <a:xfrm>
            <a:off x="3382961" y="3322639"/>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10" name="Line 9">
            <a:extLst>
              <a:ext uri="{FF2B5EF4-FFF2-40B4-BE49-F238E27FC236}">
                <a16:creationId xmlns:a16="http://schemas.microsoft.com/office/drawing/2014/main" id="{68220B54-8A8B-4A40-9C39-86CA1DD57F57}"/>
              </a:ext>
            </a:extLst>
          </p:cNvPr>
          <p:cNvSpPr>
            <a:spLocks noChangeShapeType="1"/>
          </p:cNvSpPr>
          <p:nvPr/>
        </p:nvSpPr>
        <p:spPr bwMode="auto">
          <a:xfrm>
            <a:off x="3482975" y="3665538"/>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a:extLst>
              <a:ext uri="{FF2B5EF4-FFF2-40B4-BE49-F238E27FC236}">
                <a16:creationId xmlns:a16="http://schemas.microsoft.com/office/drawing/2014/main" id="{5C8E48AD-0BE3-400D-92F3-D5B5301B9C59}"/>
              </a:ext>
            </a:extLst>
          </p:cNvPr>
          <p:cNvSpPr>
            <a:spLocks noChangeShapeType="1"/>
          </p:cNvSpPr>
          <p:nvPr/>
        </p:nvSpPr>
        <p:spPr bwMode="auto">
          <a:xfrm>
            <a:off x="1838324" y="3265489"/>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1">
            <a:extLst>
              <a:ext uri="{FF2B5EF4-FFF2-40B4-BE49-F238E27FC236}">
                <a16:creationId xmlns:a16="http://schemas.microsoft.com/office/drawing/2014/main" id="{3F86D14B-F87B-46C2-8ECB-50B102A51726}"/>
              </a:ext>
            </a:extLst>
          </p:cNvPr>
          <p:cNvSpPr txBox="1">
            <a:spLocks noChangeArrowheads="1"/>
          </p:cNvSpPr>
          <p:nvPr/>
        </p:nvSpPr>
        <p:spPr bwMode="auto">
          <a:xfrm>
            <a:off x="7689849" y="3648076"/>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extract (packet,data)</a:t>
            </a:r>
          </a:p>
          <a:p>
            <a:pPr algn="l"/>
            <a:r>
              <a:rPr lang="en-US" altLang="zh-CN">
                <a:latin typeface="Arial" panose="020B0604020202020204" pitchFamily="34" charset="0"/>
              </a:rPr>
              <a:t>deliver_data(data)</a:t>
            </a:r>
            <a:endParaRPr lang="en-US" altLang="zh-CN">
              <a:latin typeface="Times New Roman" panose="02020603050405020304" pitchFamily="18" charset="0"/>
            </a:endParaRPr>
          </a:p>
        </p:txBody>
      </p:sp>
      <p:sp>
        <p:nvSpPr>
          <p:cNvPr id="13" name="Oval 12">
            <a:extLst>
              <a:ext uri="{FF2B5EF4-FFF2-40B4-BE49-F238E27FC236}">
                <a16:creationId xmlns:a16="http://schemas.microsoft.com/office/drawing/2014/main" id="{72CDF728-3C34-4D62-A937-23F1825C2F39}"/>
              </a:ext>
            </a:extLst>
          </p:cNvPr>
          <p:cNvSpPr>
            <a:spLocks noChangeArrowheads="1"/>
          </p:cNvSpPr>
          <p:nvPr/>
        </p:nvSpPr>
        <p:spPr bwMode="auto">
          <a:xfrm>
            <a:off x="6470650" y="3267075"/>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14" name="Text Box 13">
            <a:extLst>
              <a:ext uri="{FF2B5EF4-FFF2-40B4-BE49-F238E27FC236}">
                <a16:creationId xmlns:a16="http://schemas.microsoft.com/office/drawing/2014/main" id="{E65A9568-69E1-4DD3-AC27-8096C7703B08}"/>
              </a:ext>
            </a:extLst>
          </p:cNvPr>
          <p:cNvSpPr txBox="1">
            <a:spLocks noChangeArrowheads="1"/>
          </p:cNvSpPr>
          <p:nvPr/>
        </p:nvSpPr>
        <p:spPr bwMode="auto">
          <a:xfrm>
            <a:off x="6407149" y="3352801"/>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call from below</a:t>
            </a:r>
            <a:endParaRPr lang="en-US" altLang="zh-CN">
              <a:latin typeface="Times New Roman" panose="02020603050405020304" pitchFamily="18" charset="0"/>
            </a:endParaRPr>
          </a:p>
        </p:txBody>
      </p:sp>
      <p:sp>
        <p:nvSpPr>
          <p:cNvPr id="15" name="Freeform 14">
            <a:extLst>
              <a:ext uri="{FF2B5EF4-FFF2-40B4-BE49-F238E27FC236}">
                <a16:creationId xmlns:a16="http://schemas.microsoft.com/office/drawing/2014/main" id="{93323BE9-989D-4EC4-8E80-ACF2CF853594}"/>
              </a:ext>
            </a:extLst>
          </p:cNvPr>
          <p:cNvSpPr>
            <a:spLocks/>
          </p:cNvSpPr>
          <p:nvPr/>
        </p:nvSpPr>
        <p:spPr bwMode="auto">
          <a:xfrm>
            <a:off x="7280275" y="3251201"/>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Text Box 15">
            <a:extLst>
              <a:ext uri="{FF2B5EF4-FFF2-40B4-BE49-F238E27FC236}">
                <a16:creationId xmlns:a16="http://schemas.microsoft.com/office/drawing/2014/main" id="{430AA7B5-4453-45B5-9DC7-57731869AEEC}"/>
              </a:ext>
            </a:extLst>
          </p:cNvPr>
          <p:cNvSpPr txBox="1">
            <a:spLocks noChangeArrowheads="1"/>
          </p:cNvSpPr>
          <p:nvPr/>
        </p:nvSpPr>
        <p:spPr bwMode="auto">
          <a:xfrm>
            <a:off x="7691436" y="3308351"/>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a:latin typeface="Times New Roman" panose="02020603050405020304" pitchFamily="18" charset="0"/>
            </a:endParaRPr>
          </a:p>
        </p:txBody>
      </p:sp>
      <p:sp>
        <p:nvSpPr>
          <p:cNvPr id="17" name="Line 16">
            <a:extLst>
              <a:ext uri="{FF2B5EF4-FFF2-40B4-BE49-F238E27FC236}">
                <a16:creationId xmlns:a16="http://schemas.microsoft.com/office/drawing/2014/main" id="{9E7B2047-FA2D-4D2E-B36C-68419E735677}"/>
              </a:ext>
            </a:extLst>
          </p:cNvPr>
          <p:cNvSpPr>
            <a:spLocks noChangeShapeType="1"/>
          </p:cNvSpPr>
          <p:nvPr/>
        </p:nvSpPr>
        <p:spPr bwMode="auto">
          <a:xfrm>
            <a:off x="7791450" y="3651250"/>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a:extLst>
              <a:ext uri="{FF2B5EF4-FFF2-40B4-BE49-F238E27FC236}">
                <a16:creationId xmlns:a16="http://schemas.microsoft.com/office/drawing/2014/main" id="{63AEA15A-2837-4653-934D-859C88AA51D5}"/>
              </a:ext>
            </a:extLst>
          </p:cNvPr>
          <p:cNvSpPr>
            <a:spLocks noChangeShapeType="1"/>
          </p:cNvSpPr>
          <p:nvPr/>
        </p:nvSpPr>
        <p:spPr bwMode="auto">
          <a:xfrm>
            <a:off x="6146799" y="3251200"/>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Rectangle 18">
            <a:extLst>
              <a:ext uri="{FF2B5EF4-FFF2-40B4-BE49-F238E27FC236}">
                <a16:creationId xmlns:a16="http://schemas.microsoft.com/office/drawing/2014/main" id="{E44A16CA-284A-4571-BBB4-0C0695D78B96}"/>
              </a:ext>
            </a:extLst>
          </p:cNvPr>
          <p:cNvSpPr>
            <a:spLocks noChangeArrowheads="1"/>
          </p:cNvSpPr>
          <p:nvPr/>
        </p:nvSpPr>
        <p:spPr bwMode="auto">
          <a:xfrm>
            <a:off x="7705725" y="3327400"/>
            <a:ext cx="172354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rdt_rcv(packet)</a:t>
            </a:r>
          </a:p>
        </p:txBody>
      </p:sp>
      <p:sp>
        <p:nvSpPr>
          <p:cNvPr id="20" name="Text Box 19">
            <a:extLst>
              <a:ext uri="{FF2B5EF4-FFF2-40B4-BE49-F238E27FC236}">
                <a16:creationId xmlns:a16="http://schemas.microsoft.com/office/drawing/2014/main" id="{B9558D9D-F5FC-4244-A82B-3FA245A5B347}"/>
              </a:ext>
            </a:extLst>
          </p:cNvPr>
          <p:cNvSpPr txBox="1">
            <a:spLocks noChangeArrowheads="1"/>
          </p:cNvSpPr>
          <p:nvPr/>
        </p:nvSpPr>
        <p:spPr bwMode="auto">
          <a:xfrm>
            <a:off x="3470275" y="4575175"/>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CC0000"/>
                </a:solidFill>
                <a:latin typeface="微软雅黑" panose="020B0503020204020204" pitchFamily="34" charset="-122"/>
                <a:ea typeface="微软雅黑" panose="020B0503020204020204" pitchFamily="34" charset="-122"/>
              </a:rPr>
              <a:t>发送方</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21" name="Text Box 20">
            <a:extLst>
              <a:ext uri="{FF2B5EF4-FFF2-40B4-BE49-F238E27FC236}">
                <a16:creationId xmlns:a16="http://schemas.microsoft.com/office/drawing/2014/main" id="{6E268405-5587-4E95-83A2-D6E5A650D637}"/>
              </a:ext>
            </a:extLst>
          </p:cNvPr>
          <p:cNvSpPr txBox="1">
            <a:spLocks noChangeArrowheads="1"/>
          </p:cNvSpPr>
          <p:nvPr/>
        </p:nvSpPr>
        <p:spPr bwMode="auto">
          <a:xfrm>
            <a:off x="7315200" y="4572000"/>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CC0000"/>
                </a:solidFill>
                <a:latin typeface="微软雅黑" panose="020B0503020204020204" pitchFamily="34" charset="-122"/>
                <a:ea typeface="微软雅黑" panose="020B0503020204020204" pitchFamily="34" charset="-122"/>
              </a:rPr>
              <a:t>接收方</a:t>
            </a:r>
            <a:endParaRPr lang="en-US" sz="2400"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3102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3F16-3753-4ED7-9011-75B8EB5C7F7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71BE2A1-C70C-4B3A-83F2-C60E044CD177}"/>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solidFill>
                  <a:srgbClr val="FF0000"/>
                </a:solidFill>
              </a:rPr>
              <a:t>有错但不丢包信道：</a:t>
            </a:r>
            <a:r>
              <a:rPr lang="en-US" altLang="zh-CN" dirty="0" err="1">
                <a:solidFill>
                  <a:srgbClr val="FF0000"/>
                </a:solidFill>
              </a:rPr>
              <a:t>rdt</a:t>
            </a:r>
            <a:r>
              <a:rPr lang="en-US" altLang="zh-CN" dirty="0">
                <a:solidFill>
                  <a:srgbClr val="FF0000"/>
                </a:solidFill>
              </a:rPr>
              <a:t> 2.0</a:t>
            </a:r>
            <a:r>
              <a:rPr lang="zh-CN" altLang="en-US" dirty="0">
                <a:solidFill>
                  <a:srgbClr val="FF0000"/>
                </a:solidFill>
              </a:rPr>
              <a:t>，</a:t>
            </a:r>
            <a:r>
              <a:rPr lang="en-US" altLang="zh-CN" dirty="0" err="1">
                <a:solidFill>
                  <a:srgbClr val="FF0000"/>
                </a:solidFill>
              </a:rPr>
              <a:t>rdt</a:t>
            </a:r>
            <a:r>
              <a:rPr lang="en-US" altLang="zh-CN" dirty="0">
                <a:solidFill>
                  <a:srgbClr val="FF0000"/>
                </a:solidFill>
              </a:rPr>
              <a:t> 2.1</a:t>
            </a:r>
            <a:r>
              <a:rPr lang="zh-CN" altLang="en-US" dirty="0">
                <a:solidFill>
                  <a:srgbClr val="FF0000"/>
                </a:solidFill>
              </a:rPr>
              <a:t>，</a:t>
            </a:r>
            <a:r>
              <a:rPr lang="en-US" altLang="zh-CN" dirty="0" err="1">
                <a:solidFill>
                  <a:srgbClr val="FF0000"/>
                </a:solidFill>
              </a:rPr>
              <a:t>rdt</a:t>
            </a:r>
            <a:r>
              <a:rPr lang="en-US" altLang="zh-CN" dirty="0">
                <a:solidFill>
                  <a:srgbClr val="FF0000"/>
                </a:solidFill>
              </a:rPr>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endParaRPr lang="zh-CN" altLang="en-US" dirty="0"/>
          </a:p>
        </p:txBody>
      </p:sp>
      <p:sp>
        <p:nvSpPr>
          <p:cNvPr id="4" name="灯片编号占位符 3">
            <a:extLst>
              <a:ext uri="{FF2B5EF4-FFF2-40B4-BE49-F238E27FC236}">
                <a16:creationId xmlns:a16="http://schemas.microsoft.com/office/drawing/2014/main" id="{9B9A7D51-3307-4446-91FA-5852241F0CC8}"/>
              </a:ext>
            </a:extLst>
          </p:cNvPr>
          <p:cNvSpPr>
            <a:spLocks noGrp="1"/>
          </p:cNvSpPr>
          <p:nvPr>
            <p:ph type="sldNum" sz="quarter" idx="11"/>
          </p:nvPr>
        </p:nvSpPr>
        <p:spPr/>
        <p:txBody>
          <a:bodyPr/>
          <a:lstStyle/>
          <a:p>
            <a:pPr>
              <a:defRPr/>
            </a:pPr>
            <a:fld id="{3FFE790D-BCFB-4008-9260-CA63AEE325FD}" type="slidenum">
              <a:rPr lang="en-US" smtClean="0"/>
              <a:pPr>
                <a:defRPr/>
              </a:pPr>
              <a:t>19</a:t>
            </a:fld>
            <a:endParaRPr lang="en-US" dirty="0"/>
          </a:p>
        </p:txBody>
      </p:sp>
    </p:spTree>
    <p:extLst>
      <p:ext uri="{BB962C8B-B14F-4D97-AF65-F5344CB8AC3E}">
        <p14:creationId xmlns:p14="http://schemas.microsoft.com/office/powerpoint/2010/main" val="160902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TCP</a:t>
            </a:r>
            <a:r>
              <a:rPr lang="zh-CN" altLang="en-US" dirty="0">
                <a:sym typeface="+mn-ea"/>
              </a:rPr>
              <a:t>概述</a:t>
            </a:r>
            <a:endParaRPr lang="zh-CN" altLang="en-US" dirty="0"/>
          </a:p>
        </p:txBody>
      </p:sp>
      <p:sp>
        <p:nvSpPr>
          <p:cNvPr id="3" name="内容占位符 2"/>
          <p:cNvSpPr>
            <a:spLocks noGrp="1"/>
          </p:cNvSpPr>
          <p:nvPr>
            <p:ph idx="1"/>
          </p:nvPr>
        </p:nvSpPr>
        <p:spPr>
          <a:xfrm>
            <a:off x="701919" y="1364323"/>
            <a:ext cx="5410200" cy="4525963"/>
          </a:xfrm>
        </p:spPr>
        <p:txBody>
          <a:bodyPr>
            <a:normAutofit/>
          </a:bodyPr>
          <a:lstStyle/>
          <a:p>
            <a:pPr marL="0" indent="0">
              <a:buNone/>
            </a:pPr>
            <a:r>
              <a:rPr lang="zh-CN" altLang="en-US" sz="2400" kern="1200" dirty="0">
                <a:solidFill>
                  <a:srgbClr val="C00000"/>
                </a:solidFill>
                <a:latin typeface="微软雅黑" panose="020B0503020204020204" pitchFamily="34" charset="-122"/>
                <a:ea typeface="微软雅黑" panose="020B0503020204020204" pitchFamily="34" charset="-122"/>
              </a:rPr>
              <a:t>提供的服务</a:t>
            </a:r>
            <a:endParaRPr lang="en-US" altLang="zh-CN" sz="2400" kern="1200" dirty="0">
              <a:solidFill>
                <a:srgbClr val="C00000"/>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TCP</a:t>
            </a:r>
            <a:r>
              <a:rPr lang="zh-CN" altLang="zh-CN" sz="2000" dirty="0">
                <a:latin typeface="微软雅黑" panose="020B0503020204020204" pitchFamily="34" charset="-122"/>
                <a:ea typeface="微软雅黑" panose="020B0503020204020204" pitchFamily="34" charset="-122"/>
              </a:rPr>
              <a:t>服务</a:t>
            </a:r>
            <a:r>
              <a:rPr lang="zh-CN" altLang="en-US" sz="2000" dirty="0">
                <a:latin typeface="微软雅黑" panose="020B0503020204020204" pitchFamily="34" charset="-122"/>
                <a:ea typeface="微软雅黑" panose="020B0503020204020204" pitchFamily="34" charset="-122"/>
              </a:rPr>
              <a:t>模型</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一对通信</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进程</a:t>
            </a:r>
            <a:r>
              <a:rPr lang="zh-CN" altLang="en-US" dirty="0">
                <a:latin typeface="微软雅黑" panose="020B0503020204020204" pitchFamily="34" charset="-122"/>
                <a:ea typeface="微软雅黑" panose="020B0503020204020204" pitchFamily="34" charset="-122"/>
              </a:rPr>
              <a:t>之间提供一条理想的</a:t>
            </a:r>
            <a:r>
              <a:rPr lang="zh-CN" altLang="zh-CN" dirty="0">
                <a:latin typeface="微软雅黑" panose="020B0503020204020204" pitchFamily="34" charset="-122"/>
                <a:ea typeface="微软雅黑" panose="020B0503020204020204" pitchFamily="34" charset="-122"/>
              </a:rPr>
              <a:t>字节流管道</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点到点通信</a:t>
            </a:r>
            <a:r>
              <a:rPr lang="en-US" altLang="zh-CN" sz="2000"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仅涉及一对通信进程</a:t>
            </a:r>
            <a:r>
              <a:rPr lang="en-US" altLang="zh-CN" dirty="0">
                <a:latin typeface="微软雅黑" panose="020B0503020204020204" pitchFamily="34" charset="-122"/>
                <a:ea typeface="微软雅黑" panose="020B0503020204020204" pitchFamily="34" charset="-122"/>
              </a:rPr>
              <a:t> </a:t>
            </a:r>
          </a:p>
          <a:p>
            <a:r>
              <a:rPr lang="zh-CN" altLang="en-US" sz="2000" dirty="0">
                <a:latin typeface="微软雅黑" panose="020B0503020204020204" pitchFamily="34" charset="-122"/>
                <a:ea typeface="微软雅黑" panose="020B0503020204020204" pitchFamily="34" charset="-122"/>
              </a:rPr>
              <a:t>全双工：</a:t>
            </a:r>
            <a:endParaRPr lang="en-US" altLang="zh-CN"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可以同时双向传输数据</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可靠、有序的字节流：</a:t>
            </a:r>
            <a:endParaRPr lang="en-US" altLang="zh-CN"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不保留报文边界</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2</a:t>
            </a:fld>
            <a:endParaRPr kumimoji="1" lang="zh-CN" altLang="en-US" dirty="0"/>
          </a:p>
        </p:txBody>
      </p:sp>
      <p:sp>
        <p:nvSpPr>
          <p:cNvPr id="6" name="内容占位符 2"/>
          <p:cNvSpPr txBox="1">
            <a:spLocks/>
          </p:cNvSpPr>
          <p:nvPr/>
        </p:nvSpPr>
        <p:spPr>
          <a:xfrm>
            <a:off x="6629400" y="1364323"/>
            <a:ext cx="5218771" cy="4953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400" dirty="0">
                <a:solidFill>
                  <a:srgbClr val="C00000"/>
                </a:solidFill>
                <a:latin typeface="微软雅黑" panose="020B0503020204020204" pitchFamily="34" charset="-122"/>
                <a:ea typeface="微软雅黑" panose="020B0503020204020204" pitchFamily="34" charset="-122"/>
              </a:rPr>
              <a:t>需要的机制</a:t>
            </a:r>
            <a:endParaRPr lang="en-US" altLang="zh-CN" sz="2400" dirty="0">
              <a:solidFill>
                <a:srgbClr val="C00000"/>
              </a:solidFill>
              <a:latin typeface="微软雅黑" panose="020B0503020204020204" pitchFamily="34" charset="-122"/>
              <a:ea typeface="微软雅黑" panose="020B0503020204020204" pitchFamily="34" charset="-122"/>
            </a:endParaRPr>
          </a:p>
          <a:p>
            <a:pPr>
              <a:defRPr/>
            </a:pPr>
            <a:r>
              <a:rPr lang="zh-CN" altLang="en-US" sz="2000" dirty="0">
                <a:latin typeface="微软雅黑" panose="020B0503020204020204" pitchFamily="34" charset="-122"/>
                <a:ea typeface="微软雅黑" panose="020B0503020204020204" pitchFamily="34" charset="-122"/>
              </a:rPr>
              <a:t>建立连接</a:t>
            </a:r>
            <a:r>
              <a:rPr lang="en-US" altLang="zh-CN" sz="2000" dirty="0">
                <a:latin typeface="微软雅黑" panose="020B0503020204020204" pitchFamily="34" charset="-122"/>
                <a:ea typeface="微软雅黑" panose="020B0503020204020204" pitchFamily="34" charset="-122"/>
              </a:rPr>
              <a:t>: </a:t>
            </a:r>
          </a:p>
          <a:p>
            <a:pPr lvl="1">
              <a:defRPr/>
            </a:pPr>
            <a:r>
              <a:rPr lang="zh-CN" altLang="en-US" sz="1800" dirty="0">
                <a:latin typeface="微软雅黑" panose="020B0503020204020204" pitchFamily="34" charset="-122"/>
                <a:ea typeface="微软雅黑" panose="020B0503020204020204" pitchFamily="34" charset="-122"/>
              </a:rPr>
              <a:t>通信双方为本次通信建立数据传输所需的状态（套接字、缓存、变量等）</a:t>
            </a:r>
            <a:endParaRPr lang="en-US" altLang="zh-CN" sz="1800" dirty="0">
              <a:latin typeface="微软雅黑" panose="020B0503020204020204" pitchFamily="34" charset="-122"/>
              <a:ea typeface="微软雅黑" panose="020B0503020204020204" pitchFamily="34" charset="-122"/>
            </a:endParaRPr>
          </a:p>
          <a:p>
            <a:pPr>
              <a:defRPr/>
            </a:pPr>
            <a:r>
              <a:rPr lang="zh-CN" altLang="en-US" sz="2000" b="1" dirty="0">
                <a:solidFill>
                  <a:srgbClr val="FF0000"/>
                </a:solidFill>
                <a:latin typeface="微软雅黑" panose="020B0503020204020204" pitchFamily="34" charset="-122"/>
                <a:ea typeface="微软雅黑" panose="020B0503020204020204" pitchFamily="34" charset="-122"/>
              </a:rPr>
              <a:t>可靠数据传输：</a:t>
            </a:r>
            <a:endParaRPr lang="en-US" altLang="zh-CN" sz="2000" b="1" dirty="0">
              <a:solidFill>
                <a:srgbClr val="FF0000"/>
              </a:solidFill>
              <a:latin typeface="微软雅黑" panose="020B0503020204020204" pitchFamily="34" charset="-122"/>
              <a:ea typeface="微软雅黑" panose="020B0503020204020204" pitchFamily="34" charset="-122"/>
            </a:endParaRPr>
          </a:p>
          <a:p>
            <a:pPr lvl="1">
              <a:defRPr/>
            </a:pPr>
            <a:r>
              <a:rPr lang="zh-CN" altLang="en-US" sz="1800" b="1" dirty="0">
                <a:solidFill>
                  <a:srgbClr val="FF0000"/>
                </a:solidFill>
                <a:latin typeface="微软雅黑" panose="020B0503020204020204" pitchFamily="34" charset="-122"/>
                <a:ea typeface="微软雅黑" panose="020B0503020204020204" pitchFamily="34" charset="-122"/>
              </a:rPr>
              <a:t>流水线式发送，报文段检错，丢失重传</a:t>
            </a:r>
            <a:endParaRPr lang="en-US" altLang="zh-CN" sz="1800" b="1" dirty="0">
              <a:solidFill>
                <a:srgbClr val="FF0000"/>
              </a:solidFill>
              <a:latin typeface="微软雅黑" panose="020B0503020204020204" pitchFamily="34" charset="-122"/>
              <a:ea typeface="微软雅黑" panose="020B0503020204020204" pitchFamily="34" charset="-122"/>
            </a:endParaRPr>
          </a:p>
          <a:p>
            <a:pPr>
              <a:defRPr/>
            </a:pPr>
            <a:r>
              <a:rPr lang="zh-CN" altLang="en-US" sz="2000" dirty="0">
                <a:latin typeface="微软雅黑" panose="020B0503020204020204" pitchFamily="34" charset="-122"/>
                <a:ea typeface="微软雅黑" panose="020B0503020204020204" pitchFamily="34" charset="-122"/>
              </a:rPr>
              <a:t>流量控制</a:t>
            </a:r>
            <a:r>
              <a:rPr lang="en-US" altLang="zh-CN" sz="2000" dirty="0">
                <a:latin typeface="微软雅黑" panose="020B0503020204020204" pitchFamily="34" charset="-122"/>
                <a:ea typeface="微软雅黑" panose="020B0503020204020204" pitchFamily="34" charset="-122"/>
              </a:rPr>
              <a:t>:</a:t>
            </a:r>
          </a:p>
          <a:p>
            <a:pPr lvl="1">
              <a:defRPr/>
            </a:pPr>
            <a:r>
              <a:rPr lang="zh-CN" altLang="en-US" sz="1800" dirty="0">
                <a:latin typeface="微软雅黑" panose="020B0503020204020204" pitchFamily="34" charset="-122"/>
                <a:ea typeface="微软雅黑" panose="020B0503020204020204" pitchFamily="34" charset="-122"/>
              </a:rPr>
              <a:t>发送方不会令接收方缓存溢出</a:t>
            </a:r>
            <a:endParaRPr lang="en-US" altLang="zh-CN" sz="2000" dirty="0">
              <a:latin typeface="微软雅黑" panose="020B0503020204020204" pitchFamily="34" charset="-122"/>
              <a:ea typeface="微软雅黑" panose="020B0503020204020204" pitchFamily="34" charset="-122"/>
            </a:endParaRPr>
          </a:p>
          <a:p>
            <a:pPr>
              <a:defRPr/>
            </a:pPr>
            <a:r>
              <a:rPr lang="zh-CN" altLang="en-US" sz="2000" dirty="0">
                <a:latin typeface="微软雅黑" panose="020B0503020204020204" pitchFamily="34" charset="-122"/>
                <a:ea typeface="微软雅黑" panose="020B0503020204020204" pitchFamily="34" charset="-122"/>
              </a:rPr>
              <a:t>拥塞控制</a:t>
            </a:r>
            <a:r>
              <a:rPr lang="en-US" altLang="zh-CN" sz="2000" dirty="0">
                <a:latin typeface="微软雅黑" panose="020B0503020204020204" pitchFamily="34" charset="-122"/>
                <a:ea typeface="微软雅黑" panose="020B0503020204020204" pitchFamily="34" charset="-122"/>
              </a:rPr>
              <a:t>:</a:t>
            </a:r>
          </a:p>
          <a:p>
            <a:pPr lvl="1">
              <a:defRPr/>
            </a:pPr>
            <a:r>
              <a:rPr lang="zh-CN" altLang="en-US" sz="1800" dirty="0">
                <a:latin typeface="微软雅黑" panose="020B0503020204020204" pitchFamily="34" charset="-122"/>
                <a:ea typeface="微软雅黑" panose="020B0503020204020204" pitchFamily="34" charset="-122"/>
              </a:rPr>
              <a:t>发送方不会造成网络拥塞</a:t>
            </a:r>
            <a:endParaRPr lang="en-US" altLang="zh-CN" sz="2000" dirty="0">
              <a:latin typeface="微软雅黑" panose="020B0503020204020204" pitchFamily="34" charset="-122"/>
              <a:ea typeface="微软雅黑" panose="020B0503020204020204" pitchFamily="34" charset="-122"/>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4182921007"/>
              </p:ext>
            </p:extLst>
          </p:nvPr>
        </p:nvGraphicFramePr>
        <p:xfrm>
          <a:off x="2776271" y="4953000"/>
          <a:ext cx="7929562" cy="1347787"/>
        </p:xfrm>
        <a:graphic>
          <a:graphicData uri="http://schemas.openxmlformats.org/presentationml/2006/ole">
            <mc:AlternateContent xmlns:mc="http://schemas.openxmlformats.org/markup-compatibility/2006">
              <mc:Choice xmlns:v="urn:schemas-microsoft-com:vml" Requires="v">
                <p:oleObj spid="_x0000_s3403" name="VISIO" r:id="rId4" imgW="6602760" imgH="1123200" progId="Visio.Drawing.5">
                  <p:embed/>
                </p:oleObj>
              </mc:Choice>
              <mc:Fallback>
                <p:oleObj name="VISIO" r:id="rId4" imgW="6602760" imgH="1123200" progId="Visio.Drawing.5">
                  <p:embed/>
                  <p:pic>
                    <p:nvPicPr>
                      <p:cNvPr id="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6271" y="4953000"/>
                        <a:ext cx="7929562"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131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40762-63EC-4A7D-A135-DF60D6AD9573}"/>
              </a:ext>
            </a:extLst>
          </p:cNvPr>
          <p:cNvSpPr>
            <a:spLocks noGrp="1"/>
          </p:cNvSpPr>
          <p:nvPr>
            <p:ph type="title"/>
          </p:nvPr>
        </p:nvSpPr>
        <p:spPr/>
        <p:txBody>
          <a:bodyPr/>
          <a:lstStyle/>
          <a:p>
            <a:r>
              <a:rPr kumimoji="1" lang="zh-CN" altLang="en-US" dirty="0"/>
              <a:t>场景</a:t>
            </a:r>
            <a:r>
              <a:rPr kumimoji="1" lang="en-US" altLang="zh-CN" dirty="0"/>
              <a:t>2</a:t>
            </a:r>
            <a:r>
              <a:rPr kumimoji="1" lang="zh-CN" altLang="en-US" dirty="0"/>
              <a:t>：有错但不丢包信道</a:t>
            </a:r>
            <a:endParaRPr lang="zh-CN" altLang="en-US" dirty="0"/>
          </a:p>
        </p:txBody>
      </p:sp>
      <p:sp>
        <p:nvSpPr>
          <p:cNvPr id="3" name="内容占位符 2">
            <a:extLst>
              <a:ext uri="{FF2B5EF4-FFF2-40B4-BE49-F238E27FC236}">
                <a16:creationId xmlns:a16="http://schemas.microsoft.com/office/drawing/2014/main" id="{25B7B808-344B-4D46-BD19-936DFD1B9071}"/>
              </a:ext>
            </a:extLst>
          </p:cNvPr>
          <p:cNvSpPr>
            <a:spLocks noGrp="1"/>
          </p:cNvSpPr>
          <p:nvPr>
            <p:ph idx="1"/>
          </p:nvPr>
        </p:nvSpPr>
        <p:spPr/>
        <p:txBody>
          <a:bodyPr/>
          <a:lstStyle/>
          <a:p>
            <a:pPr lvl="0">
              <a:spcBef>
                <a:spcPts val="1200"/>
              </a:spcBef>
            </a:pPr>
            <a:r>
              <a:rPr kumimoji="1" lang="zh-CN" altLang="en-US" sz="2400" dirty="0">
                <a:solidFill>
                  <a:srgbClr val="C00000"/>
                </a:solidFill>
                <a:latin typeface="微软雅黑" panose="020B0503020204020204" pitchFamily="34" charset="-122"/>
                <a:ea typeface="微软雅黑" panose="020B0503020204020204" pitchFamily="34" charset="-122"/>
              </a:rPr>
              <a:t>假设</a:t>
            </a:r>
            <a:endParaRPr kumimoji="1" lang="en-US" altLang="zh-CN" sz="2400" dirty="0">
              <a:solidFill>
                <a:srgbClr val="C00000"/>
              </a:solidFill>
              <a:latin typeface="微软雅黑" panose="020B0503020204020204" pitchFamily="34" charset="-122"/>
              <a:ea typeface="微软雅黑" panose="020B0503020204020204" pitchFamily="34" charset="-122"/>
            </a:endParaRPr>
          </a:p>
          <a:p>
            <a:pPr lvl="1">
              <a:spcBef>
                <a:spcPts val="1200"/>
              </a:spcBef>
            </a:pPr>
            <a:r>
              <a:rPr kumimoji="1" lang="zh-CN" altLang="en-US" sz="2000" dirty="0">
                <a:latin typeface="微软雅黑" panose="020B0503020204020204" pitchFamily="34" charset="-122"/>
                <a:ea typeface="微软雅黑" panose="020B0503020204020204" pitchFamily="34" charset="-122"/>
              </a:rPr>
              <a:t>信道传输时，数据包中某些比特会发生</a:t>
            </a:r>
            <a:r>
              <a:rPr kumimoji="1" lang="en-US" altLang="zh-CN" sz="2000" dirty="0">
                <a:solidFill>
                  <a:srgbClr val="C00000"/>
                </a:solidFill>
                <a:latin typeface="微软雅黑" panose="020B0503020204020204" pitchFamily="34" charset="-122"/>
                <a:ea typeface="微软雅黑" panose="020B0503020204020204" pitchFamily="34" charset="-122"/>
              </a:rPr>
              <a:t>0-1</a:t>
            </a:r>
            <a:r>
              <a:rPr kumimoji="1" lang="zh-CN" altLang="en-US" sz="2000" dirty="0">
                <a:solidFill>
                  <a:srgbClr val="C00000"/>
                </a:solidFill>
                <a:latin typeface="微软雅黑" panose="020B0503020204020204" pitchFamily="34" charset="-122"/>
                <a:ea typeface="微软雅黑" panose="020B0503020204020204" pitchFamily="34" charset="-122"/>
              </a:rPr>
              <a:t>翻转</a:t>
            </a:r>
            <a:r>
              <a:rPr kumimoji="1" lang="zh-CN" altLang="en-US" sz="2000" dirty="0">
                <a:latin typeface="微软雅黑" panose="020B0503020204020204" pitchFamily="34" charset="-122"/>
                <a:ea typeface="微软雅黑" panose="020B0503020204020204" pitchFamily="34" charset="-122"/>
              </a:rPr>
              <a:t>，但可以被</a:t>
            </a:r>
            <a:r>
              <a:rPr kumimoji="1" lang="zh-CN" altLang="en-US" sz="2000" dirty="0">
                <a:solidFill>
                  <a:srgbClr val="C00000"/>
                </a:solidFill>
                <a:latin typeface="微软雅黑" panose="020B0503020204020204" pitchFamily="34" charset="-122"/>
                <a:ea typeface="微软雅黑" panose="020B0503020204020204" pitchFamily="34" charset="-122"/>
              </a:rPr>
              <a:t>校验</a:t>
            </a:r>
            <a:r>
              <a:rPr kumimoji="1" lang="zh-CN" altLang="en-US" sz="2000" dirty="0">
                <a:latin typeface="微软雅黑" panose="020B0503020204020204" pitchFamily="34" charset="-122"/>
                <a:ea typeface="微软雅黑" panose="020B0503020204020204" pitchFamily="34" charset="-122"/>
              </a:rPr>
              <a:t>检测</a:t>
            </a:r>
            <a:endParaRPr kumimoji="1" lang="en-US" altLang="zh-CN" sz="2000"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111AB53-C88D-4903-B3EC-7269E00474E6}"/>
              </a:ext>
            </a:extLst>
          </p:cNvPr>
          <p:cNvSpPr>
            <a:spLocks noGrp="1"/>
          </p:cNvSpPr>
          <p:nvPr>
            <p:ph type="sldNum" sz="quarter" idx="11"/>
          </p:nvPr>
        </p:nvSpPr>
        <p:spPr/>
        <p:txBody>
          <a:bodyPr/>
          <a:lstStyle/>
          <a:p>
            <a:pPr>
              <a:defRPr/>
            </a:pPr>
            <a:fld id="{3FFE790D-BCFB-4008-9260-CA63AEE325FD}" type="slidenum">
              <a:rPr lang="en-US" smtClean="0"/>
              <a:pPr>
                <a:defRPr/>
              </a:pPr>
              <a:t>20</a:t>
            </a:fld>
            <a:endParaRPr lang="en-US" dirty="0"/>
          </a:p>
        </p:txBody>
      </p:sp>
      <p:grpSp>
        <p:nvGrpSpPr>
          <p:cNvPr id="81" name="Group 791">
            <a:extLst>
              <a:ext uri="{FF2B5EF4-FFF2-40B4-BE49-F238E27FC236}">
                <a16:creationId xmlns:a16="http://schemas.microsoft.com/office/drawing/2014/main" id="{26ABAB90-7241-4379-B13A-AECFA8F85E37}"/>
              </a:ext>
            </a:extLst>
          </p:cNvPr>
          <p:cNvGrpSpPr/>
          <p:nvPr/>
        </p:nvGrpSpPr>
        <p:grpSpPr>
          <a:xfrm>
            <a:off x="944440" y="3914565"/>
            <a:ext cx="1066800" cy="838200"/>
            <a:chOff x="7487144" y="3389820"/>
            <a:chExt cx="350807" cy="305517"/>
          </a:xfrm>
        </p:grpSpPr>
        <p:pic>
          <p:nvPicPr>
            <p:cNvPr id="82" name="Picture 1115" descr="antenna_stylized">
              <a:extLst>
                <a:ext uri="{FF2B5EF4-FFF2-40B4-BE49-F238E27FC236}">
                  <a16:creationId xmlns:a16="http://schemas.microsoft.com/office/drawing/2014/main" id="{C068110D-2D98-4228-BE84-80BCE8C641B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116" descr="laptop_keyboard">
              <a:extLst>
                <a:ext uri="{FF2B5EF4-FFF2-40B4-BE49-F238E27FC236}">
                  <a16:creationId xmlns:a16="http://schemas.microsoft.com/office/drawing/2014/main" id="{E873EF0C-8E20-4AE0-B354-26BC89CD9EBC}"/>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117">
              <a:extLst>
                <a:ext uri="{FF2B5EF4-FFF2-40B4-BE49-F238E27FC236}">
                  <a16:creationId xmlns:a16="http://schemas.microsoft.com/office/drawing/2014/main" id="{505A86A5-9226-415F-BAAE-EE348C99B8AA}"/>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85" name="Picture 1118" descr="screen">
              <a:extLst>
                <a:ext uri="{FF2B5EF4-FFF2-40B4-BE49-F238E27FC236}">
                  <a16:creationId xmlns:a16="http://schemas.microsoft.com/office/drawing/2014/main" id="{E1503B73-354F-4DD1-AB1C-66F1C84C0DAD}"/>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Freeform 1119">
              <a:extLst>
                <a:ext uri="{FF2B5EF4-FFF2-40B4-BE49-F238E27FC236}">
                  <a16:creationId xmlns:a16="http://schemas.microsoft.com/office/drawing/2014/main" id="{68C51696-DB3D-4F5B-8345-DBA8FBD7EA20}"/>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87" name="Freeform 1120">
              <a:extLst>
                <a:ext uri="{FF2B5EF4-FFF2-40B4-BE49-F238E27FC236}">
                  <a16:creationId xmlns:a16="http://schemas.microsoft.com/office/drawing/2014/main" id="{C9D8BB27-406B-4A50-B324-EE937945EC96}"/>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88" name="Freeform 1121">
              <a:extLst>
                <a:ext uri="{FF2B5EF4-FFF2-40B4-BE49-F238E27FC236}">
                  <a16:creationId xmlns:a16="http://schemas.microsoft.com/office/drawing/2014/main" id="{C25155A1-D413-40FC-A16D-687654B000BD}"/>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89" name="Freeform 1122">
              <a:extLst>
                <a:ext uri="{FF2B5EF4-FFF2-40B4-BE49-F238E27FC236}">
                  <a16:creationId xmlns:a16="http://schemas.microsoft.com/office/drawing/2014/main" id="{C093BB6F-50CD-4906-90A9-18831D90EC28}"/>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0" name="Freeform 1123">
              <a:extLst>
                <a:ext uri="{FF2B5EF4-FFF2-40B4-BE49-F238E27FC236}">
                  <a16:creationId xmlns:a16="http://schemas.microsoft.com/office/drawing/2014/main" id="{244C9EBD-C565-4AEC-9F24-E0C921B1A1BA}"/>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1" name="Freeform 1124">
              <a:extLst>
                <a:ext uri="{FF2B5EF4-FFF2-40B4-BE49-F238E27FC236}">
                  <a16:creationId xmlns:a16="http://schemas.microsoft.com/office/drawing/2014/main" id="{6733B2E6-AA3C-4F99-9082-CD5B5138D7C0}"/>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92" name="Group 1125">
              <a:extLst>
                <a:ext uri="{FF2B5EF4-FFF2-40B4-BE49-F238E27FC236}">
                  <a16:creationId xmlns:a16="http://schemas.microsoft.com/office/drawing/2014/main" id="{35AEA09A-1D57-49FD-957F-67D55E063384}"/>
                </a:ext>
              </a:extLst>
            </p:cNvPr>
            <p:cNvGrpSpPr/>
            <p:nvPr/>
          </p:nvGrpSpPr>
          <p:grpSpPr bwMode="auto">
            <a:xfrm>
              <a:off x="7593395" y="3625649"/>
              <a:ext cx="64747" cy="27592"/>
              <a:chOff x="1740" y="2642"/>
              <a:chExt cx="752" cy="327"/>
            </a:xfrm>
          </p:grpSpPr>
          <p:sp>
            <p:nvSpPr>
              <p:cNvPr id="99" name="Freeform 1126">
                <a:extLst>
                  <a:ext uri="{FF2B5EF4-FFF2-40B4-BE49-F238E27FC236}">
                    <a16:creationId xmlns:a16="http://schemas.microsoft.com/office/drawing/2014/main" id="{79D220C2-57E9-40E7-B7D6-939FF9F66790}"/>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0" name="Freeform 1127">
                <a:extLst>
                  <a:ext uri="{FF2B5EF4-FFF2-40B4-BE49-F238E27FC236}">
                    <a16:creationId xmlns:a16="http://schemas.microsoft.com/office/drawing/2014/main" id="{B65D8061-9ECC-437C-8471-FCC7DB403AB5}"/>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1" name="Freeform 1128">
                <a:extLst>
                  <a:ext uri="{FF2B5EF4-FFF2-40B4-BE49-F238E27FC236}">
                    <a16:creationId xmlns:a16="http://schemas.microsoft.com/office/drawing/2014/main" id="{7D8AA5B9-C57B-4B29-AEBD-89801910D323}"/>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2" name="Freeform 1129">
                <a:extLst>
                  <a:ext uri="{FF2B5EF4-FFF2-40B4-BE49-F238E27FC236}">
                    <a16:creationId xmlns:a16="http://schemas.microsoft.com/office/drawing/2014/main" id="{757A6D94-FBFB-4757-80F2-50100E7FF592}"/>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3" name="Freeform 1130">
                <a:extLst>
                  <a:ext uri="{FF2B5EF4-FFF2-40B4-BE49-F238E27FC236}">
                    <a16:creationId xmlns:a16="http://schemas.microsoft.com/office/drawing/2014/main" id="{0D6C8FD6-2943-445E-9C9B-7C0ABEA9D797}"/>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4" name="Freeform 1131">
                <a:extLst>
                  <a:ext uri="{FF2B5EF4-FFF2-40B4-BE49-F238E27FC236}">
                    <a16:creationId xmlns:a16="http://schemas.microsoft.com/office/drawing/2014/main" id="{4C44322F-0FAE-4FA7-8DC3-C2D5B6207BEA}"/>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93" name="Freeform 1132">
              <a:extLst>
                <a:ext uri="{FF2B5EF4-FFF2-40B4-BE49-F238E27FC236}">
                  <a16:creationId xmlns:a16="http://schemas.microsoft.com/office/drawing/2014/main" id="{5E7830FB-42ED-443E-9E73-F810D8D1CC13}"/>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4" name="Freeform 1133">
              <a:extLst>
                <a:ext uri="{FF2B5EF4-FFF2-40B4-BE49-F238E27FC236}">
                  <a16:creationId xmlns:a16="http://schemas.microsoft.com/office/drawing/2014/main" id="{7664A38A-E09F-4526-9ECD-96DA07347BCA}"/>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5" name="Freeform 1134">
              <a:extLst>
                <a:ext uri="{FF2B5EF4-FFF2-40B4-BE49-F238E27FC236}">
                  <a16:creationId xmlns:a16="http://schemas.microsoft.com/office/drawing/2014/main" id="{0184B22D-3DAF-4C83-B137-07AE1BDBDB2C}"/>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6" name="Freeform 1135">
              <a:extLst>
                <a:ext uri="{FF2B5EF4-FFF2-40B4-BE49-F238E27FC236}">
                  <a16:creationId xmlns:a16="http://schemas.microsoft.com/office/drawing/2014/main" id="{CF277305-3323-4D0C-8EA0-976876BA63FC}"/>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7" name="Freeform 1136">
              <a:extLst>
                <a:ext uri="{FF2B5EF4-FFF2-40B4-BE49-F238E27FC236}">
                  <a16:creationId xmlns:a16="http://schemas.microsoft.com/office/drawing/2014/main" id="{7CDBDE7B-400D-474F-B70B-5F1D85BE9C84}"/>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98" name="Freeform 1137">
              <a:extLst>
                <a:ext uri="{FF2B5EF4-FFF2-40B4-BE49-F238E27FC236}">
                  <a16:creationId xmlns:a16="http://schemas.microsoft.com/office/drawing/2014/main" id="{8806AA9E-EB9B-45E7-9683-30ACF832B36C}"/>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05" name="Group 983">
            <a:extLst>
              <a:ext uri="{FF2B5EF4-FFF2-40B4-BE49-F238E27FC236}">
                <a16:creationId xmlns:a16="http://schemas.microsoft.com/office/drawing/2014/main" id="{D20B57FF-C20C-4FBF-A287-6FDB8B6EA9B0}"/>
              </a:ext>
            </a:extLst>
          </p:cNvPr>
          <p:cNvGrpSpPr/>
          <p:nvPr/>
        </p:nvGrpSpPr>
        <p:grpSpPr bwMode="auto">
          <a:xfrm>
            <a:off x="9956789" y="3863287"/>
            <a:ext cx="531361" cy="915195"/>
            <a:chOff x="4140" y="429"/>
            <a:chExt cx="1425" cy="2396"/>
          </a:xfrm>
        </p:grpSpPr>
        <p:sp>
          <p:nvSpPr>
            <p:cNvPr id="106" name="Freeform 984">
              <a:extLst>
                <a:ext uri="{FF2B5EF4-FFF2-40B4-BE49-F238E27FC236}">
                  <a16:creationId xmlns:a16="http://schemas.microsoft.com/office/drawing/2014/main" id="{E86B6041-2B74-4D5B-A122-0918EBF00D23}"/>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7" name="Rectangle 985">
              <a:extLst>
                <a:ext uri="{FF2B5EF4-FFF2-40B4-BE49-F238E27FC236}">
                  <a16:creationId xmlns:a16="http://schemas.microsoft.com/office/drawing/2014/main" id="{41D2C07E-2FE3-4E14-BDF6-EDFA607EAA5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08" name="Freeform 986">
              <a:extLst>
                <a:ext uri="{FF2B5EF4-FFF2-40B4-BE49-F238E27FC236}">
                  <a16:creationId xmlns:a16="http://schemas.microsoft.com/office/drawing/2014/main" id="{B7EB6F66-598F-416E-A056-ABD8E7DC60BC}"/>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09" name="Freeform 987">
              <a:extLst>
                <a:ext uri="{FF2B5EF4-FFF2-40B4-BE49-F238E27FC236}">
                  <a16:creationId xmlns:a16="http://schemas.microsoft.com/office/drawing/2014/main" id="{30E00778-F069-403A-9CFA-9C7E2F3B7DB4}"/>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0" name="Rectangle 988">
              <a:extLst>
                <a:ext uri="{FF2B5EF4-FFF2-40B4-BE49-F238E27FC236}">
                  <a16:creationId xmlns:a16="http://schemas.microsoft.com/office/drawing/2014/main" id="{8062CB92-AB91-4913-AD61-450DA1F576C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111" name="Group 989">
              <a:extLst>
                <a:ext uri="{FF2B5EF4-FFF2-40B4-BE49-F238E27FC236}">
                  <a16:creationId xmlns:a16="http://schemas.microsoft.com/office/drawing/2014/main" id="{7FCC9EFF-4535-433F-8530-E6A2F326C2B0}"/>
                </a:ext>
              </a:extLst>
            </p:cNvPr>
            <p:cNvGrpSpPr/>
            <p:nvPr/>
          </p:nvGrpSpPr>
          <p:grpSpPr bwMode="auto">
            <a:xfrm>
              <a:off x="4749" y="668"/>
              <a:ext cx="581" cy="145"/>
              <a:chOff x="614" y="2568"/>
              <a:chExt cx="725" cy="139"/>
            </a:xfrm>
          </p:grpSpPr>
          <p:sp>
            <p:nvSpPr>
              <p:cNvPr id="136" name="AutoShape 990">
                <a:extLst>
                  <a:ext uri="{FF2B5EF4-FFF2-40B4-BE49-F238E27FC236}">
                    <a16:creationId xmlns:a16="http://schemas.microsoft.com/office/drawing/2014/main" id="{CE8488D8-6926-4305-B951-39B2F8D1129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37" name="AutoShape 991">
                <a:extLst>
                  <a:ext uri="{FF2B5EF4-FFF2-40B4-BE49-F238E27FC236}">
                    <a16:creationId xmlns:a16="http://schemas.microsoft.com/office/drawing/2014/main" id="{FE8DFBD3-7645-439E-9108-5C9EE21AB580}"/>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112" name="Rectangle 992">
              <a:extLst>
                <a:ext uri="{FF2B5EF4-FFF2-40B4-BE49-F238E27FC236}">
                  <a16:creationId xmlns:a16="http://schemas.microsoft.com/office/drawing/2014/main" id="{2740BAB5-6ADF-4C5B-B134-E7A1458A97A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113" name="Group 993">
              <a:extLst>
                <a:ext uri="{FF2B5EF4-FFF2-40B4-BE49-F238E27FC236}">
                  <a16:creationId xmlns:a16="http://schemas.microsoft.com/office/drawing/2014/main" id="{F19F0966-34DD-4CCB-B169-3D1E5A7EF3A5}"/>
                </a:ext>
              </a:extLst>
            </p:cNvPr>
            <p:cNvGrpSpPr/>
            <p:nvPr/>
          </p:nvGrpSpPr>
          <p:grpSpPr bwMode="auto">
            <a:xfrm>
              <a:off x="4747" y="994"/>
              <a:ext cx="581" cy="134"/>
              <a:chOff x="614" y="2568"/>
              <a:chExt cx="725" cy="139"/>
            </a:xfrm>
          </p:grpSpPr>
          <p:sp>
            <p:nvSpPr>
              <p:cNvPr id="134" name="AutoShape 994">
                <a:extLst>
                  <a:ext uri="{FF2B5EF4-FFF2-40B4-BE49-F238E27FC236}">
                    <a16:creationId xmlns:a16="http://schemas.microsoft.com/office/drawing/2014/main" id="{8176CA0D-43ED-423D-8D33-695F735452F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35" name="AutoShape 995">
                <a:extLst>
                  <a:ext uri="{FF2B5EF4-FFF2-40B4-BE49-F238E27FC236}">
                    <a16:creationId xmlns:a16="http://schemas.microsoft.com/office/drawing/2014/main" id="{7D684F46-B1CF-44C9-AA10-6FCCA8F79F54}"/>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114" name="Rectangle 996">
              <a:extLst>
                <a:ext uri="{FF2B5EF4-FFF2-40B4-BE49-F238E27FC236}">
                  <a16:creationId xmlns:a16="http://schemas.microsoft.com/office/drawing/2014/main" id="{4DECAFB2-60F5-4C2E-B16E-FE121CC8492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15" name="Rectangle 997">
              <a:extLst>
                <a:ext uri="{FF2B5EF4-FFF2-40B4-BE49-F238E27FC236}">
                  <a16:creationId xmlns:a16="http://schemas.microsoft.com/office/drawing/2014/main" id="{40250B5B-DFBA-4F90-9D7A-AB7DDF29F04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116" name="Group 998">
              <a:extLst>
                <a:ext uri="{FF2B5EF4-FFF2-40B4-BE49-F238E27FC236}">
                  <a16:creationId xmlns:a16="http://schemas.microsoft.com/office/drawing/2014/main" id="{6F0F75B1-619F-4EA2-A8BD-8713F10CABD8}"/>
                </a:ext>
              </a:extLst>
            </p:cNvPr>
            <p:cNvGrpSpPr/>
            <p:nvPr/>
          </p:nvGrpSpPr>
          <p:grpSpPr bwMode="auto">
            <a:xfrm>
              <a:off x="4735" y="1627"/>
              <a:ext cx="582" cy="151"/>
              <a:chOff x="614" y="2568"/>
              <a:chExt cx="725" cy="139"/>
            </a:xfrm>
          </p:grpSpPr>
          <p:sp>
            <p:nvSpPr>
              <p:cNvPr id="132" name="AutoShape 999">
                <a:extLst>
                  <a:ext uri="{FF2B5EF4-FFF2-40B4-BE49-F238E27FC236}">
                    <a16:creationId xmlns:a16="http://schemas.microsoft.com/office/drawing/2014/main" id="{CC4729DE-E37B-4831-B7EE-A8095FF587BE}"/>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33" name="AutoShape 1000">
                <a:extLst>
                  <a:ext uri="{FF2B5EF4-FFF2-40B4-BE49-F238E27FC236}">
                    <a16:creationId xmlns:a16="http://schemas.microsoft.com/office/drawing/2014/main" id="{60FEC36C-0F36-470E-8E46-A5F8CC6D978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117" name="Freeform 1001">
              <a:extLst>
                <a:ext uri="{FF2B5EF4-FFF2-40B4-BE49-F238E27FC236}">
                  <a16:creationId xmlns:a16="http://schemas.microsoft.com/office/drawing/2014/main" id="{858542C2-6EA6-41A9-86FB-23A006235023}"/>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18" name="Group 1002">
              <a:extLst>
                <a:ext uri="{FF2B5EF4-FFF2-40B4-BE49-F238E27FC236}">
                  <a16:creationId xmlns:a16="http://schemas.microsoft.com/office/drawing/2014/main" id="{F498E40C-937D-430C-9A8E-4BA12264897D}"/>
                </a:ext>
              </a:extLst>
            </p:cNvPr>
            <p:cNvGrpSpPr/>
            <p:nvPr/>
          </p:nvGrpSpPr>
          <p:grpSpPr bwMode="auto">
            <a:xfrm>
              <a:off x="4739" y="1327"/>
              <a:ext cx="582" cy="139"/>
              <a:chOff x="614" y="2568"/>
              <a:chExt cx="725" cy="139"/>
            </a:xfrm>
          </p:grpSpPr>
          <p:sp>
            <p:nvSpPr>
              <p:cNvPr id="130" name="AutoShape 1003">
                <a:extLst>
                  <a:ext uri="{FF2B5EF4-FFF2-40B4-BE49-F238E27FC236}">
                    <a16:creationId xmlns:a16="http://schemas.microsoft.com/office/drawing/2014/main" id="{7D999350-EF8D-40F1-A04D-DC3DD3BD019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31" name="AutoShape 1004">
                <a:extLst>
                  <a:ext uri="{FF2B5EF4-FFF2-40B4-BE49-F238E27FC236}">
                    <a16:creationId xmlns:a16="http://schemas.microsoft.com/office/drawing/2014/main" id="{57F4EBA1-7878-4697-9E14-A5D9D5822EB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119" name="Rectangle 1005">
              <a:extLst>
                <a:ext uri="{FF2B5EF4-FFF2-40B4-BE49-F238E27FC236}">
                  <a16:creationId xmlns:a16="http://schemas.microsoft.com/office/drawing/2014/main" id="{D41D0EED-856C-4E2C-A5C0-F9778C38FACC}"/>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20" name="Freeform 1006">
              <a:extLst>
                <a:ext uri="{FF2B5EF4-FFF2-40B4-BE49-F238E27FC236}">
                  <a16:creationId xmlns:a16="http://schemas.microsoft.com/office/drawing/2014/main" id="{F3B113FE-6969-4CA2-9858-47F82659B9BF}"/>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1" name="Freeform 1007">
              <a:extLst>
                <a:ext uri="{FF2B5EF4-FFF2-40B4-BE49-F238E27FC236}">
                  <a16:creationId xmlns:a16="http://schemas.microsoft.com/office/drawing/2014/main" id="{05D80652-B306-4A8F-8313-D80AC4E911B6}"/>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2" name="Oval 1008">
              <a:extLst>
                <a:ext uri="{FF2B5EF4-FFF2-40B4-BE49-F238E27FC236}">
                  <a16:creationId xmlns:a16="http://schemas.microsoft.com/office/drawing/2014/main" id="{748940D9-2E5B-4AAE-AA6F-6563D410E4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23" name="Freeform 1009">
              <a:extLst>
                <a:ext uri="{FF2B5EF4-FFF2-40B4-BE49-F238E27FC236}">
                  <a16:creationId xmlns:a16="http://schemas.microsoft.com/office/drawing/2014/main" id="{70CC1F14-C649-464D-8B23-1A8A8D4A40BE}"/>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4" name="AutoShape 1010">
              <a:extLst>
                <a:ext uri="{FF2B5EF4-FFF2-40B4-BE49-F238E27FC236}">
                  <a16:creationId xmlns:a16="http://schemas.microsoft.com/office/drawing/2014/main" id="{19A614C4-1722-4A1B-AF12-3AB0F80237E6}"/>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25" name="AutoShape 1011">
              <a:extLst>
                <a:ext uri="{FF2B5EF4-FFF2-40B4-BE49-F238E27FC236}">
                  <a16:creationId xmlns:a16="http://schemas.microsoft.com/office/drawing/2014/main" id="{A19423BF-55F9-4E11-B73E-8E6DBF4BD97F}"/>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26" name="Oval 1012">
              <a:extLst>
                <a:ext uri="{FF2B5EF4-FFF2-40B4-BE49-F238E27FC236}">
                  <a16:creationId xmlns:a16="http://schemas.microsoft.com/office/drawing/2014/main" id="{D1769D3D-3BF1-4690-B348-A81E8ABAE5F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27" name="Oval 1013">
              <a:extLst>
                <a:ext uri="{FF2B5EF4-FFF2-40B4-BE49-F238E27FC236}">
                  <a16:creationId xmlns:a16="http://schemas.microsoft.com/office/drawing/2014/main" id="{D82287B0-0EDF-46E1-B204-EA508FCDB10B}"/>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128" name="Oval 1014">
              <a:extLst>
                <a:ext uri="{FF2B5EF4-FFF2-40B4-BE49-F238E27FC236}">
                  <a16:creationId xmlns:a16="http://schemas.microsoft.com/office/drawing/2014/main" id="{C3D3E0AF-A6AE-49C3-B80F-8396CE2B98D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129" name="Rectangle 1015">
              <a:extLst>
                <a:ext uri="{FF2B5EF4-FFF2-40B4-BE49-F238E27FC236}">
                  <a16:creationId xmlns:a16="http://schemas.microsoft.com/office/drawing/2014/main" id="{0AE13EFA-0AEE-490B-AB7C-29E830162475}"/>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138" name="Freeform 427">
            <a:extLst>
              <a:ext uri="{FF2B5EF4-FFF2-40B4-BE49-F238E27FC236}">
                <a16:creationId xmlns:a16="http://schemas.microsoft.com/office/drawing/2014/main" id="{7DEA45F8-D5B2-4012-884B-FADA33047859}"/>
              </a:ext>
            </a:extLst>
          </p:cNvPr>
          <p:cNvSpPr/>
          <p:nvPr/>
        </p:nvSpPr>
        <p:spPr bwMode="auto">
          <a:xfrm>
            <a:off x="2362200" y="2971800"/>
            <a:ext cx="7104228" cy="281549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C4F0FF"/>
          </a:solidFill>
          <a:ln>
            <a:noFill/>
          </a:ln>
        </p:spPr>
        <p:txBody>
          <a:bodyPr/>
          <a:lstStyle/>
          <a:p>
            <a:endParaRPr lang="en-US" dirty="0"/>
          </a:p>
        </p:txBody>
      </p:sp>
      <p:pic>
        <p:nvPicPr>
          <p:cNvPr id="139" name="图片 138">
            <a:extLst>
              <a:ext uri="{FF2B5EF4-FFF2-40B4-BE49-F238E27FC236}">
                <a16:creationId xmlns:a16="http://schemas.microsoft.com/office/drawing/2014/main" id="{DD6E9910-D1C7-430E-9E19-C48CC1779247}"/>
              </a:ext>
            </a:extLst>
          </p:cNvPr>
          <p:cNvPicPr>
            <a:picLocks noChangeAspect="1"/>
          </p:cNvPicPr>
          <p:nvPr/>
        </p:nvPicPr>
        <p:blipFill>
          <a:blip r:embed="rId5"/>
          <a:stretch>
            <a:fillRect/>
          </a:stretch>
        </p:blipFill>
        <p:spPr>
          <a:xfrm>
            <a:off x="5578365" y="3539152"/>
            <a:ext cx="671897" cy="468292"/>
          </a:xfrm>
          <a:prstGeom prst="rect">
            <a:avLst/>
          </a:prstGeom>
        </p:spPr>
      </p:pic>
      <p:pic>
        <p:nvPicPr>
          <p:cNvPr id="140" name="图片 139" descr="卡通人物&#10;&#10;描述已自动生成">
            <a:extLst>
              <a:ext uri="{FF2B5EF4-FFF2-40B4-BE49-F238E27FC236}">
                <a16:creationId xmlns:a16="http://schemas.microsoft.com/office/drawing/2014/main" id="{94A65FA2-27E4-472B-A78C-2EAD3593EE47}"/>
              </a:ext>
            </a:extLst>
          </p:cNvPr>
          <p:cNvPicPr>
            <a:picLocks noChangeAspect="1"/>
          </p:cNvPicPr>
          <p:nvPr/>
        </p:nvPicPr>
        <p:blipFill>
          <a:blip r:embed="rId6"/>
          <a:stretch>
            <a:fillRect/>
          </a:stretch>
        </p:blipFill>
        <p:spPr>
          <a:xfrm>
            <a:off x="3200433" y="4216607"/>
            <a:ext cx="511920" cy="426600"/>
          </a:xfrm>
          <a:prstGeom prst="rect">
            <a:avLst/>
          </a:prstGeom>
        </p:spPr>
      </p:pic>
      <p:pic>
        <p:nvPicPr>
          <p:cNvPr id="141" name="图片 140">
            <a:extLst>
              <a:ext uri="{FF2B5EF4-FFF2-40B4-BE49-F238E27FC236}">
                <a16:creationId xmlns:a16="http://schemas.microsoft.com/office/drawing/2014/main" id="{A4B25AA7-61DD-43FC-949B-33D45D944075}"/>
              </a:ext>
            </a:extLst>
          </p:cNvPr>
          <p:cNvPicPr>
            <a:picLocks noChangeAspect="1"/>
          </p:cNvPicPr>
          <p:nvPr/>
        </p:nvPicPr>
        <p:blipFill>
          <a:blip r:embed="rId5"/>
          <a:stretch>
            <a:fillRect/>
          </a:stretch>
        </p:blipFill>
        <p:spPr>
          <a:xfrm>
            <a:off x="5054964" y="4774281"/>
            <a:ext cx="671897" cy="468292"/>
          </a:xfrm>
          <a:prstGeom prst="rect">
            <a:avLst/>
          </a:prstGeom>
        </p:spPr>
      </p:pic>
      <p:pic>
        <p:nvPicPr>
          <p:cNvPr id="142" name="图片 141">
            <a:extLst>
              <a:ext uri="{FF2B5EF4-FFF2-40B4-BE49-F238E27FC236}">
                <a16:creationId xmlns:a16="http://schemas.microsoft.com/office/drawing/2014/main" id="{9A5DF7F3-FDD4-4E8A-9B3A-93DCF01F1CDD}"/>
              </a:ext>
            </a:extLst>
          </p:cNvPr>
          <p:cNvPicPr>
            <a:picLocks noChangeAspect="1"/>
          </p:cNvPicPr>
          <p:nvPr/>
        </p:nvPicPr>
        <p:blipFill>
          <a:blip r:embed="rId5"/>
          <a:stretch>
            <a:fillRect/>
          </a:stretch>
        </p:blipFill>
        <p:spPr>
          <a:xfrm>
            <a:off x="6924747" y="4540075"/>
            <a:ext cx="671897" cy="468292"/>
          </a:xfrm>
          <a:prstGeom prst="rect">
            <a:avLst/>
          </a:prstGeom>
        </p:spPr>
      </p:pic>
      <p:pic>
        <p:nvPicPr>
          <p:cNvPr id="143" name="图片 142" descr="卡通人物&#10;&#10;描述已自动生成">
            <a:extLst>
              <a:ext uri="{FF2B5EF4-FFF2-40B4-BE49-F238E27FC236}">
                <a16:creationId xmlns:a16="http://schemas.microsoft.com/office/drawing/2014/main" id="{71193A2E-26D8-4947-8AFB-F39B10E1A27A}"/>
              </a:ext>
            </a:extLst>
          </p:cNvPr>
          <p:cNvPicPr>
            <a:picLocks noChangeAspect="1"/>
          </p:cNvPicPr>
          <p:nvPr/>
        </p:nvPicPr>
        <p:blipFill>
          <a:blip r:embed="rId6"/>
          <a:stretch>
            <a:fillRect/>
          </a:stretch>
        </p:blipFill>
        <p:spPr>
          <a:xfrm>
            <a:off x="8407764" y="4099335"/>
            <a:ext cx="511920" cy="426600"/>
          </a:xfrm>
          <a:prstGeom prst="rect">
            <a:avLst/>
          </a:prstGeom>
        </p:spPr>
      </p:pic>
      <p:sp>
        <p:nvSpPr>
          <p:cNvPr id="144" name="Line 541">
            <a:extLst>
              <a:ext uri="{FF2B5EF4-FFF2-40B4-BE49-F238E27FC236}">
                <a16:creationId xmlns:a16="http://schemas.microsoft.com/office/drawing/2014/main" id="{141D8B7B-AFEE-4C27-8EF1-D64C5686FF1E}"/>
              </a:ext>
            </a:extLst>
          </p:cNvPr>
          <p:cNvSpPr>
            <a:spLocks noChangeShapeType="1"/>
          </p:cNvSpPr>
          <p:nvPr/>
        </p:nvSpPr>
        <p:spPr bwMode="auto">
          <a:xfrm flipV="1">
            <a:off x="5359764" y="3987858"/>
            <a:ext cx="483146" cy="834555"/>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145" name="Line 541">
            <a:extLst>
              <a:ext uri="{FF2B5EF4-FFF2-40B4-BE49-F238E27FC236}">
                <a16:creationId xmlns:a16="http://schemas.microsoft.com/office/drawing/2014/main" id="{2356444D-4AF4-4227-A111-AE6151126A45}"/>
              </a:ext>
            </a:extLst>
          </p:cNvPr>
          <p:cNvSpPr>
            <a:spLocks noChangeShapeType="1"/>
          </p:cNvSpPr>
          <p:nvPr/>
        </p:nvSpPr>
        <p:spPr bwMode="auto">
          <a:xfrm flipV="1">
            <a:off x="5664564" y="4822412"/>
            <a:ext cx="1295400" cy="18398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146" name="Line 541">
            <a:extLst>
              <a:ext uri="{FF2B5EF4-FFF2-40B4-BE49-F238E27FC236}">
                <a16:creationId xmlns:a16="http://schemas.microsoft.com/office/drawing/2014/main" id="{6D85C9CA-E056-4725-A15E-A7A2FE7CAD67}"/>
              </a:ext>
            </a:extLst>
          </p:cNvPr>
          <p:cNvSpPr>
            <a:spLocks noChangeShapeType="1"/>
          </p:cNvSpPr>
          <p:nvPr/>
        </p:nvSpPr>
        <p:spPr bwMode="auto">
          <a:xfrm>
            <a:off x="6218724" y="3914565"/>
            <a:ext cx="807987" cy="687289"/>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cxnSp>
        <p:nvCxnSpPr>
          <p:cNvPr id="147" name="直接连接符 146">
            <a:extLst>
              <a:ext uri="{FF2B5EF4-FFF2-40B4-BE49-F238E27FC236}">
                <a16:creationId xmlns:a16="http://schemas.microsoft.com/office/drawing/2014/main" id="{EE349143-D397-4C7D-BB82-33E91BCB9F09}"/>
              </a:ext>
            </a:extLst>
          </p:cNvPr>
          <p:cNvCxnSpPr>
            <a:endCxn id="140" idx="1"/>
          </p:cNvCxnSpPr>
          <p:nvPr/>
        </p:nvCxnSpPr>
        <p:spPr bwMode="auto">
          <a:xfrm>
            <a:off x="1963472" y="4341165"/>
            <a:ext cx="1236961" cy="88742"/>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148" name="直接连接符 147">
            <a:extLst>
              <a:ext uri="{FF2B5EF4-FFF2-40B4-BE49-F238E27FC236}">
                <a16:creationId xmlns:a16="http://schemas.microsoft.com/office/drawing/2014/main" id="{4D07EEB5-5A55-43ED-B8F4-7BD38661B3A9}"/>
              </a:ext>
            </a:extLst>
          </p:cNvPr>
          <p:cNvCxnSpPr>
            <a:cxnSpLocks/>
            <a:stCxn id="141" idx="1"/>
            <a:endCxn id="140" idx="3"/>
          </p:cNvCxnSpPr>
          <p:nvPr/>
        </p:nvCxnSpPr>
        <p:spPr bwMode="auto">
          <a:xfrm flipH="1" flipV="1">
            <a:off x="3712353" y="4429907"/>
            <a:ext cx="1342611" cy="578520"/>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149" name="直接连接符 148">
            <a:extLst>
              <a:ext uri="{FF2B5EF4-FFF2-40B4-BE49-F238E27FC236}">
                <a16:creationId xmlns:a16="http://schemas.microsoft.com/office/drawing/2014/main" id="{AFBD19CC-2603-4BE9-B3C8-35319B983875}"/>
              </a:ext>
            </a:extLst>
          </p:cNvPr>
          <p:cNvCxnSpPr>
            <a:cxnSpLocks/>
            <a:stCxn id="139" idx="1"/>
          </p:cNvCxnSpPr>
          <p:nvPr/>
        </p:nvCxnSpPr>
        <p:spPr bwMode="auto">
          <a:xfrm flipH="1">
            <a:off x="3673911" y="3773298"/>
            <a:ext cx="1904454" cy="51511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a:extLst>
              <a:ext uri="{FF2B5EF4-FFF2-40B4-BE49-F238E27FC236}">
                <a16:creationId xmlns:a16="http://schemas.microsoft.com/office/drawing/2014/main" id="{C659C5EF-0E82-401B-AC1F-81ADA533CDBE}"/>
              </a:ext>
            </a:extLst>
          </p:cNvPr>
          <p:cNvCxnSpPr>
            <a:cxnSpLocks/>
            <a:endCxn id="142" idx="3"/>
          </p:cNvCxnSpPr>
          <p:nvPr/>
        </p:nvCxnSpPr>
        <p:spPr bwMode="auto">
          <a:xfrm flipH="1">
            <a:off x="7596644" y="4252894"/>
            <a:ext cx="801800" cy="521327"/>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151" name="直接连接符 150">
            <a:extLst>
              <a:ext uri="{FF2B5EF4-FFF2-40B4-BE49-F238E27FC236}">
                <a16:creationId xmlns:a16="http://schemas.microsoft.com/office/drawing/2014/main" id="{33DD40E0-FAC9-4098-80CF-18CA75BD4AF6}"/>
              </a:ext>
            </a:extLst>
          </p:cNvPr>
          <p:cNvCxnSpPr>
            <a:cxnSpLocks/>
            <a:stCxn id="107" idx="1"/>
            <a:endCxn id="143" idx="3"/>
          </p:cNvCxnSpPr>
          <p:nvPr/>
        </p:nvCxnSpPr>
        <p:spPr bwMode="auto">
          <a:xfrm flipH="1">
            <a:off x="8919684" y="4299686"/>
            <a:ext cx="1063207" cy="1294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sp>
        <p:nvSpPr>
          <p:cNvPr id="155" name="文本框 154">
            <a:extLst>
              <a:ext uri="{FF2B5EF4-FFF2-40B4-BE49-F238E27FC236}">
                <a16:creationId xmlns:a16="http://schemas.microsoft.com/office/drawing/2014/main" id="{2431C21C-2650-4B55-8564-79557D731AFB}"/>
              </a:ext>
            </a:extLst>
          </p:cNvPr>
          <p:cNvSpPr txBox="1"/>
          <p:nvPr/>
        </p:nvSpPr>
        <p:spPr>
          <a:xfrm>
            <a:off x="1015897" y="3406192"/>
            <a:ext cx="415498" cy="369332"/>
          </a:xfrm>
          <a:prstGeom prst="rect">
            <a:avLst/>
          </a:prstGeom>
          <a:noFill/>
        </p:spPr>
        <p:txBody>
          <a:bodyPr wrap="none" rtlCol="0">
            <a:spAutoFit/>
          </a:bodyPr>
          <a:lstStyle/>
          <a:p>
            <a:r>
              <a:rPr lang="zh-CN" altLang="en-US" dirty="0"/>
              <a:t>源</a:t>
            </a:r>
          </a:p>
        </p:txBody>
      </p:sp>
      <p:sp>
        <p:nvSpPr>
          <p:cNvPr id="156" name="文本框 155">
            <a:extLst>
              <a:ext uri="{FF2B5EF4-FFF2-40B4-BE49-F238E27FC236}">
                <a16:creationId xmlns:a16="http://schemas.microsoft.com/office/drawing/2014/main" id="{399B2A4F-D235-4FE4-9A3A-2E1E2D3187F8}"/>
              </a:ext>
            </a:extLst>
          </p:cNvPr>
          <p:cNvSpPr txBox="1"/>
          <p:nvPr/>
        </p:nvSpPr>
        <p:spPr>
          <a:xfrm>
            <a:off x="10345874" y="3405153"/>
            <a:ext cx="646331" cy="369332"/>
          </a:xfrm>
          <a:prstGeom prst="rect">
            <a:avLst/>
          </a:prstGeom>
          <a:noFill/>
        </p:spPr>
        <p:txBody>
          <a:bodyPr wrap="none" rtlCol="0">
            <a:spAutoFit/>
          </a:bodyPr>
          <a:lstStyle/>
          <a:p>
            <a:r>
              <a:rPr lang="zh-CN" altLang="en-US" dirty="0"/>
              <a:t>目的</a:t>
            </a:r>
          </a:p>
        </p:txBody>
      </p:sp>
      <p:sp>
        <p:nvSpPr>
          <p:cNvPr id="157" name="文本框 156">
            <a:extLst>
              <a:ext uri="{FF2B5EF4-FFF2-40B4-BE49-F238E27FC236}">
                <a16:creationId xmlns:a16="http://schemas.microsoft.com/office/drawing/2014/main" id="{8BC4C196-445C-42BC-B955-5FE278DDF2BC}"/>
              </a:ext>
            </a:extLst>
          </p:cNvPr>
          <p:cNvSpPr txBox="1"/>
          <p:nvPr/>
        </p:nvSpPr>
        <p:spPr>
          <a:xfrm>
            <a:off x="4826364" y="3026375"/>
            <a:ext cx="2492990" cy="369332"/>
          </a:xfrm>
          <a:prstGeom prst="rect">
            <a:avLst/>
          </a:prstGeom>
          <a:noFill/>
        </p:spPr>
        <p:txBody>
          <a:bodyPr wrap="none" rtlCol="0">
            <a:spAutoFit/>
          </a:bodyPr>
          <a:lstStyle/>
          <a:p>
            <a:r>
              <a:rPr lang="zh-CN" altLang="en-US" dirty="0"/>
              <a:t>网络核心：不可靠信道</a:t>
            </a:r>
          </a:p>
        </p:txBody>
      </p:sp>
      <p:sp>
        <p:nvSpPr>
          <p:cNvPr id="158" name="文本框 157">
            <a:extLst>
              <a:ext uri="{FF2B5EF4-FFF2-40B4-BE49-F238E27FC236}">
                <a16:creationId xmlns:a16="http://schemas.microsoft.com/office/drawing/2014/main" id="{84C9FD68-DB68-4960-9775-6CDE51D45AD4}"/>
              </a:ext>
            </a:extLst>
          </p:cNvPr>
          <p:cNvSpPr txBox="1"/>
          <p:nvPr/>
        </p:nvSpPr>
        <p:spPr>
          <a:xfrm rot="227818">
            <a:off x="2004281" y="4437168"/>
            <a:ext cx="1360311" cy="369332"/>
          </a:xfrm>
          <a:prstGeom prst="rect">
            <a:avLst/>
          </a:prstGeom>
          <a:noFill/>
        </p:spPr>
        <p:txBody>
          <a:bodyPr wrap="square" rtlCol="0">
            <a:spAutoFit/>
          </a:bodyPr>
          <a:lstStyle/>
          <a:p>
            <a:r>
              <a:rPr lang="en-US" altLang="zh-CN" dirty="0"/>
              <a:t>001010</a:t>
            </a:r>
            <a:endParaRPr lang="zh-CN" altLang="en-US" dirty="0"/>
          </a:p>
        </p:txBody>
      </p:sp>
      <p:sp>
        <p:nvSpPr>
          <p:cNvPr id="159" name="文本框 158">
            <a:extLst>
              <a:ext uri="{FF2B5EF4-FFF2-40B4-BE49-F238E27FC236}">
                <a16:creationId xmlns:a16="http://schemas.microsoft.com/office/drawing/2014/main" id="{29F2FBD3-48A4-4238-B26F-4DF13A71093E}"/>
              </a:ext>
            </a:extLst>
          </p:cNvPr>
          <p:cNvSpPr txBox="1"/>
          <p:nvPr/>
        </p:nvSpPr>
        <p:spPr>
          <a:xfrm>
            <a:off x="5632108" y="5047490"/>
            <a:ext cx="1360311" cy="369332"/>
          </a:xfrm>
          <a:prstGeom prst="rect">
            <a:avLst/>
          </a:prstGeom>
          <a:noFill/>
        </p:spPr>
        <p:txBody>
          <a:bodyPr wrap="square" rtlCol="0">
            <a:spAutoFit/>
          </a:bodyPr>
          <a:lstStyle/>
          <a:p>
            <a:r>
              <a:rPr lang="en-US" altLang="zh-CN" dirty="0"/>
              <a:t>001</a:t>
            </a:r>
            <a:r>
              <a:rPr lang="en-US" altLang="zh-CN" dirty="0">
                <a:solidFill>
                  <a:srgbClr val="C00000"/>
                </a:solidFill>
              </a:rPr>
              <a:t>1</a:t>
            </a:r>
            <a:r>
              <a:rPr lang="en-US" altLang="zh-CN" dirty="0"/>
              <a:t>10</a:t>
            </a:r>
            <a:endParaRPr lang="zh-CN" altLang="en-US" dirty="0"/>
          </a:p>
        </p:txBody>
      </p:sp>
      <p:cxnSp>
        <p:nvCxnSpPr>
          <p:cNvPr id="161" name="直接箭头连接符 160">
            <a:extLst>
              <a:ext uri="{FF2B5EF4-FFF2-40B4-BE49-F238E27FC236}">
                <a16:creationId xmlns:a16="http://schemas.microsoft.com/office/drawing/2014/main" id="{B9563C3E-C264-47CB-972A-B88B4BE18669}"/>
              </a:ext>
            </a:extLst>
          </p:cNvPr>
          <p:cNvCxnSpPr/>
          <p:nvPr/>
        </p:nvCxnSpPr>
        <p:spPr bwMode="auto">
          <a:xfrm>
            <a:off x="2052798" y="4713182"/>
            <a:ext cx="884091" cy="65663"/>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62" name="文本框 161">
            <a:extLst>
              <a:ext uri="{FF2B5EF4-FFF2-40B4-BE49-F238E27FC236}">
                <a16:creationId xmlns:a16="http://schemas.microsoft.com/office/drawing/2014/main" id="{BA58B276-487F-4E39-9E0A-92FCF2D4C5FA}"/>
              </a:ext>
            </a:extLst>
          </p:cNvPr>
          <p:cNvSpPr txBox="1"/>
          <p:nvPr/>
        </p:nvSpPr>
        <p:spPr>
          <a:xfrm>
            <a:off x="8974583" y="4355102"/>
            <a:ext cx="1360311" cy="369332"/>
          </a:xfrm>
          <a:prstGeom prst="rect">
            <a:avLst/>
          </a:prstGeom>
          <a:noFill/>
        </p:spPr>
        <p:txBody>
          <a:bodyPr wrap="square" rtlCol="0">
            <a:spAutoFit/>
          </a:bodyPr>
          <a:lstStyle/>
          <a:p>
            <a:r>
              <a:rPr lang="en-US" altLang="zh-CN" dirty="0"/>
              <a:t>001</a:t>
            </a:r>
            <a:r>
              <a:rPr lang="en-US" altLang="zh-CN" dirty="0">
                <a:solidFill>
                  <a:srgbClr val="C00000"/>
                </a:solidFill>
              </a:rPr>
              <a:t>1</a:t>
            </a:r>
            <a:r>
              <a:rPr lang="en-US" altLang="zh-CN" dirty="0"/>
              <a:t>10</a:t>
            </a:r>
            <a:endParaRPr lang="zh-CN" altLang="en-US" dirty="0"/>
          </a:p>
        </p:txBody>
      </p:sp>
      <p:cxnSp>
        <p:nvCxnSpPr>
          <p:cNvPr id="163" name="直接箭头连接符 162">
            <a:extLst>
              <a:ext uri="{FF2B5EF4-FFF2-40B4-BE49-F238E27FC236}">
                <a16:creationId xmlns:a16="http://schemas.microsoft.com/office/drawing/2014/main" id="{452EFB05-EDC0-4B12-BF0B-578576EF0A10}"/>
              </a:ext>
            </a:extLst>
          </p:cNvPr>
          <p:cNvCxnSpPr>
            <a:cxnSpLocks/>
          </p:cNvCxnSpPr>
          <p:nvPr/>
        </p:nvCxnSpPr>
        <p:spPr bwMode="auto">
          <a:xfrm flipV="1">
            <a:off x="8983040" y="4676414"/>
            <a:ext cx="926593" cy="1039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65" name="文本框 164">
            <a:extLst>
              <a:ext uri="{FF2B5EF4-FFF2-40B4-BE49-F238E27FC236}">
                <a16:creationId xmlns:a16="http://schemas.microsoft.com/office/drawing/2014/main" id="{536CE49F-B5C4-4377-A0FB-457ECC28B85F}"/>
              </a:ext>
            </a:extLst>
          </p:cNvPr>
          <p:cNvSpPr txBox="1"/>
          <p:nvPr/>
        </p:nvSpPr>
        <p:spPr>
          <a:xfrm>
            <a:off x="9237659" y="4761294"/>
            <a:ext cx="1360311" cy="369332"/>
          </a:xfrm>
          <a:prstGeom prst="rect">
            <a:avLst/>
          </a:prstGeom>
          <a:noFill/>
        </p:spPr>
        <p:txBody>
          <a:bodyPr wrap="square" rtlCol="0">
            <a:spAutoFit/>
          </a:bodyPr>
          <a:lstStyle/>
          <a:p>
            <a:r>
              <a:rPr lang="zh-CN" altLang="en-US" dirty="0">
                <a:solidFill>
                  <a:srgbClr val="C00000"/>
                </a:solidFill>
              </a:rPr>
              <a:t>检测出错！</a:t>
            </a:r>
          </a:p>
        </p:txBody>
      </p:sp>
    </p:spTree>
    <p:extLst>
      <p:ext uri="{BB962C8B-B14F-4D97-AF65-F5344CB8AC3E}">
        <p14:creationId xmlns:p14="http://schemas.microsoft.com/office/powerpoint/2010/main" val="308154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6490F-6803-40A3-8476-2706E489B37F}"/>
              </a:ext>
            </a:extLst>
          </p:cNvPr>
          <p:cNvSpPr>
            <a:spLocks noGrp="1"/>
          </p:cNvSpPr>
          <p:nvPr>
            <p:ph type="title"/>
          </p:nvPr>
        </p:nvSpPr>
        <p:spPr/>
        <p:txBody>
          <a:bodyPr/>
          <a:lstStyle/>
          <a:p>
            <a:r>
              <a:rPr lang="zh-CN" altLang="en-US" dirty="0"/>
              <a:t>现实生活中的类似场景：打电话</a:t>
            </a:r>
          </a:p>
        </p:txBody>
      </p:sp>
      <p:pic>
        <p:nvPicPr>
          <p:cNvPr id="9" name="内容占位符 8">
            <a:extLst>
              <a:ext uri="{FF2B5EF4-FFF2-40B4-BE49-F238E27FC236}">
                <a16:creationId xmlns:a16="http://schemas.microsoft.com/office/drawing/2014/main" id="{0E3EFB3E-0D6B-451A-AFA3-FDF48C1AB1A4}"/>
              </a:ext>
            </a:extLst>
          </p:cNvPr>
          <p:cNvPicPr>
            <a:picLocks noGrp="1" noChangeAspect="1"/>
          </p:cNvPicPr>
          <p:nvPr>
            <p:ph idx="1"/>
          </p:nvPr>
        </p:nvPicPr>
        <p:blipFill>
          <a:blip r:embed="rId2"/>
          <a:stretch>
            <a:fillRect/>
          </a:stretch>
        </p:blipFill>
        <p:spPr>
          <a:xfrm>
            <a:off x="8153400" y="2667000"/>
            <a:ext cx="2932541" cy="2362200"/>
          </a:xfrm>
          <a:prstGeom prst="rect">
            <a:avLst/>
          </a:prstGeom>
        </p:spPr>
      </p:pic>
      <p:sp>
        <p:nvSpPr>
          <p:cNvPr id="4" name="灯片编号占位符 3">
            <a:extLst>
              <a:ext uri="{FF2B5EF4-FFF2-40B4-BE49-F238E27FC236}">
                <a16:creationId xmlns:a16="http://schemas.microsoft.com/office/drawing/2014/main" id="{A1A483F6-6B40-4395-B2E2-986FFC81E10B}"/>
              </a:ext>
            </a:extLst>
          </p:cNvPr>
          <p:cNvSpPr>
            <a:spLocks noGrp="1"/>
          </p:cNvSpPr>
          <p:nvPr>
            <p:ph type="sldNum" sz="quarter" idx="11"/>
          </p:nvPr>
        </p:nvSpPr>
        <p:spPr/>
        <p:txBody>
          <a:bodyPr/>
          <a:lstStyle/>
          <a:p>
            <a:pPr>
              <a:defRPr/>
            </a:pPr>
            <a:fld id="{3FFE790D-BCFB-4008-9260-CA63AEE325FD}" type="slidenum">
              <a:rPr lang="en-US" smtClean="0"/>
              <a:pPr>
                <a:defRPr/>
              </a:pPr>
              <a:t>21</a:t>
            </a:fld>
            <a:endParaRPr lang="en-US" dirty="0"/>
          </a:p>
        </p:txBody>
      </p:sp>
      <p:pic>
        <p:nvPicPr>
          <p:cNvPr id="8" name="图片 7">
            <a:extLst>
              <a:ext uri="{FF2B5EF4-FFF2-40B4-BE49-F238E27FC236}">
                <a16:creationId xmlns:a16="http://schemas.microsoft.com/office/drawing/2014/main" id="{ADE4B6D6-9857-4D06-92C5-9CB1DFD59A9D}"/>
              </a:ext>
            </a:extLst>
          </p:cNvPr>
          <p:cNvPicPr>
            <a:picLocks noChangeAspect="1"/>
          </p:cNvPicPr>
          <p:nvPr/>
        </p:nvPicPr>
        <p:blipFill>
          <a:blip r:embed="rId3"/>
          <a:stretch>
            <a:fillRect/>
          </a:stretch>
        </p:blipFill>
        <p:spPr>
          <a:xfrm>
            <a:off x="1676400" y="2514600"/>
            <a:ext cx="1178673" cy="2438400"/>
          </a:xfrm>
          <a:prstGeom prst="rect">
            <a:avLst/>
          </a:prstGeom>
        </p:spPr>
      </p:pic>
      <p:cxnSp>
        <p:nvCxnSpPr>
          <p:cNvPr id="11" name="直接箭头连接符 10">
            <a:extLst>
              <a:ext uri="{FF2B5EF4-FFF2-40B4-BE49-F238E27FC236}">
                <a16:creationId xmlns:a16="http://schemas.microsoft.com/office/drawing/2014/main" id="{84FDE4CB-88A1-4AC8-9192-49F7E44A58E5}"/>
              </a:ext>
            </a:extLst>
          </p:cNvPr>
          <p:cNvCxnSpPr/>
          <p:nvPr/>
        </p:nvCxnSpPr>
        <p:spPr bwMode="auto">
          <a:xfrm>
            <a:off x="3467100" y="3124200"/>
            <a:ext cx="44196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2" name="直接箭头连接符 11">
            <a:extLst>
              <a:ext uri="{FF2B5EF4-FFF2-40B4-BE49-F238E27FC236}">
                <a16:creationId xmlns:a16="http://schemas.microsoft.com/office/drawing/2014/main" id="{6F5B23B7-7425-4E36-84D7-B4971633B0FD}"/>
              </a:ext>
            </a:extLst>
          </p:cNvPr>
          <p:cNvCxnSpPr>
            <a:cxnSpLocks/>
          </p:cNvCxnSpPr>
          <p:nvPr/>
        </p:nvCxnSpPr>
        <p:spPr bwMode="auto">
          <a:xfrm flipH="1">
            <a:off x="3467100" y="3861256"/>
            <a:ext cx="43434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5" name="文本框 14">
            <a:extLst>
              <a:ext uri="{FF2B5EF4-FFF2-40B4-BE49-F238E27FC236}">
                <a16:creationId xmlns:a16="http://schemas.microsoft.com/office/drawing/2014/main" id="{F8B12B74-C7A5-4DFA-B3E9-5702EC9313DE}"/>
              </a:ext>
            </a:extLst>
          </p:cNvPr>
          <p:cNvSpPr txBox="1"/>
          <p:nvPr/>
        </p:nvSpPr>
        <p:spPr>
          <a:xfrm>
            <a:off x="4603990" y="2742567"/>
            <a:ext cx="1800493" cy="369332"/>
          </a:xfrm>
          <a:prstGeom prst="rect">
            <a:avLst/>
          </a:prstGeom>
          <a:noFill/>
        </p:spPr>
        <p:txBody>
          <a:bodyPr wrap="none" rtlCol="0">
            <a:spAutoFit/>
          </a:bodyPr>
          <a:lstStyle/>
          <a:p>
            <a:r>
              <a:rPr lang="zh-CN" altLang="en-US"/>
              <a:t>语音信号</a:t>
            </a:r>
            <a:r>
              <a:rPr lang="zh-CN" altLang="en-US" dirty="0"/>
              <a:t>带杂音</a:t>
            </a:r>
          </a:p>
        </p:txBody>
      </p:sp>
      <p:sp>
        <p:nvSpPr>
          <p:cNvPr id="16" name="文本框 15">
            <a:extLst>
              <a:ext uri="{FF2B5EF4-FFF2-40B4-BE49-F238E27FC236}">
                <a16:creationId xmlns:a16="http://schemas.microsoft.com/office/drawing/2014/main" id="{15575107-F221-41BA-8ADB-41969491630C}"/>
              </a:ext>
            </a:extLst>
          </p:cNvPr>
          <p:cNvSpPr txBox="1"/>
          <p:nvPr/>
        </p:nvSpPr>
        <p:spPr>
          <a:xfrm>
            <a:off x="9283433" y="2667000"/>
            <a:ext cx="877163" cy="369332"/>
          </a:xfrm>
          <a:prstGeom prst="rect">
            <a:avLst/>
          </a:prstGeom>
          <a:noFill/>
        </p:spPr>
        <p:txBody>
          <a:bodyPr wrap="none" rtlCol="0">
            <a:spAutoFit/>
          </a:bodyPr>
          <a:lstStyle/>
          <a:p>
            <a:r>
              <a:rPr lang="zh-CN" altLang="en-US" dirty="0"/>
              <a:t>听不清</a:t>
            </a:r>
          </a:p>
        </p:txBody>
      </p:sp>
      <p:sp>
        <p:nvSpPr>
          <p:cNvPr id="17" name="文本框 16">
            <a:extLst>
              <a:ext uri="{FF2B5EF4-FFF2-40B4-BE49-F238E27FC236}">
                <a16:creationId xmlns:a16="http://schemas.microsoft.com/office/drawing/2014/main" id="{BA8F10C0-95D2-4B57-A536-D83B4D1F209B}"/>
              </a:ext>
            </a:extLst>
          </p:cNvPr>
          <p:cNvSpPr txBox="1"/>
          <p:nvPr/>
        </p:nvSpPr>
        <p:spPr>
          <a:xfrm>
            <a:off x="4699709" y="3465100"/>
            <a:ext cx="1954381" cy="369332"/>
          </a:xfrm>
          <a:prstGeom prst="rect">
            <a:avLst/>
          </a:prstGeom>
          <a:noFill/>
        </p:spPr>
        <p:txBody>
          <a:bodyPr wrap="none" rtlCol="0">
            <a:spAutoFit/>
          </a:bodyPr>
          <a:lstStyle/>
          <a:p>
            <a:r>
              <a:rPr lang="zh-CN" altLang="en-US" dirty="0"/>
              <a:t>“喂？请再说一遍”</a:t>
            </a:r>
          </a:p>
        </p:txBody>
      </p:sp>
      <p:cxnSp>
        <p:nvCxnSpPr>
          <p:cNvPr id="18" name="直接箭头连接符 17">
            <a:extLst>
              <a:ext uri="{FF2B5EF4-FFF2-40B4-BE49-F238E27FC236}">
                <a16:creationId xmlns:a16="http://schemas.microsoft.com/office/drawing/2014/main" id="{3CBC1A9A-0917-4D52-9810-42FBEE80E499}"/>
              </a:ext>
            </a:extLst>
          </p:cNvPr>
          <p:cNvCxnSpPr/>
          <p:nvPr/>
        </p:nvCxnSpPr>
        <p:spPr bwMode="auto">
          <a:xfrm>
            <a:off x="3467100" y="4621206"/>
            <a:ext cx="44196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9" name="文本框 18">
            <a:extLst>
              <a:ext uri="{FF2B5EF4-FFF2-40B4-BE49-F238E27FC236}">
                <a16:creationId xmlns:a16="http://schemas.microsoft.com/office/drawing/2014/main" id="{1109D57A-B163-4F1F-8307-2405FCF1BAB1}"/>
              </a:ext>
            </a:extLst>
          </p:cNvPr>
          <p:cNvSpPr txBox="1"/>
          <p:nvPr/>
        </p:nvSpPr>
        <p:spPr>
          <a:xfrm>
            <a:off x="4950238" y="4225049"/>
            <a:ext cx="1107996" cy="369332"/>
          </a:xfrm>
          <a:prstGeom prst="rect">
            <a:avLst/>
          </a:prstGeom>
          <a:noFill/>
        </p:spPr>
        <p:txBody>
          <a:bodyPr wrap="none" rtlCol="0">
            <a:spAutoFit/>
          </a:bodyPr>
          <a:lstStyle/>
          <a:p>
            <a:r>
              <a:rPr lang="zh-CN" altLang="en-US" dirty="0"/>
              <a:t>重复内容</a:t>
            </a:r>
          </a:p>
        </p:txBody>
      </p:sp>
    </p:spTree>
    <p:extLst>
      <p:ext uri="{BB962C8B-B14F-4D97-AF65-F5344CB8AC3E}">
        <p14:creationId xmlns:p14="http://schemas.microsoft.com/office/powerpoint/2010/main" val="164115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6490F-6803-40A3-8476-2706E489B37F}"/>
              </a:ext>
            </a:extLst>
          </p:cNvPr>
          <p:cNvSpPr>
            <a:spLocks noGrp="1"/>
          </p:cNvSpPr>
          <p:nvPr>
            <p:ph type="title"/>
          </p:nvPr>
        </p:nvSpPr>
        <p:spPr/>
        <p:txBody>
          <a:bodyPr/>
          <a:lstStyle/>
          <a:p>
            <a:r>
              <a:rPr lang="zh-CN" altLang="en-US" dirty="0"/>
              <a:t>现实生活中的类似场景：打电话</a:t>
            </a:r>
          </a:p>
        </p:txBody>
      </p:sp>
      <p:pic>
        <p:nvPicPr>
          <p:cNvPr id="9" name="内容占位符 8">
            <a:extLst>
              <a:ext uri="{FF2B5EF4-FFF2-40B4-BE49-F238E27FC236}">
                <a16:creationId xmlns:a16="http://schemas.microsoft.com/office/drawing/2014/main" id="{0E3EFB3E-0D6B-451A-AFA3-FDF48C1AB1A4}"/>
              </a:ext>
            </a:extLst>
          </p:cNvPr>
          <p:cNvPicPr>
            <a:picLocks noGrp="1" noChangeAspect="1"/>
          </p:cNvPicPr>
          <p:nvPr>
            <p:ph idx="1"/>
          </p:nvPr>
        </p:nvPicPr>
        <p:blipFill>
          <a:blip r:embed="rId2"/>
          <a:stretch>
            <a:fillRect/>
          </a:stretch>
        </p:blipFill>
        <p:spPr>
          <a:xfrm>
            <a:off x="8153400" y="2667000"/>
            <a:ext cx="2932541" cy="2362200"/>
          </a:xfrm>
          <a:prstGeom prst="rect">
            <a:avLst/>
          </a:prstGeom>
        </p:spPr>
      </p:pic>
      <p:sp>
        <p:nvSpPr>
          <p:cNvPr id="4" name="灯片编号占位符 3">
            <a:extLst>
              <a:ext uri="{FF2B5EF4-FFF2-40B4-BE49-F238E27FC236}">
                <a16:creationId xmlns:a16="http://schemas.microsoft.com/office/drawing/2014/main" id="{A1A483F6-6B40-4395-B2E2-986FFC81E10B}"/>
              </a:ext>
            </a:extLst>
          </p:cNvPr>
          <p:cNvSpPr>
            <a:spLocks noGrp="1"/>
          </p:cNvSpPr>
          <p:nvPr>
            <p:ph type="sldNum" sz="quarter" idx="11"/>
          </p:nvPr>
        </p:nvSpPr>
        <p:spPr/>
        <p:txBody>
          <a:bodyPr/>
          <a:lstStyle/>
          <a:p>
            <a:pPr>
              <a:defRPr/>
            </a:pPr>
            <a:fld id="{3FFE790D-BCFB-4008-9260-CA63AEE325FD}" type="slidenum">
              <a:rPr lang="en-US" smtClean="0"/>
              <a:pPr>
                <a:defRPr/>
              </a:pPr>
              <a:t>22</a:t>
            </a:fld>
            <a:endParaRPr lang="en-US" dirty="0"/>
          </a:p>
        </p:txBody>
      </p:sp>
      <p:pic>
        <p:nvPicPr>
          <p:cNvPr id="8" name="图片 7">
            <a:extLst>
              <a:ext uri="{FF2B5EF4-FFF2-40B4-BE49-F238E27FC236}">
                <a16:creationId xmlns:a16="http://schemas.microsoft.com/office/drawing/2014/main" id="{ADE4B6D6-9857-4D06-92C5-9CB1DFD59A9D}"/>
              </a:ext>
            </a:extLst>
          </p:cNvPr>
          <p:cNvPicPr>
            <a:picLocks noChangeAspect="1"/>
          </p:cNvPicPr>
          <p:nvPr/>
        </p:nvPicPr>
        <p:blipFill>
          <a:blip r:embed="rId3"/>
          <a:stretch>
            <a:fillRect/>
          </a:stretch>
        </p:blipFill>
        <p:spPr>
          <a:xfrm>
            <a:off x="1676400" y="2514600"/>
            <a:ext cx="1178673" cy="2438400"/>
          </a:xfrm>
          <a:prstGeom prst="rect">
            <a:avLst/>
          </a:prstGeom>
        </p:spPr>
      </p:pic>
      <p:cxnSp>
        <p:nvCxnSpPr>
          <p:cNvPr id="11" name="直接箭头连接符 10">
            <a:extLst>
              <a:ext uri="{FF2B5EF4-FFF2-40B4-BE49-F238E27FC236}">
                <a16:creationId xmlns:a16="http://schemas.microsoft.com/office/drawing/2014/main" id="{84FDE4CB-88A1-4AC8-9192-49F7E44A58E5}"/>
              </a:ext>
            </a:extLst>
          </p:cNvPr>
          <p:cNvCxnSpPr/>
          <p:nvPr/>
        </p:nvCxnSpPr>
        <p:spPr bwMode="auto">
          <a:xfrm>
            <a:off x="3467100" y="3124200"/>
            <a:ext cx="44196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2" name="直接箭头连接符 11">
            <a:extLst>
              <a:ext uri="{FF2B5EF4-FFF2-40B4-BE49-F238E27FC236}">
                <a16:creationId xmlns:a16="http://schemas.microsoft.com/office/drawing/2014/main" id="{6F5B23B7-7425-4E36-84D7-B4971633B0FD}"/>
              </a:ext>
            </a:extLst>
          </p:cNvPr>
          <p:cNvCxnSpPr>
            <a:cxnSpLocks/>
          </p:cNvCxnSpPr>
          <p:nvPr/>
        </p:nvCxnSpPr>
        <p:spPr bwMode="auto">
          <a:xfrm flipH="1">
            <a:off x="3467100" y="3861256"/>
            <a:ext cx="43434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5" name="文本框 14">
            <a:extLst>
              <a:ext uri="{FF2B5EF4-FFF2-40B4-BE49-F238E27FC236}">
                <a16:creationId xmlns:a16="http://schemas.microsoft.com/office/drawing/2014/main" id="{F8B12B74-C7A5-4DFA-B3E9-5702EC9313DE}"/>
              </a:ext>
            </a:extLst>
          </p:cNvPr>
          <p:cNvSpPr txBox="1"/>
          <p:nvPr/>
        </p:nvSpPr>
        <p:spPr>
          <a:xfrm>
            <a:off x="5084802" y="2721553"/>
            <a:ext cx="1107996" cy="369332"/>
          </a:xfrm>
          <a:prstGeom prst="rect">
            <a:avLst/>
          </a:prstGeom>
          <a:noFill/>
        </p:spPr>
        <p:txBody>
          <a:bodyPr wrap="none" rtlCol="0">
            <a:spAutoFit/>
          </a:bodyPr>
          <a:lstStyle/>
          <a:p>
            <a:r>
              <a:rPr lang="zh-CN" altLang="en-US" dirty="0"/>
              <a:t>正常语音</a:t>
            </a:r>
          </a:p>
        </p:txBody>
      </p:sp>
      <p:sp>
        <p:nvSpPr>
          <p:cNvPr id="16" name="文本框 15">
            <a:extLst>
              <a:ext uri="{FF2B5EF4-FFF2-40B4-BE49-F238E27FC236}">
                <a16:creationId xmlns:a16="http://schemas.microsoft.com/office/drawing/2014/main" id="{15575107-F221-41BA-8ADB-41969491630C}"/>
              </a:ext>
            </a:extLst>
          </p:cNvPr>
          <p:cNvSpPr txBox="1"/>
          <p:nvPr/>
        </p:nvSpPr>
        <p:spPr>
          <a:xfrm>
            <a:off x="9283433" y="2667000"/>
            <a:ext cx="1107996" cy="369332"/>
          </a:xfrm>
          <a:prstGeom prst="rect">
            <a:avLst/>
          </a:prstGeom>
          <a:noFill/>
        </p:spPr>
        <p:txBody>
          <a:bodyPr wrap="none" rtlCol="0">
            <a:spAutoFit/>
          </a:bodyPr>
          <a:lstStyle/>
          <a:p>
            <a:r>
              <a:rPr lang="zh-CN" altLang="en-US" dirty="0"/>
              <a:t>听的清楚</a:t>
            </a:r>
          </a:p>
        </p:txBody>
      </p:sp>
      <p:sp>
        <p:nvSpPr>
          <p:cNvPr id="17" name="文本框 16">
            <a:extLst>
              <a:ext uri="{FF2B5EF4-FFF2-40B4-BE49-F238E27FC236}">
                <a16:creationId xmlns:a16="http://schemas.microsoft.com/office/drawing/2014/main" id="{BA8F10C0-95D2-4B57-A536-D83B4D1F209B}"/>
              </a:ext>
            </a:extLst>
          </p:cNvPr>
          <p:cNvSpPr txBox="1"/>
          <p:nvPr/>
        </p:nvSpPr>
        <p:spPr>
          <a:xfrm>
            <a:off x="5045958" y="3465099"/>
            <a:ext cx="1261884" cy="369332"/>
          </a:xfrm>
          <a:prstGeom prst="rect">
            <a:avLst/>
          </a:prstGeom>
          <a:noFill/>
        </p:spPr>
        <p:txBody>
          <a:bodyPr wrap="none" rtlCol="0">
            <a:spAutoFit/>
          </a:bodyPr>
          <a:lstStyle/>
          <a:p>
            <a:r>
              <a:rPr lang="zh-CN" altLang="en-US" dirty="0"/>
              <a:t>“嗯，好！”</a:t>
            </a:r>
          </a:p>
        </p:txBody>
      </p:sp>
      <p:cxnSp>
        <p:nvCxnSpPr>
          <p:cNvPr id="18" name="直接箭头连接符 17">
            <a:extLst>
              <a:ext uri="{FF2B5EF4-FFF2-40B4-BE49-F238E27FC236}">
                <a16:creationId xmlns:a16="http://schemas.microsoft.com/office/drawing/2014/main" id="{3CBC1A9A-0917-4D52-9810-42FBEE80E499}"/>
              </a:ext>
            </a:extLst>
          </p:cNvPr>
          <p:cNvCxnSpPr/>
          <p:nvPr/>
        </p:nvCxnSpPr>
        <p:spPr bwMode="auto">
          <a:xfrm>
            <a:off x="3467100" y="4621206"/>
            <a:ext cx="44196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9" name="文本框 18">
            <a:extLst>
              <a:ext uri="{FF2B5EF4-FFF2-40B4-BE49-F238E27FC236}">
                <a16:creationId xmlns:a16="http://schemas.microsoft.com/office/drawing/2014/main" id="{1109D57A-B163-4F1F-8307-2405FCF1BAB1}"/>
              </a:ext>
            </a:extLst>
          </p:cNvPr>
          <p:cNvSpPr txBox="1"/>
          <p:nvPr/>
        </p:nvSpPr>
        <p:spPr>
          <a:xfrm>
            <a:off x="5084802" y="4225048"/>
            <a:ext cx="1107996" cy="369332"/>
          </a:xfrm>
          <a:prstGeom prst="rect">
            <a:avLst/>
          </a:prstGeom>
          <a:noFill/>
        </p:spPr>
        <p:txBody>
          <a:bodyPr wrap="none" rtlCol="0">
            <a:spAutoFit/>
          </a:bodyPr>
          <a:lstStyle/>
          <a:p>
            <a:r>
              <a:rPr lang="zh-CN" altLang="en-US" dirty="0"/>
              <a:t>下一句话</a:t>
            </a:r>
          </a:p>
        </p:txBody>
      </p:sp>
    </p:spTree>
    <p:extLst>
      <p:ext uri="{BB962C8B-B14F-4D97-AF65-F5344CB8AC3E}">
        <p14:creationId xmlns:p14="http://schemas.microsoft.com/office/powerpoint/2010/main" val="104460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08C7A-9532-43C2-8EE7-CEED4E79E196}"/>
              </a:ext>
            </a:extLst>
          </p:cNvPr>
          <p:cNvSpPr>
            <a:spLocks noGrp="1"/>
          </p:cNvSpPr>
          <p:nvPr>
            <p:ph type="title"/>
          </p:nvPr>
        </p:nvSpPr>
        <p:spPr/>
        <p:txBody>
          <a:bodyPr/>
          <a:lstStyle/>
          <a:p>
            <a:r>
              <a:rPr lang="zh-CN" altLang="en-US" dirty="0"/>
              <a:t>思想方法：自动重传请求</a:t>
            </a:r>
          </a:p>
        </p:txBody>
      </p:sp>
      <p:sp>
        <p:nvSpPr>
          <p:cNvPr id="4" name="灯片编号占位符 3">
            <a:extLst>
              <a:ext uri="{FF2B5EF4-FFF2-40B4-BE49-F238E27FC236}">
                <a16:creationId xmlns:a16="http://schemas.microsoft.com/office/drawing/2014/main" id="{5E97005E-4EDA-44C9-83E3-592E1679EDB2}"/>
              </a:ext>
            </a:extLst>
          </p:cNvPr>
          <p:cNvSpPr>
            <a:spLocks noGrp="1"/>
          </p:cNvSpPr>
          <p:nvPr>
            <p:ph type="sldNum" sz="quarter" idx="11"/>
          </p:nvPr>
        </p:nvSpPr>
        <p:spPr/>
        <p:txBody>
          <a:bodyPr/>
          <a:lstStyle/>
          <a:p>
            <a:pPr>
              <a:defRPr/>
            </a:pPr>
            <a:fld id="{3FFE790D-BCFB-4008-9260-CA63AEE325FD}" type="slidenum">
              <a:rPr lang="en-US" smtClean="0"/>
              <a:pPr>
                <a:defRPr/>
              </a:pPr>
              <a:t>23</a:t>
            </a:fld>
            <a:endParaRPr lang="en-US" dirty="0"/>
          </a:p>
        </p:txBody>
      </p:sp>
      <p:grpSp>
        <p:nvGrpSpPr>
          <p:cNvPr id="5" name="Group 791">
            <a:extLst>
              <a:ext uri="{FF2B5EF4-FFF2-40B4-BE49-F238E27FC236}">
                <a16:creationId xmlns:a16="http://schemas.microsoft.com/office/drawing/2014/main" id="{73BB6635-F320-40ED-94B1-839B0BE24BB7}"/>
              </a:ext>
            </a:extLst>
          </p:cNvPr>
          <p:cNvGrpSpPr/>
          <p:nvPr/>
        </p:nvGrpSpPr>
        <p:grpSpPr>
          <a:xfrm>
            <a:off x="1195821" y="3406591"/>
            <a:ext cx="1646713" cy="1235225"/>
            <a:chOff x="7487144" y="3389820"/>
            <a:chExt cx="350807" cy="305517"/>
          </a:xfrm>
        </p:grpSpPr>
        <p:pic>
          <p:nvPicPr>
            <p:cNvPr id="6" name="Picture 1115" descr="antenna_stylized">
              <a:extLst>
                <a:ext uri="{FF2B5EF4-FFF2-40B4-BE49-F238E27FC236}">
                  <a16:creationId xmlns:a16="http://schemas.microsoft.com/office/drawing/2014/main" id="{5C801C22-1EDE-4175-AFF3-7C2F1A20121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16" descr="laptop_keyboard">
              <a:extLst>
                <a:ext uri="{FF2B5EF4-FFF2-40B4-BE49-F238E27FC236}">
                  <a16:creationId xmlns:a16="http://schemas.microsoft.com/office/drawing/2014/main" id="{E6607E9F-9D95-48A5-9161-A8808BD9F495}"/>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17">
              <a:extLst>
                <a:ext uri="{FF2B5EF4-FFF2-40B4-BE49-F238E27FC236}">
                  <a16:creationId xmlns:a16="http://schemas.microsoft.com/office/drawing/2014/main" id="{5CD2478B-0601-4AAF-B56B-67F9DBF7AF07}"/>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9" name="Picture 1118" descr="screen">
              <a:extLst>
                <a:ext uri="{FF2B5EF4-FFF2-40B4-BE49-F238E27FC236}">
                  <a16:creationId xmlns:a16="http://schemas.microsoft.com/office/drawing/2014/main" id="{EEA70B81-AEB9-4097-B7D0-1BF23662AB2E}"/>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119">
              <a:extLst>
                <a:ext uri="{FF2B5EF4-FFF2-40B4-BE49-F238E27FC236}">
                  <a16:creationId xmlns:a16="http://schemas.microsoft.com/office/drawing/2014/main" id="{ABF1A78A-5218-4973-9751-F071034AB917}"/>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 name="Freeform 1120">
              <a:extLst>
                <a:ext uri="{FF2B5EF4-FFF2-40B4-BE49-F238E27FC236}">
                  <a16:creationId xmlns:a16="http://schemas.microsoft.com/office/drawing/2014/main" id="{4CCD1659-EBFC-448A-887F-B54AD90CD6D2}"/>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 name="Freeform 1121">
              <a:extLst>
                <a:ext uri="{FF2B5EF4-FFF2-40B4-BE49-F238E27FC236}">
                  <a16:creationId xmlns:a16="http://schemas.microsoft.com/office/drawing/2014/main" id="{672D8CFA-0650-4226-8235-F93E3831FC5B}"/>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3" name="Freeform 1122">
              <a:extLst>
                <a:ext uri="{FF2B5EF4-FFF2-40B4-BE49-F238E27FC236}">
                  <a16:creationId xmlns:a16="http://schemas.microsoft.com/office/drawing/2014/main" id="{C1D509FB-A45D-448B-9F6E-D7618229172E}"/>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4" name="Freeform 1123">
              <a:extLst>
                <a:ext uri="{FF2B5EF4-FFF2-40B4-BE49-F238E27FC236}">
                  <a16:creationId xmlns:a16="http://schemas.microsoft.com/office/drawing/2014/main" id="{2A3087E5-7142-4452-86DF-8CA35DDA42B7}"/>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5" name="Freeform 1124">
              <a:extLst>
                <a:ext uri="{FF2B5EF4-FFF2-40B4-BE49-F238E27FC236}">
                  <a16:creationId xmlns:a16="http://schemas.microsoft.com/office/drawing/2014/main" id="{4947236E-DE85-4CEF-8C67-429118264A8C}"/>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6" name="Group 1125">
              <a:extLst>
                <a:ext uri="{FF2B5EF4-FFF2-40B4-BE49-F238E27FC236}">
                  <a16:creationId xmlns:a16="http://schemas.microsoft.com/office/drawing/2014/main" id="{F473E4FA-9086-47A0-B751-7381E082B6BC}"/>
                </a:ext>
              </a:extLst>
            </p:cNvPr>
            <p:cNvGrpSpPr/>
            <p:nvPr/>
          </p:nvGrpSpPr>
          <p:grpSpPr bwMode="auto">
            <a:xfrm>
              <a:off x="7593395" y="3625649"/>
              <a:ext cx="64747" cy="27592"/>
              <a:chOff x="1740" y="2642"/>
              <a:chExt cx="752" cy="327"/>
            </a:xfrm>
          </p:grpSpPr>
          <p:sp>
            <p:nvSpPr>
              <p:cNvPr id="23" name="Freeform 1126">
                <a:extLst>
                  <a:ext uri="{FF2B5EF4-FFF2-40B4-BE49-F238E27FC236}">
                    <a16:creationId xmlns:a16="http://schemas.microsoft.com/office/drawing/2014/main" id="{6650C30B-0F43-42F9-8A48-CEA01D63C3FA}"/>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4" name="Freeform 1127">
                <a:extLst>
                  <a:ext uri="{FF2B5EF4-FFF2-40B4-BE49-F238E27FC236}">
                    <a16:creationId xmlns:a16="http://schemas.microsoft.com/office/drawing/2014/main" id="{7B419967-3634-43BC-A8FA-89FC884A9C9E}"/>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5" name="Freeform 1128">
                <a:extLst>
                  <a:ext uri="{FF2B5EF4-FFF2-40B4-BE49-F238E27FC236}">
                    <a16:creationId xmlns:a16="http://schemas.microsoft.com/office/drawing/2014/main" id="{051DE221-7D06-4D73-9B2A-7B0C1DA769AF}"/>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6" name="Freeform 1129">
                <a:extLst>
                  <a:ext uri="{FF2B5EF4-FFF2-40B4-BE49-F238E27FC236}">
                    <a16:creationId xmlns:a16="http://schemas.microsoft.com/office/drawing/2014/main" id="{A41FDB16-9663-4C9A-9398-6E108C2261B3}"/>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7" name="Freeform 1130">
                <a:extLst>
                  <a:ext uri="{FF2B5EF4-FFF2-40B4-BE49-F238E27FC236}">
                    <a16:creationId xmlns:a16="http://schemas.microsoft.com/office/drawing/2014/main" id="{CF733F71-F858-439D-A84E-6ADB153CA5FC}"/>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8" name="Freeform 1131">
                <a:extLst>
                  <a:ext uri="{FF2B5EF4-FFF2-40B4-BE49-F238E27FC236}">
                    <a16:creationId xmlns:a16="http://schemas.microsoft.com/office/drawing/2014/main" id="{44D6C95C-70F1-4391-968F-FF38EEDE9194}"/>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17" name="Freeform 1132">
              <a:extLst>
                <a:ext uri="{FF2B5EF4-FFF2-40B4-BE49-F238E27FC236}">
                  <a16:creationId xmlns:a16="http://schemas.microsoft.com/office/drawing/2014/main" id="{58E2BB52-914D-4CDC-B7F5-916713CAE72D}"/>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Freeform 1133">
              <a:extLst>
                <a:ext uri="{FF2B5EF4-FFF2-40B4-BE49-F238E27FC236}">
                  <a16:creationId xmlns:a16="http://schemas.microsoft.com/office/drawing/2014/main" id="{38196306-8885-45B2-B88C-210CA8EBB471}"/>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Freeform 1134">
              <a:extLst>
                <a:ext uri="{FF2B5EF4-FFF2-40B4-BE49-F238E27FC236}">
                  <a16:creationId xmlns:a16="http://schemas.microsoft.com/office/drawing/2014/main" id="{507207CE-B3A1-4B05-AC0E-420F0F1D2D59}"/>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0" name="Freeform 1135">
              <a:extLst>
                <a:ext uri="{FF2B5EF4-FFF2-40B4-BE49-F238E27FC236}">
                  <a16:creationId xmlns:a16="http://schemas.microsoft.com/office/drawing/2014/main" id="{198613C1-D386-462F-B9F6-2F6C69323402}"/>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1" name="Freeform 1136">
              <a:extLst>
                <a:ext uri="{FF2B5EF4-FFF2-40B4-BE49-F238E27FC236}">
                  <a16:creationId xmlns:a16="http://schemas.microsoft.com/office/drawing/2014/main" id="{BAA56288-2132-498D-A84E-C93D41804041}"/>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2" name="Freeform 1137">
              <a:extLst>
                <a:ext uri="{FF2B5EF4-FFF2-40B4-BE49-F238E27FC236}">
                  <a16:creationId xmlns:a16="http://schemas.microsoft.com/office/drawing/2014/main" id="{F3809980-7D58-4E2C-821E-3397BD495580}"/>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29" name="Group 983">
            <a:extLst>
              <a:ext uri="{FF2B5EF4-FFF2-40B4-BE49-F238E27FC236}">
                <a16:creationId xmlns:a16="http://schemas.microsoft.com/office/drawing/2014/main" id="{F4A985BD-40A8-4498-84B2-FA8162D48935}"/>
              </a:ext>
            </a:extLst>
          </p:cNvPr>
          <p:cNvGrpSpPr/>
          <p:nvPr/>
        </p:nvGrpSpPr>
        <p:grpSpPr bwMode="auto">
          <a:xfrm>
            <a:off x="8653185" y="3325658"/>
            <a:ext cx="819116" cy="1277583"/>
            <a:chOff x="4140" y="429"/>
            <a:chExt cx="1425" cy="2396"/>
          </a:xfrm>
        </p:grpSpPr>
        <p:sp>
          <p:nvSpPr>
            <p:cNvPr id="30" name="Freeform 984">
              <a:extLst>
                <a:ext uri="{FF2B5EF4-FFF2-40B4-BE49-F238E27FC236}">
                  <a16:creationId xmlns:a16="http://schemas.microsoft.com/office/drawing/2014/main" id="{C4F65F2E-AE32-43F1-B444-02F437FDD863}"/>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1" name="Rectangle 985">
              <a:extLst>
                <a:ext uri="{FF2B5EF4-FFF2-40B4-BE49-F238E27FC236}">
                  <a16:creationId xmlns:a16="http://schemas.microsoft.com/office/drawing/2014/main" id="{5954C338-28A7-4C4E-BBE1-643BE86D119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2" name="Freeform 986">
              <a:extLst>
                <a:ext uri="{FF2B5EF4-FFF2-40B4-BE49-F238E27FC236}">
                  <a16:creationId xmlns:a16="http://schemas.microsoft.com/office/drawing/2014/main" id="{3748F53F-052F-4D0F-924A-0707F7184431}"/>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3" name="Freeform 987">
              <a:extLst>
                <a:ext uri="{FF2B5EF4-FFF2-40B4-BE49-F238E27FC236}">
                  <a16:creationId xmlns:a16="http://schemas.microsoft.com/office/drawing/2014/main" id="{23000B3E-AFAF-494C-9747-DEE996B2E325}"/>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4" name="Rectangle 988">
              <a:extLst>
                <a:ext uri="{FF2B5EF4-FFF2-40B4-BE49-F238E27FC236}">
                  <a16:creationId xmlns:a16="http://schemas.microsoft.com/office/drawing/2014/main" id="{762BE6D6-D5DB-4745-B9B2-58E6DA6947EE}"/>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5" name="Group 989">
              <a:extLst>
                <a:ext uri="{FF2B5EF4-FFF2-40B4-BE49-F238E27FC236}">
                  <a16:creationId xmlns:a16="http://schemas.microsoft.com/office/drawing/2014/main" id="{9B1EB11B-AA24-4C80-99C1-DA47AAC577FD}"/>
                </a:ext>
              </a:extLst>
            </p:cNvPr>
            <p:cNvGrpSpPr/>
            <p:nvPr/>
          </p:nvGrpSpPr>
          <p:grpSpPr bwMode="auto">
            <a:xfrm>
              <a:off x="4749" y="668"/>
              <a:ext cx="581" cy="145"/>
              <a:chOff x="614" y="2568"/>
              <a:chExt cx="725" cy="139"/>
            </a:xfrm>
          </p:grpSpPr>
          <p:sp>
            <p:nvSpPr>
              <p:cNvPr id="60" name="AutoShape 990">
                <a:extLst>
                  <a:ext uri="{FF2B5EF4-FFF2-40B4-BE49-F238E27FC236}">
                    <a16:creationId xmlns:a16="http://schemas.microsoft.com/office/drawing/2014/main" id="{9FB97905-1AB0-4164-8796-2B12360FB4E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1" name="AutoShape 991">
                <a:extLst>
                  <a:ext uri="{FF2B5EF4-FFF2-40B4-BE49-F238E27FC236}">
                    <a16:creationId xmlns:a16="http://schemas.microsoft.com/office/drawing/2014/main" id="{E9169D00-3A87-4825-8BFF-AD399BDE8C5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6" name="Rectangle 992">
              <a:extLst>
                <a:ext uri="{FF2B5EF4-FFF2-40B4-BE49-F238E27FC236}">
                  <a16:creationId xmlns:a16="http://schemas.microsoft.com/office/drawing/2014/main" id="{6C67C903-97A7-4CF9-870D-511BF836E4C6}"/>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7" name="Group 993">
              <a:extLst>
                <a:ext uri="{FF2B5EF4-FFF2-40B4-BE49-F238E27FC236}">
                  <a16:creationId xmlns:a16="http://schemas.microsoft.com/office/drawing/2014/main" id="{83D65140-0FF9-4475-9BBB-2D2735BE05C2}"/>
                </a:ext>
              </a:extLst>
            </p:cNvPr>
            <p:cNvGrpSpPr/>
            <p:nvPr/>
          </p:nvGrpSpPr>
          <p:grpSpPr bwMode="auto">
            <a:xfrm>
              <a:off x="4747" y="994"/>
              <a:ext cx="581" cy="134"/>
              <a:chOff x="614" y="2568"/>
              <a:chExt cx="725" cy="139"/>
            </a:xfrm>
          </p:grpSpPr>
          <p:sp>
            <p:nvSpPr>
              <p:cNvPr id="58" name="AutoShape 994">
                <a:extLst>
                  <a:ext uri="{FF2B5EF4-FFF2-40B4-BE49-F238E27FC236}">
                    <a16:creationId xmlns:a16="http://schemas.microsoft.com/office/drawing/2014/main" id="{12C038E0-D324-49BB-8219-E73D8F64F32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9" name="AutoShape 995">
                <a:extLst>
                  <a:ext uri="{FF2B5EF4-FFF2-40B4-BE49-F238E27FC236}">
                    <a16:creationId xmlns:a16="http://schemas.microsoft.com/office/drawing/2014/main" id="{E1374A7C-7F51-4854-B9FB-254D293E4C4F}"/>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8" name="Rectangle 996">
              <a:extLst>
                <a:ext uri="{FF2B5EF4-FFF2-40B4-BE49-F238E27FC236}">
                  <a16:creationId xmlns:a16="http://schemas.microsoft.com/office/drawing/2014/main" id="{CC5A79CF-4C00-4619-B8DD-11EF6F41FE5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9" name="Rectangle 997">
              <a:extLst>
                <a:ext uri="{FF2B5EF4-FFF2-40B4-BE49-F238E27FC236}">
                  <a16:creationId xmlns:a16="http://schemas.microsoft.com/office/drawing/2014/main" id="{9D7B885C-FF07-46AE-8F3B-C62973AB45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0" name="Group 998">
              <a:extLst>
                <a:ext uri="{FF2B5EF4-FFF2-40B4-BE49-F238E27FC236}">
                  <a16:creationId xmlns:a16="http://schemas.microsoft.com/office/drawing/2014/main" id="{F2B6E633-C1DD-4BEC-9D8B-9F1682277590}"/>
                </a:ext>
              </a:extLst>
            </p:cNvPr>
            <p:cNvGrpSpPr/>
            <p:nvPr/>
          </p:nvGrpSpPr>
          <p:grpSpPr bwMode="auto">
            <a:xfrm>
              <a:off x="4735" y="1627"/>
              <a:ext cx="582" cy="151"/>
              <a:chOff x="614" y="2568"/>
              <a:chExt cx="725" cy="139"/>
            </a:xfrm>
          </p:grpSpPr>
          <p:sp>
            <p:nvSpPr>
              <p:cNvPr id="56" name="AutoShape 999">
                <a:extLst>
                  <a:ext uri="{FF2B5EF4-FFF2-40B4-BE49-F238E27FC236}">
                    <a16:creationId xmlns:a16="http://schemas.microsoft.com/office/drawing/2014/main" id="{5B87CA35-71F2-40E0-BBAC-48E946358386}"/>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7" name="AutoShape 1000">
                <a:extLst>
                  <a:ext uri="{FF2B5EF4-FFF2-40B4-BE49-F238E27FC236}">
                    <a16:creationId xmlns:a16="http://schemas.microsoft.com/office/drawing/2014/main" id="{A20D0B5F-3E4C-4351-9258-5F8FEB3950A5}"/>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1" name="Freeform 1001">
              <a:extLst>
                <a:ext uri="{FF2B5EF4-FFF2-40B4-BE49-F238E27FC236}">
                  <a16:creationId xmlns:a16="http://schemas.microsoft.com/office/drawing/2014/main" id="{77178E3C-147E-4CF2-96FD-8C63ACB92BCB}"/>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42" name="Group 1002">
              <a:extLst>
                <a:ext uri="{FF2B5EF4-FFF2-40B4-BE49-F238E27FC236}">
                  <a16:creationId xmlns:a16="http://schemas.microsoft.com/office/drawing/2014/main" id="{4D9A3EDE-59D8-474A-B40F-548D93AC2440}"/>
                </a:ext>
              </a:extLst>
            </p:cNvPr>
            <p:cNvGrpSpPr/>
            <p:nvPr/>
          </p:nvGrpSpPr>
          <p:grpSpPr bwMode="auto">
            <a:xfrm>
              <a:off x="4739" y="1327"/>
              <a:ext cx="582" cy="139"/>
              <a:chOff x="614" y="2568"/>
              <a:chExt cx="725" cy="139"/>
            </a:xfrm>
          </p:grpSpPr>
          <p:sp>
            <p:nvSpPr>
              <p:cNvPr id="54" name="AutoShape 1003">
                <a:extLst>
                  <a:ext uri="{FF2B5EF4-FFF2-40B4-BE49-F238E27FC236}">
                    <a16:creationId xmlns:a16="http://schemas.microsoft.com/office/drawing/2014/main" id="{8553F9FC-D928-4D58-9CFE-E9F86F69AC3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5" name="AutoShape 1004">
                <a:extLst>
                  <a:ext uri="{FF2B5EF4-FFF2-40B4-BE49-F238E27FC236}">
                    <a16:creationId xmlns:a16="http://schemas.microsoft.com/office/drawing/2014/main" id="{4BF645E1-E377-4C96-9294-DF1CDE2C0CB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3" name="Rectangle 1005">
              <a:extLst>
                <a:ext uri="{FF2B5EF4-FFF2-40B4-BE49-F238E27FC236}">
                  <a16:creationId xmlns:a16="http://schemas.microsoft.com/office/drawing/2014/main" id="{F2E4D920-650F-41CE-B1E4-DCAF7A7A2E93}"/>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4" name="Freeform 1006">
              <a:extLst>
                <a:ext uri="{FF2B5EF4-FFF2-40B4-BE49-F238E27FC236}">
                  <a16:creationId xmlns:a16="http://schemas.microsoft.com/office/drawing/2014/main" id="{6A8A6CDC-B6F3-4587-9BD7-ED4E7558617E}"/>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5" name="Freeform 1007">
              <a:extLst>
                <a:ext uri="{FF2B5EF4-FFF2-40B4-BE49-F238E27FC236}">
                  <a16:creationId xmlns:a16="http://schemas.microsoft.com/office/drawing/2014/main" id="{63D85622-5A60-4441-A119-5A27431B939F}"/>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6" name="Oval 1008">
              <a:extLst>
                <a:ext uri="{FF2B5EF4-FFF2-40B4-BE49-F238E27FC236}">
                  <a16:creationId xmlns:a16="http://schemas.microsoft.com/office/drawing/2014/main" id="{87A2862B-CE96-486A-9F96-3A64D827979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 name="Freeform 1009">
              <a:extLst>
                <a:ext uri="{FF2B5EF4-FFF2-40B4-BE49-F238E27FC236}">
                  <a16:creationId xmlns:a16="http://schemas.microsoft.com/office/drawing/2014/main" id="{3CD8F956-2D5A-49C4-BC3F-DD70CEDB3A86}"/>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8" name="AutoShape 1010">
              <a:extLst>
                <a:ext uri="{FF2B5EF4-FFF2-40B4-BE49-F238E27FC236}">
                  <a16:creationId xmlns:a16="http://schemas.microsoft.com/office/drawing/2014/main" id="{448ED994-79DC-4BCD-B838-329CB3E7DD8A}"/>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 name="AutoShape 1011">
              <a:extLst>
                <a:ext uri="{FF2B5EF4-FFF2-40B4-BE49-F238E27FC236}">
                  <a16:creationId xmlns:a16="http://schemas.microsoft.com/office/drawing/2014/main" id="{D87A7479-CB06-467C-9AEC-441C02520A0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 name="Oval 1012">
              <a:extLst>
                <a:ext uri="{FF2B5EF4-FFF2-40B4-BE49-F238E27FC236}">
                  <a16:creationId xmlns:a16="http://schemas.microsoft.com/office/drawing/2014/main" id="{58B858AD-F43F-4CE7-8BC1-AE0C403DAB48}"/>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1" name="Oval 1013">
              <a:extLst>
                <a:ext uri="{FF2B5EF4-FFF2-40B4-BE49-F238E27FC236}">
                  <a16:creationId xmlns:a16="http://schemas.microsoft.com/office/drawing/2014/main" id="{D81BB6C6-5E68-4365-BE9F-C81492A6245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 name="Oval 1014">
              <a:extLst>
                <a:ext uri="{FF2B5EF4-FFF2-40B4-BE49-F238E27FC236}">
                  <a16:creationId xmlns:a16="http://schemas.microsoft.com/office/drawing/2014/main" id="{C04F3576-3BF1-4449-A7AB-66C3B08CDF8C}"/>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 name="Rectangle 1015">
              <a:extLst>
                <a:ext uri="{FF2B5EF4-FFF2-40B4-BE49-F238E27FC236}">
                  <a16:creationId xmlns:a16="http://schemas.microsoft.com/office/drawing/2014/main" id="{F0E0CC23-5DB1-43DA-B94A-5DE78FC714A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76" name="文本框 75">
            <a:extLst>
              <a:ext uri="{FF2B5EF4-FFF2-40B4-BE49-F238E27FC236}">
                <a16:creationId xmlns:a16="http://schemas.microsoft.com/office/drawing/2014/main" id="{9F800A6F-A8C9-433A-A424-8911D302A286}"/>
              </a:ext>
            </a:extLst>
          </p:cNvPr>
          <p:cNvSpPr txBox="1"/>
          <p:nvPr/>
        </p:nvSpPr>
        <p:spPr>
          <a:xfrm>
            <a:off x="1416814" y="4844896"/>
            <a:ext cx="877163" cy="369332"/>
          </a:xfrm>
          <a:prstGeom prst="rect">
            <a:avLst/>
          </a:prstGeom>
          <a:noFill/>
        </p:spPr>
        <p:txBody>
          <a:bodyPr wrap="none" rtlCol="0">
            <a:spAutoFit/>
          </a:bodyPr>
          <a:lstStyle/>
          <a:p>
            <a:r>
              <a:rPr lang="zh-CN" altLang="en-US" dirty="0"/>
              <a:t>发送方</a:t>
            </a:r>
          </a:p>
        </p:txBody>
      </p:sp>
      <p:sp>
        <p:nvSpPr>
          <p:cNvPr id="77" name="文本框 76">
            <a:extLst>
              <a:ext uri="{FF2B5EF4-FFF2-40B4-BE49-F238E27FC236}">
                <a16:creationId xmlns:a16="http://schemas.microsoft.com/office/drawing/2014/main" id="{7589B973-B03B-43B9-8723-6059E1F149AE}"/>
              </a:ext>
            </a:extLst>
          </p:cNvPr>
          <p:cNvSpPr txBox="1"/>
          <p:nvPr/>
        </p:nvSpPr>
        <p:spPr>
          <a:xfrm>
            <a:off x="8876789" y="4844896"/>
            <a:ext cx="960807" cy="369332"/>
          </a:xfrm>
          <a:prstGeom prst="rect">
            <a:avLst/>
          </a:prstGeom>
          <a:noFill/>
        </p:spPr>
        <p:txBody>
          <a:bodyPr wrap="square" rtlCol="0">
            <a:spAutoFit/>
          </a:bodyPr>
          <a:lstStyle/>
          <a:p>
            <a:r>
              <a:rPr lang="zh-CN" altLang="en-US" dirty="0"/>
              <a:t>接收方</a:t>
            </a:r>
          </a:p>
        </p:txBody>
      </p:sp>
      <p:sp>
        <p:nvSpPr>
          <p:cNvPr id="84" name="文本框 83">
            <a:extLst>
              <a:ext uri="{FF2B5EF4-FFF2-40B4-BE49-F238E27FC236}">
                <a16:creationId xmlns:a16="http://schemas.microsoft.com/office/drawing/2014/main" id="{7B2F9FF7-6409-4C50-A27F-28582862BE13}"/>
              </a:ext>
            </a:extLst>
          </p:cNvPr>
          <p:cNvSpPr txBox="1"/>
          <p:nvPr/>
        </p:nvSpPr>
        <p:spPr>
          <a:xfrm>
            <a:off x="7645011" y="3330694"/>
            <a:ext cx="1360311" cy="369332"/>
          </a:xfrm>
          <a:prstGeom prst="rect">
            <a:avLst/>
          </a:prstGeom>
          <a:noFill/>
        </p:spPr>
        <p:txBody>
          <a:bodyPr wrap="square" rtlCol="0">
            <a:spAutoFit/>
          </a:bodyPr>
          <a:lstStyle/>
          <a:p>
            <a:r>
              <a:rPr lang="zh-CN" altLang="en-US" dirty="0">
                <a:solidFill>
                  <a:srgbClr val="C00000"/>
                </a:solidFill>
              </a:rPr>
              <a:t>检测错误</a:t>
            </a:r>
          </a:p>
        </p:txBody>
      </p:sp>
      <p:cxnSp>
        <p:nvCxnSpPr>
          <p:cNvPr id="105" name="直接箭头连接符 104">
            <a:extLst>
              <a:ext uri="{FF2B5EF4-FFF2-40B4-BE49-F238E27FC236}">
                <a16:creationId xmlns:a16="http://schemas.microsoft.com/office/drawing/2014/main" id="{90056B77-9301-4D75-A311-CF2ACD86ADF4}"/>
              </a:ext>
            </a:extLst>
          </p:cNvPr>
          <p:cNvCxnSpPr/>
          <p:nvPr/>
        </p:nvCxnSpPr>
        <p:spPr bwMode="auto">
          <a:xfrm>
            <a:off x="3505200" y="3227394"/>
            <a:ext cx="44196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06" name="直接箭头连接符 105">
            <a:extLst>
              <a:ext uri="{FF2B5EF4-FFF2-40B4-BE49-F238E27FC236}">
                <a16:creationId xmlns:a16="http://schemas.microsoft.com/office/drawing/2014/main" id="{6CD8805E-E5DA-41A9-85D5-3DFFA9326324}"/>
              </a:ext>
            </a:extLst>
          </p:cNvPr>
          <p:cNvCxnSpPr>
            <a:cxnSpLocks/>
          </p:cNvCxnSpPr>
          <p:nvPr/>
        </p:nvCxnSpPr>
        <p:spPr bwMode="auto">
          <a:xfrm flipH="1">
            <a:off x="3505200" y="3964450"/>
            <a:ext cx="43434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7" name="文本框 106">
            <a:extLst>
              <a:ext uri="{FF2B5EF4-FFF2-40B4-BE49-F238E27FC236}">
                <a16:creationId xmlns:a16="http://schemas.microsoft.com/office/drawing/2014/main" id="{C49616A1-1030-42EC-A60F-1D60C27297A4}"/>
              </a:ext>
            </a:extLst>
          </p:cNvPr>
          <p:cNvSpPr txBox="1"/>
          <p:nvPr/>
        </p:nvSpPr>
        <p:spPr>
          <a:xfrm>
            <a:off x="5161001" y="2766780"/>
            <a:ext cx="1107996" cy="369332"/>
          </a:xfrm>
          <a:prstGeom prst="rect">
            <a:avLst/>
          </a:prstGeom>
          <a:noFill/>
        </p:spPr>
        <p:txBody>
          <a:bodyPr wrap="none" rtlCol="0">
            <a:spAutoFit/>
          </a:bodyPr>
          <a:lstStyle/>
          <a:p>
            <a:r>
              <a:rPr lang="zh-CN" altLang="en-US" dirty="0"/>
              <a:t>发送数据</a:t>
            </a:r>
          </a:p>
        </p:txBody>
      </p:sp>
      <p:sp>
        <p:nvSpPr>
          <p:cNvPr id="108" name="文本框 107">
            <a:extLst>
              <a:ext uri="{FF2B5EF4-FFF2-40B4-BE49-F238E27FC236}">
                <a16:creationId xmlns:a16="http://schemas.microsoft.com/office/drawing/2014/main" id="{8744BA81-1766-40AE-B632-2334A6BB5EEF}"/>
              </a:ext>
            </a:extLst>
          </p:cNvPr>
          <p:cNvSpPr txBox="1"/>
          <p:nvPr/>
        </p:nvSpPr>
        <p:spPr>
          <a:xfrm>
            <a:off x="5383017" y="3553290"/>
            <a:ext cx="663964" cy="369332"/>
          </a:xfrm>
          <a:prstGeom prst="rect">
            <a:avLst/>
          </a:prstGeom>
          <a:noFill/>
        </p:spPr>
        <p:txBody>
          <a:bodyPr wrap="none" rtlCol="0">
            <a:spAutoFit/>
          </a:bodyPr>
          <a:lstStyle/>
          <a:p>
            <a:r>
              <a:rPr lang="zh-CN" altLang="en-US" dirty="0"/>
              <a:t>反馈</a:t>
            </a:r>
          </a:p>
        </p:txBody>
      </p:sp>
      <p:cxnSp>
        <p:nvCxnSpPr>
          <p:cNvPr id="109" name="直接箭头连接符 108">
            <a:extLst>
              <a:ext uri="{FF2B5EF4-FFF2-40B4-BE49-F238E27FC236}">
                <a16:creationId xmlns:a16="http://schemas.microsoft.com/office/drawing/2014/main" id="{08214E68-D804-497F-AD08-CF3821592B72}"/>
              </a:ext>
            </a:extLst>
          </p:cNvPr>
          <p:cNvCxnSpPr/>
          <p:nvPr/>
        </p:nvCxnSpPr>
        <p:spPr bwMode="auto">
          <a:xfrm>
            <a:off x="3505200" y="4724400"/>
            <a:ext cx="4419600"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110" name="文本框 109">
            <a:extLst>
              <a:ext uri="{FF2B5EF4-FFF2-40B4-BE49-F238E27FC236}">
                <a16:creationId xmlns:a16="http://schemas.microsoft.com/office/drawing/2014/main" id="{439D4F1A-CE04-448C-9B0E-C2E16A662C40}"/>
              </a:ext>
            </a:extLst>
          </p:cNvPr>
          <p:cNvSpPr txBox="1"/>
          <p:nvPr/>
        </p:nvSpPr>
        <p:spPr>
          <a:xfrm>
            <a:off x="4923794" y="4320493"/>
            <a:ext cx="1992853" cy="369332"/>
          </a:xfrm>
          <a:prstGeom prst="rect">
            <a:avLst/>
          </a:prstGeom>
          <a:noFill/>
        </p:spPr>
        <p:txBody>
          <a:bodyPr wrap="none" rtlCol="0">
            <a:spAutoFit/>
          </a:bodyPr>
          <a:lstStyle/>
          <a:p>
            <a:r>
              <a:rPr lang="zh-CN" altLang="en-US" dirty="0"/>
              <a:t>重复内容 </a:t>
            </a:r>
            <a:r>
              <a:rPr lang="en-US" altLang="zh-CN" dirty="0"/>
              <a:t>/ </a:t>
            </a:r>
            <a:r>
              <a:rPr lang="zh-CN" altLang="en-US" dirty="0"/>
              <a:t>新数据</a:t>
            </a:r>
          </a:p>
        </p:txBody>
      </p:sp>
      <p:sp>
        <p:nvSpPr>
          <p:cNvPr id="112" name="内容占位符 2">
            <a:extLst>
              <a:ext uri="{FF2B5EF4-FFF2-40B4-BE49-F238E27FC236}">
                <a16:creationId xmlns:a16="http://schemas.microsoft.com/office/drawing/2014/main" id="{4C57CB65-C394-4924-A115-C20E6F525CBF}"/>
              </a:ext>
            </a:extLst>
          </p:cNvPr>
          <p:cNvSpPr>
            <a:spLocks noGrp="1"/>
          </p:cNvSpPr>
          <p:nvPr>
            <p:ph idx="1"/>
          </p:nvPr>
        </p:nvSpPr>
        <p:spPr>
          <a:xfrm>
            <a:off x="609600" y="1600204"/>
            <a:ext cx="10972800" cy="916394"/>
          </a:xfrm>
        </p:spPr>
        <p:txBody>
          <a:bodyPr/>
          <a:lstStyle/>
          <a:p>
            <a:pPr lvl="0">
              <a:spcBef>
                <a:spcPts val="1200"/>
              </a:spcBef>
            </a:pPr>
            <a:r>
              <a:rPr kumimoji="1" lang="zh-CN" altLang="en-US" sz="2400" dirty="0">
                <a:solidFill>
                  <a:srgbClr val="0070C0"/>
                </a:solidFill>
                <a:latin typeface="微软雅黑" panose="020B0503020204020204" pitchFamily="34" charset="-122"/>
                <a:ea typeface="微软雅黑" panose="020B0503020204020204" pitchFamily="34" charset="-122"/>
              </a:rPr>
              <a:t>自动重传请求（</a:t>
            </a:r>
            <a:r>
              <a:rPr kumimoji="1" lang="en-US" altLang="zh-CN" sz="2400" dirty="0">
                <a:solidFill>
                  <a:srgbClr val="0070C0"/>
                </a:solidFill>
                <a:latin typeface="微软雅黑" panose="020B0503020204020204" pitchFamily="34" charset="-122"/>
                <a:ea typeface="微软雅黑" panose="020B0503020204020204" pitchFamily="34" charset="-122"/>
              </a:rPr>
              <a:t>ARQ, Automatic Repeat </a:t>
            </a:r>
            <a:r>
              <a:rPr kumimoji="1" lang="en-US" altLang="zh-CN" sz="2400" dirty="0" err="1">
                <a:solidFill>
                  <a:srgbClr val="0070C0"/>
                </a:solidFill>
                <a:latin typeface="微软雅黑" panose="020B0503020204020204" pitchFamily="34" charset="-122"/>
                <a:ea typeface="微软雅黑" panose="020B0503020204020204" pitchFamily="34" charset="-122"/>
              </a:rPr>
              <a:t>reQuest</a:t>
            </a:r>
            <a:r>
              <a:rPr kumimoji="1" lang="zh-CN" altLang="en-US" sz="2400" dirty="0">
                <a:solidFill>
                  <a:srgbClr val="0070C0"/>
                </a:solidFill>
                <a:latin typeface="微软雅黑" panose="020B0503020204020204" pitchFamily="34" charset="-122"/>
                <a:ea typeface="微软雅黑" panose="020B0503020204020204" pitchFamily="34" charset="-122"/>
              </a:rPr>
              <a:t>）</a:t>
            </a:r>
            <a:r>
              <a:rPr kumimoji="1" lang="en-US" altLang="zh-CN" sz="2400" dirty="0">
                <a:solidFill>
                  <a:srgbClr val="0070C0"/>
                </a:solidFill>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基于反馈的重传</a:t>
            </a:r>
            <a:endParaRPr kumimoji="1" lang="en-US" altLang="zh-CN" sz="2400" dirty="0">
              <a:solidFill>
                <a:srgbClr val="0070C0"/>
              </a:solidFill>
              <a:latin typeface="微软雅黑" panose="020B0503020204020204" pitchFamily="34" charset="-122"/>
              <a:ea typeface="微软雅黑" panose="020B0503020204020204" pitchFamily="34" charset="-122"/>
            </a:endParaRPr>
          </a:p>
          <a:p>
            <a:pPr lvl="1">
              <a:spcBef>
                <a:spcPts val="1200"/>
              </a:spcBef>
            </a:pPr>
            <a:r>
              <a:rPr kumimoji="1" lang="zh-CN" altLang="en-US" sz="2000" dirty="0">
                <a:latin typeface="微软雅黑" panose="020B0503020204020204" pitchFamily="34" charset="-122"/>
                <a:ea typeface="微软雅黑" panose="020B0503020204020204" pitchFamily="34" charset="-122"/>
              </a:rPr>
              <a:t>三要素：（接收方）差错检测、（接收方）反馈、（发送方）重传</a:t>
            </a:r>
          </a:p>
          <a:p>
            <a:pPr marL="0" indent="0">
              <a:buNone/>
            </a:pPr>
            <a:endParaRPr lang="zh-CN" altLang="en-US" dirty="0"/>
          </a:p>
        </p:txBody>
      </p:sp>
    </p:spTree>
    <p:extLst>
      <p:ext uri="{BB962C8B-B14F-4D97-AF65-F5344CB8AC3E}">
        <p14:creationId xmlns:p14="http://schemas.microsoft.com/office/powerpoint/2010/main" val="302782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8" grpId="0"/>
      <p:bldP spid="1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1D6DE-E930-4DA0-BF5B-8C44D71B94FF}"/>
              </a:ext>
            </a:extLst>
          </p:cNvPr>
          <p:cNvSpPr>
            <a:spLocks noGrp="1"/>
          </p:cNvSpPr>
          <p:nvPr>
            <p:ph type="title"/>
          </p:nvPr>
        </p:nvSpPr>
        <p:spPr/>
        <p:txBody>
          <a:bodyPr/>
          <a:lstStyle/>
          <a:p>
            <a:r>
              <a:rPr lang="en-US" altLang="zh-CN" dirty="0" err="1"/>
              <a:t>rdt</a:t>
            </a:r>
            <a:r>
              <a:rPr lang="en-US" altLang="zh-CN" dirty="0"/>
              <a:t> 2.0</a:t>
            </a:r>
            <a:r>
              <a:rPr lang="zh-CN" altLang="en-US" dirty="0"/>
              <a:t>协议</a:t>
            </a:r>
          </a:p>
        </p:txBody>
      </p:sp>
      <p:sp>
        <p:nvSpPr>
          <p:cNvPr id="3" name="内容占位符 2">
            <a:extLst>
              <a:ext uri="{FF2B5EF4-FFF2-40B4-BE49-F238E27FC236}">
                <a16:creationId xmlns:a16="http://schemas.microsoft.com/office/drawing/2014/main" id="{51E10EEB-B6D3-4965-A153-A572496B05BF}"/>
              </a:ext>
            </a:extLst>
          </p:cNvPr>
          <p:cNvSpPr>
            <a:spLocks noGrp="1"/>
          </p:cNvSpPr>
          <p:nvPr>
            <p:ph idx="1"/>
          </p:nvPr>
        </p:nvSpPr>
        <p:spPr>
          <a:xfrm>
            <a:off x="609600" y="1600203"/>
            <a:ext cx="10896600" cy="4525963"/>
          </a:xfrm>
        </p:spPr>
        <p:txBody>
          <a:bodyPr/>
          <a:lstStyle/>
          <a:p>
            <a:pPr lvl="0">
              <a:spcBef>
                <a:spcPts val="1200"/>
              </a:spcBef>
            </a:pPr>
            <a:r>
              <a:rPr kumimoji="1" lang="zh-CN" altLang="en-US" sz="2400" dirty="0">
                <a:solidFill>
                  <a:srgbClr val="C00000"/>
                </a:solidFill>
                <a:latin typeface="微软雅黑" panose="020B0503020204020204" pitchFamily="34" charset="-122"/>
                <a:ea typeface="微软雅黑" panose="020B0503020204020204" pitchFamily="34" charset="-122"/>
              </a:rPr>
              <a:t>反馈内容</a:t>
            </a:r>
            <a:endParaRPr kumimoji="1" lang="en-US" altLang="zh-CN" sz="2400" dirty="0">
              <a:solidFill>
                <a:srgbClr val="C00000"/>
              </a:solidFill>
              <a:latin typeface="微软雅黑" panose="020B0503020204020204" pitchFamily="34" charset="-122"/>
              <a:ea typeface="微软雅黑" panose="020B0503020204020204" pitchFamily="34" charset="-122"/>
            </a:endParaRPr>
          </a:p>
          <a:p>
            <a:pPr lvl="1">
              <a:buFont typeface="Arial"/>
              <a:buChar char="•"/>
              <a:defRPr/>
            </a:pPr>
            <a:r>
              <a:rPr lang="en-US" altLang="zh-CN" sz="2000" i="1" dirty="0">
                <a:solidFill>
                  <a:srgbClr val="CC0000"/>
                </a:solidFill>
                <a:latin typeface="微软雅黑" panose="020B0503020204020204" pitchFamily="34" charset="-122"/>
                <a:ea typeface="微软雅黑" panose="020B0503020204020204" pitchFamily="34" charset="-122"/>
              </a:rPr>
              <a:t>acknowledgements (ACKs):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接收方告诉发送方，收到正确数据包</a:t>
            </a:r>
            <a:endParaRPr lang="en-US" altLang="zh-CN" sz="2000" dirty="0">
              <a:latin typeface="微软雅黑" panose="020B0503020204020204" pitchFamily="34" charset="-122"/>
              <a:ea typeface="微软雅黑" panose="020B0503020204020204" pitchFamily="34" charset="-122"/>
            </a:endParaRPr>
          </a:p>
          <a:p>
            <a:pPr lvl="1">
              <a:buFont typeface="Arial"/>
              <a:buChar char="•"/>
              <a:defRPr/>
            </a:pPr>
            <a:r>
              <a:rPr lang="en-US" altLang="zh-CN" sz="2000" i="1" dirty="0">
                <a:solidFill>
                  <a:srgbClr val="CC0000"/>
                </a:solidFill>
                <a:latin typeface="微软雅黑" panose="020B0503020204020204" pitchFamily="34" charset="-122"/>
                <a:ea typeface="微软雅黑" panose="020B0503020204020204" pitchFamily="34" charset="-122"/>
              </a:rPr>
              <a:t>negative acknowledgements (NAKs):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接收方告诉发送方，收到数据有错误</a:t>
            </a:r>
            <a:endParaRPr lang="en-US" altLang="zh-CN" sz="2000" dirty="0">
              <a:latin typeface="微软雅黑" panose="020B0503020204020204" pitchFamily="34" charset="-122"/>
              <a:ea typeface="微软雅黑" panose="020B0503020204020204" pitchFamily="34" charset="-122"/>
            </a:endParaRPr>
          </a:p>
          <a:p>
            <a:pPr>
              <a:lnSpc>
                <a:spcPct val="150000"/>
              </a:lnSpc>
            </a:pPr>
            <a:r>
              <a:rPr kumimoji="1" lang="en-US" altLang="zh-CN" sz="2400" dirty="0" err="1">
                <a:solidFill>
                  <a:srgbClr val="C00000"/>
                </a:solidFill>
                <a:latin typeface="微软雅黑" panose="020B0503020204020204" pitchFamily="34" charset="-122"/>
                <a:ea typeface="微软雅黑" panose="020B0503020204020204" pitchFamily="34" charset="-122"/>
                <a:sym typeface="+mn-ea"/>
              </a:rPr>
              <a:t>rdt</a:t>
            </a:r>
            <a:r>
              <a:rPr kumimoji="1" lang="en-US" altLang="zh-CN" sz="2400" dirty="0">
                <a:solidFill>
                  <a:srgbClr val="C00000"/>
                </a:solidFill>
                <a:latin typeface="微软雅黑" panose="020B0503020204020204" pitchFamily="34" charset="-122"/>
                <a:ea typeface="微软雅黑" panose="020B0503020204020204" pitchFamily="34" charset="-122"/>
                <a:sym typeface="+mn-ea"/>
              </a:rPr>
              <a:t> 2.0</a:t>
            </a:r>
            <a:r>
              <a:rPr kumimoji="1" lang="zh-CN" altLang="en-US" sz="2400" dirty="0">
                <a:solidFill>
                  <a:srgbClr val="C00000"/>
                </a:solidFill>
                <a:latin typeface="微软雅黑" panose="020B0503020204020204" pitchFamily="34" charset="-122"/>
                <a:ea typeface="微软雅黑" panose="020B0503020204020204" pitchFamily="34" charset="-122"/>
                <a:sym typeface="+mn-ea"/>
              </a:rPr>
              <a:t>协议</a:t>
            </a:r>
            <a:endParaRPr kumimoji="1" lang="en-US" altLang="zh-CN" sz="2400" dirty="0">
              <a:solidFill>
                <a:srgbClr val="C00000"/>
              </a:solidFill>
              <a:latin typeface="微软雅黑" panose="020B0503020204020204" pitchFamily="34" charset="-122"/>
              <a:ea typeface="微软雅黑" panose="020B0503020204020204" pitchFamily="34" charset="-122"/>
              <a:sym typeface="+mn-ea"/>
            </a:endParaRPr>
          </a:p>
          <a:p>
            <a:pPr lvl="1">
              <a:lnSpc>
                <a:spcPct val="150000"/>
              </a:lnSpc>
            </a:pPr>
            <a:r>
              <a:rPr kumimoji="1" lang="zh-CN" altLang="en-US" sz="2000" dirty="0">
                <a:latin typeface="微软雅黑" panose="020B0503020204020204" pitchFamily="34" charset="-122"/>
                <a:ea typeface="微软雅黑" panose="020B0503020204020204" pitchFamily="34" charset="-122"/>
              </a:rPr>
              <a:t>接收方</a:t>
            </a:r>
            <a:endParaRPr kumimoji="1" lang="en-US" altLang="zh-CN" sz="2000" dirty="0">
              <a:latin typeface="微软雅黑" panose="020B0503020204020204" pitchFamily="34" charset="-122"/>
              <a:ea typeface="微软雅黑" panose="020B0503020204020204" pitchFamily="34" charset="-122"/>
            </a:endParaRPr>
          </a:p>
          <a:p>
            <a:pPr lvl="2">
              <a:lnSpc>
                <a:spcPct val="150000"/>
              </a:lnSpc>
            </a:pPr>
            <a:r>
              <a:rPr kumimoji="1" lang="zh-CN" altLang="en-US" sz="1800" dirty="0">
                <a:latin typeface="微软雅黑" panose="020B0503020204020204" pitchFamily="34" charset="-122"/>
                <a:ea typeface="微软雅黑" panose="020B0503020204020204" pitchFamily="34" charset="-122"/>
              </a:rPr>
              <a:t>若检测数据包有错，返回</a:t>
            </a:r>
            <a:r>
              <a:rPr kumimoji="1" lang="en-US" altLang="zh-CN" sz="1800" dirty="0">
                <a:solidFill>
                  <a:srgbClr val="C00000"/>
                </a:solidFill>
                <a:latin typeface="微软雅黑" panose="020B0503020204020204" pitchFamily="34" charset="-122"/>
                <a:ea typeface="微软雅黑" panose="020B0503020204020204" pitchFamily="34" charset="-122"/>
              </a:rPr>
              <a:t>NAK</a:t>
            </a:r>
            <a:endParaRPr kumimoji="1" lang="en-US" altLang="zh-CN" sz="1800" dirty="0">
              <a:latin typeface="微软雅黑" panose="020B0503020204020204" pitchFamily="34" charset="-122"/>
              <a:ea typeface="微软雅黑" panose="020B0503020204020204" pitchFamily="34" charset="-122"/>
            </a:endParaRPr>
          </a:p>
          <a:p>
            <a:pPr lvl="2">
              <a:lnSpc>
                <a:spcPct val="150000"/>
              </a:lnSpc>
            </a:pPr>
            <a:r>
              <a:rPr kumimoji="1" lang="zh-CN" altLang="en-US" sz="1800" dirty="0">
                <a:latin typeface="微软雅黑" panose="020B0503020204020204" pitchFamily="34" charset="-122"/>
                <a:ea typeface="微软雅黑" panose="020B0503020204020204" pitchFamily="34" charset="-122"/>
              </a:rPr>
              <a:t>否则，完成接收后，回复</a:t>
            </a:r>
            <a:r>
              <a:rPr kumimoji="1" lang="en-US" altLang="zh-CN" sz="1800" dirty="0">
                <a:solidFill>
                  <a:srgbClr val="C00000"/>
                </a:solidFill>
                <a:latin typeface="微软雅黑" panose="020B0503020204020204" pitchFamily="34" charset="-122"/>
                <a:ea typeface="微软雅黑" panose="020B0503020204020204" pitchFamily="34" charset="-122"/>
              </a:rPr>
              <a:t>ACK</a:t>
            </a:r>
            <a:endParaRPr kumimoji="1" lang="en-US" altLang="zh-CN" sz="1800" dirty="0">
              <a:latin typeface="微软雅黑" panose="020B0503020204020204" pitchFamily="34" charset="-122"/>
              <a:ea typeface="微软雅黑" panose="020B0503020204020204" pitchFamily="34" charset="-122"/>
            </a:endParaRPr>
          </a:p>
          <a:p>
            <a:pPr lvl="1">
              <a:lnSpc>
                <a:spcPct val="150000"/>
              </a:lnSpc>
            </a:pPr>
            <a:r>
              <a:rPr kumimoji="1" lang="zh-CN" altLang="en-US" sz="2000" dirty="0">
                <a:latin typeface="微软雅黑" panose="020B0503020204020204" pitchFamily="34" charset="-122"/>
                <a:ea typeface="微软雅黑" panose="020B0503020204020204" pitchFamily="34" charset="-122"/>
              </a:rPr>
              <a:t>发送方：发送一个数据包后暂停，等待</a:t>
            </a:r>
            <a:r>
              <a:rPr kumimoji="1" lang="en-US" altLang="zh-CN" sz="2000" dirty="0">
                <a:solidFill>
                  <a:srgbClr val="C00000"/>
                </a:solidFill>
                <a:latin typeface="微软雅黑" panose="020B0503020204020204" pitchFamily="34" charset="-122"/>
                <a:ea typeface="微软雅黑" panose="020B0503020204020204" pitchFamily="34" charset="-122"/>
              </a:rPr>
              <a:t>ACK</a:t>
            </a:r>
            <a:r>
              <a:rPr kumimoji="1" lang="zh-CN" altLang="en-US" sz="2000" dirty="0">
                <a:latin typeface="微软雅黑" panose="020B0503020204020204" pitchFamily="34" charset="-122"/>
                <a:ea typeface="微软雅黑" panose="020B0503020204020204" pitchFamily="34" charset="-122"/>
              </a:rPr>
              <a:t>或</a:t>
            </a:r>
            <a:r>
              <a:rPr kumimoji="1" lang="en-US" altLang="zh-CN" sz="2000" dirty="0">
                <a:solidFill>
                  <a:srgbClr val="C00000"/>
                </a:solidFill>
                <a:latin typeface="微软雅黑" panose="020B0503020204020204" pitchFamily="34" charset="-122"/>
                <a:ea typeface="微软雅黑" panose="020B0503020204020204" pitchFamily="34" charset="-122"/>
              </a:rPr>
              <a:t>NAK</a:t>
            </a:r>
            <a:r>
              <a:rPr kumimoji="1" lang="zh-CN" altLang="en-US" sz="2000" dirty="0">
                <a:latin typeface="微软雅黑" panose="020B0503020204020204" pitchFamily="34" charset="-122"/>
                <a:ea typeface="微软雅黑" panose="020B0503020204020204" pitchFamily="34" charset="-122"/>
              </a:rPr>
              <a:t>到达后发送下一个包</a:t>
            </a:r>
            <a:endParaRPr kumimoji="1" lang="en-US" altLang="zh-CN" sz="2000" dirty="0">
              <a:latin typeface="微软雅黑" panose="020B0503020204020204" pitchFamily="34" charset="-122"/>
              <a:ea typeface="微软雅黑" panose="020B0503020204020204" pitchFamily="34" charset="-122"/>
            </a:endParaRPr>
          </a:p>
          <a:p>
            <a:pPr lvl="1">
              <a:lnSpc>
                <a:spcPct val="150000"/>
              </a:lnSpc>
            </a:pPr>
            <a:r>
              <a:rPr kumimoji="1" lang="en-US" altLang="zh-CN" sz="2000" dirty="0">
                <a:solidFill>
                  <a:srgbClr val="C00000"/>
                </a:solidFill>
              </a:rPr>
              <a:t>ACK</a:t>
            </a:r>
            <a:r>
              <a:rPr kumimoji="1" lang="zh-CN" altLang="en-US" sz="2000" dirty="0"/>
              <a:t>与</a:t>
            </a:r>
            <a:r>
              <a:rPr kumimoji="1" lang="en-US" altLang="zh-CN" sz="2000" dirty="0">
                <a:solidFill>
                  <a:srgbClr val="C00000"/>
                </a:solidFill>
              </a:rPr>
              <a:t>NAK</a:t>
            </a:r>
            <a:r>
              <a:rPr kumimoji="1" lang="zh-CN" altLang="en-US" sz="2000" dirty="0"/>
              <a:t>的内容是不重要的：哑帧（</a:t>
            </a:r>
            <a:r>
              <a:rPr kumimoji="1" lang="en-US" altLang="zh-CN" sz="2000" dirty="0"/>
              <a:t>dummy frame</a:t>
            </a:r>
            <a:r>
              <a:rPr kumimoji="1" lang="zh-CN" altLang="en-US" sz="2000" dirty="0"/>
              <a:t>）</a:t>
            </a:r>
          </a:p>
        </p:txBody>
      </p:sp>
      <p:sp>
        <p:nvSpPr>
          <p:cNvPr id="4" name="灯片编号占位符 3">
            <a:extLst>
              <a:ext uri="{FF2B5EF4-FFF2-40B4-BE49-F238E27FC236}">
                <a16:creationId xmlns:a16="http://schemas.microsoft.com/office/drawing/2014/main" id="{8FC3C8E8-A7A1-40BD-A883-4C52DF9EEAE1}"/>
              </a:ext>
            </a:extLst>
          </p:cNvPr>
          <p:cNvSpPr>
            <a:spLocks noGrp="1"/>
          </p:cNvSpPr>
          <p:nvPr>
            <p:ph type="sldNum" sz="quarter" idx="11"/>
          </p:nvPr>
        </p:nvSpPr>
        <p:spPr/>
        <p:txBody>
          <a:bodyPr/>
          <a:lstStyle/>
          <a:p>
            <a:pPr>
              <a:defRPr/>
            </a:pPr>
            <a:fld id="{3FFE790D-BCFB-4008-9260-CA63AEE325FD}" type="slidenum">
              <a:rPr lang="en-US" smtClean="0"/>
              <a:pPr>
                <a:defRPr/>
              </a:pPr>
              <a:t>24</a:t>
            </a:fld>
            <a:endParaRPr lang="en-US" dirty="0"/>
          </a:p>
        </p:txBody>
      </p:sp>
    </p:spTree>
    <p:extLst>
      <p:ext uri="{BB962C8B-B14F-4D97-AF65-F5344CB8AC3E}">
        <p14:creationId xmlns:p14="http://schemas.microsoft.com/office/powerpoint/2010/main" val="51955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场景</a:t>
            </a:r>
            <a:r>
              <a:rPr kumimoji="1" lang="en-US" altLang="zh-CN" dirty="0"/>
              <a:t>2</a:t>
            </a:r>
            <a:r>
              <a:rPr lang="zh-CN" altLang="en-US" dirty="0"/>
              <a:t>：</a:t>
            </a:r>
            <a:r>
              <a:rPr kumimoji="1" lang="zh-CN" altLang="en-US" dirty="0"/>
              <a:t>停等式协议 </a:t>
            </a:r>
            <a:r>
              <a:rPr kumimoji="1" lang="en-US" altLang="zh-CN" dirty="0"/>
              <a:t>(</a:t>
            </a:r>
            <a:r>
              <a:rPr kumimoji="1" lang="en-US" altLang="zh-CN" dirty="0" err="1"/>
              <a:t>rdt</a:t>
            </a:r>
            <a:r>
              <a:rPr kumimoji="1" lang="en-US" altLang="zh-CN" dirty="0"/>
              <a:t> 2.0)</a:t>
            </a:r>
            <a:endParaRPr kumimoji="1" dirty="0"/>
          </a:p>
        </p:txBody>
      </p:sp>
      <p:sp>
        <p:nvSpPr>
          <p:cNvPr id="3" name="内容占位符 2"/>
          <p:cNvSpPr>
            <a:spLocks noGrp="1"/>
          </p:cNvSpPr>
          <p:nvPr>
            <p:ph idx="1"/>
          </p:nvPr>
        </p:nvSpPr>
        <p:spPr/>
        <p:txBody>
          <a:bodyPr>
            <a:normAutofit/>
          </a:bodyPr>
          <a:lstStyle/>
          <a:p>
            <a:pPr>
              <a:lnSpc>
                <a:spcPct val="150000"/>
              </a:lnSpc>
            </a:pPr>
            <a:r>
              <a:rPr kumimoji="1" lang="en-US" altLang="zh-CN" dirty="0">
                <a:solidFill>
                  <a:srgbClr val="C00000"/>
                </a:solidFill>
                <a:sym typeface="+mn-ea"/>
              </a:rPr>
              <a:t>rdt2.0</a:t>
            </a:r>
            <a:r>
              <a:rPr kumimoji="1" lang="zh-CN" altLang="en-US" dirty="0">
                <a:solidFill>
                  <a:srgbClr val="C00000"/>
                </a:solidFill>
                <a:sym typeface="+mn-ea"/>
              </a:rPr>
              <a:t>是最简单的</a:t>
            </a:r>
            <a:r>
              <a:rPr kumimoji="1" lang="en-US" altLang="zh-CN" dirty="0">
                <a:solidFill>
                  <a:srgbClr val="C00000"/>
                </a:solidFill>
                <a:sym typeface="+mn-ea"/>
              </a:rPr>
              <a:t>ARQ</a:t>
            </a:r>
            <a:r>
              <a:rPr kumimoji="1" lang="zh-CN" altLang="en-US" dirty="0">
                <a:solidFill>
                  <a:srgbClr val="C00000"/>
                </a:solidFill>
                <a:sym typeface="+mn-ea"/>
              </a:rPr>
              <a:t>协议</a:t>
            </a:r>
            <a:endParaRPr kumimoji="1" lang="en-US" altLang="zh-CN" dirty="0">
              <a:solidFill>
                <a:srgbClr val="C00000"/>
              </a:solidFill>
              <a:sym typeface="+mn-ea"/>
            </a:endParaRPr>
          </a:p>
          <a:p>
            <a:pPr>
              <a:lnSpc>
                <a:spcPct val="150000"/>
              </a:lnSpc>
            </a:pPr>
            <a:endParaRPr kumimoji="1" lang="en-US" altLang="zh-CN" dirty="0">
              <a:sym typeface="+mn-ea"/>
            </a:endParaRPr>
          </a:p>
          <a:p>
            <a:pPr>
              <a:lnSpc>
                <a:spcPct val="150000"/>
              </a:lnSpc>
            </a:pPr>
            <a:r>
              <a:rPr kumimoji="1" lang="zh-CN" altLang="en-US" dirty="0">
                <a:sym typeface="+mn-ea"/>
              </a:rPr>
              <a:t>此类协议又称</a:t>
            </a:r>
            <a:r>
              <a:rPr kumimoji="1" lang="zh-CN" altLang="en-US" dirty="0">
                <a:solidFill>
                  <a:srgbClr val="C00000"/>
                </a:solidFill>
                <a:sym typeface="+mn-ea"/>
              </a:rPr>
              <a:t>停</a:t>
            </a:r>
            <a:r>
              <a:rPr kumimoji="1" lang="en-US" altLang="zh-CN" dirty="0">
                <a:solidFill>
                  <a:srgbClr val="C00000"/>
                </a:solidFill>
                <a:sym typeface="+mn-ea"/>
              </a:rPr>
              <a:t>-</a:t>
            </a:r>
            <a:r>
              <a:rPr kumimoji="1" lang="zh-CN" altLang="en-US" dirty="0">
                <a:solidFill>
                  <a:srgbClr val="C00000"/>
                </a:solidFill>
                <a:sym typeface="+mn-ea"/>
              </a:rPr>
              <a:t>等式协议（</a:t>
            </a:r>
            <a:r>
              <a:rPr kumimoji="1" lang="en-US" altLang="zh-CN" dirty="0">
                <a:solidFill>
                  <a:srgbClr val="C00000"/>
                </a:solidFill>
                <a:sym typeface="+mn-ea"/>
              </a:rPr>
              <a:t>stop-and-wait</a:t>
            </a:r>
            <a:r>
              <a:rPr kumimoji="1" lang="zh-CN" altLang="en-US" dirty="0">
                <a:solidFill>
                  <a:srgbClr val="C00000"/>
                </a:solidFill>
                <a:sym typeface="+mn-ea"/>
              </a:rPr>
              <a:t>）</a:t>
            </a:r>
            <a:endParaRPr kumimoji="1" lang="en-US" altLang="zh-CN" dirty="0">
              <a:solidFill>
                <a:srgbClr val="C00000"/>
              </a:solidFill>
              <a:sym typeface="+mn-ea"/>
            </a:endParaRPr>
          </a:p>
          <a:p>
            <a:pPr lvl="1">
              <a:lnSpc>
                <a:spcPct val="150000"/>
              </a:lnSpc>
            </a:pPr>
            <a:r>
              <a:rPr kumimoji="1" lang="zh-CN" altLang="en-US" dirty="0">
                <a:sym typeface="+mn-ea"/>
              </a:rPr>
              <a:t>发送</a:t>
            </a:r>
            <a:r>
              <a:rPr kumimoji="1" lang="en-US" altLang="zh-CN" dirty="0">
                <a:sym typeface="+mn-ea"/>
              </a:rPr>
              <a:t>1</a:t>
            </a:r>
            <a:r>
              <a:rPr kumimoji="1" lang="zh-CN" altLang="en-US" dirty="0">
                <a:sym typeface="+mn-ea"/>
              </a:rPr>
              <a:t>个报文后就停下，等待后再发</a:t>
            </a:r>
            <a:endParaRPr kumimoji="1" lang="en-US" altLang="zh-CN" dirty="0">
              <a:sym typeface="+mn-ea"/>
            </a:endParaRPr>
          </a:p>
          <a:p>
            <a:pPr>
              <a:lnSpc>
                <a:spcPct val="150000"/>
              </a:lnSpc>
            </a:pPr>
            <a:endParaRPr kumimoji="1" lang="zh-CN" altLang="en-US"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25</a:t>
            </a:fld>
            <a:endParaRPr kumimoji="1" lang="zh-CN" altLang="en-US" dirty="0"/>
          </a:p>
        </p:txBody>
      </p:sp>
      <p:cxnSp>
        <p:nvCxnSpPr>
          <p:cNvPr id="5" name="直接连接符 4"/>
          <p:cNvCxnSpPr/>
          <p:nvPr/>
        </p:nvCxnSpPr>
        <p:spPr>
          <a:xfrm>
            <a:off x="9784715" y="2279015"/>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457940" y="2279015"/>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内容占位符 2"/>
          <p:cNvSpPr>
            <a:spLocks noGrp="1"/>
          </p:cNvSpPr>
          <p:nvPr/>
        </p:nvSpPr>
        <p:spPr>
          <a:xfrm>
            <a:off x="9284335" y="1527810"/>
            <a:ext cx="100139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t>发送方</a:t>
            </a:r>
          </a:p>
        </p:txBody>
      </p:sp>
      <p:sp>
        <p:nvSpPr>
          <p:cNvPr id="7" name="内容占位符 2"/>
          <p:cNvSpPr>
            <a:spLocks noGrp="1"/>
          </p:cNvSpPr>
          <p:nvPr/>
        </p:nvSpPr>
        <p:spPr>
          <a:xfrm>
            <a:off x="10923905" y="1527810"/>
            <a:ext cx="100139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t>接收方</a:t>
            </a:r>
          </a:p>
        </p:txBody>
      </p:sp>
      <p:cxnSp>
        <p:nvCxnSpPr>
          <p:cNvPr id="8" name="直接箭头连接符 7"/>
          <p:cNvCxnSpPr/>
          <p:nvPr/>
        </p:nvCxnSpPr>
        <p:spPr>
          <a:xfrm>
            <a:off x="9801225" y="2639060"/>
            <a:ext cx="1656715" cy="361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9801225" y="3148965"/>
            <a:ext cx="1645285" cy="36195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801225" y="3623310"/>
            <a:ext cx="1656715" cy="361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817100" y="4575810"/>
            <a:ext cx="1656715" cy="361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9801225" y="4069715"/>
            <a:ext cx="1645285" cy="36195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9431655" y="5038090"/>
            <a:ext cx="0" cy="818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内容占位符 2"/>
          <p:cNvSpPr>
            <a:spLocks noGrp="1"/>
          </p:cNvSpPr>
          <p:nvPr/>
        </p:nvSpPr>
        <p:spPr>
          <a:xfrm>
            <a:off x="9284335" y="4278630"/>
            <a:ext cx="325120" cy="75946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t>时间</a:t>
            </a:r>
          </a:p>
        </p:txBody>
      </p:sp>
      <p:sp>
        <p:nvSpPr>
          <p:cNvPr id="16" name="文本框 15"/>
          <p:cNvSpPr txBox="1"/>
          <p:nvPr/>
        </p:nvSpPr>
        <p:spPr>
          <a:xfrm>
            <a:off x="10339070" y="5353685"/>
            <a:ext cx="613410" cy="509905"/>
          </a:xfrm>
          <a:prstGeom prst="rect">
            <a:avLst/>
          </a:prstGeom>
          <a:noFill/>
        </p:spPr>
        <p:txBody>
          <a:bodyPr vert="eaVert" wrap="square" rtlCol="0">
            <a:spAutoFit/>
          </a:bodyPr>
          <a:lstStyle/>
          <a:p>
            <a:r>
              <a:rPr lang="en-US" altLang="zh-CN" sz="2800" b="1"/>
              <a:t>...</a:t>
            </a:r>
          </a:p>
        </p:txBody>
      </p:sp>
      <p:cxnSp>
        <p:nvCxnSpPr>
          <p:cNvPr id="17" name="直接箭头连接符 16"/>
          <p:cNvCxnSpPr/>
          <p:nvPr/>
        </p:nvCxnSpPr>
        <p:spPr>
          <a:xfrm flipH="1">
            <a:off x="9801225" y="5038090"/>
            <a:ext cx="1645285" cy="36195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内容占位符 2"/>
          <p:cNvSpPr>
            <a:spLocks noGrp="1"/>
          </p:cNvSpPr>
          <p:nvPr/>
        </p:nvSpPr>
        <p:spPr>
          <a:xfrm rot="795916">
            <a:off x="10147300" y="2436495"/>
            <a:ext cx="94805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solidFill>
                  <a:srgbClr val="FF0000"/>
                </a:solidFill>
              </a:rPr>
              <a:t>数据帧</a:t>
            </a:r>
          </a:p>
        </p:txBody>
      </p:sp>
      <p:sp>
        <p:nvSpPr>
          <p:cNvPr id="19" name="内容占位符 2"/>
          <p:cNvSpPr>
            <a:spLocks noGrp="1"/>
          </p:cNvSpPr>
          <p:nvPr/>
        </p:nvSpPr>
        <p:spPr>
          <a:xfrm rot="20783472">
            <a:off x="10165635" y="3256280"/>
            <a:ext cx="134683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solidFill>
                  <a:srgbClr val="FF0000"/>
                </a:solidFill>
              </a:rPr>
              <a:t>哑帧</a:t>
            </a:r>
            <a:r>
              <a:rPr kumimoji="1" lang="en-US" altLang="zh-CN" sz="2000" dirty="0">
                <a:solidFill>
                  <a:srgbClr val="FF0000"/>
                </a:solidFill>
              </a:rPr>
              <a:t>ACK</a:t>
            </a:r>
            <a:endParaRPr kumimoji="1" lang="zh-CN" altLang="en-US" sz="2000" dirty="0">
              <a:solidFill>
                <a:srgbClr val="FF0000"/>
              </a:solidFill>
            </a:endParaRPr>
          </a:p>
        </p:txBody>
      </p:sp>
      <p:sp>
        <p:nvSpPr>
          <p:cNvPr id="20" name="左大括号 19"/>
          <p:cNvSpPr/>
          <p:nvPr/>
        </p:nvSpPr>
        <p:spPr>
          <a:xfrm>
            <a:off x="9457690" y="2639060"/>
            <a:ext cx="278765" cy="871855"/>
          </a:xfrm>
          <a:prstGeom prst="leftBrace">
            <a:avLst>
              <a:gd name="adj1" fmla="val 8333"/>
              <a:gd name="adj2" fmla="val 519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内容占位符 2"/>
          <p:cNvSpPr>
            <a:spLocks noGrp="1"/>
          </p:cNvSpPr>
          <p:nvPr/>
        </p:nvSpPr>
        <p:spPr>
          <a:xfrm>
            <a:off x="8991600" y="2465070"/>
            <a:ext cx="440055" cy="118872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solidFill>
                  <a:srgbClr val="FF0000"/>
                </a:solidFill>
              </a:rPr>
              <a:t>等待确认</a:t>
            </a:r>
          </a:p>
        </p:txBody>
      </p:sp>
      <p:pic>
        <p:nvPicPr>
          <p:cNvPr id="23" name="图片 22">
            <a:extLst>
              <a:ext uri="{FF2B5EF4-FFF2-40B4-BE49-F238E27FC236}">
                <a16:creationId xmlns:a16="http://schemas.microsoft.com/office/drawing/2014/main" id="{7230A00B-D0C8-4EDA-8039-E7115BEBF8FF}"/>
              </a:ext>
            </a:extLst>
          </p:cNvPr>
          <p:cNvPicPr>
            <a:picLocks noChangeAspect="1"/>
          </p:cNvPicPr>
          <p:nvPr/>
        </p:nvPicPr>
        <p:blipFill>
          <a:blip r:embed="rId3"/>
          <a:stretch>
            <a:fillRect/>
          </a:stretch>
        </p:blipFill>
        <p:spPr>
          <a:xfrm>
            <a:off x="11483326" y="3788410"/>
            <a:ext cx="396875" cy="281305"/>
          </a:xfrm>
          <a:prstGeom prst="rect">
            <a:avLst/>
          </a:prstGeom>
        </p:spPr>
      </p:pic>
      <p:sp>
        <p:nvSpPr>
          <p:cNvPr id="24" name="内容占位符 2">
            <a:extLst>
              <a:ext uri="{FF2B5EF4-FFF2-40B4-BE49-F238E27FC236}">
                <a16:creationId xmlns:a16="http://schemas.microsoft.com/office/drawing/2014/main" id="{8B69401C-FFCB-486A-9031-71A1ABCCAE7D}"/>
              </a:ext>
            </a:extLst>
          </p:cNvPr>
          <p:cNvSpPr>
            <a:spLocks noGrp="1"/>
          </p:cNvSpPr>
          <p:nvPr/>
        </p:nvSpPr>
        <p:spPr>
          <a:xfrm>
            <a:off x="11489372" y="3480935"/>
            <a:ext cx="94805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solidFill>
                  <a:srgbClr val="FF0000"/>
                </a:solidFill>
              </a:rPr>
              <a:t>出错</a:t>
            </a:r>
          </a:p>
        </p:txBody>
      </p:sp>
      <p:sp>
        <p:nvSpPr>
          <p:cNvPr id="25" name="内容占位符 2">
            <a:extLst>
              <a:ext uri="{FF2B5EF4-FFF2-40B4-BE49-F238E27FC236}">
                <a16:creationId xmlns:a16="http://schemas.microsoft.com/office/drawing/2014/main" id="{A8DB903F-2BAC-483B-98FF-EBBC68C01EDC}"/>
              </a:ext>
            </a:extLst>
          </p:cNvPr>
          <p:cNvSpPr>
            <a:spLocks noGrp="1"/>
          </p:cNvSpPr>
          <p:nvPr/>
        </p:nvSpPr>
        <p:spPr>
          <a:xfrm rot="20783472">
            <a:off x="10142200" y="4183685"/>
            <a:ext cx="134683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solidFill>
                  <a:srgbClr val="FF0000"/>
                </a:solidFill>
              </a:rPr>
              <a:t>哑帧</a:t>
            </a:r>
            <a:r>
              <a:rPr kumimoji="1" lang="en-US" altLang="zh-CN" sz="2000" dirty="0">
                <a:solidFill>
                  <a:srgbClr val="FF0000"/>
                </a:solidFill>
              </a:rPr>
              <a:t>NAK</a:t>
            </a:r>
            <a:endParaRPr kumimoji="1" lang="zh-CN" altLang="en-US" sz="20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33A2D-8499-4BA6-8C9E-FDD855E1D592}"/>
              </a:ext>
            </a:extLst>
          </p:cNvPr>
          <p:cNvSpPr>
            <a:spLocks noGrp="1"/>
          </p:cNvSpPr>
          <p:nvPr>
            <p:ph type="title"/>
          </p:nvPr>
        </p:nvSpPr>
        <p:spPr/>
        <p:txBody>
          <a:bodyPr/>
          <a:lstStyle/>
          <a:p>
            <a:r>
              <a:rPr kumimoji="1" lang="zh-CN" altLang="en-US" dirty="0"/>
              <a:t>场景</a:t>
            </a:r>
            <a:r>
              <a:rPr kumimoji="1" lang="en-US" altLang="zh-CN" dirty="0"/>
              <a:t>2</a:t>
            </a:r>
            <a:r>
              <a:rPr lang="zh-CN" altLang="en-US" dirty="0"/>
              <a:t>：</a:t>
            </a:r>
            <a:r>
              <a:rPr lang="en-US" altLang="zh-CN" dirty="0" err="1"/>
              <a:t>rdt</a:t>
            </a:r>
            <a:r>
              <a:rPr lang="en-US" altLang="zh-CN" dirty="0"/>
              <a:t> 2.0</a:t>
            </a:r>
            <a:r>
              <a:rPr lang="zh-CN" altLang="en-US" dirty="0"/>
              <a:t>的</a:t>
            </a:r>
            <a:r>
              <a:rPr lang="en-US" altLang="zh-CN" dirty="0"/>
              <a:t>FSM</a:t>
            </a:r>
            <a:r>
              <a:rPr lang="zh-CN" altLang="en-US" dirty="0"/>
              <a:t>表示</a:t>
            </a:r>
          </a:p>
        </p:txBody>
      </p:sp>
      <p:sp>
        <p:nvSpPr>
          <p:cNvPr id="4" name="灯片编号占位符 3">
            <a:extLst>
              <a:ext uri="{FF2B5EF4-FFF2-40B4-BE49-F238E27FC236}">
                <a16:creationId xmlns:a16="http://schemas.microsoft.com/office/drawing/2014/main" id="{60944899-2908-4E6D-814B-230C79DAD078}"/>
              </a:ext>
            </a:extLst>
          </p:cNvPr>
          <p:cNvSpPr>
            <a:spLocks noGrp="1"/>
          </p:cNvSpPr>
          <p:nvPr>
            <p:ph type="sldNum" sz="quarter" idx="11"/>
          </p:nvPr>
        </p:nvSpPr>
        <p:spPr/>
        <p:txBody>
          <a:bodyPr/>
          <a:lstStyle/>
          <a:p>
            <a:pPr>
              <a:defRPr/>
            </a:pPr>
            <a:fld id="{3FFE790D-BCFB-4008-9260-CA63AEE325FD}" type="slidenum">
              <a:rPr lang="en-US" smtClean="0"/>
              <a:pPr>
                <a:defRPr/>
              </a:pPr>
              <a:t>26</a:t>
            </a:fld>
            <a:endParaRPr lang="en-US" dirty="0"/>
          </a:p>
        </p:txBody>
      </p:sp>
      <p:sp>
        <p:nvSpPr>
          <p:cNvPr id="5" name="Oval 3">
            <a:extLst>
              <a:ext uri="{FF2B5EF4-FFF2-40B4-BE49-F238E27FC236}">
                <a16:creationId xmlns:a16="http://schemas.microsoft.com/office/drawing/2014/main" id="{6B560BBD-66E4-4643-B921-400D33BF95DF}"/>
              </a:ext>
            </a:extLst>
          </p:cNvPr>
          <p:cNvSpPr>
            <a:spLocks noChangeArrowheads="1"/>
          </p:cNvSpPr>
          <p:nvPr/>
        </p:nvSpPr>
        <p:spPr bwMode="auto">
          <a:xfrm>
            <a:off x="2220914" y="2209801"/>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6" name="Text Box 4">
            <a:extLst>
              <a:ext uri="{FF2B5EF4-FFF2-40B4-BE49-F238E27FC236}">
                <a16:creationId xmlns:a16="http://schemas.microsoft.com/office/drawing/2014/main" id="{13DE54EE-61C3-4DB8-9843-7E49B687BB45}"/>
              </a:ext>
            </a:extLst>
          </p:cNvPr>
          <p:cNvSpPr txBox="1">
            <a:spLocks noChangeArrowheads="1"/>
          </p:cNvSpPr>
          <p:nvPr/>
        </p:nvSpPr>
        <p:spPr bwMode="auto">
          <a:xfrm>
            <a:off x="2119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dirty="0">
                <a:latin typeface="Arial" panose="020B0604020202020204" pitchFamily="34" charset="0"/>
              </a:rPr>
              <a:t>Wait for call from above</a:t>
            </a:r>
            <a:endParaRPr lang="en-US" altLang="zh-CN" dirty="0">
              <a:latin typeface="Times New Roman" panose="02020603050405020304" pitchFamily="18" charset="0"/>
            </a:endParaRPr>
          </a:p>
        </p:txBody>
      </p:sp>
      <p:sp>
        <p:nvSpPr>
          <p:cNvPr id="8" name="Line 6">
            <a:extLst>
              <a:ext uri="{FF2B5EF4-FFF2-40B4-BE49-F238E27FC236}">
                <a16:creationId xmlns:a16="http://schemas.microsoft.com/office/drawing/2014/main" id="{3E574A06-FC32-4747-A3A1-D0582AF73155}"/>
              </a:ext>
            </a:extLst>
          </p:cNvPr>
          <p:cNvSpPr>
            <a:spLocks noChangeShapeType="1"/>
          </p:cNvSpPr>
          <p:nvPr/>
        </p:nvSpPr>
        <p:spPr bwMode="auto">
          <a:xfrm>
            <a:off x="2633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7">
            <a:extLst>
              <a:ext uri="{FF2B5EF4-FFF2-40B4-BE49-F238E27FC236}">
                <a16:creationId xmlns:a16="http://schemas.microsoft.com/office/drawing/2014/main" id="{69E8B2E5-F966-47E5-855A-6BDF22F62231}"/>
              </a:ext>
            </a:extLst>
          </p:cNvPr>
          <p:cNvSpPr txBox="1">
            <a:spLocks noChangeArrowheads="1"/>
          </p:cNvSpPr>
          <p:nvPr/>
        </p:nvSpPr>
        <p:spPr bwMode="auto">
          <a:xfrm>
            <a:off x="7843839" y="531495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extract(rcvpkt,data)</a:t>
            </a:r>
          </a:p>
          <a:p>
            <a:pPr algn="l"/>
            <a:r>
              <a:rPr lang="en-US" altLang="zh-CN">
                <a:latin typeface="Arial" panose="020B0604020202020204" pitchFamily="34" charset="0"/>
              </a:rPr>
              <a:t>deliver_data(data)</a:t>
            </a:r>
          </a:p>
          <a:p>
            <a:pPr algn="l"/>
            <a:r>
              <a:rPr lang="en-US" altLang="zh-CN">
                <a:latin typeface="Arial" panose="020B0604020202020204" pitchFamily="34" charset="0"/>
              </a:rPr>
              <a:t>udt_send(ACK)</a:t>
            </a:r>
            <a:endParaRPr lang="en-US" altLang="zh-CN">
              <a:latin typeface="Times New Roman" panose="02020603050405020304" pitchFamily="18" charset="0"/>
            </a:endParaRPr>
          </a:p>
        </p:txBody>
      </p:sp>
      <p:sp>
        <p:nvSpPr>
          <p:cNvPr id="10" name="Text Box 8">
            <a:extLst>
              <a:ext uri="{FF2B5EF4-FFF2-40B4-BE49-F238E27FC236}">
                <a16:creationId xmlns:a16="http://schemas.microsoft.com/office/drawing/2014/main" id="{59FF7296-7AE4-41BC-9044-1CCFDDE67D34}"/>
              </a:ext>
            </a:extLst>
          </p:cNvPr>
          <p:cNvSpPr txBox="1">
            <a:spLocks noChangeArrowheads="1"/>
          </p:cNvSpPr>
          <p:nvPr/>
        </p:nvSpPr>
        <p:spPr bwMode="auto">
          <a:xfrm>
            <a:off x="7821613" y="4781551"/>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notcorrupt(rcvpkt)</a:t>
            </a:r>
            <a:endParaRPr lang="en-US" altLang="zh-CN">
              <a:latin typeface="Times New Roman" panose="02020603050405020304" pitchFamily="18" charset="0"/>
            </a:endParaRPr>
          </a:p>
        </p:txBody>
      </p:sp>
      <p:sp>
        <p:nvSpPr>
          <p:cNvPr id="11" name="Line 9">
            <a:extLst>
              <a:ext uri="{FF2B5EF4-FFF2-40B4-BE49-F238E27FC236}">
                <a16:creationId xmlns:a16="http://schemas.microsoft.com/office/drawing/2014/main" id="{A251DD02-13F6-4086-97D2-ABAD145EC5D4}"/>
              </a:ext>
            </a:extLst>
          </p:cNvPr>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Freeform 10">
            <a:extLst>
              <a:ext uri="{FF2B5EF4-FFF2-40B4-BE49-F238E27FC236}">
                <a16:creationId xmlns:a16="http://schemas.microsoft.com/office/drawing/2014/main" id="{CA6C6E1A-C7AC-4BC7-A1D3-7CE54FE0C962}"/>
              </a:ext>
            </a:extLst>
          </p:cNvPr>
          <p:cNvSpPr>
            <a:spLocks/>
          </p:cNvSpPr>
          <p:nvPr/>
        </p:nvSpPr>
        <p:spPr bwMode="auto">
          <a:xfrm flipV="1">
            <a:off x="2581276" y="1979613"/>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1">
            <a:extLst>
              <a:ext uri="{FF2B5EF4-FFF2-40B4-BE49-F238E27FC236}">
                <a16:creationId xmlns:a16="http://schemas.microsoft.com/office/drawing/2014/main" id="{5AB0368E-B2EF-4500-B0EB-37018E78FE74}"/>
              </a:ext>
            </a:extLst>
          </p:cNvPr>
          <p:cNvSpPr>
            <a:spLocks/>
          </p:cNvSpPr>
          <p:nvPr/>
        </p:nvSpPr>
        <p:spPr bwMode="auto">
          <a:xfrm>
            <a:off x="2628901" y="3140075"/>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Text Box 12">
            <a:extLst>
              <a:ext uri="{FF2B5EF4-FFF2-40B4-BE49-F238E27FC236}">
                <a16:creationId xmlns:a16="http://schemas.microsoft.com/office/drawing/2014/main" id="{2A7100B9-448E-4AB4-B499-ADBF965B6F6D}"/>
              </a:ext>
            </a:extLst>
          </p:cNvPr>
          <p:cNvSpPr txBox="1">
            <a:spLocks noChangeArrowheads="1"/>
          </p:cNvSpPr>
          <p:nvPr/>
        </p:nvSpPr>
        <p:spPr bwMode="auto">
          <a:xfrm>
            <a:off x="2595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isACK(rcvpkt)</a:t>
            </a:r>
            <a:endParaRPr lang="en-US" altLang="zh-CN">
              <a:latin typeface="Times New Roman" panose="02020603050405020304" pitchFamily="18" charset="0"/>
            </a:endParaRPr>
          </a:p>
        </p:txBody>
      </p:sp>
      <p:sp>
        <p:nvSpPr>
          <p:cNvPr id="15" name="Line 13">
            <a:extLst>
              <a:ext uri="{FF2B5EF4-FFF2-40B4-BE49-F238E27FC236}">
                <a16:creationId xmlns:a16="http://schemas.microsoft.com/office/drawing/2014/main" id="{01331DA9-A873-4850-AAAE-46C7744D08FF}"/>
              </a:ext>
            </a:extLst>
          </p:cNvPr>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Freeform 14">
            <a:extLst>
              <a:ext uri="{FF2B5EF4-FFF2-40B4-BE49-F238E27FC236}">
                <a16:creationId xmlns:a16="http://schemas.microsoft.com/office/drawing/2014/main" id="{DACC6051-B6FE-4DC3-BE36-06210D24FBAF}"/>
              </a:ext>
            </a:extLst>
          </p:cNvPr>
          <p:cNvSpPr>
            <a:spLocks/>
          </p:cNvSpPr>
          <p:nvPr/>
        </p:nvSpPr>
        <p:spPr bwMode="auto">
          <a:xfrm>
            <a:off x="4776789" y="2286001"/>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Text Box 15">
            <a:extLst>
              <a:ext uri="{FF2B5EF4-FFF2-40B4-BE49-F238E27FC236}">
                <a16:creationId xmlns:a16="http://schemas.microsoft.com/office/drawing/2014/main" id="{06F7D049-E412-45D5-A3FE-EDF12C0E5DE1}"/>
              </a:ext>
            </a:extLst>
          </p:cNvPr>
          <p:cNvSpPr txBox="1">
            <a:spLocks noChangeArrowheads="1"/>
          </p:cNvSpPr>
          <p:nvPr/>
        </p:nvSpPr>
        <p:spPr bwMode="auto">
          <a:xfrm>
            <a:off x="5086351"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18" name="Text Box 16">
            <a:extLst>
              <a:ext uri="{FF2B5EF4-FFF2-40B4-BE49-F238E27FC236}">
                <a16:creationId xmlns:a16="http://schemas.microsoft.com/office/drawing/2014/main" id="{7882CCDE-99D3-4B2E-B8D4-6622C2851E81}"/>
              </a:ext>
            </a:extLst>
          </p:cNvPr>
          <p:cNvSpPr txBox="1">
            <a:spLocks noChangeArrowheads="1"/>
          </p:cNvSpPr>
          <p:nvPr/>
        </p:nvSpPr>
        <p:spPr bwMode="auto">
          <a:xfrm>
            <a:off x="5060951" y="1925639"/>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a:t>
            </a:r>
          </a:p>
          <a:p>
            <a:pPr algn="l"/>
            <a:r>
              <a:rPr lang="en-US" altLang="zh-CN">
                <a:latin typeface="Arial" panose="020B0604020202020204" pitchFamily="34" charset="0"/>
              </a:rPr>
              <a:t>   isNAK(rcvpkt)</a:t>
            </a:r>
            <a:endParaRPr lang="en-US" altLang="zh-CN">
              <a:latin typeface="Times New Roman" panose="02020603050405020304" pitchFamily="18" charset="0"/>
            </a:endParaRPr>
          </a:p>
        </p:txBody>
      </p:sp>
      <p:sp>
        <p:nvSpPr>
          <p:cNvPr id="19" name="Line 17">
            <a:extLst>
              <a:ext uri="{FF2B5EF4-FFF2-40B4-BE49-F238E27FC236}">
                <a16:creationId xmlns:a16="http://schemas.microsoft.com/office/drawing/2014/main" id="{DBBB7B00-F700-4C81-9CCC-46F87B166B07}"/>
              </a:ext>
            </a:extLst>
          </p:cNvPr>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18">
            <a:extLst>
              <a:ext uri="{FF2B5EF4-FFF2-40B4-BE49-F238E27FC236}">
                <a16:creationId xmlns:a16="http://schemas.microsoft.com/office/drawing/2014/main" id="{B05010A3-CCEA-449F-BF29-2D2653571FAC}"/>
              </a:ext>
            </a:extLst>
          </p:cNvPr>
          <p:cNvGrpSpPr>
            <a:grpSpLocks/>
          </p:cNvGrpSpPr>
          <p:nvPr/>
        </p:nvGrpSpPr>
        <p:grpSpPr bwMode="auto">
          <a:xfrm>
            <a:off x="8097838" y="2352675"/>
            <a:ext cx="1924050" cy="858838"/>
            <a:chOff x="2222" y="2660"/>
            <a:chExt cx="1212" cy="541"/>
          </a:xfrm>
        </p:grpSpPr>
        <p:sp>
          <p:nvSpPr>
            <p:cNvPr id="21" name="Text Box 19">
              <a:extLst>
                <a:ext uri="{FF2B5EF4-FFF2-40B4-BE49-F238E27FC236}">
                  <a16:creationId xmlns:a16="http://schemas.microsoft.com/office/drawing/2014/main" id="{9032502B-6B82-4C5C-81CC-15F23EA70CD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udt_send(NAK)</a:t>
              </a:r>
              <a:endParaRPr lang="en-US" altLang="zh-CN">
                <a:latin typeface="Times New Roman" panose="02020603050405020304" pitchFamily="18" charset="0"/>
              </a:endParaRPr>
            </a:p>
          </p:txBody>
        </p:sp>
        <p:sp>
          <p:nvSpPr>
            <p:cNvPr id="22" name="Text Box 20">
              <a:extLst>
                <a:ext uri="{FF2B5EF4-FFF2-40B4-BE49-F238E27FC236}">
                  <a16:creationId xmlns:a16="http://schemas.microsoft.com/office/drawing/2014/main" id="{483AD5E8-FC31-482B-934A-F1551166E221}"/>
                </a:ext>
              </a:extLst>
            </p:cNvPr>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corrupt(rcvpkt)</a:t>
              </a:r>
              <a:endParaRPr lang="en-US" altLang="zh-CN">
                <a:latin typeface="Times New Roman" panose="02020603050405020304" pitchFamily="18" charset="0"/>
              </a:endParaRPr>
            </a:p>
          </p:txBody>
        </p:sp>
        <p:sp>
          <p:nvSpPr>
            <p:cNvPr id="23" name="Line 21">
              <a:extLst>
                <a:ext uri="{FF2B5EF4-FFF2-40B4-BE49-F238E27FC236}">
                  <a16:creationId xmlns:a16="http://schemas.microsoft.com/office/drawing/2014/main" id="{591DDC95-B151-4005-AD77-AB15A636E937}"/>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22">
            <a:extLst>
              <a:ext uri="{FF2B5EF4-FFF2-40B4-BE49-F238E27FC236}">
                <a16:creationId xmlns:a16="http://schemas.microsoft.com/office/drawing/2014/main" id="{D01F7C36-0B85-4754-BFF7-C13007299FB8}"/>
              </a:ext>
            </a:extLst>
          </p:cNvPr>
          <p:cNvGrpSpPr>
            <a:grpSpLocks/>
          </p:cNvGrpSpPr>
          <p:nvPr/>
        </p:nvGrpSpPr>
        <p:grpSpPr bwMode="auto">
          <a:xfrm>
            <a:off x="3816350" y="2222501"/>
            <a:ext cx="1074738" cy="962025"/>
            <a:chOff x="1540" y="2116"/>
            <a:chExt cx="677" cy="606"/>
          </a:xfrm>
        </p:grpSpPr>
        <p:sp>
          <p:nvSpPr>
            <p:cNvPr id="25" name="Oval 23">
              <a:extLst>
                <a:ext uri="{FF2B5EF4-FFF2-40B4-BE49-F238E27FC236}">
                  <a16:creationId xmlns:a16="http://schemas.microsoft.com/office/drawing/2014/main" id="{42CD992C-8803-46EE-99BF-F6EF6B50D7E9}"/>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26" name="Text Box 24">
              <a:extLst>
                <a:ext uri="{FF2B5EF4-FFF2-40B4-BE49-F238E27FC236}">
                  <a16:creationId xmlns:a16="http://schemas.microsoft.com/office/drawing/2014/main" id="{AF780438-8D08-46D2-AF51-615FF9C0BADF}"/>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dirty="0">
                  <a:latin typeface="Arial" panose="020B0604020202020204" pitchFamily="34" charset="0"/>
                </a:rPr>
                <a:t>Wait for ACK or NAK</a:t>
              </a:r>
              <a:endParaRPr lang="en-US" altLang="zh-CN" dirty="0">
                <a:latin typeface="Times New Roman" panose="02020603050405020304" pitchFamily="18" charset="0"/>
              </a:endParaRPr>
            </a:p>
          </p:txBody>
        </p:sp>
      </p:grpSp>
      <p:sp>
        <p:nvSpPr>
          <p:cNvPr id="27" name="Line 25">
            <a:extLst>
              <a:ext uri="{FF2B5EF4-FFF2-40B4-BE49-F238E27FC236}">
                <a16:creationId xmlns:a16="http://schemas.microsoft.com/office/drawing/2014/main" id="{618FE450-B001-4A7F-9DA8-A6B4739B5DB8}"/>
              </a:ext>
            </a:extLst>
          </p:cNvPr>
          <p:cNvSpPr>
            <a:spLocks noChangeShapeType="1"/>
          </p:cNvSpPr>
          <p:nvPr/>
        </p:nvSpPr>
        <p:spPr bwMode="auto">
          <a:xfrm>
            <a:off x="7858125" y="3497264"/>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Freeform 26">
            <a:extLst>
              <a:ext uri="{FF2B5EF4-FFF2-40B4-BE49-F238E27FC236}">
                <a16:creationId xmlns:a16="http://schemas.microsoft.com/office/drawing/2014/main" id="{19981B63-C292-4EC1-A8F2-FC3A4556E874}"/>
              </a:ext>
            </a:extLst>
          </p:cNvPr>
          <p:cNvSpPr>
            <a:spLocks/>
          </p:cNvSpPr>
          <p:nvPr/>
        </p:nvSpPr>
        <p:spPr bwMode="auto">
          <a:xfrm>
            <a:off x="8196263" y="3148013"/>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9" name="Group 27">
            <a:extLst>
              <a:ext uri="{FF2B5EF4-FFF2-40B4-BE49-F238E27FC236}">
                <a16:creationId xmlns:a16="http://schemas.microsoft.com/office/drawing/2014/main" id="{B8ABAFE4-3713-4506-B5E8-F49B7E87693E}"/>
              </a:ext>
            </a:extLst>
          </p:cNvPr>
          <p:cNvGrpSpPr>
            <a:grpSpLocks/>
          </p:cNvGrpSpPr>
          <p:nvPr/>
        </p:nvGrpSpPr>
        <p:grpSpPr bwMode="auto">
          <a:xfrm>
            <a:off x="8201025" y="3568701"/>
            <a:ext cx="1200150" cy="962025"/>
            <a:chOff x="1335" y="3347"/>
            <a:chExt cx="756" cy="606"/>
          </a:xfrm>
        </p:grpSpPr>
        <p:sp>
          <p:nvSpPr>
            <p:cNvPr id="30" name="Oval 28">
              <a:extLst>
                <a:ext uri="{FF2B5EF4-FFF2-40B4-BE49-F238E27FC236}">
                  <a16:creationId xmlns:a16="http://schemas.microsoft.com/office/drawing/2014/main" id="{9E9863F1-80F7-4874-94EC-31ABA1836D84}"/>
                </a:ext>
              </a:extLst>
            </p:cNvPr>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1" name="Text Box 29">
              <a:extLst>
                <a:ext uri="{FF2B5EF4-FFF2-40B4-BE49-F238E27FC236}">
                  <a16:creationId xmlns:a16="http://schemas.microsoft.com/office/drawing/2014/main" id="{B97CA901-A835-4AEE-8B3E-BAEAB1D8CEBB}"/>
                </a:ext>
              </a:extLst>
            </p:cNvPr>
            <p:cNvSpPr txBox="1">
              <a:spLocks noChangeArrowheads="1"/>
            </p:cNvSpPr>
            <p:nvPr/>
          </p:nvSpPr>
          <p:spPr bwMode="auto">
            <a:xfrm>
              <a:off x="1335" y="3400"/>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dirty="0">
                  <a:latin typeface="Arial" panose="020B0604020202020204" pitchFamily="34" charset="0"/>
                </a:rPr>
                <a:t>Wait for call from below</a:t>
              </a:r>
              <a:endParaRPr lang="en-US" altLang="zh-CN" dirty="0">
                <a:latin typeface="Times New Roman" panose="02020603050405020304" pitchFamily="18" charset="0"/>
              </a:endParaRPr>
            </a:p>
          </p:txBody>
        </p:sp>
      </p:grpSp>
      <p:sp>
        <p:nvSpPr>
          <p:cNvPr id="32" name="Freeform 30">
            <a:extLst>
              <a:ext uri="{FF2B5EF4-FFF2-40B4-BE49-F238E27FC236}">
                <a16:creationId xmlns:a16="http://schemas.microsoft.com/office/drawing/2014/main" id="{0BEA034A-DAFA-49A2-B801-27C5C90C16CD}"/>
              </a:ext>
            </a:extLst>
          </p:cNvPr>
          <p:cNvSpPr>
            <a:spLocks/>
          </p:cNvSpPr>
          <p:nvPr/>
        </p:nvSpPr>
        <p:spPr bwMode="auto">
          <a:xfrm flipV="1">
            <a:off x="8208963" y="4464050"/>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Text Box 31">
            <a:extLst>
              <a:ext uri="{FF2B5EF4-FFF2-40B4-BE49-F238E27FC236}">
                <a16:creationId xmlns:a16="http://schemas.microsoft.com/office/drawing/2014/main" id="{06C10011-C315-421F-A0C8-79F2DACD7CEE}"/>
              </a:ext>
            </a:extLst>
          </p:cNvPr>
          <p:cNvSpPr txBox="1">
            <a:spLocks noChangeArrowheads="1"/>
          </p:cNvSpPr>
          <p:nvPr/>
        </p:nvSpPr>
        <p:spPr bwMode="auto">
          <a:xfrm>
            <a:off x="2420939" y="4154488"/>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CC0000"/>
                </a:solidFill>
                <a:latin typeface="微软雅黑" panose="020B0503020204020204" pitchFamily="34" charset="-122"/>
                <a:ea typeface="微软雅黑" panose="020B0503020204020204" pitchFamily="34" charset="-122"/>
              </a:rPr>
              <a:t>发送方</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34" name="Text Box 32">
            <a:extLst>
              <a:ext uri="{FF2B5EF4-FFF2-40B4-BE49-F238E27FC236}">
                <a16:creationId xmlns:a16="http://schemas.microsoft.com/office/drawing/2014/main" id="{1DC2C4D2-7B9D-4735-97FC-F9AEFB64953D}"/>
              </a:ext>
            </a:extLst>
          </p:cNvPr>
          <p:cNvSpPr txBox="1">
            <a:spLocks noChangeArrowheads="1"/>
          </p:cNvSpPr>
          <p:nvPr/>
        </p:nvSpPr>
        <p:spPr bwMode="auto">
          <a:xfrm>
            <a:off x="8496301" y="1466850"/>
            <a:ext cx="1107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400" dirty="0">
                <a:solidFill>
                  <a:srgbClr val="CC0000"/>
                </a:solidFill>
                <a:latin typeface="微软雅黑" panose="020B0503020204020204" pitchFamily="34" charset="-122"/>
                <a:ea typeface="微软雅黑" panose="020B0503020204020204" pitchFamily="34" charset="-122"/>
              </a:rPr>
              <a:t>接收方</a:t>
            </a:r>
            <a:endParaRPr lang="en-US" sz="2400" dirty="0">
              <a:solidFill>
                <a:srgbClr val="CC0000"/>
              </a:solidFill>
              <a:latin typeface="微软雅黑" panose="020B0503020204020204" pitchFamily="34" charset="-122"/>
              <a:ea typeface="微软雅黑" panose="020B0503020204020204" pitchFamily="34" charset="-122"/>
            </a:endParaRPr>
          </a:p>
        </p:txBody>
      </p:sp>
      <p:sp>
        <p:nvSpPr>
          <p:cNvPr id="35" name="Line 33">
            <a:extLst>
              <a:ext uri="{FF2B5EF4-FFF2-40B4-BE49-F238E27FC236}">
                <a16:creationId xmlns:a16="http://schemas.microsoft.com/office/drawing/2014/main" id="{91AA8F24-424B-4CC6-AAA0-42BC896E13D3}"/>
              </a:ext>
            </a:extLst>
          </p:cNvPr>
          <p:cNvSpPr>
            <a:spLocks noChangeShapeType="1"/>
          </p:cNvSpPr>
          <p:nvPr/>
        </p:nvSpPr>
        <p:spPr bwMode="auto">
          <a:xfrm>
            <a:off x="1873250" y="2166939"/>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35">
            <a:extLst>
              <a:ext uri="{FF2B5EF4-FFF2-40B4-BE49-F238E27FC236}">
                <a16:creationId xmlns:a16="http://schemas.microsoft.com/office/drawing/2014/main" id="{566345E7-E9D8-4B57-8766-8819E8E10C74}"/>
              </a:ext>
            </a:extLst>
          </p:cNvPr>
          <p:cNvSpPr txBox="1">
            <a:spLocks noChangeArrowheads="1"/>
          </p:cNvSpPr>
          <p:nvPr/>
        </p:nvSpPr>
        <p:spPr bwMode="auto">
          <a:xfrm>
            <a:off x="2986088" y="378618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38" name="Text Box 5">
            <a:extLst>
              <a:ext uri="{FF2B5EF4-FFF2-40B4-BE49-F238E27FC236}">
                <a16:creationId xmlns:a16="http://schemas.microsoft.com/office/drawing/2014/main" id="{E4EE0C52-0B92-4E61-B125-B11CB2EAE62C}"/>
              </a:ext>
            </a:extLst>
          </p:cNvPr>
          <p:cNvSpPr txBox="1">
            <a:spLocks noChangeArrowheads="1"/>
          </p:cNvSpPr>
          <p:nvPr/>
        </p:nvSpPr>
        <p:spPr bwMode="auto">
          <a:xfrm>
            <a:off x="2528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dirty="0" err="1">
                <a:latin typeface="Arial" panose="020B0604020202020204" pitchFamily="34" charset="0"/>
              </a:rPr>
              <a:t>snkpkt</a:t>
            </a:r>
            <a:r>
              <a:rPr lang="en-US" altLang="zh-CN" dirty="0">
                <a:latin typeface="Arial" panose="020B0604020202020204" pitchFamily="34" charset="0"/>
              </a:rPr>
              <a:t> = </a:t>
            </a:r>
            <a:r>
              <a:rPr lang="en-US" altLang="zh-CN" dirty="0" err="1">
                <a:latin typeface="Arial" panose="020B0604020202020204" pitchFamily="34" charset="0"/>
              </a:rPr>
              <a:t>make_pkt</a:t>
            </a:r>
            <a:r>
              <a:rPr lang="en-US" altLang="zh-CN" dirty="0">
                <a:latin typeface="Arial" panose="020B0604020202020204" pitchFamily="34" charset="0"/>
              </a:rPr>
              <a:t>(data, checksum)</a:t>
            </a:r>
          </a:p>
          <a:p>
            <a:pPr algn="l"/>
            <a:r>
              <a:rPr lang="en-US" altLang="zh-CN" dirty="0" err="1">
                <a:latin typeface="Arial" panose="020B0604020202020204" pitchFamily="34" charset="0"/>
              </a:rPr>
              <a:t>udt_send</a:t>
            </a:r>
            <a:r>
              <a:rPr lang="en-US" altLang="zh-CN" dirty="0">
                <a:latin typeface="Arial" panose="020B0604020202020204" pitchFamily="34" charset="0"/>
              </a:rPr>
              <a:t>(</a:t>
            </a:r>
            <a:r>
              <a:rPr lang="en-US" altLang="zh-CN" dirty="0" err="1">
                <a:latin typeface="Arial" panose="020B0604020202020204" pitchFamily="34" charset="0"/>
              </a:rPr>
              <a:t>sndpkt</a:t>
            </a:r>
            <a:r>
              <a:rPr lang="en-US" altLang="zh-CN" dirty="0">
                <a:latin typeface="Arial" panose="020B0604020202020204" pitchFamily="34" charset="0"/>
              </a:rPr>
              <a:t>)</a:t>
            </a:r>
            <a:endParaRPr lang="en-US" altLang="zh-CN" dirty="0">
              <a:latin typeface="Times New Roman" panose="02020603050405020304" pitchFamily="18" charset="0"/>
            </a:endParaRPr>
          </a:p>
        </p:txBody>
      </p:sp>
      <p:sp>
        <p:nvSpPr>
          <p:cNvPr id="39" name="Text Box 35">
            <a:extLst>
              <a:ext uri="{FF2B5EF4-FFF2-40B4-BE49-F238E27FC236}">
                <a16:creationId xmlns:a16="http://schemas.microsoft.com/office/drawing/2014/main" id="{F682A0E4-8A61-42F6-AC27-759EF371BFE7}"/>
              </a:ext>
            </a:extLst>
          </p:cNvPr>
          <p:cNvSpPr txBox="1">
            <a:spLocks noChangeArrowheads="1"/>
          </p:cNvSpPr>
          <p:nvPr/>
        </p:nvSpPr>
        <p:spPr bwMode="auto">
          <a:xfrm>
            <a:off x="2554289" y="1200151"/>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Tree>
    <p:extLst>
      <p:ext uri="{BB962C8B-B14F-4D97-AF65-F5344CB8AC3E}">
        <p14:creationId xmlns:p14="http://schemas.microsoft.com/office/powerpoint/2010/main" val="254674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5A8C6BEB-0AFA-4B05-A718-1F8E6A6E2976}"/>
              </a:ext>
            </a:extLst>
          </p:cNvPr>
          <p:cNvSpPr>
            <a:spLocks noGrp="1" noChangeArrowheads="1"/>
          </p:cNvSpPr>
          <p:nvPr>
            <p:ph type="title"/>
          </p:nvPr>
        </p:nvSpPr>
        <p:spPr/>
        <p:txBody>
          <a:bodyPr/>
          <a:lstStyle/>
          <a:p>
            <a:pPr>
              <a:defRPr/>
            </a:pPr>
            <a:r>
              <a:rPr kumimoji="1" lang="zh-CN" altLang="en-US" sz="4000" dirty="0"/>
              <a:t>场景</a:t>
            </a:r>
            <a:r>
              <a:rPr kumimoji="1" lang="en-US" altLang="zh-CN" sz="4000" dirty="0"/>
              <a:t>2</a:t>
            </a:r>
            <a:r>
              <a:rPr lang="zh-CN" altLang="en-US" sz="4000" dirty="0"/>
              <a:t>：</a:t>
            </a:r>
            <a:r>
              <a:rPr lang="en-US" altLang="zh-CN" sz="4000" dirty="0" err="1"/>
              <a:t>rdt</a:t>
            </a:r>
            <a:r>
              <a:rPr lang="en-US" altLang="zh-CN" sz="4000" dirty="0"/>
              <a:t> 2.0</a:t>
            </a:r>
            <a:r>
              <a:rPr lang="zh-CN" altLang="en-US" sz="4000" dirty="0"/>
              <a:t>的</a:t>
            </a:r>
            <a:r>
              <a:rPr lang="en-US" altLang="zh-CN" sz="4000" dirty="0"/>
              <a:t>FSM</a:t>
            </a:r>
            <a:r>
              <a:rPr lang="zh-CN" altLang="en-US" sz="4000" dirty="0"/>
              <a:t>表示</a:t>
            </a:r>
            <a:endParaRPr lang="en-US" dirty="0">
              <a:ea typeface="ＭＳ Ｐゴシック" charset="0"/>
              <a:cs typeface="+mj-cs"/>
            </a:endParaRPr>
          </a:p>
        </p:txBody>
      </p:sp>
      <p:sp>
        <p:nvSpPr>
          <p:cNvPr id="46085" name="Oval 3">
            <a:extLst>
              <a:ext uri="{FF2B5EF4-FFF2-40B4-BE49-F238E27FC236}">
                <a16:creationId xmlns:a16="http://schemas.microsoft.com/office/drawing/2014/main" id="{189B7204-9887-4FF3-AE73-D1764D3F1C9B}"/>
              </a:ext>
            </a:extLst>
          </p:cNvPr>
          <p:cNvSpPr>
            <a:spLocks noChangeArrowheads="1"/>
          </p:cNvSpPr>
          <p:nvPr/>
        </p:nvSpPr>
        <p:spPr bwMode="auto">
          <a:xfrm>
            <a:off x="2220914" y="2209801"/>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6086" name="Text Box 4">
            <a:extLst>
              <a:ext uri="{FF2B5EF4-FFF2-40B4-BE49-F238E27FC236}">
                <a16:creationId xmlns:a16="http://schemas.microsoft.com/office/drawing/2014/main" id="{B2831EA4-3BAC-4F41-8EFB-EE0B01039CF9}"/>
              </a:ext>
            </a:extLst>
          </p:cNvPr>
          <p:cNvSpPr txBox="1">
            <a:spLocks noChangeArrowheads="1"/>
          </p:cNvSpPr>
          <p:nvPr/>
        </p:nvSpPr>
        <p:spPr bwMode="auto">
          <a:xfrm>
            <a:off x="2119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call from above</a:t>
            </a:r>
            <a:endParaRPr lang="en-US" altLang="zh-CN">
              <a:latin typeface="Times New Roman" panose="02020603050405020304" pitchFamily="18" charset="0"/>
            </a:endParaRPr>
          </a:p>
        </p:txBody>
      </p:sp>
      <p:sp>
        <p:nvSpPr>
          <p:cNvPr id="46087" name="Text Box 5">
            <a:extLst>
              <a:ext uri="{FF2B5EF4-FFF2-40B4-BE49-F238E27FC236}">
                <a16:creationId xmlns:a16="http://schemas.microsoft.com/office/drawing/2014/main" id="{67BFE02C-8CF6-466B-92D7-2996C41EDB2F}"/>
              </a:ext>
            </a:extLst>
          </p:cNvPr>
          <p:cNvSpPr txBox="1">
            <a:spLocks noChangeArrowheads="1"/>
          </p:cNvSpPr>
          <p:nvPr/>
        </p:nvSpPr>
        <p:spPr bwMode="auto">
          <a:xfrm>
            <a:off x="2528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dirty="0" err="1">
                <a:latin typeface="Arial" panose="020B0604020202020204" pitchFamily="34" charset="0"/>
              </a:rPr>
              <a:t>snkpkt</a:t>
            </a:r>
            <a:r>
              <a:rPr lang="en-US" altLang="zh-CN" dirty="0">
                <a:latin typeface="Arial" panose="020B0604020202020204" pitchFamily="34" charset="0"/>
              </a:rPr>
              <a:t> = </a:t>
            </a:r>
            <a:r>
              <a:rPr lang="en-US" altLang="zh-CN" dirty="0" err="1">
                <a:latin typeface="Arial" panose="020B0604020202020204" pitchFamily="34" charset="0"/>
              </a:rPr>
              <a:t>make_pkt</a:t>
            </a:r>
            <a:r>
              <a:rPr lang="en-US" altLang="zh-CN" dirty="0">
                <a:latin typeface="Arial" panose="020B0604020202020204" pitchFamily="34" charset="0"/>
              </a:rPr>
              <a:t>(data, checksum)</a:t>
            </a:r>
          </a:p>
          <a:p>
            <a:pPr algn="l"/>
            <a:r>
              <a:rPr lang="en-US" altLang="zh-CN" dirty="0" err="1">
                <a:latin typeface="Arial" panose="020B0604020202020204" pitchFamily="34" charset="0"/>
              </a:rPr>
              <a:t>udt_send</a:t>
            </a:r>
            <a:r>
              <a:rPr lang="en-US" altLang="zh-CN" dirty="0">
                <a:latin typeface="Arial" panose="020B0604020202020204" pitchFamily="34" charset="0"/>
              </a:rPr>
              <a:t>(</a:t>
            </a:r>
            <a:r>
              <a:rPr lang="en-US" altLang="zh-CN" dirty="0" err="1">
                <a:latin typeface="Arial" panose="020B0604020202020204" pitchFamily="34" charset="0"/>
              </a:rPr>
              <a:t>sndpkt</a:t>
            </a:r>
            <a:r>
              <a:rPr lang="en-US" altLang="zh-CN" dirty="0">
                <a:latin typeface="Arial" panose="020B0604020202020204" pitchFamily="34" charset="0"/>
              </a:rPr>
              <a:t>)</a:t>
            </a:r>
            <a:endParaRPr lang="en-US" altLang="zh-CN" dirty="0">
              <a:latin typeface="Times New Roman" panose="02020603050405020304" pitchFamily="18" charset="0"/>
            </a:endParaRPr>
          </a:p>
        </p:txBody>
      </p:sp>
      <p:sp>
        <p:nvSpPr>
          <p:cNvPr id="46088" name="Line 6">
            <a:extLst>
              <a:ext uri="{FF2B5EF4-FFF2-40B4-BE49-F238E27FC236}">
                <a16:creationId xmlns:a16="http://schemas.microsoft.com/office/drawing/2014/main" id="{FDB35DDC-32F2-4A72-AC78-219717CB9BA5}"/>
              </a:ext>
            </a:extLst>
          </p:cNvPr>
          <p:cNvSpPr>
            <a:spLocks noChangeShapeType="1"/>
          </p:cNvSpPr>
          <p:nvPr/>
        </p:nvSpPr>
        <p:spPr bwMode="auto">
          <a:xfrm>
            <a:off x="2633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Text Box 7">
            <a:extLst>
              <a:ext uri="{FF2B5EF4-FFF2-40B4-BE49-F238E27FC236}">
                <a16:creationId xmlns:a16="http://schemas.microsoft.com/office/drawing/2014/main" id="{34E1027B-51E8-492F-9D04-8170FB2619CC}"/>
              </a:ext>
            </a:extLst>
          </p:cNvPr>
          <p:cNvSpPr txBox="1">
            <a:spLocks noChangeArrowheads="1"/>
          </p:cNvSpPr>
          <p:nvPr/>
        </p:nvSpPr>
        <p:spPr bwMode="auto">
          <a:xfrm>
            <a:off x="7843839" y="531495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extract(rcvpkt,data)</a:t>
            </a:r>
          </a:p>
          <a:p>
            <a:pPr algn="l"/>
            <a:r>
              <a:rPr lang="en-US" altLang="zh-CN">
                <a:latin typeface="Arial" panose="020B0604020202020204" pitchFamily="34" charset="0"/>
              </a:rPr>
              <a:t>deliver_data(data)</a:t>
            </a:r>
          </a:p>
          <a:p>
            <a:pPr algn="l"/>
            <a:r>
              <a:rPr lang="en-US" altLang="zh-CN">
                <a:latin typeface="Arial" panose="020B0604020202020204" pitchFamily="34" charset="0"/>
              </a:rPr>
              <a:t>udt_send(ACK)</a:t>
            </a:r>
            <a:endParaRPr lang="en-US" altLang="zh-CN">
              <a:latin typeface="Times New Roman" panose="02020603050405020304" pitchFamily="18" charset="0"/>
            </a:endParaRPr>
          </a:p>
        </p:txBody>
      </p:sp>
      <p:sp>
        <p:nvSpPr>
          <p:cNvPr id="46090" name="Text Box 8">
            <a:extLst>
              <a:ext uri="{FF2B5EF4-FFF2-40B4-BE49-F238E27FC236}">
                <a16:creationId xmlns:a16="http://schemas.microsoft.com/office/drawing/2014/main" id="{C16F8141-AACC-458D-B907-87AE6D0F2E25}"/>
              </a:ext>
            </a:extLst>
          </p:cNvPr>
          <p:cNvSpPr txBox="1">
            <a:spLocks noChangeArrowheads="1"/>
          </p:cNvSpPr>
          <p:nvPr/>
        </p:nvSpPr>
        <p:spPr bwMode="auto">
          <a:xfrm>
            <a:off x="7821613" y="4781551"/>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notcorrupt(rcvpkt)</a:t>
            </a:r>
            <a:endParaRPr lang="en-US" altLang="zh-CN">
              <a:latin typeface="Times New Roman" panose="02020603050405020304" pitchFamily="18" charset="0"/>
            </a:endParaRPr>
          </a:p>
        </p:txBody>
      </p:sp>
      <p:sp>
        <p:nvSpPr>
          <p:cNvPr id="46091" name="Line 9">
            <a:extLst>
              <a:ext uri="{FF2B5EF4-FFF2-40B4-BE49-F238E27FC236}">
                <a16:creationId xmlns:a16="http://schemas.microsoft.com/office/drawing/2014/main" id="{0CD18DE0-D05F-46D1-9205-AA69F539479D}"/>
              </a:ext>
            </a:extLst>
          </p:cNvPr>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Freeform 10">
            <a:extLst>
              <a:ext uri="{FF2B5EF4-FFF2-40B4-BE49-F238E27FC236}">
                <a16:creationId xmlns:a16="http://schemas.microsoft.com/office/drawing/2014/main" id="{19E0F2C5-D7EC-4866-8D2D-94A7C9BEF6E1}"/>
              </a:ext>
            </a:extLst>
          </p:cNvPr>
          <p:cNvSpPr>
            <a:spLocks/>
          </p:cNvSpPr>
          <p:nvPr/>
        </p:nvSpPr>
        <p:spPr bwMode="auto">
          <a:xfrm flipV="1">
            <a:off x="2581276" y="1979613"/>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3" name="Freeform 11">
            <a:extLst>
              <a:ext uri="{FF2B5EF4-FFF2-40B4-BE49-F238E27FC236}">
                <a16:creationId xmlns:a16="http://schemas.microsoft.com/office/drawing/2014/main" id="{5862AAE1-D9DB-46DD-AA43-86BF64BA3F93}"/>
              </a:ext>
            </a:extLst>
          </p:cNvPr>
          <p:cNvSpPr>
            <a:spLocks/>
          </p:cNvSpPr>
          <p:nvPr/>
        </p:nvSpPr>
        <p:spPr bwMode="auto">
          <a:xfrm>
            <a:off x="2628901" y="3140075"/>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4" name="Text Box 12">
            <a:extLst>
              <a:ext uri="{FF2B5EF4-FFF2-40B4-BE49-F238E27FC236}">
                <a16:creationId xmlns:a16="http://schemas.microsoft.com/office/drawing/2014/main" id="{FD4FF6A3-C753-4AFC-8CE9-0A95663F5EFB}"/>
              </a:ext>
            </a:extLst>
          </p:cNvPr>
          <p:cNvSpPr txBox="1">
            <a:spLocks noChangeArrowheads="1"/>
          </p:cNvSpPr>
          <p:nvPr/>
        </p:nvSpPr>
        <p:spPr bwMode="auto">
          <a:xfrm>
            <a:off x="2595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isACK(rcvpkt)</a:t>
            </a:r>
            <a:endParaRPr lang="en-US" altLang="zh-CN">
              <a:latin typeface="Times New Roman" panose="02020603050405020304" pitchFamily="18" charset="0"/>
            </a:endParaRPr>
          </a:p>
        </p:txBody>
      </p:sp>
      <p:sp>
        <p:nvSpPr>
          <p:cNvPr id="46095" name="Line 13">
            <a:extLst>
              <a:ext uri="{FF2B5EF4-FFF2-40B4-BE49-F238E27FC236}">
                <a16:creationId xmlns:a16="http://schemas.microsoft.com/office/drawing/2014/main" id="{9349542A-A6E7-4C0D-8D53-95FC5F536EE5}"/>
              </a:ext>
            </a:extLst>
          </p:cNvPr>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6" name="Freeform 14">
            <a:extLst>
              <a:ext uri="{FF2B5EF4-FFF2-40B4-BE49-F238E27FC236}">
                <a16:creationId xmlns:a16="http://schemas.microsoft.com/office/drawing/2014/main" id="{115BF6E6-92C0-41CB-AE38-5EA56757AA61}"/>
              </a:ext>
            </a:extLst>
          </p:cNvPr>
          <p:cNvSpPr>
            <a:spLocks/>
          </p:cNvSpPr>
          <p:nvPr/>
        </p:nvSpPr>
        <p:spPr bwMode="auto">
          <a:xfrm>
            <a:off x="4776789" y="2286001"/>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7" name="Text Box 15">
            <a:extLst>
              <a:ext uri="{FF2B5EF4-FFF2-40B4-BE49-F238E27FC236}">
                <a16:creationId xmlns:a16="http://schemas.microsoft.com/office/drawing/2014/main" id="{804064B1-08F8-4172-85B2-1DFD6D9B07A3}"/>
              </a:ext>
            </a:extLst>
          </p:cNvPr>
          <p:cNvSpPr txBox="1">
            <a:spLocks noChangeArrowheads="1"/>
          </p:cNvSpPr>
          <p:nvPr/>
        </p:nvSpPr>
        <p:spPr bwMode="auto">
          <a:xfrm>
            <a:off x="5086351"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46098" name="Text Box 16">
            <a:extLst>
              <a:ext uri="{FF2B5EF4-FFF2-40B4-BE49-F238E27FC236}">
                <a16:creationId xmlns:a16="http://schemas.microsoft.com/office/drawing/2014/main" id="{7BADF066-F97D-41FC-9845-61D0D2CF90A5}"/>
              </a:ext>
            </a:extLst>
          </p:cNvPr>
          <p:cNvSpPr txBox="1">
            <a:spLocks noChangeArrowheads="1"/>
          </p:cNvSpPr>
          <p:nvPr/>
        </p:nvSpPr>
        <p:spPr bwMode="auto">
          <a:xfrm>
            <a:off x="5060951" y="1925639"/>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a:t>
            </a:r>
          </a:p>
          <a:p>
            <a:pPr algn="l"/>
            <a:r>
              <a:rPr lang="en-US" altLang="zh-CN">
                <a:latin typeface="Arial" panose="020B0604020202020204" pitchFamily="34" charset="0"/>
              </a:rPr>
              <a:t>   isNAK(rcvpkt)</a:t>
            </a:r>
            <a:endParaRPr lang="en-US" altLang="zh-CN">
              <a:latin typeface="Times New Roman" panose="02020603050405020304" pitchFamily="18" charset="0"/>
            </a:endParaRPr>
          </a:p>
        </p:txBody>
      </p:sp>
      <p:sp>
        <p:nvSpPr>
          <p:cNvPr id="46099" name="Line 17">
            <a:extLst>
              <a:ext uri="{FF2B5EF4-FFF2-40B4-BE49-F238E27FC236}">
                <a16:creationId xmlns:a16="http://schemas.microsoft.com/office/drawing/2014/main" id="{9E332E31-EAB7-476B-8F26-1039DE3F60BB}"/>
              </a:ext>
            </a:extLst>
          </p:cNvPr>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100" name="Group 18">
            <a:extLst>
              <a:ext uri="{FF2B5EF4-FFF2-40B4-BE49-F238E27FC236}">
                <a16:creationId xmlns:a16="http://schemas.microsoft.com/office/drawing/2014/main" id="{875A76C5-9693-423C-8C40-4F98B9EC2235}"/>
              </a:ext>
            </a:extLst>
          </p:cNvPr>
          <p:cNvGrpSpPr>
            <a:grpSpLocks/>
          </p:cNvGrpSpPr>
          <p:nvPr/>
        </p:nvGrpSpPr>
        <p:grpSpPr bwMode="auto">
          <a:xfrm>
            <a:off x="8097838" y="2352675"/>
            <a:ext cx="1924050" cy="858838"/>
            <a:chOff x="2222" y="2660"/>
            <a:chExt cx="1212" cy="541"/>
          </a:xfrm>
        </p:grpSpPr>
        <p:sp>
          <p:nvSpPr>
            <p:cNvPr id="46128" name="Text Box 19">
              <a:extLst>
                <a:ext uri="{FF2B5EF4-FFF2-40B4-BE49-F238E27FC236}">
                  <a16:creationId xmlns:a16="http://schemas.microsoft.com/office/drawing/2014/main" id="{724B06EC-1350-498C-9FAD-70A974FB3630}"/>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udt_send(NAK)</a:t>
              </a:r>
              <a:endParaRPr lang="en-US" altLang="zh-CN">
                <a:latin typeface="Times New Roman" panose="02020603050405020304" pitchFamily="18" charset="0"/>
              </a:endParaRPr>
            </a:p>
          </p:txBody>
        </p:sp>
        <p:sp>
          <p:nvSpPr>
            <p:cNvPr id="46129" name="Text Box 20">
              <a:extLst>
                <a:ext uri="{FF2B5EF4-FFF2-40B4-BE49-F238E27FC236}">
                  <a16:creationId xmlns:a16="http://schemas.microsoft.com/office/drawing/2014/main" id="{A295AD08-7916-4D20-A400-50589A8B5AEA}"/>
                </a:ext>
              </a:extLst>
            </p:cNvPr>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corrupt(rcvpkt)</a:t>
              </a:r>
              <a:endParaRPr lang="en-US" altLang="zh-CN">
                <a:latin typeface="Times New Roman" panose="02020603050405020304" pitchFamily="18" charset="0"/>
              </a:endParaRPr>
            </a:p>
          </p:txBody>
        </p:sp>
        <p:sp>
          <p:nvSpPr>
            <p:cNvPr id="46130" name="Line 21">
              <a:extLst>
                <a:ext uri="{FF2B5EF4-FFF2-40B4-BE49-F238E27FC236}">
                  <a16:creationId xmlns:a16="http://schemas.microsoft.com/office/drawing/2014/main" id="{79F750A3-E413-4749-86D3-73CCEB96230A}"/>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101" name="Group 22">
            <a:extLst>
              <a:ext uri="{FF2B5EF4-FFF2-40B4-BE49-F238E27FC236}">
                <a16:creationId xmlns:a16="http://schemas.microsoft.com/office/drawing/2014/main" id="{2D482EF5-5C4A-428A-A342-AEF8AA83136D}"/>
              </a:ext>
            </a:extLst>
          </p:cNvPr>
          <p:cNvGrpSpPr>
            <a:grpSpLocks/>
          </p:cNvGrpSpPr>
          <p:nvPr/>
        </p:nvGrpSpPr>
        <p:grpSpPr bwMode="auto">
          <a:xfrm>
            <a:off x="3816350" y="2222501"/>
            <a:ext cx="1074738" cy="962025"/>
            <a:chOff x="1540" y="2116"/>
            <a:chExt cx="677" cy="606"/>
          </a:xfrm>
        </p:grpSpPr>
        <p:sp>
          <p:nvSpPr>
            <p:cNvPr id="46126" name="Oval 23">
              <a:extLst>
                <a:ext uri="{FF2B5EF4-FFF2-40B4-BE49-F238E27FC236}">
                  <a16:creationId xmlns:a16="http://schemas.microsoft.com/office/drawing/2014/main" id="{43EEF7BB-BEFE-4FFA-A2F7-7A2128FACAD1}"/>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6127" name="Text Box 24">
              <a:extLst>
                <a:ext uri="{FF2B5EF4-FFF2-40B4-BE49-F238E27FC236}">
                  <a16:creationId xmlns:a16="http://schemas.microsoft.com/office/drawing/2014/main" id="{ECE10B9E-A032-4E1C-923D-DACC7878ADB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ACK or NAK</a:t>
              </a:r>
              <a:endParaRPr lang="en-US" altLang="zh-CN">
                <a:latin typeface="Times New Roman" panose="02020603050405020304" pitchFamily="18" charset="0"/>
              </a:endParaRPr>
            </a:p>
          </p:txBody>
        </p:sp>
      </p:grpSp>
      <p:sp>
        <p:nvSpPr>
          <p:cNvPr id="46102" name="Freeform 25">
            <a:extLst>
              <a:ext uri="{FF2B5EF4-FFF2-40B4-BE49-F238E27FC236}">
                <a16:creationId xmlns:a16="http://schemas.microsoft.com/office/drawing/2014/main" id="{D61E0840-D6A4-4971-95DB-59842F0F71D7}"/>
              </a:ext>
            </a:extLst>
          </p:cNvPr>
          <p:cNvSpPr>
            <a:spLocks/>
          </p:cNvSpPr>
          <p:nvPr/>
        </p:nvSpPr>
        <p:spPr bwMode="auto">
          <a:xfrm>
            <a:off x="8196263" y="3148013"/>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3" name="Oval 26">
            <a:extLst>
              <a:ext uri="{FF2B5EF4-FFF2-40B4-BE49-F238E27FC236}">
                <a16:creationId xmlns:a16="http://schemas.microsoft.com/office/drawing/2014/main" id="{3615F85C-B263-4E60-83A5-A2E1D50CE019}"/>
              </a:ext>
            </a:extLst>
          </p:cNvPr>
          <p:cNvSpPr>
            <a:spLocks noChangeArrowheads="1"/>
          </p:cNvSpPr>
          <p:nvPr/>
        </p:nvSpPr>
        <p:spPr bwMode="auto">
          <a:xfrm>
            <a:off x="8288339" y="3568701"/>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6104" name="Text Box 27">
            <a:extLst>
              <a:ext uri="{FF2B5EF4-FFF2-40B4-BE49-F238E27FC236}">
                <a16:creationId xmlns:a16="http://schemas.microsoft.com/office/drawing/2014/main" id="{9082A06C-D15C-45DE-9698-94855CDADB9C}"/>
              </a:ext>
            </a:extLst>
          </p:cNvPr>
          <p:cNvSpPr txBox="1">
            <a:spLocks noChangeArrowheads="1"/>
          </p:cNvSpPr>
          <p:nvPr/>
        </p:nvSpPr>
        <p:spPr bwMode="auto">
          <a:xfrm>
            <a:off x="8201025" y="3652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call from below</a:t>
            </a:r>
            <a:endParaRPr lang="en-US" altLang="zh-CN">
              <a:latin typeface="Times New Roman" panose="02020603050405020304" pitchFamily="18" charset="0"/>
            </a:endParaRPr>
          </a:p>
        </p:txBody>
      </p:sp>
      <p:sp>
        <p:nvSpPr>
          <p:cNvPr id="46105" name="Freeform 28">
            <a:extLst>
              <a:ext uri="{FF2B5EF4-FFF2-40B4-BE49-F238E27FC236}">
                <a16:creationId xmlns:a16="http://schemas.microsoft.com/office/drawing/2014/main" id="{0160111C-3671-4E00-8059-65239A4330C8}"/>
              </a:ext>
            </a:extLst>
          </p:cNvPr>
          <p:cNvSpPr>
            <a:spLocks/>
          </p:cNvSpPr>
          <p:nvPr/>
        </p:nvSpPr>
        <p:spPr bwMode="auto">
          <a:xfrm flipV="1">
            <a:off x="8208963" y="4464050"/>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8797" name="Group 29">
            <a:extLst>
              <a:ext uri="{FF2B5EF4-FFF2-40B4-BE49-F238E27FC236}">
                <a16:creationId xmlns:a16="http://schemas.microsoft.com/office/drawing/2014/main" id="{545944B3-A97F-44E4-A976-29D8ABE9A393}"/>
              </a:ext>
            </a:extLst>
          </p:cNvPr>
          <p:cNvGrpSpPr>
            <a:grpSpLocks/>
          </p:cNvGrpSpPr>
          <p:nvPr/>
        </p:nvGrpSpPr>
        <p:grpSpPr bwMode="auto">
          <a:xfrm>
            <a:off x="1873250" y="2166939"/>
            <a:ext cx="1333500" cy="1004887"/>
            <a:chOff x="220" y="1365"/>
            <a:chExt cx="840" cy="633"/>
          </a:xfrm>
        </p:grpSpPr>
        <p:sp>
          <p:nvSpPr>
            <p:cNvPr id="46124" name="Line 30">
              <a:extLst>
                <a:ext uri="{FF2B5EF4-FFF2-40B4-BE49-F238E27FC236}">
                  <a16:creationId xmlns:a16="http://schemas.microsoft.com/office/drawing/2014/main" id="{1E687BC1-C0E7-4863-8C55-C053B10B499E}"/>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5" name="Oval 31">
              <a:extLst>
                <a:ext uri="{FF2B5EF4-FFF2-40B4-BE49-F238E27FC236}">
                  <a16:creationId xmlns:a16="http://schemas.microsoft.com/office/drawing/2014/main" id="{E91F6F34-8C6F-478F-8397-1271871606FC}"/>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grpSp>
        <p:nvGrpSpPr>
          <p:cNvPr id="288800" name="Group 32">
            <a:extLst>
              <a:ext uri="{FF2B5EF4-FFF2-40B4-BE49-F238E27FC236}">
                <a16:creationId xmlns:a16="http://schemas.microsoft.com/office/drawing/2014/main" id="{B2C33324-0139-4348-A6CA-660CE333CC9F}"/>
              </a:ext>
            </a:extLst>
          </p:cNvPr>
          <p:cNvGrpSpPr>
            <a:grpSpLocks/>
          </p:cNvGrpSpPr>
          <p:nvPr/>
        </p:nvGrpSpPr>
        <p:grpSpPr bwMode="auto">
          <a:xfrm>
            <a:off x="7858126" y="3497263"/>
            <a:ext cx="1414463" cy="1033462"/>
            <a:chOff x="3990" y="2203"/>
            <a:chExt cx="891" cy="651"/>
          </a:xfrm>
        </p:grpSpPr>
        <p:sp>
          <p:nvSpPr>
            <p:cNvPr id="46122" name="Line 33">
              <a:extLst>
                <a:ext uri="{FF2B5EF4-FFF2-40B4-BE49-F238E27FC236}">
                  <a16:creationId xmlns:a16="http://schemas.microsoft.com/office/drawing/2014/main" id="{8DEC7BDB-A303-4CD2-BC2C-18D1162BAE10}"/>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3" name="Oval 34">
              <a:extLst>
                <a:ext uri="{FF2B5EF4-FFF2-40B4-BE49-F238E27FC236}">
                  <a16:creationId xmlns:a16="http://schemas.microsoft.com/office/drawing/2014/main" id="{FF8BC463-5BAE-4DB6-ACFE-3E210E2D07B5}"/>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sp>
        <p:nvSpPr>
          <p:cNvPr id="46108" name="Text Box 35">
            <a:extLst>
              <a:ext uri="{FF2B5EF4-FFF2-40B4-BE49-F238E27FC236}">
                <a16:creationId xmlns:a16="http://schemas.microsoft.com/office/drawing/2014/main" id="{583724BF-2C05-4249-B1A3-F29B4CE53DEC}"/>
              </a:ext>
            </a:extLst>
          </p:cNvPr>
          <p:cNvSpPr txBox="1">
            <a:spLocks noChangeArrowheads="1"/>
          </p:cNvSpPr>
          <p:nvPr/>
        </p:nvSpPr>
        <p:spPr bwMode="auto">
          <a:xfrm>
            <a:off x="2554289" y="1200151"/>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288804" name="Line 36">
            <a:extLst>
              <a:ext uri="{FF2B5EF4-FFF2-40B4-BE49-F238E27FC236}">
                <a16:creationId xmlns:a16="http://schemas.microsoft.com/office/drawing/2014/main" id="{2565A0AC-D338-4EF2-92D7-669641962BFF}"/>
              </a:ext>
            </a:extLst>
          </p:cNvPr>
          <p:cNvSpPr>
            <a:spLocks noChangeShapeType="1"/>
          </p:cNvSpPr>
          <p:nvPr/>
        </p:nvSpPr>
        <p:spPr bwMode="auto">
          <a:xfrm>
            <a:off x="2535238" y="1289051"/>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8805" name="Freeform 37">
            <a:extLst>
              <a:ext uri="{FF2B5EF4-FFF2-40B4-BE49-F238E27FC236}">
                <a16:creationId xmlns:a16="http://schemas.microsoft.com/office/drawing/2014/main" id="{AE1A0F5D-CF67-496A-956E-2A20A549BAEE}"/>
              </a:ext>
            </a:extLst>
          </p:cNvPr>
          <p:cNvSpPr>
            <a:spLocks/>
          </p:cNvSpPr>
          <p:nvPr/>
        </p:nvSpPr>
        <p:spPr bwMode="auto">
          <a:xfrm>
            <a:off x="2535238" y="2006600"/>
            <a:ext cx="6697662" cy="3060700"/>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19" h="1928">
                <a:moveTo>
                  <a:pt x="0" y="10"/>
                </a:moveTo>
                <a:lnTo>
                  <a:pt x="1003" y="0"/>
                </a:lnTo>
                <a:lnTo>
                  <a:pt x="3387" y="1928"/>
                </a:lnTo>
                <a:lnTo>
                  <a:pt x="4219" y="1928"/>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8806" name="Group 38">
            <a:extLst>
              <a:ext uri="{FF2B5EF4-FFF2-40B4-BE49-F238E27FC236}">
                <a16:creationId xmlns:a16="http://schemas.microsoft.com/office/drawing/2014/main" id="{426988C8-CA6C-4300-BA84-0593EE9F764B}"/>
              </a:ext>
            </a:extLst>
          </p:cNvPr>
          <p:cNvGrpSpPr>
            <a:grpSpLocks/>
          </p:cNvGrpSpPr>
          <p:nvPr/>
        </p:nvGrpSpPr>
        <p:grpSpPr bwMode="auto">
          <a:xfrm>
            <a:off x="1871663" y="2166939"/>
            <a:ext cx="1333500" cy="1004887"/>
            <a:chOff x="220" y="1365"/>
            <a:chExt cx="840" cy="633"/>
          </a:xfrm>
        </p:grpSpPr>
        <p:sp>
          <p:nvSpPr>
            <p:cNvPr id="46120" name="Line 39">
              <a:extLst>
                <a:ext uri="{FF2B5EF4-FFF2-40B4-BE49-F238E27FC236}">
                  <a16:creationId xmlns:a16="http://schemas.microsoft.com/office/drawing/2014/main" id="{63F95508-96AC-4B63-934F-5B6BA31B84A5}"/>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21" name="Oval 40">
              <a:extLst>
                <a:ext uri="{FF2B5EF4-FFF2-40B4-BE49-F238E27FC236}">
                  <a16:creationId xmlns:a16="http://schemas.microsoft.com/office/drawing/2014/main" id="{587C6414-1014-414D-BFED-F41B0600C76C}"/>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sp>
        <p:nvSpPr>
          <p:cNvPr id="288809" name="Oval 41">
            <a:extLst>
              <a:ext uri="{FF2B5EF4-FFF2-40B4-BE49-F238E27FC236}">
                <a16:creationId xmlns:a16="http://schemas.microsoft.com/office/drawing/2014/main" id="{7C1AC2C9-8D0D-4E0C-A944-35E10C2A5D7D}"/>
              </a:ext>
            </a:extLst>
          </p:cNvPr>
          <p:cNvSpPr>
            <a:spLocks noChangeArrowheads="1"/>
          </p:cNvSpPr>
          <p:nvPr/>
        </p:nvSpPr>
        <p:spPr bwMode="auto">
          <a:xfrm>
            <a:off x="3856039" y="2222501"/>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288810" name="Line 42">
            <a:extLst>
              <a:ext uri="{FF2B5EF4-FFF2-40B4-BE49-F238E27FC236}">
                <a16:creationId xmlns:a16="http://schemas.microsoft.com/office/drawing/2014/main" id="{AD1F10EA-EA84-4672-98D3-83FC78FBC3D8}"/>
              </a:ext>
            </a:extLst>
          </p:cNvPr>
          <p:cNvSpPr>
            <a:spLocks noChangeShapeType="1"/>
          </p:cNvSpPr>
          <p:nvPr/>
        </p:nvSpPr>
        <p:spPr bwMode="auto">
          <a:xfrm flipH="1">
            <a:off x="7785100" y="4902200"/>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8811" name="Freeform 43">
            <a:extLst>
              <a:ext uri="{FF2B5EF4-FFF2-40B4-BE49-F238E27FC236}">
                <a16:creationId xmlns:a16="http://schemas.microsoft.com/office/drawing/2014/main" id="{37EA7628-9318-4357-BBA1-6CE736AC0324}"/>
              </a:ext>
            </a:extLst>
          </p:cNvPr>
          <p:cNvSpPr>
            <a:spLocks/>
          </p:cNvSpPr>
          <p:nvPr/>
        </p:nvSpPr>
        <p:spPr bwMode="auto">
          <a:xfrm>
            <a:off x="2679700" y="3886200"/>
            <a:ext cx="6667500" cy="2260600"/>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0" h="1424">
                <a:moveTo>
                  <a:pt x="4200" y="1424"/>
                </a:moveTo>
                <a:lnTo>
                  <a:pt x="3224" y="1424"/>
                </a:lnTo>
                <a:lnTo>
                  <a:pt x="1880"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8812" name="Group 44">
            <a:extLst>
              <a:ext uri="{FF2B5EF4-FFF2-40B4-BE49-F238E27FC236}">
                <a16:creationId xmlns:a16="http://schemas.microsoft.com/office/drawing/2014/main" id="{C165BE8C-9769-46B0-ADE4-85CA2FCC183F}"/>
              </a:ext>
            </a:extLst>
          </p:cNvPr>
          <p:cNvGrpSpPr>
            <a:grpSpLocks/>
          </p:cNvGrpSpPr>
          <p:nvPr/>
        </p:nvGrpSpPr>
        <p:grpSpPr bwMode="auto">
          <a:xfrm>
            <a:off x="1871663" y="2166939"/>
            <a:ext cx="1333500" cy="1004887"/>
            <a:chOff x="220" y="1365"/>
            <a:chExt cx="840" cy="633"/>
          </a:xfrm>
        </p:grpSpPr>
        <p:sp>
          <p:nvSpPr>
            <p:cNvPr id="46118" name="Line 45">
              <a:extLst>
                <a:ext uri="{FF2B5EF4-FFF2-40B4-BE49-F238E27FC236}">
                  <a16:creationId xmlns:a16="http://schemas.microsoft.com/office/drawing/2014/main" id="{9DA96219-FC35-40EF-A15E-2C239C24B2DC}"/>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19" name="Oval 46">
              <a:extLst>
                <a:ext uri="{FF2B5EF4-FFF2-40B4-BE49-F238E27FC236}">
                  <a16:creationId xmlns:a16="http://schemas.microsoft.com/office/drawing/2014/main" id="{F10B8516-3928-4EC8-BA66-2A50F37C4211}"/>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sp>
        <p:nvSpPr>
          <p:cNvPr id="288815" name="Oval 47">
            <a:extLst>
              <a:ext uri="{FF2B5EF4-FFF2-40B4-BE49-F238E27FC236}">
                <a16:creationId xmlns:a16="http://schemas.microsoft.com/office/drawing/2014/main" id="{604620F5-EDEB-4C95-9ACA-790B9BFF6857}"/>
              </a:ext>
            </a:extLst>
          </p:cNvPr>
          <p:cNvSpPr>
            <a:spLocks noChangeArrowheads="1"/>
          </p:cNvSpPr>
          <p:nvPr/>
        </p:nvSpPr>
        <p:spPr bwMode="auto">
          <a:xfrm>
            <a:off x="3852864" y="2227264"/>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0758" name="Text Box 48">
            <a:extLst>
              <a:ext uri="{FF2B5EF4-FFF2-40B4-BE49-F238E27FC236}">
                <a16:creationId xmlns:a16="http://schemas.microsoft.com/office/drawing/2014/main" id="{528A8734-35A1-4082-B056-FCBE5FADD5A1}"/>
              </a:ext>
            </a:extLst>
          </p:cNvPr>
          <p:cNvSpPr txBox="1">
            <a:spLocks noChangeArrowheads="1"/>
          </p:cNvSpPr>
          <p:nvPr/>
        </p:nvSpPr>
        <p:spPr bwMode="auto">
          <a:xfrm>
            <a:off x="2933700" y="3854450"/>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Symbol" charset="0"/>
              </a:rPr>
              <a:t>L</a:t>
            </a:r>
          </a:p>
        </p:txBody>
      </p:sp>
      <p:sp>
        <p:nvSpPr>
          <p:cNvPr id="53" name="灯片编号占位符 3">
            <a:extLst>
              <a:ext uri="{FF2B5EF4-FFF2-40B4-BE49-F238E27FC236}">
                <a16:creationId xmlns:a16="http://schemas.microsoft.com/office/drawing/2014/main" id="{F27AD99E-3462-413D-8F8D-040C01425709}"/>
              </a:ext>
            </a:extLst>
          </p:cNvPr>
          <p:cNvSpPr>
            <a:spLocks noGrp="1"/>
          </p:cNvSpPr>
          <p:nvPr>
            <p:ph type="sldNum" sz="quarter" idx="11"/>
          </p:nvPr>
        </p:nvSpPr>
        <p:spPr>
          <a:xfrm>
            <a:off x="9283433" y="6537326"/>
            <a:ext cx="2844800" cy="320675"/>
          </a:xfrm>
        </p:spPr>
        <p:txBody>
          <a:bodyPr/>
          <a:lstStyle/>
          <a:p>
            <a:pPr>
              <a:defRPr/>
            </a:pPr>
            <a:fld id="{3FFE790D-BCFB-4008-9260-CA63AEE325FD}" type="slidenum">
              <a:rPr lang="en-US" smtClean="0"/>
              <a:pPr>
                <a:defRPr/>
              </a:pPr>
              <a:t>27</a:t>
            </a:fld>
            <a:endParaRPr lang="en-US" dirty="0"/>
          </a:p>
        </p:txBody>
      </p:sp>
    </p:spTree>
    <p:extLst>
      <p:ext uri="{BB962C8B-B14F-4D97-AF65-F5344CB8AC3E}">
        <p14:creationId xmlns:p14="http://schemas.microsoft.com/office/powerpoint/2010/main" val="1729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88797"/>
                                        </p:tgtEl>
                                        <p:attrNameLst>
                                          <p:attrName>style.visibility</p:attrName>
                                        </p:attrNameLst>
                                      </p:cBhvr>
                                      <p:to>
                                        <p:strVal val="visible"/>
                                      </p:to>
                                    </p:set>
                                    <p:anim calcmode="lin" valueType="num">
                                      <p:cBhvr>
                                        <p:cTn id="7" dur="1000" fill="hold"/>
                                        <p:tgtEl>
                                          <p:spTgt spid="288797"/>
                                        </p:tgtEl>
                                        <p:attrNameLst>
                                          <p:attrName>ppt_w</p:attrName>
                                        </p:attrNameLst>
                                      </p:cBhvr>
                                      <p:tavLst>
                                        <p:tav tm="0">
                                          <p:val>
                                            <p:fltVal val="0"/>
                                          </p:val>
                                        </p:tav>
                                        <p:tav tm="100000">
                                          <p:val>
                                            <p:strVal val="#ppt_w"/>
                                          </p:val>
                                        </p:tav>
                                      </p:tavLst>
                                    </p:anim>
                                    <p:anim calcmode="lin" valueType="num">
                                      <p:cBhvr>
                                        <p:cTn id="8" dur="1000" fill="hold"/>
                                        <p:tgtEl>
                                          <p:spTgt spid="288797"/>
                                        </p:tgtEl>
                                        <p:attrNameLst>
                                          <p:attrName>ppt_h</p:attrName>
                                        </p:attrNameLst>
                                      </p:cBhvr>
                                      <p:tavLst>
                                        <p:tav tm="0">
                                          <p:val>
                                            <p:fltVal val="0"/>
                                          </p:val>
                                        </p:tav>
                                        <p:tav tm="100000">
                                          <p:val>
                                            <p:strVal val="#ppt_h"/>
                                          </p:val>
                                        </p:tav>
                                      </p:tavLst>
                                    </p:anim>
                                    <p:anim calcmode="lin" valueType="num">
                                      <p:cBhvr>
                                        <p:cTn id="9" dur="1000" fill="hold"/>
                                        <p:tgtEl>
                                          <p:spTgt spid="28879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87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88800"/>
                                        </p:tgtEl>
                                        <p:attrNameLst>
                                          <p:attrName>style.visibility</p:attrName>
                                        </p:attrNameLst>
                                      </p:cBhvr>
                                      <p:to>
                                        <p:strVal val="visible"/>
                                      </p:to>
                                    </p:set>
                                    <p:anim calcmode="lin" valueType="num">
                                      <p:cBhvr>
                                        <p:cTn id="15" dur="1000" fill="hold"/>
                                        <p:tgtEl>
                                          <p:spTgt spid="288800"/>
                                        </p:tgtEl>
                                        <p:attrNameLst>
                                          <p:attrName>ppt_w</p:attrName>
                                        </p:attrNameLst>
                                      </p:cBhvr>
                                      <p:tavLst>
                                        <p:tav tm="0">
                                          <p:val>
                                            <p:fltVal val="0"/>
                                          </p:val>
                                        </p:tav>
                                        <p:tav tm="100000">
                                          <p:val>
                                            <p:strVal val="#ppt_w"/>
                                          </p:val>
                                        </p:tav>
                                      </p:tavLst>
                                    </p:anim>
                                    <p:anim calcmode="lin" valueType="num">
                                      <p:cBhvr>
                                        <p:cTn id="16" dur="1000" fill="hold"/>
                                        <p:tgtEl>
                                          <p:spTgt spid="288800"/>
                                        </p:tgtEl>
                                        <p:attrNameLst>
                                          <p:attrName>ppt_h</p:attrName>
                                        </p:attrNameLst>
                                      </p:cBhvr>
                                      <p:tavLst>
                                        <p:tav tm="0">
                                          <p:val>
                                            <p:fltVal val="0"/>
                                          </p:val>
                                        </p:tav>
                                        <p:tav tm="100000">
                                          <p:val>
                                            <p:strVal val="#ppt_h"/>
                                          </p:val>
                                        </p:tav>
                                      </p:tavLst>
                                    </p:anim>
                                    <p:anim calcmode="lin" valueType="num">
                                      <p:cBhvr>
                                        <p:cTn id="17" dur="1000" fill="hold"/>
                                        <p:tgtEl>
                                          <p:spTgt spid="28880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888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88804"/>
                                        </p:tgtEl>
                                        <p:attrNameLst>
                                          <p:attrName>style.visibility</p:attrName>
                                        </p:attrNameLst>
                                      </p:cBhvr>
                                      <p:to>
                                        <p:strVal val="visible"/>
                                      </p:to>
                                    </p:set>
                                    <p:animEffect transition="in" filter="wipe(up)">
                                      <p:cBhvr>
                                        <p:cTn id="23" dur="1000"/>
                                        <p:tgtEl>
                                          <p:spTgt spid="288804"/>
                                        </p:tgtEl>
                                      </p:cBhvr>
                                    </p:animEffect>
                                  </p:childTnLst>
                                  <p:subTnLst>
                                    <p:set>
                                      <p:cBhvr override="childStyle">
                                        <p:cTn dur="1" fill="hold" display="0" masterRel="nextClick" afterEffect="1"/>
                                        <p:tgtEl>
                                          <p:spTgt spid="28880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88805"/>
                                        </p:tgtEl>
                                        <p:attrNameLst>
                                          <p:attrName>style.visibility</p:attrName>
                                        </p:attrNameLst>
                                      </p:cBhvr>
                                      <p:to>
                                        <p:strVal val="visible"/>
                                      </p:to>
                                    </p:set>
                                    <p:animEffect transition="in" filter="wipe(left)">
                                      <p:cBhvr>
                                        <p:cTn id="28" dur="1000"/>
                                        <p:tgtEl>
                                          <p:spTgt spid="288805"/>
                                        </p:tgtEl>
                                      </p:cBhvr>
                                    </p:animEffect>
                                  </p:childTnLst>
                                  <p:subTnLst>
                                    <p:set>
                                      <p:cBhvr override="childStyle">
                                        <p:cTn dur="1" fill="hold" display="0" masterRel="nextClick" afterEffect="1"/>
                                        <p:tgtEl>
                                          <p:spTgt spid="288805"/>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2888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880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wipe(up)">
                                      <p:cBhvr>
                                        <p:cTn id="37" dur="1000"/>
                                        <p:tgtEl>
                                          <p:spTgt spid="288810"/>
                                        </p:tgtEl>
                                      </p:cBhvr>
                                    </p:animEffect>
                                  </p:childTnLst>
                                  <p:subTnLst>
                                    <p:set>
                                      <p:cBhvr override="childStyle">
                                        <p:cTn dur="1" fill="hold" display="0" masterRel="nextClick" afterEffect="1"/>
                                        <p:tgtEl>
                                          <p:spTgt spid="28881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88811"/>
                                        </p:tgtEl>
                                        <p:attrNameLst>
                                          <p:attrName>style.visibility</p:attrName>
                                        </p:attrNameLst>
                                      </p:cBhvr>
                                      <p:to>
                                        <p:strVal val="visible"/>
                                      </p:to>
                                    </p:set>
                                    <p:animEffect transition="in" filter="wipe(right)">
                                      <p:cBhvr>
                                        <p:cTn id="42" dur="1000"/>
                                        <p:tgtEl>
                                          <p:spTgt spid="288811"/>
                                        </p:tgtEl>
                                      </p:cBhvr>
                                    </p:animEffect>
                                  </p:childTnLst>
                                  <p:subTnLst>
                                    <p:set>
                                      <p:cBhvr override="childStyle">
                                        <p:cTn dur="1" fill="hold" display="0" masterRel="sameClick" afterEffect="1">
                                          <p:stCondLst>
                                            <p:cond evt="end" delay="0">
                                              <p:tn val="40"/>
                                            </p:cond>
                                          </p:stCondLst>
                                        </p:cTn>
                                        <p:tgtEl>
                                          <p:spTgt spid="288811"/>
                                        </p:tgtEl>
                                        <p:attrNameLst>
                                          <p:attrName>style.visibility</p:attrName>
                                        </p:attrNameLst>
                                      </p:cBhvr>
                                      <p:to>
                                        <p:strVal val="hidden"/>
                                      </p:to>
                                    </p:set>
                                  </p:sub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0"/>
                                          </p:stCondLst>
                                        </p:cTn>
                                        <p:tgtEl>
                                          <p:spTgt spid="2888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8815"/>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288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09" grpId="0" animBg="1"/>
      <p:bldP spid="288815" grpId="0" animBg="1"/>
      <p:bldP spid="28881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03317F6B-B529-44C8-BB6D-D5D00F5A7CAF}"/>
              </a:ext>
            </a:extLst>
          </p:cNvPr>
          <p:cNvSpPr>
            <a:spLocks noGrp="1" noChangeArrowheads="1"/>
          </p:cNvSpPr>
          <p:nvPr>
            <p:ph type="title"/>
          </p:nvPr>
        </p:nvSpPr>
        <p:spPr/>
        <p:txBody>
          <a:bodyPr/>
          <a:lstStyle/>
          <a:p>
            <a:pPr>
              <a:defRPr/>
            </a:pPr>
            <a:r>
              <a:rPr kumimoji="1" lang="zh-CN" altLang="en-US" sz="4000" dirty="0"/>
              <a:t>场景</a:t>
            </a:r>
            <a:r>
              <a:rPr kumimoji="1" lang="en-US" altLang="zh-CN" sz="4000" dirty="0"/>
              <a:t>2</a:t>
            </a:r>
            <a:r>
              <a:rPr lang="zh-CN" altLang="en-US" sz="4000" dirty="0"/>
              <a:t>：</a:t>
            </a:r>
            <a:r>
              <a:rPr lang="en-US" altLang="zh-CN" sz="4000" dirty="0" err="1"/>
              <a:t>rdt</a:t>
            </a:r>
            <a:r>
              <a:rPr lang="en-US" altLang="zh-CN" sz="4000" dirty="0"/>
              <a:t> 2.0</a:t>
            </a:r>
            <a:r>
              <a:rPr lang="zh-CN" altLang="en-US" sz="4000" dirty="0"/>
              <a:t>的</a:t>
            </a:r>
            <a:r>
              <a:rPr lang="en-US" altLang="zh-CN" sz="4000" dirty="0"/>
              <a:t>FSM</a:t>
            </a:r>
            <a:r>
              <a:rPr lang="zh-CN" altLang="en-US" sz="4000" dirty="0"/>
              <a:t>表示</a:t>
            </a:r>
            <a:endParaRPr lang="en-US" dirty="0">
              <a:ea typeface="ＭＳ Ｐゴシック" charset="0"/>
              <a:cs typeface="+mj-cs"/>
            </a:endParaRPr>
          </a:p>
        </p:txBody>
      </p:sp>
      <p:sp>
        <p:nvSpPr>
          <p:cNvPr id="47108" name="Oval 3">
            <a:extLst>
              <a:ext uri="{FF2B5EF4-FFF2-40B4-BE49-F238E27FC236}">
                <a16:creationId xmlns:a16="http://schemas.microsoft.com/office/drawing/2014/main" id="{F9D0691F-351E-419C-9E16-0E92DCF211DE}"/>
              </a:ext>
            </a:extLst>
          </p:cNvPr>
          <p:cNvSpPr>
            <a:spLocks noChangeArrowheads="1"/>
          </p:cNvSpPr>
          <p:nvPr/>
        </p:nvSpPr>
        <p:spPr bwMode="auto">
          <a:xfrm>
            <a:off x="2220914" y="2209801"/>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7109" name="Text Box 4">
            <a:extLst>
              <a:ext uri="{FF2B5EF4-FFF2-40B4-BE49-F238E27FC236}">
                <a16:creationId xmlns:a16="http://schemas.microsoft.com/office/drawing/2014/main" id="{1217E401-B34F-4973-9C17-2582AC5D8B22}"/>
              </a:ext>
            </a:extLst>
          </p:cNvPr>
          <p:cNvSpPr txBox="1">
            <a:spLocks noChangeArrowheads="1"/>
          </p:cNvSpPr>
          <p:nvPr/>
        </p:nvSpPr>
        <p:spPr bwMode="auto">
          <a:xfrm>
            <a:off x="2119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call from above</a:t>
            </a:r>
            <a:endParaRPr lang="en-US" altLang="zh-CN">
              <a:latin typeface="Times New Roman" panose="02020603050405020304" pitchFamily="18" charset="0"/>
            </a:endParaRPr>
          </a:p>
        </p:txBody>
      </p:sp>
      <p:sp>
        <p:nvSpPr>
          <p:cNvPr id="47110" name="Text Box 5">
            <a:extLst>
              <a:ext uri="{FF2B5EF4-FFF2-40B4-BE49-F238E27FC236}">
                <a16:creationId xmlns:a16="http://schemas.microsoft.com/office/drawing/2014/main" id="{F9E0485B-75E9-4BCF-994B-2C0D742CE530}"/>
              </a:ext>
            </a:extLst>
          </p:cNvPr>
          <p:cNvSpPr txBox="1">
            <a:spLocks noChangeArrowheads="1"/>
          </p:cNvSpPr>
          <p:nvPr/>
        </p:nvSpPr>
        <p:spPr bwMode="auto">
          <a:xfrm>
            <a:off x="2528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snkpkt = make_pkt(data, checksum)</a:t>
            </a:r>
          </a:p>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47111" name="Line 6">
            <a:extLst>
              <a:ext uri="{FF2B5EF4-FFF2-40B4-BE49-F238E27FC236}">
                <a16:creationId xmlns:a16="http://schemas.microsoft.com/office/drawing/2014/main" id="{8716E496-F4D4-419C-BF19-720F6D2BEF5C}"/>
              </a:ext>
            </a:extLst>
          </p:cNvPr>
          <p:cNvSpPr>
            <a:spLocks noChangeShapeType="1"/>
          </p:cNvSpPr>
          <p:nvPr/>
        </p:nvSpPr>
        <p:spPr bwMode="auto">
          <a:xfrm>
            <a:off x="2633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Text Box 7">
            <a:extLst>
              <a:ext uri="{FF2B5EF4-FFF2-40B4-BE49-F238E27FC236}">
                <a16:creationId xmlns:a16="http://schemas.microsoft.com/office/drawing/2014/main" id="{0A165069-8C33-4AE9-BB0E-4A8D674F6294}"/>
              </a:ext>
            </a:extLst>
          </p:cNvPr>
          <p:cNvSpPr txBox="1">
            <a:spLocks noChangeArrowheads="1"/>
          </p:cNvSpPr>
          <p:nvPr/>
        </p:nvSpPr>
        <p:spPr bwMode="auto">
          <a:xfrm>
            <a:off x="7843839" y="531495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extract(rcvpkt,data)</a:t>
            </a:r>
          </a:p>
          <a:p>
            <a:pPr algn="l"/>
            <a:r>
              <a:rPr lang="en-US" altLang="zh-CN">
                <a:latin typeface="Arial" panose="020B0604020202020204" pitchFamily="34" charset="0"/>
              </a:rPr>
              <a:t>deliver_data(data)</a:t>
            </a:r>
          </a:p>
          <a:p>
            <a:pPr algn="l"/>
            <a:r>
              <a:rPr lang="en-US" altLang="zh-CN">
                <a:latin typeface="Arial" panose="020B0604020202020204" pitchFamily="34" charset="0"/>
              </a:rPr>
              <a:t>udt_send(ACK)</a:t>
            </a:r>
            <a:endParaRPr lang="en-US" altLang="zh-CN">
              <a:latin typeface="Times New Roman" panose="02020603050405020304" pitchFamily="18" charset="0"/>
            </a:endParaRPr>
          </a:p>
        </p:txBody>
      </p:sp>
      <p:sp>
        <p:nvSpPr>
          <p:cNvPr id="47113" name="Text Box 8">
            <a:extLst>
              <a:ext uri="{FF2B5EF4-FFF2-40B4-BE49-F238E27FC236}">
                <a16:creationId xmlns:a16="http://schemas.microsoft.com/office/drawing/2014/main" id="{F2CB06D9-5E02-44BB-9E2A-C9885BD0000C}"/>
              </a:ext>
            </a:extLst>
          </p:cNvPr>
          <p:cNvSpPr txBox="1">
            <a:spLocks noChangeArrowheads="1"/>
          </p:cNvSpPr>
          <p:nvPr/>
        </p:nvSpPr>
        <p:spPr bwMode="auto">
          <a:xfrm>
            <a:off x="7821613" y="4781551"/>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notcorrupt(rcvpkt)</a:t>
            </a:r>
            <a:endParaRPr lang="en-US" altLang="zh-CN">
              <a:latin typeface="Times New Roman" panose="02020603050405020304" pitchFamily="18" charset="0"/>
            </a:endParaRPr>
          </a:p>
        </p:txBody>
      </p:sp>
      <p:sp>
        <p:nvSpPr>
          <p:cNvPr id="47114" name="Line 9">
            <a:extLst>
              <a:ext uri="{FF2B5EF4-FFF2-40B4-BE49-F238E27FC236}">
                <a16:creationId xmlns:a16="http://schemas.microsoft.com/office/drawing/2014/main" id="{A337F839-43EB-47D9-AAB7-1954B74A747E}"/>
              </a:ext>
            </a:extLst>
          </p:cNvPr>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Freeform 10">
            <a:extLst>
              <a:ext uri="{FF2B5EF4-FFF2-40B4-BE49-F238E27FC236}">
                <a16:creationId xmlns:a16="http://schemas.microsoft.com/office/drawing/2014/main" id="{2D5580F2-A235-4E76-8083-93954F006111}"/>
              </a:ext>
            </a:extLst>
          </p:cNvPr>
          <p:cNvSpPr>
            <a:spLocks/>
          </p:cNvSpPr>
          <p:nvPr/>
        </p:nvSpPr>
        <p:spPr bwMode="auto">
          <a:xfrm flipV="1">
            <a:off x="2581276" y="1979613"/>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6" name="Freeform 11">
            <a:extLst>
              <a:ext uri="{FF2B5EF4-FFF2-40B4-BE49-F238E27FC236}">
                <a16:creationId xmlns:a16="http://schemas.microsoft.com/office/drawing/2014/main" id="{897CCD30-FB3D-430D-962C-C29DED6EDDAF}"/>
              </a:ext>
            </a:extLst>
          </p:cNvPr>
          <p:cNvSpPr>
            <a:spLocks/>
          </p:cNvSpPr>
          <p:nvPr/>
        </p:nvSpPr>
        <p:spPr bwMode="auto">
          <a:xfrm>
            <a:off x="2628901" y="3140075"/>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7" name="Text Box 12">
            <a:extLst>
              <a:ext uri="{FF2B5EF4-FFF2-40B4-BE49-F238E27FC236}">
                <a16:creationId xmlns:a16="http://schemas.microsoft.com/office/drawing/2014/main" id="{1E855F2C-4F10-427D-8550-360894C48660}"/>
              </a:ext>
            </a:extLst>
          </p:cNvPr>
          <p:cNvSpPr txBox="1">
            <a:spLocks noChangeArrowheads="1"/>
          </p:cNvSpPr>
          <p:nvPr/>
        </p:nvSpPr>
        <p:spPr bwMode="auto">
          <a:xfrm>
            <a:off x="2595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isACK(rcvpkt)</a:t>
            </a:r>
            <a:endParaRPr lang="en-US" altLang="zh-CN">
              <a:latin typeface="Times New Roman" panose="02020603050405020304" pitchFamily="18" charset="0"/>
            </a:endParaRPr>
          </a:p>
        </p:txBody>
      </p:sp>
      <p:sp>
        <p:nvSpPr>
          <p:cNvPr id="47118" name="Line 13">
            <a:extLst>
              <a:ext uri="{FF2B5EF4-FFF2-40B4-BE49-F238E27FC236}">
                <a16:creationId xmlns:a16="http://schemas.microsoft.com/office/drawing/2014/main" id="{24A3AC66-D50A-4C8C-9968-CB69ADD79964}"/>
              </a:ext>
            </a:extLst>
          </p:cNvPr>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Freeform 14">
            <a:extLst>
              <a:ext uri="{FF2B5EF4-FFF2-40B4-BE49-F238E27FC236}">
                <a16:creationId xmlns:a16="http://schemas.microsoft.com/office/drawing/2014/main" id="{53261621-0873-49AB-BA07-7017DDC3567B}"/>
              </a:ext>
            </a:extLst>
          </p:cNvPr>
          <p:cNvSpPr>
            <a:spLocks/>
          </p:cNvSpPr>
          <p:nvPr/>
        </p:nvSpPr>
        <p:spPr bwMode="auto">
          <a:xfrm>
            <a:off x="4776789" y="2286001"/>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0" name="Text Box 15">
            <a:extLst>
              <a:ext uri="{FF2B5EF4-FFF2-40B4-BE49-F238E27FC236}">
                <a16:creationId xmlns:a16="http://schemas.microsoft.com/office/drawing/2014/main" id="{E97BE076-BB90-47D9-BE9C-41FB990091AC}"/>
              </a:ext>
            </a:extLst>
          </p:cNvPr>
          <p:cNvSpPr txBox="1">
            <a:spLocks noChangeArrowheads="1"/>
          </p:cNvSpPr>
          <p:nvPr/>
        </p:nvSpPr>
        <p:spPr bwMode="auto">
          <a:xfrm>
            <a:off x="5086351"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47121" name="Text Box 16">
            <a:extLst>
              <a:ext uri="{FF2B5EF4-FFF2-40B4-BE49-F238E27FC236}">
                <a16:creationId xmlns:a16="http://schemas.microsoft.com/office/drawing/2014/main" id="{3511A471-8467-430E-A13A-87B18F666491}"/>
              </a:ext>
            </a:extLst>
          </p:cNvPr>
          <p:cNvSpPr txBox="1">
            <a:spLocks noChangeArrowheads="1"/>
          </p:cNvSpPr>
          <p:nvPr/>
        </p:nvSpPr>
        <p:spPr bwMode="auto">
          <a:xfrm>
            <a:off x="5060951" y="1925639"/>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a:t>
            </a:r>
          </a:p>
          <a:p>
            <a:pPr algn="l"/>
            <a:r>
              <a:rPr lang="en-US" altLang="zh-CN">
                <a:latin typeface="Arial" panose="020B0604020202020204" pitchFamily="34" charset="0"/>
              </a:rPr>
              <a:t>   isNAK(rcvpkt)</a:t>
            </a:r>
            <a:endParaRPr lang="en-US" altLang="zh-CN">
              <a:latin typeface="Times New Roman" panose="02020603050405020304" pitchFamily="18" charset="0"/>
            </a:endParaRPr>
          </a:p>
        </p:txBody>
      </p:sp>
      <p:sp>
        <p:nvSpPr>
          <p:cNvPr id="47122" name="Line 17">
            <a:extLst>
              <a:ext uri="{FF2B5EF4-FFF2-40B4-BE49-F238E27FC236}">
                <a16:creationId xmlns:a16="http://schemas.microsoft.com/office/drawing/2014/main" id="{C4296A52-E4FE-4013-9407-50BF2E86484F}"/>
              </a:ext>
            </a:extLst>
          </p:cNvPr>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23" name="Group 18">
            <a:extLst>
              <a:ext uri="{FF2B5EF4-FFF2-40B4-BE49-F238E27FC236}">
                <a16:creationId xmlns:a16="http://schemas.microsoft.com/office/drawing/2014/main" id="{D0504177-524C-4732-9B5C-EA3D605053EE}"/>
              </a:ext>
            </a:extLst>
          </p:cNvPr>
          <p:cNvGrpSpPr>
            <a:grpSpLocks/>
          </p:cNvGrpSpPr>
          <p:nvPr/>
        </p:nvGrpSpPr>
        <p:grpSpPr bwMode="auto">
          <a:xfrm>
            <a:off x="8097838" y="2352675"/>
            <a:ext cx="1924050" cy="858838"/>
            <a:chOff x="2222" y="2660"/>
            <a:chExt cx="1212" cy="541"/>
          </a:xfrm>
        </p:grpSpPr>
        <p:sp>
          <p:nvSpPr>
            <p:cNvPr id="47156" name="Text Box 19">
              <a:extLst>
                <a:ext uri="{FF2B5EF4-FFF2-40B4-BE49-F238E27FC236}">
                  <a16:creationId xmlns:a16="http://schemas.microsoft.com/office/drawing/2014/main" id="{107844B5-1378-4B95-A0CC-BFC6E4FD02BA}"/>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udt_send(NAK)</a:t>
              </a:r>
              <a:endParaRPr lang="en-US" altLang="zh-CN">
                <a:latin typeface="Times New Roman" panose="02020603050405020304" pitchFamily="18" charset="0"/>
              </a:endParaRPr>
            </a:p>
          </p:txBody>
        </p:sp>
        <p:sp>
          <p:nvSpPr>
            <p:cNvPr id="47157" name="Text Box 20">
              <a:extLst>
                <a:ext uri="{FF2B5EF4-FFF2-40B4-BE49-F238E27FC236}">
                  <a16:creationId xmlns:a16="http://schemas.microsoft.com/office/drawing/2014/main" id="{2F30EA50-72BD-43E5-8CAE-41E814E5B01E}"/>
                </a:ext>
              </a:extLst>
            </p:cNvPr>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corrupt(rcvpkt)</a:t>
              </a:r>
              <a:endParaRPr lang="en-US" altLang="zh-CN">
                <a:latin typeface="Times New Roman" panose="02020603050405020304" pitchFamily="18" charset="0"/>
              </a:endParaRPr>
            </a:p>
          </p:txBody>
        </p:sp>
        <p:sp>
          <p:nvSpPr>
            <p:cNvPr id="47158" name="Line 21">
              <a:extLst>
                <a:ext uri="{FF2B5EF4-FFF2-40B4-BE49-F238E27FC236}">
                  <a16:creationId xmlns:a16="http://schemas.microsoft.com/office/drawing/2014/main" id="{2CF2A117-F4A2-4394-9477-744A33DC21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124" name="Group 22">
            <a:extLst>
              <a:ext uri="{FF2B5EF4-FFF2-40B4-BE49-F238E27FC236}">
                <a16:creationId xmlns:a16="http://schemas.microsoft.com/office/drawing/2014/main" id="{BD63B4D9-B760-49C6-BC76-198A7CB4E836}"/>
              </a:ext>
            </a:extLst>
          </p:cNvPr>
          <p:cNvGrpSpPr>
            <a:grpSpLocks/>
          </p:cNvGrpSpPr>
          <p:nvPr/>
        </p:nvGrpSpPr>
        <p:grpSpPr bwMode="auto">
          <a:xfrm>
            <a:off x="3816350" y="2222501"/>
            <a:ext cx="1074738" cy="962025"/>
            <a:chOff x="1540" y="2116"/>
            <a:chExt cx="677" cy="606"/>
          </a:xfrm>
        </p:grpSpPr>
        <p:sp>
          <p:nvSpPr>
            <p:cNvPr id="47154" name="Oval 23">
              <a:extLst>
                <a:ext uri="{FF2B5EF4-FFF2-40B4-BE49-F238E27FC236}">
                  <a16:creationId xmlns:a16="http://schemas.microsoft.com/office/drawing/2014/main" id="{68EBBD8B-B744-40D2-8AC2-A001F7DFBD74}"/>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7155" name="Text Box 24">
              <a:extLst>
                <a:ext uri="{FF2B5EF4-FFF2-40B4-BE49-F238E27FC236}">
                  <a16:creationId xmlns:a16="http://schemas.microsoft.com/office/drawing/2014/main" id="{C07BB624-888A-47D0-BB06-01F3E4105A3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ACK or NAK</a:t>
              </a:r>
              <a:endParaRPr lang="en-US" altLang="zh-CN">
                <a:latin typeface="Times New Roman" panose="02020603050405020304" pitchFamily="18" charset="0"/>
              </a:endParaRPr>
            </a:p>
          </p:txBody>
        </p:sp>
      </p:grpSp>
      <p:sp>
        <p:nvSpPr>
          <p:cNvPr id="47125" name="Freeform 25">
            <a:extLst>
              <a:ext uri="{FF2B5EF4-FFF2-40B4-BE49-F238E27FC236}">
                <a16:creationId xmlns:a16="http://schemas.microsoft.com/office/drawing/2014/main" id="{D0AADD0E-7601-47E2-95DD-73F058F39D4F}"/>
              </a:ext>
            </a:extLst>
          </p:cNvPr>
          <p:cNvSpPr>
            <a:spLocks/>
          </p:cNvSpPr>
          <p:nvPr/>
        </p:nvSpPr>
        <p:spPr bwMode="auto">
          <a:xfrm>
            <a:off x="8196263" y="3148013"/>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6" name="Oval 26">
            <a:extLst>
              <a:ext uri="{FF2B5EF4-FFF2-40B4-BE49-F238E27FC236}">
                <a16:creationId xmlns:a16="http://schemas.microsoft.com/office/drawing/2014/main" id="{968CEFCD-ABF5-4323-A819-34A9FB16BBDE}"/>
              </a:ext>
            </a:extLst>
          </p:cNvPr>
          <p:cNvSpPr>
            <a:spLocks noChangeArrowheads="1"/>
          </p:cNvSpPr>
          <p:nvPr/>
        </p:nvSpPr>
        <p:spPr bwMode="auto">
          <a:xfrm>
            <a:off x="8288339" y="3568701"/>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47127" name="Text Box 27">
            <a:extLst>
              <a:ext uri="{FF2B5EF4-FFF2-40B4-BE49-F238E27FC236}">
                <a16:creationId xmlns:a16="http://schemas.microsoft.com/office/drawing/2014/main" id="{BEDD8799-0621-41C8-8D31-3641F141AE4D}"/>
              </a:ext>
            </a:extLst>
          </p:cNvPr>
          <p:cNvSpPr txBox="1">
            <a:spLocks noChangeArrowheads="1"/>
          </p:cNvSpPr>
          <p:nvPr/>
        </p:nvSpPr>
        <p:spPr bwMode="auto">
          <a:xfrm>
            <a:off x="8201025" y="3652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 for call from below</a:t>
            </a:r>
            <a:endParaRPr lang="en-US" altLang="zh-CN">
              <a:latin typeface="Times New Roman" panose="02020603050405020304" pitchFamily="18" charset="0"/>
            </a:endParaRPr>
          </a:p>
        </p:txBody>
      </p:sp>
      <p:sp>
        <p:nvSpPr>
          <p:cNvPr id="47128" name="Freeform 28">
            <a:extLst>
              <a:ext uri="{FF2B5EF4-FFF2-40B4-BE49-F238E27FC236}">
                <a16:creationId xmlns:a16="http://schemas.microsoft.com/office/drawing/2014/main" id="{27D32F3E-6054-4EF1-817C-7713D0EC651C}"/>
              </a:ext>
            </a:extLst>
          </p:cNvPr>
          <p:cNvSpPr>
            <a:spLocks/>
          </p:cNvSpPr>
          <p:nvPr/>
        </p:nvSpPr>
        <p:spPr bwMode="auto">
          <a:xfrm flipV="1">
            <a:off x="8208963" y="4464050"/>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9821" name="Group 29">
            <a:extLst>
              <a:ext uri="{FF2B5EF4-FFF2-40B4-BE49-F238E27FC236}">
                <a16:creationId xmlns:a16="http://schemas.microsoft.com/office/drawing/2014/main" id="{AB155D38-BE40-4E88-84C6-08544DDE7E9F}"/>
              </a:ext>
            </a:extLst>
          </p:cNvPr>
          <p:cNvGrpSpPr>
            <a:grpSpLocks/>
          </p:cNvGrpSpPr>
          <p:nvPr/>
        </p:nvGrpSpPr>
        <p:grpSpPr bwMode="auto">
          <a:xfrm>
            <a:off x="1873250" y="2166939"/>
            <a:ext cx="1333500" cy="1004887"/>
            <a:chOff x="220" y="1365"/>
            <a:chExt cx="840" cy="633"/>
          </a:xfrm>
        </p:grpSpPr>
        <p:sp>
          <p:nvSpPr>
            <p:cNvPr id="47152" name="Line 30">
              <a:extLst>
                <a:ext uri="{FF2B5EF4-FFF2-40B4-BE49-F238E27FC236}">
                  <a16:creationId xmlns:a16="http://schemas.microsoft.com/office/drawing/2014/main" id="{51BD784B-9054-4D08-88C5-F31634D02A58}"/>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3" name="Oval 31">
              <a:extLst>
                <a:ext uri="{FF2B5EF4-FFF2-40B4-BE49-F238E27FC236}">
                  <a16:creationId xmlns:a16="http://schemas.microsoft.com/office/drawing/2014/main" id="{E920E430-A707-4406-8FAC-6460A88D5B44}"/>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grpSp>
        <p:nvGrpSpPr>
          <p:cNvPr id="289824" name="Group 32">
            <a:extLst>
              <a:ext uri="{FF2B5EF4-FFF2-40B4-BE49-F238E27FC236}">
                <a16:creationId xmlns:a16="http://schemas.microsoft.com/office/drawing/2014/main" id="{5B14E20A-E5BB-4DCF-B9D1-E6DABB9A2EAC}"/>
              </a:ext>
            </a:extLst>
          </p:cNvPr>
          <p:cNvGrpSpPr>
            <a:grpSpLocks/>
          </p:cNvGrpSpPr>
          <p:nvPr/>
        </p:nvGrpSpPr>
        <p:grpSpPr bwMode="auto">
          <a:xfrm>
            <a:off x="7858126" y="3497263"/>
            <a:ext cx="1414463" cy="1033462"/>
            <a:chOff x="3990" y="2203"/>
            <a:chExt cx="891" cy="651"/>
          </a:xfrm>
        </p:grpSpPr>
        <p:sp>
          <p:nvSpPr>
            <p:cNvPr id="47150" name="Line 33">
              <a:extLst>
                <a:ext uri="{FF2B5EF4-FFF2-40B4-BE49-F238E27FC236}">
                  <a16:creationId xmlns:a16="http://schemas.microsoft.com/office/drawing/2014/main" id="{2A8BAE11-4533-41ED-9DDB-B0B160962B0E}"/>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1" name="Oval 34">
              <a:extLst>
                <a:ext uri="{FF2B5EF4-FFF2-40B4-BE49-F238E27FC236}">
                  <a16:creationId xmlns:a16="http://schemas.microsoft.com/office/drawing/2014/main" id="{77BDF5A9-8547-4BCB-9E0C-E45244343DC0}"/>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sp>
        <p:nvSpPr>
          <p:cNvPr id="47131" name="Text Box 35">
            <a:extLst>
              <a:ext uri="{FF2B5EF4-FFF2-40B4-BE49-F238E27FC236}">
                <a16:creationId xmlns:a16="http://schemas.microsoft.com/office/drawing/2014/main" id="{1797C6C5-E44D-4EB6-9959-A5C3C88F8BED}"/>
              </a:ext>
            </a:extLst>
          </p:cNvPr>
          <p:cNvSpPr txBox="1">
            <a:spLocks noChangeArrowheads="1"/>
          </p:cNvSpPr>
          <p:nvPr/>
        </p:nvSpPr>
        <p:spPr bwMode="auto">
          <a:xfrm>
            <a:off x="2554289" y="1200151"/>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289828" name="Line 36">
            <a:extLst>
              <a:ext uri="{FF2B5EF4-FFF2-40B4-BE49-F238E27FC236}">
                <a16:creationId xmlns:a16="http://schemas.microsoft.com/office/drawing/2014/main" id="{F7603967-B495-41B3-AB51-46C515581444}"/>
              </a:ext>
            </a:extLst>
          </p:cNvPr>
          <p:cNvSpPr>
            <a:spLocks noChangeShapeType="1"/>
          </p:cNvSpPr>
          <p:nvPr/>
        </p:nvSpPr>
        <p:spPr bwMode="auto">
          <a:xfrm>
            <a:off x="2535238" y="1289051"/>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9829" name="Freeform 37">
            <a:extLst>
              <a:ext uri="{FF2B5EF4-FFF2-40B4-BE49-F238E27FC236}">
                <a16:creationId xmlns:a16="http://schemas.microsoft.com/office/drawing/2014/main" id="{76CB5B19-4370-45B3-883E-1AD8C6827DFF}"/>
              </a:ext>
            </a:extLst>
          </p:cNvPr>
          <p:cNvSpPr>
            <a:spLocks/>
          </p:cNvSpPr>
          <p:nvPr/>
        </p:nvSpPr>
        <p:spPr bwMode="auto">
          <a:xfrm>
            <a:off x="2535238" y="2006600"/>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9830" name="Group 38">
            <a:extLst>
              <a:ext uri="{FF2B5EF4-FFF2-40B4-BE49-F238E27FC236}">
                <a16:creationId xmlns:a16="http://schemas.microsoft.com/office/drawing/2014/main" id="{69882F47-B3F5-46C5-BC61-2A414EE8DEDB}"/>
              </a:ext>
            </a:extLst>
          </p:cNvPr>
          <p:cNvGrpSpPr>
            <a:grpSpLocks/>
          </p:cNvGrpSpPr>
          <p:nvPr/>
        </p:nvGrpSpPr>
        <p:grpSpPr bwMode="auto">
          <a:xfrm>
            <a:off x="1871663" y="2166939"/>
            <a:ext cx="1333500" cy="1004887"/>
            <a:chOff x="220" y="1365"/>
            <a:chExt cx="840" cy="633"/>
          </a:xfrm>
        </p:grpSpPr>
        <p:sp>
          <p:nvSpPr>
            <p:cNvPr id="47148" name="Line 39">
              <a:extLst>
                <a:ext uri="{FF2B5EF4-FFF2-40B4-BE49-F238E27FC236}">
                  <a16:creationId xmlns:a16="http://schemas.microsoft.com/office/drawing/2014/main" id="{049AB937-21FC-42BF-8C86-112AF05B1EB2}"/>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9" name="Oval 40">
              <a:extLst>
                <a:ext uri="{FF2B5EF4-FFF2-40B4-BE49-F238E27FC236}">
                  <a16:creationId xmlns:a16="http://schemas.microsoft.com/office/drawing/2014/main" id="{CEA75402-3104-4045-BA1F-D2F2325C6EEB}"/>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sp>
        <p:nvSpPr>
          <p:cNvPr id="289833" name="Oval 41">
            <a:extLst>
              <a:ext uri="{FF2B5EF4-FFF2-40B4-BE49-F238E27FC236}">
                <a16:creationId xmlns:a16="http://schemas.microsoft.com/office/drawing/2014/main" id="{EE47035D-07A8-4298-BCF8-D3DB759D8BAA}"/>
              </a:ext>
            </a:extLst>
          </p:cNvPr>
          <p:cNvSpPr>
            <a:spLocks noChangeArrowheads="1"/>
          </p:cNvSpPr>
          <p:nvPr/>
        </p:nvSpPr>
        <p:spPr bwMode="auto">
          <a:xfrm>
            <a:off x="3856039" y="2222501"/>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289834" name="Line 42">
            <a:extLst>
              <a:ext uri="{FF2B5EF4-FFF2-40B4-BE49-F238E27FC236}">
                <a16:creationId xmlns:a16="http://schemas.microsoft.com/office/drawing/2014/main" id="{7043D608-94CE-4D8D-A405-1C27F7012FF8}"/>
              </a:ext>
            </a:extLst>
          </p:cNvPr>
          <p:cNvSpPr>
            <a:spLocks noChangeShapeType="1"/>
          </p:cNvSpPr>
          <p:nvPr/>
        </p:nvSpPr>
        <p:spPr bwMode="auto">
          <a:xfrm flipH="1">
            <a:off x="7785100" y="4902200"/>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9835" name="Freeform 43">
            <a:extLst>
              <a:ext uri="{FF2B5EF4-FFF2-40B4-BE49-F238E27FC236}">
                <a16:creationId xmlns:a16="http://schemas.microsoft.com/office/drawing/2014/main" id="{143BE80E-9E37-450A-A7D8-8549D09E2F6C}"/>
              </a:ext>
            </a:extLst>
          </p:cNvPr>
          <p:cNvSpPr>
            <a:spLocks/>
          </p:cNvSpPr>
          <p:nvPr/>
        </p:nvSpPr>
        <p:spPr bwMode="auto">
          <a:xfrm>
            <a:off x="2679700" y="3886200"/>
            <a:ext cx="6667500" cy="2260600"/>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0" h="1424">
                <a:moveTo>
                  <a:pt x="4200" y="1424"/>
                </a:moveTo>
                <a:lnTo>
                  <a:pt x="3224" y="1424"/>
                </a:lnTo>
                <a:lnTo>
                  <a:pt x="1880"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9836" name="Group 44">
            <a:extLst>
              <a:ext uri="{FF2B5EF4-FFF2-40B4-BE49-F238E27FC236}">
                <a16:creationId xmlns:a16="http://schemas.microsoft.com/office/drawing/2014/main" id="{7E76D65B-8DA6-4E5F-8392-81ACCF314526}"/>
              </a:ext>
            </a:extLst>
          </p:cNvPr>
          <p:cNvGrpSpPr>
            <a:grpSpLocks/>
          </p:cNvGrpSpPr>
          <p:nvPr/>
        </p:nvGrpSpPr>
        <p:grpSpPr bwMode="auto">
          <a:xfrm>
            <a:off x="1871663" y="2166939"/>
            <a:ext cx="1333500" cy="1004887"/>
            <a:chOff x="220" y="1365"/>
            <a:chExt cx="840" cy="633"/>
          </a:xfrm>
        </p:grpSpPr>
        <p:sp>
          <p:nvSpPr>
            <p:cNvPr id="47146" name="Line 45">
              <a:extLst>
                <a:ext uri="{FF2B5EF4-FFF2-40B4-BE49-F238E27FC236}">
                  <a16:creationId xmlns:a16="http://schemas.microsoft.com/office/drawing/2014/main" id="{0B66C64A-A3C0-4BA5-A925-5784385E7D82}"/>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7" name="Oval 46">
              <a:extLst>
                <a:ext uri="{FF2B5EF4-FFF2-40B4-BE49-F238E27FC236}">
                  <a16:creationId xmlns:a16="http://schemas.microsoft.com/office/drawing/2014/main" id="{7702319B-64FA-4EDA-B3DD-70BA0429AA5B}"/>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grpSp>
      <p:sp>
        <p:nvSpPr>
          <p:cNvPr id="289839" name="Oval 47">
            <a:extLst>
              <a:ext uri="{FF2B5EF4-FFF2-40B4-BE49-F238E27FC236}">
                <a16:creationId xmlns:a16="http://schemas.microsoft.com/office/drawing/2014/main" id="{70909839-A2C2-4F8F-954D-3A817A2B3EFD}"/>
              </a:ext>
            </a:extLst>
          </p:cNvPr>
          <p:cNvSpPr>
            <a:spLocks noChangeArrowheads="1"/>
          </p:cNvSpPr>
          <p:nvPr/>
        </p:nvSpPr>
        <p:spPr bwMode="auto">
          <a:xfrm>
            <a:off x="3852864" y="2227264"/>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289840" name="Line 48">
            <a:extLst>
              <a:ext uri="{FF2B5EF4-FFF2-40B4-BE49-F238E27FC236}">
                <a16:creationId xmlns:a16="http://schemas.microsoft.com/office/drawing/2014/main" id="{385A2341-1952-4A43-B0C7-6E104100266F}"/>
              </a:ext>
            </a:extLst>
          </p:cNvPr>
          <p:cNvSpPr>
            <a:spLocks noChangeShapeType="1"/>
          </p:cNvSpPr>
          <p:nvPr/>
        </p:nvSpPr>
        <p:spPr bwMode="auto">
          <a:xfrm>
            <a:off x="8077200" y="2493963"/>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9841" name="Freeform 49">
            <a:extLst>
              <a:ext uri="{FF2B5EF4-FFF2-40B4-BE49-F238E27FC236}">
                <a16:creationId xmlns:a16="http://schemas.microsoft.com/office/drawing/2014/main" id="{4B8F6760-3CBF-4989-AF02-E5D8903D1741}"/>
              </a:ext>
            </a:extLst>
          </p:cNvPr>
          <p:cNvSpPr>
            <a:spLocks/>
          </p:cNvSpPr>
          <p:nvPr/>
        </p:nvSpPr>
        <p:spPr bwMode="auto">
          <a:xfrm>
            <a:off x="5181601" y="2216151"/>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42" name="Line 50">
            <a:extLst>
              <a:ext uri="{FF2B5EF4-FFF2-40B4-BE49-F238E27FC236}">
                <a16:creationId xmlns:a16="http://schemas.microsoft.com/office/drawing/2014/main" id="{4BDC0152-329E-45C2-823B-C146016148E0}"/>
              </a:ext>
            </a:extLst>
          </p:cNvPr>
          <p:cNvSpPr>
            <a:spLocks noChangeShapeType="1"/>
          </p:cNvSpPr>
          <p:nvPr/>
        </p:nvSpPr>
        <p:spPr bwMode="auto">
          <a:xfrm>
            <a:off x="5072063" y="2090739"/>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9843" name="Freeform 51">
            <a:extLst>
              <a:ext uri="{FF2B5EF4-FFF2-40B4-BE49-F238E27FC236}">
                <a16:creationId xmlns:a16="http://schemas.microsoft.com/office/drawing/2014/main" id="{9EDE6E20-328D-4B95-9DCF-56D878F0C49F}"/>
              </a:ext>
            </a:extLst>
          </p:cNvPr>
          <p:cNvSpPr>
            <a:spLocks/>
          </p:cNvSpPr>
          <p:nvPr/>
        </p:nvSpPr>
        <p:spPr bwMode="auto">
          <a:xfrm>
            <a:off x="5167314" y="2951163"/>
            <a:ext cx="4073525" cy="2133600"/>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66" h="1344">
                <a:moveTo>
                  <a:pt x="0" y="0"/>
                </a:moveTo>
                <a:lnTo>
                  <a:pt x="1013" y="0"/>
                </a:lnTo>
                <a:lnTo>
                  <a:pt x="1650" y="1344"/>
                </a:lnTo>
                <a:lnTo>
                  <a:pt x="2566" y="1344"/>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5" name="Text Box 52">
            <a:extLst>
              <a:ext uri="{FF2B5EF4-FFF2-40B4-BE49-F238E27FC236}">
                <a16:creationId xmlns:a16="http://schemas.microsoft.com/office/drawing/2014/main" id="{CAFA4A2D-708A-4A23-8CA6-FD99B22C0E94}"/>
              </a:ext>
            </a:extLst>
          </p:cNvPr>
          <p:cNvSpPr txBox="1">
            <a:spLocks noChangeArrowheads="1"/>
          </p:cNvSpPr>
          <p:nvPr/>
        </p:nvSpPr>
        <p:spPr bwMode="auto">
          <a:xfrm>
            <a:off x="2959100" y="386873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57" name="灯片编号占位符 3">
            <a:extLst>
              <a:ext uri="{FF2B5EF4-FFF2-40B4-BE49-F238E27FC236}">
                <a16:creationId xmlns:a16="http://schemas.microsoft.com/office/drawing/2014/main" id="{F06C020A-569B-4FA7-863F-67185F12A40D}"/>
              </a:ext>
            </a:extLst>
          </p:cNvPr>
          <p:cNvSpPr>
            <a:spLocks noGrp="1"/>
          </p:cNvSpPr>
          <p:nvPr>
            <p:ph type="sldNum" sz="quarter" idx="11"/>
          </p:nvPr>
        </p:nvSpPr>
        <p:spPr>
          <a:xfrm>
            <a:off x="9283433" y="6537326"/>
            <a:ext cx="2844800" cy="320675"/>
          </a:xfrm>
        </p:spPr>
        <p:txBody>
          <a:bodyPr/>
          <a:lstStyle/>
          <a:p>
            <a:pPr>
              <a:defRPr/>
            </a:pPr>
            <a:fld id="{3FFE790D-BCFB-4008-9260-CA63AEE325FD}" type="slidenum">
              <a:rPr lang="en-US" smtClean="0"/>
              <a:pPr>
                <a:defRPr/>
              </a:pPr>
              <a:t>28</a:t>
            </a:fld>
            <a:endParaRPr lang="en-US" dirty="0"/>
          </a:p>
        </p:txBody>
      </p:sp>
    </p:spTree>
    <p:extLst>
      <p:ext uri="{BB962C8B-B14F-4D97-AF65-F5344CB8AC3E}">
        <p14:creationId xmlns:p14="http://schemas.microsoft.com/office/powerpoint/2010/main" val="3148147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89821"/>
                                        </p:tgtEl>
                                        <p:attrNameLst>
                                          <p:attrName>style.visibility</p:attrName>
                                        </p:attrNameLst>
                                      </p:cBhvr>
                                      <p:to>
                                        <p:strVal val="visible"/>
                                      </p:to>
                                    </p:set>
                                    <p:anim calcmode="lin" valueType="num">
                                      <p:cBhvr>
                                        <p:cTn id="7" dur="1000" fill="hold"/>
                                        <p:tgtEl>
                                          <p:spTgt spid="289821"/>
                                        </p:tgtEl>
                                        <p:attrNameLst>
                                          <p:attrName>ppt_w</p:attrName>
                                        </p:attrNameLst>
                                      </p:cBhvr>
                                      <p:tavLst>
                                        <p:tav tm="0">
                                          <p:val>
                                            <p:fltVal val="0"/>
                                          </p:val>
                                        </p:tav>
                                        <p:tav tm="100000">
                                          <p:val>
                                            <p:strVal val="#ppt_w"/>
                                          </p:val>
                                        </p:tav>
                                      </p:tavLst>
                                    </p:anim>
                                    <p:anim calcmode="lin" valueType="num">
                                      <p:cBhvr>
                                        <p:cTn id="8" dur="1000" fill="hold"/>
                                        <p:tgtEl>
                                          <p:spTgt spid="289821"/>
                                        </p:tgtEl>
                                        <p:attrNameLst>
                                          <p:attrName>ppt_h</p:attrName>
                                        </p:attrNameLst>
                                      </p:cBhvr>
                                      <p:tavLst>
                                        <p:tav tm="0">
                                          <p:val>
                                            <p:fltVal val="0"/>
                                          </p:val>
                                        </p:tav>
                                        <p:tav tm="100000">
                                          <p:val>
                                            <p:strVal val="#ppt_h"/>
                                          </p:val>
                                        </p:tav>
                                      </p:tavLst>
                                    </p:anim>
                                    <p:anim calcmode="lin" valueType="num">
                                      <p:cBhvr>
                                        <p:cTn id="9" dur="1000" fill="hold"/>
                                        <p:tgtEl>
                                          <p:spTgt spid="2898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98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89824"/>
                                        </p:tgtEl>
                                        <p:attrNameLst>
                                          <p:attrName>style.visibility</p:attrName>
                                        </p:attrNameLst>
                                      </p:cBhvr>
                                      <p:to>
                                        <p:strVal val="visible"/>
                                      </p:to>
                                    </p:set>
                                    <p:anim calcmode="lin" valueType="num">
                                      <p:cBhvr>
                                        <p:cTn id="15" dur="1000" fill="hold"/>
                                        <p:tgtEl>
                                          <p:spTgt spid="289824"/>
                                        </p:tgtEl>
                                        <p:attrNameLst>
                                          <p:attrName>ppt_w</p:attrName>
                                        </p:attrNameLst>
                                      </p:cBhvr>
                                      <p:tavLst>
                                        <p:tav tm="0">
                                          <p:val>
                                            <p:fltVal val="0"/>
                                          </p:val>
                                        </p:tav>
                                        <p:tav tm="100000">
                                          <p:val>
                                            <p:strVal val="#ppt_w"/>
                                          </p:val>
                                        </p:tav>
                                      </p:tavLst>
                                    </p:anim>
                                    <p:anim calcmode="lin" valueType="num">
                                      <p:cBhvr>
                                        <p:cTn id="16" dur="1000" fill="hold"/>
                                        <p:tgtEl>
                                          <p:spTgt spid="289824"/>
                                        </p:tgtEl>
                                        <p:attrNameLst>
                                          <p:attrName>ppt_h</p:attrName>
                                        </p:attrNameLst>
                                      </p:cBhvr>
                                      <p:tavLst>
                                        <p:tav tm="0">
                                          <p:val>
                                            <p:fltVal val="0"/>
                                          </p:val>
                                        </p:tav>
                                        <p:tav tm="100000">
                                          <p:val>
                                            <p:strVal val="#ppt_h"/>
                                          </p:val>
                                        </p:tav>
                                      </p:tavLst>
                                    </p:anim>
                                    <p:anim calcmode="lin" valueType="num">
                                      <p:cBhvr>
                                        <p:cTn id="17" dur="1000" fill="hold"/>
                                        <p:tgtEl>
                                          <p:spTgt spid="28982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898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89828"/>
                                        </p:tgtEl>
                                        <p:attrNameLst>
                                          <p:attrName>style.visibility</p:attrName>
                                        </p:attrNameLst>
                                      </p:cBhvr>
                                      <p:to>
                                        <p:strVal val="visible"/>
                                      </p:to>
                                    </p:set>
                                    <p:animEffect transition="in" filter="wipe(up)">
                                      <p:cBhvr>
                                        <p:cTn id="23" dur="1000"/>
                                        <p:tgtEl>
                                          <p:spTgt spid="289828"/>
                                        </p:tgtEl>
                                      </p:cBhvr>
                                    </p:animEffect>
                                  </p:childTnLst>
                                  <p:subTnLst>
                                    <p:set>
                                      <p:cBhvr override="childStyle">
                                        <p:cTn dur="1" fill="hold" display="0" masterRel="nextClick" afterEffect="1"/>
                                        <p:tgtEl>
                                          <p:spTgt spid="28982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89829"/>
                                        </p:tgtEl>
                                        <p:attrNameLst>
                                          <p:attrName>style.visibility</p:attrName>
                                        </p:attrNameLst>
                                      </p:cBhvr>
                                      <p:to>
                                        <p:strVal val="visible"/>
                                      </p:to>
                                    </p:set>
                                    <p:animEffect transition="in" filter="wipe(left)">
                                      <p:cBhvr>
                                        <p:cTn id="28" dur="1000"/>
                                        <p:tgtEl>
                                          <p:spTgt spid="289829"/>
                                        </p:tgtEl>
                                      </p:cBhvr>
                                    </p:animEffect>
                                  </p:childTnLst>
                                  <p:subTnLst>
                                    <p:set>
                                      <p:cBhvr override="childStyle">
                                        <p:cTn dur="1" fill="hold" display="0" masterRel="nextClick" afterEffect="1"/>
                                        <p:tgtEl>
                                          <p:spTgt spid="289829"/>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2898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98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89840"/>
                                        </p:tgtEl>
                                        <p:attrNameLst>
                                          <p:attrName>style.visibility</p:attrName>
                                        </p:attrNameLst>
                                      </p:cBhvr>
                                      <p:to>
                                        <p:strVal val="visible"/>
                                      </p:to>
                                    </p:set>
                                    <p:animEffect transition="in" filter="wipe(up)">
                                      <p:cBhvr>
                                        <p:cTn id="37" dur="1000"/>
                                        <p:tgtEl>
                                          <p:spTgt spid="289840"/>
                                        </p:tgtEl>
                                      </p:cBhvr>
                                    </p:animEffect>
                                  </p:childTnLst>
                                  <p:subTnLst>
                                    <p:set>
                                      <p:cBhvr override="childStyle">
                                        <p:cTn dur="1" fill="hold" display="0" masterRel="nextClick" afterEffect="1"/>
                                        <p:tgtEl>
                                          <p:spTgt spid="28984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89841"/>
                                        </p:tgtEl>
                                        <p:attrNameLst>
                                          <p:attrName>style.visibility</p:attrName>
                                        </p:attrNameLst>
                                      </p:cBhvr>
                                      <p:to>
                                        <p:strVal val="visible"/>
                                      </p:to>
                                    </p:set>
                                    <p:animEffect transition="in" filter="wipe(right)">
                                      <p:cBhvr>
                                        <p:cTn id="42" dur="1000"/>
                                        <p:tgtEl>
                                          <p:spTgt spid="289841"/>
                                        </p:tgtEl>
                                      </p:cBhvr>
                                    </p:animEffect>
                                  </p:childTnLst>
                                  <p:subTnLst>
                                    <p:set>
                                      <p:cBhvr override="childStyle">
                                        <p:cTn dur="1" fill="hold" display="0" masterRel="nextClick" afterEffect="1"/>
                                        <p:tgtEl>
                                          <p:spTgt spid="28984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89842"/>
                                        </p:tgtEl>
                                        <p:attrNameLst>
                                          <p:attrName>style.visibility</p:attrName>
                                        </p:attrNameLst>
                                      </p:cBhvr>
                                      <p:to>
                                        <p:strVal val="visible"/>
                                      </p:to>
                                    </p:set>
                                    <p:animEffect transition="in" filter="wipe(up)">
                                      <p:cBhvr>
                                        <p:cTn id="47" dur="1000"/>
                                        <p:tgtEl>
                                          <p:spTgt spid="289842"/>
                                        </p:tgtEl>
                                      </p:cBhvr>
                                    </p:animEffect>
                                  </p:childTnLst>
                                  <p:subTnLst>
                                    <p:set>
                                      <p:cBhvr override="childStyle">
                                        <p:cTn dur="1" fill="hold" display="0" masterRel="nextClick" afterEffect="1"/>
                                        <p:tgtEl>
                                          <p:spTgt spid="289842"/>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9843"/>
                                        </p:tgtEl>
                                        <p:attrNameLst>
                                          <p:attrName>style.visibility</p:attrName>
                                        </p:attrNameLst>
                                      </p:cBhvr>
                                      <p:to>
                                        <p:strVal val="visible"/>
                                      </p:to>
                                    </p:set>
                                    <p:animEffect transition="in" filter="wipe(left)">
                                      <p:cBhvr>
                                        <p:cTn id="52" dur="2000"/>
                                        <p:tgtEl>
                                          <p:spTgt spid="289843"/>
                                        </p:tgtEl>
                                      </p:cBhvr>
                                    </p:animEffect>
                                  </p:childTnLst>
                                  <p:subTnLst>
                                    <p:set>
                                      <p:cBhvr override="childStyle">
                                        <p:cTn dur="1" fill="hold" display="0" masterRel="nextClick" afterEffect="1"/>
                                        <p:tgtEl>
                                          <p:spTgt spid="289843"/>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89834"/>
                                        </p:tgtEl>
                                        <p:attrNameLst>
                                          <p:attrName>style.visibility</p:attrName>
                                        </p:attrNameLst>
                                      </p:cBhvr>
                                      <p:to>
                                        <p:strVal val="visible"/>
                                      </p:to>
                                    </p:set>
                                    <p:animEffect transition="in" filter="wipe(up)">
                                      <p:cBhvr>
                                        <p:cTn id="57" dur="1000"/>
                                        <p:tgtEl>
                                          <p:spTgt spid="289834"/>
                                        </p:tgtEl>
                                      </p:cBhvr>
                                    </p:animEffect>
                                  </p:childTnLst>
                                  <p:subTnLst>
                                    <p:set>
                                      <p:cBhvr override="childStyle">
                                        <p:cTn dur="1" fill="hold" display="0" masterRel="nextClick" afterEffect="1"/>
                                        <p:tgtEl>
                                          <p:spTgt spid="289834"/>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89835"/>
                                        </p:tgtEl>
                                        <p:attrNameLst>
                                          <p:attrName>style.visibility</p:attrName>
                                        </p:attrNameLst>
                                      </p:cBhvr>
                                      <p:to>
                                        <p:strVal val="visible"/>
                                      </p:to>
                                    </p:set>
                                    <p:animEffect transition="in" filter="wipe(down)">
                                      <p:cBhvr>
                                        <p:cTn id="62" dur="1000"/>
                                        <p:tgtEl>
                                          <p:spTgt spid="289835"/>
                                        </p:tgtEl>
                                      </p:cBhvr>
                                    </p:animEffect>
                                  </p:childTnLst>
                                </p:cTn>
                              </p:par>
                            </p:childTnLst>
                          </p:cTn>
                        </p:par>
                        <p:par>
                          <p:cTn id="63" fill="hold" nodeType="afterGroup">
                            <p:stCondLst>
                              <p:cond delay="1000"/>
                            </p:stCondLst>
                            <p:childTnLst>
                              <p:par>
                                <p:cTn id="64" presetID="1" presetClass="entr" presetSubtype="0" fill="hold" nodeType="afterEffect">
                                  <p:stCondLst>
                                    <p:cond delay="0"/>
                                  </p:stCondLst>
                                  <p:childTnLst>
                                    <p:set>
                                      <p:cBhvr>
                                        <p:cTn id="65" dur="1" fill="hold">
                                          <p:stCondLst>
                                            <p:cond delay="0"/>
                                          </p:stCondLst>
                                        </p:cTn>
                                        <p:tgtEl>
                                          <p:spTgt spid="28983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89839"/>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289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33" grpId="0" animBg="1"/>
      <p:bldP spid="289839" grpId="0" animBg="1"/>
      <p:bldP spid="28983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AE8CD-4918-4412-96B5-5C5267BC3B16}"/>
              </a:ext>
            </a:extLst>
          </p:cNvPr>
          <p:cNvSpPr>
            <a:spLocks noGrp="1"/>
          </p:cNvSpPr>
          <p:nvPr>
            <p:ph type="title"/>
          </p:nvPr>
        </p:nvSpPr>
        <p:spPr/>
        <p:txBody>
          <a:bodyPr/>
          <a:lstStyle/>
          <a:p>
            <a:r>
              <a:rPr kumimoji="1" lang="zh-CN" altLang="en-US" sz="3600" dirty="0"/>
              <a:t>场景</a:t>
            </a:r>
            <a:r>
              <a:rPr kumimoji="1" lang="en-US" altLang="zh-CN" sz="3600" dirty="0"/>
              <a:t>2</a:t>
            </a:r>
            <a:r>
              <a:rPr lang="zh-CN" altLang="en-US" sz="3600" dirty="0"/>
              <a:t>：</a:t>
            </a:r>
            <a:r>
              <a:rPr lang="en-US" altLang="zh-CN" sz="3600" dirty="0" err="1"/>
              <a:t>rdt</a:t>
            </a:r>
            <a:r>
              <a:rPr lang="en-US" altLang="zh-CN" sz="3600" dirty="0"/>
              <a:t> 2.0</a:t>
            </a:r>
            <a:r>
              <a:rPr lang="zh-CN" altLang="en-US" sz="3600" dirty="0"/>
              <a:t>的缺陷</a:t>
            </a:r>
            <a:endParaRPr lang="zh-CN" altLang="en-US" dirty="0"/>
          </a:p>
        </p:txBody>
      </p:sp>
      <p:sp>
        <p:nvSpPr>
          <p:cNvPr id="3" name="内容占位符 2">
            <a:extLst>
              <a:ext uri="{FF2B5EF4-FFF2-40B4-BE49-F238E27FC236}">
                <a16:creationId xmlns:a16="http://schemas.microsoft.com/office/drawing/2014/main" id="{7D2E0ABC-B69B-4FAE-A678-26D1ED39C599}"/>
              </a:ext>
            </a:extLst>
          </p:cNvPr>
          <p:cNvSpPr>
            <a:spLocks noGrp="1"/>
          </p:cNvSpPr>
          <p:nvPr>
            <p:ph idx="1"/>
          </p:nvPr>
        </p:nvSpPr>
        <p:spPr>
          <a:xfrm>
            <a:off x="609600" y="1600203"/>
            <a:ext cx="10972800" cy="4525963"/>
          </a:xfrm>
        </p:spPr>
        <p:txBody>
          <a:bodyPr/>
          <a:lstStyle/>
          <a:p>
            <a:r>
              <a:rPr lang="zh-CN" altLang="en-US" dirty="0">
                <a:solidFill>
                  <a:srgbClr val="C00000"/>
                </a:solidFill>
              </a:rPr>
              <a:t>问题：如果</a:t>
            </a:r>
            <a:r>
              <a:rPr lang="en-US" altLang="zh-CN" dirty="0">
                <a:solidFill>
                  <a:srgbClr val="C00000"/>
                </a:solidFill>
              </a:rPr>
              <a:t>ACK</a:t>
            </a:r>
            <a:r>
              <a:rPr lang="zh-CN" altLang="en-US" dirty="0">
                <a:solidFill>
                  <a:srgbClr val="C00000"/>
                </a:solidFill>
              </a:rPr>
              <a:t>或</a:t>
            </a:r>
            <a:r>
              <a:rPr lang="en-US" altLang="zh-CN" dirty="0">
                <a:solidFill>
                  <a:srgbClr val="C00000"/>
                </a:solidFill>
              </a:rPr>
              <a:t>NAK</a:t>
            </a:r>
            <a:r>
              <a:rPr lang="zh-CN" altLang="en-US" dirty="0">
                <a:solidFill>
                  <a:srgbClr val="C00000"/>
                </a:solidFill>
              </a:rPr>
              <a:t>出错</a:t>
            </a:r>
            <a:endParaRPr lang="en-US" altLang="zh-CN" dirty="0">
              <a:solidFill>
                <a:srgbClr val="C00000"/>
              </a:solidFill>
            </a:endParaRPr>
          </a:p>
          <a:p>
            <a:pPr lvl="1"/>
            <a:r>
              <a:rPr lang="zh-CN" altLang="en-US" dirty="0"/>
              <a:t>检测出</a:t>
            </a:r>
            <a:r>
              <a:rPr lang="en-US" altLang="zh-CN" dirty="0"/>
              <a:t>ACK</a:t>
            </a:r>
            <a:r>
              <a:rPr lang="zh-CN" altLang="en-US" dirty="0"/>
              <a:t>或</a:t>
            </a:r>
            <a:r>
              <a:rPr lang="en-US" altLang="zh-CN" dirty="0"/>
              <a:t>NAK</a:t>
            </a:r>
            <a:r>
              <a:rPr lang="zh-CN" altLang="en-US" dirty="0"/>
              <a:t>有错后，发送方不知道接收方的状况</a:t>
            </a:r>
            <a:endParaRPr lang="en-US" altLang="zh-CN" dirty="0"/>
          </a:p>
          <a:p>
            <a:r>
              <a:rPr lang="zh-CN" altLang="en-US" dirty="0">
                <a:solidFill>
                  <a:srgbClr val="C00000"/>
                </a:solidFill>
              </a:rPr>
              <a:t>选择</a:t>
            </a:r>
            <a:r>
              <a:rPr lang="en-US" altLang="zh-CN" dirty="0">
                <a:solidFill>
                  <a:srgbClr val="C00000"/>
                </a:solidFill>
              </a:rPr>
              <a:t>1</a:t>
            </a:r>
            <a:r>
              <a:rPr lang="zh-CN" altLang="en-US" dirty="0"/>
              <a:t>：发送方通知接收方重传</a:t>
            </a:r>
            <a:r>
              <a:rPr lang="en-US" altLang="zh-CN" dirty="0"/>
              <a:t>ACK</a:t>
            </a:r>
            <a:r>
              <a:rPr lang="zh-CN" altLang="en-US" dirty="0"/>
              <a:t>或</a:t>
            </a:r>
            <a:r>
              <a:rPr lang="en-US" altLang="zh-CN" dirty="0"/>
              <a:t>NAK</a:t>
            </a:r>
          </a:p>
          <a:p>
            <a:pPr lvl="1"/>
            <a:r>
              <a:rPr lang="zh-CN" altLang="en-US" dirty="0">
                <a:solidFill>
                  <a:srgbClr val="0070C0"/>
                </a:solidFill>
              </a:rPr>
              <a:t>缺陷</a:t>
            </a:r>
            <a:r>
              <a:rPr lang="zh-CN" altLang="en-US" dirty="0"/>
              <a:t>：通知本身也可能出错，陷入死循环</a:t>
            </a:r>
            <a:endParaRPr lang="en-US" altLang="zh-CN" dirty="0"/>
          </a:p>
          <a:p>
            <a:r>
              <a:rPr lang="zh-CN" altLang="en-US" dirty="0">
                <a:solidFill>
                  <a:srgbClr val="C00000"/>
                </a:solidFill>
              </a:rPr>
              <a:t>选择</a:t>
            </a:r>
            <a:r>
              <a:rPr lang="en-US" altLang="zh-CN" dirty="0">
                <a:solidFill>
                  <a:srgbClr val="C00000"/>
                </a:solidFill>
              </a:rPr>
              <a:t>2</a:t>
            </a:r>
            <a:r>
              <a:rPr lang="zh-CN" altLang="en-US" dirty="0"/>
              <a:t>：采用更复杂的校验技术，不仅可以检测差错，还能纠正差错</a:t>
            </a:r>
            <a:endParaRPr lang="en-US" altLang="zh-CN" dirty="0"/>
          </a:p>
          <a:p>
            <a:pPr lvl="1"/>
            <a:r>
              <a:rPr lang="zh-CN" altLang="en-US" dirty="0">
                <a:solidFill>
                  <a:srgbClr val="0070C0"/>
                </a:solidFill>
              </a:rPr>
              <a:t>缺陷</a:t>
            </a:r>
            <a:r>
              <a:rPr lang="zh-CN" altLang="en-US" dirty="0"/>
              <a:t>：额外的计算与传输开销</a:t>
            </a:r>
            <a:endParaRPr lang="en-US" altLang="zh-CN" dirty="0"/>
          </a:p>
          <a:p>
            <a:r>
              <a:rPr lang="zh-CN" altLang="en-US" dirty="0">
                <a:solidFill>
                  <a:srgbClr val="C00000"/>
                </a:solidFill>
              </a:rPr>
              <a:t>选择</a:t>
            </a:r>
            <a:r>
              <a:rPr lang="en-US" altLang="zh-CN" dirty="0">
                <a:solidFill>
                  <a:srgbClr val="C00000"/>
                </a:solidFill>
              </a:rPr>
              <a:t>3</a:t>
            </a:r>
            <a:r>
              <a:rPr lang="zh-CN" altLang="en-US" dirty="0"/>
              <a:t>：发送方直接重传</a:t>
            </a:r>
            <a:endParaRPr lang="en-US" altLang="zh-CN" dirty="0"/>
          </a:p>
          <a:p>
            <a:pPr lvl="1"/>
            <a:r>
              <a:rPr lang="zh-CN" altLang="en-US" dirty="0">
                <a:solidFill>
                  <a:srgbClr val="0070C0"/>
                </a:solidFill>
              </a:rPr>
              <a:t>缺陷</a:t>
            </a:r>
            <a:r>
              <a:rPr lang="zh-CN" altLang="en-US" dirty="0"/>
              <a:t>：接收方收到多份数据</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9B81703F-90BF-4283-9BFC-C21128356D3D}"/>
              </a:ext>
            </a:extLst>
          </p:cNvPr>
          <p:cNvSpPr>
            <a:spLocks noGrp="1"/>
          </p:cNvSpPr>
          <p:nvPr>
            <p:ph type="sldNum" sz="quarter" idx="11"/>
          </p:nvPr>
        </p:nvSpPr>
        <p:spPr/>
        <p:txBody>
          <a:bodyPr/>
          <a:lstStyle/>
          <a:p>
            <a:pPr>
              <a:defRPr/>
            </a:pPr>
            <a:fld id="{3FFE790D-BCFB-4008-9260-CA63AEE325FD}" type="slidenum">
              <a:rPr lang="en-US" smtClean="0"/>
              <a:pPr>
                <a:defRPr/>
              </a:pPr>
              <a:t>29</a:t>
            </a:fld>
            <a:endParaRPr lang="en-US" dirty="0"/>
          </a:p>
        </p:txBody>
      </p:sp>
    </p:spTree>
    <p:extLst>
      <p:ext uri="{BB962C8B-B14F-4D97-AF65-F5344CB8AC3E}">
        <p14:creationId xmlns:p14="http://schemas.microsoft.com/office/powerpoint/2010/main" val="342662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EEA5F-916A-4D8B-AF1F-C04689DF7F10}"/>
              </a:ext>
            </a:extLst>
          </p:cNvPr>
          <p:cNvSpPr>
            <a:spLocks noGrp="1"/>
          </p:cNvSpPr>
          <p:nvPr>
            <p:ph type="title"/>
          </p:nvPr>
        </p:nvSpPr>
        <p:spPr/>
        <p:txBody>
          <a:bodyPr/>
          <a:lstStyle/>
          <a:p>
            <a:r>
              <a:rPr lang="zh-CN" altLang="en-US" dirty="0"/>
              <a:t>可靠传输概念</a:t>
            </a:r>
          </a:p>
        </p:txBody>
      </p:sp>
      <p:sp>
        <p:nvSpPr>
          <p:cNvPr id="4" name="灯片编号占位符 3">
            <a:extLst>
              <a:ext uri="{FF2B5EF4-FFF2-40B4-BE49-F238E27FC236}">
                <a16:creationId xmlns:a16="http://schemas.microsoft.com/office/drawing/2014/main" id="{49B8C415-E599-46DA-A8EF-D48C9F599549}"/>
              </a:ext>
            </a:extLst>
          </p:cNvPr>
          <p:cNvSpPr>
            <a:spLocks noGrp="1"/>
          </p:cNvSpPr>
          <p:nvPr>
            <p:ph type="sldNum" sz="quarter" idx="11"/>
          </p:nvPr>
        </p:nvSpPr>
        <p:spPr/>
        <p:txBody>
          <a:bodyPr/>
          <a:lstStyle/>
          <a:p>
            <a:pPr>
              <a:defRPr/>
            </a:pPr>
            <a:fld id="{3FFE790D-BCFB-4008-9260-CA63AEE325FD}" type="slidenum">
              <a:rPr lang="en-US" smtClean="0"/>
              <a:pPr>
                <a:defRPr/>
              </a:pPr>
              <a:t>3</a:t>
            </a:fld>
            <a:endParaRPr lang="en-US" dirty="0"/>
          </a:p>
        </p:txBody>
      </p:sp>
      <p:grpSp>
        <p:nvGrpSpPr>
          <p:cNvPr id="5" name="Group 791">
            <a:extLst>
              <a:ext uri="{FF2B5EF4-FFF2-40B4-BE49-F238E27FC236}">
                <a16:creationId xmlns:a16="http://schemas.microsoft.com/office/drawing/2014/main" id="{E2A0A721-2177-4FC4-B2FD-7C0668430A3D}"/>
              </a:ext>
            </a:extLst>
          </p:cNvPr>
          <p:cNvGrpSpPr/>
          <p:nvPr/>
        </p:nvGrpSpPr>
        <p:grpSpPr>
          <a:xfrm>
            <a:off x="1126126" y="2923965"/>
            <a:ext cx="1066800" cy="838200"/>
            <a:chOff x="7487144" y="3389820"/>
            <a:chExt cx="350807" cy="305517"/>
          </a:xfrm>
        </p:grpSpPr>
        <p:pic>
          <p:nvPicPr>
            <p:cNvPr id="6" name="Picture 1115" descr="antenna_stylized">
              <a:extLst>
                <a:ext uri="{FF2B5EF4-FFF2-40B4-BE49-F238E27FC236}">
                  <a16:creationId xmlns:a16="http://schemas.microsoft.com/office/drawing/2014/main" id="{24D10E23-E7DB-412A-9E53-4E8FAB9101A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16" descr="laptop_keyboard">
              <a:extLst>
                <a:ext uri="{FF2B5EF4-FFF2-40B4-BE49-F238E27FC236}">
                  <a16:creationId xmlns:a16="http://schemas.microsoft.com/office/drawing/2014/main" id="{5CE1BEEC-A4AA-4611-B44D-C018F2645A3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17">
              <a:extLst>
                <a:ext uri="{FF2B5EF4-FFF2-40B4-BE49-F238E27FC236}">
                  <a16:creationId xmlns:a16="http://schemas.microsoft.com/office/drawing/2014/main" id="{0C05F043-5163-4DD5-A78B-C649D8C93934}"/>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9" name="Picture 1118" descr="screen">
              <a:extLst>
                <a:ext uri="{FF2B5EF4-FFF2-40B4-BE49-F238E27FC236}">
                  <a16:creationId xmlns:a16="http://schemas.microsoft.com/office/drawing/2014/main" id="{A9DB779F-6C1C-4908-8897-87ED2BF8239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119">
              <a:extLst>
                <a:ext uri="{FF2B5EF4-FFF2-40B4-BE49-F238E27FC236}">
                  <a16:creationId xmlns:a16="http://schemas.microsoft.com/office/drawing/2014/main" id="{E9CA9F43-92F4-47A2-B4D9-C2787CD44D82}"/>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 name="Freeform 1120">
              <a:extLst>
                <a:ext uri="{FF2B5EF4-FFF2-40B4-BE49-F238E27FC236}">
                  <a16:creationId xmlns:a16="http://schemas.microsoft.com/office/drawing/2014/main" id="{DDE46A9B-6903-493E-AAC1-1B3E2ACDCF7D}"/>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 name="Freeform 1121">
              <a:extLst>
                <a:ext uri="{FF2B5EF4-FFF2-40B4-BE49-F238E27FC236}">
                  <a16:creationId xmlns:a16="http://schemas.microsoft.com/office/drawing/2014/main" id="{51729FE0-9362-439A-95B3-BAD4289875D7}"/>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3" name="Freeform 1122">
              <a:extLst>
                <a:ext uri="{FF2B5EF4-FFF2-40B4-BE49-F238E27FC236}">
                  <a16:creationId xmlns:a16="http://schemas.microsoft.com/office/drawing/2014/main" id="{0788021B-7404-4259-B95E-7F1BC75B090E}"/>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4" name="Freeform 1123">
              <a:extLst>
                <a:ext uri="{FF2B5EF4-FFF2-40B4-BE49-F238E27FC236}">
                  <a16:creationId xmlns:a16="http://schemas.microsoft.com/office/drawing/2014/main" id="{A26DC163-187D-4BE9-9F1C-94D2760F13D2}"/>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5" name="Freeform 1124">
              <a:extLst>
                <a:ext uri="{FF2B5EF4-FFF2-40B4-BE49-F238E27FC236}">
                  <a16:creationId xmlns:a16="http://schemas.microsoft.com/office/drawing/2014/main" id="{3F14E065-B8A2-4B26-9897-396D97AD9D2C}"/>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6" name="Group 1125">
              <a:extLst>
                <a:ext uri="{FF2B5EF4-FFF2-40B4-BE49-F238E27FC236}">
                  <a16:creationId xmlns:a16="http://schemas.microsoft.com/office/drawing/2014/main" id="{A353FFF7-DB99-426C-90B6-D44A871FA2F5}"/>
                </a:ext>
              </a:extLst>
            </p:cNvPr>
            <p:cNvGrpSpPr/>
            <p:nvPr/>
          </p:nvGrpSpPr>
          <p:grpSpPr bwMode="auto">
            <a:xfrm>
              <a:off x="7593395" y="3625649"/>
              <a:ext cx="64747" cy="27592"/>
              <a:chOff x="1740" y="2642"/>
              <a:chExt cx="752" cy="327"/>
            </a:xfrm>
          </p:grpSpPr>
          <p:sp>
            <p:nvSpPr>
              <p:cNvPr id="23" name="Freeform 1126">
                <a:extLst>
                  <a:ext uri="{FF2B5EF4-FFF2-40B4-BE49-F238E27FC236}">
                    <a16:creationId xmlns:a16="http://schemas.microsoft.com/office/drawing/2014/main" id="{C64E60F0-05B4-4030-BC26-17D3BD256F85}"/>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4" name="Freeform 1127">
                <a:extLst>
                  <a:ext uri="{FF2B5EF4-FFF2-40B4-BE49-F238E27FC236}">
                    <a16:creationId xmlns:a16="http://schemas.microsoft.com/office/drawing/2014/main" id="{D81C3CBA-A87D-4D27-8C39-60B877ED45B8}"/>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5" name="Freeform 1128">
                <a:extLst>
                  <a:ext uri="{FF2B5EF4-FFF2-40B4-BE49-F238E27FC236}">
                    <a16:creationId xmlns:a16="http://schemas.microsoft.com/office/drawing/2014/main" id="{F55B3C4F-12DF-44FB-9477-B50AAED4396F}"/>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6" name="Freeform 1129">
                <a:extLst>
                  <a:ext uri="{FF2B5EF4-FFF2-40B4-BE49-F238E27FC236}">
                    <a16:creationId xmlns:a16="http://schemas.microsoft.com/office/drawing/2014/main" id="{F8D363EC-92FD-4E60-92C9-B7AFFBBDC735}"/>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7" name="Freeform 1130">
                <a:extLst>
                  <a:ext uri="{FF2B5EF4-FFF2-40B4-BE49-F238E27FC236}">
                    <a16:creationId xmlns:a16="http://schemas.microsoft.com/office/drawing/2014/main" id="{5BB82429-28E6-4962-9DA1-54317C56C3CC}"/>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8" name="Freeform 1131">
                <a:extLst>
                  <a:ext uri="{FF2B5EF4-FFF2-40B4-BE49-F238E27FC236}">
                    <a16:creationId xmlns:a16="http://schemas.microsoft.com/office/drawing/2014/main" id="{EE51727F-47D6-4A64-87EE-D318C5926A91}"/>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17" name="Freeform 1132">
              <a:extLst>
                <a:ext uri="{FF2B5EF4-FFF2-40B4-BE49-F238E27FC236}">
                  <a16:creationId xmlns:a16="http://schemas.microsoft.com/office/drawing/2014/main" id="{E845B3C9-E0C7-4385-93D3-20D77EF769D4}"/>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Freeform 1133">
              <a:extLst>
                <a:ext uri="{FF2B5EF4-FFF2-40B4-BE49-F238E27FC236}">
                  <a16:creationId xmlns:a16="http://schemas.microsoft.com/office/drawing/2014/main" id="{638C362B-26E6-412E-8A38-F100B73194EA}"/>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Freeform 1134">
              <a:extLst>
                <a:ext uri="{FF2B5EF4-FFF2-40B4-BE49-F238E27FC236}">
                  <a16:creationId xmlns:a16="http://schemas.microsoft.com/office/drawing/2014/main" id="{C7FB2E45-7284-426A-B948-764225CF7FDE}"/>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0" name="Freeform 1135">
              <a:extLst>
                <a:ext uri="{FF2B5EF4-FFF2-40B4-BE49-F238E27FC236}">
                  <a16:creationId xmlns:a16="http://schemas.microsoft.com/office/drawing/2014/main" id="{E3E4FD3E-2050-4573-A724-ED65B9122962}"/>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1" name="Freeform 1136">
              <a:extLst>
                <a:ext uri="{FF2B5EF4-FFF2-40B4-BE49-F238E27FC236}">
                  <a16:creationId xmlns:a16="http://schemas.microsoft.com/office/drawing/2014/main" id="{2F099645-D392-48F5-9EB6-B8057C76DBA2}"/>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2" name="Freeform 1137">
              <a:extLst>
                <a:ext uri="{FF2B5EF4-FFF2-40B4-BE49-F238E27FC236}">
                  <a16:creationId xmlns:a16="http://schemas.microsoft.com/office/drawing/2014/main" id="{543ACA7D-9A59-446C-9302-28E7914C63FE}"/>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29" name="Group 983">
            <a:extLst>
              <a:ext uri="{FF2B5EF4-FFF2-40B4-BE49-F238E27FC236}">
                <a16:creationId xmlns:a16="http://schemas.microsoft.com/office/drawing/2014/main" id="{0C37DE5F-BEE6-4255-AC62-BF63538806B2}"/>
              </a:ext>
            </a:extLst>
          </p:cNvPr>
          <p:cNvGrpSpPr/>
          <p:nvPr/>
        </p:nvGrpSpPr>
        <p:grpSpPr bwMode="auto">
          <a:xfrm>
            <a:off x="10138475" y="2872687"/>
            <a:ext cx="531361" cy="915195"/>
            <a:chOff x="4140" y="429"/>
            <a:chExt cx="1425" cy="2396"/>
          </a:xfrm>
        </p:grpSpPr>
        <p:sp>
          <p:nvSpPr>
            <p:cNvPr id="30" name="Freeform 984">
              <a:extLst>
                <a:ext uri="{FF2B5EF4-FFF2-40B4-BE49-F238E27FC236}">
                  <a16:creationId xmlns:a16="http://schemas.microsoft.com/office/drawing/2014/main" id="{4C92A2C4-85A5-406E-86AB-8B4394347397}"/>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1" name="Rectangle 985">
              <a:extLst>
                <a:ext uri="{FF2B5EF4-FFF2-40B4-BE49-F238E27FC236}">
                  <a16:creationId xmlns:a16="http://schemas.microsoft.com/office/drawing/2014/main" id="{40108E02-43C9-4362-986D-E0F60338F4A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2" name="Freeform 986">
              <a:extLst>
                <a:ext uri="{FF2B5EF4-FFF2-40B4-BE49-F238E27FC236}">
                  <a16:creationId xmlns:a16="http://schemas.microsoft.com/office/drawing/2014/main" id="{9E9C4A93-657D-4543-A59B-B6A1C393B01F}"/>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3" name="Freeform 987">
              <a:extLst>
                <a:ext uri="{FF2B5EF4-FFF2-40B4-BE49-F238E27FC236}">
                  <a16:creationId xmlns:a16="http://schemas.microsoft.com/office/drawing/2014/main" id="{BBBA41CD-9A1F-4D83-AB89-255F22C96953}"/>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4" name="Rectangle 988">
              <a:extLst>
                <a:ext uri="{FF2B5EF4-FFF2-40B4-BE49-F238E27FC236}">
                  <a16:creationId xmlns:a16="http://schemas.microsoft.com/office/drawing/2014/main" id="{78C96C52-7562-41D7-A028-BA8D0D4C2E5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5" name="Group 989">
              <a:extLst>
                <a:ext uri="{FF2B5EF4-FFF2-40B4-BE49-F238E27FC236}">
                  <a16:creationId xmlns:a16="http://schemas.microsoft.com/office/drawing/2014/main" id="{9F616C33-9F2E-46F5-9A41-EB060136900F}"/>
                </a:ext>
              </a:extLst>
            </p:cNvPr>
            <p:cNvGrpSpPr/>
            <p:nvPr/>
          </p:nvGrpSpPr>
          <p:grpSpPr bwMode="auto">
            <a:xfrm>
              <a:off x="4749" y="668"/>
              <a:ext cx="581" cy="145"/>
              <a:chOff x="614" y="2568"/>
              <a:chExt cx="725" cy="139"/>
            </a:xfrm>
          </p:grpSpPr>
          <p:sp>
            <p:nvSpPr>
              <p:cNvPr id="60" name="AutoShape 990">
                <a:extLst>
                  <a:ext uri="{FF2B5EF4-FFF2-40B4-BE49-F238E27FC236}">
                    <a16:creationId xmlns:a16="http://schemas.microsoft.com/office/drawing/2014/main" id="{7613FAF5-7652-4196-8706-CA6B6D4411F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1" name="AutoShape 991">
                <a:extLst>
                  <a:ext uri="{FF2B5EF4-FFF2-40B4-BE49-F238E27FC236}">
                    <a16:creationId xmlns:a16="http://schemas.microsoft.com/office/drawing/2014/main" id="{A8C1EF47-045E-4D85-9F6C-BA7ADF4789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6" name="Rectangle 992">
              <a:extLst>
                <a:ext uri="{FF2B5EF4-FFF2-40B4-BE49-F238E27FC236}">
                  <a16:creationId xmlns:a16="http://schemas.microsoft.com/office/drawing/2014/main" id="{832A3656-0441-4BBC-92D8-D3DC3444901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7" name="Group 993">
              <a:extLst>
                <a:ext uri="{FF2B5EF4-FFF2-40B4-BE49-F238E27FC236}">
                  <a16:creationId xmlns:a16="http://schemas.microsoft.com/office/drawing/2014/main" id="{32083501-58BF-48D2-A02C-75ABDC1F3B77}"/>
                </a:ext>
              </a:extLst>
            </p:cNvPr>
            <p:cNvGrpSpPr/>
            <p:nvPr/>
          </p:nvGrpSpPr>
          <p:grpSpPr bwMode="auto">
            <a:xfrm>
              <a:off x="4747" y="994"/>
              <a:ext cx="581" cy="134"/>
              <a:chOff x="614" y="2568"/>
              <a:chExt cx="725" cy="139"/>
            </a:xfrm>
          </p:grpSpPr>
          <p:sp>
            <p:nvSpPr>
              <p:cNvPr id="58" name="AutoShape 994">
                <a:extLst>
                  <a:ext uri="{FF2B5EF4-FFF2-40B4-BE49-F238E27FC236}">
                    <a16:creationId xmlns:a16="http://schemas.microsoft.com/office/drawing/2014/main" id="{5453CD49-C4AF-4ADE-A3A0-0C00E61F24D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9" name="AutoShape 995">
                <a:extLst>
                  <a:ext uri="{FF2B5EF4-FFF2-40B4-BE49-F238E27FC236}">
                    <a16:creationId xmlns:a16="http://schemas.microsoft.com/office/drawing/2014/main" id="{FA2B28C7-0D59-45CC-9E0D-C5177B2549D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8" name="Rectangle 996">
              <a:extLst>
                <a:ext uri="{FF2B5EF4-FFF2-40B4-BE49-F238E27FC236}">
                  <a16:creationId xmlns:a16="http://schemas.microsoft.com/office/drawing/2014/main" id="{20872267-FD7A-4360-9FA2-7F8EA9D3A23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9" name="Rectangle 997">
              <a:extLst>
                <a:ext uri="{FF2B5EF4-FFF2-40B4-BE49-F238E27FC236}">
                  <a16:creationId xmlns:a16="http://schemas.microsoft.com/office/drawing/2014/main" id="{76E1E9C7-EA86-49BD-AF1F-0124CD0A474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0" name="Group 998">
              <a:extLst>
                <a:ext uri="{FF2B5EF4-FFF2-40B4-BE49-F238E27FC236}">
                  <a16:creationId xmlns:a16="http://schemas.microsoft.com/office/drawing/2014/main" id="{6CF66895-3BAE-415D-9D36-2B8DD1964BDB}"/>
                </a:ext>
              </a:extLst>
            </p:cNvPr>
            <p:cNvGrpSpPr/>
            <p:nvPr/>
          </p:nvGrpSpPr>
          <p:grpSpPr bwMode="auto">
            <a:xfrm>
              <a:off x="4735" y="1627"/>
              <a:ext cx="582" cy="151"/>
              <a:chOff x="614" y="2568"/>
              <a:chExt cx="725" cy="139"/>
            </a:xfrm>
          </p:grpSpPr>
          <p:sp>
            <p:nvSpPr>
              <p:cNvPr id="56" name="AutoShape 999">
                <a:extLst>
                  <a:ext uri="{FF2B5EF4-FFF2-40B4-BE49-F238E27FC236}">
                    <a16:creationId xmlns:a16="http://schemas.microsoft.com/office/drawing/2014/main" id="{8BB7EF71-FC8F-47E4-A688-40705BE31B5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7" name="AutoShape 1000">
                <a:extLst>
                  <a:ext uri="{FF2B5EF4-FFF2-40B4-BE49-F238E27FC236}">
                    <a16:creationId xmlns:a16="http://schemas.microsoft.com/office/drawing/2014/main" id="{6E7B5974-B97A-4CF6-98EB-800E5F470A4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1" name="Freeform 1001">
              <a:extLst>
                <a:ext uri="{FF2B5EF4-FFF2-40B4-BE49-F238E27FC236}">
                  <a16:creationId xmlns:a16="http://schemas.microsoft.com/office/drawing/2014/main" id="{06015C0E-CE1D-40FE-8261-E449B0A966B4}"/>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42" name="Group 1002">
              <a:extLst>
                <a:ext uri="{FF2B5EF4-FFF2-40B4-BE49-F238E27FC236}">
                  <a16:creationId xmlns:a16="http://schemas.microsoft.com/office/drawing/2014/main" id="{AF82C001-67A1-426B-8486-F2D5C38D6ED1}"/>
                </a:ext>
              </a:extLst>
            </p:cNvPr>
            <p:cNvGrpSpPr/>
            <p:nvPr/>
          </p:nvGrpSpPr>
          <p:grpSpPr bwMode="auto">
            <a:xfrm>
              <a:off x="4739" y="1327"/>
              <a:ext cx="582" cy="139"/>
              <a:chOff x="614" y="2568"/>
              <a:chExt cx="725" cy="139"/>
            </a:xfrm>
          </p:grpSpPr>
          <p:sp>
            <p:nvSpPr>
              <p:cNvPr id="54" name="AutoShape 1003">
                <a:extLst>
                  <a:ext uri="{FF2B5EF4-FFF2-40B4-BE49-F238E27FC236}">
                    <a16:creationId xmlns:a16="http://schemas.microsoft.com/office/drawing/2014/main" id="{9ED94D76-E897-4983-99C7-11B112819BB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5" name="AutoShape 1004">
                <a:extLst>
                  <a:ext uri="{FF2B5EF4-FFF2-40B4-BE49-F238E27FC236}">
                    <a16:creationId xmlns:a16="http://schemas.microsoft.com/office/drawing/2014/main" id="{770F7467-1922-4611-BF53-30C1C18B23F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3" name="Rectangle 1005">
              <a:extLst>
                <a:ext uri="{FF2B5EF4-FFF2-40B4-BE49-F238E27FC236}">
                  <a16:creationId xmlns:a16="http://schemas.microsoft.com/office/drawing/2014/main" id="{1BAAF83C-AB2F-4CEC-816F-481DF78F4F7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4" name="Freeform 1006">
              <a:extLst>
                <a:ext uri="{FF2B5EF4-FFF2-40B4-BE49-F238E27FC236}">
                  <a16:creationId xmlns:a16="http://schemas.microsoft.com/office/drawing/2014/main" id="{88808CA3-7133-4687-A43C-C42A4A8287CE}"/>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5" name="Freeform 1007">
              <a:extLst>
                <a:ext uri="{FF2B5EF4-FFF2-40B4-BE49-F238E27FC236}">
                  <a16:creationId xmlns:a16="http://schemas.microsoft.com/office/drawing/2014/main" id="{C7979E69-AF74-4424-B43C-0BC3DD3B7F7D}"/>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6" name="Oval 1008">
              <a:extLst>
                <a:ext uri="{FF2B5EF4-FFF2-40B4-BE49-F238E27FC236}">
                  <a16:creationId xmlns:a16="http://schemas.microsoft.com/office/drawing/2014/main" id="{050FC104-620B-41D3-99D2-4445BE979D2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 name="Freeform 1009">
              <a:extLst>
                <a:ext uri="{FF2B5EF4-FFF2-40B4-BE49-F238E27FC236}">
                  <a16:creationId xmlns:a16="http://schemas.microsoft.com/office/drawing/2014/main" id="{C070B69A-7308-407A-BF51-5C2479D7AFC2}"/>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8" name="AutoShape 1010">
              <a:extLst>
                <a:ext uri="{FF2B5EF4-FFF2-40B4-BE49-F238E27FC236}">
                  <a16:creationId xmlns:a16="http://schemas.microsoft.com/office/drawing/2014/main" id="{792CE403-4234-4112-A2EF-A8AD4CFE4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 name="AutoShape 1011">
              <a:extLst>
                <a:ext uri="{FF2B5EF4-FFF2-40B4-BE49-F238E27FC236}">
                  <a16:creationId xmlns:a16="http://schemas.microsoft.com/office/drawing/2014/main" id="{68CB474A-6537-4F45-8241-2B09C4C7D8E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 name="Oval 1012">
              <a:extLst>
                <a:ext uri="{FF2B5EF4-FFF2-40B4-BE49-F238E27FC236}">
                  <a16:creationId xmlns:a16="http://schemas.microsoft.com/office/drawing/2014/main" id="{81E3B3B4-63B5-4971-9735-20BE2CC2D51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1" name="Oval 1013">
              <a:extLst>
                <a:ext uri="{FF2B5EF4-FFF2-40B4-BE49-F238E27FC236}">
                  <a16:creationId xmlns:a16="http://schemas.microsoft.com/office/drawing/2014/main" id="{0547F7AD-343D-425D-BFBA-BD30E144B82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 name="Oval 1014">
              <a:extLst>
                <a:ext uri="{FF2B5EF4-FFF2-40B4-BE49-F238E27FC236}">
                  <a16:creationId xmlns:a16="http://schemas.microsoft.com/office/drawing/2014/main" id="{A26C1A74-5469-410F-B6F0-B5B5740C3CF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 name="Rectangle 1015">
              <a:extLst>
                <a:ext uri="{FF2B5EF4-FFF2-40B4-BE49-F238E27FC236}">
                  <a16:creationId xmlns:a16="http://schemas.microsoft.com/office/drawing/2014/main" id="{97C1B9A3-5DEB-4E71-9B8D-D9DD95CE67B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62" name="Freeform 427">
            <a:extLst>
              <a:ext uri="{FF2B5EF4-FFF2-40B4-BE49-F238E27FC236}">
                <a16:creationId xmlns:a16="http://schemas.microsoft.com/office/drawing/2014/main" id="{CCAB99D2-FB83-427D-9BE3-1541AA258838}"/>
              </a:ext>
            </a:extLst>
          </p:cNvPr>
          <p:cNvSpPr/>
          <p:nvPr/>
        </p:nvSpPr>
        <p:spPr bwMode="auto">
          <a:xfrm>
            <a:off x="2543886" y="1981200"/>
            <a:ext cx="7104228" cy="281549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C4F0FF"/>
          </a:solidFill>
          <a:ln>
            <a:noFill/>
          </a:ln>
        </p:spPr>
        <p:txBody>
          <a:bodyPr/>
          <a:lstStyle/>
          <a:p>
            <a:endParaRPr lang="en-US" dirty="0"/>
          </a:p>
        </p:txBody>
      </p:sp>
      <p:pic>
        <p:nvPicPr>
          <p:cNvPr id="63" name="图片 62">
            <a:extLst>
              <a:ext uri="{FF2B5EF4-FFF2-40B4-BE49-F238E27FC236}">
                <a16:creationId xmlns:a16="http://schemas.microsoft.com/office/drawing/2014/main" id="{D78D4E75-52A0-4297-8D90-40BF8D977749}"/>
              </a:ext>
            </a:extLst>
          </p:cNvPr>
          <p:cNvPicPr>
            <a:picLocks noChangeAspect="1"/>
          </p:cNvPicPr>
          <p:nvPr/>
        </p:nvPicPr>
        <p:blipFill>
          <a:blip r:embed="rId5"/>
          <a:stretch>
            <a:fillRect/>
          </a:stretch>
        </p:blipFill>
        <p:spPr>
          <a:xfrm>
            <a:off x="5760051" y="2548552"/>
            <a:ext cx="671897" cy="468292"/>
          </a:xfrm>
          <a:prstGeom prst="rect">
            <a:avLst/>
          </a:prstGeom>
        </p:spPr>
      </p:pic>
      <p:pic>
        <p:nvPicPr>
          <p:cNvPr id="64" name="图片 63" descr="卡通人物&#10;&#10;描述已自动生成">
            <a:extLst>
              <a:ext uri="{FF2B5EF4-FFF2-40B4-BE49-F238E27FC236}">
                <a16:creationId xmlns:a16="http://schemas.microsoft.com/office/drawing/2014/main" id="{4D479A02-F4EF-498D-9DC1-139246BC2DAD}"/>
              </a:ext>
            </a:extLst>
          </p:cNvPr>
          <p:cNvPicPr>
            <a:picLocks noChangeAspect="1"/>
          </p:cNvPicPr>
          <p:nvPr/>
        </p:nvPicPr>
        <p:blipFill>
          <a:blip r:embed="rId6"/>
          <a:stretch>
            <a:fillRect/>
          </a:stretch>
        </p:blipFill>
        <p:spPr>
          <a:xfrm>
            <a:off x="3382119" y="3226007"/>
            <a:ext cx="511920" cy="426600"/>
          </a:xfrm>
          <a:prstGeom prst="rect">
            <a:avLst/>
          </a:prstGeom>
        </p:spPr>
      </p:pic>
      <p:pic>
        <p:nvPicPr>
          <p:cNvPr id="65" name="图片 64">
            <a:extLst>
              <a:ext uri="{FF2B5EF4-FFF2-40B4-BE49-F238E27FC236}">
                <a16:creationId xmlns:a16="http://schemas.microsoft.com/office/drawing/2014/main" id="{FF687E24-C771-497E-99FA-798C3E4A3DF6}"/>
              </a:ext>
            </a:extLst>
          </p:cNvPr>
          <p:cNvPicPr>
            <a:picLocks noChangeAspect="1"/>
          </p:cNvPicPr>
          <p:nvPr/>
        </p:nvPicPr>
        <p:blipFill>
          <a:blip r:embed="rId5"/>
          <a:stretch>
            <a:fillRect/>
          </a:stretch>
        </p:blipFill>
        <p:spPr>
          <a:xfrm>
            <a:off x="5236650" y="3783681"/>
            <a:ext cx="671897" cy="468292"/>
          </a:xfrm>
          <a:prstGeom prst="rect">
            <a:avLst/>
          </a:prstGeom>
        </p:spPr>
      </p:pic>
      <p:pic>
        <p:nvPicPr>
          <p:cNvPr id="66" name="图片 65">
            <a:extLst>
              <a:ext uri="{FF2B5EF4-FFF2-40B4-BE49-F238E27FC236}">
                <a16:creationId xmlns:a16="http://schemas.microsoft.com/office/drawing/2014/main" id="{B80EB648-E11B-4637-A29A-1813D67216FF}"/>
              </a:ext>
            </a:extLst>
          </p:cNvPr>
          <p:cNvPicPr>
            <a:picLocks noChangeAspect="1"/>
          </p:cNvPicPr>
          <p:nvPr/>
        </p:nvPicPr>
        <p:blipFill>
          <a:blip r:embed="rId5"/>
          <a:stretch>
            <a:fillRect/>
          </a:stretch>
        </p:blipFill>
        <p:spPr>
          <a:xfrm>
            <a:off x="7106433" y="3549475"/>
            <a:ext cx="671897" cy="468292"/>
          </a:xfrm>
          <a:prstGeom prst="rect">
            <a:avLst/>
          </a:prstGeom>
        </p:spPr>
      </p:pic>
      <p:pic>
        <p:nvPicPr>
          <p:cNvPr id="67" name="图片 66" descr="卡通人物&#10;&#10;描述已自动生成">
            <a:extLst>
              <a:ext uri="{FF2B5EF4-FFF2-40B4-BE49-F238E27FC236}">
                <a16:creationId xmlns:a16="http://schemas.microsoft.com/office/drawing/2014/main" id="{F5134402-4234-4D4B-8E2B-95817CBDB02A}"/>
              </a:ext>
            </a:extLst>
          </p:cNvPr>
          <p:cNvPicPr>
            <a:picLocks noChangeAspect="1"/>
          </p:cNvPicPr>
          <p:nvPr/>
        </p:nvPicPr>
        <p:blipFill>
          <a:blip r:embed="rId6"/>
          <a:stretch>
            <a:fillRect/>
          </a:stretch>
        </p:blipFill>
        <p:spPr>
          <a:xfrm>
            <a:off x="8589450" y="3108735"/>
            <a:ext cx="511920" cy="426600"/>
          </a:xfrm>
          <a:prstGeom prst="rect">
            <a:avLst/>
          </a:prstGeom>
        </p:spPr>
      </p:pic>
      <p:sp>
        <p:nvSpPr>
          <p:cNvPr id="69" name="Line 541">
            <a:extLst>
              <a:ext uri="{FF2B5EF4-FFF2-40B4-BE49-F238E27FC236}">
                <a16:creationId xmlns:a16="http://schemas.microsoft.com/office/drawing/2014/main" id="{6FCCAB49-68ED-41DD-92C1-ACA74F2D8198}"/>
              </a:ext>
            </a:extLst>
          </p:cNvPr>
          <p:cNvSpPr>
            <a:spLocks noChangeShapeType="1"/>
          </p:cNvSpPr>
          <p:nvPr/>
        </p:nvSpPr>
        <p:spPr bwMode="auto">
          <a:xfrm flipV="1">
            <a:off x="5541450" y="2997258"/>
            <a:ext cx="483146" cy="834555"/>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0" name="Line 541">
            <a:extLst>
              <a:ext uri="{FF2B5EF4-FFF2-40B4-BE49-F238E27FC236}">
                <a16:creationId xmlns:a16="http://schemas.microsoft.com/office/drawing/2014/main" id="{D2761056-8A1A-4A2D-90FC-E1AD47E310C8}"/>
              </a:ext>
            </a:extLst>
          </p:cNvPr>
          <p:cNvSpPr>
            <a:spLocks noChangeShapeType="1"/>
          </p:cNvSpPr>
          <p:nvPr/>
        </p:nvSpPr>
        <p:spPr bwMode="auto">
          <a:xfrm flipV="1">
            <a:off x="5846250" y="3831812"/>
            <a:ext cx="1295400" cy="18398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1" name="Line 541">
            <a:extLst>
              <a:ext uri="{FF2B5EF4-FFF2-40B4-BE49-F238E27FC236}">
                <a16:creationId xmlns:a16="http://schemas.microsoft.com/office/drawing/2014/main" id="{2085F57E-D960-4DF9-863B-BD7B468B41DD}"/>
              </a:ext>
            </a:extLst>
          </p:cNvPr>
          <p:cNvSpPr>
            <a:spLocks noChangeShapeType="1"/>
          </p:cNvSpPr>
          <p:nvPr/>
        </p:nvSpPr>
        <p:spPr bwMode="auto">
          <a:xfrm>
            <a:off x="6400410" y="2923965"/>
            <a:ext cx="807987" cy="687289"/>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cxnSp>
        <p:nvCxnSpPr>
          <p:cNvPr id="73" name="直接连接符 72">
            <a:extLst>
              <a:ext uri="{FF2B5EF4-FFF2-40B4-BE49-F238E27FC236}">
                <a16:creationId xmlns:a16="http://schemas.microsoft.com/office/drawing/2014/main" id="{5E48A898-4C8B-44F8-8417-D73C12C87366}"/>
              </a:ext>
            </a:extLst>
          </p:cNvPr>
          <p:cNvCxnSpPr>
            <a:endCxn id="64" idx="1"/>
          </p:cNvCxnSpPr>
          <p:nvPr/>
        </p:nvCxnSpPr>
        <p:spPr bwMode="auto">
          <a:xfrm>
            <a:off x="2145158" y="3350565"/>
            <a:ext cx="1236961" cy="88742"/>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EAFC458C-2C19-49D7-9609-41D30EF9A8AC}"/>
              </a:ext>
            </a:extLst>
          </p:cNvPr>
          <p:cNvCxnSpPr>
            <a:cxnSpLocks/>
            <a:stCxn id="65" idx="1"/>
            <a:endCxn id="64" idx="3"/>
          </p:cNvCxnSpPr>
          <p:nvPr/>
        </p:nvCxnSpPr>
        <p:spPr bwMode="auto">
          <a:xfrm flipH="1" flipV="1">
            <a:off x="3894039" y="3439307"/>
            <a:ext cx="1342611" cy="578520"/>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62283CB4-4040-4E36-850A-5FE8D2BD7365}"/>
              </a:ext>
            </a:extLst>
          </p:cNvPr>
          <p:cNvCxnSpPr>
            <a:cxnSpLocks/>
            <a:stCxn id="63" idx="1"/>
          </p:cNvCxnSpPr>
          <p:nvPr/>
        </p:nvCxnSpPr>
        <p:spPr bwMode="auto">
          <a:xfrm flipH="1">
            <a:off x="3855597" y="2782698"/>
            <a:ext cx="1904454" cy="51511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A7165918-8462-4D59-A374-D7922A8F9F34}"/>
              </a:ext>
            </a:extLst>
          </p:cNvPr>
          <p:cNvCxnSpPr>
            <a:cxnSpLocks/>
            <a:endCxn id="66" idx="3"/>
          </p:cNvCxnSpPr>
          <p:nvPr/>
        </p:nvCxnSpPr>
        <p:spPr bwMode="auto">
          <a:xfrm flipH="1">
            <a:off x="7778330" y="3262294"/>
            <a:ext cx="801800" cy="521327"/>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AA096189-5F2C-4B5D-8FF7-4418AC29B390}"/>
              </a:ext>
            </a:extLst>
          </p:cNvPr>
          <p:cNvCxnSpPr>
            <a:cxnSpLocks/>
            <a:stCxn id="31" idx="1"/>
            <a:endCxn id="67" idx="3"/>
          </p:cNvCxnSpPr>
          <p:nvPr/>
        </p:nvCxnSpPr>
        <p:spPr bwMode="auto">
          <a:xfrm flipH="1">
            <a:off x="9101370" y="3309086"/>
            <a:ext cx="1063207" cy="1294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sp>
        <p:nvSpPr>
          <p:cNvPr id="86" name="Rectangle 28">
            <a:extLst>
              <a:ext uri="{FF2B5EF4-FFF2-40B4-BE49-F238E27FC236}">
                <a16:creationId xmlns:a16="http://schemas.microsoft.com/office/drawing/2014/main" id="{D6AAD6E2-C9E1-4C4E-82D9-A0C44502AF95}"/>
              </a:ext>
            </a:extLst>
          </p:cNvPr>
          <p:cNvSpPr/>
          <p:nvPr/>
        </p:nvSpPr>
        <p:spPr bwMode="auto">
          <a:xfrm rot="233520">
            <a:off x="3016099" y="3492296"/>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7" name="Rectangle 23">
            <a:extLst>
              <a:ext uri="{FF2B5EF4-FFF2-40B4-BE49-F238E27FC236}">
                <a16:creationId xmlns:a16="http://schemas.microsoft.com/office/drawing/2014/main" id="{9290121E-C386-4E3C-9C4B-B956D3153CF7}"/>
              </a:ext>
            </a:extLst>
          </p:cNvPr>
          <p:cNvSpPr/>
          <p:nvPr/>
        </p:nvSpPr>
        <p:spPr bwMode="auto">
          <a:xfrm rot="234041">
            <a:off x="2661106" y="3473725"/>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8" name="Rectangle 27">
            <a:extLst>
              <a:ext uri="{FF2B5EF4-FFF2-40B4-BE49-F238E27FC236}">
                <a16:creationId xmlns:a16="http://schemas.microsoft.com/office/drawing/2014/main" id="{A7E13FF8-8E20-4B32-9CA9-9FD7FB7CE809}"/>
              </a:ext>
            </a:extLst>
          </p:cNvPr>
          <p:cNvSpPr/>
          <p:nvPr/>
        </p:nvSpPr>
        <p:spPr bwMode="auto">
          <a:xfrm rot="237937">
            <a:off x="2233718" y="3452623"/>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a:solidFill>
                <a:srgbClr val="000000"/>
              </a:solidFill>
              <a:latin typeface="Courier New" charset="0"/>
            </a:endParaRPr>
          </a:p>
        </p:txBody>
      </p:sp>
      <p:sp>
        <p:nvSpPr>
          <p:cNvPr id="90" name="文本框 89">
            <a:extLst>
              <a:ext uri="{FF2B5EF4-FFF2-40B4-BE49-F238E27FC236}">
                <a16:creationId xmlns:a16="http://schemas.microsoft.com/office/drawing/2014/main" id="{C2C18BDB-4090-4777-82FF-C2E379D81843}"/>
              </a:ext>
            </a:extLst>
          </p:cNvPr>
          <p:cNvSpPr txBox="1"/>
          <p:nvPr/>
        </p:nvSpPr>
        <p:spPr>
          <a:xfrm>
            <a:off x="1197583" y="2415592"/>
            <a:ext cx="415498" cy="369332"/>
          </a:xfrm>
          <a:prstGeom prst="rect">
            <a:avLst/>
          </a:prstGeom>
          <a:noFill/>
        </p:spPr>
        <p:txBody>
          <a:bodyPr wrap="none" rtlCol="0">
            <a:spAutoFit/>
          </a:bodyPr>
          <a:lstStyle/>
          <a:p>
            <a:r>
              <a:rPr lang="zh-CN" altLang="en-US" dirty="0"/>
              <a:t>源</a:t>
            </a:r>
          </a:p>
        </p:txBody>
      </p:sp>
      <p:sp>
        <p:nvSpPr>
          <p:cNvPr id="91" name="文本框 90">
            <a:extLst>
              <a:ext uri="{FF2B5EF4-FFF2-40B4-BE49-F238E27FC236}">
                <a16:creationId xmlns:a16="http://schemas.microsoft.com/office/drawing/2014/main" id="{06FFB733-BE96-4736-9CCA-94D2FB18FA75}"/>
              </a:ext>
            </a:extLst>
          </p:cNvPr>
          <p:cNvSpPr txBox="1"/>
          <p:nvPr/>
        </p:nvSpPr>
        <p:spPr>
          <a:xfrm>
            <a:off x="10527560" y="2414553"/>
            <a:ext cx="646331" cy="369332"/>
          </a:xfrm>
          <a:prstGeom prst="rect">
            <a:avLst/>
          </a:prstGeom>
          <a:noFill/>
        </p:spPr>
        <p:txBody>
          <a:bodyPr wrap="none" rtlCol="0">
            <a:spAutoFit/>
          </a:bodyPr>
          <a:lstStyle/>
          <a:p>
            <a:r>
              <a:rPr lang="zh-CN" altLang="en-US" dirty="0"/>
              <a:t>目的</a:t>
            </a:r>
          </a:p>
        </p:txBody>
      </p:sp>
      <p:sp>
        <p:nvSpPr>
          <p:cNvPr id="92" name="文本框 91">
            <a:extLst>
              <a:ext uri="{FF2B5EF4-FFF2-40B4-BE49-F238E27FC236}">
                <a16:creationId xmlns:a16="http://schemas.microsoft.com/office/drawing/2014/main" id="{3A1B67CC-79A9-4CA1-8DD3-F6F4DC50DE87}"/>
              </a:ext>
            </a:extLst>
          </p:cNvPr>
          <p:cNvSpPr txBox="1"/>
          <p:nvPr/>
        </p:nvSpPr>
        <p:spPr>
          <a:xfrm>
            <a:off x="5008050" y="2035775"/>
            <a:ext cx="2492990" cy="369332"/>
          </a:xfrm>
          <a:prstGeom prst="rect">
            <a:avLst/>
          </a:prstGeom>
          <a:noFill/>
        </p:spPr>
        <p:txBody>
          <a:bodyPr wrap="none" rtlCol="0">
            <a:spAutoFit/>
          </a:bodyPr>
          <a:lstStyle/>
          <a:p>
            <a:r>
              <a:rPr lang="zh-CN" altLang="en-US" dirty="0"/>
              <a:t>网络核心：不可靠信道</a:t>
            </a:r>
          </a:p>
        </p:txBody>
      </p:sp>
      <p:sp>
        <p:nvSpPr>
          <p:cNvPr id="3" name="文本框 2">
            <a:extLst>
              <a:ext uri="{FF2B5EF4-FFF2-40B4-BE49-F238E27FC236}">
                <a16:creationId xmlns:a16="http://schemas.microsoft.com/office/drawing/2014/main" id="{565AE24F-2E4D-2860-1C6D-1C373A7202E9}"/>
              </a:ext>
            </a:extLst>
          </p:cNvPr>
          <p:cNvSpPr txBox="1"/>
          <p:nvPr/>
        </p:nvSpPr>
        <p:spPr>
          <a:xfrm>
            <a:off x="2298041" y="3951663"/>
            <a:ext cx="877163" cy="369332"/>
          </a:xfrm>
          <a:prstGeom prst="rect">
            <a:avLst/>
          </a:prstGeom>
          <a:noFill/>
        </p:spPr>
        <p:txBody>
          <a:bodyPr wrap="none" rtlCol="0">
            <a:spAutoFit/>
          </a:bodyPr>
          <a:lstStyle/>
          <a:p>
            <a:r>
              <a:rPr lang="zh-CN" altLang="en-US" dirty="0"/>
              <a:t>数据包</a:t>
            </a:r>
          </a:p>
        </p:txBody>
      </p:sp>
      <p:sp>
        <p:nvSpPr>
          <p:cNvPr id="68" name="Rectangle 28">
            <a:extLst>
              <a:ext uri="{FF2B5EF4-FFF2-40B4-BE49-F238E27FC236}">
                <a16:creationId xmlns:a16="http://schemas.microsoft.com/office/drawing/2014/main" id="{D96079FD-EE09-6610-D8C9-E44253FF18E6}"/>
              </a:ext>
            </a:extLst>
          </p:cNvPr>
          <p:cNvSpPr/>
          <p:nvPr/>
        </p:nvSpPr>
        <p:spPr bwMode="auto">
          <a:xfrm rot="20952080">
            <a:off x="6883142" y="3983522"/>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72" name="Rectangle 23">
            <a:extLst>
              <a:ext uri="{FF2B5EF4-FFF2-40B4-BE49-F238E27FC236}">
                <a16:creationId xmlns:a16="http://schemas.microsoft.com/office/drawing/2014/main" id="{65D560B3-4CC1-828C-C573-628E0FC422DB}"/>
              </a:ext>
            </a:extLst>
          </p:cNvPr>
          <p:cNvSpPr/>
          <p:nvPr/>
        </p:nvSpPr>
        <p:spPr bwMode="auto">
          <a:xfrm rot="20973303">
            <a:off x="6531265" y="4019578"/>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75" name="Rectangle 27">
            <a:extLst>
              <a:ext uri="{FF2B5EF4-FFF2-40B4-BE49-F238E27FC236}">
                <a16:creationId xmlns:a16="http://schemas.microsoft.com/office/drawing/2014/main" id="{674D15D8-A019-3106-5C6E-6E1A68198643}"/>
              </a:ext>
            </a:extLst>
          </p:cNvPr>
          <p:cNvSpPr/>
          <p:nvPr/>
        </p:nvSpPr>
        <p:spPr bwMode="auto">
          <a:xfrm rot="2576333">
            <a:off x="6827039" y="2868939"/>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a:solidFill>
                <a:srgbClr val="000000"/>
              </a:solidFill>
              <a:latin typeface="Courier New" charset="0"/>
            </a:endParaRPr>
          </a:p>
        </p:txBody>
      </p:sp>
      <p:sp>
        <p:nvSpPr>
          <p:cNvPr id="76" name="文本框 75">
            <a:extLst>
              <a:ext uri="{FF2B5EF4-FFF2-40B4-BE49-F238E27FC236}">
                <a16:creationId xmlns:a16="http://schemas.microsoft.com/office/drawing/2014/main" id="{2B39FBD9-A925-0365-782B-BA3C925FE922}"/>
              </a:ext>
            </a:extLst>
          </p:cNvPr>
          <p:cNvSpPr txBox="1"/>
          <p:nvPr/>
        </p:nvSpPr>
        <p:spPr>
          <a:xfrm rot="21000963">
            <a:off x="6566598" y="4396279"/>
            <a:ext cx="877163" cy="369332"/>
          </a:xfrm>
          <a:prstGeom prst="rect">
            <a:avLst/>
          </a:prstGeom>
          <a:noFill/>
        </p:spPr>
        <p:txBody>
          <a:bodyPr wrap="none" rtlCol="0">
            <a:spAutoFit/>
          </a:bodyPr>
          <a:lstStyle/>
          <a:p>
            <a:r>
              <a:rPr lang="zh-CN" altLang="en-US" dirty="0"/>
              <a:t>数据包</a:t>
            </a:r>
          </a:p>
        </p:txBody>
      </p:sp>
    </p:spTree>
    <p:extLst>
      <p:ext uri="{BB962C8B-B14F-4D97-AF65-F5344CB8AC3E}">
        <p14:creationId xmlns:p14="http://schemas.microsoft.com/office/powerpoint/2010/main" val="51973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AE8CD-4918-4412-96B5-5C5267BC3B16}"/>
              </a:ext>
            </a:extLst>
          </p:cNvPr>
          <p:cNvSpPr>
            <a:spLocks noGrp="1"/>
          </p:cNvSpPr>
          <p:nvPr>
            <p:ph type="title"/>
          </p:nvPr>
        </p:nvSpPr>
        <p:spPr/>
        <p:txBody>
          <a:bodyPr/>
          <a:lstStyle/>
          <a:p>
            <a:r>
              <a:rPr kumimoji="1" lang="zh-CN" altLang="en-US" sz="3600" dirty="0"/>
              <a:t>场景</a:t>
            </a:r>
            <a:r>
              <a:rPr kumimoji="1" lang="en-US" altLang="zh-CN" sz="3600" dirty="0"/>
              <a:t>2</a:t>
            </a:r>
            <a:r>
              <a:rPr lang="zh-CN" altLang="en-US" sz="3600" dirty="0"/>
              <a:t>：</a:t>
            </a:r>
            <a:r>
              <a:rPr lang="en-US" altLang="zh-CN" sz="3600" dirty="0" err="1"/>
              <a:t>rdt</a:t>
            </a:r>
            <a:r>
              <a:rPr lang="en-US" altLang="zh-CN" sz="3600" dirty="0"/>
              <a:t> 2.1</a:t>
            </a:r>
            <a:endParaRPr lang="zh-CN" altLang="en-US" dirty="0"/>
          </a:p>
        </p:txBody>
      </p:sp>
      <p:sp>
        <p:nvSpPr>
          <p:cNvPr id="3" name="内容占位符 2">
            <a:extLst>
              <a:ext uri="{FF2B5EF4-FFF2-40B4-BE49-F238E27FC236}">
                <a16:creationId xmlns:a16="http://schemas.microsoft.com/office/drawing/2014/main" id="{7D2E0ABC-B69B-4FAE-A678-26D1ED39C599}"/>
              </a:ext>
            </a:extLst>
          </p:cNvPr>
          <p:cNvSpPr>
            <a:spLocks noGrp="1"/>
          </p:cNvSpPr>
          <p:nvPr>
            <p:ph idx="1"/>
          </p:nvPr>
        </p:nvSpPr>
        <p:spPr>
          <a:xfrm>
            <a:off x="609600" y="1600203"/>
            <a:ext cx="10972800" cy="4525963"/>
          </a:xfrm>
        </p:spPr>
        <p:txBody>
          <a:bodyPr/>
          <a:lstStyle/>
          <a:p>
            <a:r>
              <a:rPr lang="zh-CN" altLang="en-US" dirty="0">
                <a:solidFill>
                  <a:srgbClr val="C00000"/>
                </a:solidFill>
              </a:rPr>
              <a:t>问题：如果</a:t>
            </a:r>
            <a:r>
              <a:rPr lang="en-US" altLang="zh-CN" dirty="0">
                <a:solidFill>
                  <a:srgbClr val="C00000"/>
                </a:solidFill>
              </a:rPr>
              <a:t>ACK</a:t>
            </a:r>
            <a:r>
              <a:rPr lang="zh-CN" altLang="en-US" dirty="0">
                <a:solidFill>
                  <a:srgbClr val="C00000"/>
                </a:solidFill>
              </a:rPr>
              <a:t>或</a:t>
            </a:r>
            <a:r>
              <a:rPr lang="en-US" altLang="zh-CN" dirty="0">
                <a:solidFill>
                  <a:srgbClr val="C00000"/>
                </a:solidFill>
              </a:rPr>
              <a:t>NAK</a:t>
            </a:r>
            <a:r>
              <a:rPr lang="zh-CN" altLang="en-US" dirty="0">
                <a:solidFill>
                  <a:srgbClr val="C00000"/>
                </a:solidFill>
              </a:rPr>
              <a:t>出错</a:t>
            </a:r>
            <a:endParaRPr lang="en-US" altLang="zh-CN" dirty="0">
              <a:solidFill>
                <a:srgbClr val="C00000"/>
              </a:solidFill>
            </a:endParaRPr>
          </a:p>
          <a:p>
            <a:pPr lvl="1"/>
            <a:r>
              <a:rPr lang="zh-CN" altLang="en-US" dirty="0"/>
              <a:t>检测出</a:t>
            </a:r>
            <a:r>
              <a:rPr lang="en-US" altLang="zh-CN" dirty="0"/>
              <a:t>ACK</a:t>
            </a:r>
            <a:r>
              <a:rPr lang="zh-CN" altLang="en-US" dirty="0"/>
              <a:t>或</a:t>
            </a:r>
            <a:r>
              <a:rPr lang="en-US" altLang="zh-CN" dirty="0"/>
              <a:t>NAK</a:t>
            </a:r>
            <a:r>
              <a:rPr lang="zh-CN" altLang="en-US" dirty="0"/>
              <a:t>有错后，发送方不知道接收方的状况</a:t>
            </a:r>
            <a:endParaRPr lang="en-US" altLang="zh-CN" dirty="0"/>
          </a:p>
          <a:p>
            <a:r>
              <a:rPr lang="zh-CN" altLang="en-US" strike="sngStrike" dirty="0">
                <a:solidFill>
                  <a:schemeClr val="bg1">
                    <a:lumMod val="65000"/>
                  </a:schemeClr>
                </a:solidFill>
              </a:rPr>
              <a:t>选择</a:t>
            </a:r>
            <a:r>
              <a:rPr lang="en-US" altLang="zh-CN" strike="sngStrike" dirty="0">
                <a:solidFill>
                  <a:schemeClr val="bg1">
                    <a:lumMod val="65000"/>
                  </a:schemeClr>
                </a:solidFill>
              </a:rPr>
              <a:t>1</a:t>
            </a:r>
            <a:r>
              <a:rPr lang="zh-CN" altLang="en-US" strike="sngStrike" dirty="0">
                <a:solidFill>
                  <a:schemeClr val="bg1">
                    <a:lumMod val="65000"/>
                  </a:schemeClr>
                </a:solidFill>
              </a:rPr>
              <a:t>：发送方通知接收方重传</a:t>
            </a:r>
            <a:r>
              <a:rPr lang="en-US" altLang="zh-CN" strike="sngStrike" dirty="0">
                <a:solidFill>
                  <a:schemeClr val="bg1">
                    <a:lumMod val="65000"/>
                  </a:schemeClr>
                </a:solidFill>
              </a:rPr>
              <a:t>ACK</a:t>
            </a:r>
            <a:r>
              <a:rPr lang="zh-CN" altLang="en-US" strike="sngStrike" dirty="0">
                <a:solidFill>
                  <a:schemeClr val="bg1">
                    <a:lumMod val="65000"/>
                  </a:schemeClr>
                </a:solidFill>
              </a:rPr>
              <a:t>或</a:t>
            </a:r>
            <a:r>
              <a:rPr lang="en-US" altLang="zh-CN" strike="sngStrike" dirty="0">
                <a:solidFill>
                  <a:schemeClr val="bg1">
                    <a:lumMod val="65000"/>
                  </a:schemeClr>
                </a:solidFill>
              </a:rPr>
              <a:t>NAK</a:t>
            </a:r>
          </a:p>
          <a:p>
            <a:pPr lvl="1"/>
            <a:r>
              <a:rPr lang="zh-CN" altLang="en-US" strike="sngStrike" dirty="0">
                <a:solidFill>
                  <a:schemeClr val="bg1">
                    <a:lumMod val="65000"/>
                  </a:schemeClr>
                </a:solidFill>
              </a:rPr>
              <a:t>缺陷：通知本身也可能出错，陷入死循环</a:t>
            </a:r>
            <a:endParaRPr lang="en-US" altLang="zh-CN" strike="sngStrike" dirty="0">
              <a:solidFill>
                <a:schemeClr val="bg1">
                  <a:lumMod val="65000"/>
                </a:schemeClr>
              </a:solidFill>
            </a:endParaRPr>
          </a:p>
          <a:p>
            <a:r>
              <a:rPr lang="zh-CN" altLang="en-US" strike="sngStrike" dirty="0">
                <a:solidFill>
                  <a:schemeClr val="bg1">
                    <a:lumMod val="65000"/>
                  </a:schemeClr>
                </a:solidFill>
              </a:rPr>
              <a:t>选择</a:t>
            </a:r>
            <a:r>
              <a:rPr lang="en-US" altLang="zh-CN" strike="sngStrike" dirty="0">
                <a:solidFill>
                  <a:schemeClr val="bg1">
                    <a:lumMod val="65000"/>
                  </a:schemeClr>
                </a:solidFill>
              </a:rPr>
              <a:t>2</a:t>
            </a:r>
            <a:r>
              <a:rPr lang="zh-CN" altLang="en-US" strike="sngStrike" dirty="0">
                <a:solidFill>
                  <a:schemeClr val="bg1">
                    <a:lumMod val="65000"/>
                  </a:schemeClr>
                </a:solidFill>
              </a:rPr>
              <a:t>：采用更复杂的校验技术，不仅可以检测差错，还能纠正差错</a:t>
            </a:r>
            <a:endParaRPr lang="en-US" altLang="zh-CN" strike="sngStrike" dirty="0">
              <a:solidFill>
                <a:schemeClr val="bg1">
                  <a:lumMod val="65000"/>
                </a:schemeClr>
              </a:solidFill>
            </a:endParaRPr>
          </a:p>
          <a:p>
            <a:pPr lvl="1"/>
            <a:r>
              <a:rPr lang="zh-CN" altLang="en-US" strike="sngStrike" dirty="0">
                <a:solidFill>
                  <a:schemeClr val="bg1">
                    <a:lumMod val="65000"/>
                  </a:schemeClr>
                </a:solidFill>
              </a:rPr>
              <a:t>缺陷：额外的计算与传输开销</a:t>
            </a:r>
            <a:endParaRPr lang="en-US" altLang="zh-CN" strike="sngStrike" dirty="0">
              <a:solidFill>
                <a:schemeClr val="bg1">
                  <a:lumMod val="65000"/>
                </a:schemeClr>
              </a:solidFill>
            </a:endParaRPr>
          </a:p>
          <a:p>
            <a:r>
              <a:rPr lang="zh-CN" altLang="en-US" dirty="0">
                <a:solidFill>
                  <a:srgbClr val="C00000"/>
                </a:solidFill>
              </a:rPr>
              <a:t>选择</a:t>
            </a:r>
            <a:r>
              <a:rPr lang="en-US" altLang="zh-CN" dirty="0">
                <a:solidFill>
                  <a:srgbClr val="C00000"/>
                </a:solidFill>
              </a:rPr>
              <a:t>3</a:t>
            </a:r>
            <a:r>
              <a:rPr lang="zh-CN" altLang="en-US" dirty="0"/>
              <a:t>：发送方直接重传</a:t>
            </a:r>
            <a:endParaRPr lang="en-US" altLang="zh-CN" dirty="0"/>
          </a:p>
          <a:p>
            <a:pPr lvl="1"/>
            <a:r>
              <a:rPr lang="zh-CN" altLang="en-US" dirty="0">
                <a:solidFill>
                  <a:srgbClr val="0070C0"/>
                </a:solidFill>
              </a:rPr>
              <a:t>缺陷</a:t>
            </a:r>
            <a:r>
              <a:rPr lang="zh-CN" altLang="en-US" dirty="0"/>
              <a:t>：接收方收到多份数据</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9B81703F-90BF-4283-9BFC-C21128356D3D}"/>
              </a:ext>
            </a:extLst>
          </p:cNvPr>
          <p:cNvSpPr>
            <a:spLocks noGrp="1"/>
          </p:cNvSpPr>
          <p:nvPr>
            <p:ph type="sldNum" sz="quarter" idx="11"/>
          </p:nvPr>
        </p:nvSpPr>
        <p:spPr/>
        <p:txBody>
          <a:bodyPr/>
          <a:lstStyle/>
          <a:p>
            <a:pPr>
              <a:defRPr/>
            </a:pPr>
            <a:fld id="{3FFE790D-BCFB-4008-9260-CA63AEE325FD}" type="slidenum">
              <a:rPr lang="en-US" smtClean="0"/>
              <a:pPr>
                <a:defRPr/>
              </a:pPr>
              <a:t>30</a:t>
            </a:fld>
            <a:endParaRPr lang="en-US" dirty="0"/>
          </a:p>
        </p:txBody>
      </p:sp>
      <p:sp>
        <p:nvSpPr>
          <p:cNvPr id="5" name="左大括号 4">
            <a:extLst>
              <a:ext uri="{FF2B5EF4-FFF2-40B4-BE49-F238E27FC236}">
                <a16:creationId xmlns:a16="http://schemas.microsoft.com/office/drawing/2014/main" id="{3567BA03-753A-47AE-8571-1BA81190B56E}"/>
              </a:ext>
            </a:extLst>
          </p:cNvPr>
          <p:cNvSpPr/>
          <p:nvPr/>
        </p:nvSpPr>
        <p:spPr bwMode="auto">
          <a:xfrm>
            <a:off x="4191000" y="3933216"/>
            <a:ext cx="381000" cy="2225919"/>
          </a:xfrm>
          <a:prstGeom prst="leftBrac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 name="内容占位符 2">
            <a:extLst>
              <a:ext uri="{FF2B5EF4-FFF2-40B4-BE49-F238E27FC236}">
                <a16:creationId xmlns:a16="http://schemas.microsoft.com/office/drawing/2014/main" id="{1795F63C-1F62-494C-A7F0-C76F289C8DAC}"/>
              </a:ext>
            </a:extLst>
          </p:cNvPr>
          <p:cNvSpPr>
            <a:spLocks noGrp="1"/>
          </p:cNvSpPr>
          <p:nvPr/>
        </p:nvSpPr>
        <p:spPr>
          <a:xfrm>
            <a:off x="4648200" y="3749673"/>
            <a:ext cx="5334000" cy="9144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pPr>
            <a:r>
              <a:rPr kumimoji="1" lang="zh-CN" altLang="en-US" sz="2000" dirty="0"/>
              <a:t>发送方</a:t>
            </a:r>
          </a:p>
          <a:p>
            <a:pPr lvl="1">
              <a:lnSpc>
                <a:spcPct val="120000"/>
              </a:lnSpc>
            </a:pPr>
            <a:r>
              <a:rPr kumimoji="1" lang="zh-CN" altLang="en-US" sz="1800" dirty="0"/>
              <a:t>在数据包中加上序号</a:t>
            </a:r>
            <a:r>
              <a:rPr kumimoji="1" lang="en-US" altLang="zh-CN" sz="1800" dirty="0"/>
              <a:t>Seq</a:t>
            </a:r>
            <a:r>
              <a:rPr kumimoji="1" lang="zh-CN" altLang="en-US" sz="1800" dirty="0"/>
              <a:t>，区分不同数据包</a:t>
            </a:r>
            <a:endParaRPr kumimoji="1" lang="zh-CN" altLang="en-US" sz="1400" dirty="0"/>
          </a:p>
          <a:p>
            <a:pPr lvl="1">
              <a:lnSpc>
                <a:spcPct val="120000"/>
              </a:lnSpc>
            </a:pPr>
            <a:endParaRPr kumimoji="1" lang="zh-CN" altLang="en-US" sz="1800" dirty="0"/>
          </a:p>
        </p:txBody>
      </p:sp>
      <p:sp>
        <p:nvSpPr>
          <p:cNvPr id="7" name="内容占位符 2">
            <a:extLst>
              <a:ext uri="{FF2B5EF4-FFF2-40B4-BE49-F238E27FC236}">
                <a16:creationId xmlns:a16="http://schemas.microsoft.com/office/drawing/2014/main" id="{DF4FAF76-CB0E-499B-BD01-AEEECDB3AAC6}"/>
              </a:ext>
            </a:extLst>
          </p:cNvPr>
          <p:cNvSpPr>
            <a:spLocks noGrp="1"/>
          </p:cNvSpPr>
          <p:nvPr/>
        </p:nvSpPr>
        <p:spPr>
          <a:xfrm>
            <a:off x="4648200" y="5417346"/>
            <a:ext cx="5334000" cy="9144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pPr>
            <a:r>
              <a:rPr kumimoji="1" lang="zh-CN" altLang="en-US" sz="2000" dirty="0"/>
              <a:t>接收方</a:t>
            </a:r>
            <a:endParaRPr kumimoji="1" lang="en-US" altLang="zh-CN" sz="2000" dirty="0"/>
          </a:p>
          <a:p>
            <a:pPr lvl="1">
              <a:lnSpc>
                <a:spcPct val="120000"/>
              </a:lnSpc>
            </a:pPr>
            <a:r>
              <a:rPr kumimoji="1" lang="zh-CN" altLang="en-US" sz="1800" dirty="0"/>
              <a:t>忽略序号重复的数据包</a:t>
            </a:r>
          </a:p>
        </p:txBody>
      </p:sp>
      <p:sp>
        <p:nvSpPr>
          <p:cNvPr id="8" name="内容占位符 2">
            <a:extLst>
              <a:ext uri="{FF2B5EF4-FFF2-40B4-BE49-F238E27FC236}">
                <a16:creationId xmlns:a16="http://schemas.microsoft.com/office/drawing/2014/main" id="{BE0F44E3-B84A-4F0E-AA11-7B9F682FA239}"/>
              </a:ext>
            </a:extLst>
          </p:cNvPr>
          <p:cNvSpPr>
            <a:spLocks noGrp="1"/>
          </p:cNvSpPr>
          <p:nvPr/>
        </p:nvSpPr>
        <p:spPr>
          <a:xfrm>
            <a:off x="3124200" y="4830639"/>
            <a:ext cx="2286000" cy="7215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buNone/>
            </a:pPr>
            <a:r>
              <a:rPr kumimoji="1" lang="zh-CN" altLang="en-US" sz="1800" dirty="0">
                <a:solidFill>
                  <a:srgbClr val="0070C0"/>
                </a:solidFill>
              </a:rPr>
              <a:t>额外操作</a:t>
            </a:r>
          </a:p>
        </p:txBody>
      </p:sp>
    </p:spTree>
    <p:extLst>
      <p:ext uri="{BB962C8B-B14F-4D97-AF65-F5344CB8AC3E}">
        <p14:creationId xmlns:p14="http://schemas.microsoft.com/office/powerpoint/2010/main" val="235484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2ADD9-1BCB-4EB8-A417-854510764B29}"/>
              </a:ext>
            </a:extLst>
          </p:cNvPr>
          <p:cNvSpPr>
            <a:spLocks noGrp="1"/>
          </p:cNvSpPr>
          <p:nvPr>
            <p:ph type="title"/>
          </p:nvPr>
        </p:nvSpPr>
        <p:spPr/>
        <p:txBody>
          <a:bodyPr/>
          <a:lstStyle/>
          <a:p>
            <a:r>
              <a:rPr kumimoji="1" lang="zh-CN" altLang="en-US" sz="3200" dirty="0"/>
              <a:t>场景</a:t>
            </a:r>
            <a:r>
              <a:rPr kumimoji="1" lang="en-US" altLang="zh-CN" sz="3200" dirty="0"/>
              <a:t>2</a:t>
            </a:r>
            <a:r>
              <a:rPr lang="zh-CN" altLang="en-US" sz="3200" dirty="0"/>
              <a:t>：</a:t>
            </a:r>
            <a:r>
              <a:rPr lang="en-US" altLang="zh-CN" sz="3200" dirty="0" err="1"/>
              <a:t>rdt</a:t>
            </a:r>
            <a:r>
              <a:rPr lang="en-US" altLang="zh-CN" sz="3200" dirty="0"/>
              <a:t> 2.1</a:t>
            </a:r>
            <a:endParaRPr lang="zh-CN" altLang="en-US" dirty="0"/>
          </a:p>
        </p:txBody>
      </p:sp>
      <p:sp>
        <p:nvSpPr>
          <p:cNvPr id="3" name="内容占位符 2">
            <a:extLst>
              <a:ext uri="{FF2B5EF4-FFF2-40B4-BE49-F238E27FC236}">
                <a16:creationId xmlns:a16="http://schemas.microsoft.com/office/drawing/2014/main" id="{ECC27D10-2C18-425E-96B3-E6F4583D0AC5}"/>
              </a:ext>
            </a:extLst>
          </p:cNvPr>
          <p:cNvSpPr>
            <a:spLocks noGrp="1"/>
          </p:cNvSpPr>
          <p:nvPr>
            <p:ph idx="1"/>
          </p:nvPr>
        </p:nvSpPr>
        <p:spPr/>
        <p:txBody>
          <a:bodyPr/>
          <a:lstStyle/>
          <a:p>
            <a:r>
              <a:rPr lang="zh-CN" altLang="en-US" dirty="0"/>
              <a:t>问题</a:t>
            </a:r>
            <a:r>
              <a:rPr lang="en-US" altLang="zh-CN" dirty="0"/>
              <a:t>1</a:t>
            </a:r>
            <a:r>
              <a:rPr lang="zh-CN" altLang="en-US" dirty="0"/>
              <a:t>：重传（方案</a:t>
            </a:r>
            <a:r>
              <a:rPr lang="en-US" altLang="zh-CN" dirty="0"/>
              <a:t>3</a:t>
            </a:r>
            <a:r>
              <a:rPr lang="zh-CN" altLang="en-US" dirty="0"/>
              <a:t>）与复杂编码（方案</a:t>
            </a:r>
            <a:r>
              <a:rPr lang="en-US" altLang="zh-CN" dirty="0"/>
              <a:t>2</a:t>
            </a:r>
            <a:r>
              <a:rPr lang="zh-CN" altLang="en-US" dirty="0"/>
              <a:t>）的优势？</a:t>
            </a:r>
            <a:endParaRPr lang="en-US" altLang="zh-CN" dirty="0"/>
          </a:p>
          <a:p>
            <a:pPr lvl="1"/>
            <a:r>
              <a:rPr lang="zh-CN" altLang="en-US" dirty="0"/>
              <a:t>方案</a:t>
            </a:r>
            <a:r>
              <a:rPr lang="en-US" altLang="zh-CN" dirty="0"/>
              <a:t>2</a:t>
            </a:r>
            <a:r>
              <a:rPr lang="zh-CN" altLang="en-US" dirty="0"/>
              <a:t>：每个</a:t>
            </a:r>
            <a:r>
              <a:rPr lang="en-US" altLang="zh-CN" dirty="0"/>
              <a:t>ACK/NAK</a:t>
            </a:r>
            <a:r>
              <a:rPr lang="zh-CN" altLang="en-US" dirty="0"/>
              <a:t>都需要解码，开销大</a:t>
            </a:r>
            <a:endParaRPr lang="en-US" altLang="zh-CN" dirty="0"/>
          </a:p>
          <a:p>
            <a:pPr lvl="1"/>
            <a:r>
              <a:rPr lang="zh-CN" altLang="en-US" dirty="0"/>
              <a:t>方案</a:t>
            </a:r>
            <a:r>
              <a:rPr lang="en-US" altLang="zh-CN" dirty="0"/>
              <a:t>3</a:t>
            </a:r>
            <a:r>
              <a:rPr lang="zh-CN" altLang="en-US" dirty="0"/>
              <a:t>：只在出错时重传</a:t>
            </a:r>
            <a:endParaRPr lang="en-US" altLang="zh-CN" dirty="0"/>
          </a:p>
          <a:p>
            <a:endParaRPr lang="en-US" altLang="zh-CN" dirty="0"/>
          </a:p>
          <a:p>
            <a:r>
              <a:rPr lang="zh-CN" altLang="en-US" dirty="0"/>
              <a:t>问题</a:t>
            </a:r>
            <a:r>
              <a:rPr lang="en-US" altLang="zh-CN" dirty="0"/>
              <a:t>2</a:t>
            </a:r>
            <a:r>
              <a:rPr lang="zh-CN" altLang="en-US" dirty="0"/>
              <a:t>：序号值范围多大？</a:t>
            </a:r>
            <a:endParaRPr lang="en-US" altLang="zh-CN" dirty="0"/>
          </a:p>
          <a:p>
            <a:pPr lvl="1"/>
            <a:r>
              <a:rPr lang="zh-CN" altLang="en-US" dirty="0"/>
              <a:t>在停等协议下，序号</a:t>
            </a:r>
            <a:r>
              <a:rPr lang="en-US" altLang="zh-CN" dirty="0">
                <a:solidFill>
                  <a:srgbClr val="0070C0"/>
                </a:solidFill>
              </a:rPr>
              <a:t>seq</a:t>
            </a:r>
            <a:r>
              <a:rPr lang="zh-CN" altLang="en-US" dirty="0"/>
              <a:t>只需要区分当前数据包是否是前一次发送的重传，</a:t>
            </a:r>
            <a:r>
              <a:rPr lang="en-US" altLang="zh-CN" dirty="0">
                <a:solidFill>
                  <a:srgbClr val="0070C0"/>
                </a:solidFill>
              </a:rPr>
              <a:t>1 bit</a:t>
            </a:r>
            <a:r>
              <a:rPr lang="zh-CN" altLang="en-US" dirty="0"/>
              <a:t>足够</a:t>
            </a:r>
            <a:endParaRPr lang="en-US" altLang="zh-CN" dirty="0"/>
          </a:p>
          <a:p>
            <a:pPr lvl="1"/>
            <a:r>
              <a:rPr lang="zh-CN" altLang="en-US" dirty="0"/>
              <a:t>前一次发送的</a:t>
            </a:r>
            <a:r>
              <a:rPr lang="en-US" altLang="zh-CN" dirty="0"/>
              <a:t>seq=0</a:t>
            </a:r>
            <a:r>
              <a:rPr lang="zh-CN" altLang="en-US" dirty="0"/>
              <a:t>，重传继续</a:t>
            </a:r>
            <a:r>
              <a:rPr lang="en-US" altLang="zh-CN" dirty="0"/>
              <a:t>seq=0</a:t>
            </a:r>
            <a:r>
              <a:rPr lang="zh-CN" altLang="en-US" dirty="0"/>
              <a:t>，下一个数据包</a:t>
            </a:r>
            <a:r>
              <a:rPr lang="en-US" altLang="zh-CN" dirty="0"/>
              <a:t>seq=1</a:t>
            </a:r>
          </a:p>
          <a:p>
            <a:pPr lvl="1"/>
            <a:r>
              <a:rPr lang="zh-CN" altLang="en-US" dirty="0"/>
              <a:t>前一次发送的</a:t>
            </a:r>
            <a:r>
              <a:rPr lang="en-US" altLang="zh-CN" dirty="0"/>
              <a:t>seq=1</a:t>
            </a:r>
            <a:r>
              <a:rPr lang="zh-CN" altLang="en-US" dirty="0"/>
              <a:t>，重传继续</a:t>
            </a:r>
            <a:r>
              <a:rPr lang="en-US" altLang="zh-CN" dirty="0"/>
              <a:t>seq=1</a:t>
            </a:r>
            <a:r>
              <a:rPr lang="zh-CN" altLang="en-US" dirty="0"/>
              <a:t>，下一个数据包</a:t>
            </a:r>
            <a:r>
              <a:rPr lang="en-US" altLang="zh-CN" dirty="0"/>
              <a:t>seq=0</a:t>
            </a:r>
          </a:p>
          <a:p>
            <a:pPr lvl="1"/>
            <a:endParaRPr lang="zh-CN" altLang="en-US" dirty="0"/>
          </a:p>
        </p:txBody>
      </p:sp>
      <p:sp>
        <p:nvSpPr>
          <p:cNvPr id="4" name="灯片编号占位符 3">
            <a:extLst>
              <a:ext uri="{FF2B5EF4-FFF2-40B4-BE49-F238E27FC236}">
                <a16:creationId xmlns:a16="http://schemas.microsoft.com/office/drawing/2014/main" id="{43A07D2B-84E3-4651-A47B-215D9D3F79A2}"/>
              </a:ext>
            </a:extLst>
          </p:cNvPr>
          <p:cNvSpPr>
            <a:spLocks noGrp="1"/>
          </p:cNvSpPr>
          <p:nvPr>
            <p:ph type="sldNum" sz="quarter" idx="11"/>
          </p:nvPr>
        </p:nvSpPr>
        <p:spPr/>
        <p:txBody>
          <a:bodyPr/>
          <a:lstStyle/>
          <a:p>
            <a:pPr>
              <a:defRPr/>
            </a:pPr>
            <a:fld id="{3FFE790D-BCFB-4008-9260-CA63AEE325FD}" type="slidenum">
              <a:rPr lang="en-US" smtClean="0"/>
              <a:pPr>
                <a:defRPr/>
              </a:pPr>
              <a:t>31</a:t>
            </a:fld>
            <a:endParaRPr lang="en-US" dirty="0"/>
          </a:p>
        </p:txBody>
      </p:sp>
    </p:spTree>
    <p:extLst>
      <p:ext uri="{BB962C8B-B14F-4D97-AF65-F5344CB8AC3E}">
        <p14:creationId xmlns:p14="http://schemas.microsoft.com/office/powerpoint/2010/main" val="409311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71FDA69B-06ED-4C42-8FD5-ABD787BA8268}"/>
              </a:ext>
            </a:extLst>
          </p:cNvPr>
          <p:cNvSpPr>
            <a:spLocks noGrp="1" noChangeArrowheads="1"/>
          </p:cNvSpPr>
          <p:nvPr>
            <p:ph type="title"/>
          </p:nvPr>
        </p:nvSpPr>
        <p:spPr/>
        <p:txBody>
          <a:bodyPr/>
          <a:lstStyle/>
          <a:p>
            <a:pPr>
              <a:defRPr/>
            </a:pPr>
            <a:r>
              <a:rPr kumimoji="1" lang="zh-CN" altLang="en-US" sz="3600" dirty="0"/>
              <a:t>场景</a:t>
            </a:r>
            <a:r>
              <a:rPr kumimoji="1" lang="en-US" altLang="zh-CN" sz="3600" dirty="0"/>
              <a:t>2</a:t>
            </a:r>
            <a:r>
              <a:rPr lang="zh-CN" altLang="en-US" sz="3600" dirty="0"/>
              <a:t>：</a:t>
            </a:r>
            <a:r>
              <a:rPr lang="en-US" altLang="zh-CN" sz="3600" dirty="0" err="1"/>
              <a:t>rdt</a:t>
            </a:r>
            <a:r>
              <a:rPr lang="en-US" altLang="zh-CN" sz="3600" dirty="0"/>
              <a:t> 2.1</a:t>
            </a:r>
            <a:endParaRPr lang="en-US" dirty="0">
              <a:ea typeface="ＭＳ Ｐゴシック" charset="0"/>
              <a:cs typeface="+mj-cs"/>
            </a:endParaRPr>
          </a:p>
        </p:txBody>
      </p:sp>
      <p:sp>
        <p:nvSpPr>
          <p:cNvPr id="35845" name="Rectangle 3">
            <a:extLst>
              <a:ext uri="{FF2B5EF4-FFF2-40B4-BE49-F238E27FC236}">
                <a16:creationId xmlns:a16="http://schemas.microsoft.com/office/drawing/2014/main" id="{8773576C-6FF6-497E-81C4-B7F5B93F4462}"/>
              </a:ext>
            </a:extLst>
          </p:cNvPr>
          <p:cNvSpPr>
            <a:spLocks noGrp="1" noChangeArrowheads="1"/>
          </p:cNvSpPr>
          <p:nvPr>
            <p:ph idx="1"/>
          </p:nvPr>
        </p:nvSpPr>
        <p:spPr>
          <a:xfrm>
            <a:off x="609600" y="1600203"/>
            <a:ext cx="5791200" cy="4525963"/>
          </a:xfrm>
        </p:spPr>
        <p:txBody>
          <a:bodyPr/>
          <a:lstStyle/>
          <a:p>
            <a:pPr>
              <a:buFont typeface="Wingdings" panose="05000000000000000000" pitchFamily="2" charset="2"/>
              <a:buNone/>
            </a:pPr>
            <a:r>
              <a:rPr lang="zh-CN" altLang="en-US" u="sng" dirty="0">
                <a:solidFill>
                  <a:srgbClr val="CC0000"/>
                </a:solidFill>
                <a:latin typeface="微软雅黑" panose="020B0503020204020204" pitchFamily="34" charset="-122"/>
                <a:ea typeface="微软雅黑" panose="020B0503020204020204" pitchFamily="34" charset="-122"/>
              </a:rPr>
              <a:t>发送方</a:t>
            </a:r>
            <a:r>
              <a:rPr lang="en-US" altLang="zh-CN" u="sng" dirty="0">
                <a:solidFill>
                  <a:srgbClr val="CC0000"/>
                </a:solidFill>
                <a:latin typeface="微软雅黑" panose="020B0503020204020204" pitchFamily="34" charset="-122"/>
                <a:ea typeface="微软雅黑" panose="020B0503020204020204" pitchFamily="34" charset="-122"/>
              </a:rPr>
              <a:t>:</a:t>
            </a:r>
            <a:endParaRPr lang="en-US" altLang="zh-CN" dirty="0">
              <a:solidFill>
                <a:srgbClr val="CC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每个数据包加入序列号</a:t>
            </a:r>
            <a:r>
              <a:rPr lang="en-US" altLang="zh-CN" dirty="0">
                <a:latin typeface="微软雅黑" panose="020B0503020204020204" pitchFamily="34" charset="-122"/>
                <a:ea typeface="微软雅黑" panose="020B0503020204020204" pitchFamily="34" charset="-122"/>
              </a:rPr>
              <a:t>seq</a:t>
            </a:r>
          </a:p>
          <a:p>
            <a:pPr lvl="1"/>
            <a:r>
              <a:rPr lang="en-US" altLang="zh-CN" dirty="0">
                <a:latin typeface="微软雅黑" panose="020B0503020204020204" pitchFamily="34" charset="-122"/>
                <a:ea typeface="微软雅黑" panose="020B0503020204020204" pitchFamily="34" charset="-122"/>
              </a:rPr>
              <a:t>Seq</a:t>
            </a:r>
            <a:r>
              <a:rPr lang="zh-CN" altLang="en-US" dirty="0">
                <a:latin typeface="微软雅黑" panose="020B0503020204020204" pitchFamily="34" charset="-122"/>
                <a:ea typeface="微软雅黑" panose="020B0503020204020204" pitchFamily="34" charset="-122"/>
              </a:rPr>
              <a:t>取值</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1</a:t>
            </a:r>
            <a:endParaRPr lang="en-US" altLang="ja-JP"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检查</a:t>
            </a:r>
            <a:r>
              <a:rPr lang="en-US" altLang="zh-CN" dirty="0">
                <a:latin typeface="微软雅黑" panose="020B0503020204020204" pitchFamily="34" charset="-122"/>
                <a:ea typeface="微软雅黑" panose="020B0503020204020204" pitchFamily="34" charset="-122"/>
              </a:rPr>
              <a:t>ACK/NAK</a:t>
            </a:r>
            <a:r>
              <a:rPr lang="zh-CN" altLang="en-US" dirty="0">
                <a:latin typeface="微软雅黑" panose="020B0503020204020204" pitchFamily="34" charset="-122"/>
                <a:ea typeface="微软雅黑" panose="020B0503020204020204" pitchFamily="34" charset="-122"/>
              </a:rPr>
              <a:t>是否正确</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相比于</a:t>
            </a:r>
            <a:r>
              <a:rPr lang="en-US" altLang="zh-CN" dirty="0" err="1">
                <a:latin typeface="微软雅黑" panose="020B0503020204020204" pitchFamily="34" charset="-122"/>
                <a:ea typeface="微软雅黑" panose="020B0503020204020204" pitchFamily="34" charset="-122"/>
              </a:rPr>
              <a:t>rdt</a:t>
            </a:r>
            <a:r>
              <a:rPr lang="en-US" altLang="zh-CN" dirty="0">
                <a:latin typeface="微软雅黑" panose="020B0503020204020204" pitchFamily="34" charset="-122"/>
                <a:ea typeface="微软雅黑" panose="020B0503020204020204" pitchFamily="34" charset="-122"/>
              </a:rPr>
              <a:t> 2.0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FSM</a:t>
            </a:r>
            <a:r>
              <a:rPr lang="zh-CN" altLang="en-US" dirty="0">
                <a:latin typeface="微软雅黑" panose="020B0503020204020204" pitchFamily="34" charset="-122"/>
                <a:ea typeface="微软雅黑" panose="020B0503020204020204" pitchFamily="34" charset="-122"/>
              </a:rPr>
              <a:t>中状态数量翻倍</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需要区分当前要发送的数据包</a:t>
            </a:r>
            <a:r>
              <a:rPr lang="en-US" altLang="zh-CN" dirty="0">
                <a:latin typeface="微软雅黑" panose="020B0503020204020204" pitchFamily="34" charset="-122"/>
                <a:ea typeface="微软雅黑" panose="020B0503020204020204" pitchFamily="34" charset="-122"/>
              </a:rPr>
              <a:t>seq=0</a:t>
            </a:r>
            <a:r>
              <a:rPr lang="zh-CN" altLang="en-US" dirty="0">
                <a:latin typeface="微软雅黑" panose="020B0503020204020204" pitchFamily="34" charset="-122"/>
                <a:ea typeface="微软雅黑" panose="020B0503020204020204" pitchFamily="34" charset="-122"/>
              </a:rPr>
              <a:t>还是</a:t>
            </a:r>
            <a:r>
              <a:rPr lang="en-US" altLang="zh-CN" dirty="0">
                <a:latin typeface="微软雅黑" panose="020B0503020204020204" pitchFamily="34" charset="-122"/>
                <a:ea typeface="微软雅黑" panose="020B0503020204020204" pitchFamily="34" charset="-122"/>
              </a:rPr>
              <a:t>seq=1</a:t>
            </a:r>
          </a:p>
        </p:txBody>
      </p:sp>
      <p:sp>
        <p:nvSpPr>
          <p:cNvPr id="35846" name="Rectangle 4">
            <a:extLst>
              <a:ext uri="{FF2B5EF4-FFF2-40B4-BE49-F238E27FC236}">
                <a16:creationId xmlns:a16="http://schemas.microsoft.com/office/drawing/2014/main" id="{76F4978B-8642-4DB4-8093-FA9EC8101516}"/>
              </a:ext>
            </a:extLst>
          </p:cNvPr>
          <p:cNvSpPr>
            <a:spLocks noGrp="1" noChangeArrowheads="1"/>
          </p:cNvSpPr>
          <p:nvPr>
            <p:ph type="body" sz="half" idx="4294967295"/>
          </p:nvPr>
        </p:nvSpPr>
        <p:spPr>
          <a:xfrm>
            <a:off x="6805735" y="1600202"/>
            <a:ext cx="5310065" cy="4525963"/>
          </a:xfrm>
        </p:spPr>
        <p:txBody>
          <a:bodyPr/>
          <a:lstStyle/>
          <a:p>
            <a:pPr>
              <a:buFont typeface="Wingdings" charset="0"/>
              <a:buNone/>
              <a:defRPr/>
            </a:pPr>
            <a:r>
              <a:rPr lang="zh-CN" altLang="en-US" u="sng" dirty="0">
                <a:solidFill>
                  <a:srgbClr val="CC0000"/>
                </a:solidFill>
                <a:latin typeface="微软雅黑" panose="020B0503020204020204" pitchFamily="34" charset="-122"/>
                <a:ea typeface="微软雅黑" panose="020B0503020204020204" pitchFamily="34" charset="-122"/>
              </a:rPr>
              <a:t>接收方</a:t>
            </a:r>
            <a:r>
              <a:rPr lang="en-US" u="sng" dirty="0">
                <a:solidFill>
                  <a:srgbClr val="CC0000"/>
                </a:solidFill>
                <a:latin typeface="微软雅黑" panose="020B0503020204020204" pitchFamily="34" charset="-122"/>
                <a:ea typeface="微软雅黑" panose="020B0503020204020204" pitchFamily="34" charset="-122"/>
              </a:rPr>
              <a:t>:</a:t>
            </a:r>
            <a:endParaRPr lang="en-US" dirty="0">
              <a:solidFill>
                <a:srgbClr val="CC0000"/>
              </a:solidFill>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相比于</a:t>
            </a:r>
            <a:r>
              <a:rPr lang="en-US" altLang="zh-CN" dirty="0" err="1">
                <a:latin typeface="微软雅黑" panose="020B0503020204020204" pitchFamily="34" charset="-122"/>
                <a:ea typeface="微软雅黑" panose="020B0503020204020204" pitchFamily="34" charset="-122"/>
              </a:rPr>
              <a:t>rdt</a:t>
            </a:r>
            <a:r>
              <a:rPr lang="en-US" altLang="zh-CN" dirty="0">
                <a:latin typeface="微软雅黑" panose="020B0503020204020204" pitchFamily="34" charset="-122"/>
                <a:ea typeface="微软雅黑" panose="020B0503020204020204" pitchFamily="34" charset="-122"/>
              </a:rPr>
              <a:t> 2.0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FSM</a:t>
            </a:r>
            <a:r>
              <a:rPr lang="zh-CN" altLang="en-US" dirty="0">
                <a:latin typeface="微软雅黑" panose="020B0503020204020204" pitchFamily="34" charset="-122"/>
                <a:ea typeface="微软雅黑" panose="020B0503020204020204" pitchFamily="34" charset="-122"/>
              </a:rPr>
              <a:t>中状态数量也翻倍</a:t>
            </a:r>
            <a:endParaRPr lang="en-US" altLang="zh-CN" dirty="0">
              <a:latin typeface="微软雅黑" panose="020B0503020204020204" pitchFamily="34" charset="-122"/>
              <a:ea typeface="微软雅黑" panose="020B0503020204020204" pitchFamily="34" charset="-122"/>
            </a:endParaRPr>
          </a:p>
          <a:p>
            <a:pPr lvl="1">
              <a:defRPr/>
            </a:pPr>
            <a:r>
              <a:rPr lang="zh-CN" altLang="en-US" dirty="0">
                <a:latin typeface="微软雅黑" panose="020B0503020204020204" pitchFamily="34" charset="-122"/>
                <a:ea typeface="微软雅黑" panose="020B0503020204020204" pitchFamily="34" charset="-122"/>
              </a:rPr>
              <a:t>需要区分等待的下一个数据包</a:t>
            </a:r>
            <a:r>
              <a:rPr lang="en-US" altLang="zh-CN" dirty="0">
                <a:latin typeface="微软雅黑" panose="020B0503020204020204" pitchFamily="34" charset="-122"/>
                <a:ea typeface="微软雅黑" panose="020B0503020204020204" pitchFamily="34" charset="-122"/>
              </a:rPr>
              <a:t>seq=0</a:t>
            </a:r>
            <a:r>
              <a:rPr lang="zh-CN" altLang="en-US" dirty="0">
                <a:latin typeface="微软雅黑" panose="020B0503020204020204" pitchFamily="34" charset="-122"/>
                <a:ea typeface="微软雅黑" panose="020B0503020204020204" pitchFamily="34" charset="-122"/>
              </a:rPr>
              <a:t>还是</a:t>
            </a:r>
            <a:r>
              <a:rPr lang="en-US" altLang="zh-CN" dirty="0">
                <a:latin typeface="微软雅黑" panose="020B0503020204020204" pitchFamily="34" charset="-122"/>
                <a:ea typeface="微软雅黑" panose="020B0503020204020204" pitchFamily="34" charset="-122"/>
              </a:rPr>
              <a:t>seq=1</a:t>
            </a:r>
          </a:p>
          <a:p>
            <a:pPr lvl="1">
              <a:defRPr/>
            </a:pPr>
            <a:r>
              <a:rPr lang="zh-CN" altLang="en-US" dirty="0">
                <a:latin typeface="微软雅黑" panose="020B0503020204020204" pitchFamily="34" charset="-122"/>
                <a:ea typeface="微软雅黑" panose="020B0503020204020204" pitchFamily="34" charset="-122"/>
              </a:rPr>
              <a:t>接收方不知道上次</a:t>
            </a:r>
            <a:r>
              <a:rPr lang="en-US" altLang="zh-CN" dirty="0">
                <a:latin typeface="微软雅黑" panose="020B0503020204020204" pitchFamily="34" charset="-122"/>
                <a:ea typeface="微软雅黑" panose="020B0503020204020204" pitchFamily="34" charset="-122"/>
              </a:rPr>
              <a:t>ACK/NAK</a:t>
            </a:r>
            <a:r>
              <a:rPr lang="zh-CN" altLang="en-US" dirty="0">
                <a:latin typeface="微软雅黑" panose="020B0503020204020204" pitchFamily="34" charset="-122"/>
                <a:ea typeface="微软雅黑" panose="020B0503020204020204" pitchFamily="34" charset="-122"/>
              </a:rPr>
              <a:t>是否被发送方收到</a:t>
            </a:r>
            <a:endParaRPr lang="en-US"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如果到达数据包</a:t>
            </a:r>
            <a:r>
              <a:rPr lang="en-US" altLang="zh-CN" dirty="0">
                <a:latin typeface="微软雅黑" panose="020B0503020204020204" pitchFamily="34" charset="-122"/>
                <a:ea typeface="微软雅黑" panose="020B0503020204020204" pitchFamily="34" charset="-122"/>
              </a:rPr>
              <a:t>seq</a:t>
            </a:r>
            <a:r>
              <a:rPr lang="zh-CN" altLang="en-US" dirty="0">
                <a:latin typeface="微软雅黑" panose="020B0503020204020204" pitchFamily="34" charset="-122"/>
                <a:ea typeface="微软雅黑" panose="020B0503020204020204" pitchFamily="34" charset="-122"/>
              </a:rPr>
              <a:t>与等待的不一致，则为重复数据包</a:t>
            </a:r>
            <a:endParaRPr lang="en-US" altLang="zh-CN" dirty="0">
              <a:latin typeface="微软雅黑" panose="020B0503020204020204" pitchFamily="34" charset="-122"/>
              <a:ea typeface="微软雅黑" panose="020B0503020204020204" pitchFamily="34" charset="-122"/>
            </a:endParaRPr>
          </a:p>
        </p:txBody>
      </p:sp>
      <p:sp>
        <p:nvSpPr>
          <p:cNvPr id="8" name="灯片编号占位符 3">
            <a:extLst>
              <a:ext uri="{FF2B5EF4-FFF2-40B4-BE49-F238E27FC236}">
                <a16:creationId xmlns:a16="http://schemas.microsoft.com/office/drawing/2014/main" id="{060655AF-A329-4304-8A13-3BF3CDBE51EC}"/>
              </a:ext>
            </a:extLst>
          </p:cNvPr>
          <p:cNvSpPr>
            <a:spLocks noGrp="1"/>
          </p:cNvSpPr>
          <p:nvPr>
            <p:ph type="sldNum" sz="quarter" idx="11"/>
          </p:nvPr>
        </p:nvSpPr>
        <p:spPr>
          <a:xfrm>
            <a:off x="9283433" y="6537326"/>
            <a:ext cx="2844800" cy="320675"/>
          </a:xfrm>
        </p:spPr>
        <p:txBody>
          <a:bodyPr/>
          <a:lstStyle/>
          <a:p>
            <a:pPr>
              <a:defRPr/>
            </a:pPr>
            <a:fld id="{3FFE790D-BCFB-4008-9260-CA63AEE325FD}" type="slidenum">
              <a:rPr lang="en-US" smtClean="0"/>
              <a:pPr>
                <a:defRPr/>
              </a:pPr>
              <a:t>32</a:t>
            </a:fld>
            <a:endParaRPr lang="en-US" dirty="0"/>
          </a:p>
        </p:txBody>
      </p:sp>
    </p:spTree>
    <p:extLst>
      <p:ext uri="{BB962C8B-B14F-4D97-AF65-F5344CB8AC3E}">
        <p14:creationId xmlns:p14="http://schemas.microsoft.com/office/powerpoint/2010/main" val="162322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15AA9-6907-4266-A5F7-435E762FBCC1}"/>
              </a:ext>
            </a:extLst>
          </p:cNvPr>
          <p:cNvSpPr>
            <a:spLocks noGrp="1"/>
          </p:cNvSpPr>
          <p:nvPr>
            <p:ph type="title"/>
          </p:nvPr>
        </p:nvSpPr>
        <p:spPr/>
        <p:txBody>
          <a:bodyPr/>
          <a:lstStyle/>
          <a:p>
            <a:r>
              <a:rPr kumimoji="1" lang="zh-CN" altLang="en-US" sz="3600" dirty="0"/>
              <a:t>场景</a:t>
            </a:r>
            <a:r>
              <a:rPr kumimoji="1" lang="en-US" altLang="zh-CN" sz="3600" dirty="0"/>
              <a:t>2</a:t>
            </a:r>
            <a:r>
              <a:rPr lang="zh-CN" altLang="en-US" sz="3600" dirty="0"/>
              <a:t>：</a:t>
            </a:r>
            <a:r>
              <a:rPr lang="en-US" altLang="zh-CN" sz="3600" dirty="0" err="1"/>
              <a:t>rdt</a:t>
            </a:r>
            <a:r>
              <a:rPr lang="en-US" altLang="zh-CN" sz="3600" dirty="0"/>
              <a:t> 2.1</a:t>
            </a:r>
            <a:r>
              <a:rPr lang="zh-CN" altLang="en-US" sz="3600" dirty="0"/>
              <a:t>发送方</a:t>
            </a:r>
            <a:r>
              <a:rPr lang="en-US" altLang="zh-CN" sz="3600" dirty="0"/>
              <a:t>FSM</a:t>
            </a:r>
            <a:endParaRPr lang="zh-CN" altLang="en-US" sz="3600" dirty="0"/>
          </a:p>
        </p:txBody>
      </p:sp>
      <p:sp>
        <p:nvSpPr>
          <p:cNvPr id="4" name="灯片编号占位符 3">
            <a:extLst>
              <a:ext uri="{FF2B5EF4-FFF2-40B4-BE49-F238E27FC236}">
                <a16:creationId xmlns:a16="http://schemas.microsoft.com/office/drawing/2014/main" id="{F2946858-B1C6-492B-B2FA-FF989154DB23}"/>
              </a:ext>
            </a:extLst>
          </p:cNvPr>
          <p:cNvSpPr>
            <a:spLocks noGrp="1"/>
          </p:cNvSpPr>
          <p:nvPr>
            <p:ph type="sldNum" sz="quarter" idx="11"/>
          </p:nvPr>
        </p:nvSpPr>
        <p:spPr/>
        <p:txBody>
          <a:bodyPr/>
          <a:lstStyle/>
          <a:p>
            <a:pPr>
              <a:defRPr/>
            </a:pPr>
            <a:fld id="{3FFE790D-BCFB-4008-9260-CA63AEE325FD}" type="slidenum">
              <a:rPr lang="en-US" smtClean="0"/>
              <a:pPr>
                <a:defRPr/>
              </a:pPr>
              <a:t>33</a:t>
            </a:fld>
            <a:endParaRPr lang="en-US" dirty="0"/>
          </a:p>
        </p:txBody>
      </p:sp>
      <p:sp>
        <p:nvSpPr>
          <p:cNvPr id="5" name="Oval 3">
            <a:extLst>
              <a:ext uri="{FF2B5EF4-FFF2-40B4-BE49-F238E27FC236}">
                <a16:creationId xmlns:a16="http://schemas.microsoft.com/office/drawing/2014/main" id="{754007ED-D43B-4B0D-B9ED-45F92406BAE4}"/>
              </a:ext>
            </a:extLst>
          </p:cNvPr>
          <p:cNvSpPr>
            <a:spLocks noChangeArrowheads="1"/>
          </p:cNvSpPr>
          <p:nvPr/>
        </p:nvSpPr>
        <p:spPr bwMode="auto">
          <a:xfrm>
            <a:off x="4392613" y="2306638"/>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6" name="Text Box 4">
            <a:extLst>
              <a:ext uri="{FF2B5EF4-FFF2-40B4-BE49-F238E27FC236}">
                <a16:creationId xmlns:a16="http://schemas.microsoft.com/office/drawing/2014/main" id="{71A6DD08-B7DA-4949-9700-EF809BD5A62D}"/>
              </a:ext>
            </a:extLst>
          </p:cNvPr>
          <p:cNvSpPr txBox="1">
            <a:spLocks noChangeArrowheads="1"/>
          </p:cNvSpPr>
          <p:nvPr/>
        </p:nvSpPr>
        <p:spPr bwMode="auto">
          <a:xfrm>
            <a:off x="4340226" y="239553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call 0 from above</a:t>
            </a:r>
            <a:endParaRPr lang="en-US" altLang="zh-CN" sz="1400">
              <a:latin typeface="Times New Roman" panose="02020603050405020304" pitchFamily="18" charset="0"/>
            </a:endParaRPr>
          </a:p>
        </p:txBody>
      </p:sp>
      <p:sp>
        <p:nvSpPr>
          <p:cNvPr id="7" name="Text Box 5">
            <a:extLst>
              <a:ext uri="{FF2B5EF4-FFF2-40B4-BE49-F238E27FC236}">
                <a16:creationId xmlns:a16="http://schemas.microsoft.com/office/drawing/2014/main" id="{6DF5FB7E-2CD5-4C71-BFD9-FF4101835115}"/>
              </a:ext>
            </a:extLst>
          </p:cNvPr>
          <p:cNvSpPr txBox="1">
            <a:spLocks noChangeArrowheads="1"/>
          </p:cNvSpPr>
          <p:nvPr/>
        </p:nvSpPr>
        <p:spPr bwMode="auto">
          <a:xfrm>
            <a:off x="4648201" y="1577975"/>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sndpkt = make_pkt(0, data, checksum)</a:t>
            </a:r>
          </a:p>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8" name="Text Box 6">
            <a:extLst>
              <a:ext uri="{FF2B5EF4-FFF2-40B4-BE49-F238E27FC236}">
                <a16:creationId xmlns:a16="http://schemas.microsoft.com/office/drawing/2014/main" id="{90A93C42-D7EF-4103-B2F6-BEE5F63ED018}"/>
              </a:ext>
            </a:extLst>
          </p:cNvPr>
          <p:cNvSpPr txBox="1">
            <a:spLocks noChangeArrowheads="1"/>
          </p:cNvSpPr>
          <p:nvPr/>
        </p:nvSpPr>
        <p:spPr bwMode="auto">
          <a:xfrm>
            <a:off x="4662489" y="1265239"/>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9" name="Line 7">
            <a:extLst>
              <a:ext uri="{FF2B5EF4-FFF2-40B4-BE49-F238E27FC236}">
                <a16:creationId xmlns:a16="http://schemas.microsoft.com/office/drawing/2014/main" id="{DA4873DB-82D2-4000-9CDF-C46949DFB4D6}"/>
              </a:ext>
            </a:extLst>
          </p:cNvPr>
          <p:cNvSpPr>
            <a:spLocks noChangeShapeType="1"/>
          </p:cNvSpPr>
          <p:nvPr/>
        </p:nvSpPr>
        <p:spPr bwMode="auto">
          <a:xfrm>
            <a:off x="4779963" y="1630363"/>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E659C420-0A8F-49B4-94D3-15A4E27CC9E5}"/>
              </a:ext>
            </a:extLst>
          </p:cNvPr>
          <p:cNvSpPr>
            <a:spLocks noChangeShapeType="1"/>
          </p:cNvSpPr>
          <p:nvPr/>
        </p:nvSpPr>
        <p:spPr bwMode="auto">
          <a:xfrm>
            <a:off x="4117976" y="2262188"/>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Freeform 9">
            <a:extLst>
              <a:ext uri="{FF2B5EF4-FFF2-40B4-BE49-F238E27FC236}">
                <a16:creationId xmlns:a16="http://schemas.microsoft.com/office/drawing/2014/main" id="{65DBB452-357E-4EA6-92DF-ECD686C65261}"/>
              </a:ext>
            </a:extLst>
          </p:cNvPr>
          <p:cNvSpPr>
            <a:spLocks/>
          </p:cNvSpPr>
          <p:nvPr/>
        </p:nvSpPr>
        <p:spPr bwMode="auto">
          <a:xfrm rot="14610547">
            <a:off x="3703638" y="4603750"/>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 name="Group 10">
            <a:extLst>
              <a:ext uri="{FF2B5EF4-FFF2-40B4-BE49-F238E27FC236}">
                <a16:creationId xmlns:a16="http://schemas.microsoft.com/office/drawing/2014/main" id="{C320681F-5566-4BE7-AFD4-44E3AFB3149D}"/>
              </a:ext>
            </a:extLst>
          </p:cNvPr>
          <p:cNvGrpSpPr>
            <a:grpSpLocks/>
          </p:cNvGrpSpPr>
          <p:nvPr/>
        </p:nvGrpSpPr>
        <p:grpSpPr bwMode="auto">
          <a:xfrm>
            <a:off x="6226176" y="2254250"/>
            <a:ext cx="1089025" cy="865188"/>
            <a:chOff x="2848" y="1499"/>
            <a:chExt cx="660" cy="510"/>
          </a:xfrm>
        </p:grpSpPr>
        <p:sp>
          <p:nvSpPr>
            <p:cNvPr id="13" name="Oval 11">
              <a:extLst>
                <a:ext uri="{FF2B5EF4-FFF2-40B4-BE49-F238E27FC236}">
                  <a16:creationId xmlns:a16="http://schemas.microsoft.com/office/drawing/2014/main" id="{8AE48BC9-C079-47F0-8CDC-E65840CB7059}"/>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14" name="Text Box 12">
              <a:extLst>
                <a:ext uri="{FF2B5EF4-FFF2-40B4-BE49-F238E27FC236}">
                  <a16:creationId xmlns:a16="http://schemas.microsoft.com/office/drawing/2014/main" id="{0F292A61-4576-48CA-B316-100EAE17933B}"/>
                </a:ext>
              </a:extLst>
            </p:cNvPr>
            <p:cNvSpPr txBox="1">
              <a:spLocks noChangeArrowheads="1"/>
            </p:cNvSpPr>
            <p:nvPr/>
          </p:nvSpPr>
          <p:spPr bwMode="auto">
            <a:xfrm>
              <a:off x="2848" y="1535"/>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ACK or NAK 0</a:t>
              </a:r>
              <a:endParaRPr lang="en-US" altLang="zh-CN" sz="1400">
                <a:latin typeface="Times New Roman" panose="02020603050405020304" pitchFamily="18" charset="0"/>
              </a:endParaRPr>
            </a:p>
          </p:txBody>
        </p:sp>
      </p:grpSp>
      <p:sp>
        <p:nvSpPr>
          <p:cNvPr id="15" name="Freeform 13">
            <a:extLst>
              <a:ext uri="{FF2B5EF4-FFF2-40B4-BE49-F238E27FC236}">
                <a16:creationId xmlns:a16="http://schemas.microsoft.com/office/drawing/2014/main" id="{EA820DAA-2BA4-4059-B2A2-167604D7A337}"/>
              </a:ext>
            </a:extLst>
          </p:cNvPr>
          <p:cNvSpPr>
            <a:spLocks/>
          </p:cNvSpPr>
          <p:nvPr/>
        </p:nvSpPr>
        <p:spPr bwMode="auto">
          <a:xfrm flipV="1">
            <a:off x="4949826" y="2132013"/>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4">
            <a:extLst>
              <a:ext uri="{FF2B5EF4-FFF2-40B4-BE49-F238E27FC236}">
                <a16:creationId xmlns:a16="http://schemas.microsoft.com/office/drawing/2014/main" id="{134BEF42-E8BF-47F9-B3FE-0A200123FC54}"/>
              </a:ext>
            </a:extLst>
          </p:cNvPr>
          <p:cNvSpPr>
            <a:spLocks/>
          </p:cNvSpPr>
          <p:nvPr/>
        </p:nvSpPr>
        <p:spPr bwMode="auto">
          <a:xfrm rot="20242820">
            <a:off x="7113589" y="2116138"/>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Text Box 15">
            <a:extLst>
              <a:ext uri="{FF2B5EF4-FFF2-40B4-BE49-F238E27FC236}">
                <a16:creationId xmlns:a16="http://schemas.microsoft.com/office/drawing/2014/main" id="{319F8990-BDF7-4CB2-8EDB-A18C83BDC313}"/>
              </a:ext>
            </a:extLst>
          </p:cNvPr>
          <p:cNvSpPr txBox="1">
            <a:spLocks noChangeArrowheads="1"/>
          </p:cNvSpPr>
          <p:nvPr/>
        </p:nvSpPr>
        <p:spPr bwMode="auto">
          <a:xfrm>
            <a:off x="7437439" y="2678113"/>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18" name="Text Box 16">
            <a:extLst>
              <a:ext uri="{FF2B5EF4-FFF2-40B4-BE49-F238E27FC236}">
                <a16:creationId xmlns:a16="http://schemas.microsoft.com/office/drawing/2014/main" id="{6DB65EF6-1322-4812-9CFE-89155B6C9F9F}"/>
              </a:ext>
            </a:extLst>
          </p:cNvPr>
          <p:cNvSpPr txBox="1">
            <a:spLocks noChangeArrowheads="1"/>
          </p:cNvSpPr>
          <p:nvPr/>
        </p:nvSpPr>
        <p:spPr bwMode="auto">
          <a:xfrm>
            <a:off x="7399338" y="1920875"/>
            <a:ext cx="25638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corrupt(rcvpkt) ||</a:t>
            </a:r>
          </a:p>
          <a:p>
            <a:pPr algn="l"/>
            <a:r>
              <a:rPr lang="en-US" altLang="zh-CN">
                <a:latin typeface="Arial" panose="020B0604020202020204" pitchFamily="34" charset="0"/>
              </a:rPr>
              <a:t>isNAK(rcvpkt) )</a:t>
            </a:r>
            <a:endParaRPr lang="en-US" altLang="zh-CN">
              <a:latin typeface="Times New Roman" panose="02020603050405020304" pitchFamily="18" charset="0"/>
            </a:endParaRPr>
          </a:p>
        </p:txBody>
      </p:sp>
      <p:sp>
        <p:nvSpPr>
          <p:cNvPr id="19" name="Line 17">
            <a:extLst>
              <a:ext uri="{FF2B5EF4-FFF2-40B4-BE49-F238E27FC236}">
                <a16:creationId xmlns:a16="http://schemas.microsoft.com/office/drawing/2014/main" id="{896C37A9-3056-4CD1-8202-C3BAA631ED5B}"/>
              </a:ext>
            </a:extLst>
          </p:cNvPr>
          <p:cNvSpPr>
            <a:spLocks noChangeShapeType="1"/>
          </p:cNvSpPr>
          <p:nvPr/>
        </p:nvSpPr>
        <p:spPr bwMode="auto">
          <a:xfrm>
            <a:off x="7569201" y="2717800"/>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18">
            <a:extLst>
              <a:ext uri="{FF2B5EF4-FFF2-40B4-BE49-F238E27FC236}">
                <a16:creationId xmlns:a16="http://schemas.microsoft.com/office/drawing/2014/main" id="{E5064991-BF86-4B79-B210-74C037B85B08}"/>
              </a:ext>
            </a:extLst>
          </p:cNvPr>
          <p:cNvSpPr>
            <a:spLocks/>
          </p:cNvSpPr>
          <p:nvPr/>
        </p:nvSpPr>
        <p:spPr bwMode="auto">
          <a:xfrm rot="16200000" flipV="1">
            <a:off x="3725864" y="3492501"/>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9">
            <a:extLst>
              <a:ext uri="{FF2B5EF4-FFF2-40B4-BE49-F238E27FC236}">
                <a16:creationId xmlns:a16="http://schemas.microsoft.com/office/drawing/2014/main" id="{CCE4E5F6-1545-48EF-AF6E-772ADE18BDAF}"/>
              </a:ext>
            </a:extLst>
          </p:cNvPr>
          <p:cNvSpPr>
            <a:spLocks/>
          </p:cNvSpPr>
          <p:nvPr/>
        </p:nvSpPr>
        <p:spPr bwMode="auto">
          <a:xfrm>
            <a:off x="5124450" y="4779963"/>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20">
            <a:extLst>
              <a:ext uri="{FF2B5EF4-FFF2-40B4-BE49-F238E27FC236}">
                <a16:creationId xmlns:a16="http://schemas.microsoft.com/office/drawing/2014/main" id="{73BC5407-A05F-4D78-BA9F-DF21E0384A1E}"/>
              </a:ext>
            </a:extLst>
          </p:cNvPr>
          <p:cNvSpPr>
            <a:spLocks/>
          </p:cNvSpPr>
          <p:nvPr/>
        </p:nvSpPr>
        <p:spPr bwMode="auto">
          <a:xfrm rot="5400000" flipH="1" flipV="1">
            <a:off x="6494463" y="3440113"/>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Text Box 21">
            <a:extLst>
              <a:ext uri="{FF2B5EF4-FFF2-40B4-BE49-F238E27FC236}">
                <a16:creationId xmlns:a16="http://schemas.microsoft.com/office/drawing/2014/main" id="{F6640440-DAE7-4D81-8EEA-967AFA2C5563}"/>
              </a:ext>
            </a:extLst>
          </p:cNvPr>
          <p:cNvSpPr txBox="1">
            <a:spLocks noChangeArrowheads="1"/>
          </p:cNvSpPr>
          <p:nvPr/>
        </p:nvSpPr>
        <p:spPr bwMode="auto">
          <a:xfrm>
            <a:off x="4889501" y="5364163"/>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sndpkt = make_pkt(1, data, checksum)</a:t>
            </a:r>
          </a:p>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24" name="Text Box 22">
            <a:extLst>
              <a:ext uri="{FF2B5EF4-FFF2-40B4-BE49-F238E27FC236}">
                <a16:creationId xmlns:a16="http://schemas.microsoft.com/office/drawing/2014/main" id="{A34F94A7-AC14-4DC0-BA78-7B6820064404}"/>
              </a:ext>
            </a:extLst>
          </p:cNvPr>
          <p:cNvSpPr txBox="1">
            <a:spLocks noChangeArrowheads="1"/>
          </p:cNvSpPr>
          <p:nvPr/>
        </p:nvSpPr>
        <p:spPr bwMode="auto">
          <a:xfrm>
            <a:off x="4959350" y="5026025"/>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25" name="Line 23">
            <a:extLst>
              <a:ext uri="{FF2B5EF4-FFF2-40B4-BE49-F238E27FC236}">
                <a16:creationId xmlns:a16="http://schemas.microsoft.com/office/drawing/2014/main" id="{5F737847-10C7-4133-9A88-4C454D3D8814}"/>
              </a:ext>
            </a:extLst>
          </p:cNvPr>
          <p:cNvSpPr>
            <a:spLocks noChangeShapeType="1"/>
          </p:cNvSpPr>
          <p:nvPr/>
        </p:nvSpPr>
        <p:spPr bwMode="auto">
          <a:xfrm>
            <a:off x="5006975" y="5378450"/>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24">
            <a:extLst>
              <a:ext uri="{FF2B5EF4-FFF2-40B4-BE49-F238E27FC236}">
                <a16:creationId xmlns:a16="http://schemas.microsoft.com/office/drawing/2014/main" id="{F7FA1D86-61D7-4E9B-9441-FD454028EF09}"/>
              </a:ext>
            </a:extLst>
          </p:cNvPr>
          <p:cNvSpPr txBox="1">
            <a:spLocks noChangeArrowheads="1"/>
          </p:cNvSpPr>
          <p:nvPr/>
        </p:nvSpPr>
        <p:spPr bwMode="auto">
          <a:xfrm>
            <a:off x="7216776" y="3173413"/>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t>
            </a:r>
          </a:p>
          <a:p>
            <a:pPr algn="l"/>
            <a:r>
              <a:rPr lang="en-US" altLang="zh-CN">
                <a:latin typeface="Arial" panose="020B0604020202020204" pitchFamily="34" charset="0"/>
              </a:rPr>
              <a:t>&amp;&amp; notcorrupt(rcvpkt) </a:t>
            </a:r>
          </a:p>
          <a:p>
            <a:pPr algn="l"/>
            <a:r>
              <a:rPr lang="en-US" altLang="zh-CN">
                <a:latin typeface="Arial" panose="020B0604020202020204" pitchFamily="34" charset="0"/>
              </a:rPr>
              <a:t>&amp;&amp; isACK(rcvpkt) </a:t>
            </a:r>
          </a:p>
        </p:txBody>
      </p:sp>
      <p:sp>
        <p:nvSpPr>
          <p:cNvPr id="27" name="Line 25">
            <a:extLst>
              <a:ext uri="{FF2B5EF4-FFF2-40B4-BE49-F238E27FC236}">
                <a16:creationId xmlns:a16="http://schemas.microsoft.com/office/drawing/2014/main" id="{C5E9A8C0-EF67-4E42-9323-36E38A1338D5}"/>
              </a:ext>
            </a:extLst>
          </p:cNvPr>
          <p:cNvSpPr>
            <a:spLocks noChangeShapeType="1"/>
          </p:cNvSpPr>
          <p:nvPr/>
        </p:nvSpPr>
        <p:spPr bwMode="auto">
          <a:xfrm>
            <a:off x="7345363" y="39846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6">
            <a:extLst>
              <a:ext uri="{FF2B5EF4-FFF2-40B4-BE49-F238E27FC236}">
                <a16:creationId xmlns:a16="http://schemas.microsoft.com/office/drawing/2014/main" id="{2A8EAD1B-DA88-42E4-A942-024A14AB7507}"/>
              </a:ext>
            </a:extLst>
          </p:cNvPr>
          <p:cNvSpPr txBox="1">
            <a:spLocks noChangeArrowheads="1"/>
          </p:cNvSpPr>
          <p:nvPr/>
        </p:nvSpPr>
        <p:spPr bwMode="auto">
          <a:xfrm>
            <a:off x="2244726" y="5435601"/>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29" name="Text Box 27">
            <a:extLst>
              <a:ext uri="{FF2B5EF4-FFF2-40B4-BE49-F238E27FC236}">
                <a16:creationId xmlns:a16="http://schemas.microsoft.com/office/drawing/2014/main" id="{72F96C6D-77A8-4A1C-988F-8E554E9A1805}"/>
              </a:ext>
            </a:extLst>
          </p:cNvPr>
          <p:cNvSpPr txBox="1">
            <a:spLocks noChangeArrowheads="1"/>
          </p:cNvSpPr>
          <p:nvPr/>
        </p:nvSpPr>
        <p:spPr bwMode="auto">
          <a:xfrm>
            <a:off x="2219326" y="4618038"/>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&amp;&amp;  </a:t>
            </a:r>
          </a:p>
          <a:p>
            <a:pPr algn="l"/>
            <a:r>
              <a:rPr lang="en-US" altLang="zh-CN">
                <a:latin typeface="Arial" panose="020B0604020202020204" pitchFamily="34" charset="0"/>
              </a:rPr>
              <a:t>( corrupt(rcvpkt) ||</a:t>
            </a:r>
          </a:p>
          <a:p>
            <a:pPr algn="l"/>
            <a:r>
              <a:rPr lang="en-US" altLang="zh-CN">
                <a:latin typeface="Arial" panose="020B0604020202020204" pitchFamily="34" charset="0"/>
              </a:rPr>
              <a:t>isNAK(rcvpkt) )</a:t>
            </a:r>
            <a:endParaRPr lang="en-US" altLang="zh-CN">
              <a:latin typeface="Times New Roman" panose="02020603050405020304" pitchFamily="18" charset="0"/>
            </a:endParaRPr>
          </a:p>
        </p:txBody>
      </p:sp>
      <p:sp>
        <p:nvSpPr>
          <p:cNvPr id="30" name="Line 28">
            <a:extLst>
              <a:ext uri="{FF2B5EF4-FFF2-40B4-BE49-F238E27FC236}">
                <a16:creationId xmlns:a16="http://schemas.microsoft.com/office/drawing/2014/main" id="{EC051AD8-3ADF-4DB5-ACBA-B0E55CE99CE1}"/>
              </a:ext>
            </a:extLst>
          </p:cNvPr>
          <p:cNvSpPr>
            <a:spLocks noChangeShapeType="1"/>
          </p:cNvSpPr>
          <p:nvPr/>
        </p:nvSpPr>
        <p:spPr bwMode="auto">
          <a:xfrm>
            <a:off x="2335214" y="5443538"/>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29">
            <a:extLst>
              <a:ext uri="{FF2B5EF4-FFF2-40B4-BE49-F238E27FC236}">
                <a16:creationId xmlns:a16="http://schemas.microsoft.com/office/drawing/2014/main" id="{6AD61EBB-B3FD-4936-9CAD-025BB8BD2AE0}"/>
              </a:ext>
            </a:extLst>
          </p:cNvPr>
          <p:cNvSpPr txBox="1">
            <a:spLocks noChangeArrowheads="1"/>
          </p:cNvSpPr>
          <p:nvPr/>
        </p:nvSpPr>
        <p:spPr bwMode="auto">
          <a:xfrm>
            <a:off x="2162175" y="3016250"/>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rdt_rcv(rcvpkt)   </a:t>
            </a:r>
          </a:p>
          <a:p>
            <a:pPr algn="l"/>
            <a:r>
              <a:rPr lang="en-US" altLang="zh-CN">
                <a:latin typeface="Arial" panose="020B0604020202020204" pitchFamily="34" charset="0"/>
              </a:rPr>
              <a:t>&amp;&amp; notcorrupt(rcvpkt) </a:t>
            </a:r>
          </a:p>
          <a:p>
            <a:pPr algn="l"/>
            <a:r>
              <a:rPr lang="en-US" altLang="zh-CN">
                <a:latin typeface="Arial" panose="020B0604020202020204" pitchFamily="34" charset="0"/>
              </a:rPr>
              <a:t>&amp;&amp; isACK(rcvpkt)</a:t>
            </a:r>
            <a:r>
              <a:rPr lang="en-US" altLang="zh-CN" sz="1000">
                <a:latin typeface="Arial" panose="020B0604020202020204" pitchFamily="34" charset="0"/>
              </a:rPr>
              <a:t> </a:t>
            </a:r>
            <a:endParaRPr lang="en-US" altLang="zh-CN" sz="2400">
              <a:latin typeface="Times New Roman" panose="02020603050405020304" pitchFamily="18" charset="0"/>
            </a:endParaRPr>
          </a:p>
        </p:txBody>
      </p:sp>
      <p:sp>
        <p:nvSpPr>
          <p:cNvPr id="32" name="Line 30">
            <a:extLst>
              <a:ext uri="{FF2B5EF4-FFF2-40B4-BE49-F238E27FC236}">
                <a16:creationId xmlns:a16="http://schemas.microsoft.com/office/drawing/2014/main" id="{D7C57F68-ADA3-4EBB-A529-C929D292A893}"/>
              </a:ext>
            </a:extLst>
          </p:cNvPr>
          <p:cNvSpPr>
            <a:spLocks noChangeShapeType="1"/>
          </p:cNvSpPr>
          <p:nvPr/>
        </p:nvSpPr>
        <p:spPr bwMode="auto">
          <a:xfrm>
            <a:off x="2306638" y="3854450"/>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 name="Group 31">
            <a:extLst>
              <a:ext uri="{FF2B5EF4-FFF2-40B4-BE49-F238E27FC236}">
                <a16:creationId xmlns:a16="http://schemas.microsoft.com/office/drawing/2014/main" id="{45E5A37B-CA3D-4388-B5EB-080994BFA80E}"/>
              </a:ext>
            </a:extLst>
          </p:cNvPr>
          <p:cNvGrpSpPr>
            <a:grpSpLocks/>
          </p:cNvGrpSpPr>
          <p:nvPr/>
        </p:nvGrpSpPr>
        <p:grpSpPr bwMode="auto">
          <a:xfrm>
            <a:off x="6376988" y="4200526"/>
            <a:ext cx="1117600" cy="823913"/>
            <a:chOff x="4156" y="2812"/>
            <a:chExt cx="704" cy="519"/>
          </a:xfrm>
        </p:grpSpPr>
        <p:sp>
          <p:nvSpPr>
            <p:cNvPr id="34" name="Oval 32">
              <a:extLst>
                <a:ext uri="{FF2B5EF4-FFF2-40B4-BE49-F238E27FC236}">
                  <a16:creationId xmlns:a16="http://schemas.microsoft.com/office/drawing/2014/main" id="{5E384324-B3A8-479A-AB5E-F1A125D7D017}"/>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5" name="Text Box 33">
              <a:extLst>
                <a:ext uri="{FF2B5EF4-FFF2-40B4-BE49-F238E27FC236}">
                  <a16:creationId xmlns:a16="http://schemas.microsoft.com/office/drawing/2014/main" id="{5B5D960A-8099-4B94-85E4-6A133A4BE21F}"/>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a:t>
              </a:r>
            </a:p>
            <a:p>
              <a:r>
                <a:rPr lang="en-US" altLang="zh-CN" sz="1400">
                  <a:latin typeface="Arial" panose="020B0604020202020204" pitchFamily="34" charset="0"/>
                </a:rPr>
                <a:t> call 1 from above</a:t>
              </a:r>
              <a:endParaRPr lang="en-US" altLang="zh-CN" sz="1400">
                <a:latin typeface="Times New Roman" panose="02020603050405020304" pitchFamily="18" charset="0"/>
              </a:endParaRPr>
            </a:p>
          </p:txBody>
        </p:sp>
      </p:grpSp>
      <p:grpSp>
        <p:nvGrpSpPr>
          <p:cNvPr id="36" name="Group 34">
            <a:extLst>
              <a:ext uri="{FF2B5EF4-FFF2-40B4-BE49-F238E27FC236}">
                <a16:creationId xmlns:a16="http://schemas.microsoft.com/office/drawing/2014/main" id="{389C4028-DA4F-4D27-927B-3923FDBCA4CA}"/>
              </a:ext>
            </a:extLst>
          </p:cNvPr>
          <p:cNvGrpSpPr>
            <a:grpSpLocks/>
          </p:cNvGrpSpPr>
          <p:nvPr/>
        </p:nvGrpSpPr>
        <p:grpSpPr bwMode="auto">
          <a:xfrm>
            <a:off x="4187826" y="4146551"/>
            <a:ext cx="1046163" cy="823913"/>
            <a:chOff x="4916" y="3266"/>
            <a:chExt cx="659" cy="519"/>
          </a:xfrm>
        </p:grpSpPr>
        <p:sp>
          <p:nvSpPr>
            <p:cNvPr id="37" name="Oval 35">
              <a:extLst>
                <a:ext uri="{FF2B5EF4-FFF2-40B4-BE49-F238E27FC236}">
                  <a16:creationId xmlns:a16="http://schemas.microsoft.com/office/drawing/2014/main" id="{A16F0BD7-ED89-4A2D-B14A-D77076259E02}"/>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8" name="Text Box 36">
              <a:extLst>
                <a:ext uri="{FF2B5EF4-FFF2-40B4-BE49-F238E27FC236}">
                  <a16:creationId xmlns:a16="http://schemas.microsoft.com/office/drawing/2014/main" id="{C1988E34-B76C-4DBC-8271-C5336D105957}"/>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ACK or NAK 1</a:t>
              </a:r>
              <a:endParaRPr lang="en-US" altLang="zh-CN" sz="1400">
                <a:latin typeface="Times New Roman" panose="02020603050405020304" pitchFamily="18" charset="0"/>
              </a:endParaRPr>
            </a:p>
          </p:txBody>
        </p:sp>
      </p:grpSp>
      <p:sp>
        <p:nvSpPr>
          <p:cNvPr id="39" name="Text Box 37">
            <a:extLst>
              <a:ext uri="{FF2B5EF4-FFF2-40B4-BE49-F238E27FC236}">
                <a16:creationId xmlns:a16="http://schemas.microsoft.com/office/drawing/2014/main" id="{CA86024E-8A60-4015-813B-3C4C1A56D23C}"/>
              </a:ext>
            </a:extLst>
          </p:cNvPr>
          <p:cNvSpPr txBox="1">
            <a:spLocks noChangeArrowheads="1"/>
          </p:cNvSpPr>
          <p:nvPr/>
        </p:nvSpPr>
        <p:spPr bwMode="auto">
          <a:xfrm>
            <a:off x="7727950" y="3994150"/>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Symbol" charset="0"/>
              </a:rPr>
              <a:t>L</a:t>
            </a:r>
          </a:p>
        </p:txBody>
      </p:sp>
      <p:sp>
        <p:nvSpPr>
          <p:cNvPr id="40" name="Text Box 38">
            <a:extLst>
              <a:ext uri="{FF2B5EF4-FFF2-40B4-BE49-F238E27FC236}">
                <a16:creationId xmlns:a16="http://schemas.microsoft.com/office/drawing/2014/main" id="{4B1E363F-4E66-4A0F-B50D-F55D576E3DD5}"/>
              </a:ext>
            </a:extLst>
          </p:cNvPr>
          <p:cNvSpPr txBox="1">
            <a:spLocks noChangeArrowheads="1"/>
          </p:cNvSpPr>
          <p:nvPr/>
        </p:nvSpPr>
        <p:spPr bwMode="auto">
          <a:xfrm>
            <a:off x="2878138" y="386873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Tree>
    <p:extLst>
      <p:ext uri="{BB962C8B-B14F-4D97-AF65-F5344CB8AC3E}">
        <p14:creationId xmlns:p14="http://schemas.microsoft.com/office/powerpoint/2010/main" val="191563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15AA9-6907-4266-A5F7-435E762FBCC1}"/>
              </a:ext>
            </a:extLst>
          </p:cNvPr>
          <p:cNvSpPr>
            <a:spLocks noGrp="1"/>
          </p:cNvSpPr>
          <p:nvPr>
            <p:ph type="title"/>
          </p:nvPr>
        </p:nvSpPr>
        <p:spPr/>
        <p:txBody>
          <a:bodyPr/>
          <a:lstStyle/>
          <a:p>
            <a:r>
              <a:rPr kumimoji="1" lang="zh-CN" altLang="en-US" sz="3600" dirty="0"/>
              <a:t>场景</a:t>
            </a:r>
            <a:r>
              <a:rPr kumimoji="1" lang="en-US" altLang="zh-CN" sz="3600" dirty="0"/>
              <a:t>2</a:t>
            </a:r>
            <a:r>
              <a:rPr lang="zh-CN" altLang="en-US" sz="3600" dirty="0"/>
              <a:t>：</a:t>
            </a:r>
            <a:r>
              <a:rPr lang="en-US" altLang="zh-CN" sz="3600" dirty="0" err="1"/>
              <a:t>rdt</a:t>
            </a:r>
            <a:r>
              <a:rPr lang="en-US" altLang="zh-CN" sz="3600" dirty="0"/>
              <a:t> 2.1</a:t>
            </a:r>
            <a:r>
              <a:rPr lang="zh-CN" altLang="en-US" sz="3600" dirty="0"/>
              <a:t>接收方</a:t>
            </a:r>
            <a:r>
              <a:rPr lang="en-US" altLang="zh-CN" sz="3600" dirty="0"/>
              <a:t>FSM</a:t>
            </a:r>
            <a:endParaRPr lang="zh-CN" altLang="en-US" sz="3600" dirty="0"/>
          </a:p>
        </p:txBody>
      </p:sp>
      <p:sp>
        <p:nvSpPr>
          <p:cNvPr id="4" name="灯片编号占位符 3">
            <a:extLst>
              <a:ext uri="{FF2B5EF4-FFF2-40B4-BE49-F238E27FC236}">
                <a16:creationId xmlns:a16="http://schemas.microsoft.com/office/drawing/2014/main" id="{F2946858-B1C6-492B-B2FA-FF989154DB23}"/>
              </a:ext>
            </a:extLst>
          </p:cNvPr>
          <p:cNvSpPr>
            <a:spLocks noGrp="1"/>
          </p:cNvSpPr>
          <p:nvPr>
            <p:ph type="sldNum" sz="quarter" idx="11"/>
          </p:nvPr>
        </p:nvSpPr>
        <p:spPr/>
        <p:txBody>
          <a:bodyPr/>
          <a:lstStyle/>
          <a:p>
            <a:pPr>
              <a:defRPr/>
            </a:pPr>
            <a:fld id="{3FFE790D-BCFB-4008-9260-CA63AEE325FD}" type="slidenum">
              <a:rPr lang="en-US" smtClean="0"/>
              <a:pPr>
                <a:defRPr/>
              </a:pPr>
              <a:t>34</a:t>
            </a:fld>
            <a:endParaRPr lang="en-US" dirty="0"/>
          </a:p>
        </p:txBody>
      </p:sp>
      <p:grpSp>
        <p:nvGrpSpPr>
          <p:cNvPr id="5" name="Group 3">
            <a:extLst>
              <a:ext uri="{FF2B5EF4-FFF2-40B4-BE49-F238E27FC236}">
                <a16:creationId xmlns:a16="http://schemas.microsoft.com/office/drawing/2014/main" id="{723435ED-DD39-4A72-AC28-A760582E976B}"/>
              </a:ext>
            </a:extLst>
          </p:cNvPr>
          <p:cNvGrpSpPr>
            <a:grpSpLocks/>
          </p:cNvGrpSpPr>
          <p:nvPr/>
        </p:nvGrpSpPr>
        <p:grpSpPr bwMode="auto">
          <a:xfrm>
            <a:off x="4562476" y="3352800"/>
            <a:ext cx="817563" cy="795338"/>
            <a:chOff x="963" y="1131"/>
            <a:chExt cx="515" cy="501"/>
          </a:xfrm>
        </p:grpSpPr>
        <p:sp>
          <p:nvSpPr>
            <p:cNvPr id="6" name="Oval 4">
              <a:extLst>
                <a:ext uri="{FF2B5EF4-FFF2-40B4-BE49-F238E27FC236}">
                  <a16:creationId xmlns:a16="http://schemas.microsoft.com/office/drawing/2014/main" id="{37AA29B0-621E-4305-9C45-38878EFFEF19}"/>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7" name="Text Box 5">
              <a:extLst>
                <a:ext uri="{FF2B5EF4-FFF2-40B4-BE49-F238E27FC236}">
                  <a16:creationId xmlns:a16="http://schemas.microsoft.com/office/drawing/2014/main" id="{F1514E75-008D-4C38-8E0D-C72DD4453A34}"/>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t>
              </a:r>
            </a:p>
            <a:p>
              <a:r>
                <a:rPr lang="en-US" altLang="zh-CN" sz="1400">
                  <a:latin typeface="Arial" panose="020B0604020202020204" pitchFamily="34" charset="0"/>
                </a:rPr>
                <a:t>0 from below</a:t>
              </a:r>
              <a:endParaRPr lang="en-US" altLang="zh-CN" sz="1400">
                <a:latin typeface="Times New Roman" panose="02020603050405020304" pitchFamily="18" charset="0"/>
              </a:endParaRPr>
            </a:p>
          </p:txBody>
        </p:sp>
      </p:grpSp>
      <p:sp>
        <p:nvSpPr>
          <p:cNvPr id="8" name="Line 6">
            <a:extLst>
              <a:ext uri="{FF2B5EF4-FFF2-40B4-BE49-F238E27FC236}">
                <a16:creationId xmlns:a16="http://schemas.microsoft.com/office/drawing/2014/main" id="{60B4354F-5C4B-4D3C-AE5C-EBE7B10A9A06}"/>
              </a:ext>
            </a:extLst>
          </p:cNvPr>
          <p:cNvSpPr>
            <a:spLocks noChangeShapeType="1"/>
          </p:cNvSpPr>
          <p:nvPr/>
        </p:nvSpPr>
        <p:spPr bwMode="auto">
          <a:xfrm>
            <a:off x="4398963" y="228282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Freeform 7">
            <a:extLst>
              <a:ext uri="{FF2B5EF4-FFF2-40B4-BE49-F238E27FC236}">
                <a16:creationId xmlns:a16="http://schemas.microsoft.com/office/drawing/2014/main" id="{650F7BD3-AA27-4052-A9E6-694FF372CC65}"/>
              </a:ext>
            </a:extLst>
          </p:cNvPr>
          <p:cNvSpPr>
            <a:spLocks/>
          </p:cNvSpPr>
          <p:nvPr/>
        </p:nvSpPr>
        <p:spPr bwMode="auto">
          <a:xfrm flipV="1">
            <a:off x="5080001" y="2600326"/>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8">
            <a:extLst>
              <a:ext uri="{FF2B5EF4-FFF2-40B4-BE49-F238E27FC236}">
                <a16:creationId xmlns:a16="http://schemas.microsoft.com/office/drawing/2014/main" id="{FA687C51-BBF8-47EC-A077-778100A6F53C}"/>
              </a:ext>
            </a:extLst>
          </p:cNvPr>
          <p:cNvSpPr txBox="1">
            <a:spLocks noChangeArrowheads="1"/>
          </p:cNvSpPr>
          <p:nvPr/>
        </p:nvSpPr>
        <p:spPr bwMode="auto">
          <a:xfrm>
            <a:off x="7640638" y="2959101"/>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sndpkt = make_pkt(NAK, chksum)</a:t>
            </a:r>
          </a:p>
          <a:p>
            <a:pPr algn="l"/>
            <a:r>
              <a:rPr lang="en-US" altLang="zh-CN" sz="1400">
                <a:latin typeface="Arial" panose="020B0604020202020204" pitchFamily="34" charset="0"/>
              </a:rPr>
              <a:t>udt_send(sndpkt)</a:t>
            </a:r>
            <a:endParaRPr lang="en-US" altLang="zh-CN" sz="1400">
              <a:latin typeface="Times New Roman" panose="02020603050405020304" pitchFamily="18" charset="0"/>
            </a:endParaRPr>
          </a:p>
        </p:txBody>
      </p:sp>
      <p:sp>
        <p:nvSpPr>
          <p:cNvPr id="11" name="Text Box 9">
            <a:extLst>
              <a:ext uri="{FF2B5EF4-FFF2-40B4-BE49-F238E27FC236}">
                <a16:creationId xmlns:a16="http://schemas.microsoft.com/office/drawing/2014/main" id="{94C4C327-C519-4631-A06B-BB362C7EDA34}"/>
              </a:ext>
            </a:extLst>
          </p:cNvPr>
          <p:cNvSpPr txBox="1">
            <a:spLocks noChangeArrowheads="1"/>
          </p:cNvSpPr>
          <p:nvPr/>
        </p:nvSpPr>
        <p:spPr bwMode="auto">
          <a:xfrm>
            <a:off x="7643814" y="3671888"/>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a:t>
            </a:r>
          </a:p>
          <a:p>
            <a:pPr algn="l"/>
            <a:r>
              <a:rPr lang="en-US" altLang="zh-CN" sz="1400">
                <a:latin typeface="Arial" panose="020B0604020202020204" pitchFamily="34" charset="0"/>
              </a:rPr>
              <a:t>   not corrupt(rcvpkt) &amp;&amp;</a:t>
            </a:r>
          </a:p>
          <a:p>
            <a:pPr algn="l"/>
            <a:r>
              <a:rPr lang="en-US" altLang="zh-CN" sz="1400">
                <a:latin typeface="Arial" panose="020B0604020202020204" pitchFamily="34" charset="0"/>
              </a:rPr>
              <a:t>   has_seq0(rcvpkt)</a:t>
            </a:r>
          </a:p>
          <a:p>
            <a:endParaRPr lang="en-US" altLang="zh-CN">
              <a:latin typeface="Times New Roman" panose="02020603050405020304" pitchFamily="18" charset="0"/>
            </a:endParaRPr>
          </a:p>
        </p:txBody>
      </p:sp>
      <p:sp>
        <p:nvSpPr>
          <p:cNvPr id="12" name="Line 10">
            <a:extLst>
              <a:ext uri="{FF2B5EF4-FFF2-40B4-BE49-F238E27FC236}">
                <a16:creationId xmlns:a16="http://schemas.microsoft.com/office/drawing/2014/main" id="{6A42B18F-2A38-48C3-807E-159537CA6934}"/>
              </a:ext>
            </a:extLst>
          </p:cNvPr>
          <p:cNvSpPr>
            <a:spLocks noChangeShapeType="1"/>
          </p:cNvSpPr>
          <p:nvPr/>
        </p:nvSpPr>
        <p:spPr bwMode="auto">
          <a:xfrm>
            <a:off x="7727950" y="4370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11">
            <a:extLst>
              <a:ext uri="{FF2B5EF4-FFF2-40B4-BE49-F238E27FC236}">
                <a16:creationId xmlns:a16="http://schemas.microsoft.com/office/drawing/2014/main" id="{8CEB93C6-691D-45C9-9EB6-2AA18786FE9D}"/>
              </a:ext>
            </a:extLst>
          </p:cNvPr>
          <p:cNvSpPr>
            <a:spLocks/>
          </p:cNvSpPr>
          <p:nvPr/>
        </p:nvSpPr>
        <p:spPr bwMode="auto">
          <a:xfrm>
            <a:off x="5097464" y="4168776"/>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Text Box 12">
            <a:extLst>
              <a:ext uri="{FF2B5EF4-FFF2-40B4-BE49-F238E27FC236}">
                <a16:creationId xmlns:a16="http://schemas.microsoft.com/office/drawing/2014/main" id="{29762CA4-A408-422F-8B41-8965A3CC1A31}"/>
              </a:ext>
            </a:extLst>
          </p:cNvPr>
          <p:cNvSpPr txBox="1">
            <a:spLocks noChangeArrowheads="1"/>
          </p:cNvSpPr>
          <p:nvPr/>
        </p:nvSpPr>
        <p:spPr bwMode="auto">
          <a:xfrm>
            <a:off x="4486275" y="4749800"/>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notcorrupt(rcvpkt) </a:t>
            </a:r>
          </a:p>
          <a:p>
            <a:pPr algn="l"/>
            <a:r>
              <a:rPr lang="en-US" altLang="zh-CN" sz="1400">
                <a:latin typeface="Arial" panose="020B0604020202020204" pitchFamily="34" charset="0"/>
              </a:rPr>
              <a:t>  &amp;&amp; has_seq1(rcvpkt)</a:t>
            </a:r>
            <a:r>
              <a:rPr lang="en-US" altLang="zh-CN">
                <a:latin typeface="Arial" panose="020B0604020202020204" pitchFamily="34" charset="0"/>
              </a:rPr>
              <a:t> </a:t>
            </a:r>
            <a:endParaRPr lang="en-US" altLang="zh-CN">
              <a:latin typeface="Times New Roman" panose="02020603050405020304" pitchFamily="18" charset="0"/>
            </a:endParaRPr>
          </a:p>
        </p:txBody>
      </p:sp>
      <p:sp>
        <p:nvSpPr>
          <p:cNvPr id="15" name="Line 13">
            <a:extLst>
              <a:ext uri="{FF2B5EF4-FFF2-40B4-BE49-F238E27FC236}">
                <a16:creationId xmlns:a16="http://schemas.microsoft.com/office/drawing/2014/main" id="{586663EA-CDF9-47C2-8009-751517F42C74}"/>
              </a:ext>
            </a:extLst>
          </p:cNvPr>
          <p:cNvSpPr>
            <a:spLocks noChangeShapeType="1"/>
          </p:cNvSpPr>
          <p:nvPr/>
        </p:nvSpPr>
        <p:spPr bwMode="auto">
          <a:xfrm>
            <a:off x="4552951" y="5307013"/>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4">
            <a:extLst>
              <a:ext uri="{FF2B5EF4-FFF2-40B4-BE49-F238E27FC236}">
                <a16:creationId xmlns:a16="http://schemas.microsoft.com/office/drawing/2014/main" id="{B064067D-8B0C-4CA4-9CB0-8B9D08681CEB}"/>
              </a:ext>
            </a:extLst>
          </p:cNvPr>
          <p:cNvSpPr txBox="1">
            <a:spLocks noChangeArrowheads="1"/>
          </p:cNvSpPr>
          <p:nvPr/>
        </p:nvSpPr>
        <p:spPr bwMode="auto">
          <a:xfrm>
            <a:off x="4495801" y="5362576"/>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extract(</a:t>
            </a:r>
            <a:r>
              <a:rPr lang="en-US" altLang="zh-CN" sz="1400" dirty="0" err="1">
                <a:latin typeface="Arial" panose="020B0604020202020204" pitchFamily="34" charset="0"/>
              </a:rPr>
              <a:t>rcvpkt,data</a:t>
            </a:r>
            <a:r>
              <a:rPr lang="en-US" altLang="zh-CN" sz="1400" dirty="0">
                <a:latin typeface="Arial" panose="020B0604020202020204" pitchFamily="34" charset="0"/>
              </a:rPr>
              <a:t>)</a:t>
            </a:r>
          </a:p>
          <a:p>
            <a:pPr algn="l"/>
            <a:r>
              <a:rPr lang="en-US" altLang="zh-CN" sz="1400" dirty="0" err="1">
                <a:latin typeface="Arial" panose="020B0604020202020204" pitchFamily="34" charset="0"/>
              </a:rPr>
              <a:t>deliver_data</a:t>
            </a:r>
            <a:r>
              <a:rPr lang="en-US" altLang="zh-CN" sz="1400" dirty="0">
                <a:latin typeface="Arial" panose="020B0604020202020204" pitchFamily="34" charset="0"/>
              </a:rPr>
              <a:t>(data)</a:t>
            </a:r>
          </a:p>
          <a:p>
            <a:pPr algn="l"/>
            <a:r>
              <a:rPr lang="en-US" altLang="zh-CN" sz="1400" dirty="0" err="1">
                <a:latin typeface="Arial" panose="020B0604020202020204" pitchFamily="34" charset="0"/>
              </a:rPr>
              <a:t>sndpkt</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(ACK, </a:t>
            </a:r>
            <a:r>
              <a:rPr lang="en-US" altLang="zh-CN" sz="1400" dirty="0" err="1">
                <a:latin typeface="Arial" panose="020B0604020202020204" pitchFamily="34" charset="0"/>
              </a:rPr>
              <a:t>chksum</a:t>
            </a:r>
            <a:r>
              <a:rPr lang="en-US" altLang="zh-CN" sz="1400" dirty="0">
                <a:latin typeface="Arial" panose="020B0604020202020204" pitchFamily="34" charset="0"/>
              </a:rPr>
              <a:t>)</a:t>
            </a:r>
          </a:p>
          <a:p>
            <a:pPr algn="l"/>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grpSp>
        <p:nvGrpSpPr>
          <p:cNvPr id="17" name="Group 15">
            <a:extLst>
              <a:ext uri="{FF2B5EF4-FFF2-40B4-BE49-F238E27FC236}">
                <a16:creationId xmlns:a16="http://schemas.microsoft.com/office/drawing/2014/main" id="{2BC884E1-30FA-461F-B9DA-47D18E8AD0EA}"/>
              </a:ext>
            </a:extLst>
          </p:cNvPr>
          <p:cNvGrpSpPr>
            <a:grpSpLocks/>
          </p:cNvGrpSpPr>
          <p:nvPr/>
        </p:nvGrpSpPr>
        <p:grpSpPr bwMode="auto">
          <a:xfrm>
            <a:off x="6261100" y="3387726"/>
            <a:ext cx="825500" cy="796925"/>
            <a:chOff x="4398" y="3133"/>
            <a:chExt cx="520" cy="502"/>
          </a:xfrm>
        </p:grpSpPr>
        <p:sp>
          <p:nvSpPr>
            <p:cNvPr id="18" name="Oval 16">
              <a:extLst>
                <a:ext uri="{FF2B5EF4-FFF2-40B4-BE49-F238E27FC236}">
                  <a16:creationId xmlns:a16="http://schemas.microsoft.com/office/drawing/2014/main" id="{0CAC8286-0060-43BD-935A-50ACD11F0CDA}"/>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19" name="Text Box 17">
              <a:extLst>
                <a:ext uri="{FF2B5EF4-FFF2-40B4-BE49-F238E27FC236}">
                  <a16:creationId xmlns:a16="http://schemas.microsoft.com/office/drawing/2014/main" id="{22BAB438-41AE-4B27-A7B3-148358674B88}"/>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t>
              </a:r>
            </a:p>
            <a:p>
              <a:r>
                <a:rPr lang="en-US" altLang="zh-CN" sz="1400">
                  <a:latin typeface="Arial" panose="020B0604020202020204" pitchFamily="34" charset="0"/>
                </a:rPr>
                <a:t>1 from below</a:t>
              </a:r>
              <a:endParaRPr lang="en-US" altLang="zh-CN" sz="1400">
                <a:latin typeface="Times New Roman" panose="02020603050405020304" pitchFamily="18" charset="0"/>
              </a:endParaRPr>
            </a:p>
          </p:txBody>
        </p:sp>
      </p:grpSp>
      <p:sp>
        <p:nvSpPr>
          <p:cNvPr id="20" name="Freeform 18">
            <a:extLst>
              <a:ext uri="{FF2B5EF4-FFF2-40B4-BE49-F238E27FC236}">
                <a16:creationId xmlns:a16="http://schemas.microsoft.com/office/drawing/2014/main" id="{0E457BAB-EDD0-43C1-9C6E-45B1C952EDAE}"/>
              </a:ext>
            </a:extLst>
          </p:cNvPr>
          <p:cNvSpPr>
            <a:spLocks/>
          </p:cNvSpPr>
          <p:nvPr/>
        </p:nvSpPr>
        <p:spPr bwMode="auto">
          <a:xfrm rot="20238987">
            <a:off x="6961189" y="2979738"/>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9">
            <a:extLst>
              <a:ext uri="{FF2B5EF4-FFF2-40B4-BE49-F238E27FC236}">
                <a16:creationId xmlns:a16="http://schemas.microsoft.com/office/drawing/2014/main" id="{E4DC7F8F-8501-4C8A-B8C1-3C23A50D34D5}"/>
              </a:ext>
            </a:extLst>
          </p:cNvPr>
          <p:cNvSpPr txBox="1">
            <a:spLocks noChangeArrowheads="1"/>
          </p:cNvSpPr>
          <p:nvPr/>
        </p:nvSpPr>
        <p:spPr bwMode="auto">
          <a:xfrm>
            <a:off x="4648200" y="1284288"/>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notcorrupt(rcvpkt) </a:t>
            </a:r>
          </a:p>
          <a:p>
            <a:pPr algn="l"/>
            <a:r>
              <a:rPr lang="en-US" altLang="zh-CN" sz="1400">
                <a:latin typeface="Arial" panose="020B0604020202020204" pitchFamily="34" charset="0"/>
              </a:rPr>
              <a:t>  &amp;&amp; has_seq0(rcvpkt) </a:t>
            </a:r>
            <a:endParaRPr lang="en-US" altLang="zh-CN" sz="1400">
              <a:latin typeface="Times New Roman" panose="02020603050405020304" pitchFamily="18" charset="0"/>
            </a:endParaRPr>
          </a:p>
        </p:txBody>
      </p:sp>
      <p:sp>
        <p:nvSpPr>
          <p:cNvPr id="22" name="Line 20">
            <a:extLst>
              <a:ext uri="{FF2B5EF4-FFF2-40B4-BE49-F238E27FC236}">
                <a16:creationId xmlns:a16="http://schemas.microsoft.com/office/drawing/2014/main" id="{8FDABDE6-C499-4789-8D85-63F95302959C}"/>
              </a:ext>
            </a:extLst>
          </p:cNvPr>
          <p:cNvSpPr>
            <a:spLocks noChangeShapeType="1"/>
          </p:cNvSpPr>
          <p:nvPr/>
        </p:nvSpPr>
        <p:spPr bwMode="auto">
          <a:xfrm>
            <a:off x="4757739" y="185420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1">
            <a:extLst>
              <a:ext uri="{FF2B5EF4-FFF2-40B4-BE49-F238E27FC236}">
                <a16:creationId xmlns:a16="http://schemas.microsoft.com/office/drawing/2014/main" id="{8037DBDE-FB5D-4ECD-B14A-58156AD18533}"/>
              </a:ext>
            </a:extLst>
          </p:cNvPr>
          <p:cNvSpPr txBox="1">
            <a:spLocks noChangeArrowheads="1"/>
          </p:cNvSpPr>
          <p:nvPr/>
        </p:nvSpPr>
        <p:spPr bwMode="auto">
          <a:xfrm>
            <a:off x="4660900" y="1811338"/>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extract(rcvpkt,data)</a:t>
            </a:r>
          </a:p>
          <a:p>
            <a:pPr algn="l"/>
            <a:r>
              <a:rPr lang="en-US" altLang="zh-CN" sz="1400">
                <a:latin typeface="Arial" panose="020B0604020202020204" pitchFamily="34" charset="0"/>
              </a:rPr>
              <a:t>deliver_data(data)</a:t>
            </a:r>
          </a:p>
          <a:p>
            <a:pPr algn="l"/>
            <a:r>
              <a:rPr lang="en-US" altLang="zh-CN" sz="1400">
                <a:latin typeface="Arial" panose="020B0604020202020204" pitchFamily="34" charset="0"/>
              </a:rPr>
              <a:t>sndpkt = make_pkt(ACK, chksum)</a:t>
            </a:r>
          </a:p>
          <a:p>
            <a:pPr algn="l"/>
            <a:r>
              <a:rPr lang="en-US" altLang="zh-CN" sz="1400">
                <a:latin typeface="Arial" panose="020B0604020202020204" pitchFamily="34" charset="0"/>
              </a:rPr>
              <a:t>udt_send(sndpkt)</a:t>
            </a:r>
            <a:endParaRPr lang="en-US" altLang="zh-CN" sz="1400">
              <a:latin typeface="Times New Roman" panose="02020603050405020304" pitchFamily="18" charset="0"/>
            </a:endParaRPr>
          </a:p>
        </p:txBody>
      </p:sp>
      <p:sp>
        <p:nvSpPr>
          <p:cNvPr id="24" name="Freeform 22">
            <a:extLst>
              <a:ext uri="{FF2B5EF4-FFF2-40B4-BE49-F238E27FC236}">
                <a16:creationId xmlns:a16="http://schemas.microsoft.com/office/drawing/2014/main" id="{6F348082-9A92-4267-9698-54EEC389E237}"/>
              </a:ext>
            </a:extLst>
          </p:cNvPr>
          <p:cNvSpPr>
            <a:spLocks/>
          </p:cNvSpPr>
          <p:nvPr/>
        </p:nvSpPr>
        <p:spPr bwMode="auto">
          <a:xfrm rot="1020547">
            <a:off x="6985000" y="3703638"/>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Text Box 23">
            <a:extLst>
              <a:ext uri="{FF2B5EF4-FFF2-40B4-BE49-F238E27FC236}">
                <a16:creationId xmlns:a16="http://schemas.microsoft.com/office/drawing/2014/main" id="{1047AEA1-25E4-4CF2-9AD0-F8CE533F5253}"/>
              </a:ext>
            </a:extLst>
          </p:cNvPr>
          <p:cNvSpPr txBox="1">
            <a:spLocks noChangeArrowheads="1"/>
          </p:cNvSpPr>
          <p:nvPr/>
        </p:nvSpPr>
        <p:spPr bwMode="auto">
          <a:xfrm>
            <a:off x="7591425" y="2662238"/>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(corrupt(rcvpkt)</a:t>
            </a:r>
            <a:endParaRPr lang="en-US" altLang="zh-CN" sz="1400">
              <a:latin typeface="Times New Roman" panose="02020603050405020304" pitchFamily="18" charset="0"/>
            </a:endParaRPr>
          </a:p>
        </p:txBody>
      </p:sp>
      <p:sp>
        <p:nvSpPr>
          <p:cNvPr id="26" name="Line 24">
            <a:extLst>
              <a:ext uri="{FF2B5EF4-FFF2-40B4-BE49-F238E27FC236}">
                <a16:creationId xmlns:a16="http://schemas.microsoft.com/office/drawing/2014/main" id="{1A36D40A-2192-4810-9726-122CB64E19CD}"/>
              </a:ext>
            </a:extLst>
          </p:cNvPr>
          <p:cNvSpPr>
            <a:spLocks noChangeShapeType="1"/>
          </p:cNvSpPr>
          <p:nvPr/>
        </p:nvSpPr>
        <p:spPr bwMode="auto">
          <a:xfrm>
            <a:off x="7729539" y="2973388"/>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25">
            <a:extLst>
              <a:ext uri="{FF2B5EF4-FFF2-40B4-BE49-F238E27FC236}">
                <a16:creationId xmlns:a16="http://schemas.microsoft.com/office/drawing/2014/main" id="{3F2F2E07-404D-42E3-9A35-F41FFA9F0DC5}"/>
              </a:ext>
            </a:extLst>
          </p:cNvPr>
          <p:cNvSpPr txBox="1">
            <a:spLocks noChangeArrowheads="1"/>
          </p:cNvSpPr>
          <p:nvPr/>
        </p:nvSpPr>
        <p:spPr bwMode="auto">
          <a:xfrm>
            <a:off x="7753100" y="4359275"/>
            <a:ext cx="327659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err="1">
                <a:latin typeface="Arial" panose="020B0604020202020204" pitchFamily="34" charset="0"/>
              </a:rPr>
              <a:t>sndpkt</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(ACK, </a:t>
            </a:r>
            <a:r>
              <a:rPr lang="en-US" altLang="zh-CN" sz="1400" dirty="0" err="1">
                <a:latin typeface="Arial" panose="020B0604020202020204" pitchFamily="34" charset="0"/>
              </a:rPr>
              <a:t>chksum</a:t>
            </a:r>
            <a:r>
              <a:rPr lang="en-US" altLang="zh-CN" sz="1400" dirty="0">
                <a:latin typeface="Arial" panose="020B0604020202020204" pitchFamily="34" charset="0"/>
              </a:rPr>
              <a:t>)</a:t>
            </a:r>
          </a:p>
          <a:p>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sp>
        <p:nvSpPr>
          <p:cNvPr id="28" name="Text Box 26">
            <a:extLst>
              <a:ext uri="{FF2B5EF4-FFF2-40B4-BE49-F238E27FC236}">
                <a16:creationId xmlns:a16="http://schemas.microsoft.com/office/drawing/2014/main" id="{A6C6A7C8-2DD6-4DDF-AA1F-CE4DFF4E80AD}"/>
              </a:ext>
            </a:extLst>
          </p:cNvPr>
          <p:cNvSpPr txBox="1">
            <a:spLocks noChangeArrowheads="1"/>
          </p:cNvSpPr>
          <p:nvPr/>
        </p:nvSpPr>
        <p:spPr bwMode="auto">
          <a:xfrm>
            <a:off x="1717675" y="3651250"/>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a:t>
            </a:r>
          </a:p>
          <a:p>
            <a:pPr algn="l"/>
            <a:r>
              <a:rPr lang="en-US" altLang="zh-CN" sz="1400">
                <a:latin typeface="Arial" panose="020B0604020202020204" pitchFamily="34" charset="0"/>
              </a:rPr>
              <a:t>   not corrupt(rcvpkt) &amp;&amp;</a:t>
            </a:r>
          </a:p>
          <a:p>
            <a:pPr algn="l"/>
            <a:r>
              <a:rPr lang="en-US" altLang="zh-CN" sz="1400">
                <a:latin typeface="Arial" panose="020B0604020202020204" pitchFamily="34" charset="0"/>
              </a:rPr>
              <a:t>   has_seq1(rcvpkt)</a:t>
            </a:r>
          </a:p>
          <a:p>
            <a:endParaRPr lang="en-US" altLang="zh-CN">
              <a:latin typeface="Times New Roman" panose="02020603050405020304" pitchFamily="18" charset="0"/>
            </a:endParaRPr>
          </a:p>
        </p:txBody>
      </p:sp>
      <p:sp>
        <p:nvSpPr>
          <p:cNvPr id="29" name="Line 27">
            <a:extLst>
              <a:ext uri="{FF2B5EF4-FFF2-40B4-BE49-F238E27FC236}">
                <a16:creationId xmlns:a16="http://schemas.microsoft.com/office/drawing/2014/main" id="{51DB5862-AB3B-4018-A50E-3CF8FC21DA4F}"/>
              </a:ext>
            </a:extLst>
          </p:cNvPr>
          <p:cNvSpPr>
            <a:spLocks noChangeShapeType="1"/>
          </p:cNvSpPr>
          <p:nvPr/>
        </p:nvSpPr>
        <p:spPr bwMode="auto">
          <a:xfrm>
            <a:off x="1801814" y="4359275"/>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8">
            <a:extLst>
              <a:ext uri="{FF2B5EF4-FFF2-40B4-BE49-F238E27FC236}">
                <a16:creationId xmlns:a16="http://schemas.microsoft.com/office/drawing/2014/main" id="{8AFF33D7-9D0D-4C08-B337-AD7AD607008F}"/>
              </a:ext>
            </a:extLst>
          </p:cNvPr>
          <p:cNvSpPr txBox="1">
            <a:spLocks noChangeArrowheads="1"/>
          </p:cNvSpPr>
          <p:nvPr/>
        </p:nvSpPr>
        <p:spPr bwMode="auto">
          <a:xfrm>
            <a:off x="1665289" y="2598738"/>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(corrupt(rcvpkt)</a:t>
            </a:r>
            <a:endParaRPr lang="en-US" altLang="zh-CN" sz="1400">
              <a:latin typeface="Times New Roman" panose="02020603050405020304" pitchFamily="18" charset="0"/>
            </a:endParaRPr>
          </a:p>
        </p:txBody>
      </p:sp>
      <p:sp>
        <p:nvSpPr>
          <p:cNvPr id="31" name="Line 29">
            <a:extLst>
              <a:ext uri="{FF2B5EF4-FFF2-40B4-BE49-F238E27FC236}">
                <a16:creationId xmlns:a16="http://schemas.microsoft.com/office/drawing/2014/main" id="{84C7D250-1D20-4866-83EB-FEB6485D5AC0}"/>
              </a:ext>
            </a:extLst>
          </p:cNvPr>
          <p:cNvSpPr>
            <a:spLocks noChangeShapeType="1"/>
          </p:cNvSpPr>
          <p:nvPr/>
        </p:nvSpPr>
        <p:spPr bwMode="auto">
          <a:xfrm>
            <a:off x="1803400" y="2973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0">
            <a:extLst>
              <a:ext uri="{FF2B5EF4-FFF2-40B4-BE49-F238E27FC236}">
                <a16:creationId xmlns:a16="http://schemas.microsoft.com/office/drawing/2014/main" id="{FF65E610-3665-4036-8C43-844C3AF28B36}"/>
              </a:ext>
            </a:extLst>
          </p:cNvPr>
          <p:cNvSpPr txBox="1">
            <a:spLocks noChangeArrowheads="1"/>
          </p:cNvSpPr>
          <p:nvPr/>
        </p:nvSpPr>
        <p:spPr bwMode="auto">
          <a:xfrm>
            <a:off x="1455225" y="4373289"/>
            <a:ext cx="28717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err="1">
                <a:latin typeface="Arial" panose="020B0604020202020204" pitchFamily="34" charset="0"/>
              </a:rPr>
              <a:t>sndpkt</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(ACK, </a:t>
            </a:r>
            <a:r>
              <a:rPr lang="en-US" altLang="zh-CN" sz="1400" dirty="0" err="1">
                <a:latin typeface="Arial" panose="020B0604020202020204" pitchFamily="34" charset="0"/>
              </a:rPr>
              <a:t>chksum</a:t>
            </a:r>
            <a:r>
              <a:rPr lang="en-US" altLang="zh-CN" sz="1400" dirty="0">
                <a:latin typeface="Arial" panose="020B0604020202020204" pitchFamily="34" charset="0"/>
              </a:rPr>
              <a:t>)</a:t>
            </a:r>
          </a:p>
          <a:p>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sp>
        <p:nvSpPr>
          <p:cNvPr id="33" name="Text Box 31">
            <a:extLst>
              <a:ext uri="{FF2B5EF4-FFF2-40B4-BE49-F238E27FC236}">
                <a16:creationId xmlns:a16="http://schemas.microsoft.com/office/drawing/2014/main" id="{E03E7B96-7224-4C4F-A149-D8A9F2C05B27}"/>
              </a:ext>
            </a:extLst>
          </p:cNvPr>
          <p:cNvSpPr txBox="1">
            <a:spLocks noChangeArrowheads="1"/>
          </p:cNvSpPr>
          <p:nvPr/>
        </p:nvSpPr>
        <p:spPr bwMode="auto">
          <a:xfrm>
            <a:off x="1725613" y="2940051"/>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sndpkt = make_pkt(NAK, chksum)</a:t>
            </a:r>
          </a:p>
          <a:p>
            <a:pPr algn="l"/>
            <a:r>
              <a:rPr lang="en-US" altLang="zh-CN" sz="1400">
                <a:latin typeface="Arial" panose="020B0604020202020204" pitchFamily="34" charset="0"/>
              </a:rPr>
              <a:t>udt_send(sndpkt)</a:t>
            </a:r>
            <a:endParaRPr lang="en-US" altLang="zh-CN" sz="1400">
              <a:latin typeface="Times New Roman" panose="02020603050405020304" pitchFamily="18" charset="0"/>
            </a:endParaRPr>
          </a:p>
        </p:txBody>
      </p:sp>
      <p:sp>
        <p:nvSpPr>
          <p:cNvPr id="34" name="Freeform 32">
            <a:extLst>
              <a:ext uri="{FF2B5EF4-FFF2-40B4-BE49-F238E27FC236}">
                <a16:creationId xmlns:a16="http://schemas.microsoft.com/office/drawing/2014/main" id="{0F866DAA-2C32-46D9-AEF6-0A9941F627D2}"/>
              </a:ext>
            </a:extLst>
          </p:cNvPr>
          <p:cNvSpPr>
            <a:spLocks/>
          </p:cNvSpPr>
          <p:nvPr/>
        </p:nvSpPr>
        <p:spPr bwMode="auto">
          <a:xfrm rot="20579453" flipH="1">
            <a:off x="3759200" y="3640138"/>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33">
            <a:extLst>
              <a:ext uri="{FF2B5EF4-FFF2-40B4-BE49-F238E27FC236}">
                <a16:creationId xmlns:a16="http://schemas.microsoft.com/office/drawing/2014/main" id="{077B5992-3D08-4504-93BA-6ED9AB86B886}"/>
              </a:ext>
            </a:extLst>
          </p:cNvPr>
          <p:cNvSpPr>
            <a:spLocks/>
          </p:cNvSpPr>
          <p:nvPr/>
        </p:nvSpPr>
        <p:spPr bwMode="auto">
          <a:xfrm rot="1361013" flipH="1">
            <a:off x="3746500" y="2992438"/>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82966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7B694-610A-4889-857E-1F4C1B538B9E}"/>
              </a:ext>
            </a:extLst>
          </p:cNvPr>
          <p:cNvSpPr>
            <a:spLocks noGrp="1"/>
          </p:cNvSpPr>
          <p:nvPr>
            <p:ph type="title"/>
          </p:nvPr>
        </p:nvSpPr>
        <p:spPr/>
        <p:txBody>
          <a:bodyPr/>
          <a:lstStyle/>
          <a:p>
            <a:r>
              <a:rPr kumimoji="1" lang="zh-CN" altLang="en-US" sz="3200" dirty="0"/>
              <a:t>场景</a:t>
            </a:r>
            <a:r>
              <a:rPr kumimoji="1" lang="en-US" altLang="zh-CN" sz="3200" dirty="0"/>
              <a:t>2</a:t>
            </a:r>
            <a:r>
              <a:rPr lang="zh-CN" altLang="en-US" sz="3200" dirty="0"/>
              <a:t>：进一步优化 </a:t>
            </a:r>
            <a:r>
              <a:rPr lang="en-US" altLang="zh-CN" sz="3200" dirty="0"/>
              <a:t>– </a:t>
            </a:r>
            <a:r>
              <a:rPr lang="zh-CN" altLang="en-US" sz="3200" dirty="0"/>
              <a:t>不需要</a:t>
            </a:r>
            <a:r>
              <a:rPr lang="en-US" altLang="zh-CN" sz="3200" dirty="0"/>
              <a:t>NAK</a:t>
            </a:r>
            <a:r>
              <a:rPr lang="zh-CN" altLang="en-US" sz="3200" dirty="0"/>
              <a:t>（</a:t>
            </a:r>
            <a:r>
              <a:rPr lang="en-US" altLang="zh-CN" sz="3200" dirty="0" err="1"/>
              <a:t>rdt</a:t>
            </a:r>
            <a:r>
              <a:rPr lang="en-US" altLang="zh-CN" sz="3200" dirty="0"/>
              <a:t> 2.2)</a:t>
            </a:r>
            <a:endParaRPr lang="zh-CN" altLang="en-US" dirty="0"/>
          </a:p>
        </p:txBody>
      </p:sp>
      <p:sp>
        <p:nvSpPr>
          <p:cNvPr id="3" name="内容占位符 2">
            <a:extLst>
              <a:ext uri="{FF2B5EF4-FFF2-40B4-BE49-F238E27FC236}">
                <a16:creationId xmlns:a16="http://schemas.microsoft.com/office/drawing/2014/main" id="{03512848-19D8-46CE-81CB-7706DF1BB72B}"/>
              </a:ext>
            </a:extLst>
          </p:cNvPr>
          <p:cNvSpPr>
            <a:spLocks noGrp="1"/>
          </p:cNvSpPr>
          <p:nvPr>
            <p:ph idx="1"/>
          </p:nvPr>
        </p:nvSpPr>
        <p:spPr/>
        <p:txBody>
          <a:bodyPr/>
          <a:lstStyle/>
          <a:p>
            <a:r>
              <a:rPr lang="en-US" altLang="zh-CN" dirty="0" err="1">
                <a:solidFill>
                  <a:srgbClr val="0070C0"/>
                </a:solidFill>
              </a:rPr>
              <a:t>rdt</a:t>
            </a:r>
            <a:r>
              <a:rPr lang="en-US" altLang="zh-CN" dirty="0">
                <a:solidFill>
                  <a:srgbClr val="0070C0"/>
                </a:solidFill>
              </a:rPr>
              <a:t> 2.1</a:t>
            </a:r>
            <a:r>
              <a:rPr lang="zh-CN" altLang="en-US" dirty="0"/>
              <a:t>中，</a:t>
            </a:r>
            <a:r>
              <a:rPr lang="en-US" altLang="zh-CN" dirty="0"/>
              <a:t>ACK</a:t>
            </a:r>
            <a:r>
              <a:rPr lang="zh-CN" altLang="en-US" dirty="0"/>
              <a:t>与</a:t>
            </a:r>
            <a:r>
              <a:rPr lang="en-US" altLang="zh-CN" dirty="0"/>
              <a:t>NAK</a:t>
            </a:r>
            <a:r>
              <a:rPr lang="zh-CN" altLang="en-US" dirty="0"/>
              <a:t>不携带任何信息</a:t>
            </a:r>
            <a:endParaRPr lang="en-US" altLang="zh-CN" dirty="0"/>
          </a:p>
          <a:p>
            <a:r>
              <a:rPr lang="en-US" altLang="zh-CN" dirty="0" err="1">
                <a:solidFill>
                  <a:srgbClr val="0070C0"/>
                </a:solidFill>
              </a:rPr>
              <a:t>rdt</a:t>
            </a:r>
            <a:r>
              <a:rPr lang="en-US" altLang="zh-CN" dirty="0">
                <a:solidFill>
                  <a:srgbClr val="0070C0"/>
                </a:solidFill>
              </a:rPr>
              <a:t> 2.2</a:t>
            </a:r>
            <a:r>
              <a:rPr lang="en-US" altLang="zh-CN" dirty="0"/>
              <a:t>: </a:t>
            </a:r>
            <a:r>
              <a:rPr lang="zh-CN" altLang="en-US" dirty="0"/>
              <a:t>在</a:t>
            </a:r>
            <a:r>
              <a:rPr lang="en-US" altLang="zh-CN" dirty="0"/>
              <a:t>ACK</a:t>
            </a:r>
            <a:r>
              <a:rPr lang="zh-CN" altLang="en-US" dirty="0"/>
              <a:t>中加上最近成功接收的</a:t>
            </a:r>
            <a:r>
              <a:rPr lang="en-US" altLang="zh-CN" dirty="0"/>
              <a:t>seq</a:t>
            </a:r>
          </a:p>
          <a:p>
            <a:pPr lvl="1"/>
            <a:r>
              <a:rPr lang="zh-CN" altLang="en-US" dirty="0"/>
              <a:t>发送方就可以判断最近发送是否成功（通过比较</a:t>
            </a:r>
            <a:r>
              <a:rPr lang="en-US" altLang="zh-CN" dirty="0"/>
              <a:t>ACK</a:t>
            </a:r>
            <a:r>
              <a:rPr lang="zh-CN" altLang="en-US" dirty="0"/>
              <a:t>的</a:t>
            </a:r>
            <a:r>
              <a:rPr lang="en-US" altLang="zh-CN" dirty="0"/>
              <a:t>seq</a:t>
            </a:r>
            <a:r>
              <a:rPr lang="zh-CN" altLang="en-US" dirty="0"/>
              <a:t>与自己的</a:t>
            </a:r>
            <a:r>
              <a:rPr lang="en-US" altLang="zh-CN" dirty="0"/>
              <a:t>seq</a:t>
            </a:r>
            <a:r>
              <a:rPr lang="zh-CN" altLang="en-US" dirty="0"/>
              <a:t>）</a:t>
            </a:r>
            <a:endParaRPr lang="en-US" altLang="zh-CN" dirty="0"/>
          </a:p>
          <a:p>
            <a:pPr lvl="1"/>
            <a:r>
              <a:rPr lang="en-US" altLang="zh-CN" dirty="0"/>
              <a:t>NAK</a:t>
            </a:r>
            <a:r>
              <a:rPr lang="zh-CN" altLang="en-US" dirty="0"/>
              <a:t>就不再需要</a:t>
            </a:r>
            <a:endParaRPr lang="en-US" altLang="zh-CN" dirty="0"/>
          </a:p>
          <a:p>
            <a:r>
              <a:rPr lang="zh-CN" altLang="en-US" dirty="0"/>
              <a:t>当</a:t>
            </a:r>
            <a:r>
              <a:rPr lang="en-US" altLang="zh-CN" dirty="0">
                <a:solidFill>
                  <a:srgbClr val="0070C0"/>
                </a:solidFill>
              </a:rPr>
              <a:t>ACK</a:t>
            </a:r>
            <a:r>
              <a:rPr lang="zh-CN" altLang="en-US" dirty="0">
                <a:solidFill>
                  <a:srgbClr val="0070C0"/>
                </a:solidFill>
              </a:rPr>
              <a:t>出错</a:t>
            </a:r>
            <a:r>
              <a:rPr lang="zh-CN" altLang="en-US" dirty="0"/>
              <a:t>或</a:t>
            </a:r>
            <a:r>
              <a:rPr lang="en-US" altLang="zh-CN" dirty="0" err="1">
                <a:solidFill>
                  <a:srgbClr val="0070C0"/>
                </a:solidFill>
              </a:rPr>
              <a:t>ACK.seq</a:t>
            </a:r>
            <a:r>
              <a:rPr lang="zh-CN" altLang="en-US" dirty="0">
                <a:solidFill>
                  <a:srgbClr val="0070C0"/>
                </a:solidFill>
              </a:rPr>
              <a:t> </a:t>
            </a:r>
            <a:r>
              <a:rPr lang="en-US" altLang="zh-CN" dirty="0">
                <a:solidFill>
                  <a:srgbClr val="0070C0"/>
                </a:solidFill>
              </a:rPr>
              <a:t>!= seq</a:t>
            </a:r>
            <a:r>
              <a:rPr lang="zh-CN" altLang="en-US" dirty="0"/>
              <a:t>，发送方进行重传</a:t>
            </a:r>
          </a:p>
        </p:txBody>
      </p:sp>
      <p:sp>
        <p:nvSpPr>
          <p:cNvPr id="4" name="灯片编号占位符 3">
            <a:extLst>
              <a:ext uri="{FF2B5EF4-FFF2-40B4-BE49-F238E27FC236}">
                <a16:creationId xmlns:a16="http://schemas.microsoft.com/office/drawing/2014/main" id="{C2D92BAE-9BCF-458F-869C-1B2067D3BE27}"/>
              </a:ext>
            </a:extLst>
          </p:cNvPr>
          <p:cNvSpPr>
            <a:spLocks noGrp="1"/>
          </p:cNvSpPr>
          <p:nvPr>
            <p:ph type="sldNum" sz="quarter" idx="11"/>
          </p:nvPr>
        </p:nvSpPr>
        <p:spPr/>
        <p:txBody>
          <a:bodyPr/>
          <a:lstStyle/>
          <a:p>
            <a:pPr>
              <a:defRPr/>
            </a:pPr>
            <a:fld id="{3FFE790D-BCFB-4008-9260-CA63AEE325FD}" type="slidenum">
              <a:rPr lang="en-US" smtClean="0"/>
              <a:pPr>
                <a:defRPr/>
              </a:pPr>
              <a:t>35</a:t>
            </a:fld>
            <a:endParaRPr lang="en-US" dirty="0"/>
          </a:p>
        </p:txBody>
      </p:sp>
    </p:spTree>
    <p:extLst>
      <p:ext uri="{BB962C8B-B14F-4D97-AF65-F5344CB8AC3E}">
        <p14:creationId xmlns:p14="http://schemas.microsoft.com/office/powerpoint/2010/main" val="340480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57FF0-7BF9-4085-8008-4772A31DAB08}"/>
              </a:ext>
            </a:extLst>
          </p:cNvPr>
          <p:cNvSpPr>
            <a:spLocks noGrp="1"/>
          </p:cNvSpPr>
          <p:nvPr>
            <p:ph type="title"/>
          </p:nvPr>
        </p:nvSpPr>
        <p:spPr/>
        <p:txBody>
          <a:bodyPr/>
          <a:lstStyle/>
          <a:p>
            <a:r>
              <a:rPr kumimoji="1" lang="zh-CN" altLang="en-US" sz="3200" dirty="0"/>
              <a:t>场景</a:t>
            </a:r>
            <a:r>
              <a:rPr kumimoji="1" lang="en-US" altLang="zh-CN" sz="3200" dirty="0"/>
              <a:t>2</a:t>
            </a:r>
            <a:r>
              <a:rPr lang="zh-CN" altLang="en-US" sz="3200" dirty="0"/>
              <a:t>：</a:t>
            </a:r>
            <a:r>
              <a:rPr lang="en-US" altLang="zh-CN" sz="3200" dirty="0" err="1"/>
              <a:t>rdt</a:t>
            </a:r>
            <a:r>
              <a:rPr lang="en-US" altLang="zh-CN" sz="3200" dirty="0"/>
              <a:t> 2.2</a:t>
            </a:r>
            <a:r>
              <a:rPr lang="zh-CN" altLang="en-US" sz="3200" dirty="0"/>
              <a:t>发送方</a:t>
            </a:r>
            <a:r>
              <a:rPr lang="en-US" altLang="zh-CN" sz="3200" dirty="0"/>
              <a:t>FSM</a:t>
            </a:r>
            <a:endParaRPr lang="zh-CN" altLang="en-US" dirty="0"/>
          </a:p>
        </p:txBody>
      </p:sp>
      <p:sp>
        <p:nvSpPr>
          <p:cNvPr id="4" name="灯片编号占位符 3">
            <a:extLst>
              <a:ext uri="{FF2B5EF4-FFF2-40B4-BE49-F238E27FC236}">
                <a16:creationId xmlns:a16="http://schemas.microsoft.com/office/drawing/2014/main" id="{D720965A-A189-466A-9B9E-F046FE1B9084}"/>
              </a:ext>
            </a:extLst>
          </p:cNvPr>
          <p:cNvSpPr>
            <a:spLocks noGrp="1"/>
          </p:cNvSpPr>
          <p:nvPr>
            <p:ph type="sldNum" sz="quarter" idx="11"/>
          </p:nvPr>
        </p:nvSpPr>
        <p:spPr/>
        <p:txBody>
          <a:bodyPr/>
          <a:lstStyle/>
          <a:p>
            <a:pPr>
              <a:defRPr/>
            </a:pPr>
            <a:fld id="{3FFE790D-BCFB-4008-9260-CA63AEE325FD}" type="slidenum">
              <a:rPr lang="en-US" smtClean="0"/>
              <a:pPr>
                <a:defRPr/>
              </a:pPr>
              <a:t>36</a:t>
            </a:fld>
            <a:endParaRPr lang="en-US" dirty="0"/>
          </a:p>
        </p:txBody>
      </p:sp>
      <p:sp>
        <p:nvSpPr>
          <p:cNvPr id="5" name="Oval 3">
            <a:extLst>
              <a:ext uri="{FF2B5EF4-FFF2-40B4-BE49-F238E27FC236}">
                <a16:creationId xmlns:a16="http://schemas.microsoft.com/office/drawing/2014/main" id="{4BA6EBC5-56C4-47B7-A919-31701FC8E5AA}"/>
              </a:ext>
            </a:extLst>
          </p:cNvPr>
          <p:cNvSpPr>
            <a:spLocks noChangeArrowheads="1"/>
          </p:cNvSpPr>
          <p:nvPr/>
        </p:nvSpPr>
        <p:spPr bwMode="auto">
          <a:xfrm>
            <a:off x="4281487" y="258603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6" name="Text Box 4">
            <a:extLst>
              <a:ext uri="{FF2B5EF4-FFF2-40B4-BE49-F238E27FC236}">
                <a16:creationId xmlns:a16="http://schemas.microsoft.com/office/drawing/2014/main" id="{5BC9182B-6F24-4915-A8EE-C7572A827243}"/>
              </a:ext>
            </a:extLst>
          </p:cNvPr>
          <p:cNvSpPr txBox="1">
            <a:spLocks noChangeArrowheads="1"/>
          </p:cNvSpPr>
          <p:nvPr/>
        </p:nvSpPr>
        <p:spPr bwMode="auto">
          <a:xfrm>
            <a:off x="4319587" y="2667000"/>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Wait for call 0 from above</a:t>
            </a:r>
            <a:endParaRPr lang="en-US" altLang="zh-CN" sz="1400" dirty="0">
              <a:latin typeface="Times New Roman" panose="02020603050405020304" pitchFamily="18" charset="0"/>
            </a:endParaRPr>
          </a:p>
        </p:txBody>
      </p:sp>
      <p:sp>
        <p:nvSpPr>
          <p:cNvPr id="7" name="Text Box 5">
            <a:extLst>
              <a:ext uri="{FF2B5EF4-FFF2-40B4-BE49-F238E27FC236}">
                <a16:creationId xmlns:a16="http://schemas.microsoft.com/office/drawing/2014/main" id="{30F9B15B-E8F3-42BF-B0ED-3FE25363A049}"/>
              </a:ext>
            </a:extLst>
          </p:cNvPr>
          <p:cNvSpPr txBox="1">
            <a:spLocks noChangeArrowheads="1"/>
          </p:cNvSpPr>
          <p:nvPr/>
        </p:nvSpPr>
        <p:spPr bwMode="auto">
          <a:xfrm>
            <a:off x="4537075" y="185737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sndpkt = make_pkt(0, data, checksum)</a:t>
            </a:r>
          </a:p>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8" name="Text Box 6">
            <a:extLst>
              <a:ext uri="{FF2B5EF4-FFF2-40B4-BE49-F238E27FC236}">
                <a16:creationId xmlns:a16="http://schemas.microsoft.com/office/drawing/2014/main" id="{67875033-6D4A-46E5-AE8A-506C09F6333F}"/>
              </a:ext>
            </a:extLst>
          </p:cNvPr>
          <p:cNvSpPr txBox="1">
            <a:spLocks noChangeArrowheads="1"/>
          </p:cNvSpPr>
          <p:nvPr/>
        </p:nvSpPr>
        <p:spPr bwMode="auto">
          <a:xfrm>
            <a:off x="4551363" y="1544638"/>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9" name="Line 7">
            <a:extLst>
              <a:ext uri="{FF2B5EF4-FFF2-40B4-BE49-F238E27FC236}">
                <a16:creationId xmlns:a16="http://schemas.microsoft.com/office/drawing/2014/main" id="{92DCE851-5FAD-4C8E-BADC-940D73637B6E}"/>
              </a:ext>
            </a:extLst>
          </p:cNvPr>
          <p:cNvSpPr>
            <a:spLocks noChangeShapeType="1"/>
          </p:cNvSpPr>
          <p:nvPr/>
        </p:nvSpPr>
        <p:spPr bwMode="auto">
          <a:xfrm>
            <a:off x="4668837" y="190976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40EB453A-95C7-4E94-B3E3-3D072DA73E52}"/>
              </a:ext>
            </a:extLst>
          </p:cNvPr>
          <p:cNvSpPr>
            <a:spLocks noChangeShapeType="1"/>
          </p:cNvSpPr>
          <p:nvPr/>
        </p:nvSpPr>
        <p:spPr bwMode="auto">
          <a:xfrm>
            <a:off x="4006850" y="254158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Freeform 9">
            <a:extLst>
              <a:ext uri="{FF2B5EF4-FFF2-40B4-BE49-F238E27FC236}">
                <a16:creationId xmlns:a16="http://schemas.microsoft.com/office/drawing/2014/main" id="{0F7B4150-27C3-4E61-A47F-88F08DB6E37E}"/>
              </a:ext>
            </a:extLst>
          </p:cNvPr>
          <p:cNvSpPr>
            <a:spLocks/>
          </p:cNvSpPr>
          <p:nvPr/>
        </p:nvSpPr>
        <p:spPr bwMode="auto">
          <a:xfrm rot="14610547">
            <a:off x="3536219" y="4860346"/>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 name="Group 10">
            <a:extLst>
              <a:ext uri="{FF2B5EF4-FFF2-40B4-BE49-F238E27FC236}">
                <a16:creationId xmlns:a16="http://schemas.microsoft.com/office/drawing/2014/main" id="{AD99ADA3-9764-45A6-BC39-299C6F075A5A}"/>
              </a:ext>
            </a:extLst>
          </p:cNvPr>
          <p:cNvGrpSpPr>
            <a:grpSpLocks/>
          </p:cNvGrpSpPr>
          <p:nvPr/>
        </p:nvGrpSpPr>
        <p:grpSpPr bwMode="auto">
          <a:xfrm>
            <a:off x="6189304" y="2533649"/>
            <a:ext cx="1202878" cy="865188"/>
            <a:chOff x="2893" y="1499"/>
            <a:chExt cx="729" cy="510"/>
          </a:xfrm>
        </p:grpSpPr>
        <p:sp>
          <p:nvSpPr>
            <p:cNvPr id="13" name="Oval 11">
              <a:extLst>
                <a:ext uri="{FF2B5EF4-FFF2-40B4-BE49-F238E27FC236}">
                  <a16:creationId xmlns:a16="http://schemas.microsoft.com/office/drawing/2014/main" id="{C361E8D0-8A93-45CC-A193-EC45F83F7507}"/>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14" name="Text Box 12">
              <a:extLst>
                <a:ext uri="{FF2B5EF4-FFF2-40B4-BE49-F238E27FC236}">
                  <a16:creationId xmlns:a16="http://schemas.microsoft.com/office/drawing/2014/main" id="{4AAEC517-7696-4038-8510-FC42D85E3E49}"/>
                </a:ext>
              </a:extLst>
            </p:cNvPr>
            <p:cNvSpPr txBox="1">
              <a:spLocks noChangeArrowheads="1"/>
            </p:cNvSpPr>
            <p:nvPr/>
          </p:nvSpPr>
          <p:spPr bwMode="auto">
            <a:xfrm>
              <a:off x="2962" y="1553"/>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Wait for ACK or NAK 0</a:t>
              </a:r>
              <a:endParaRPr lang="en-US" altLang="zh-CN" sz="1400" dirty="0">
                <a:latin typeface="Times New Roman" panose="02020603050405020304" pitchFamily="18" charset="0"/>
              </a:endParaRPr>
            </a:p>
          </p:txBody>
        </p:sp>
      </p:grpSp>
      <p:sp>
        <p:nvSpPr>
          <p:cNvPr id="15" name="Freeform 13">
            <a:extLst>
              <a:ext uri="{FF2B5EF4-FFF2-40B4-BE49-F238E27FC236}">
                <a16:creationId xmlns:a16="http://schemas.microsoft.com/office/drawing/2014/main" id="{98FD843B-CE9D-41ED-A256-98D903A4BA8A}"/>
              </a:ext>
            </a:extLst>
          </p:cNvPr>
          <p:cNvSpPr>
            <a:spLocks/>
          </p:cNvSpPr>
          <p:nvPr/>
        </p:nvSpPr>
        <p:spPr bwMode="auto">
          <a:xfrm flipV="1">
            <a:off x="4838700" y="241141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4">
            <a:extLst>
              <a:ext uri="{FF2B5EF4-FFF2-40B4-BE49-F238E27FC236}">
                <a16:creationId xmlns:a16="http://schemas.microsoft.com/office/drawing/2014/main" id="{6B9E5EA4-5D8F-431C-A8A3-BA46AD410218}"/>
              </a:ext>
            </a:extLst>
          </p:cNvPr>
          <p:cNvSpPr>
            <a:spLocks/>
          </p:cNvSpPr>
          <p:nvPr/>
        </p:nvSpPr>
        <p:spPr bwMode="auto">
          <a:xfrm rot="20242820">
            <a:off x="7002463" y="239553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Text Box 15">
            <a:extLst>
              <a:ext uri="{FF2B5EF4-FFF2-40B4-BE49-F238E27FC236}">
                <a16:creationId xmlns:a16="http://schemas.microsoft.com/office/drawing/2014/main" id="{073BD923-4DCF-4949-AD13-18ABA4C8890A}"/>
              </a:ext>
            </a:extLst>
          </p:cNvPr>
          <p:cNvSpPr txBox="1">
            <a:spLocks noChangeArrowheads="1"/>
          </p:cNvSpPr>
          <p:nvPr/>
        </p:nvSpPr>
        <p:spPr bwMode="auto">
          <a:xfrm>
            <a:off x="7326313" y="295751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18" name="Text Box 16">
            <a:extLst>
              <a:ext uri="{FF2B5EF4-FFF2-40B4-BE49-F238E27FC236}">
                <a16:creationId xmlns:a16="http://schemas.microsoft.com/office/drawing/2014/main" id="{30B4CB1A-9AD4-4057-9E5F-3B18D6FD0DD3}"/>
              </a:ext>
            </a:extLst>
          </p:cNvPr>
          <p:cNvSpPr txBox="1">
            <a:spLocks noChangeArrowheads="1"/>
          </p:cNvSpPr>
          <p:nvPr/>
        </p:nvSpPr>
        <p:spPr bwMode="auto">
          <a:xfrm>
            <a:off x="7288212" y="2200274"/>
            <a:ext cx="25638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dirty="0" err="1">
                <a:latin typeface="Arial" panose="020B0604020202020204" pitchFamily="34" charset="0"/>
              </a:rPr>
              <a:t>rdt_rcv</a:t>
            </a:r>
            <a:r>
              <a:rPr lang="en-US" altLang="zh-CN" dirty="0">
                <a:latin typeface="Arial" panose="020B0604020202020204" pitchFamily="34" charset="0"/>
              </a:rPr>
              <a:t>(</a:t>
            </a:r>
            <a:r>
              <a:rPr lang="en-US" altLang="zh-CN" dirty="0" err="1">
                <a:latin typeface="Arial" panose="020B0604020202020204" pitchFamily="34" charset="0"/>
              </a:rPr>
              <a:t>rcvpkt</a:t>
            </a:r>
            <a:r>
              <a:rPr lang="en-US" altLang="zh-CN" dirty="0">
                <a:latin typeface="Arial" panose="020B0604020202020204" pitchFamily="34" charset="0"/>
              </a:rPr>
              <a:t>) &amp;&amp;  </a:t>
            </a:r>
          </a:p>
          <a:p>
            <a:pPr algn="l"/>
            <a:r>
              <a:rPr lang="en-US" altLang="zh-CN" dirty="0">
                <a:latin typeface="Arial" panose="020B0604020202020204" pitchFamily="34" charset="0"/>
              </a:rPr>
              <a:t>( corrupt(</a:t>
            </a:r>
            <a:r>
              <a:rPr lang="en-US" altLang="zh-CN" dirty="0" err="1">
                <a:latin typeface="Arial" panose="020B0604020202020204" pitchFamily="34" charset="0"/>
              </a:rPr>
              <a:t>rcvpkt</a:t>
            </a:r>
            <a:r>
              <a:rPr lang="en-US" altLang="zh-CN" dirty="0">
                <a:latin typeface="Arial" panose="020B0604020202020204" pitchFamily="34" charset="0"/>
              </a:rPr>
              <a:t>) ||</a:t>
            </a:r>
          </a:p>
          <a:p>
            <a:r>
              <a:rPr lang="en-US" altLang="zh-CN" dirty="0">
                <a:latin typeface="Arial" panose="020B0604020202020204" pitchFamily="34" charset="0"/>
              </a:rPr>
              <a:t> </a:t>
            </a:r>
            <a:r>
              <a:rPr lang="en-US" altLang="zh-CN" b="1" dirty="0" err="1">
                <a:solidFill>
                  <a:srgbClr val="FF0000"/>
                </a:solidFill>
                <a:latin typeface="Arial" panose="020B0604020202020204" pitchFamily="34" charset="0"/>
              </a:rPr>
              <a:t>isACK</a:t>
            </a:r>
            <a:r>
              <a:rPr lang="en-US" altLang="zh-CN" b="1" dirty="0">
                <a:solidFill>
                  <a:srgbClr val="FF0000"/>
                </a:solidFill>
                <a:latin typeface="Arial" panose="020B0604020202020204" pitchFamily="34" charset="0"/>
              </a:rPr>
              <a:t>(rcvpkt,1)</a:t>
            </a:r>
            <a:r>
              <a:rPr lang="en-US" altLang="zh-CN" dirty="0">
                <a:latin typeface="Arial" panose="020B0604020202020204" pitchFamily="34" charset="0"/>
              </a:rPr>
              <a:t> )</a:t>
            </a:r>
            <a:endParaRPr lang="en-US" altLang="zh-CN" dirty="0">
              <a:latin typeface="Times New Roman" panose="02020603050405020304" pitchFamily="18" charset="0"/>
            </a:endParaRPr>
          </a:p>
        </p:txBody>
      </p:sp>
      <p:sp>
        <p:nvSpPr>
          <p:cNvPr id="19" name="Line 17">
            <a:extLst>
              <a:ext uri="{FF2B5EF4-FFF2-40B4-BE49-F238E27FC236}">
                <a16:creationId xmlns:a16="http://schemas.microsoft.com/office/drawing/2014/main" id="{72E48195-8CE5-45EA-A6C2-05769522C89A}"/>
              </a:ext>
            </a:extLst>
          </p:cNvPr>
          <p:cNvSpPr>
            <a:spLocks noChangeShapeType="1"/>
          </p:cNvSpPr>
          <p:nvPr/>
        </p:nvSpPr>
        <p:spPr bwMode="auto">
          <a:xfrm>
            <a:off x="7458075" y="299719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18">
            <a:extLst>
              <a:ext uri="{FF2B5EF4-FFF2-40B4-BE49-F238E27FC236}">
                <a16:creationId xmlns:a16="http://schemas.microsoft.com/office/drawing/2014/main" id="{0EB9F47F-8E68-4977-82DE-79C11E54CF25}"/>
              </a:ext>
            </a:extLst>
          </p:cNvPr>
          <p:cNvSpPr>
            <a:spLocks/>
          </p:cNvSpPr>
          <p:nvPr/>
        </p:nvSpPr>
        <p:spPr bwMode="auto">
          <a:xfrm rot="16200000" flipV="1">
            <a:off x="3614738" y="3771900"/>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19">
            <a:extLst>
              <a:ext uri="{FF2B5EF4-FFF2-40B4-BE49-F238E27FC236}">
                <a16:creationId xmlns:a16="http://schemas.microsoft.com/office/drawing/2014/main" id="{CB50E59E-0CE8-466D-8F79-18483FF40570}"/>
              </a:ext>
            </a:extLst>
          </p:cNvPr>
          <p:cNvSpPr>
            <a:spLocks/>
          </p:cNvSpPr>
          <p:nvPr/>
        </p:nvSpPr>
        <p:spPr bwMode="auto">
          <a:xfrm>
            <a:off x="5013324" y="505936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20">
            <a:extLst>
              <a:ext uri="{FF2B5EF4-FFF2-40B4-BE49-F238E27FC236}">
                <a16:creationId xmlns:a16="http://schemas.microsoft.com/office/drawing/2014/main" id="{08A2BDEE-ACBC-47C1-8F68-9585100172B5}"/>
              </a:ext>
            </a:extLst>
          </p:cNvPr>
          <p:cNvSpPr>
            <a:spLocks/>
          </p:cNvSpPr>
          <p:nvPr/>
        </p:nvSpPr>
        <p:spPr bwMode="auto">
          <a:xfrm rot="5400000" flipH="1" flipV="1">
            <a:off x="6383337" y="371951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Text Box 21">
            <a:extLst>
              <a:ext uri="{FF2B5EF4-FFF2-40B4-BE49-F238E27FC236}">
                <a16:creationId xmlns:a16="http://schemas.microsoft.com/office/drawing/2014/main" id="{993AF4D3-B58E-4B19-A865-E85026C5C619}"/>
              </a:ext>
            </a:extLst>
          </p:cNvPr>
          <p:cNvSpPr txBox="1">
            <a:spLocks noChangeArrowheads="1"/>
          </p:cNvSpPr>
          <p:nvPr/>
        </p:nvSpPr>
        <p:spPr bwMode="auto">
          <a:xfrm>
            <a:off x="4778375" y="564356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sndpkt = make_pkt(1, data, checksum)</a:t>
            </a:r>
          </a:p>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24" name="Text Box 22">
            <a:extLst>
              <a:ext uri="{FF2B5EF4-FFF2-40B4-BE49-F238E27FC236}">
                <a16:creationId xmlns:a16="http://schemas.microsoft.com/office/drawing/2014/main" id="{81EE1502-F525-4751-B351-233A44DC1186}"/>
              </a:ext>
            </a:extLst>
          </p:cNvPr>
          <p:cNvSpPr txBox="1">
            <a:spLocks noChangeArrowheads="1"/>
          </p:cNvSpPr>
          <p:nvPr/>
        </p:nvSpPr>
        <p:spPr bwMode="auto">
          <a:xfrm>
            <a:off x="4848224" y="530542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rdt_send(data)</a:t>
            </a:r>
            <a:endParaRPr lang="en-US" altLang="zh-CN">
              <a:latin typeface="Times New Roman" panose="02020603050405020304" pitchFamily="18" charset="0"/>
            </a:endParaRPr>
          </a:p>
        </p:txBody>
      </p:sp>
      <p:sp>
        <p:nvSpPr>
          <p:cNvPr id="25" name="Line 23">
            <a:extLst>
              <a:ext uri="{FF2B5EF4-FFF2-40B4-BE49-F238E27FC236}">
                <a16:creationId xmlns:a16="http://schemas.microsoft.com/office/drawing/2014/main" id="{87226B2B-943F-4DA0-98A1-D6DE1EBE60F3}"/>
              </a:ext>
            </a:extLst>
          </p:cNvPr>
          <p:cNvSpPr>
            <a:spLocks noChangeShapeType="1"/>
          </p:cNvSpPr>
          <p:nvPr/>
        </p:nvSpPr>
        <p:spPr bwMode="auto">
          <a:xfrm>
            <a:off x="4895849" y="565784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24">
            <a:extLst>
              <a:ext uri="{FF2B5EF4-FFF2-40B4-BE49-F238E27FC236}">
                <a16:creationId xmlns:a16="http://schemas.microsoft.com/office/drawing/2014/main" id="{78167866-18B8-47F2-A75C-37F35A292FBC}"/>
              </a:ext>
            </a:extLst>
          </p:cNvPr>
          <p:cNvSpPr txBox="1">
            <a:spLocks noChangeArrowheads="1"/>
          </p:cNvSpPr>
          <p:nvPr/>
        </p:nvSpPr>
        <p:spPr bwMode="auto">
          <a:xfrm>
            <a:off x="7105650" y="3452812"/>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dirty="0" err="1">
                <a:latin typeface="Arial" panose="020B0604020202020204" pitchFamily="34" charset="0"/>
              </a:rPr>
              <a:t>rdt_rcv</a:t>
            </a:r>
            <a:r>
              <a:rPr lang="en-US" altLang="zh-CN" dirty="0">
                <a:latin typeface="Arial" panose="020B0604020202020204" pitchFamily="34" charset="0"/>
              </a:rPr>
              <a:t>(</a:t>
            </a:r>
            <a:r>
              <a:rPr lang="en-US" altLang="zh-CN" dirty="0" err="1">
                <a:latin typeface="Arial" panose="020B0604020202020204" pitchFamily="34" charset="0"/>
              </a:rPr>
              <a:t>rcvpkt</a:t>
            </a:r>
            <a:r>
              <a:rPr lang="en-US" altLang="zh-CN" dirty="0">
                <a:latin typeface="Arial" panose="020B0604020202020204" pitchFamily="34" charset="0"/>
              </a:rPr>
              <a:t>)   </a:t>
            </a:r>
          </a:p>
          <a:p>
            <a:pPr algn="l"/>
            <a:r>
              <a:rPr lang="en-US" altLang="zh-CN" dirty="0">
                <a:latin typeface="Arial" panose="020B0604020202020204" pitchFamily="34" charset="0"/>
              </a:rPr>
              <a:t>&amp;&amp; </a:t>
            </a:r>
            <a:r>
              <a:rPr lang="en-US" altLang="zh-CN" dirty="0" err="1">
                <a:latin typeface="Arial" panose="020B0604020202020204" pitchFamily="34" charset="0"/>
              </a:rPr>
              <a:t>notcorrupt</a:t>
            </a:r>
            <a:r>
              <a:rPr lang="en-US" altLang="zh-CN" dirty="0">
                <a:latin typeface="Arial" panose="020B0604020202020204" pitchFamily="34" charset="0"/>
              </a:rPr>
              <a:t>(</a:t>
            </a:r>
            <a:r>
              <a:rPr lang="en-US" altLang="zh-CN" dirty="0" err="1">
                <a:latin typeface="Arial" panose="020B0604020202020204" pitchFamily="34" charset="0"/>
              </a:rPr>
              <a:t>rcvpkt</a:t>
            </a:r>
            <a:r>
              <a:rPr lang="en-US" altLang="zh-CN" dirty="0">
                <a:latin typeface="Arial" panose="020B0604020202020204" pitchFamily="34" charset="0"/>
              </a:rPr>
              <a:t>) </a:t>
            </a:r>
          </a:p>
          <a:p>
            <a:r>
              <a:rPr lang="en-US" altLang="zh-CN" dirty="0">
                <a:latin typeface="Arial" panose="020B0604020202020204" pitchFamily="34" charset="0"/>
              </a:rPr>
              <a:t>&amp;&amp; </a:t>
            </a:r>
            <a:r>
              <a:rPr lang="en-US" altLang="zh-CN" b="1" dirty="0" err="1">
                <a:solidFill>
                  <a:srgbClr val="FF0000"/>
                </a:solidFill>
                <a:latin typeface="Arial" panose="020B0604020202020204" pitchFamily="34" charset="0"/>
              </a:rPr>
              <a:t>isACK</a:t>
            </a:r>
            <a:r>
              <a:rPr lang="en-US" altLang="zh-CN" b="1" dirty="0">
                <a:solidFill>
                  <a:srgbClr val="FF0000"/>
                </a:solidFill>
                <a:latin typeface="Arial" panose="020B0604020202020204" pitchFamily="34" charset="0"/>
              </a:rPr>
              <a:t>(rcvpkt,0)</a:t>
            </a:r>
            <a:r>
              <a:rPr lang="en-US" altLang="zh-CN" sz="900" dirty="0">
                <a:latin typeface="Arial" panose="020B0604020202020204" pitchFamily="34" charset="0"/>
              </a:rPr>
              <a:t> </a:t>
            </a:r>
            <a:endParaRPr lang="en-US" altLang="zh-CN" dirty="0">
              <a:latin typeface="Arial" panose="020B0604020202020204" pitchFamily="34" charset="0"/>
            </a:endParaRPr>
          </a:p>
        </p:txBody>
      </p:sp>
      <p:sp>
        <p:nvSpPr>
          <p:cNvPr id="27" name="Line 25">
            <a:extLst>
              <a:ext uri="{FF2B5EF4-FFF2-40B4-BE49-F238E27FC236}">
                <a16:creationId xmlns:a16="http://schemas.microsoft.com/office/drawing/2014/main" id="{F897F186-BE39-4EF1-8CFF-F38CE79AEE95}"/>
              </a:ext>
            </a:extLst>
          </p:cNvPr>
          <p:cNvSpPr>
            <a:spLocks noChangeShapeType="1"/>
          </p:cNvSpPr>
          <p:nvPr/>
        </p:nvSpPr>
        <p:spPr bwMode="auto">
          <a:xfrm>
            <a:off x="7234237" y="426402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6">
            <a:extLst>
              <a:ext uri="{FF2B5EF4-FFF2-40B4-BE49-F238E27FC236}">
                <a16:creationId xmlns:a16="http://schemas.microsoft.com/office/drawing/2014/main" id="{2C959B10-B59D-4661-92B7-A63D6233E644}"/>
              </a:ext>
            </a:extLst>
          </p:cNvPr>
          <p:cNvSpPr txBox="1">
            <a:spLocks noChangeArrowheads="1"/>
          </p:cNvSpPr>
          <p:nvPr/>
        </p:nvSpPr>
        <p:spPr bwMode="auto">
          <a:xfrm>
            <a:off x="2133600" y="5715000"/>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a:latin typeface="Arial" panose="020B0604020202020204" pitchFamily="34" charset="0"/>
              </a:rPr>
              <a:t>udt_send(sndpkt)</a:t>
            </a:r>
            <a:endParaRPr lang="en-US" altLang="zh-CN">
              <a:latin typeface="Times New Roman" panose="02020603050405020304" pitchFamily="18" charset="0"/>
            </a:endParaRPr>
          </a:p>
        </p:txBody>
      </p:sp>
      <p:sp>
        <p:nvSpPr>
          <p:cNvPr id="29" name="Text Box 27">
            <a:extLst>
              <a:ext uri="{FF2B5EF4-FFF2-40B4-BE49-F238E27FC236}">
                <a16:creationId xmlns:a16="http://schemas.microsoft.com/office/drawing/2014/main" id="{4AA6A3CE-673F-4CA0-8BF5-2C6FA8F56C1A}"/>
              </a:ext>
            </a:extLst>
          </p:cNvPr>
          <p:cNvSpPr txBox="1">
            <a:spLocks noChangeArrowheads="1"/>
          </p:cNvSpPr>
          <p:nvPr/>
        </p:nvSpPr>
        <p:spPr bwMode="auto">
          <a:xfrm>
            <a:off x="2108200" y="4897437"/>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dirty="0" err="1">
                <a:latin typeface="Arial" panose="020B0604020202020204" pitchFamily="34" charset="0"/>
              </a:rPr>
              <a:t>rdt_rcv</a:t>
            </a:r>
            <a:r>
              <a:rPr lang="en-US" altLang="zh-CN" dirty="0">
                <a:latin typeface="Arial" panose="020B0604020202020204" pitchFamily="34" charset="0"/>
              </a:rPr>
              <a:t>(</a:t>
            </a:r>
            <a:r>
              <a:rPr lang="en-US" altLang="zh-CN" dirty="0" err="1">
                <a:latin typeface="Arial" panose="020B0604020202020204" pitchFamily="34" charset="0"/>
              </a:rPr>
              <a:t>rcvpkt</a:t>
            </a:r>
            <a:r>
              <a:rPr lang="en-US" altLang="zh-CN" dirty="0">
                <a:latin typeface="Arial" panose="020B0604020202020204" pitchFamily="34" charset="0"/>
              </a:rPr>
              <a:t>) &amp;&amp;  </a:t>
            </a:r>
          </a:p>
          <a:p>
            <a:pPr algn="l"/>
            <a:r>
              <a:rPr lang="en-US" altLang="zh-CN" dirty="0">
                <a:latin typeface="Arial" panose="020B0604020202020204" pitchFamily="34" charset="0"/>
              </a:rPr>
              <a:t>( corrupt(</a:t>
            </a:r>
            <a:r>
              <a:rPr lang="en-US" altLang="zh-CN" dirty="0" err="1">
                <a:latin typeface="Arial" panose="020B0604020202020204" pitchFamily="34" charset="0"/>
              </a:rPr>
              <a:t>rcvpkt</a:t>
            </a:r>
            <a:r>
              <a:rPr lang="en-US" altLang="zh-CN" dirty="0">
                <a:latin typeface="Arial" panose="020B0604020202020204" pitchFamily="34" charset="0"/>
              </a:rPr>
              <a:t>) ||</a:t>
            </a:r>
          </a:p>
          <a:p>
            <a:r>
              <a:rPr lang="en-US" altLang="zh-CN" b="1" dirty="0" err="1">
                <a:solidFill>
                  <a:srgbClr val="FF0000"/>
                </a:solidFill>
                <a:latin typeface="Arial" panose="020B0604020202020204" pitchFamily="34" charset="0"/>
              </a:rPr>
              <a:t>isACK</a:t>
            </a:r>
            <a:r>
              <a:rPr lang="en-US" altLang="zh-CN" b="1" dirty="0">
                <a:solidFill>
                  <a:srgbClr val="FF0000"/>
                </a:solidFill>
                <a:latin typeface="Arial" panose="020B0604020202020204" pitchFamily="34" charset="0"/>
              </a:rPr>
              <a:t>(rcvpkt,0)</a:t>
            </a:r>
            <a:r>
              <a:rPr lang="en-US" altLang="zh-CN" dirty="0">
                <a:latin typeface="Arial" panose="020B0604020202020204" pitchFamily="34" charset="0"/>
              </a:rPr>
              <a:t>)</a:t>
            </a:r>
            <a:endParaRPr lang="en-US" altLang="zh-CN" dirty="0">
              <a:latin typeface="Times New Roman" panose="02020603050405020304" pitchFamily="18" charset="0"/>
            </a:endParaRPr>
          </a:p>
        </p:txBody>
      </p:sp>
      <p:sp>
        <p:nvSpPr>
          <p:cNvPr id="30" name="Line 28">
            <a:extLst>
              <a:ext uri="{FF2B5EF4-FFF2-40B4-BE49-F238E27FC236}">
                <a16:creationId xmlns:a16="http://schemas.microsoft.com/office/drawing/2014/main" id="{524F397B-850B-4427-B173-9CB5EA33ECBA}"/>
              </a:ext>
            </a:extLst>
          </p:cNvPr>
          <p:cNvSpPr>
            <a:spLocks noChangeShapeType="1"/>
          </p:cNvSpPr>
          <p:nvPr/>
        </p:nvSpPr>
        <p:spPr bwMode="auto">
          <a:xfrm>
            <a:off x="2224088" y="572293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Text Box 29">
            <a:extLst>
              <a:ext uri="{FF2B5EF4-FFF2-40B4-BE49-F238E27FC236}">
                <a16:creationId xmlns:a16="http://schemas.microsoft.com/office/drawing/2014/main" id="{7C186867-0869-4F63-987C-240AB48576AA}"/>
              </a:ext>
            </a:extLst>
          </p:cNvPr>
          <p:cNvSpPr txBox="1">
            <a:spLocks noChangeArrowheads="1"/>
          </p:cNvSpPr>
          <p:nvPr/>
        </p:nvSpPr>
        <p:spPr bwMode="auto">
          <a:xfrm>
            <a:off x="2051049" y="3295649"/>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dirty="0" err="1">
                <a:latin typeface="Arial" panose="020B0604020202020204" pitchFamily="34" charset="0"/>
              </a:rPr>
              <a:t>rdt_rcv</a:t>
            </a:r>
            <a:r>
              <a:rPr lang="en-US" altLang="zh-CN" dirty="0">
                <a:latin typeface="Arial" panose="020B0604020202020204" pitchFamily="34" charset="0"/>
              </a:rPr>
              <a:t>(</a:t>
            </a:r>
            <a:r>
              <a:rPr lang="en-US" altLang="zh-CN" dirty="0" err="1">
                <a:latin typeface="Arial" panose="020B0604020202020204" pitchFamily="34" charset="0"/>
              </a:rPr>
              <a:t>rcvpkt</a:t>
            </a:r>
            <a:r>
              <a:rPr lang="en-US" altLang="zh-CN" dirty="0">
                <a:latin typeface="Arial" panose="020B0604020202020204" pitchFamily="34" charset="0"/>
              </a:rPr>
              <a:t>)   </a:t>
            </a:r>
          </a:p>
          <a:p>
            <a:pPr algn="l"/>
            <a:r>
              <a:rPr lang="en-US" altLang="zh-CN" dirty="0">
                <a:latin typeface="Arial" panose="020B0604020202020204" pitchFamily="34" charset="0"/>
              </a:rPr>
              <a:t>&amp;&amp; </a:t>
            </a:r>
            <a:r>
              <a:rPr lang="en-US" altLang="zh-CN" dirty="0" err="1">
                <a:latin typeface="Arial" panose="020B0604020202020204" pitchFamily="34" charset="0"/>
              </a:rPr>
              <a:t>notcorrupt</a:t>
            </a:r>
            <a:r>
              <a:rPr lang="en-US" altLang="zh-CN" dirty="0">
                <a:latin typeface="Arial" panose="020B0604020202020204" pitchFamily="34" charset="0"/>
              </a:rPr>
              <a:t>(</a:t>
            </a:r>
            <a:r>
              <a:rPr lang="en-US" altLang="zh-CN" dirty="0" err="1">
                <a:latin typeface="Arial" panose="020B0604020202020204" pitchFamily="34" charset="0"/>
              </a:rPr>
              <a:t>rcvpkt</a:t>
            </a:r>
            <a:r>
              <a:rPr lang="en-US" altLang="zh-CN" dirty="0">
                <a:latin typeface="Arial" panose="020B0604020202020204" pitchFamily="34" charset="0"/>
              </a:rPr>
              <a:t>) </a:t>
            </a:r>
          </a:p>
          <a:p>
            <a:r>
              <a:rPr lang="en-US" altLang="zh-CN" dirty="0">
                <a:latin typeface="Arial" panose="020B0604020202020204" pitchFamily="34" charset="0"/>
              </a:rPr>
              <a:t>&amp;&amp; </a:t>
            </a:r>
            <a:r>
              <a:rPr lang="en-US" altLang="zh-CN" b="1" dirty="0" err="1">
                <a:solidFill>
                  <a:srgbClr val="FF0000"/>
                </a:solidFill>
                <a:latin typeface="Arial" panose="020B0604020202020204" pitchFamily="34" charset="0"/>
              </a:rPr>
              <a:t>isACK</a:t>
            </a:r>
            <a:r>
              <a:rPr lang="en-US" altLang="zh-CN" b="1" dirty="0">
                <a:solidFill>
                  <a:srgbClr val="FF0000"/>
                </a:solidFill>
                <a:latin typeface="Arial" panose="020B0604020202020204" pitchFamily="34" charset="0"/>
              </a:rPr>
              <a:t>(rcvpkt,1)</a:t>
            </a:r>
            <a:endParaRPr lang="en-US" altLang="zh-CN" sz="2400" dirty="0">
              <a:latin typeface="Times New Roman" panose="02020603050405020304" pitchFamily="18" charset="0"/>
            </a:endParaRPr>
          </a:p>
        </p:txBody>
      </p:sp>
      <p:sp>
        <p:nvSpPr>
          <p:cNvPr id="32" name="Line 30">
            <a:extLst>
              <a:ext uri="{FF2B5EF4-FFF2-40B4-BE49-F238E27FC236}">
                <a16:creationId xmlns:a16="http://schemas.microsoft.com/office/drawing/2014/main" id="{99342565-0E90-4B42-AE31-925AC21B07B8}"/>
              </a:ext>
            </a:extLst>
          </p:cNvPr>
          <p:cNvSpPr>
            <a:spLocks noChangeShapeType="1"/>
          </p:cNvSpPr>
          <p:nvPr/>
        </p:nvSpPr>
        <p:spPr bwMode="auto">
          <a:xfrm>
            <a:off x="2195512" y="413384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 name="Group 31">
            <a:extLst>
              <a:ext uri="{FF2B5EF4-FFF2-40B4-BE49-F238E27FC236}">
                <a16:creationId xmlns:a16="http://schemas.microsoft.com/office/drawing/2014/main" id="{49537FF8-9BB1-407C-9AD2-9DE7E609CA1D}"/>
              </a:ext>
            </a:extLst>
          </p:cNvPr>
          <p:cNvGrpSpPr>
            <a:grpSpLocks/>
          </p:cNvGrpSpPr>
          <p:nvPr/>
        </p:nvGrpSpPr>
        <p:grpSpPr bwMode="auto">
          <a:xfrm>
            <a:off x="6400800" y="4479925"/>
            <a:ext cx="1117600" cy="823913"/>
            <a:chOff x="4241" y="2812"/>
            <a:chExt cx="704" cy="519"/>
          </a:xfrm>
        </p:grpSpPr>
        <p:sp>
          <p:nvSpPr>
            <p:cNvPr id="34" name="Oval 32">
              <a:extLst>
                <a:ext uri="{FF2B5EF4-FFF2-40B4-BE49-F238E27FC236}">
                  <a16:creationId xmlns:a16="http://schemas.microsoft.com/office/drawing/2014/main" id="{73813F7C-F1FE-4A9E-98C1-0921AF987B58}"/>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5" name="Text Box 33">
              <a:extLst>
                <a:ext uri="{FF2B5EF4-FFF2-40B4-BE49-F238E27FC236}">
                  <a16:creationId xmlns:a16="http://schemas.microsoft.com/office/drawing/2014/main" id="{F6B2FAD5-B29C-4314-A31F-A77480F7852A}"/>
                </a:ext>
              </a:extLst>
            </p:cNvPr>
            <p:cNvSpPr txBox="1">
              <a:spLocks noChangeArrowheads="1"/>
            </p:cNvSpPr>
            <p:nvPr/>
          </p:nvSpPr>
          <p:spPr bwMode="auto">
            <a:xfrm>
              <a:off x="4241"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Wait for</a:t>
              </a:r>
            </a:p>
            <a:p>
              <a:r>
                <a:rPr lang="en-US" altLang="zh-CN" sz="1400" dirty="0">
                  <a:latin typeface="Arial" panose="020B0604020202020204" pitchFamily="34" charset="0"/>
                </a:rPr>
                <a:t> call 1 from above</a:t>
              </a:r>
              <a:endParaRPr lang="en-US" altLang="zh-CN" sz="1400" dirty="0">
                <a:latin typeface="Times New Roman" panose="02020603050405020304" pitchFamily="18" charset="0"/>
              </a:endParaRPr>
            </a:p>
          </p:txBody>
        </p:sp>
      </p:grpSp>
      <p:grpSp>
        <p:nvGrpSpPr>
          <p:cNvPr id="36" name="Group 34">
            <a:extLst>
              <a:ext uri="{FF2B5EF4-FFF2-40B4-BE49-F238E27FC236}">
                <a16:creationId xmlns:a16="http://schemas.microsoft.com/office/drawing/2014/main" id="{4C5FDD49-F7AB-49AD-B681-74148EA74139}"/>
              </a:ext>
            </a:extLst>
          </p:cNvPr>
          <p:cNvGrpSpPr>
            <a:grpSpLocks/>
          </p:cNvGrpSpPr>
          <p:nvPr/>
        </p:nvGrpSpPr>
        <p:grpSpPr bwMode="auto">
          <a:xfrm>
            <a:off x="4141788" y="4425950"/>
            <a:ext cx="1116013" cy="823913"/>
            <a:chOff x="4957" y="3266"/>
            <a:chExt cx="703" cy="519"/>
          </a:xfrm>
        </p:grpSpPr>
        <p:sp>
          <p:nvSpPr>
            <p:cNvPr id="37" name="Oval 35">
              <a:extLst>
                <a:ext uri="{FF2B5EF4-FFF2-40B4-BE49-F238E27FC236}">
                  <a16:creationId xmlns:a16="http://schemas.microsoft.com/office/drawing/2014/main" id="{FE46918D-9032-4303-AE03-5154D2068D09}"/>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38" name="Text Box 36">
              <a:extLst>
                <a:ext uri="{FF2B5EF4-FFF2-40B4-BE49-F238E27FC236}">
                  <a16:creationId xmlns:a16="http://schemas.microsoft.com/office/drawing/2014/main" id="{1356020F-1D42-4BFE-B3F0-AA6DD99CACB1}"/>
                </a:ext>
              </a:extLst>
            </p:cNvPr>
            <p:cNvSpPr txBox="1">
              <a:spLocks noChangeArrowheads="1"/>
            </p:cNvSpPr>
            <p:nvPr/>
          </p:nvSpPr>
          <p:spPr bwMode="auto">
            <a:xfrm>
              <a:off x="5001"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Wait for ACK or NAK 1</a:t>
              </a:r>
              <a:endParaRPr lang="en-US" altLang="zh-CN" sz="1400" dirty="0">
                <a:latin typeface="Times New Roman" panose="02020603050405020304" pitchFamily="18" charset="0"/>
              </a:endParaRPr>
            </a:p>
          </p:txBody>
        </p:sp>
      </p:grpSp>
      <p:sp>
        <p:nvSpPr>
          <p:cNvPr id="39" name="Text Box 37">
            <a:extLst>
              <a:ext uri="{FF2B5EF4-FFF2-40B4-BE49-F238E27FC236}">
                <a16:creationId xmlns:a16="http://schemas.microsoft.com/office/drawing/2014/main" id="{C6E4EB19-12CC-4D8A-9AF5-841667C1BB84}"/>
              </a:ext>
            </a:extLst>
          </p:cNvPr>
          <p:cNvSpPr txBox="1">
            <a:spLocks noChangeArrowheads="1"/>
          </p:cNvSpPr>
          <p:nvPr/>
        </p:nvSpPr>
        <p:spPr bwMode="auto">
          <a:xfrm>
            <a:off x="7616824" y="427354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40" name="Text Box 38">
            <a:extLst>
              <a:ext uri="{FF2B5EF4-FFF2-40B4-BE49-F238E27FC236}">
                <a16:creationId xmlns:a16="http://schemas.microsoft.com/office/drawing/2014/main" id="{1E618F73-08E8-4511-8834-0DAC9A21D0BB}"/>
              </a:ext>
            </a:extLst>
          </p:cNvPr>
          <p:cNvSpPr txBox="1">
            <a:spLocks noChangeArrowheads="1"/>
          </p:cNvSpPr>
          <p:nvPr/>
        </p:nvSpPr>
        <p:spPr bwMode="auto">
          <a:xfrm>
            <a:off x="2767012" y="414813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Tree>
    <p:extLst>
      <p:ext uri="{BB962C8B-B14F-4D97-AF65-F5344CB8AC3E}">
        <p14:creationId xmlns:p14="http://schemas.microsoft.com/office/powerpoint/2010/main" val="2532950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9F708-E3C6-4C0D-BCC7-DD9E27CBB299}"/>
              </a:ext>
            </a:extLst>
          </p:cNvPr>
          <p:cNvSpPr>
            <a:spLocks noGrp="1"/>
          </p:cNvSpPr>
          <p:nvPr>
            <p:ph type="title"/>
          </p:nvPr>
        </p:nvSpPr>
        <p:spPr/>
        <p:txBody>
          <a:bodyPr/>
          <a:lstStyle/>
          <a:p>
            <a:r>
              <a:rPr kumimoji="1" lang="zh-CN" altLang="en-US" sz="3600" dirty="0"/>
              <a:t>场景</a:t>
            </a:r>
            <a:r>
              <a:rPr kumimoji="1" lang="en-US" altLang="zh-CN" sz="3600" dirty="0"/>
              <a:t>2</a:t>
            </a:r>
            <a:r>
              <a:rPr lang="zh-CN" altLang="en-US" sz="3600" dirty="0"/>
              <a:t>：</a:t>
            </a:r>
            <a:r>
              <a:rPr lang="en-US" altLang="zh-CN" sz="3600" dirty="0" err="1"/>
              <a:t>rdt</a:t>
            </a:r>
            <a:r>
              <a:rPr lang="en-US" altLang="zh-CN" sz="3600" dirty="0"/>
              <a:t> 2.2</a:t>
            </a:r>
            <a:r>
              <a:rPr lang="zh-CN" altLang="en-US" sz="3600" dirty="0"/>
              <a:t>接收方</a:t>
            </a:r>
            <a:r>
              <a:rPr lang="en-US" altLang="zh-CN" sz="3600" dirty="0"/>
              <a:t>FSM</a:t>
            </a:r>
            <a:endParaRPr lang="zh-CN" altLang="en-US" dirty="0"/>
          </a:p>
        </p:txBody>
      </p:sp>
      <p:sp>
        <p:nvSpPr>
          <p:cNvPr id="4" name="灯片编号占位符 3">
            <a:extLst>
              <a:ext uri="{FF2B5EF4-FFF2-40B4-BE49-F238E27FC236}">
                <a16:creationId xmlns:a16="http://schemas.microsoft.com/office/drawing/2014/main" id="{F1FA48DC-07F4-40F2-AD28-B0C87C40BA1C}"/>
              </a:ext>
            </a:extLst>
          </p:cNvPr>
          <p:cNvSpPr>
            <a:spLocks noGrp="1"/>
          </p:cNvSpPr>
          <p:nvPr>
            <p:ph type="sldNum" sz="quarter" idx="11"/>
          </p:nvPr>
        </p:nvSpPr>
        <p:spPr/>
        <p:txBody>
          <a:bodyPr/>
          <a:lstStyle/>
          <a:p>
            <a:pPr>
              <a:defRPr/>
            </a:pPr>
            <a:fld id="{3FFE790D-BCFB-4008-9260-CA63AEE325FD}" type="slidenum">
              <a:rPr lang="en-US" smtClean="0"/>
              <a:pPr>
                <a:defRPr/>
              </a:pPr>
              <a:t>37</a:t>
            </a:fld>
            <a:endParaRPr lang="en-US" dirty="0"/>
          </a:p>
        </p:txBody>
      </p:sp>
      <p:grpSp>
        <p:nvGrpSpPr>
          <p:cNvPr id="5" name="Group 3">
            <a:extLst>
              <a:ext uri="{FF2B5EF4-FFF2-40B4-BE49-F238E27FC236}">
                <a16:creationId xmlns:a16="http://schemas.microsoft.com/office/drawing/2014/main" id="{8B2B18BC-EA39-4A02-B031-564AD9ACB4EA}"/>
              </a:ext>
            </a:extLst>
          </p:cNvPr>
          <p:cNvGrpSpPr>
            <a:grpSpLocks/>
          </p:cNvGrpSpPr>
          <p:nvPr/>
        </p:nvGrpSpPr>
        <p:grpSpPr bwMode="auto">
          <a:xfrm>
            <a:off x="4562476" y="3352800"/>
            <a:ext cx="817563" cy="795338"/>
            <a:chOff x="963" y="1131"/>
            <a:chExt cx="515" cy="501"/>
          </a:xfrm>
        </p:grpSpPr>
        <p:sp>
          <p:nvSpPr>
            <p:cNvPr id="6" name="Oval 4">
              <a:extLst>
                <a:ext uri="{FF2B5EF4-FFF2-40B4-BE49-F238E27FC236}">
                  <a16:creationId xmlns:a16="http://schemas.microsoft.com/office/drawing/2014/main" id="{24515E9A-988B-41C5-ADAE-4DD69F08A839}"/>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7" name="Text Box 5">
              <a:extLst>
                <a:ext uri="{FF2B5EF4-FFF2-40B4-BE49-F238E27FC236}">
                  <a16:creationId xmlns:a16="http://schemas.microsoft.com/office/drawing/2014/main" id="{AABE450C-7AEF-4A28-A0E1-7BED3DAA405C}"/>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t>
              </a:r>
            </a:p>
            <a:p>
              <a:r>
                <a:rPr lang="en-US" altLang="zh-CN" sz="1400">
                  <a:latin typeface="Arial" panose="020B0604020202020204" pitchFamily="34" charset="0"/>
                </a:rPr>
                <a:t>0 from below</a:t>
              </a:r>
              <a:endParaRPr lang="en-US" altLang="zh-CN" sz="1400">
                <a:latin typeface="Times New Roman" panose="02020603050405020304" pitchFamily="18" charset="0"/>
              </a:endParaRPr>
            </a:p>
          </p:txBody>
        </p:sp>
      </p:grpSp>
      <p:sp>
        <p:nvSpPr>
          <p:cNvPr id="8" name="Line 6">
            <a:extLst>
              <a:ext uri="{FF2B5EF4-FFF2-40B4-BE49-F238E27FC236}">
                <a16:creationId xmlns:a16="http://schemas.microsoft.com/office/drawing/2014/main" id="{5619CA9A-C2DD-4621-A910-778DA3A01345}"/>
              </a:ext>
            </a:extLst>
          </p:cNvPr>
          <p:cNvSpPr>
            <a:spLocks noChangeShapeType="1"/>
          </p:cNvSpPr>
          <p:nvPr/>
        </p:nvSpPr>
        <p:spPr bwMode="auto">
          <a:xfrm>
            <a:off x="4398963" y="228282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Freeform 7">
            <a:extLst>
              <a:ext uri="{FF2B5EF4-FFF2-40B4-BE49-F238E27FC236}">
                <a16:creationId xmlns:a16="http://schemas.microsoft.com/office/drawing/2014/main" id="{6CE32689-BA0D-44A1-834B-7628D3218F37}"/>
              </a:ext>
            </a:extLst>
          </p:cNvPr>
          <p:cNvSpPr>
            <a:spLocks/>
          </p:cNvSpPr>
          <p:nvPr/>
        </p:nvSpPr>
        <p:spPr bwMode="auto">
          <a:xfrm flipV="1">
            <a:off x="5080001" y="2600326"/>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1">
            <a:extLst>
              <a:ext uri="{FF2B5EF4-FFF2-40B4-BE49-F238E27FC236}">
                <a16:creationId xmlns:a16="http://schemas.microsoft.com/office/drawing/2014/main" id="{32875C3D-F135-4563-AD4D-5E1F028ACAD6}"/>
              </a:ext>
            </a:extLst>
          </p:cNvPr>
          <p:cNvSpPr>
            <a:spLocks/>
          </p:cNvSpPr>
          <p:nvPr/>
        </p:nvSpPr>
        <p:spPr bwMode="auto">
          <a:xfrm>
            <a:off x="5097464" y="4168776"/>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Text Box 12">
            <a:extLst>
              <a:ext uri="{FF2B5EF4-FFF2-40B4-BE49-F238E27FC236}">
                <a16:creationId xmlns:a16="http://schemas.microsoft.com/office/drawing/2014/main" id="{F3F826E9-DF64-49A7-98AF-C1DB9CCBA4CE}"/>
              </a:ext>
            </a:extLst>
          </p:cNvPr>
          <p:cNvSpPr txBox="1">
            <a:spLocks noChangeArrowheads="1"/>
          </p:cNvSpPr>
          <p:nvPr/>
        </p:nvSpPr>
        <p:spPr bwMode="auto">
          <a:xfrm>
            <a:off x="3789362" y="4943781"/>
            <a:ext cx="4943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a:t>
            </a:r>
            <a:r>
              <a:rPr lang="en-US" altLang="zh-CN" sz="1400" dirty="0" err="1">
                <a:latin typeface="Arial" panose="020B0604020202020204" pitchFamily="34" charset="0"/>
              </a:rPr>
              <a:t>notcorrupt</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has_seq1(</a:t>
            </a:r>
            <a:r>
              <a:rPr lang="en-US" altLang="zh-CN" sz="1400" dirty="0" err="1">
                <a:latin typeface="Arial" panose="020B0604020202020204" pitchFamily="34" charset="0"/>
              </a:rPr>
              <a:t>rcvpkt</a:t>
            </a:r>
            <a:r>
              <a:rPr lang="en-US" altLang="zh-CN" sz="1400" dirty="0">
                <a:latin typeface="Arial" panose="020B0604020202020204" pitchFamily="34" charset="0"/>
              </a:rPr>
              <a:t>)</a:t>
            </a:r>
            <a:r>
              <a:rPr lang="en-US" altLang="zh-CN" dirty="0">
                <a:latin typeface="Arial" panose="020B0604020202020204" pitchFamily="34" charset="0"/>
              </a:rPr>
              <a:t> </a:t>
            </a:r>
            <a:endParaRPr lang="en-US" altLang="zh-CN" dirty="0">
              <a:latin typeface="Times New Roman" panose="02020603050405020304" pitchFamily="18" charset="0"/>
            </a:endParaRPr>
          </a:p>
        </p:txBody>
      </p:sp>
      <p:sp>
        <p:nvSpPr>
          <p:cNvPr id="15" name="Line 13">
            <a:extLst>
              <a:ext uri="{FF2B5EF4-FFF2-40B4-BE49-F238E27FC236}">
                <a16:creationId xmlns:a16="http://schemas.microsoft.com/office/drawing/2014/main" id="{195EF532-3A21-4E99-9FF2-D84C4B73DE00}"/>
              </a:ext>
            </a:extLst>
          </p:cNvPr>
          <p:cNvSpPr>
            <a:spLocks noChangeShapeType="1"/>
          </p:cNvSpPr>
          <p:nvPr/>
        </p:nvSpPr>
        <p:spPr bwMode="auto">
          <a:xfrm>
            <a:off x="4552951" y="5307013"/>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4">
            <a:extLst>
              <a:ext uri="{FF2B5EF4-FFF2-40B4-BE49-F238E27FC236}">
                <a16:creationId xmlns:a16="http://schemas.microsoft.com/office/drawing/2014/main" id="{B9959704-8BC9-4597-A786-FA3B2C0F06E7}"/>
              </a:ext>
            </a:extLst>
          </p:cNvPr>
          <p:cNvSpPr txBox="1">
            <a:spLocks noChangeArrowheads="1"/>
          </p:cNvSpPr>
          <p:nvPr/>
        </p:nvSpPr>
        <p:spPr bwMode="auto">
          <a:xfrm>
            <a:off x="4495801" y="5362576"/>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extract(</a:t>
            </a:r>
            <a:r>
              <a:rPr lang="en-US" altLang="zh-CN" sz="1400" dirty="0" err="1">
                <a:latin typeface="Arial" panose="020B0604020202020204" pitchFamily="34" charset="0"/>
              </a:rPr>
              <a:t>rcvpkt,data</a:t>
            </a:r>
            <a:r>
              <a:rPr lang="en-US" altLang="zh-CN" sz="1400" dirty="0">
                <a:latin typeface="Arial" panose="020B0604020202020204" pitchFamily="34" charset="0"/>
              </a:rPr>
              <a:t>)</a:t>
            </a:r>
          </a:p>
          <a:p>
            <a:pPr algn="l"/>
            <a:r>
              <a:rPr lang="en-US" altLang="zh-CN" sz="1400" dirty="0" err="1">
                <a:latin typeface="Arial" panose="020B0604020202020204" pitchFamily="34" charset="0"/>
              </a:rPr>
              <a:t>deliver_data</a:t>
            </a:r>
            <a:r>
              <a:rPr lang="en-US" altLang="zh-CN" sz="1400" dirty="0">
                <a:latin typeface="Arial" panose="020B0604020202020204" pitchFamily="34" charset="0"/>
              </a:rPr>
              <a:t>(data)</a:t>
            </a:r>
          </a:p>
          <a:p>
            <a:r>
              <a:rPr lang="en-US" altLang="zh-CN" sz="1400" b="1" dirty="0" err="1">
                <a:solidFill>
                  <a:srgbClr val="FF0000"/>
                </a:solidFill>
                <a:latin typeface="Arial" panose="020B0604020202020204" pitchFamily="34" charset="0"/>
              </a:rPr>
              <a:t>sndpkt</a:t>
            </a:r>
            <a:r>
              <a:rPr lang="en-US" altLang="zh-CN" sz="1400" b="1" dirty="0">
                <a:solidFill>
                  <a:srgbClr val="FF0000"/>
                </a:solidFill>
                <a:latin typeface="Arial" panose="020B0604020202020204" pitchFamily="34" charset="0"/>
              </a:rPr>
              <a:t> = </a:t>
            </a:r>
            <a:r>
              <a:rPr lang="en-US" altLang="zh-CN" sz="1400" b="1" dirty="0" err="1">
                <a:solidFill>
                  <a:srgbClr val="FF0000"/>
                </a:solidFill>
                <a:latin typeface="Arial" panose="020B0604020202020204" pitchFamily="34" charset="0"/>
              </a:rPr>
              <a:t>make_pkt</a:t>
            </a:r>
            <a:r>
              <a:rPr lang="en-US" altLang="zh-CN" sz="1400" b="1" dirty="0">
                <a:solidFill>
                  <a:srgbClr val="FF0000"/>
                </a:solidFill>
                <a:latin typeface="Arial" panose="020B0604020202020204" pitchFamily="34" charset="0"/>
              </a:rPr>
              <a:t>(ACK, 1, </a:t>
            </a:r>
            <a:r>
              <a:rPr lang="en-US" altLang="zh-CN" sz="1400" b="1" dirty="0" err="1">
                <a:solidFill>
                  <a:srgbClr val="FF0000"/>
                </a:solidFill>
                <a:latin typeface="Arial" panose="020B0604020202020204" pitchFamily="34" charset="0"/>
              </a:rPr>
              <a:t>chksum</a:t>
            </a:r>
            <a:r>
              <a:rPr lang="en-US" altLang="zh-CN" sz="1400" b="1" dirty="0">
                <a:solidFill>
                  <a:srgbClr val="FF0000"/>
                </a:solidFill>
                <a:latin typeface="Arial" panose="020B0604020202020204" pitchFamily="34" charset="0"/>
              </a:rPr>
              <a:t>)</a:t>
            </a:r>
          </a:p>
          <a:p>
            <a:pPr algn="l"/>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grpSp>
        <p:nvGrpSpPr>
          <p:cNvPr id="17" name="Group 15">
            <a:extLst>
              <a:ext uri="{FF2B5EF4-FFF2-40B4-BE49-F238E27FC236}">
                <a16:creationId xmlns:a16="http://schemas.microsoft.com/office/drawing/2014/main" id="{AFD511CE-3917-419C-A4A9-813F96F83CFF}"/>
              </a:ext>
            </a:extLst>
          </p:cNvPr>
          <p:cNvGrpSpPr>
            <a:grpSpLocks/>
          </p:cNvGrpSpPr>
          <p:nvPr/>
        </p:nvGrpSpPr>
        <p:grpSpPr bwMode="auto">
          <a:xfrm>
            <a:off x="6261100" y="3387726"/>
            <a:ext cx="825500" cy="796925"/>
            <a:chOff x="4398" y="3133"/>
            <a:chExt cx="520" cy="502"/>
          </a:xfrm>
        </p:grpSpPr>
        <p:sp>
          <p:nvSpPr>
            <p:cNvPr id="18" name="Oval 16">
              <a:extLst>
                <a:ext uri="{FF2B5EF4-FFF2-40B4-BE49-F238E27FC236}">
                  <a16:creationId xmlns:a16="http://schemas.microsoft.com/office/drawing/2014/main" id="{91713043-50D7-4349-8073-7A0DA87FBCFC}"/>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19" name="Text Box 17">
              <a:extLst>
                <a:ext uri="{FF2B5EF4-FFF2-40B4-BE49-F238E27FC236}">
                  <a16:creationId xmlns:a16="http://schemas.microsoft.com/office/drawing/2014/main" id="{DEA77383-C95F-4E38-9874-0C0B2105D7CF}"/>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t>
              </a:r>
            </a:p>
            <a:p>
              <a:r>
                <a:rPr lang="en-US" altLang="zh-CN" sz="1400">
                  <a:latin typeface="Arial" panose="020B0604020202020204" pitchFamily="34" charset="0"/>
                </a:rPr>
                <a:t>1 from below</a:t>
              </a:r>
              <a:endParaRPr lang="en-US" altLang="zh-CN" sz="1400">
                <a:latin typeface="Times New Roman" panose="02020603050405020304" pitchFamily="18" charset="0"/>
              </a:endParaRPr>
            </a:p>
          </p:txBody>
        </p:sp>
      </p:grpSp>
      <p:sp>
        <p:nvSpPr>
          <p:cNvPr id="20" name="Freeform 18">
            <a:extLst>
              <a:ext uri="{FF2B5EF4-FFF2-40B4-BE49-F238E27FC236}">
                <a16:creationId xmlns:a16="http://schemas.microsoft.com/office/drawing/2014/main" id="{5DBF939D-F4E6-47F6-AE52-0ECAA7521FF0}"/>
              </a:ext>
            </a:extLst>
          </p:cNvPr>
          <p:cNvSpPr>
            <a:spLocks/>
          </p:cNvSpPr>
          <p:nvPr/>
        </p:nvSpPr>
        <p:spPr bwMode="auto">
          <a:xfrm rot="20238987">
            <a:off x="6961189" y="2979738"/>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9">
            <a:extLst>
              <a:ext uri="{FF2B5EF4-FFF2-40B4-BE49-F238E27FC236}">
                <a16:creationId xmlns:a16="http://schemas.microsoft.com/office/drawing/2014/main" id="{82C0C94A-A170-4A0E-8706-09653AA690C0}"/>
              </a:ext>
            </a:extLst>
          </p:cNvPr>
          <p:cNvSpPr txBox="1">
            <a:spLocks noChangeArrowheads="1"/>
          </p:cNvSpPr>
          <p:nvPr/>
        </p:nvSpPr>
        <p:spPr bwMode="auto">
          <a:xfrm>
            <a:off x="3322012" y="1527970"/>
            <a:ext cx="5334000" cy="31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a:t>
            </a:r>
            <a:r>
              <a:rPr lang="en-US" altLang="zh-CN" sz="1400" dirty="0" err="1">
                <a:latin typeface="Arial" panose="020B0604020202020204" pitchFamily="34" charset="0"/>
              </a:rPr>
              <a:t>notcorrupt</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has_seq0(</a:t>
            </a:r>
            <a:r>
              <a:rPr lang="en-US" altLang="zh-CN" sz="1400" dirty="0" err="1">
                <a:latin typeface="Arial" panose="020B0604020202020204" pitchFamily="34" charset="0"/>
              </a:rPr>
              <a:t>rcvpkt</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sp>
        <p:nvSpPr>
          <p:cNvPr id="22" name="Line 20">
            <a:extLst>
              <a:ext uri="{FF2B5EF4-FFF2-40B4-BE49-F238E27FC236}">
                <a16:creationId xmlns:a16="http://schemas.microsoft.com/office/drawing/2014/main" id="{BC125F96-66FA-4234-B2DC-F6065231BC27}"/>
              </a:ext>
            </a:extLst>
          </p:cNvPr>
          <p:cNvSpPr>
            <a:spLocks noChangeShapeType="1"/>
          </p:cNvSpPr>
          <p:nvPr/>
        </p:nvSpPr>
        <p:spPr bwMode="auto">
          <a:xfrm>
            <a:off x="4757739" y="185420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1">
            <a:extLst>
              <a:ext uri="{FF2B5EF4-FFF2-40B4-BE49-F238E27FC236}">
                <a16:creationId xmlns:a16="http://schemas.microsoft.com/office/drawing/2014/main" id="{470AE3D8-5890-400B-8DAC-BA04B94E70A7}"/>
              </a:ext>
            </a:extLst>
          </p:cNvPr>
          <p:cNvSpPr txBox="1">
            <a:spLocks noChangeArrowheads="1"/>
          </p:cNvSpPr>
          <p:nvPr/>
        </p:nvSpPr>
        <p:spPr bwMode="auto">
          <a:xfrm>
            <a:off x="4660900" y="1811338"/>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extract(</a:t>
            </a:r>
            <a:r>
              <a:rPr lang="en-US" altLang="zh-CN" sz="1400" dirty="0" err="1">
                <a:latin typeface="Arial" panose="020B0604020202020204" pitchFamily="34" charset="0"/>
              </a:rPr>
              <a:t>rcvpkt,data</a:t>
            </a:r>
            <a:r>
              <a:rPr lang="en-US" altLang="zh-CN" sz="1400" dirty="0">
                <a:latin typeface="Arial" panose="020B0604020202020204" pitchFamily="34" charset="0"/>
              </a:rPr>
              <a:t>)</a:t>
            </a:r>
          </a:p>
          <a:p>
            <a:pPr algn="l"/>
            <a:r>
              <a:rPr lang="en-US" altLang="zh-CN" sz="1400" dirty="0" err="1">
                <a:latin typeface="Arial" panose="020B0604020202020204" pitchFamily="34" charset="0"/>
              </a:rPr>
              <a:t>deliver_data</a:t>
            </a:r>
            <a:r>
              <a:rPr lang="en-US" altLang="zh-CN" sz="1400" dirty="0">
                <a:latin typeface="Arial" panose="020B0604020202020204" pitchFamily="34" charset="0"/>
              </a:rPr>
              <a:t>(data)</a:t>
            </a:r>
          </a:p>
          <a:p>
            <a:pPr algn="l"/>
            <a:r>
              <a:rPr lang="en-US" altLang="zh-CN" sz="1400" b="1" dirty="0" err="1">
                <a:solidFill>
                  <a:srgbClr val="FF0000"/>
                </a:solidFill>
                <a:latin typeface="Arial" panose="020B0604020202020204" pitchFamily="34" charset="0"/>
              </a:rPr>
              <a:t>sndpkt</a:t>
            </a:r>
            <a:r>
              <a:rPr lang="en-US" altLang="zh-CN" sz="1400" b="1" dirty="0">
                <a:solidFill>
                  <a:srgbClr val="FF0000"/>
                </a:solidFill>
                <a:latin typeface="Arial" panose="020B0604020202020204" pitchFamily="34" charset="0"/>
              </a:rPr>
              <a:t> = </a:t>
            </a:r>
            <a:r>
              <a:rPr lang="en-US" altLang="zh-CN" sz="1400" b="1" dirty="0" err="1">
                <a:solidFill>
                  <a:srgbClr val="FF0000"/>
                </a:solidFill>
                <a:latin typeface="Arial" panose="020B0604020202020204" pitchFamily="34" charset="0"/>
              </a:rPr>
              <a:t>make_pkt</a:t>
            </a:r>
            <a:r>
              <a:rPr lang="en-US" altLang="zh-CN" sz="1400" b="1" dirty="0">
                <a:solidFill>
                  <a:srgbClr val="FF0000"/>
                </a:solidFill>
                <a:latin typeface="Arial" panose="020B0604020202020204" pitchFamily="34" charset="0"/>
              </a:rPr>
              <a:t>(ACK, 0,</a:t>
            </a:r>
            <a:r>
              <a:rPr lang="zh-CN" altLang="en-US" sz="1400" b="1" dirty="0">
                <a:solidFill>
                  <a:srgbClr val="FF0000"/>
                </a:solidFill>
                <a:latin typeface="Arial" panose="020B0604020202020204" pitchFamily="34" charset="0"/>
              </a:rPr>
              <a:t> </a:t>
            </a:r>
            <a:r>
              <a:rPr lang="en-US" altLang="zh-CN" sz="1400" b="1" dirty="0" err="1">
                <a:solidFill>
                  <a:srgbClr val="FF0000"/>
                </a:solidFill>
                <a:latin typeface="Arial" panose="020B0604020202020204" pitchFamily="34" charset="0"/>
              </a:rPr>
              <a:t>chksum</a:t>
            </a:r>
            <a:r>
              <a:rPr lang="en-US" altLang="zh-CN" sz="1400" b="1" dirty="0">
                <a:solidFill>
                  <a:srgbClr val="FF0000"/>
                </a:solidFill>
                <a:latin typeface="Arial" panose="020B0604020202020204" pitchFamily="34" charset="0"/>
              </a:rPr>
              <a:t>)</a:t>
            </a:r>
          </a:p>
          <a:p>
            <a:pPr algn="l"/>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sp>
        <p:nvSpPr>
          <p:cNvPr id="28" name="Text Box 26">
            <a:extLst>
              <a:ext uri="{FF2B5EF4-FFF2-40B4-BE49-F238E27FC236}">
                <a16:creationId xmlns:a16="http://schemas.microsoft.com/office/drawing/2014/main" id="{841E6BEF-2CC3-470F-AAB9-8CA382EFE24B}"/>
              </a:ext>
            </a:extLst>
          </p:cNvPr>
          <p:cNvSpPr txBox="1">
            <a:spLocks noChangeArrowheads="1"/>
          </p:cNvSpPr>
          <p:nvPr/>
        </p:nvSpPr>
        <p:spPr bwMode="auto">
          <a:xfrm>
            <a:off x="2133600" y="3237278"/>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a:t>
            </a:r>
          </a:p>
          <a:p>
            <a:pPr algn="l"/>
            <a:r>
              <a:rPr lang="en-US" altLang="zh-CN" sz="1400" dirty="0">
                <a:latin typeface="Arial" panose="020B0604020202020204" pitchFamily="34" charset="0"/>
              </a:rPr>
              <a:t>   (</a:t>
            </a:r>
            <a:r>
              <a:rPr lang="en-US" altLang="zh-CN" sz="1400" b="1" dirty="0">
                <a:solidFill>
                  <a:srgbClr val="FF0000"/>
                </a:solidFill>
                <a:latin typeface="Arial" panose="020B0604020202020204" pitchFamily="34" charset="0"/>
              </a:rPr>
              <a:t>corrupt(</a:t>
            </a:r>
            <a:r>
              <a:rPr lang="en-US" altLang="zh-CN" sz="1400" b="1" dirty="0" err="1">
                <a:solidFill>
                  <a:srgbClr val="FF0000"/>
                </a:solidFill>
                <a:latin typeface="Arial" panose="020B0604020202020204" pitchFamily="34" charset="0"/>
              </a:rPr>
              <a:t>rcvpkt</a:t>
            </a:r>
            <a:r>
              <a:rPr lang="en-US" altLang="zh-CN" sz="1400" b="1" dirty="0">
                <a:solidFill>
                  <a:srgbClr val="FF0000"/>
                </a:solidFill>
                <a:latin typeface="Arial" panose="020B0604020202020204" pitchFamily="34" charset="0"/>
              </a:rPr>
              <a:t>) ||</a:t>
            </a:r>
          </a:p>
          <a:p>
            <a:pPr algn="l"/>
            <a:r>
              <a:rPr lang="en-US" altLang="zh-CN" sz="1400" dirty="0">
                <a:latin typeface="Arial" panose="020B0604020202020204" pitchFamily="34" charset="0"/>
              </a:rPr>
              <a:t>   </a:t>
            </a:r>
            <a:r>
              <a:rPr lang="en-US" altLang="zh-CN" sz="1400" b="1" dirty="0">
                <a:solidFill>
                  <a:srgbClr val="FF0000"/>
                </a:solidFill>
                <a:latin typeface="Arial" panose="020B0604020202020204" pitchFamily="34" charset="0"/>
              </a:rPr>
              <a:t>has_seq1(</a:t>
            </a:r>
            <a:r>
              <a:rPr lang="en-US" altLang="zh-CN" sz="1400" b="1" dirty="0" err="1">
                <a:solidFill>
                  <a:srgbClr val="FF0000"/>
                </a:solidFill>
                <a:latin typeface="Arial" panose="020B0604020202020204" pitchFamily="34" charset="0"/>
              </a:rPr>
              <a:t>rcvpkt</a:t>
            </a:r>
            <a:r>
              <a:rPr lang="en-US" altLang="zh-CN" sz="1400" b="1" dirty="0">
                <a:solidFill>
                  <a:srgbClr val="FF0000"/>
                </a:solidFill>
                <a:latin typeface="Arial" panose="020B0604020202020204" pitchFamily="34" charset="0"/>
              </a:rPr>
              <a:t>)</a:t>
            </a:r>
            <a:r>
              <a:rPr lang="en-US" altLang="zh-CN" sz="1400" dirty="0">
                <a:latin typeface="Arial" panose="020B0604020202020204" pitchFamily="34" charset="0"/>
              </a:rPr>
              <a:t>)</a:t>
            </a:r>
          </a:p>
          <a:p>
            <a:endParaRPr lang="en-US" altLang="zh-CN" dirty="0">
              <a:latin typeface="Times New Roman" panose="02020603050405020304" pitchFamily="18" charset="0"/>
            </a:endParaRPr>
          </a:p>
        </p:txBody>
      </p:sp>
      <p:sp>
        <p:nvSpPr>
          <p:cNvPr id="29" name="Line 27">
            <a:extLst>
              <a:ext uri="{FF2B5EF4-FFF2-40B4-BE49-F238E27FC236}">
                <a16:creationId xmlns:a16="http://schemas.microsoft.com/office/drawing/2014/main" id="{C5C1D250-26A3-489B-9457-3E402679ED78}"/>
              </a:ext>
            </a:extLst>
          </p:cNvPr>
          <p:cNvSpPr>
            <a:spLocks noChangeShapeType="1"/>
          </p:cNvSpPr>
          <p:nvPr/>
        </p:nvSpPr>
        <p:spPr bwMode="auto">
          <a:xfrm>
            <a:off x="2217739" y="3945303"/>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0">
            <a:extLst>
              <a:ext uri="{FF2B5EF4-FFF2-40B4-BE49-F238E27FC236}">
                <a16:creationId xmlns:a16="http://schemas.microsoft.com/office/drawing/2014/main" id="{A2399077-FB64-424D-A3A0-DF53B2CBB7BD}"/>
              </a:ext>
            </a:extLst>
          </p:cNvPr>
          <p:cNvSpPr txBox="1">
            <a:spLocks noChangeArrowheads="1"/>
          </p:cNvSpPr>
          <p:nvPr/>
        </p:nvSpPr>
        <p:spPr bwMode="auto">
          <a:xfrm>
            <a:off x="2147440" y="3933825"/>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b="1" dirty="0" err="1">
                <a:solidFill>
                  <a:srgbClr val="FF0000"/>
                </a:solidFill>
                <a:latin typeface="Arial" panose="020B0604020202020204" pitchFamily="34" charset="0"/>
              </a:rPr>
              <a:t>udt_send</a:t>
            </a:r>
            <a:r>
              <a:rPr lang="en-US" altLang="zh-CN" sz="1400" b="1" dirty="0">
                <a:solidFill>
                  <a:srgbClr val="FF0000"/>
                </a:solidFill>
                <a:latin typeface="Arial" panose="020B0604020202020204" pitchFamily="34" charset="0"/>
              </a:rPr>
              <a:t>(</a:t>
            </a:r>
            <a:r>
              <a:rPr lang="en-US" altLang="zh-CN" sz="1400" b="1" dirty="0" err="1">
                <a:solidFill>
                  <a:srgbClr val="FF0000"/>
                </a:solidFill>
                <a:latin typeface="Arial" panose="020B0604020202020204" pitchFamily="34" charset="0"/>
              </a:rPr>
              <a:t>sndpkt</a:t>
            </a:r>
            <a:r>
              <a:rPr lang="en-US" altLang="zh-CN" sz="1400" b="1" dirty="0">
                <a:solidFill>
                  <a:srgbClr val="FF0000"/>
                </a:solidFill>
                <a:latin typeface="Arial" panose="020B0604020202020204" pitchFamily="34" charset="0"/>
              </a:rPr>
              <a:t>)</a:t>
            </a:r>
          </a:p>
        </p:txBody>
      </p:sp>
      <p:sp>
        <p:nvSpPr>
          <p:cNvPr id="36" name="Freeform 34">
            <a:extLst>
              <a:ext uri="{FF2B5EF4-FFF2-40B4-BE49-F238E27FC236}">
                <a16:creationId xmlns:a16="http://schemas.microsoft.com/office/drawing/2014/main" id="{E93FE62C-1F25-40F2-8553-364D87FD1EE3}"/>
              </a:ext>
            </a:extLst>
          </p:cNvPr>
          <p:cNvSpPr>
            <a:spLocks/>
          </p:cNvSpPr>
          <p:nvPr/>
        </p:nvSpPr>
        <p:spPr bwMode="auto">
          <a:xfrm flipH="1">
            <a:off x="4072732" y="3038170"/>
            <a:ext cx="490538" cy="1358900"/>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Text Box 26">
            <a:extLst>
              <a:ext uri="{FF2B5EF4-FFF2-40B4-BE49-F238E27FC236}">
                <a16:creationId xmlns:a16="http://schemas.microsoft.com/office/drawing/2014/main" id="{766745B1-1DD7-48AD-A558-F1123780DFD8}"/>
              </a:ext>
            </a:extLst>
          </p:cNvPr>
          <p:cNvSpPr txBox="1">
            <a:spLocks noChangeArrowheads="1"/>
          </p:cNvSpPr>
          <p:nvPr/>
        </p:nvSpPr>
        <p:spPr bwMode="auto">
          <a:xfrm>
            <a:off x="7602705" y="3156561"/>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a:t>
            </a:r>
          </a:p>
          <a:p>
            <a:pPr algn="l"/>
            <a:r>
              <a:rPr lang="en-US" altLang="zh-CN" sz="1400" dirty="0">
                <a:latin typeface="Arial" panose="020B0604020202020204" pitchFamily="34" charset="0"/>
              </a:rPr>
              <a:t>   (</a:t>
            </a:r>
            <a:r>
              <a:rPr lang="en-US" altLang="zh-CN" sz="1400" b="1" dirty="0">
                <a:solidFill>
                  <a:srgbClr val="FF0000"/>
                </a:solidFill>
                <a:latin typeface="Arial" panose="020B0604020202020204" pitchFamily="34" charset="0"/>
              </a:rPr>
              <a:t>corrupt(</a:t>
            </a:r>
            <a:r>
              <a:rPr lang="en-US" altLang="zh-CN" sz="1400" b="1" dirty="0" err="1">
                <a:solidFill>
                  <a:srgbClr val="FF0000"/>
                </a:solidFill>
                <a:latin typeface="Arial" panose="020B0604020202020204" pitchFamily="34" charset="0"/>
              </a:rPr>
              <a:t>rcvpkt</a:t>
            </a:r>
            <a:r>
              <a:rPr lang="en-US" altLang="zh-CN" sz="1400" b="1" dirty="0">
                <a:solidFill>
                  <a:srgbClr val="FF0000"/>
                </a:solidFill>
                <a:latin typeface="Arial" panose="020B0604020202020204" pitchFamily="34" charset="0"/>
              </a:rPr>
              <a:t>) ||</a:t>
            </a:r>
          </a:p>
          <a:p>
            <a:pPr algn="l"/>
            <a:r>
              <a:rPr lang="en-US" altLang="zh-CN" sz="1400" dirty="0">
                <a:latin typeface="Arial" panose="020B0604020202020204" pitchFamily="34" charset="0"/>
              </a:rPr>
              <a:t>   </a:t>
            </a:r>
            <a:r>
              <a:rPr lang="en-US" altLang="zh-CN" sz="1400" b="1" dirty="0">
                <a:solidFill>
                  <a:srgbClr val="FF0000"/>
                </a:solidFill>
                <a:latin typeface="Arial" panose="020B0604020202020204" pitchFamily="34" charset="0"/>
              </a:rPr>
              <a:t>has_seq0(</a:t>
            </a:r>
            <a:r>
              <a:rPr lang="en-US" altLang="zh-CN" sz="1400" b="1" dirty="0" err="1">
                <a:solidFill>
                  <a:srgbClr val="FF0000"/>
                </a:solidFill>
                <a:latin typeface="Arial" panose="020B0604020202020204" pitchFamily="34" charset="0"/>
              </a:rPr>
              <a:t>rcvpkt</a:t>
            </a:r>
            <a:r>
              <a:rPr lang="en-US" altLang="zh-CN" sz="1400" b="1" dirty="0">
                <a:solidFill>
                  <a:srgbClr val="FF0000"/>
                </a:solidFill>
                <a:latin typeface="Arial" panose="020B0604020202020204" pitchFamily="34" charset="0"/>
              </a:rPr>
              <a:t>)</a:t>
            </a:r>
            <a:r>
              <a:rPr lang="en-US" altLang="zh-CN" sz="1400" dirty="0">
                <a:latin typeface="Arial" panose="020B0604020202020204" pitchFamily="34" charset="0"/>
              </a:rPr>
              <a:t>)</a:t>
            </a:r>
          </a:p>
          <a:p>
            <a:endParaRPr lang="en-US" altLang="zh-CN" dirty="0">
              <a:latin typeface="Times New Roman" panose="02020603050405020304" pitchFamily="18" charset="0"/>
            </a:endParaRPr>
          </a:p>
        </p:txBody>
      </p:sp>
      <p:sp>
        <p:nvSpPr>
          <p:cNvPr id="38" name="Line 27">
            <a:extLst>
              <a:ext uri="{FF2B5EF4-FFF2-40B4-BE49-F238E27FC236}">
                <a16:creationId xmlns:a16="http://schemas.microsoft.com/office/drawing/2014/main" id="{C32D316D-D104-4EBD-9850-ED074B6887CF}"/>
              </a:ext>
            </a:extLst>
          </p:cNvPr>
          <p:cNvSpPr>
            <a:spLocks noChangeShapeType="1"/>
          </p:cNvSpPr>
          <p:nvPr/>
        </p:nvSpPr>
        <p:spPr bwMode="auto">
          <a:xfrm>
            <a:off x="7686844" y="3864586"/>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30">
            <a:extLst>
              <a:ext uri="{FF2B5EF4-FFF2-40B4-BE49-F238E27FC236}">
                <a16:creationId xmlns:a16="http://schemas.microsoft.com/office/drawing/2014/main" id="{30B8B5E4-F2B6-4925-B864-3D394A0EFEA7}"/>
              </a:ext>
            </a:extLst>
          </p:cNvPr>
          <p:cNvSpPr txBox="1">
            <a:spLocks noChangeArrowheads="1"/>
          </p:cNvSpPr>
          <p:nvPr/>
        </p:nvSpPr>
        <p:spPr bwMode="auto">
          <a:xfrm>
            <a:off x="7616545" y="3853108"/>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b="1" dirty="0" err="1">
                <a:solidFill>
                  <a:srgbClr val="FF0000"/>
                </a:solidFill>
                <a:latin typeface="Arial" panose="020B0604020202020204" pitchFamily="34" charset="0"/>
              </a:rPr>
              <a:t>udt_send</a:t>
            </a:r>
            <a:r>
              <a:rPr lang="en-US" altLang="zh-CN" sz="1400" b="1" dirty="0">
                <a:solidFill>
                  <a:srgbClr val="FF0000"/>
                </a:solidFill>
                <a:latin typeface="Arial" panose="020B0604020202020204" pitchFamily="34" charset="0"/>
              </a:rPr>
              <a:t>(</a:t>
            </a:r>
            <a:r>
              <a:rPr lang="en-US" altLang="zh-CN" sz="1400" b="1" dirty="0" err="1">
                <a:solidFill>
                  <a:srgbClr val="FF0000"/>
                </a:solidFill>
                <a:latin typeface="Arial" panose="020B0604020202020204" pitchFamily="34" charset="0"/>
              </a:rPr>
              <a:t>sndpkt</a:t>
            </a:r>
            <a:r>
              <a:rPr lang="en-US" altLang="zh-CN" sz="1400" b="1" dirty="0">
                <a:solidFill>
                  <a:srgbClr val="FF0000"/>
                </a:solidFill>
                <a:latin typeface="Arial" panose="020B0604020202020204" pitchFamily="34" charset="0"/>
              </a:rPr>
              <a:t>)</a:t>
            </a:r>
          </a:p>
        </p:txBody>
      </p:sp>
    </p:spTree>
    <p:extLst>
      <p:ext uri="{BB962C8B-B14F-4D97-AF65-F5344CB8AC3E}">
        <p14:creationId xmlns:p14="http://schemas.microsoft.com/office/powerpoint/2010/main" val="3017434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3F16-3753-4ED7-9011-75B8EB5C7F7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71BE2A1-C70C-4B3A-83F2-C60E044CD177}"/>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solidFill>
                  <a:srgbClr val="FF0000"/>
                </a:solidFill>
              </a:rPr>
              <a:t>有错且丢包信道：</a:t>
            </a:r>
            <a:r>
              <a:rPr lang="en-US" altLang="zh-CN" dirty="0" err="1">
                <a:solidFill>
                  <a:srgbClr val="FF0000"/>
                </a:solidFill>
              </a:rPr>
              <a:t>rdt</a:t>
            </a:r>
            <a:r>
              <a:rPr lang="en-US" altLang="zh-CN" dirty="0">
                <a:solidFill>
                  <a:srgbClr val="FF0000"/>
                </a:solidFill>
              </a:rPr>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endParaRPr lang="zh-CN" altLang="en-US" dirty="0"/>
          </a:p>
        </p:txBody>
      </p:sp>
      <p:sp>
        <p:nvSpPr>
          <p:cNvPr id="4" name="灯片编号占位符 3">
            <a:extLst>
              <a:ext uri="{FF2B5EF4-FFF2-40B4-BE49-F238E27FC236}">
                <a16:creationId xmlns:a16="http://schemas.microsoft.com/office/drawing/2014/main" id="{9B9A7D51-3307-4446-91FA-5852241F0CC8}"/>
              </a:ext>
            </a:extLst>
          </p:cNvPr>
          <p:cNvSpPr>
            <a:spLocks noGrp="1"/>
          </p:cNvSpPr>
          <p:nvPr>
            <p:ph type="sldNum" sz="quarter" idx="11"/>
          </p:nvPr>
        </p:nvSpPr>
        <p:spPr/>
        <p:txBody>
          <a:bodyPr/>
          <a:lstStyle/>
          <a:p>
            <a:pPr>
              <a:defRPr/>
            </a:pPr>
            <a:fld id="{3FFE790D-BCFB-4008-9260-CA63AEE325FD}" type="slidenum">
              <a:rPr lang="en-US" smtClean="0"/>
              <a:pPr>
                <a:defRPr/>
              </a:pPr>
              <a:t>38</a:t>
            </a:fld>
            <a:endParaRPr lang="en-US" dirty="0"/>
          </a:p>
        </p:txBody>
      </p:sp>
    </p:spTree>
    <p:extLst>
      <p:ext uri="{BB962C8B-B14F-4D97-AF65-F5344CB8AC3E}">
        <p14:creationId xmlns:p14="http://schemas.microsoft.com/office/powerpoint/2010/main" val="255342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3200" dirty="0"/>
              <a:t>场景</a:t>
            </a:r>
            <a:r>
              <a:rPr kumimoji="1" lang="en-US" altLang="zh-CN" sz="3200" dirty="0"/>
              <a:t>3</a:t>
            </a:r>
            <a:r>
              <a:rPr kumimoji="1" lang="zh-CN" altLang="en-US" dirty="0"/>
              <a:t>：有错且可丢包信道</a:t>
            </a:r>
            <a:endParaRPr lang="en-US" dirty="0"/>
          </a:p>
        </p:txBody>
      </p:sp>
      <p:sp>
        <p:nvSpPr>
          <p:cNvPr id="3" name="Content Placeholder 2"/>
          <p:cNvSpPr>
            <a:spLocks noGrp="1"/>
          </p:cNvSpPr>
          <p:nvPr>
            <p:ph idx="1"/>
          </p:nvPr>
        </p:nvSpPr>
        <p:spPr>
          <a:xfrm>
            <a:off x="609600" y="1600203"/>
            <a:ext cx="6781800" cy="4525963"/>
          </a:xfrm>
        </p:spPr>
        <p:txBody>
          <a:bodyPr>
            <a:normAutofit lnSpcReduction="10000"/>
          </a:bodyPr>
          <a:lstStyle/>
          <a:p>
            <a:pPr>
              <a:lnSpc>
                <a:spcPct val="150000"/>
              </a:lnSpc>
            </a:pPr>
            <a:r>
              <a:rPr kumimoji="1" lang="en-US" sz="2400" dirty="0">
                <a:solidFill>
                  <a:srgbClr val="C00000"/>
                </a:solidFill>
                <a:latin typeface="微软雅黑" panose="020B0503020204020204" pitchFamily="34" charset="-122"/>
                <a:ea typeface="微软雅黑" panose="020B0503020204020204" pitchFamily="34" charset="-122"/>
              </a:rPr>
              <a:t>假设</a:t>
            </a:r>
          </a:p>
          <a:p>
            <a:pPr lvl="1">
              <a:lnSpc>
                <a:spcPct val="150000"/>
              </a:lnSpc>
            </a:pPr>
            <a:r>
              <a:rPr lang="en-US" dirty="0" err="1">
                <a:latin typeface="微软雅黑" panose="020B0503020204020204" pitchFamily="34" charset="-122"/>
                <a:ea typeface="微软雅黑" panose="020B0503020204020204" pitchFamily="34" charset="-122"/>
              </a:rPr>
              <a:t>信道</a:t>
            </a:r>
            <a:r>
              <a:rPr lang="zh-CN" altLang="en-US" dirty="0">
                <a:latin typeface="微软雅黑" panose="020B0503020204020204" pitchFamily="34" charset="-122"/>
                <a:ea typeface="微软雅黑" panose="020B0503020204020204" pitchFamily="34" charset="-122"/>
              </a:rPr>
              <a:t>不仅会出错，还会丢失数据包，导致：</a:t>
            </a:r>
            <a:endParaRPr lang="en-US" altLang="zh-CN"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数据包在传输过程中可能会丢失 ，永远不可能到达接收方</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不考虑乱序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解决方案：</a:t>
            </a:r>
            <a:r>
              <a:rPr lang="en-US" altLang="zh-CN" dirty="0" err="1">
                <a:latin typeface="微软雅黑" panose="020B0503020204020204" pitchFamily="34" charset="-122"/>
                <a:ea typeface="微软雅黑" panose="020B0503020204020204" pitchFamily="34" charset="-122"/>
              </a:rPr>
              <a:t>rdt</a:t>
            </a:r>
            <a:r>
              <a:rPr lang="en-US" altLang="zh-CN" dirty="0">
                <a:latin typeface="微软雅黑" panose="020B0503020204020204" pitchFamily="34" charset="-122"/>
                <a:ea typeface="微软雅黑" panose="020B0503020204020204" pitchFamily="34" charset="-122"/>
              </a:rPr>
              <a:t> 3.0</a:t>
            </a:r>
          </a:p>
          <a:p>
            <a:pPr lvl="1">
              <a:lnSpc>
                <a:spcPct val="150000"/>
              </a:lnSpc>
            </a:pPr>
            <a:r>
              <a:rPr kumimoji="1" lang="zh-CN" altLang="en-US" dirty="0">
                <a:latin typeface="微软雅黑" panose="020B0503020204020204" pitchFamily="34" charset="-122"/>
                <a:ea typeface="微软雅黑" panose="020B0503020204020204" pitchFamily="34" charset="-122"/>
              </a:rPr>
              <a:t>发送方增加一个</a:t>
            </a:r>
            <a:r>
              <a:rPr kumimoji="1" lang="zh-CN" altLang="en-US" dirty="0">
                <a:solidFill>
                  <a:srgbClr val="C00000"/>
                </a:solidFill>
                <a:latin typeface="微软雅黑" panose="020B0503020204020204" pitchFamily="34" charset="-122"/>
                <a:ea typeface="微软雅黑" panose="020B0503020204020204" pitchFamily="34" charset="-122"/>
              </a:rPr>
              <a:t>计时器</a:t>
            </a:r>
            <a:r>
              <a:rPr kumimoji="1" lang="en-US" altLang="zh-CN" dirty="0">
                <a:solidFill>
                  <a:srgbClr val="C00000"/>
                </a:solidFill>
                <a:latin typeface="微软雅黑" panose="020B0503020204020204" pitchFamily="34" charset="-122"/>
                <a:ea typeface="微软雅黑" panose="020B0503020204020204" pitchFamily="34" charset="-122"/>
              </a:rPr>
              <a:t>(timer)</a:t>
            </a:r>
            <a:r>
              <a:rPr kumimoji="1" lang="zh-CN" altLang="en-US" dirty="0">
                <a:latin typeface="微软雅黑" panose="020B0503020204020204" pitchFamily="34" charset="-122"/>
                <a:ea typeface="微软雅黑" panose="020B0503020204020204" pitchFamily="34" charset="-122"/>
              </a:rPr>
              <a:t>，如果经过一段时间没有收到确认，发送方将超时，于是再次发送该数据包</a:t>
            </a:r>
            <a:endParaRPr kumimoji="1" lang="en-US" altLang="zh-CN" dirty="0">
              <a:latin typeface="微软雅黑" panose="020B0503020204020204" pitchFamily="34" charset="-122"/>
              <a:ea typeface="微软雅黑" panose="020B0503020204020204" pitchFamily="34" charset="-122"/>
            </a:endParaRPr>
          </a:p>
          <a:p>
            <a:pPr lvl="1">
              <a:lnSpc>
                <a:spcPct val="150000"/>
              </a:lnSpc>
            </a:pPr>
            <a:r>
              <a:rPr kumimoji="1" lang="zh-CN" altLang="en-US" dirty="0">
                <a:latin typeface="微软雅黑" panose="020B0503020204020204" pitchFamily="34" charset="-122"/>
                <a:ea typeface="微软雅黑" panose="020B0503020204020204" pitchFamily="34" charset="-122"/>
              </a:rPr>
              <a:t>如果数据包只是发生了延迟（而不是丢失），会导致接收方收到多个数据包</a:t>
            </a:r>
            <a:endParaRPr kumimoji="1" lang="en-US" altLang="zh-CN" dirty="0">
              <a:latin typeface="微软雅黑" panose="020B0503020204020204" pitchFamily="34" charset="-122"/>
              <a:ea typeface="微软雅黑" panose="020B0503020204020204" pitchFamily="34" charset="-122"/>
            </a:endParaRPr>
          </a:p>
          <a:p>
            <a:pPr lvl="2">
              <a:lnSpc>
                <a:spcPct val="150000"/>
              </a:lnSpc>
            </a:pPr>
            <a:r>
              <a:rPr kumimoji="1" lang="zh-CN" altLang="en-US" dirty="0">
                <a:latin typeface="微软雅黑" panose="020B0503020204020204" pitchFamily="34" charset="-122"/>
                <a:ea typeface="微软雅黑" panose="020B0503020204020204" pitchFamily="34" charset="-122"/>
              </a:rPr>
              <a:t>可以通过</a:t>
            </a:r>
            <a:r>
              <a:rPr kumimoji="1" lang="en-US" altLang="zh-CN" dirty="0">
                <a:latin typeface="微软雅黑" panose="020B0503020204020204" pitchFamily="34" charset="-122"/>
                <a:ea typeface="微软雅黑" panose="020B0503020204020204" pitchFamily="34" charset="-122"/>
              </a:rPr>
              <a:t>seq</a:t>
            </a:r>
            <a:r>
              <a:rPr kumimoji="1" lang="zh-CN" altLang="en-US" dirty="0">
                <a:latin typeface="微软雅黑" panose="020B0503020204020204" pitchFamily="34" charset="-122"/>
                <a:ea typeface="微软雅黑" panose="020B0503020204020204" pitchFamily="34" charset="-122"/>
              </a:rPr>
              <a:t>判断重复数据</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4294967295"/>
          </p:nvPr>
        </p:nvSpPr>
        <p:spPr/>
        <p:txBody>
          <a:bodyPr/>
          <a:lstStyle/>
          <a:p>
            <a:fld id="{8D4D1E41-7A09-AB4A-A4E1-09765ADA2698}" type="slidenum">
              <a:rPr kumimoji="1" lang="zh-CN" altLang="en-US" smtClean="0"/>
              <a:t>39</a:t>
            </a:fld>
            <a:endParaRPr kumimoji="1" lang="zh-CN" altLang="en-US" dirty="0"/>
          </a:p>
        </p:txBody>
      </p:sp>
      <p:cxnSp>
        <p:nvCxnSpPr>
          <p:cNvPr id="5" name="直接连接符 4"/>
          <p:cNvCxnSpPr/>
          <p:nvPr/>
        </p:nvCxnSpPr>
        <p:spPr>
          <a:xfrm>
            <a:off x="9859513" y="2190115"/>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017118" y="2190115"/>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内容占位符 2"/>
          <p:cNvSpPr>
            <a:spLocks noGrp="1"/>
          </p:cNvSpPr>
          <p:nvPr/>
        </p:nvSpPr>
        <p:spPr>
          <a:xfrm>
            <a:off x="9359133" y="1678940"/>
            <a:ext cx="100139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800" dirty="0"/>
              <a:t>发送方</a:t>
            </a:r>
          </a:p>
        </p:txBody>
      </p:sp>
      <p:sp>
        <p:nvSpPr>
          <p:cNvPr id="8" name="内容占位符 2"/>
          <p:cNvSpPr>
            <a:spLocks noGrp="1"/>
          </p:cNvSpPr>
          <p:nvPr/>
        </p:nvSpPr>
        <p:spPr>
          <a:xfrm>
            <a:off x="10483083" y="1678940"/>
            <a:ext cx="1001395"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800" dirty="0"/>
              <a:t>接收方</a:t>
            </a:r>
          </a:p>
        </p:txBody>
      </p:sp>
      <p:cxnSp>
        <p:nvCxnSpPr>
          <p:cNvPr id="9" name="直接箭头连接符 7"/>
          <p:cNvCxnSpPr/>
          <p:nvPr/>
        </p:nvCxnSpPr>
        <p:spPr>
          <a:xfrm>
            <a:off x="9876023" y="2550160"/>
            <a:ext cx="1019810" cy="1689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876023" y="3907790"/>
            <a:ext cx="1141095" cy="217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2"/>
          <p:cNvCxnSpPr/>
          <p:nvPr/>
        </p:nvCxnSpPr>
        <p:spPr>
          <a:xfrm>
            <a:off x="11256513" y="5034280"/>
            <a:ext cx="0" cy="818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内容占位符 2"/>
          <p:cNvSpPr>
            <a:spLocks noGrp="1"/>
          </p:cNvSpPr>
          <p:nvPr/>
        </p:nvSpPr>
        <p:spPr>
          <a:xfrm>
            <a:off x="11121893" y="4408170"/>
            <a:ext cx="325120" cy="75946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2000" dirty="0"/>
              <a:t>时间</a:t>
            </a:r>
          </a:p>
        </p:txBody>
      </p:sp>
      <p:sp>
        <p:nvSpPr>
          <p:cNvPr id="13" name="内容占位符 2"/>
          <p:cNvSpPr>
            <a:spLocks noGrp="1"/>
          </p:cNvSpPr>
          <p:nvPr/>
        </p:nvSpPr>
        <p:spPr>
          <a:xfrm rot="636618">
            <a:off x="9859424" y="2338705"/>
            <a:ext cx="1238885" cy="335915"/>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600" dirty="0">
                <a:solidFill>
                  <a:srgbClr val="FF0000"/>
                </a:solidFill>
              </a:rPr>
              <a:t>丢失</a:t>
            </a:r>
            <a:r>
              <a:rPr kumimoji="1" lang="en-US" altLang="zh-CN" sz="1600" dirty="0">
                <a:solidFill>
                  <a:srgbClr val="FF0000"/>
                </a:solidFill>
              </a:rPr>
              <a:t>/</a:t>
            </a:r>
            <a:r>
              <a:rPr kumimoji="1" lang="zh-CN" altLang="en-US" sz="1600" dirty="0">
                <a:solidFill>
                  <a:srgbClr val="FF0000"/>
                </a:solidFill>
              </a:rPr>
              <a:t>出错</a:t>
            </a:r>
          </a:p>
        </p:txBody>
      </p:sp>
      <p:sp>
        <p:nvSpPr>
          <p:cNvPr id="14" name="左大括号 19"/>
          <p:cNvSpPr/>
          <p:nvPr/>
        </p:nvSpPr>
        <p:spPr>
          <a:xfrm>
            <a:off x="9532488" y="2550160"/>
            <a:ext cx="278765" cy="1357630"/>
          </a:xfrm>
          <a:prstGeom prst="leftBrace">
            <a:avLst>
              <a:gd name="adj1" fmla="val 8333"/>
              <a:gd name="adj2" fmla="val 519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内容占位符 2"/>
          <p:cNvSpPr>
            <a:spLocks noGrp="1"/>
          </p:cNvSpPr>
          <p:nvPr/>
        </p:nvSpPr>
        <p:spPr>
          <a:xfrm>
            <a:off x="9181968" y="2678430"/>
            <a:ext cx="440055" cy="118872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600" dirty="0">
                <a:solidFill>
                  <a:srgbClr val="FF0000"/>
                </a:solidFill>
              </a:rPr>
              <a:t>超时重发</a:t>
            </a:r>
          </a:p>
        </p:txBody>
      </p:sp>
      <p:sp>
        <p:nvSpPr>
          <p:cNvPr id="16" name="内容占位符 2"/>
          <p:cNvSpPr>
            <a:spLocks noGrp="1"/>
          </p:cNvSpPr>
          <p:nvPr/>
        </p:nvSpPr>
        <p:spPr>
          <a:xfrm>
            <a:off x="8927968" y="2322377"/>
            <a:ext cx="948055" cy="28448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200" dirty="0">
                <a:solidFill>
                  <a:srgbClr val="FF0000"/>
                </a:solidFill>
              </a:rPr>
              <a:t>启动计时器</a:t>
            </a:r>
          </a:p>
        </p:txBody>
      </p:sp>
      <p:sp>
        <p:nvSpPr>
          <p:cNvPr id="17" name="内容占位符 2"/>
          <p:cNvSpPr>
            <a:spLocks noGrp="1"/>
          </p:cNvSpPr>
          <p:nvPr/>
        </p:nvSpPr>
        <p:spPr>
          <a:xfrm>
            <a:off x="8930870" y="3869508"/>
            <a:ext cx="948055" cy="28448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200" dirty="0">
                <a:solidFill>
                  <a:srgbClr val="FF0000"/>
                </a:solidFill>
              </a:rPr>
              <a:t>启动计时器</a:t>
            </a:r>
          </a:p>
        </p:txBody>
      </p:sp>
      <p:sp>
        <p:nvSpPr>
          <p:cNvPr id="18" name="内容占位符 2"/>
          <p:cNvSpPr>
            <a:spLocks noGrp="1"/>
          </p:cNvSpPr>
          <p:nvPr/>
        </p:nvSpPr>
        <p:spPr>
          <a:xfrm>
            <a:off x="11010133" y="3879850"/>
            <a:ext cx="332740" cy="5626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400" dirty="0">
                <a:solidFill>
                  <a:srgbClr val="FF0000"/>
                </a:solidFill>
              </a:rPr>
              <a:t>接收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EEA5F-916A-4D8B-AF1F-C04689DF7F10}"/>
              </a:ext>
            </a:extLst>
          </p:cNvPr>
          <p:cNvSpPr>
            <a:spLocks noGrp="1"/>
          </p:cNvSpPr>
          <p:nvPr>
            <p:ph type="title"/>
          </p:nvPr>
        </p:nvSpPr>
        <p:spPr/>
        <p:txBody>
          <a:bodyPr/>
          <a:lstStyle/>
          <a:p>
            <a:r>
              <a:rPr lang="zh-CN" altLang="en-US" dirty="0"/>
              <a:t>可靠传输概念</a:t>
            </a:r>
          </a:p>
        </p:txBody>
      </p:sp>
      <p:sp>
        <p:nvSpPr>
          <p:cNvPr id="4" name="灯片编号占位符 3">
            <a:extLst>
              <a:ext uri="{FF2B5EF4-FFF2-40B4-BE49-F238E27FC236}">
                <a16:creationId xmlns:a16="http://schemas.microsoft.com/office/drawing/2014/main" id="{49B8C415-E599-46DA-A8EF-D48C9F599549}"/>
              </a:ext>
            </a:extLst>
          </p:cNvPr>
          <p:cNvSpPr>
            <a:spLocks noGrp="1"/>
          </p:cNvSpPr>
          <p:nvPr>
            <p:ph type="sldNum" sz="quarter" idx="11"/>
          </p:nvPr>
        </p:nvSpPr>
        <p:spPr/>
        <p:txBody>
          <a:bodyPr/>
          <a:lstStyle/>
          <a:p>
            <a:pPr>
              <a:defRPr/>
            </a:pPr>
            <a:fld id="{3FFE790D-BCFB-4008-9260-CA63AEE325FD}" type="slidenum">
              <a:rPr lang="en-US" smtClean="0"/>
              <a:pPr>
                <a:defRPr/>
              </a:pPr>
              <a:t>4</a:t>
            </a:fld>
            <a:endParaRPr lang="en-US" dirty="0"/>
          </a:p>
        </p:txBody>
      </p:sp>
      <p:grpSp>
        <p:nvGrpSpPr>
          <p:cNvPr id="5" name="Group 791">
            <a:extLst>
              <a:ext uri="{FF2B5EF4-FFF2-40B4-BE49-F238E27FC236}">
                <a16:creationId xmlns:a16="http://schemas.microsoft.com/office/drawing/2014/main" id="{E2A0A721-2177-4FC4-B2FD-7C0668430A3D}"/>
              </a:ext>
            </a:extLst>
          </p:cNvPr>
          <p:cNvGrpSpPr/>
          <p:nvPr/>
        </p:nvGrpSpPr>
        <p:grpSpPr>
          <a:xfrm>
            <a:off x="1126126" y="2923965"/>
            <a:ext cx="1066800" cy="838200"/>
            <a:chOff x="7487144" y="3389820"/>
            <a:chExt cx="350807" cy="305517"/>
          </a:xfrm>
        </p:grpSpPr>
        <p:pic>
          <p:nvPicPr>
            <p:cNvPr id="6" name="Picture 1115" descr="antenna_stylized">
              <a:extLst>
                <a:ext uri="{FF2B5EF4-FFF2-40B4-BE49-F238E27FC236}">
                  <a16:creationId xmlns:a16="http://schemas.microsoft.com/office/drawing/2014/main" id="{24D10E23-E7DB-412A-9E53-4E8FAB9101A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16" descr="laptop_keyboard">
              <a:extLst>
                <a:ext uri="{FF2B5EF4-FFF2-40B4-BE49-F238E27FC236}">
                  <a16:creationId xmlns:a16="http://schemas.microsoft.com/office/drawing/2014/main" id="{5CE1BEEC-A4AA-4611-B44D-C018F2645A3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17">
              <a:extLst>
                <a:ext uri="{FF2B5EF4-FFF2-40B4-BE49-F238E27FC236}">
                  <a16:creationId xmlns:a16="http://schemas.microsoft.com/office/drawing/2014/main" id="{0C05F043-5163-4DD5-A78B-C649D8C93934}"/>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9" name="Picture 1118" descr="screen">
              <a:extLst>
                <a:ext uri="{FF2B5EF4-FFF2-40B4-BE49-F238E27FC236}">
                  <a16:creationId xmlns:a16="http://schemas.microsoft.com/office/drawing/2014/main" id="{A9DB779F-6C1C-4908-8897-87ED2BF8239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119">
              <a:extLst>
                <a:ext uri="{FF2B5EF4-FFF2-40B4-BE49-F238E27FC236}">
                  <a16:creationId xmlns:a16="http://schemas.microsoft.com/office/drawing/2014/main" id="{E9CA9F43-92F4-47A2-B4D9-C2787CD44D82}"/>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 name="Freeform 1120">
              <a:extLst>
                <a:ext uri="{FF2B5EF4-FFF2-40B4-BE49-F238E27FC236}">
                  <a16:creationId xmlns:a16="http://schemas.microsoft.com/office/drawing/2014/main" id="{DDE46A9B-6903-493E-AAC1-1B3E2ACDCF7D}"/>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 name="Freeform 1121">
              <a:extLst>
                <a:ext uri="{FF2B5EF4-FFF2-40B4-BE49-F238E27FC236}">
                  <a16:creationId xmlns:a16="http://schemas.microsoft.com/office/drawing/2014/main" id="{51729FE0-9362-439A-95B3-BAD4289875D7}"/>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3" name="Freeform 1122">
              <a:extLst>
                <a:ext uri="{FF2B5EF4-FFF2-40B4-BE49-F238E27FC236}">
                  <a16:creationId xmlns:a16="http://schemas.microsoft.com/office/drawing/2014/main" id="{0788021B-7404-4259-B95E-7F1BC75B090E}"/>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4" name="Freeform 1123">
              <a:extLst>
                <a:ext uri="{FF2B5EF4-FFF2-40B4-BE49-F238E27FC236}">
                  <a16:creationId xmlns:a16="http://schemas.microsoft.com/office/drawing/2014/main" id="{A26DC163-187D-4BE9-9F1C-94D2760F13D2}"/>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5" name="Freeform 1124">
              <a:extLst>
                <a:ext uri="{FF2B5EF4-FFF2-40B4-BE49-F238E27FC236}">
                  <a16:creationId xmlns:a16="http://schemas.microsoft.com/office/drawing/2014/main" id="{3F14E065-B8A2-4B26-9897-396D97AD9D2C}"/>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6" name="Group 1125">
              <a:extLst>
                <a:ext uri="{FF2B5EF4-FFF2-40B4-BE49-F238E27FC236}">
                  <a16:creationId xmlns:a16="http://schemas.microsoft.com/office/drawing/2014/main" id="{A353FFF7-DB99-426C-90B6-D44A871FA2F5}"/>
                </a:ext>
              </a:extLst>
            </p:cNvPr>
            <p:cNvGrpSpPr/>
            <p:nvPr/>
          </p:nvGrpSpPr>
          <p:grpSpPr bwMode="auto">
            <a:xfrm>
              <a:off x="7593395" y="3625649"/>
              <a:ext cx="64747" cy="27592"/>
              <a:chOff x="1740" y="2642"/>
              <a:chExt cx="752" cy="327"/>
            </a:xfrm>
          </p:grpSpPr>
          <p:sp>
            <p:nvSpPr>
              <p:cNvPr id="23" name="Freeform 1126">
                <a:extLst>
                  <a:ext uri="{FF2B5EF4-FFF2-40B4-BE49-F238E27FC236}">
                    <a16:creationId xmlns:a16="http://schemas.microsoft.com/office/drawing/2014/main" id="{C64E60F0-05B4-4030-BC26-17D3BD256F85}"/>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4" name="Freeform 1127">
                <a:extLst>
                  <a:ext uri="{FF2B5EF4-FFF2-40B4-BE49-F238E27FC236}">
                    <a16:creationId xmlns:a16="http://schemas.microsoft.com/office/drawing/2014/main" id="{D81C3CBA-A87D-4D27-8C39-60B877ED45B8}"/>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5" name="Freeform 1128">
                <a:extLst>
                  <a:ext uri="{FF2B5EF4-FFF2-40B4-BE49-F238E27FC236}">
                    <a16:creationId xmlns:a16="http://schemas.microsoft.com/office/drawing/2014/main" id="{F55B3C4F-12DF-44FB-9477-B50AAED4396F}"/>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6" name="Freeform 1129">
                <a:extLst>
                  <a:ext uri="{FF2B5EF4-FFF2-40B4-BE49-F238E27FC236}">
                    <a16:creationId xmlns:a16="http://schemas.microsoft.com/office/drawing/2014/main" id="{F8D363EC-92FD-4E60-92C9-B7AFFBBDC735}"/>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7" name="Freeform 1130">
                <a:extLst>
                  <a:ext uri="{FF2B5EF4-FFF2-40B4-BE49-F238E27FC236}">
                    <a16:creationId xmlns:a16="http://schemas.microsoft.com/office/drawing/2014/main" id="{5BB82429-28E6-4962-9DA1-54317C56C3CC}"/>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8" name="Freeform 1131">
                <a:extLst>
                  <a:ext uri="{FF2B5EF4-FFF2-40B4-BE49-F238E27FC236}">
                    <a16:creationId xmlns:a16="http://schemas.microsoft.com/office/drawing/2014/main" id="{EE51727F-47D6-4A64-87EE-D318C5926A91}"/>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17" name="Freeform 1132">
              <a:extLst>
                <a:ext uri="{FF2B5EF4-FFF2-40B4-BE49-F238E27FC236}">
                  <a16:creationId xmlns:a16="http://schemas.microsoft.com/office/drawing/2014/main" id="{E845B3C9-E0C7-4385-93D3-20D77EF769D4}"/>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Freeform 1133">
              <a:extLst>
                <a:ext uri="{FF2B5EF4-FFF2-40B4-BE49-F238E27FC236}">
                  <a16:creationId xmlns:a16="http://schemas.microsoft.com/office/drawing/2014/main" id="{638C362B-26E6-412E-8A38-F100B73194EA}"/>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Freeform 1134">
              <a:extLst>
                <a:ext uri="{FF2B5EF4-FFF2-40B4-BE49-F238E27FC236}">
                  <a16:creationId xmlns:a16="http://schemas.microsoft.com/office/drawing/2014/main" id="{C7FB2E45-7284-426A-B948-764225CF7FDE}"/>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0" name="Freeform 1135">
              <a:extLst>
                <a:ext uri="{FF2B5EF4-FFF2-40B4-BE49-F238E27FC236}">
                  <a16:creationId xmlns:a16="http://schemas.microsoft.com/office/drawing/2014/main" id="{E3E4FD3E-2050-4573-A724-ED65B9122962}"/>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1" name="Freeform 1136">
              <a:extLst>
                <a:ext uri="{FF2B5EF4-FFF2-40B4-BE49-F238E27FC236}">
                  <a16:creationId xmlns:a16="http://schemas.microsoft.com/office/drawing/2014/main" id="{2F099645-D392-48F5-9EB6-B8057C76DBA2}"/>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2" name="Freeform 1137">
              <a:extLst>
                <a:ext uri="{FF2B5EF4-FFF2-40B4-BE49-F238E27FC236}">
                  <a16:creationId xmlns:a16="http://schemas.microsoft.com/office/drawing/2014/main" id="{543ACA7D-9A59-446C-9302-28E7914C63FE}"/>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29" name="Group 983">
            <a:extLst>
              <a:ext uri="{FF2B5EF4-FFF2-40B4-BE49-F238E27FC236}">
                <a16:creationId xmlns:a16="http://schemas.microsoft.com/office/drawing/2014/main" id="{0C37DE5F-BEE6-4255-AC62-BF63538806B2}"/>
              </a:ext>
            </a:extLst>
          </p:cNvPr>
          <p:cNvGrpSpPr/>
          <p:nvPr/>
        </p:nvGrpSpPr>
        <p:grpSpPr bwMode="auto">
          <a:xfrm>
            <a:off x="10138475" y="2872687"/>
            <a:ext cx="531361" cy="915195"/>
            <a:chOff x="4140" y="429"/>
            <a:chExt cx="1425" cy="2396"/>
          </a:xfrm>
        </p:grpSpPr>
        <p:sp>
          <p:nvSpPr>
            <p:cNvPr id="30" name="Freeform 984">
              <a:extLst>
                <a:ext uri="{FF2B5EF4-FFF2-40B4-BE49-F238E27FC236}">
                  <a16:creationId xmlns:a16="http://schemas.microsoft.com/office/drawing/2014/main" id="{4C92A2C4-85A5-406E-86AB-8B4394347397}"/>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1" name="Rectangle 985">
              <a:extLst>
                <a:ext uri="{FF2B5EF4-FFF2-40B4-BE49-F238E27FC236}">
                  <a16:creationId xmlns:a16="http://schemas.microsoft.com/office/drawing/2014/main" id="{40108E02-43C9-4362-986D-E0F60338F4A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2" name="Freeform 986">
              <a:extLst>
                <a:ext uri="{FF2B5EF4-FFF2-40B4-BE49-F238E27FC236}">
                  <a16:creationId xmlns:a16="http://schemas.microsoft.com/office/drawing/2014/main" id="{9E9C4A93-657D-4543-A59B-B6A1C393B01F}"/>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3" name="Freeform 987">
              <a:extLst>
                <a:ext uri="{FF2B5EF4-FFF2-40B4-BE49-F238E27FC236}">
                  <a16:creationId xmlns:a16="http://schemas.microsoft.com/office/drawing/2014/main" id="{BBBA41CD-9A1F-4D83-AB89-255F22C96953}"/>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4" name="Rectangle 988">
              <a:extLst>
                <a:ext uri="{FF2B5EF4-FFF2-40B4-BE49-F238E27FC236}">
                  <a16:creationId xmlns:a16="http://schemas.microsoft.com/office/drawing/2014/main" id="{78C96C52-7562-41D7-A028-BA8D0D4C2E5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5" name="Group 989">
              <a:extLst>
                <a:ext uri="{FF2B5EF4-FFF2-40B4-BE49-F238E27FC236}">
                  <a16:creationId xmlns:a16="http://schemas.microsoft.com/office/drawing/2014/main" id="{9F616C33-9F2E-46F5-9A41-EB060136900F}"/>
                </a:ext>
              </a:extLst>
            </p:cNvPr>
            <p:cNvGrpSpPr/>
            <p:nvPr/>
          </p:nvGrpSpPr>
          <p:grpSpPr bwMode="auto">
            <a:xfrm>
              <a:off x="4749" y="668"/>
              <a:ext cx="581" cy="145"/>
              <a:chOff x="614" y="2568"/>
              <a:chExt cx="725" cy="139"/>
            </a:xfrm>
          </p:grpSpPr>
          <p:sp>
            <p:nvSpPr>
              <p:cNvPr id="60" name="AutoShape 990">
                <a:extLst>
                  <a:ext uri="{FF2B5EF4-FFF2-40B4-BE49-F238E27FC236}">
                    <a16:creationId xmlns:a16="http://schemas.microsoft.com/office/drawing/2014/main" id="{7613FAF5-7652-4196-8706-CA6B6D4411F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1" name="AutoShape 991">
                <a:extLst>
                  <a:ext uri="{FF2B5EF4-FFF2-40B4-BE49-F238E27FC236}">
                    <a16:creationId xmlns:a16="http://schemas.microsoft.com/office/drawing/2014/main" id="{A8C1EF47-045E-4D85-9F6C-BA7ADF4789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6" name="Rectangle 992">
              <a:extLst>
                <a:ext uri="{FF2B5EF4-FFF2-40B4-BE49-F238E27FC236}">
                  <a16:creationId xmlns:a16="http://schemas.microsoft.com/office/drawing/2014/main" id="{832A3656-0441-4BBC-92D8-D3DC3444901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7" name="Group 993">
              <a:extLst>
                <a:ext uri="{FF2B5EF4-FFF2-40B4-BE49-F238E27FC236}">
                  <a16:creationId xmlns:a16="http://schemas.microsoft.com/office/drawing/2014/main" id="{32083501-58BF-48D2-A02C-75ABDC1F3B77}"/>
                </a:ext>
              </a:extLst>
            </p:cNvPr>
            <p:cNvGrpSpPr/>
            <p:nvPr/>
          </p:nvGrpSpPr>
          <p:grpSpPr bwMode="auto">
            <a:xfrm>
              <a:off x="4747" y="994"/>
              <a:ext cx="581" cy="134"/>
              <a:chOff x="614" y="2568"/>
              <a:chExt cx="725" cy="139"/>
            </a:xfrm>
          </p:grpSpPr>
          <p:sp>
            <p:nvSpPr>
              <p:cNvPr id="58" name="AutoShape 994">
                <a:extLst>
                  <a:ext uri="{FF2B5EF4-FFF2-40B4-BE49-F238E27FC236}">
                    <a16:creationId xmlns:a16="http://schemas.microsoft.com/office/drawing/2014/main" id="{5453CD49-C4AF-4ADE-A3A0-0C00E61F24D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9" name="AutoShape 995">
                <a:extLst>
                  <a:ext uri="{FF2B5EF4-FFF2-40B4-BE49-F238E27FC236}">
                    <a16:creationId xmlns:a16="http://schemas.microsoft.com/office/drawing/2014/main" id="{FA2B28C7-0D59-45CC-9E0D-C5177B2549D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8" name="Rectangle 996">
              <a:extLst>
                <a:ext uri="{FF2B5EF4-FFF2-40B4-BE49-F238E27FC236}">
                  <a16:creationId xmlns:a16="http://schemas.microsoft.com/office/drawing/2014/main" id="{20872267-FD7A-4360-9FA2-7F8EA9D3A23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9" name="Rectangle 997">
              <a:extLst>
                <a:ext uri="{FF2B5EF4-FFF2-40B4-BE49-F238E27FC236}">
                  <a16:creationId xmlns:a16="http://schemas.microsoft.com/office/drawing/2014/main" id="{76E1E9C7-EA86-49BD-AF1F-0124CD0A474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0" name="Group 998">
              <a:extLst>
                <a:ext uri="{FF2B5EF4-FFF2-40B4-BE49-F238E27FC236}">
                  <a16:creationId xmlns:a16="http://schemas.microsoft.com/office/drawing/2014/main" id="{6CF66895-3BAE-415D-9D36-2B8DD1964BDB}"/>
                </a:ext>
              </a:extLst>
            </p:cNvPr>
            <p:cNvGrpSpPr/>
            <p:nvPr/>
          </p:nvGrpSpPr>
          <p:grpSpPr bwMode="auto">
            <a:xfrm>
              <a:off x="4735" y="1627"/>
              <a:ext cx="582" cy="151"/>
              <a:chOff x="614" y="2568"/>
              <a:chExt cx="725" cy="139"/>
            </a:xfrm>
          </p:grpSpPr>
          <p:sp>
            <p:nvSpPr>
              <p:cNvPr id="56" name="AutoShape 999">
                <a:extLst>
                  <a:ext uri="{FF2B5EF4-FFF2-40B4-BE49-F238E27FC236}">
                    <a16:creationId xmlns:a16="http://schemas.microsoft.com/office/drawing/2014/main" id="{8BB7EF71-FC8F-47E4-A688-40705BE31B5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7" name="AutoShape 1000">
                <a:extLst>
                  <a:ext uri="{FF2B5EF4-FFF2-40B4-BE49-F238E27FC236}">
                    <a16:creationId xmlns:a16="http://schemas.microsoft.com/office/drawing/2014/main" id="{6E7B5974-B97A-4CF6-98EB-800E5F470A4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1" name="Freeform 1001">
              <a:extLst>
                <a:ext uri="{FF2B5EF4-FFF2-40B4-BE49-F238E27FC236}">
                  <a16:creationId xmlns:a16="http://schemas.microsoft.com/office/drawing/2014/main" id="{06015C0E-CE1D-40FE-8261-E449B0A966B4}"/>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42" name="Group 1002">
              <a:extLst>
                <a:ext uri="{FF2B5EF4-FFF2-40B4-BE49-F238E27FC236}">
                  <a16:creationId xmlns:a16="http://schemas.microsoft.com/office/drawing/2014/main" id="{AF82C001-67A1-426B-8486-F2D5C38D6ED1}"/>
                </a:ext>
              </a:extLst>
            </p:cNvPr>
            <p:cNvGrpSpPr/>
            <p:nvPr/>
          </p:nvGrpSpPr>
          <p:grpSpPr bwMode="auto">
            <a:xfrm>
              <a:off x="4739" y="1327"/>
              <a:ext cx="582" cy="139"/>
              <a:chOff x="614" y="2568"/>
              <a:chExt cx="725" cy="139"/>
            </a:xfrm>
          </p:grpSpPr>
          <p:sp>
            <p:nvSpPr>
              <p:cNvPr id="54" name="AutoShape 1003">
                <a:extLst>
                  <a:ext uri="{FF2B5EF4-FFF2-40B4-BE49-F238E27FC236}">
                    <a16:creationId xmlns:a16="http://schemas.microsoft.com/office/drawing/2014/main" id="{9ED94D76-E897-4983-99C7-11B112819BB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5" name="AutoShape 1004">
                <a:extLst>
                  <a:ext uri="{FF2B5EF4-FFF2-40B4-BE49-F238E27FC236}">
                    <a16:creationId xmlns:a16="http://schemas.microsoft.com/office/drawing/2014/main" id="{770F7467-1922-4611-BF53-30C1C18B23F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3" name="Rectangle 1005">
              <a:extLst>
                <a:ext uri="{FF2B5EF4-FFF2-40B4-BE49-F238E27FC236}">
                  <a16:creationId xmlns:a16="http://schemas.microsoft.com/office/drawing/2014/main" id="{1BAAF83C-AB2F-4CEC-816F-481DF78F4F7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4" name="Freeform 1006">
              <a:extLst>
                <a:ext uri="{FF2B5EF4-FFF2-40B4-BE49-F238E27FC236}">
                  <a16:creationId xmlns:a16="http://schemas.microsoft.com/office/drawing/2014/main" id="{88808CA3-7133-4687-A43C-C42A4A8287CE}"/>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5" name="Freeform 1007">
              <a:extLst>
                <a:ext uri="{FF2B5EF4-FFF2-40B4-BE49-F238E27FC236}">
                  <a16:creationId xmlns:a16="http://schemas.microsoft.com/office/drawing/2014/main" id="{C7979E69-AF74-4424-B43C-0BC3DD3B7F7D}"/>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6" name="Oval 1008">
              <a:extLst>
                <a:ext uri="{FF2B5EF4-FFF2-40B4-BE49-F238E27FC236}">
                  <a16:creationId xmlns:a16="http://schemas.microsoft.com/office/drawing/2014/main" id="{050FC104-620B-41D3-99D2-4445BE979D2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 name="Freeform 1009">
              <a:extLst>
                <a:ext uri="{FF2B5EF4-FFF2-40B4-BE49-F238E27FC236}">
                  <a16:creationId xmlns:a16="http://schemas.microsoft.com/office/drawing/2014/main" id="{C070B69A-7308-407A-BF51-5C2479D7AFC2}"/>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8" name="AutoShape 1010">
              <a:extLst>
                <a:ext uri="{FF2B5EF4-FFF2-40B4-BE49-F238E27FC236}">
                  <a16:creationId xmlns:a16="http://schemas.microsoft.com/office/drawing/2014/main" id="{792CE403-4234-4112-A2EF-A8AD4CFE4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 name="AutoShape 1011">
              <a:extLst>
                <a:ext uri="{FF2B5EF4-FFF2-40B4-BE49-F238E27FC236}">
                  <a16:creationId xmlns:a16="http://schemas.microsoft.com/office/drawing/2014/main" id="{68CB474A-6537-4F45-8241-2B09C4C7D8E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 name="Oval 1012">
              <a:extLst>
                <a:ext uri="{FF2B5EF4-FFF2-40B4-BE49-F238E27FC236}">
                  <a16:creationId xmlns:a16="http://schemas.microsoft.com/office/drawing/2014/main" id="{81E3B3B4-63B5-4971-9735-20BE2CC2D51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1" name="Oval 1013">
              <a:extLst>
                <a:ext uri="{FF2B5EF4-FFF2-40B4-BE49-F238E27FC236}">
                  <a16:creationId xmlns:a16="http://schemas.microsoft.com/office/drawing/2014/main" id="{0547F7AD-343D-425D-BFBA-BD30E144B82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 name="Oval 1014">
              <a:extLst>
                <a:ext uri="{FF2B5EF4-FFF2-40B4-BE49-F238E27FC236}">
                  <a16:creationId xmlns:a16="http://schemas.microsoft.com/office/drawing/2014/main" id="{A26C1A74-5469-410F-B6F0-B5B5740C3CF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 name="Rectangle 1015">
              <a:extLst>
                <a:ext uri="{FF2B5EF4-FFF2-40B4-BE49-F238E27FC236}">
                  <a16:creationId xmlns:a16="http://schemas.microsoft.com/office/drawing/2014/main" id="{97C1B9A3-5DEB-4E71-9B8D-D9DD95CE67B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62" name="Freeform 427">
            <a:extLst>
              <a:ext uri="{FF2B5EF4-FFF2-40B4-BE49-F238E27FC236}">
                <a16:creationId xmlns:a16="http://schemas.microsoft.com/office/drawing/2014/main" id="{CCAB99D2-FB83-427D-9BE3-1541AA258838}"/>
              </a:ext>
            </a:extLst>
          </p:cNvPr>
          <p:cNvSpPr/>
          <p:nvPr/>
        </p:nvSpPr>
        <p:spPr bwMode="auto">
          <a:xfrm>
            <a:off x="2543886" y="1981200"/>
            <a:ext cx="7104228" cy="281549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C4F0FF"/>
          </a:solidFill>
          <a:ln>
            <a:noFill/>
          </a:ln>
        </p:spPr>
        <p:txBody>
          <a:bodyPr/>
          <a:lstStyle/>
          <a:p>
            <a:endParaRPr lang="en-US" dirty="0"/>
          </a:p>
        </p:txBody>
      </p:sp>
      <p:pic>
        <p:nvPicPr>
          <p:cNvPr id="63" name="图片 62">
            <a:extLst>
              <a:ext uri="{FF2B5EF4-FFF2-40B4-BE49-F238E27FC236}">
                <a16:creationId xmlns:a16="http://schemas.microsoft.com/office/drawing/2014/main" id="{D78D4E75-52A0-4297-8D90-40BF8D977749}"/>
              </a:ext>
            </a:extLst>
          </p:cNvPr>
          <p:cNvPicPr>
            <a:picLocks noChangeAspect="1"/>
          </p:cNvPicPr>
          <p:nvPr/>
        </p:nvPicPr>
        <p:blipFill>
          <a:blip r:embed="rId5"/>
          <a:stretch>
            <a:fillRect/>
          </a:stretch>
        </p:blipFill>
        <p:spPr>
          <a:xfrm>
            <a:off x="5760051" y="2548552"/>
            <a:ext cx="671897" cy="468292"/>
          </a:xfrm>
          <a:prstGeom prst="rect">
            <a:avLst/>
          </a:prstGeom>
        </p:spPr>
      </p:pic>
      <p:pic>
        <p:nvPicPr>
          <p:cNvPr id="64" name="图片 63" descr="卡通人物&#10;&#10;描述已自动生成">
            <a:extLst>
              <a:ext uri="{FF2B5EF4-FFF2-40B4-BE49-F238E27FC236}">
                <a16:creationId xmlns:a16="http://schemas.microsoft.com/office/drawing/2014/main" id="{4D479A02-F4EF-498D-9DC1-139246BC2DAD}"/>
              </a:ext>
            </a:extLst>
          </p:cNvPr>
          <p:cNvPicPr>
            <a:picLocks noChangeAspect="1"/>
          </p:cNvPicPr>
          <p:nvPr/>
        </p:nvPicPr>
        <p:blipFill>
          <a:blip r:embed="rId6"/>
          <a:stretch>
            <a:fillRect/>
          </a:stretch>
        </p:blipFill>
        <p:spPr>
          <a:xfrm>
            <a:off x="3382119" y="3226007"/>
            <a:ext cx="511920" cy="426600"/>
          </a:xfrm>
          <a:prstGeom prst="rect">
            <a:avLst/>
          </a:prstGeom>
        </p:spPr>
      </p:pic>
      <p:pic>
        <p:nvPicPr>
          <p:cNvPr id="65" name="图片 64">
            <a:extLst>
              <a:ext uri="{FF2B5EF4-FFF2-40B4-BE49-F238E27FC236}">
                <a16:creationId xmlns:a16="http://schemas.microsoft.com/office/drawing/2014/main" id="{FF687E24-C771-497E-99FA-798C3E4A3DF6}"/>
              </a:ext>
            </a:extLst>
          </p:cNvPr>
          <p:cNvPicPr>
            <a:picLocks noChangeAspect="1"/>
          </p:cNvPicPr>
          <p:nvPr/>
        </p:nvPicPr>
        <p:blipFill>
          <a:blip r:embed="rId5"/>
          <a:stretch>
            <a:fillRect/>
          </a:stretch>
        </p:blipFill>
        <p:spPr>
          <a:xfrm>
            <a:off x="5236650" y="3783681"/>
            <a:ext cx="671897" cy="468292"/>
          </a:xfrm>
          <a:prstGeom prst="rect">
            <a:avLst/>
          </a:prstGeom>
        </p:spPr>
      </p:pic>
      <p:pic>
        <p:nvPicPr>
          <p:cNvPr id="66" name="图片 65">
            <a:extLst>
              <a:ext uri="{FF2B5EF4-FFF2-40B4-BE49-F238E27FC236}">
                <a16:creationId xmlns:a16="http://schemas.microsoft.com/office/drawing/2014/main" id="{B80EB648-E11B-4637-A29A-1813D67216FF}"/>
              </a:ext>
            </a:extLst>
          </p:cNvPr>
          <p:cNvPicPr>
            <a:picLocks noChangeAspect="1"/>
          </p:cNvPicPr>
          <p:nvPr/>
        </p:nvPicPr>
        <p:blipFill>
          <a:blip r:embed="rId5"/>
          <a:stretch>
            <a:fillRect/>
          </a:stretch>
        </p:blipFill>
        <p:spPr>
          <a:xfrm>
            <a:off x="7106433" y="3549475"/>
            <a:ext cx="671897" cy="468292"/>
          </a:xfrm>
          <a:prstGeom prst="rect">
            <a:avLst/>
          </a:prstGeom>
        </p:spPr>
      </p:pic>
      <p:pic>
        <p:nvPicPr>
          <p:cNvPr id="67" name="图片 66" descr="卡通人物&#10;&#10;描述已自动生成">
            <a:extLst>
              <a:ext uri="{FF2B5EF4-FFF2-40B4-BE49-F238E27FC236}">
                <a16:creationId xmlns:a16="http://schemas.microsoft.com/office/drawing/2014/main" id="{F5134402-4234-4D4B-8E2B-95817CBDB02A}"/>
              </a:ext>
            </a:extLst>
          </p:cNvPr>
          <p:cNvPicPr>
            <a:picLocks noChangeAspect="1"/>
          </p:cNvPicPr>
          <p:nvPr/>
        </p:nvPicPr>
        <p:blipFill>
          <a:blip r:embed="rId6"/>
          <a:stretch>
            <a:fillRect/>
          </a:stretch>
        </p:blipFill>
        <p:spPr>
          <a:xfrm>
            <a:off x="8589450" y="3108735"/>
            <a:ext cx="511920" cy="426600"/>
          </a:xfrm>
          <a:prstGeom prst="rect">
            <a:avLst/>
          </a:prstGeom>
        </p:spPr>
      </p:pic>
      <p:sp>
        <p:nvSpPr>
          <p:cNvPr id="69" name="Line 541">
            <a:extLst>
              <a:ext uri="{FF2B5EF4-FFF2-40B4-BE49-F238E27FC236}">
                <a16:creationId xmlns:a16="http://schemas.microsoft.com/office/drawing/2014/main" id="{6FCCAB49-68ED-41DD-92C1-ACA74F2D8198}"/>
              </a:ext>
            </a:extLst>
          </p:cNvPr>
          <p:cNvSpPr>
            <a:spLocks noChangeShapeType="1"/>
          </p:cNvSpPr>
          <p:nvPr/>
        </p:nvSpPr>
        <p:spPr bwMode="auto">
          <a:xfrm flipV="1">
            <a:off x="5541450" y="2997258"/>
            <a:ext cx="483146" cy="834555"/>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0" name="Line 541">
            <a:extLst>
              <a:ext uri="{FF2B5EF4-FFF2-40B4-BE49-F238E27FC236}">
                <a16:creationId xmlns:a16="http://schemas.microsoft.com/office/drawing/2014/main" id="{D2761056-8A1A-4A2D-90FC-E1AD47E310C8}"/>
              </a:ext>
            </a:extLst>
          </p:cNvPr>
          <p:cNvSpPr>
            <a:spLocks noChangeShapeType="1"/>
          </p:cNvSpPr>
          <p:nvPr/>
        </p:nvSpPr>
        <p:spPr bwMode="auto">
          <a:xfrm flipV="1">
            <a:off x="5846250" y="3831812"/>
            <a:ext cx="1295400" cy="18398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1" name="Line 541">
            <a:extLst>
              <a:ext uri="{FF2B5EF4-FFF2-40B4-BE49-F238E27FC236}">
                <a16:creationId xmlns:a16="http://schemas.microsoft.com/office/drawing/2014/main" id="{2085F57E-D960-4DF9-863B-BD7B468B41DD}"/>
              </a:ext>
            </a:extLst>
          </p:cNvPr>
          <p:cNvSpPr>
            <a:spLocks noChangeShapeType="1"/>
          </p:cNvSpPr>
          <p:nvPr/>
        </p:nvSpPr>
        <p:spPr bwMode="auto">
          <a:xfrm>
            <a:off x="6400410" y="2923965"/>
            <a:ext cx="807987" cy="687289"/>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cxnSp>
        <p:nvCxnSpPr>
          <p:cNvPr id="73" name="直接连接符 72">
            <a:extLst>
              <a:ext uri="{FF2B5EF4-FFF2-40B4-BE49-F238E27FC236}">
                <a16:creationId xmlns:a16="http://schemas.microsoft.com/office/drawing/2014/main" id="{5E48A898-4C8B-44F8-8417-D73C12C87366}"/>
              </a:ext>
            </a:extLst>
          </p:cNvPr>
          <p:cNvCxnSpPr>
            <a:cxnSpLocks/>
            <a:endCxn id="64" idx="1"/>
          </p:cNvCxnSpPr>
          <p:nvPr/>
        </p:nvCxnSpPr>
        <p:spPr bwMode="auto">
          <a:xfrm>
            <a:off x="2145158" y="3350565"/>
            <a:ext cx="1236961" cy="88742"/>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EAFC458C-2C19-49D7-9609-41D30EF9A8AC}"/>
              </a:ext>
            </a:extLst>
          </p:cNvPr>
          <p:cNvCxnSpPr>
            <a:cxnSpLocks/>
            <a:stCxn id="65" idx="1"/>
            <a:endCxn id="64" idx="3"/>
          </p:cNvCxnSpPr>
          <p:nvPr/>
        </p:nvCxnSpPr>
        <p:spPr bwMode="auto">
          <a:xfrm flipH="1" flipV="1">
            <a:off x="3894039" y="3439307"/>
            <a:ext cx="1342611" cy="578520"/>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62283CB4-4040-4E36-850A-5FE8D2BD7365}"/>
              </a:ext>
            </a:extLst>
          </p:cNvPr>
          <p:cNvCxnSpPr>
            <a:cxnSpLocks/>
            <a:stCxn id="63" idx="1"/>
          </p:cNvCxnSpPr>
          <p:nvPr/>
        </p:nvCxnSpPr>
        <p:spPr bwMode="auto">
          <a:xfrm flipH="1">
            <a:off x="3855597" y="2782698"/>
            <a:ext cx="1904454" cy="51511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A7165918-8462-4D59-A374-D7922A8F9F34}"/>
              </a:ext>
            </a:extLst>
          </p:cNvPr>
          <p:cNvCxnSpPr>
            <a:cxnSpLocks/>
            <a:endCxn id="66" idx="3"/>
          </p:cNvCxnSpPr>
          <p:nvPr/>
        </p:nvCxnSpPr>
        <p:spPr bwMode="auto">
          <a:xfrm flipH="1">
            <a:off x="7778330" y="3262294"/>
            <a:ext cx="801800" cy="521327"/>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AA096189-5F2C-4B5D-8FF7-4418AC29B390}"/>
              </a:ext>
            </a:extLst>
          </p:cNvPr>
          <p:cNvCxnSpPr>
            <a:cxnSpLocks/>
            <a:stCxn id="31" idx="1"/>
            <a:endCxn id="67" idx="3"/>
          </p:cNvCxnSpPr>
          <p:nvPr/>
        </p:nvCxnSpPr>
        <p:spPr bwMode="auto">
          <a:xfrm flipH="1">
            <a:off x="9101370" y="3309086"/>
            <a:ext cx="1063207" cy="1294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sp>
        <p:nvSpPr>
          <p:cNvPr id="90" name="文本框 89">
            <a:extLst>
              <a:ext uri="{FF2B5EF4-FFF2-40B4-BE49-F238E27FC236}">
                <a16:creationId xmlns:a16="http://schemas.microsoft.com/office/drawing/2014/main" id="{C2C18BDB-4090-4777-82FF-C2E379D81843}"/>
              </a:ext>
            </a:extLst>
          </p:cNvPr>
          <p:cNvSpPr txBox="1"/>
          <p:nvPr/>
        </p:nvSpPr>
        <p:spPr>
          <a:xfrm>
            <a:off x="1197583" y="2415592"/>
            <a:ext cx="415498" cy="369332"/>
          </a:xfrm>
          <a:prstGeom prst="rect">
            <a:avLst/>
          </a:prstGeom>
          <a:noFill/>
        </p:spPr>
        <p:txBody>
          <a:bodyPr wrap="none" rtlCol="0">
            <a:spAutoFit/>
          </a:bodyPr>
          <a:lstStyle/>
          <a:p>
            <a:r>
              <a:rPr lang="zh-CN" altLang="en-US" dirty="0"/>
              <a:t>源</a:t>
            </a:r>
          </a:p>
        </p:txBody>
      </p:sp>
      <p:sp>
        <p:nvSpPr>
          <p:cNvPr id="91" name="文本框 90">
            <a:extLst>
              <a:ext uri="{FF2B5EF4-FFF2-40B4-BE49-F238E27FC236}">
                <a16:creationId xmlns:a16="http://schemas.microsoft.com/office/drawing/2014/main" id="{06FFB733-BE96-4736-9CCA-94D2FB18FA75}"/>
              </a:ext>
            </a:extLst>
          </p:cNvPr>
          <p:cNvSpPr txBox="1"/>
          <p:nvPr/>
        </p:nvSpPr>
        <p:spPr>
          <a:xfrm>
            <a:off x="10527560" y="2414553"/>
            <a:ext cx="646331" cy="369332"/>
          </a:xfrm>
          <a:prstGeom prst="rect">
            <a:avLst/>
          </a:prstGeom>
          <a:noFill/>
        </p:spPr>
        <p:txBody>
          <a:bodyPr wrap="none" rtlCol="0">
            <a:spAutoFit/>
          </a:bodyPr>
          <a:lstStyle/>
          <a:p>
            <a:r>
              <a:rPr lang="zh-CN" altLang="en-US" dirty="0"/>
              <a:t>目的</a:t>
            </a:r>
          </a:p>
        </p:txBody>
      </p:sp>
      <p:sp>
        <p:nvSpPr>
          <p:cNvPr id="92" name="文本框 91">
            <a:extLst>
              <a:ext uri="{FF2B5EF4-FFF2-40B4-BE49-F238E27FC236}">
                <a16:creationId xmlns:a16="http://schemas.microsoft.com/office/drawing/2014/main" id="{3A1B67CC-79A9-4CA1-8DD3-F6F4DC50DE87}"/>
              </a:ext>
            </a:extLst>
          </p:cNvPr>
          <p:cNvSpPr txBox="1"/>
          <p:nvPr/>
        </p:nvSpPr>
        <p:spPr>
          <a:xfrm>
            <a:off x="5008050" y="2035775"/>
            <a:ext cx="2492990" cy="369332"/>
          </a:xfrm>
          <a:prstGeom prst="rect">
            <a:avLst/>
          </a:prstGeom>
          <a:noFill/>
        </p:spPr>
        <p:txBody>
          <a:bodyPr wrap="none" rtlCol="0">
            <a:spAutoFit/>
          </a:bodyPr>
          <a:lstStyle/>
          <a:p>
            <a:r>
              <a:rPr lang="zh-CN" altLang="en-US" dirty="0"/>
              <a:t>网络核心：不可靠信道</a:t>
            </a:r>
          </a:p>
        </p:txBody>
      </p:sp>
      <p:sp>
        <p:nvSpPr>
          <p:cNvPr id="78" name="文本框 77">
            <a:extLst>
              <a:ext uri="{FF2B5EF4-FFF2-40B4-BE49-F238E27FC236}">
                <a16:creationId xmlns:a16="http://schemas.microsoft.com/office/drawing/2014/main" id="{97A8ABD6-66E6-3028-1AD4-0021E593E5A9}"/>
              </a:ext>
            </a:extLst>
          </p:cNvPr>
          <p:cNvSpPr txBox="1"/>
          <p:nvPr/>
        </p:nvSpPr>
        <p:spPr>
          <a:xfrm rot="227818">
            <a:off x="2004281" y="3516146"/>
            <a:ext cx="1360311" cy="369332"/>
          </a:xfrm>
          <a:prstGeom prst="rect">
            <a:avLst/>
          </a:prstGeom>
          <a:noFill/>
        </p:spPr>
        <p:txBody>
          <a:bodyPr wrap="square" rtlCol="0">
            <a:spAutoFit/>
          </a:bodyPr>
          <a:lstStyle/>
          <a:p>
            <a:r>
              <a:rPr lang="en-US" altLang="zh-CN" dirty="0"/>
              <a:t>001010</a:t>
            </a:r>
            <a:endParaRPr lang="zh-CN" altLang="en-US" dirty="0"/>
          </a:p>
        </p:txBody>
      </p:sp>
      <p:sp>
        <p:nvSpPr>
          <p:cNvPr id="79" name="文本框 78">
            <a:extLst>
              <a:ext uri="{FF2B5EF4-FFF2-40B4-BE49-F238E27FC236}">
                <a16:creationId xmlns:a16="http://schemas.microsoft.com/office/drawing/2014/main" id="{E817170E-1240-4B68-6910-9685267C6687}"/>
              </a:ext>
            </a:extLst>
          </p:cNvPr>
          <p:cNvSpPr txBox="1"/>
          <p:nvPr/>
        </p:nvSpPr>
        <p:spPr>
          <a:xfrm>
            <a:off x="5632108" y="4126468"/>
            <a:ext cx="1360311" cy="369332"/>
          </a:xfrm>
          <a:prstGeom prst="rect">
            <a:avLst/>
          </a:prstGeom>
          <a:noFill/>
        </p:spPr>
        <p:txBody>
          <a:bodyPr wrap="square" rtlCol="0">
            <a:spAutoFit/>
          </a:bodyPr>
          <a:lstStyle/>
          <a:p>
            <a:r>
              <a:rPr lang="en-US" altLang="zh-CN" dirty="0"/>
              <a:t>001</a:t>
            </a:r>
            <a:r>
              <a:rPr lang="en-US" altLang="zh-CN" dirty="0">
                <a:solidFill>
                  <a:srgbClr val="C00000"/>
                </a:solidFill>
              </a:rPr>
              <a:t>1</a:t>
            </a:r>
            <a:r>
              <a:rPr lang="en-US" altLang="zh-CN" dirty="0"/>
              <a:t>10</a:t>
            </a:r>
            <a:endParaRPr lang="zh-CN" altLang="en-US" dirty="0"/>
          </a:p>
        </p:txBody>
      </p:sp>
      <p:cxnSp>
        <p:nvCxnSpPr>
          <p:cNvPr id="81" name="直接箭头连接符 80">
            <a:extLst>
              <a:ext uri="{FF2B5EF4-FFF2-40B4-BE49-F238E27FC236}">
                <a16:creationId xmlns:a16="http://schemas.microsoft.com/office/drawing/2014/main" id="{0DB4EEF0-F936-47FB-D96F-68894953D5D1}"/>
              </a:ext>
            </a:extLst>
          </p:cNvPr>
          <p:cNvCxnSpPr/>
          <p:nvPr/>
        </p:nvCxnSpPr>
        <p:spPr bwMode="auto">
          <a:xfrm>
            <a:off x="2052798" y="3792160"/>
            <a:ext cx="884091" cy="65663"/>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82" name="文本框 81">
            <a:extLst>
              <a:ext uri="{FF2B5EF4-FFF2-40B4-BE49-F238E27FC236}">
                <a16:creationId xmlns:a16="http://schemas.microsoft.com/office/drawing/2014/main" id="{CE5D3FC8-9BB8-98CE-89E2-B57570D9B3B8}"/>
              </a:ext>
            </a:extLst>
          </p:cNvPr>
          <p:cNvSpPr txBox="1"/>
          <p:nvPr/>
        </p:nvSpPr>
        <p:spPr>
          <a:xfrm>
            <a:off x="8974583" y="3434080"/>
            <a:ext cx="1360311" cy="369332"/>
          </a:xfrm>
          <a:prstGeom prst="rect">
            <a:avLst/>
          </a:prstGeom>
          <a:noFill/>
        </p:spPr>
        <p:txBody>
          <a:bodyPr wrap="square" rtlCol="0">
            <a:spAutoFit/>
          </a:bodyPr>
          <a:lstStyle/>
          <a:p>
            <a:r>
              <a:rPr lang="en-US" altLang="zh-CN" dirty="0"/>
              <a:t>001</a:t>
            </a:r>
            <a:r>
              <a:rPr lang="en-US" altLang="zh-CN" dirty="0">
                <a:solidFill>
                  <a:srgbClr val="C00000"/>
                </a:solidFill>
              </a:rPr>
              <a:t>1</a:t>
            </a:r>
            <a:r>
              <a:rPr lang="en-US" altLang="zh-CN" dirty="0"/>
              <a:t>10</a:t>
            </a:r>
            <a:endParaRPr lang="zh-CN" altLang="en-US" dirty="0"/>
          </a:p>
        </p:txBody>
      </p:sp>
      <p:cxnSp>
        <p:nvCxnSpPr>
          <p:cNvPr id="84" name="直接箭头连接符 83">
            <a:extLst>
              <a:ext uri="{FF2B5EF4-FFF2-40B4-BE49-F238E27FC236}">
                <a16:creationId xmlns:a16="http://schemas.microsoft.com/office/drawing/2014/main" id="{2857A9D3-741D-6423-C949-1B95283C37E2}"/>
              </a:ext>
            </a:extLst>
          </p:cNvPr>
          <p:cNvCxnSpPr>
            <a:cxnSpLocks/>
          </p:cNvCxnSpPr>
          <p:nvPr/>
        </p:nvCxnSpPr>
        <p:spPr bwMode="auto">
          <a:xfrm flipV="1">
            <a:off x="8983040" y="3755392"/>
            <a:ext cx="926593" cy="1039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85" name="矩形 84">
            <a:extLst>
              <a:ext uri="{FF2B5EF4-FFF2-40B4-BE49-F238E27FC236}">
                <a16:creationId xmlns:a16="http://schemas.microsoft.com/office/drawing/2014/main" id="{E6C90E9E-4AD2-B770-A2D2-FF17BB7F8C2D}"/>
              </a:ext>
            </a:extLst>
          </p:cNvPr>
          <p:cNvSpPr/>
          <p:nvPr/>
        </p:nvSpPr>
        <p:spPr>
          <a:xfrm>
            <a:off x="2236737" y="5433800"/>
            <a:ext cx="8514426" cy="523220"/>
          </a:xfrm>
          <a:prstGeom prst="rect">
            <a:avLst/>
          </a:prstGeom>
        </p:spPr>
        <p:txBody>
          <a:bodyPr wrap="square">
            <a:spAutoFit/>
          </a:bodyPr>
          <a:lstStyle/>
          <a:p>
            <a:pPr algn="ctr"/>
            <a:r>
              <a:rPr lang="zh-CN" altLang="en-US" sz="2800" b="1" dirty="0">
                <a:solidFill>
                  <a:schemeClr val="tx2"/>
                </a:solidFill>
                <a:effectLst>
                  <a:outerShdw blurRad="38100" dist="38100" dir="2700000" algn="tl">
                    <a:srgbClr val="C0C0C0"/>
                  </a:outerShdw>
                </a:effectLst>
                <a:latin typeface="+mj-lt"/>
                <a:ea typeface="+mj-ea"/>
                <a:cs typeface="+mj-cs"/>
              </a:rPr>
              <a:t>不可靠信道：外部信号干扰导致比特错误（数据损坏）</a:t>
            </a:r>
          </a:p>
        </p:txBody>
      </p:sp>
    </p:spTree>
    <p:extLst>
      <p:ext uri="{BB962C8B-B14F-4D97-AF65-F5344CB8AC3E}">
        <p14:creationId xmlns:p14="http://schemas.microsoft.com/office/powerpoint/2010/main" val="287731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1" nodeType="clickEffect">
                                  <p:stCondLst>
                                    <p:cond delay="0"/>
                                  </p:stCondLst>
                                  <p:childTnLst>
                                    <p:animEffect transition="out" filter="fade">
                                      <p:cBhvr>
                                        <p:cTn id="16" dur="500" tmFilter="0, 0; .2, .5; .8, .5; 1, 0"/>
                                        <p:tgtEl>
                                          <p:spTgt spid="79"/>
                                        </p:tgtEl>
                                      </p:cBhvr>
                                    </p:animEffect>
                                    <p:animScale>
                                      <p:cBhvr>
                                        <p:cTn id="17" dur="250" autoRev="1" fill="hold"/>
                                        <p:tgtEl>
                                          <p:spTgt spid="7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79" grpId="1"/>
      <p:bldP spid="8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3"/>
          <a:stretch>
            <a:fillRect/>
          </a:stretch>
        </p:blipFill>
        <p:spPr>
          <a:xfrm>
            <a:off x="8376344" y="4386162"/>
            <a:ext cx="396875" cy="281305"/>
          </a:xfrm>
          <a:prstGeom prst="rect">
            <a:avLst/>
          </a:prstGeom>
        </p:spPr>
      </p:pic>
      <p:sp>
        <p:nvSpPr>
          <p:cNvPr id="2" name="标题 1"/>
          <p:cNvSpPr>
            <a:spLocks noGrp="1"/>
          </p:cNvSpPr>
          <p:nvPr>
            <p:ph type="title"/>
          </p:nvPr>
        </p:nvSpPr>
        <p:spPr/>
        <p:txBody>
          <a:bodyPr>
            <a:normAutofit/>
          </a:bodyPr>
          <a:lstStyle/>
          <a:p>
            <a:r>
              <a:rPr kumimoji="1" lang="zh-CN" altLang="en-US" sz="3200" dirty="0"/>
              <a:t>场景</a:t>
            </a:r>
            <a:r>
              <a:rPr kumimoji="1" lang="en-US" altLang="zh-CN" sz="3200" dirty="0"/>
              <a:t>3</a:t>
            </a:r>
            <a:r>
              <a:rPr kumimoji="1" lang="zh-CN" altLang="en-US" dirty="0"/>
              <a:t>：有错且可丢包信道</a:t>
            </a:r>
            <a:endParaRPr kumimoji="1" dirty="0"/>
          </a:p>
        </p:txBody>
      </p:sp>
      <p:sp>
        <p:nvSpPr>
          <p:cNvPr id="3" name="内容占位符 2"/>
          <p:cNvSpPr>
            <a:spLocks noGrp="1"/>
          </p:cNvSpPr>
          <p:nvPr>
            <p:ph idx="1"/>
          </p:nvPr>
        </p:nvSpPr>
        <p:spPr>
          <a:xfrm>
            <a:off x="609600" y="1600203"/>
            <a:ext cx="10972800" cy="4525963"/>
          </a:xfrm>
        </p:spPr>
        <p:txBody>
          <a:bodyPr>
            <a:normAutofit lnSpcReduction="10000"/>
          </a:bodyPr>
          <a:lstStyle/>
          <a:p>
            <a:pPr>
              <a:lnSpc>
                <a:spcPct val="120000"/>
              </a:lnSpc>
            </a:pPr>
            <a:r>
              <a:rPr kumimoji="1" lang="en-US" altLang="zh-CN" sz="2400" dirty="0"/>
              <a:t>Case 1</a:t>
            </a:r>
            <a:r>
              <a:rPr kumimoji="1" lang="zh-CN" altLang="en-US" sz="2400" dirty="0"/>
              <a:t>：</a:t>
            </a:r>
            <a:r>
              <a:rPr kumimoji="1" lang="en-US" altLang="zh-CN" sz="2400" dirty="0"/>
              <a:t>ACK</a:t>
            </a:r>
            <a:r>
              <a:rPr kumimoji="1" lang="zh-CN" altLang="en-US" sz="2400" dirty="0"/>
              <a:t>丢失</a:t>
            </a:r>
            <a:endParaRPr kumimoji="1" lang="en-US" altLang="zh-CN" sz="2400" dirty="0"/>
          </a:p>
          <a:p>
            <a:pPr lvl="1">
              <a:lnSpc>
                <a:spcPct val="120000"/>
              </a:lnSpc>
            </a:pPr>
            <a:r>
              <a:rPr kumimoji="1" lang="en-US" altLang="zh-CN" sz="2000" dirty="0"/>
              <a:t>A</a:t>
            </a:r>
            <a:r>
              <a:rPr kumimoji="1" lang="zh-CN" altLang="en-US" sz="2000" dirty="0"/>
              <a:t>发送帧</a:t>
            </a:r>
            <a:r>
              <a:rPr kumimoji="1" lang="en-US" altLang="zh-CN" sz="2000" dirty="0"/>
              <a:t>A1</a:t>
            </a:r>
          </a:p>
          <a:p>
            <a:pPr lvl="1">
              <a:lnSpc>
                <a:spcPct val="120000"/>
              </a:lnSpc>
            </a:pPr>
            <a:r>
              <a:rPr kumimoji="1" lang="en-US" altLang="zh-CN" sz="2000" dirty="0"/>
              <a:t>B</a:t>
            </a:r>
            <a:r>
              <a:rPr kumimoji="1" lang="zh-CN" altLang="en-US" sz="2000" dirty="0"/>
              <a:t>收到了</a:t>
            </a:r>
            <a:r>
              <a:rPr kumimoji="1" lang="en-US" altLang="zh-CN" sz="2000" dirty="0"/>
              <a:t>A1</a:t>
            </a:r>
          </a:p>
          <a:p>
            <a:pPr lvl="1">
              <a:lnSpc>
                <a:spcPct val="120000"/>
              </a:lnSpc>
            </a:pPr>
            <a:r>
              <a:rPr kumimoji="1" lang="en-US" altLang="zh-CN" sz="2000" dirty="0"/>
              <a:t>B</a:t>
            </a:r>
            <a:r>
              <a:rPr kumimoji="1" lang="zh-CN" altLang="en-US" sz="2000" dirty="0"/>
              <a:t>生成确认</a:t>
            </a:r>
            <a:r>
              <a:rPr kumimoji="1" lang="en-US" altLang="zh-CN" sz="2000" dirty="0"/>
              <a:t>ACK</a:t>
            </a:r>
          </a:p>
          <a:p>
            <a:pPr lvl="1">
              <a:lnSpc>
                <a:spcPct val="120000"/>
              </a:lnSpc>
            </a:pPr>
            <a:r>
              <a:rPr kumimoji="1" lang="en-US" altLang="zh-CN" sz="2000" dirty="0"/>
              <a:t>ACK</a:t>
            </a:r>
            <a:r>
              <a:rPr kumimoji="1" lang="zh-CN" altLang="en-US" sz="2000" dirty="0"/>
              <a:t>在传输中丢失</a:t>
            </a:r>
            <a:endParaRPr kumimoji="1" lang="en-US" altLang="zh-CN" sz="2000" dirty="0"/>
          </a:p>
          <a:p>
            <a:pPr lvl="1">
              <a:lnSpc>
                <a:spcPct val="120000"/>
              </a:lnSpc>
            </a:pPr>
            <a:r>
              <a:rPr kumimoji="1" lang="en-US" altLang="zh-CN" sz="2000" dirty="0"/>
              <a:t>A</a:t>
            </a:r>
            <a:r>
              <a:rPr kumimoji="1" lang="zh-CN" altLang="en-US" sz="2000" dirty="0"/>
              <a:t>超时，重发</a:t>
            </a:r>
            <a:r>
              <a:rPr kumimoji="1" lang="en-US" altLang="zh-CN" sz="2000" dirty="0"/>
              <a:t>A1</a:t>
            </a:r>
          </a:p>
          <a:p>
            <a:pPr lvl="1">
              <a:lnSpc>
                <a:spcPct val="120000"/>
              </a:lnSpc>
            </a:pPr>
            <a:r>
              <a:rPr kumimoji="1" lang="en-US" altLang="zh-CN" sz="2000" dirty="0"/>
              <a:t>B</a:t>
            </a:r>
            <a:r>
              <a:rPr kumimoji="1" lang="zh-CN" altLang="en-US" sz="2000" dirty="0"/>
              <a:t>收到</a:t>
            </a:r>
            <a:r>
              <a:rPr kumimoji="1" lang="en-US" altLang="zh-CN" sz="2000" dirty="0"/>
              <a:t>A1</a:t>
            </a:r>
            <a:r>
              <a:rPr kumimoji="1" lang="zh-CN" altLang="en-US" sz="2000" dirty="0"/>
              <a:t>的另一个副本</a:t>
            </a:r>
          </a:p>
          <a:p>
            <a:pPr lvl="0">
              <a:lnSpc>
                <a:spcPct val="120000"/>
              </a:lnSpc>
            </a:pPr>
            <a:r>
              <a:rPr kumimoji="1" lang="en-US" altLang="zh-CN" sz="2400" dirty="0">
                <a:sym typeface="+mn-ea"/>
              </a:rPr>
              <a:t>Case 2</a:t>
            </a:r>
            <a:r>
              <a:rPr kumimoji="1" lang="zh-CN" altLang="en-US" sz="2400" dirty="0">
                <a:sym typeface="+mn-ea"/>
              </a:rPr>
              <a:t>：过长的延时 </a:t>
            </a:r>
            <a:r>
              <a:rPr kumimoji="1" lang="en-US" altLang="zh-CN" sz="2400" dirty="0">
                <a:sym typeface="+mn-ea"/>
              </a:rPr>
              <a:t>(long</a:t>
            </a:r>
            <a:r>
              <a:rPr kumimoji="1" lang="zh-CN" altLang="en-US" sz="2400" dirty="0">
                <a:sym typeface="+mn-ea"/>
              </a:rPr>
              <a:t> </a:t>
            </a:r>
            <a:r>
              <a:rPr kumimoji="1" lang="en-US" altLang="zh-CN" sz="2400" dirty="0">
                <a:sym typeface="+mn-ea"/>
              </a:rPr>
              <a:t>delay)</a:t>
            </a:r>
          </a:p>
          <a:p>
            <a:pPr lvl="0">
              <a:lnSpc>
                <a:spcPct val="120000"/>
              </a:lnSpc>
            </a:pPr>
            <a:r>
              <a:rPr kumimoji="1" lang="zh-CN" altLang="en-US" sz="2400" dirty="0">
                <a:sym typeface="+mn-ea"/>
              </a:rPr>
              <a:t>两种场景都会导致</a:t>
            </a:r>
            <a:r>
              <a:rPr kumimoji="1" lang="zh-CN" altLang="en-US" sz="2400" dirty="0">
                <a:solidFill>
                  <a:srgbClr val="0070C0"/>
                </a:solidFill>
                <a:sym typeface="+mn-ea"/>
              </a:rPr>
              <a:t>接收方收到多份数据</a:t>
            </a:r>
            <a:endParaRPr kumimoji="1" lang="en-US" altLang="zh-CN" sz="2400" dirty="0">
              <a:solidFill>
                <a:srgbClr val="0070C0"/>
              </a:solidFill>
              <a:sym typeface="+mn-ea"/>
            </a:endParaRPr>
          </a:p>
          <a:p>
            <a:pPr lvl="1">
              <a:lnSpc>
                <a:spcPct val="120000"/>
              </a:lnSpc>
            </a:pPr>
            <a:r>
              <a:rPr kumimoji="1" lang="zh-CN" altLang="en-US" sz="2100" dirty="0">
                <a:sym typeface="+mn-ea"/>
              </a:rPr>
              <a:t>需要数据判重</a:t>
            </a:r>
            <a:endParaRPr kumimoji="1" lang="en-US" altLang="zh-CN" sz="2100" dirty="0">
              <a:sym typeface="+mn-ea"/>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40</a:t>
            </a:fld>
            <a:endParaRPr kumimoji="1" lang="zh-CN" altLang="en-US" dirty="0"/>
          </a:p>
        </p:txBody>
      </p:sp>
      <p:cxnSp>
        <p:nvCxnSpPr>
          <p:cNvPr id="43" name="直接连接符 42"/>
          <p:cNvCxnSpPr/>
          <p:nvPr/>
        </p:nvCxnSpPr>
        <p:spPr>
          <a:xfrm>
            <a:off x="7139364" y="2128102"/>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296969" y="2128102"/>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内容占位符 2"/>
          <p:cNvSpPr>
            <a:spLocks noGrp="1"/>
          </p:cNvSpPr>
          <p:nvPr/>
        </p:nvSpPr>
        <p:spPr>
          <a:xfrm>
            <a:off x="6499286" y="1616927"/>
            <a:ext cx="1141094"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800" dirty="0"/>
              <a:t>发送方</a:t>
            </a:r>
            <a:r>
              <a:rPr kumimoji="1" lang="en-US" altLang="zh-CN" sz="1800" dirty="0"/>
              <a:t>A</a:t>
            </a:r>
            <a:endParaRPr kumimoji="1" lang="zh-CN" altLang="en-US" sz="1800" dirty="0"/>
          </a:p>
        </p:txBody>
      </p:sp>
      <p:sp>
        <p:nvSpPr>
          <p:cNvPr id="46" name="内容占位符 2"/>
          <p:cNvSpPr>
            <a:spLocks noGrp="1"/>
          </p:cNvSpPr>
          <p:nvPr/>
        </p:nvSpPr>
        <p:spPr>
          <a:xfrm>
            <a:off x="7640380" y="1616927"/>
            <a:ext cx="1123950"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800" dirty="0"/>
              <a:t>接收方</a:t>
            </a:r>
            <a:r>
              <a:rPr kumimoji="1" lang="en-US" altLang="zh-CN" sz="1800" dirty="0"/>
              <a:t>B</a:t>
            </a:r>
            <a:endParaRPr kumimoji="1" lang="zh-CN" altLang="en-US" sz="1800" dirty="0"/>
          </a:p>
        </p:txBody>
      </p:sp>
      <p:cxnSp>
        <p:nvCxnSpPr>
          <p:cNvPr id="47" name="直接箭头连接符 46"/>
          <p:cNvCxnSpPr/>
          <p:nvPr/>
        </p:nvCxnSpPr>
        <p:spPr>
          <a:xfrm>
            <a:off x="7155874" y="2488147"/>
            <a:ext cx="1141095" cy="194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155874" y="3845777"/>
            <a:ext cx="1141095" cy="217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内容占位符 2"/>
          <p:cNvSpPr>
            <a:spLocks noGrp="1"/>
          </p:cNvSpPr>
          <p:nvPr/>
        </p:nvSpPr>
        <p:spPr>
          <a:xfrm>
            <a:off x="8288079" y="2418297"/>
            <a:ext cx="306070" cy="68834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400" dirty="0">
                <a:solidFill>
                  <a:srgbClr val="FF0000"/>
                </a:solidFill>
              </a:rPr>
              <a:t>接收</a:t>
            </a:r>
          </a:p>
        </p:txBody>
      </p:sp>
      <p:sp>
        <p:nvSpPr>
          <p:cNvPr id="51" name="左大括号 50"/>
          <p:cNvSpPr/>
          <p:nvPr/>
        </p:nvSpPr>
        <p:spPr>
          <a:xfrm>
            <a:off x="6812339" y="2488147"/>
            <a:ext cx="278765" cy="1357630"/>
          </a:xfrm>
          <a:prstGeom prst="leftBrace">
            <a:avLst>
              <a:gd name="adj1" fmla="val 8333"/>
              <a:gd name="adj2" fmla="val 519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内容占位符 2"/>
          <p:cNvSpPr>
            <a:spLocks noGrp="1"/>
          </p:cNvSpPr>
          <p:nvPr/>
        </p:nvSpPr>
        <p:spPr>
          <a:xfrm>
            <a:off x="6447849" y="2662137"/>
            <a:ext cx="440055" cy="118872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600" dirty="0">
                <a:solidFill>
                  <a:srgbClr val="FF0000"/>
                </a:solidFill>
              </a:rPr>
              <a:t>超时重发</a:t>
            </a:r>
          </a:p>
        </p:txBody>
      </p:sp>
      <p:sp>
        <p:nvSpPr>
          <p:cNvPr id="53" name="内容占位符 2"/>
          <p:cNvSpPr>
            <a:spLocks noGrp="1"/>
          </p:cNvSpPr>
          <p:nvPr/>
        </p:nvSpPr>
        <p:spPr>
          <a:xfrm>
            <a:off x="6225599" y="2262087"/>
            <a:ext cx="948055" cy="28448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200" dirty="0">
                <a:solidFill>
                  <a:srgbClr val="FF0000"/>
                </a:solidFill>
              </a:rPr>
              <a:t>启动计时器</a:t>
            </a:r>
          </a:p>
        </p:txBody>
      </p:sp>
      <p:sp>
        <p:nvSpPr>
          <p:cNvPr id="54" name="内容占位符 2"/>
          <p:cNvSpPr>
            <a:spLocks noGrp="1"/>
          </p:cNvSpPr>
          <p:nvPr/>
        </p:nvSpPr>
        <p:spPr>
          <a:xfrm>
            <a:off x="6220519" y="3778467"/>
            <a:ext cx="948055" cy="28448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200" dirty="0">
                <a:solidFill>
                  <a:srgbClr val="FF0000"/>
                </a:solidFill>
              </a:rPr>
              <a:t>启动计时器</a:t>
            </a:r>
          </a:p>
        </p:txBody>
      </p:sp>
      <p:sp>
        <p:nvSpPr>
          <p:cNvPr id="55" name="内容占位符 2"/>
          <p:cNvSpPr>
            <a:spLocks noGrp="1"/>
          </p:cNvSpPr>
          <p:nvPr/>
        </p:nvSpPr>
        <p:spPr>
          <a:xfrm>
            <a:off x="8284269" y="3850857"/>
            <a:ext cx="306070" cy="68834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400" dirty="0">
                <a:solidFill>
                  <a:srgbClr val="FF0000"/>
                </a:solidFill>
              </a:rPr>
              <a:t>接收</a:t>
            </a:r>
          </a:p>
        </p:txBody>
      </p:sp>
      <p:cxnSp>
        <p:nvCxnSpPr>
          <p:cNvPr id="56" name="直接箭头连接符 55"/>
          <p:cNvCxnSpPr/>
          <p:nvPr/>
        </p:nvCxnSpPr>
        <p:spPr>
          <a:xfrm flipH="1">
            <a:off x="7640379" y="2809457"/>
            <a:ext cx="643890" cy="155575"/>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内容占位符 2"/>
          <p:cNvSpPr>
            <a:spLocks noGrp="1"/>
          </p:cNvSpPr>
          <p:nvPr/>
        </p:nvSpPr>
        <p:spPr>
          <a:xfrm rot="20788795">
            <a:off x="7290765" y="2938000"/>
            <a:ext cx="1347470"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en-US" altLang="zh-CN" sz="1600" dirty="0">
                <a:solidFill>
                  <a:srgbClr val="FF0000"/>
                </a:solidFill>
              </a:rPr>
              <a:t>ACK</a:t>
            </a:r>
            <a:r>
              <a:rPr kumimoji="1" lang="zh-CN" altLang="en-US" sz="1600" dirty="0">
                <a:solidFill>
                  <a:srgbClr val="FF0000"/>
                </a:solidFill>
              </a:rPr>
              <a:t>丢失</a:t>
            </a:r>
          </a:p>
        </p:txBody>
      </p:sp>
      <p:sp>
        <p:nvSpPr>
          <p:cNvPr id="60" name="椭圆 59"/>
          <p:cNvSpPr/>
          <p:nvPr/>
        </p:nvSpPr>
        <p:spPr>
          <a:xfrm>
            <a:off x="8154729" y="3633052"/>
            <a:ext cx="609600" cy="906145"/>
          </a:xfrm>
          <a:prstGeom prst="ellipse">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450562" y="2245589"/>
            <a:ext cx="453970" cy="646331"/>
          </a:xfrm>
          <a:prstGeom prst="rect">
            <a:avLst/>
          </a:prstGeom>
          <a:noFill/>
        </p:spPr>
        <p:txBody>
          <a:bodyPr wrap="none" rtlCol="0">
            <a:spAutoFit/>
          </a:bodyPr>
          <a:lstStyle/>
          <a:p>
            <a:r>
              <a:rPr kumimoji="1" lang="en-US" altLang="zh-CN" dirty="0"/>
              <a:t>A1</a:t>
            </a:r>
          </a:p>
          <a:p>
            <a:endParaRPr lang="en-US" dirty="0"/>
          </a:p>
        </p:txBody>
      </p:sp>
      <p:sp>
        <p:nvSpPr>
          <p:cNvPr id="11" name="Rectangle 10"/>
          <p:cNvSpPr/>
          <p:nvPr/>
        </p:nvSpPr>
        <p:spPr>
          <a:xfrm>
            <a:off x="7017921" y="3520509"/>
            <a:ext cx="944489" cy="437812"/>
          </a:xfrm>
          <a:prstGeom prst="rect">
            <a:avLst/>
          </a:prstGeom>
        </p:spPr>
        <p:txBody>
          <a:bodyPr wrap="none">
            <a:spAutoFit/>
          </a:bodyPr>
          <a:lstStyle/>
          <a:p>
            <a:pPr lvl="1">
              <a:lnSpc>
                <a:spcPct val="120000"/>
              </a:lnSpc>
            </a:pPr>
            <a:r>
              <a:rPr kumimoji="1" lang="en-US" altLang="zh-CN" sz="2000" dirty="0"/>
              <a:t>A1</a:t>
            </a:r>
          </a:p>
        </p:txBody>
      </p:sp>
      <p:sp>
        <p:nvSpPr>
          <p:cNvPr id="12" name="Rectangle 11"/>
          <p:cNvSpPr/>
          <p:nvPr/>
        </p:nvSpPr>
        <p:spPr>
          <a:xfrm>
            <a:off x="8065926" y="2469459"/>
            <a:ext cx="883575" cy="368755"/>
          </a:xfrm>
          <a:prstGeom prst="rect">
            <a:avLst/>
          </a:prstGeom>
        </p:spPr>
        <p:txBody>
          <a:bodyPr wrap="none">
            <a:spAutoFit/>
          </a:bodyPr>
          <a:lstStyle/>
          <a:p>
            <a:pPr lvl="1">
              <a:lnSpc>
                <a:spcPct val="120000"/>
              </a:lnSpc>
            </a:pPr>
            <a:r>
              <a:rPr kumimoji="1" lang="en-US" altLang="zh-CN" sz="1600" dirty="0"/>
              <a:t>A1</a:t>
            </a:r>
          </a:p>
        </p:txBody>
      </p:sp>
      <p:sp>
        <p:nvSpPr>
          <p:cNvPr id="39" name="Rectangle 38"/>
          <p:cNvSpPr/>
          <p:nvPr/>
        </p:nvSpPr>
        <p:spPr>
          <a:xfrm>
            <a:off x="8082339" y="3866117"/>
            <a:ext cx="883575" cy="368755"/>
          </a:xfrm>
          <a:prstGeom prst="rect">
            <a:avLst/>
          </a:prstGeom>
        </p:spPr>
        <p:txBody>
          <a:bodyPr wrap="none">
            <a:spAutoFit/>
          </a:bodyPr>
          <a:lstStyle/>
          <a:p>
            <a:pPr lvl="1">
              <a:lnSpc>
                <a:spcPct val="120000"/>
              </a:lnSpc>
            </a:pPr>
            <a:r>
              <a:rPr kumimoji="1" lang="en-US" altLang="zh-CN" sz="1600" dirty="0"/>
              <a:t>A1</a:t>
            </a:r>
          </a:p>
        </p:txBody>
      </p:sp>
      <p:pic>
        <p:nvPicPr>
          <p:cNvPr id="25" name="图片 24">
            <a:extLst>
              <a:ext uri="{FF2B5EF4-FFF2-40B4-BE49-F238E27FC236}">
                <a16:creationId xmlns:a16="http://schemas.microsoft.com/office/drawing/2014/main" id="{40A0CCBC-1188-4989-9C8C-21E43FABEF52}"/>
              </a:ext>
            </a:extLst>
          </p:cNvPr>
          <p:cNvPicPr>
            <a:picLocks noChangeAspect="1"/>
          </p:cNvPicPr>
          <p:nvPr/>
        </p:nvPicPr>
        <p:blipFill>
          <a:blip r:embed="rId3"/>
          <a:stretch>
            <a:fillRect/>
          </a:stretch>
        </p:blipFill>
        <p:spPr>
          <a:xfrm>
            <a:off x="11520976" y="5200374"/>
            <a:ext cx="396875" cy="281305"/>
          </a:xfrm>
          <a:prstGeom prst="rect">
            <a:avLst/>
          </a:prstGeom>
        </p:spPr>
      </p:pic>
      <p:cxnSp>
        <p:nvCxnSpPr>
          <p:cNvPr id="26" name="直接连接符 25">
            <a:extLst>
              <a:ext uri="{FF2B5EF4-FFF2-40B4-BE49-F238E27FC236}">
                <a16:creationId xmlns:a16="http://schemas.microsoft.com/office/drawing/2014/main" id="{C911F8E3-E505-4AA9-83CC-FC42F04CCA3D}"/>
              </a:ext>
            </a:extLst>
          </p:cNvPr>
          <p:cNvCxnSpPr/>
          <p:nvPr/>
        </p:nvCxnSpPr>
        <p:spPr>
          <a:xfrm>
            <a:off x="10272633" y="2132113"/>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2C40086-10A4-4E17-9117-A0D4121E6A52}"/>
              </a:ext>
            </a:extLst>
          </p:cNvPr>
          <p:cNvCxnSpPr/>
          <p:nvPr/>
        </p:nvCxnSpPr>
        <p:spPr>
          <a:xfrm>
            <a:off x="11430238" y="2132113"/>
            <a:ext cx="0" cy="3584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内容占位符 2">
            <a:extLst>
              <a:ext uri="{FF2B5EF4-FFF2-40B4-BE49-F238E27FC236}">
                <a16:creationId xmlns:a16="http://schemas.microsoft.com/office/drawing/2014/main" id="{F9D003A5-109A-4DE5-B958-F93CCF4B39F2}"/>
              </a:ext>
            </a:extLst>
          </p:cNvPr>
          <p:cNvSpPr>
            <a:spLocks noGrp="1"/>
          </p:cNvSpPr>
          <p:nvPr/>
        </p:nvSpPr>
        <p:spPr>
          <a:xfrm>
            <a:off x="9632555" y="1620938"/>
            <a:ext cx="1141094"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800" dirty="0"/>
              <a:t>发送方</a:t>
            </a:r>
            <a:r>
              <a:rPr kumimoji="1" lang="en-US" altLang="zh-CN" sz="1800" dirty="0"/>
              <a:t>A</a:t>
            </a:r>
            <a:endParaRPr kumimoji="1" lang="zh-CN" altLang="en-US" sz="1800" dirty="0"/>
          </a:p>
        </p:txBody>
      </p:sp>
      <p:sp>
        <p:nvSpPr>
          <p:cNvPr id="29" name="内容占位符 2">
            <a:extLst>
              <a:ext uri="{FF2B5EF4-FFF2-40B4-BE49-F238E27FC236}">
                <a16:creationId xmlns:a16="http://schemas.microsoft.com/office/drawing/2014/main" id="{23338008-F63E-4CDF-ADAD-F1B87C9F3BDF}"/>
              </a:ext>
            </a:extLst>
          </p:cNvPr>
          <p:cNvSpPr>
            <a:spLocks noGrp="1"/>
          </p:cNvSpPr>
          <p:nvPr/>
        </p:nvSpPr>
        <p:spPr>
          <a:xfrm>
            <a:off x="10773649" y="1620938"/>
            <a:ext cx="1123950" cy="39751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800" dirty="0"/>
              <a:t>接收方</a:t>
            </a:r>
            <a:r>
              <a:rPr kumimoji="1" lang="en-US" altLang="zh-CN" sz="1800" dirty="0"/>
              <a:t>B</a:t>
            </a:r>
            <a:endParaRPr kumimoji="1" lang="zh-CN" altLang="en-US" sz="1800" dirty="0"/>
          </a:p>
        </p:txBody>
      </p:sp>
      <p:cxnSp>
        <p:nvCxnSpPr>
          <p:cNvPr id="30" name="直接箭头连接符 29">
            <a:extLst>
              <a:ext uri="{FF2B5EF4-FFF2-40B4-BE49-F238E27FC236}">
                <a16:creationId xmlns:a16="http://schemas.microsoft.com/office/drawing/2014/main" id="{A2722C97-6870-4BCB-8A97-BB4263CF0B6B}"/>
              </a:ext>
            </a:extLst>
          </p:cNvPr>
          <p:cNvCxnSpPr>
            <a:cxnSpLocks/>
          </p:cNvCxnSpPr>
          <p:nvPr/>
        </p:nvCxnSpPr>
        <p:spPr>
          <a:xfrm>
            <a:off x="10289143" y="2492158"/>
            <a:ext cx="1138700" cy="13779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995B542-6474-4654-BB18-59BAED418E41}"/>
              </a:ext>
            </a:extLst>
          </p:cNvPr>
          <p:cNvCxnSpPr>
            <a:cxnSpLocks/>
          </p:cNvCxnSpPr>
          <p:nvPr/>
        </p:nvCxnSpPr>
        <p:spPr>
          <a:xfrm>
            <a:off x="10289143" y="3849788"/>
            <a:ext cx="1128394" cy="991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内容占位符 2">
            <a:extLst>
              <a:ext uri="{FF2B5EF4-FFF2-40B4-BE49-F238E27FC236}">
                <a16:creationId xmlns:a16="http://schemas.microsoft.com/office/drawing/2014/main" id="{AAE0ADB1-6288-4FEA-A756-1183FFFB0349}"/>
              </a:ext>
            </a:extLst>
          </p:cNvPr>
          <p:cNvSpPr>
            <a:spLocks noGrp="1"/>
          </p:cNvSpPr>
          <p:nvPr/>
        </p:nvSpPr>
        <p:spPr>
          <a:xfrm>
            <a:off x="11421348" y="2422308"/>
            <a:ext cx="306070" cy="68834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400" dirty="0">
                <a:solidFill>
                  <a:srgbClr val="FF0000"/>
                </a:solidFill>
              </a:rPr>
              <a:t>接收</a:t>
            </a:r>
          </a:p>
        </p:txBody>
      </p:sp>
      <p:sp>
        <p:nvSpPr>
          <p:cNvPr id="33" name="左大括号 32">
            <a:extLst>
              <a:ext uri="{FF2B5EF4-FFF2-40B4-BE49-F238E27FC236}">
                <a16:creationId xmlns:a16="http://schemas.microsoft.com/office/drawing/2014/main" id="{C6319545-A6BC-417B-B751-3A7F2E3B5B79}"/>
              </a:ext>
            </a:extLst>
          </p:cNvPr>
          <p:cNvSpPr/>
          <p:nvPr/>
        </p:nvSpPr>
        <p:spPr>
          <a:xfrm>
            <a:off x="9945608" y="2492158"/>
            <a:ext cx="278765" cy="1357630"/>
          </a:xfrm>
          <a:prstGeom prst="leftBrace">
            <a:avLst>
              <a:gd name="adj1" fmla="val 8333"/>
              <a:gd name="adj2" fmla="val 519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内容占位符 2">
            <a:extLst>
              <a:ext uri="{FF2B5EF4-FFF2-40B4-BE49-F238E27FC236}">
                <a16:creationId xmlns:a16="http://schemas.microsoft.com/office/drawing/2014/main" id="{B386DF02-C065-41E2-B29C-8DA1350B2529}"/>
              </a:ext>
            </a:extLst>
          </p:cNvPr>
          <p:cNvSpPr>
            <a:spLocks noGrp="1"/>
          </p:cNvSpPr>
          <p:nvPr/>
        </p:nvSpPr>
        <p:spPr>
          <a:xfrm>
            <a:off x="9581118" y="2666148"/>
            <a:ext cx="440055" cy="118872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600" dirty="0">
                <a:solidFill>
                  <a:srgbClr val="FF0000"/>
                </a:solidFill>
              </a:rPr>
              <a:t>超时重发</a:t>
            </a:r>
          </a:p>
        </p:txBody>
      </p:sp>
      <p:sp>
        <p:nvSpPr>
          <p:cNvPr id="35" name="内容占位符 2">
            <a:extLst>
              <a:ext uri="{FF2B5EF4-FFF2-40B4-BE49-F238E27FC236}">
                <a16:creationId xmlns:a16="http://schemas.microsoft.com/office/drawing/2014/main" id="{BD435D48-57D5-4745-A7F1-F86C0F8D0243}"/>
              </a:ext>
            </a:extLst>
          </p:cNvPr>
          <p:cNvSpPr>
            <a:spLocks noGrp="1"/>
          </p:cNvSpPr>
          <p:nvPr/>
        </p:nvSpPr>
        <p:spPr>
          <a:xfrm>
            <a:off x="9358868" y="2266098"/>
            <a:ext cx="948055" cy="28448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200" dirty="0">
                <a:solidFill>
                  <a:srgbClr val="FF0000"/>
                </a:solidFill>
              </a:rPr>
              <a:t>启动计时器</a:t>
            </a:r>
          </a:p>
        </p:txBody>
      </p:sp>
      <p:sp>
        <p:nvSpPr>
          <p:cNvPr id="36" name="内容占位符 2">
            <a:extLst>
              <a:ext uri="{FF2B5EF4-FFF2-40B4-BE49-F238E27FC236}">
                <a16:creationId xmlns:a16="http://schemas.microsoft.com/office/drawing/2014/main" id="{051A735F-0596-4FBC-AA1F-A3300A5448A2}"/>
              </a:ext>
            </a:extLst>
          </p:cNvPr>
          <p:cNvSpPr>
            <a:spLocks noGrp="1"/>
          </p:cNvSpPr>
          <p:nvPr/>
        </p:nvSpPr>
        <p:spPr>
          <a:xfrm>
            <a:off x="9353788" y="3782478"/>
            <a:ext cx="948055" cy="28448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200" dirty="0">
                <a:solidFill>
                  <a:srgbClr val="FF0000"/>
                </a:solidFill>
              </a:rPr>
              <a:t>启动计时器</a:t>
            </a:r>
          </a:p>
        </p:txBody>
      </p:sp>
      <p:sp>
        <p:nvSpPr>
          <p:cNvPr id="37" name="内容占位符 2">
            <a:extLst>
              <a:ext uri="{FF2B5EF4-FFF2-40B4-BE49-F238E27FC236}">
                <a16:creationId xmlns:a16="http://schemas.microsoft.com/office/drawing/2014/main" id="{665F9945-EE7D-4A72-88E9-E0747491EDDA}"/>
              </a:ext>
            </a:extLst>
          </p:cNvPr>
          <p:cNvSpPr>
            <a:spLocks noGrp="1"/>
          </p:cNvSpPr>
          <p:nvPr/>
        </p:nvSpPr>
        <p:spPr>
          <a:xfrm>
            <a:off x="11428901" y="4665069"/>
            <a:ext cx="306070" cy="688340"/>
          </a:xfrm>
          <a:prstGeom prst="rect">
            <a:avLst/>
          </a:prstGeom>
        </p:spPr>
        <p:txBody>
          <a:bodyPr vert="horz" lIns="91440" tIns="45720" rIns="91440" bIns="45720" rtlCol="0"/>
          <a:lstStyle>
            <a:lvl1pPr marL="228600" indent="-22860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kumimoji="1" lang="zh-CN" altLang="en-US" sz="1400" dirty="0">
                <a:solidFill>
                  <a:srgbClr val="FF0000"/>
                </a:solidFill>
              </a:rPr>
              <a:t>接收</a:t>
            </a:r>
          </a:p>
        </p:txBody>
      </p:sp>
      <p:sp>
        <p:nvSpPr>
          <p:cNvPr id="41" name="椭圆 40">
            <a:extLst>
              <a:ext uri="{FF2B5EF4-FFF2-40B4-BE49-F238E27FC236}">
                <a16:creationId xmlns:a16="http://schemas.microsoft.com/office/drawing/2014/main" id="{A786D49C-CBBA-4304-9E41-DAB2F56D8C40}"/>
              </a:ext>
            </a:extLst>
          </p:cNvPr>
          <p:cNvSpPr/>
          <p:nvPr/>
        </p:nvSpPr>
        <p:spPr>
          <a:xfrm>
            <a:off x="11299361" y="4447264"/>
            <a:ext cx="609600" cy="906145"/>
          </a:xfrm>
          <a:prstGeom prst="ellipse">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8">
            <a:extLst>
              <a:ext uri="{FF2B5EF4-FFF2-40B4-BE49-F238E27FC236}">
                <a16:creationId xmlns:a16="http://schemas.microsoft.com/office/drawing/2014/main" id="{8EB1CA5F-8FB7-4CF2-8B1A-3F1B55028906}"/>
              </a:ext>
            </a:extLst>
          </p:cNvPr>
          <p:cNvSpPr txBox="1"/>
          <p:nvPr/>
        </p:nvSpPr>
        <p:spPr>
          <a:xfrm>
            <a:off x="10583831" y="2249600"/>
            <a:ext cx="453970" cy="646331"/>
          </a:xfrm>
          <a:prstGeom prst="rect">
            <a:avLst/>
          </a:prstGeom>
          <a:noFill/>
        </p:spPr>
        <p:txBody>
          <a:bodyPr wrap="none" rtlCol="0">
            <a:spAutoFit/>
          </a:bodyPr>
          <a:lstStyle/>
          <a:p>
            <a:r>
              <a:rPr kumimoji="1" lang="en-US" altLang="zh-CN" dirty="0"/>
              <a:t>A1</a:t>
            </a:r>
          </a:p>
          <a:p>
            <a:endParaRPr lang="en-US" dirty="0"/>
          </a:p>
        </p:txBody>
      </p:sp>
      <p:sp>
        <p:nvSpPr>
          <p:cNvPr id="49" name="Rectangle 10">
            <a:extLst>
              <a:ext uri="{FF2B5EF4-FFF2-40B4-BE49-F238E27FC236}">
                <a16:creationId xmlns:a16="http://schemas.microsoft.com/office/drawing/2014/main" id="{8BEB01F7-F547-4DDA-AC46-9A16C8D43469}"/>
              </a:ext>
            </a:extLst>
          </p:cNvPr>
          <p:cNvSpPr/>
          <p:nvPr/>
        </p:nvSpPr>
        <p:spPr>
          <a:xfrm>
            <a:off x="10151190" y="3524520"/>
            <a:ext cx="944489" cy="437812"/>
          </a:xfrm>
          <a:prstGeom prst="rect">
            <a:avLst/>
          </a:prstGeom>
        </p:spPr>
        <p:txBody>
          <a:bodyPr wrap="none">
            <a:spAutoFit/>
          </a:bodyPr>
          <a:lstStyle/>
          <a:p>
            <a:pPr lvl="1">
              <a:lnSpc>
                <a:spcPct val="120000"/>
              </a:lnSpc>
            </a:pPr>
            <a:r>
              <a:rPr kumimoji="1" lang="en-US" altLang="zh-CN" sz="2000" dirty="0"/>
              <a:t>A1</a:t>
            </a:r>
          </a:p>
        </p:txBody>
      </p:sp>
      <p:sp>
        <p:nvSpPr>
          <p:cNvPr id="58" name="Rectangle 11">
            <a:extLst>
              <a:ext uri="{FF2B5EF4-FFF2-40B4-BE49-F238E27FC236}">
                <a16:creationId xmlns:a16="http://schemas.microsoft.com/office/drawing/2014/main" id="{E6421A06-25D4-458E-8B87-32486C9ADF0C}"/>
              </a:ext>
            </a:extLst>
          </p:cNvPr>
          <p:cNvSpPr/>
          <p:nvPr/>
        </p:nvSpPr>
        <p:spPr>
          <a:xfrm>
            <a:off x="11199195" y="2473470"/>
            <a:ext cx="883575" cy="368755"/>
          </a:xfrm>
          <a:prstGeom prst="rect">
            <a:avLst/>
          </a:prstGeom>
        </p:spPr>
        <p:txBody>
          <a:bodyPr wrap="none">
            <a:spAutoFit/>
          </a:bodyPr>
          <a:lstStyle/>
          <a:p>
            <a:pPr lvl="1">
              <a:lnSpc>
                <a:spcPct val="120000"/>
              </a:lnSpc>
            </a:pPr>
            <a:r>
              <a:rPr kumimoji="1" lang="en-US" altLang="zh-CN" sz="1600" dirty="0"/>
              <a:t>A1</a:t>
            </a:r>
          </a:p>
        </p:txBody>
      </p:sp>
      <p:sp>
        <p:nvSpPr>
          <p:cNvPr id="59" name="Rectangle 38">
            <a:extLst>
              <a:ext uri="{FF2B5EF4-FFF2-40B4-BE49-F238E27FC236}">
                <a16:creationId xmlns:a16="http://schemas.microsoft.com/office/drawing/2014/main" id="{542ADBA5-DC6F-4D52-8856-7E3F795FEC8A}"/>
              </a:ext>
            </a:extLst>
          </p:cNvPr>
          <p:cNvSpPr/>
          <p:nvPr/>
        </p:nvSpPr>
        <p:spPr>
          <a:xfrm>
            <a:off x="11226971" y="4680329"/>
            <a:ext cx="883575" cy="368755"/>
          </a:xfrm>
          <a:prstGeom prst="rect">
            <a:avLst/>
          </a:prstGeom>
        </p:spPr>
        <p:txBody>
          <a:bodyPr wrap="none">
            <a:spAutoFit/>
          </a:bodyPr>
          <a:lstStyle/>
          <a:p>
            <a:pPr lvl="1">
              <a:lnSpc>
                <a:spcPct val="120000"/>
              </a:lnSpc>
            </a:pPr>
            <a:r>
              <a:rPr kumimoji="1" lang="en-US" altLang="zh-CN" sz="1600" dirty="0"/>
              <a:t>A1</a:t>
            </a:r>
          </a:p>
        </p:txBody>
      </p:sp>
      <p:cxnSp>
        <p:nvCxnSpPr>
          <p:cNvPr id="62" name="直接箭头连接符 61">
            <a:extLst>
              <a:ext uri="{FF2B5EF4-FFF2-40B4-BE49-F238E27FC236}">
                <a16:creationId xmlns:a16="http://schemas.microsoft.com/office/drawing/2014/main" id="{DE97FD28-3025-4612-B03F-77976C727852}"/>
              </a:ext>
            </a:extLst>
          </p:cNvPr>
          <p:cNvCxnSpPr/>
          <p:nvPr/>
        </p:nvCxnSpPr>
        <p:spPr>
          <a:xfrm flipH="1">
            <a:off x="10773649" y="3871914"/>
            <a:ext cx="643890" cy="155575"/>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EB0FD77-3EF7-4044-ABC7-D3C5C3EC6FAD}"/>
              </a:ext>
            </a:extLst>
          </p:cNvPr>
          <p:cNvSpPr txBox="1"/>
          <p:nvPr/>
        </p:nvSpPr>
        <p:spPr>
          <a:xfrm>
            <a:off x="7339135" y="5896817"/>
            <a:ext cx="915635" cy="369332"/>
          </a:xfrm>
          <a:prstGeom prst="rect">
            <a:avLst/>
          </a:prstGeom>
          <a:noFill/>
        </p:spPr>
        <p:txBody>
          <a:bodyPr wrap="none" rtlCol="0">
            <a:spAutoFit/>
          </a:bodyPr>
          <a:lstStyle/>
          <a:p>
            <a:r>
              <a:rPr lang="en-US" altLang="zh-CN" dirty="0"/>
              <a:t>Case 1</a:t>
            </a:r>
            <a:endParaRPr lang="zh-CN" altLang="en-US" dirty="0"/>
          </a:p>
        </p:txBody>
      </p:sp>
      <p:sp>
        <p:nvSpPr>
          <p:cNvPr id="64" name="文本框 63">
            <a:extLst>
              <a:ext uri="{FF2B5EF4-FFF2-40B4-BE49-F238E27FC236}">
                <a16:creationId xmlns:a16="http://schemas.microsoft.com/office/drawing/2014/main" id="{C40386FB-63DA-4C83-A3BB-12F410E0F947}"/>
              </a:ext>
            </a:extLst>
          </p:cNvPr>
          <p:cNvSpPr txBox="1"/>
          <p:nvPr/>
        </p:nvSpPr>
        <p:spPr>
          <a:xfrm>
            <a:off x="10466054" y="5920065"/>
            <a:ext cx="915635" cy="369332"/>
          </a:xfrm>
          <a:prstGeom prst="rect">
            <a:avLst/>
          </a:prstGeom>
          <a:noFill/>
        </p:spPr>
        <p:txBody>
          <a:bodyPr wrap="none" rtlCol="0">
            <a:spAutoFit/>
          </a:bodyPr>
          <a:lstStyle/>
          <a:p>
            <a:r>
              <a:rPr lang="en-US" altLang="zh-CN" dirty="0"/>
              <a:t>Case 2</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3EB41DA0-6F9C-4D9B-A97B-5E58422B3227}"/>
              </a:ext>
            </a:extLst>
          </p:cNvPr>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rdt3.0</a:t>
            </a:r>
            <a:r>
              <a:rPr lang="zh-CN" altLang="en-US" dirty="0">
                <a:latin typeface="微软雅黑" panose="020B0503020204020204" pitchFamily="34" charset="-122"/>
                <a:ea typeface="微软雅黑" panose="020B0503020204020204" pitchFamily="34" charset="-122"/>
              </a:rPr>
              <a:t>发送方</a:t>
            </a:r>
            <a:r>
              <a:rPr lang="en-US" altLang="zh-CN" dirty="0">
                <a:latin typeface="微软雅黑" panose="020B0503020204020204" pitchFamily="34" charset="-122"/>
                <a:ea typeface="微软雅黑" panose="020B0503020204020204" pitchFamily="34" charset="-122"/>
              </a:rPr>
              <a:t>FSM</a:t>
            </a:r>
            <a:endParaRPr lang="en-US" dirty="0">
              <a:latin typeface="微软雅黑" panose="020B0503020204020204" pitchFamily="34" charset="-122"/>
              <a:ea typeface="微软雅黑" panose="020B0503020204020204" pitchFamily="34" charset="-122"/>
            </a:endParaRPr>
          </a:p>
        </p:txBody>
      </p:sp>
      <p:sp>
        <p:nvSpPr>
          <p:cNvPr id="55300" name="Text Box 3">
            <a:extLst>
              <a:ext uri="{FF2B5EF4-FFF2-40B4-BE49-F238E27FC236}">
                <a16:creationId xmlns:a16="http://schemas.microsoft.com/office/drawing/2014/main" id="{7C7EE95E-35B0-4FB9-AB10-E1F9CA6FC46B}"/>
              </a:ext>
            </a:extLst>
          </p:cNvPr>
          <p:cNvSpPr txBox="1">
            <a:spLocks noChangeArrowheads="1"/>
          </p:cNvSpPr>
          <p:nvPr/>
        </p:nvSpPr>
        <p:spPr bwMode="auto">
          <a:xfrm>
            <a:off x="4656136" y="1646238"/>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sndpkt</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(0, data, checksum)</a:t>
            </a:r>
          </a:p>
          <a:p>
            <a:pPr algn="l"/>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p>
          <a:p>
            <a:pPr algn="l"/>
            <a:r>
              <a:rPr lang="en-US" altLang="zh-CN" sz="1400" dirty="0" err="1">
                <a:solidFill>
                  <a:srgbClr val="FF0000"/>
                </a:solidFill>
                <a:latin typeface="Arial" panose="020B0604020202020204" pitchFamily="34" charset="0"/>
              </a:rPr>
              <a:t>start_timer</a:t>
            </a:r>
            <a:endParaRPr lang="en-US" altLang="zh-CN" sz="1400" dirty="0">
              <a:solidFill>
                <a:srgbClr val="FF0000"/>
              </a:solidFill>
              <a:latin typeface="Times New Roman" panose="02020603050405020304" pitchFamily="18" charset="0"/>
            </a:endParaRPr>
          </a:p>
        </p:txBody>
      </p:sp>
      <p:sp>
        <p:nvSpPr>
          <p:cNvPr id="55301" name="Text Box 4">
            <a:extLst>
              <a:ext uri="{FF2B5EF4-FFF2-40B4-BE49-F238E27FC236}">
                <a16:creationId xmlns:a16="http://schemas.microsoft.com/office/drawing/2014/main" id="{F7214DE0-181C-4E4F-A6DA-BE7BDC63ACE0}"/>
              </a:ext>
            </a:extLst>
          </p:cNvPr>
          <p:cNvSpPr txBox="1">
            <a:spLocks noChangeArrowheads="1"/>
          </p:cNvSpPr>
          <p:nvPr/>
        </p:nvSpPr>
        <p:spPr bwMode="auto">
          <a:xfrm>
            <a:off x="4697412" y="1352550"/>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rdt_send(data)</a:t>
            </a:r>
            <a:endParaRPr lang="en-US" altLang="zh-CN" sz="1400">
              <a:latin typeface="Times New Roman" panose="02020603050405020304" pitchFamily="18" charset="0"/>
            </a:endParaRPr>
          </a:p>
        </p:txBody>
      </p:sp>
      <p:sp>
        <p:nvSpPr>
          <p:cNvPr id="55302" name="Line 5">
            <a:extLst>
              <a:ext uri="{FF2B5EF4-FFF2-40B4-BE49-F238E27FC236}">
                <a16:creationId xmlns:a16="http://schemas.microsoft.com/office/drawing/2014/main" id="{4AA91133-C66B-4597-8E11-4A9A707FEA49}"/>
              </a:ext>
            </a:extLst>
          </p:cNvPr>
          <p:cNvSpPr>
            <a:spLocks noChangeShapeType="1"/>
          </p:cNvSpPr>
          <p:nvPr/>
        </p:nvSpPr>
        <p:spPr bwMode="auto">
          <a:xfrm>
            <a:off x="4799011" y="1690687"/>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3" name="Line 6">
            <a:extLst>
              <a:ext uri="{FF2B5EF4-FFF2-40B4-BE49-F238E27FC236}">
                <a16:creationId xmlns:a16="http://schemas.microsoft.com/office/drawing/2014/main" id="{1A2E73B7-EE04-455E-94E1-754534B8C1E5}"/>
              </a:ext>
            </a:extLst>
          </p:cNvPr>
          <p:cNvSpPr>
            <a:spLocks noChangeShapeType="1"/>
          </p:cNvSpPr>
          <p:nvPr/>
        </p:nvSpPr>
        <p:spPr bwMode="auto">
          <a:xfrm>
            <a:off x="4386262" y="1806575"/>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5304" name="Group 7">
            <a:extLst>
              <a:ext uri="{FF2B5EF4-FFF2-40B4-BE49-F238E27FC236}">
                <a16:creationId xmlns:a16="http://schemas.microsoft.com/office/drawing/2014/main" id="{FACBF4F7-A2F2-4839-9108-EACCE52A26A7}"/>
              </a:ext>
            </a:extLst>
          </p:cNvPr>
          <p:cNvGrpSpPr>
            <a:grpSpLocks/>
          </p:cNvGrpSpPr>
          <p:nvPr/>
        </p:nvGrpSpPr>
        <p:grpSpPr bwMode="auto">
          <a:xfrm>
            <a:off x="6997699" y="2352676"/>
            <a:ext cx="889000" cy="865187"/>
            <a:chOff x="445" y="1273"/>
            <a:chExt cx="560" cy="545"/>
          </a:xfrm>
        </p:grpSpPr>
        <p:sp>
          <p:nvSpPr>
            <p:cNvPr id="55352" name="Oval 8">
              <a:extLst>
                <a:ext uri="{FF2B5EF4-FFF2-40B4-BE49-F238E27FC236}">
                  <a16:creationId xmlns:a16="http://schemas.microsoft.com/office/drawing/2014/main" id="{EAA69EA4-7B45-43D0-8D9F-112D81FB876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5353" name="Text Box 9">
              <a:extLst>
                <a:ext uri="{FF2B5EF4-FFF2-40B4-BE49-F238E27FC236}">
                  <a16:creationId xmlns:a16="http://schemas.microsoft.com/office/drawing/2014/main" id="{25261052-7F80-46C7-B723-E1125068578D}"/>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ACK0</a:t>
              </a:r>
              <a:endParaRPr lang="en-US" altLang="zh-CN" sz="1400">
                <a:latin typeface="Times New Roman" panose="02020603050405020304" pitchFamily="18" charset="0"/>
              </a:endParaRPr>
            </a:p>
          </p:txBody>
        </p:sp>
      </p:grpSp>
      <p:sp>
        <p:nvSpPr>
          <p:cNvPr id="55305" name="Freeform 10">
            <a:extLst>
              <a:ext uri="{FF2B5EF4-FFF2-40B4-BE49-F238E27FC236}">
                <a16:creationId xmlns:a16="http://schemas.microsoft.com/office/drawing/2014/main" id="{270AA578-1972-49C2-9FD8-6645952BE500}"/>
              </a:ext>
            </a:extLst>
          </p:cNvPr>
          <p:cNvSpPr>
            <a:spLocks/>
          </p:cNvSpPr>
          <p:nvPr/>
        </p:nvSpPr>
        <p:spPr bwMode="auto">
          <a:xfrm flipV="1">
            <a:off x="5021261" y="2333625"/>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6" name="Freeform 11">
            <a:extLst>
              <a:ext uri="{FF2B5EF4-FFF2-40B4-BE49-F238E27FC236}">
                <a16:creationId xmlns:a16="http://schemas.microsoft.com/office/drawing/2014/main" id="{DD5D5806-834E-4268-8236-B418CFCAE014}"/>
              </a:ext>
            </a:extLst>
          </p:cNvPr>
          <p:cNvSpPr>
            <a:spLocks/>
          </p:cNvSpPr>
          <p:nvPr/>
        </p:nvSpPr>
        <p:spPr bwMode="auto">
          <a:xfrm>
            <a:off x="7705725" y="1936750"/>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7" name="Text Box 12">
            <a:extLst>
              <a:ext uri="{FF2B5EF4-FFF2-40B4-BE49-F238E27FC236}">
                <a16:creationId xmlns:a16="http://schemas.microsoft.com/office/drawing/2014/main" id="{8C54D8AC-B851-4B9D-A3A8-CCF6D7C9194C}"/>
              </a:ext>
            </a:extLst>
          </p:cNvPr>
          <p:cNvSpPr txBox="1">
            <a:spLocks noChangeArrowheads="1"/>
          </p:cNvSpPr>
          <p:nvPr/>
        </p:nvSpPr>
        <p:spPr bwMode="auto">
          <a:xfrm>
            <a:off x="8118475" y="1458912"/>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a:t>
            </a:r>
          </a:p>
          <a:p>
            <a:pPr algn="l"/>
            <a:r>
              <a:rPr lang="en-US" altLang="zh-CN" sz="1400">
                <a:latin typeface="Arial" panose="020B0604020202020204" pitchFamily="34" charset="0"/>
              </a:rPr>
              <a:t>( corrupt(rcvpkt) ||</a:t>
            </a:r>
          </a:p>
          <a:p>
            <a:pPr algn="l"/>
            <a:r>
              <a:rPr lang="en-US" altLang="zh-CN" sz="1400">
                <a:latin typeface="Arial" panose="020B0604020202020204" pitchFamily="34" charset="0"/>
              </a:rPr>
              <a:t>isACK(rcvpkt,1) )</a:t>
            </a:r>
            <a:endParaRPr lang="en-US" altLang="zh-CN" sz="1400">
              <a:latin typeface="Times New Roman" panose="02020603050405020304" pitchFamily="18" charset="0"/>
            </a:endParaRPr>
          </a:p>
        </p:txBody>
      </p:sp>
      <p:sp>
        <p:nvSpPr>
          <p:cNvPr id="55308" name="Line 13">
            <a:extLst>
              <a:ext uri="{FF2B5EF4-FFF2-40B4-BE49-F238E27FC236}">
                <a16:creationId xmlns:a16="http://schemas.microsoft.com/office/drawing/2014/main" id="{5607AA2B-98DF-471E-B0E6-2A6292EDB8DC}"/>
              </a:ext>
            </a:extLst>
          </p:cNvPr>
          <p:cNvSpPr>
            <a:spLocks noChangeShapeType="1"/>
          </p:cNvSpPr>
          <p:nvPr/>
        </p:nvSpPr>
        <p:spPr bwMode="auto">
          <a:xfrm>
            <a:off x="8328024" y="2160587"/>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309" name="Group 14">
            <a:extLst>
              <a:ext uri="{FF2B5EF4-FFF2-40B4-BE49-F238E27FC236}">
                <a16:creationId xmlns:a16="http://schemas.microsoft.com/office/drawing/2014/main" id="{2D71AADD-1C74-4C0A-BD79-B923BA2D76CF}"/>
              </a:ext>
            </a:extLst>
          </p:cNvPr>
          <p:cNvGrpSpPr>
            <a:grpSpLocks/>
          </p:cNvGrpSpPr>
          <p:nvPr/>
        </p:nvGrpSpPr>
        <p:grpSpPr bwMode="auto">
          <a:xfrm>
            <a:off x="7199310" y="4267200"/>
            <a:ext cx="1247774" cy="850900"/>
            <a:chOff x="4159" y="3230"/>
            <a:chExt cx="786" cy="536"/>
          </a:xfrm>
        </p:grpSpPr>
        <p:sp>
          <p:nvSpPr>
            <p:cNvPr id="55350" name="Oval 15">
              <a:extLst>
                <a:ext uri="{FF2B5EF4-FFF2-40B4-BE49-F238E27FC236}">
                  <a16:creationId xmlns:a16="http://schemas.microsoft.com/office/drawing/2014/main" id="{A34E9BBE-3E23-495D-A9DA-45A796E111D2}"/>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5351" name="Text Box 16">
              <a:extLst>
                <a:ext uri="{FF2B5EF4-FFF2-40B4-BE49-F238E27FC236}">
                  <a16:creationId xmlns:a16="http://schemas.microsoft.com/office/drawing/2014/main" id="{2E3059E4-9364-40A7-8A00-3BAE31CEB8D0}"/>
                </a:ext>
              </a:extLst>
            </p:cNvPr>
            <p:cNvSpPr txBox="1">
              <a:spLocks noChangeArrowheads="1"/>
            </p:cNvSpPr>
            <p:nvPr/>
          </p:nvSpPr>
          <p:spPr bwMode="auto">
            <a:xfrm>
              <a:off x="4196" y="3277"/>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Wait for </a:t>
              </a:r>
            </a:p>
            <a:p>
              <a:r>
                <a:rPr lang="en-US" altLang="zh-CN" sz="1400" dirty="0">
                  <a:latin typeface="Arial" panose="020B0604020202020204" pitchFamily="34" charset="0"/>
                </a:rPr>
                <a:t>call 1 from above</a:t>
              </a:r>
              <a:endParaRPr lang="en-US" altLang="zh-CN" sz="1400" dirty="0">
                <a:latin typeface="Times New Roman" panose="02020603050405020304" pitchFamily="18" charset="0"/>
              </a:endParaRPr>
            </a:p>
          </p:txBody>
        </p:sp>
      </p:grpSp>
      <p:sp>
        <p:nvSpPr>
          <p:cNvPr id="55310" name="Freeform 17">
            <a:extLst>
              <a:ext uri="{FF2B5EF4-FFF2-40B4-BE49-F238E27FC236}">
                <a16:creationId xmlns:a16="http://schemas.microsoft.com/office/drawing/2014/main" id="{02340084-171B-4F45-817F-A573719D94EE}"/>
              </a:ext>
            </a:extLst>
          </p:cNvPr>
          <p:cNvSpPr>
            <a:spLocks/>
          </p:cNvSpPr>
          <p:nvPr/>
        </p:nvSpPr>
        <p:spPr bwMode="auto">
          <a:xfrm rot="16200000" flipV="1">
            <a:off x="3777456" y="3664744"/>
            <a:ext cx="1254125" cy="150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1" name="Freeform 18">
            <a:extLst>
              <a:ext uri="{FF2B5EF4-FFF2-40B4-BE49-F238E27FC236}">
                <a16:creationId xmlns:a16="http://schemas.microsoft.com/office/drawing/2014/main" id="{C295A142-EECB-4784-ABA6-EEF65725B11C}"/>
              </a:ext>
            </a:extLst>
          </p:cNvPr>
          <p:cNvSpPr>
            <a:spLocks/>
          </p:cNvSpPr>
          <p:nvPr/>
        </p:nvSpPr>
        <p:spPr bwMode="auto">
          <a:xfrm>
            <a:off x="5006975" y="5000626"/>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2" name="Freeform 19">
            <a:extLst>
              <a:ext uri="{FF2B5EF4-FFF2-40B4-BE49-F238E27FC236}">
                <a16:creationId xmlns:a16="http://schemas.microsoft.com/office/drawing/2014/main" id="{5A0E1623-29C2-44DA-80D2-60ACA2472DA3}"/>
              </a:ext>
            </a:extLst>
          </p:cNvPr>
          <p:cNvSpPr>
            <a:spLocks/>
          </p:cNvSpPr>
          <p:nvPr/>
        </p:nvSpPr>
        <p:spPr bwMode="auto">
          <a:xfrm rot="5400000" flipH="1" flipV="1">
            <a:off x="7247731" y="3590132"/>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3" name="Text Box 20">
            <a:extLst>
              <a:ext uri="{FF2B5EF4-FFF2-40B4-BE49-F238E27FC236}">
                <a16:creationId xmlns:a16="http://schemas.microsoft.com/office/drawing/2014/main" id="{9FFE7BDE-3A3D-4C6D-8474-7386B190B693}"/>
              </a:ext>
            </a:extLst>
          </p:cNvPr>
          <p:cNvSpPr txBox="1">
            <a:spLocks noChangeArrowheads="1"/>
          </p:cNvSpPr>
          <p:nvPr/>
        </p:nvSpPr>
        <p:spPr bwMode="auto">
          <a:xfrm>
            <a:off x="4953000" y="5486400"/>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sndpkt</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(1, data, checksum)</a:t>
            </a:r>
          </a:p>
          <a:p>
            <a:pPr algn="l"/>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p>
          <a:p>
            <a:pPr algn="l"/>
            <a:r>
              <a:rPr lang="en-US" altLang="zh-CN" sz="1400" dirty="0" err="1">
                <a:solidFill>
                  <a:srgbClr val="FF0000"/>
                </a:solidFill>
                <a:latin typeface="Arial" panose="020B0604020202020204" pitchFamily="34" charset="0"/>
              </a:rPr>
              <a:t>start_timer</a:t>
            </a:r>
            <a:endParaRPr lang="en-US" altLang="zh-CN" sz="1400" dirty="0">
              <a:solidFill>
                <a:srgbClr val="FF0000"/>
              </a:solidFill>
              <a:latin typeface="Times New Roman" panose="02020603050405020304" pitchFamily="18" charset="0"/>
            </a:endParaRPr>
          </a:p>
        </p:txBody>
      </p:sp>
      <p:sp>
        <p:nvSpPr>
          <p:cNvPr id="55314" name="Text Box 21">
            <a:extLst>
              <a:ext uri="{FF2B5EF4-FFF2-40B4-BE49-F238E27FC236}">
                <a16:creationId xmlns:a16="http://schemas.microsoft.com/office/drawing/2014/main" id="{1A6B688E-3E47-46E9-9457-DA1524BCE884}"/>
              </a:ext>
            </a:extLst>
          </p:cNvPr>
          <p:cNvSpPr txBox="1">
            <a:spLocks noChangeArrowheads="1"/>
          </p:cNvSpPr>
          <p:nvPr/>
        </p:nvSpPr>
        <p:spPr bwMode="auto">
          <a:xfrm>
            <a:off x="4953000" y="5203825"/>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rdt_send(data)</a:t>
            </a:r>
            <a:endParaRPr lang="en-US" altLang="zh-CN" sz="1400">
              <a:latin typeface="Times New Roman" panose="02020603050405020304" pitchFamily="18" charset="0"/>
            </a:endParaRPr>
          </a:p>
        </p:txBody>
      </p:sp>
      <p:sp>
        <p:nvSpPr>
          <p:cNvPr id="55315" name="Line 22">
            <a:extLst>
              <a:ext uri="{FF2B5EF4-FFF2-40B4-BE49-F238E27FC236}">
                <a16:creationId xmlns:a16="http://schemas.microsoft.com/office/drawing/2014/main" id="{75FFA400-A1BD-4F77-87D6-84DF8DFD4787}"/>
              </a:ext>
            </a:extLst>
          </p:cNvPr>
          <p:cNvSpPr>
            <a:spLocks noChangeShapeType="1"/>
          </p:cNvSpPr>
          <p:nvPr/>
        </p:nvSpPr>
        <p:spPr bwMode="auto">
          <a:xfrm>
            <a:off x="5072061" y="5514975"/>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Text Box 23">
            <a:extLst>
              <a:ext uri="{FF2B5EF4-FFF2-40B4-BE49-F238E27FC236}">
                <a16:creationId xmlns:a16="http://schemas.microsoft.com/office/drawing/2014/main" id="{E3715C52-38F3-42CA-996E-C4D54A92D4E4}"/>
              </a:ext>
            </a:extLst>
          </p:cNvPr>
          <p:cNvSpPr txBox="1">
            <a:spLocks noChangeArrowheads="1"/>
          </p:cNvSpPr>
          <p:nvPr/>
        </p:nvSpPr>
        <p:spPr bwMode="auto">
          <a:xfrm>
            <a:off x="7916862" y="3368675"/>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t>
            </a:r>
          </a:p>
          <a:p>
            <a:pPr algn="l"/>
            <a:r>
              <a:rPr lang="en-US" altLang="zh-CN" sz="1400">
                <a:latin typeface="Arial" panose="020B0604020202020204" pitchFamily="34" charset="0"/>
              </a:rPr>
              <a:t>&amp;&amp; notcorrupt(rcvpkt) </a:t>
            </a:r>
          </a:p>
          <a:p>
            <a:pPr algn="l"/>
            <a:r>
              <a:rPr lang="en-US" altLang="zh-CN" sz="1400">
                <a:latin typeface="Arial" panose="020B0604020202020204" pitchFamily="34" charset="0"/>
              </a:rPr>
              <a:t>&amp;&amp; isACK(rcvpkt,0)</a:t>
            </a:r>
            <a:r>
              <a:rPr lang="en-US" altLang="zh-CN" sz="1000">
                <a:latin typeface="Arial" panose="020B0604020202020204" pitchFamily="34" charset="0"/>
              </a:rPr>
              <a:t> </a:t>
            </a:r>
            <a:endParaRPr lang="en-US" altLang="zh-CN" sz="2400">
              <a:latin typeface="Times New Roman" panose="02020603050405020304" pitchFamily="18" charset="0"/>
            </a:endParaRPr>
          </a:p>
        </p:txBody>
      </p:sp>
      <p:sp>
        <p:nvSpPr>
          <p:cNvPr id="55317" name="Line 24">
            <a:extLst>
              <a:ext uri="{FF2B5EF4-FFF2-40B4-BE49-F238E27FC236}">
                <a16:creationId xmlns:a16="http://schemas.microsoft.com/office/drawing/2014/main" id="{940BD496-85E3-4E84-85B5-8A8BD2190C27}"/>
              </a:ext>
            </a:extLst>
          </p:cNvPr>
          <p:cNvSpPr>
            <a:spLocks noChangeShapeType="1"/>
          </p:cNvSpPr>
          <p:nvPr/>
        </p:nvSpPr>
        <p:spPr bwMode="auto">
          <a:xfrm>
            <a:off x="8032750" y="4079875"/>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Text Box 25">
            <a:extLst>
              <a:ext uri="{FF2B5EF4-FFF2-40B4-BE49-F238E27FC236}">
                <a16:creationId xmlns:a16="http://schemas.microsoft.com/office/drawing/2014/main" id="{6F18F661-6293-4F8C-A3F4-1ECAAA1D04C0}"/>
              </a:ext>
            </a:extLst>
          </p:cNvPr>
          <p:cNvSpPr txBox="1">
            <a:spLocks noChangeArrowheads="1"/>
          </p:cNvSpPr>
          <p:nvPr/>
        </p:nvSpPr>
        <p:spPr bwMode="auto">
          <a:xfrm>
            <a:off x="2927350" y="5324475"/>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&amp;&amp;  </a:t>
            </a:r>
          </a:p>
          <a:p>
            <a:pPr algn="l"/>
            <a:r>
              <a:rPr lang="en-US" altLang="zh-CN" sz="1400">
                <a:latin typeface="Arial" panose="020B0604020202020204" pitchFamily="34" charset="0"/>
              </a:rPr>
              <a:t>( corrupt(rcvpkt) ||</a:t>
            </a:r>
          </a:p>
          <a:p>
            <a:pPr algn="l"/>
            <a:r>
              <a:rPr lang="en-US" altLang="zh-CN" sz="1400">
                <a:latin typeface="Arial" panose="020B0604020202020204" pitchFamily="34" charset="0"/>
              </a:rPr>
              <a:t>isACK(rcvpkt,0) )</a:t>
            </a:r>
            <a:endParaRPr lang="en-US" altLang="zh-CN" sz="1400">
              <a:latin typeface="Times New Roman" panose="02020603050405020304" pitchFamily="18" charset="0"/>
            </a:endParaRPr>
          </a:p>
        </p:txBody>
      </p:sp>
      <p:sp>
        <p:nvSpPr>
          <p:cNvPr id="55319" name="Line 26">
            <a:extLst>
              <a:ext uri="{FF2B5EF4-FFF2-40B4-BE49-F238E27FC236}">
                <a16:creationId xmlns:a16="http://schemas.microsoft.com/office/drawing/2014/main" id="{A0F6E9DB-7008-4FE6-8EFF-7F0661D24970}"/>
              </a:ext>
            </a:extLst>
          </p:cNvPr>
          <p:cNvSpPr>
            <a:spLocks noChangeShapeType="1"/>
          </p:cNvSpPr>
          <p:nvPr/>
        </p:nvSpPr>
        <p:spPr bwMode="auto">
          <a:xfrm>
            <a:off x="3030537" y="6049962"/>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Text Box 27">
            <a:extLst>
              <a:ext uri="{FF2B5EF4-FFF2-40B4-BE49-F238E27FC236}">
                <a16:creationId xmlns:a16="http://schemas.microsoft.com/office/drawing/2014/main" id="{91B1603D-4582-4507-BC82-20E2A4BFDA28}"/>
              </a:ext>
            </a:extLst>
          </p:cNvPr>
          <p:cNvSpPr txBox="1">
            <a:spLocks noChangeArrowheads="1"/>
          </p:cNvSpPr>
          <p:nvPr/>
        </p:nvSpPr>
        <p:spPr bwMode="auto">
          <a:xfrm>
            <a:off x="2544761" y="3127375"/>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   </a:t>
            </a:r>
          </a:p>
          <a:p>
            <a:pPr algn="l"/>
            <a:r>
              <a:rPr lang="en-US" altLang="zh-CN" sz="1400">
                <a:latin typeface="Arial" panose="020B0604020202020204" pitchFamily="34" charset="0"/>
              </a:rPr>
              <a:t>&amp;&amp; notcorrupt(rcvpkt) </a:t>
            </a:r>
          </a:p>
          <a:p>
            <a:pPr algn="l"/>
            <a:r>
              <a:rPr lang="en-US" altLang="zh-CN" sz="1400">
                <a:latin typeface="Arial" panose="020B0604020202020204" pitchFamily="34" charset="0"/>
              </a:rPr>
              <a:t>&amp;&amp; isACK(rcvpkt,1)</a:t>
            </a:r>
            <a:r>
              <a:rPr lang="en-US" altLang="zh-CN" sz="1000">
                <a:latin typeface="Arial" panose="020B0604020202020204" pitchFamily="34" charset="0"/>
              </a:rPr>
              <a:t> </a:t>
            </a:r>
            <a:endParaRPr lang="en-US" altLang="zh-CN" sz="2400">
              <a:latin typeface="Times New Roman" panose="02020603050405020304" pitchFamily="18" charset="0"/>
            </a:endParaRPr>
          </a:p>
        </p:txBody>
      </p:sp>
      <p:sp>
        <p:nvSpPr>
          <p:cNvPr id="55321" name="Line 28">
            <a:extLst>
              <a:ext uri="{FF2B5EF4-FFF2-40B4-BE49-F238E27FC236}">
                <a16:creationId xmlns:a16="http://schemas.microsoft.com/office/drawing/2014/main" id="{DF31894A-DD20-4555-81A4-21B56534A231}"/>
              </a:ext>
            </a:extLst>
          </p:cNvPr>
          <p:cNvSpPr>
            <a:spLocks noChangeShapeType="1"/>
          </p:cNvSpPr>
          <p:nvPr/>
        </p:nvSpPr>
        <p:spPr bwMode="auto">
          <a:xfrm>
            <a:off x="2671761" y="3867150"/>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Text Box 29">
            <a:extLst>
              <a:ext uri="{FF2B5EF4-FFF2-40B4-BE49-F238E27FC236}">
                <a16:creationId xmlns:a16="http://schemas.microsoft.com/office/drawing/2014/main" id="{F190AC0B-E835-47C3-B2ED-DA626D5BC7D9}"/>
              </a:ext>
            </a:extLst>
          </p:cNvPr>
          <p:cNvSpPr txBox="1">
            <a:spLocks noChangeArrowheads="1"/>
          </p:cNvSpPr>
          <p:nvPr/>
        </p:nvSpPr>
        <p:spPr bwMode="auto">
          <a:xfrm>
            <a:off x="7937500" y="4060826"/>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solidFill>
                  <a:srgbClr val="FF0000"/>
                </a:solidFill>
                <a:latin typeface="Arial" panose="020B0604020202020204" pitchFamily="34" charset="0"/>
              </a:rPr>
              <a:t>stop_timer</a:t>
            </a:r>
            <a:endParaRPr lang="en-US" altLang="zh-CN" sz="1400" dirty="0">
              <a:solidFill>
                <a:srgbClr val="FF0000"/>
              </a:solidFill>
              <a:latin typeface="Times New Roman" panose="02020603050405020304" pitchFamily="18" charset="0"/>
            </a:endParaRPr>
          </a:p>
        </p:txBody>
      </p:sp>
      <p:sp>
        <p:nvSpPr>
          <p:cNvPr id="55323" name="Text Box 30">
            <a:extLst>
              <a:ext uri="{FF2B5EF4-FFF2-40B4-BE49-F238E27FC236}">
                <a16:creationId xmlns:a16="http://schemas.microsoft.com/office/drawing/2014/main" id="{9D7BDC6D-DEC7-4218-8C2F-CBB61E7DC8F1}"/>
              </a:ext>
            </a:extLst>
          </p:cNvPr>
          <p:cNvSpPr txBox="1">
            <a:spLocks noChangeArrowheads="1"/>
          </p:cNvSpPr>
          <p:nvPr/>
        </p:nvSpPr>
        <p:spPr bwMode="auto">
          <a:xfrm>
            <a:off x="2536825" y="3840162"/>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solidFill>
                  <a:srgbClr val="FF0000"/>
                </a:solidFill>
                <a:latin typeface="Arial" panose="020B0604020202020204" pitchFamily="34" charset="0"/>
              </a:rPr>
              <a:t>stop_timer</a:t>
            </a:r>
            <a:endParaRPr lang="en-US" altLang="zh-CN" sz="1400" dirty="0">
              <a:solidFill>
                <a:srgbClr val="FF0000"/>
              </a:solidFill>
              <a:latin typeface="Times New Roman" panose="02020603050405020304" pitchFamily="18" charset="0"/>
            </a:endParaRPr>
          </a:p>
        </p:txBody>
      </p:sp>
      <p:sp>
        <p:nvSpPr>
          <p:cNvPr id="55324" name="Freeform 31">
            <a:extLst>
              <a:ext uri="{FF2B5EF4-FFF2-40B4-BE49-F238E27FC236}">
                <a16:creationId xmlns:a16="http://schemas.microsoft.com/office/drawing/2014/main" id="{A7DA5986-68A8-4546-8A02-1211A973828C}"/>
              </a:ext>
            </a:extLst>
          </p:cNvPr>
          <p:cNvSpPr>
            <a:spLocks/>
          </p:cNvSpPr>
          <p:nvPr/>
        </p:nvSpPr>
        <p:spPr bwMode="auto">
          <a:xfrm>
            <a:off x="7875587" y="2600326"/>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5" name="Text Box 32">
            <a:extLst>
              <a:ext uri="{FF2B5EF4-FFF2-40B4-BE49-F238E27FC236}">
                <a16:creationId xmlns:a16="http://schemas.microsoft.com/office/drawing/2014/main" id="{F61A3B56-E8DD-4F12-90FA-5597B6DD2558}"/>
              </a:ext>
            </a:extLst>
          </p:cNvPr>
          <p:cNvSpPr txBox="1">
            <a:spLocks noChangeArrowheads="1"/>
          </p:cNvSpPr>
          <p:nvPr/>
        </p:nvSpPr>
        <p:spPr bwMode="auto">
          <a:xfrm>
            <a:off x="8207375" y="2778126"/>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b="1">
                <a:solidFill>
                  <a:srgbClr val="FF0000"/>
                </a:solidFill>
                <a:latin typeface="Arial" panose="020B0604020202020204" pitchFamily="34" charset="0"/>
              </a:rPr>
              <a:t>udt_send(sndpkt)</a:t>
            </a:r>
          </a:p>
          <a:p>
            <a:pPr algn="l"/>
            <a:r>
              <a:rPr lang="en-US" altLang="zh-CN" sz="1400" b="1">
                <a:solidFill>
                  <a:srgbClr val="FF0000"/>
                </a:solidFill>
                <a:latin typeface="Arial" panose="020B0604020202020204" pitchFamily="34" charset="0"/>
              </a:rPr>
              <a:t>start_timer</a:t>
            </a:r>
            <a:endParaRPr lang="en-US" altLang="zh-CN" sz="1400" b="1">
              <a:solidFill>
                <a:srgbClr val="FF0000"/>
              </a:solidFill>
              <a:latin typeface="Times New Roman" panose="02020603050405020304" pitchFamily="18" charset="0"/>
            </a:endParaRPr>
          </a:p>
        </p:txBody>
      </p:sp>
      <p:sp>
        <p:nvSpPr>
          <p:cNvPr id="55326" name="Text Box 33">
            <a:extLst>
              <a:ext uri="{FF2B5EF4-FFF2-40B4-BE49-F238E27FC236}">
                <a16:creationId xmlns:a16="http://schemas.microsoft.com/office/drawing/2014/main" id="{3254FE6D-CD0D-4A78-AD28-F9DD11CEF6E7}"/>
              </a:ext>
            </a:extLst>
          </p:cNvPr>
          <p:cNvSpPr txBox="1">
            <a:spLocks noChangeArrowheads="1"/>
          </p:cNvSpPr>
          <p:nvPr/>
        </p:nvSpPr>
        <p:spPr bwMode="auto">
          <a:xfrm>
            <a:off x="8229600" y="2541587"/>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b="1" dirty="0">
                <a:solidFill>
                  <a:srgbClr val="FF0000"/>
                </a:solidFill>
                <a:latin typeface="Arial" panose="020B0604020202020204" pitchFamily="34" charset="0"/>
              </a:rPr>
              <a:t>timeout</a:t>
            </a:r>
            <a:endParaRPr lang="en-US" altLang="zh-CN" sz="1400" b="1" dirty="0">
              <a:solidFill>
                <a:srgbClr val="FF0000"/>
              </a:solidFill>
              <a:latin typeface="Times New Roman" panose="02020603050405020304" pitchFamily="18" charset="0"/>
            </a:endParaRPr>
          </a:p>
        </p:txBody>
      </p:sp>
      <p:sp>
        <p:nvSpPr>
          <p:cNvPr id="55327" name="Line 34">
            <a:extLst>
              <a:ext uri="{FF2B5EF4-FFF2-40B4-BE49-F238E27FC236}">
                <a16:creationId xmlns:a16="http://schemas.microsoft.com/office/drawing/2014/main" id="{DD16ECAE-EAB5-4D3D-A933-3A5A2200813A}"/>
              </a:ext>
            </a:extLst>
          </p:cNvPr>
          <p:cNvSpPr>
            <a:spLocks noChangeShapeType="1"/>
          </p:cNvSpPr>
          <p:nvPr/>
        </p:nvSpPr>
        <p:spPr bwMode="auto">
          <a:xfrm>
            <a:off x="8318499" y="2795587"/>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Freeform 35">
            <a:extLst>
              <a:ext uri="{FF2B5EF4-FFF2-40B4-BE49-F238E27FC236}">
                <a16:creationId xmlns:a16="http://schemas.microsoft.com/office/drawing/2014/main" id="{6F7CD3AD-0602-4C27-8B99-5CC29251D767}"/>
              </a:ext>
            </a:extLst>
          </p:cNvPr>
          <p:cNvSpPr>
            <a:spLocks/>
          </p:cNvSpPr>
          <p:nvPr/>
        </p:nvSpPr>
        <p:spPr bwMode="auto">
          <a:xfrm>
            <a:off x="3867149" y="4964113"/>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9" name="Freeform 36">
            <a:extLst>
              <a:ext uri="{FF2B5EF4-FFF2-40B4-BE49-F238E27FC236}">
                <a16:creationId xmlns:a16="http://schemas.microsoft.com/office/drawing/2014/main" id="{FC1AFD94-B584-4EF0-BD12-FD74C7F75DCD}"/>
              </a:ext>
            </a:extLst>
          </p:cNvPr>
          <p:cNvSpPr>
            <a:spLocks/>
          </p:cNvSpPr>
          <p:nvPr/>
        </p:nvSpPr>
        <p:spPr bwMode="auto">
          <a:xfrm>
            <a:off x="3667124" y="4675187"/>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0" name="Text Box 37">
            <a:extLst>
              <a:ext uri="{FF2B5EF4-FFF2-40B4-BE49-F238E27FC236}">
                <a16:creationId xmlns:a16="http://schemas.microsoft.com/office/drawing/2014/main" id="{7987E7C3-7C19-4207-AEAD-59E3ADBC839F}"/>
              </a:ext>
            </a:extLst>
          </p:cNvPr>
          <p:cNvSpPr txBox="1">
            <a:spLocks noChangeArrowheads="1"/>
          </p:cNvSpPr>
          <p:nvPr/>
        </p:nvSpPr>
        <p:spPr bwMode="auto">
          <a:xfrm>
            <a:off x="2152650" y="4460876"/>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b="1">
                <a:solidFill>
                  <a:srgbClr val="FF0000"/>
                </a:solidFill>
                <a:latin typeface="Arial" panose="020B0604020202020204" pitchFamily="34" charset="0"/>
              </a:rPr>
              <a:t>udt_send(sndpkt)</a:t>
            </a:r>
          </a:p>
          <a:p>
            <a:pPr algn="l"/>
            <a:r>
              <a:rPr lang="en-US" altLang="zh-CN" sz="1400" b="1">
                <a:solidFill>
                  <a:srgbClr val="FF0000"/>
                </a:solidFill>
                <a:latin typeface="Arial" panose="020B0604020202020204" pitchFamily="34" charset="0"/>
              </a:rPr>
              <a:t>start_timer</a:t>
            </a:r>
            <a:endParaRPr lang="en-US" altLang="zh-CN" sz="1400" b="1">
              <a:solidFill>
                <a:srgbClr val="FF0000"/>
              </a:solidFill>
              <a:latin typeface="Times New Roman" panose="02020603050405020304" pitchFamily="18" charset="0"/>
            </a:endParaRPr>
          </a:p>
        </p:txBody>
      </p:sp>
      <p:sp>
        <p:nvSpPr>
          <p:cNvPr id="55331" name="Text Box 38">
            <a:extLst>
              <a:ext uri="{FF2B5EF4-FFF2-40B4-BE49-F238E27FC236}">
                <a16:creationId xmlns:a16="http://schemas.microsoft.com/office/drawing/2014/main" id="{A839BD0D-702F-492B-8BBF-7636076F779B}"/>
              </a:ext>
            </a:extLst>
          </p:cNvPr>
          <p:cNvSpPr txBox="1">
            <a:spLocks noChangeArrowheads="1"/>
          </p:cNvSpPr>
          <p:nvPr/>
        </p:nvSpPr>
        <p:spPr bwMode="auto">
          <a:xfrm>
            <a:off x="2166939" y="4206875"/>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b="1" dirty="0">
                <a:solidFill>
                  <a:srgbClr val="FF0000"/>
                </a:solidFill>
                <a:latin typeface="Arial" panose="020B0604020202020204" pitchFamily="34" charset="0"/>
              </a:rPr>
              <a:t>timeout</a:t>
            </a:r>
            <a:endParaRPr lang="en-US" altLang="zh-CN" sz="1400" b="1" dirty="0">
              <a:solidFill>
                <a:srgbClr val="FF0000"/>
              </a:solidFill>
              <a:latin typeface="Times New Roman" panose="02020603050405020304" pitchFamily="18" charset="0"/>
            </a:endParaRPr>
          </a:p>
        </p:txBody>
      </p:sp>
      <p:sp>
        <p:nvSpPr>
          <p:cNvPr id="55332" name="Line 39">
            <a:extLst>
              <a:ext uri="{FF2B5EF4-FFF2-40B4-BE49-F238E27FC236}">
                <a16:creationId xmlns:a16="http://schemas.microsoft.com/office/drawing/2014/main" id="{575B321E-22AA-4A03-87D6-064A19CDDB79}"/>
              </a:ext>
            </a:extLst>
          </p:cNvPr>
          <p:cNvSpPr>
            <a:spLocks noChangeShapeType="1"/>
          </p:cNvSpPr>
          <p:nvPr/>
        </p:nvSpPr>
        <p:spPr bwMode="auto">
          <a:xfrm>
            <a:off x="2382836" y="4751387"/>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3" name="Freeform 40">
            <a:extLst>
              <a:ext uri="{FF2B5EF4-FFF2-40B4-BE49-F238E27FC236}">
                <a16:creationId xmlns:a16="http://schemas.microsoft.com/office/drawing/2014/main" id="{906FA6CF-9E4E-48FF-9D2D-DD32A18FE150}"/>
              </a:ext>
            </a:extLst>
          </p:cNvPr>
          <p:cNvSpPr>
            <a:spLocks/>
          </p:cNvSpPr>
          <p:nvPr/>
        </p:nvSpPr>
        <p:spPr bwMode="auto">
          <a:xfrm>
            <a:off x="8062911" y="4635501"/>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4" name="Text Box 41">
            <a:extLst>
              <a:ext uri="{FF2B5EF4-FFF2-40B4-BE49-F238E27FC236}">
                <a16:creationId xmlns:a16="http://schemas.microsoft.com/office/drawing/2014/main" id="{916DC549-4E5B-4897-9D32-FE3E2715C722}"/>
              </a:ext>
            </a:extLst>
          </p:cNvPr>
          <p:cNvSpPr txBox="1">
            <a:spLocks noChangeArrowheads="1"/>
          </p:cNvSpPr>
          <p:nvPr/>
        </p:nvSpPr>
        <p:spPr bwMode="auto">
          <a:xfrm>
            <a:off x="2673349" y="2136775"/>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a:t>
            </a:r>
            <a:endParaRPr lang="en-US" altLang="zh-CN" sz="1400">
              <a:latin typeface="Times New Roman" panose="02020603050405020304" pitchFamily="18" charset="0"/>
            </a:endParaRPr>
          </a:p>
        </p:txBody>
      </p:sp>
      <p:grpSp>
        <p:nvGrpSpPr>
          <p:cNvPr id="55335" name="Group 42">
            <a:extLst>
              <a:ext uri="{FF2B5EF4-FFF2-40B4-BE49-F238E27FC236}">
                <a16:creationId xmlns:a16="http://schemas.microsoft.com/office/drawing/2014/main" id="{D60C3621-30E4-40FD-BE98-5430D0D97F7F}"/>
              </a:ext>
            </a:extLst>
          </p:cNvPr>
          <p:cNvGrpSpPr>
            <a:grpSpLocks/>
          </p:cNvGrpSpPr>
          <p:nvPr/>
        </p:nvGrpSpPr>
        <p:grpSpPr bwMode="auto">
          <a:xfrm>
            <a:off x="4165598" y="2397125"/>
            <a:ext cx="1227138" cy="850900"/>
            <a:chOff x="4159" y="3230"/>
            <a:chExt cx="773" cy="536"/>
          </a:xfrm>
        </p:grpSpPr>
        <p:sp>
          <p:nvSpPr>
            <p:cNvPr id="55348" name="Oval 43">
              <a:extLst>
                <a:ext uri="{FF2B5EF4-FFF2-40B4-BE49-F238E27FC236}">
                  <a16:creationId xmlns:a16="http://schemas.microsoft.com/office/drawing/2014/main" id="{FAFDBAAE-D2F5-4379-B636-EEFE81173BCB}"/>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5349" name="Text Box 44">
              <a:extLst>
                <a:ext uri="{FF2B5EF4-FFF2-40B4-BE49-F238E27FC236}">
                  <a16:creationId xmlns:a16="http://schemas.microsoft.com/office/drawing/2014/main" id="{40690D3F-E75E-47CA-82A7-79E6E2534639}"/>
                </a:ext>
              </a:extLst>
            </p:cNvPr>
            <p:cNvSpPr txBox="1">
              <a:spLocks noChangeArrowheads="1"/>
            </p:cNvSpPr>
            <p:nvPr/>
          </p:nvSpPr>
          <p:spPr bwMode="auto">
            <a:xfrm>
              <a:off x="4183" y="3259"/>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dirty="0">
                  <a:latin typeface="Arial" panose="020B0604020202020204" pitchFamily="34" charset="0"/>
                </a:rPr>
                <a:t>Wait for </a:t>
              </a:r>
            </a:p>
            <a:p>
              <a:r>
                <a:rPr lang="en-US" altLang="zh-CN" sz="1400" dirty="0">
                  <a:latin typeface="Arial" panose="020B0604020202020204" pitchFamily="34" charset="0"/>
                </a:rPr>
                <a:t>call 0 from above</a:t>
              </a:r>
              <a:endParaRPr lang="en-US" altLang="zh-CN" sz="1400" dirty="0">
                <a:latin typeface="Times New Roman" panose="02020603050405020304" pitchFamily="18" charset="0"/>
              </a:endParaRPr>
            </a:p>
          </p:txBody>
        </p:sp>
      </p:grpSp>
      <p:sp>
        <p:nvSpPr>
          <p:cNvPr id="55336" name="Line 45">
            <a:extLst>
              <a:ext uri="{FF2B5EF4-FFF2-40B4-BE49-F238E27FC236}">
                <a16:creationId xmlns:a16="http://schemas.microsoft.com/office/drawing/2014/main" id="{9BA31C30-8C78-4137-8BB1-EF99F19B067D}"/>
              </a:ext>
            </a:extLst>
          </p:cNvPr>
          <p:cNvSpPr>
            <a:spLocks noChangeShapeType="1"/>
          </p:cNvSpPr>
          <p:nvPr/>
        </p:nvSpPr>
        <p:spPr bwMode="auto">
          <a:xfrm>
            <a:off x="2760662" y="2422525"/>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337" name="Group 46">
            <a:extLst>
              <a:ext uri="{FF2B5EF4-FFF2-40B4-BE49-F238E27FC236}">
                <a16:creationId xmlns:a16="http://schemas.microsoft.com/office/drawing/2014/main" id="{01827598-C02C-47A4-ABC1-26C95CE28C0A}"/>
              </a:ext>
            </a:extLst>
          </p:cNvPr>
          <p:cNvGrpSpPr>
            <a:grpSpLocks/>
          </p:cNvGrpSpPr>
          <p:nvPr/>
        </p:nvGrpSpPr>
        <p:grpSpPr bwMode="auto">
          <a:xfrm>
            <a:off x="4267199" y="4251326"/>
            <a:ext cx="889000" cy="865187"/>
            <a:chOff x="445" y="1273"/>
            <a:chExt cx="560" cy="545"/>
          </a:xfrm>
        </p:grpSpPr>
        <p:sp>
          <p:nvSpPr>
            <p:cNvPr id="55346" name="Oval 47">
              <a:extLst>
                <a:ext uri="{FF2B5EF4-FFF2-40B4-BE49-F238E27FC236}">
                  <a16:creationId xmlns:a16="http://schemas.microsoft.com/office/drawing/2014/main" id="{D1E8F63B-334E-420D-AC8F-B69057D575A6}"/>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55347" name="Text Box 48">
              <a:extLst>
                <a:ext uri="{FF2B5EF4-FFF2-40B4-BE49-F238E27FC236}">
                  <a16:creationId xmlns:a16="http://schemas.microsoft.com/office/drawing/2014/main" id="{1ED58F09-234B-4AC5-82FF-F20ACDB1AD90}"/>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sz="1400">
                  <a:latin typeface="Arial" panose="020B0604020202020204" pitchFamily="34" charset="0"/>
                </a:rPr>
                <a:t>Wait for ACK1</a:t>
              </a:r>
              <a:endParaRPr lang="en-US" altLang="zh-CN" sz="1400">
                <a:latin typeface="Times New Roman" panose="02020603050405020304" pitchFamily="18" charset="0"/>
              </a:endParaRPr>
            </a:p>
          </p:txBody>
        </p:sp>
      </p:grpSp>
      <p:sp>
        <p:nvSpPr>
          <p:cNvPr id="55338" name="Freeform 49">
            <a:extLst>
              <a:ext uri="{FF2B5EF4-FFF2-40B4-BE49-F238E27FC236}">
                <a16:creationId xmlns:a16="http://schemas.microsoft.com/office/drawing/2014/main" id="{8780EA7B-E1BA-4079-A1E0-65EBEE9B1A8C}"/>
              </a:ext>
            </a:extLst>
          </p:cNvPr>
          <p:cNvSpPr>
            <a:spLocks/>
          </p:cNvSpPr>
          <p:nvPr/>
        </p:nvSpPr>
        <p:spPr bwMode="auto">
          <a:xfrm flipH="1" flipV="1">
            <a:off x="3643311" y="2044701"/>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0" name="Text Box 50">
            <a:extLst>
              <a:ext uri="{FF2B5EF4-FFF2-40B4-BE49-F238E27FC236}">
                <a16:creationId xmlns:a16="http://schemas.microsoft.com/office/drawing/2014/main" id="{91DA1020-0FDA-45EA-B8C8-F5EC0A1B84B1}"/>
              </a:ext>
            </a:extLst>
          </p:cNvPr>
          <p:cNvSpPr txBox="1">
            <a:spLocks noChangeArrowheads="1"/>
          </p:cNvSpPr>
          <p:nvPr/>
        </p:nvSpPr>
        <p:spPr bwMode="auto">
          <a:xfrm>
            <a:off x="8861424" y="5114925"/>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55340" name="Text Box 51">
            <a:extLst>
              <a:ext uri="{FF2B5EF4-FFF2-40B4-BE49-F238E27FC236}">
                <a16:creationId xmlns:a16="http://schemas.microsoft.com/office/drawing/2014/main" id="{46105C5D-64BF-4B12-9695-CF380B8A9724}"/>
              </a:ext>
            </a:extLst>
          </p:cNvPr>
          <p:cNvSpPr txBox="1">
            <a:spLocks noChangeArrowheads="1"/>
          </p:cNvSpPr>
          <p:nvPr/>
        </p:nvSpPr>
        <p:spPr bwMode="auto">
          <a:xfrm>
            <a:off x="8394699" y="4865687"/>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rdt_rcv(rcvpkt)</a:t>
            </a:r>
            <a:endParaRPr lang="en-US" altLang="zh-CN" sz="1400">
              <a:latin typeface="Times New Roman" panose="02020603050405020304" pitchFamily="18" charset="0"/>
            </a:endParaRPr>
          </a:p>
        </p:txBody>
      </p:sp>
      <p:sp>
        <p:nvSpPr>
          <p:cNvPr id="55341" name="Line 52">
            <a:extLst>
              <a:ext uri="{FF2B5EF4-FFF2-40B4-BE49-F238E27FC236}">
                <a16:creationId xmlns:a16="http://schemas.microsoft.com/office/drawing/2014/main" id="{73DFE5D5-DB97-4B56-86A4-563B3CBFAF38}"/>
              </a:ext>
            </a:extLst>
          </p:cNvPr>
          <p:cNvSpPr>
            <a:spLocks noChangeShapeType="1"/>
          </p:cNvSpPr>
          <p:nvPr/>
        </p:nvSpPr>
        <p:spPr bwMode="auto">
          <a:xfrm>
            <a:off x="8482012" y="5151437"/>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Text Box 53">
            <a:extLst>
              <a:ext uri="{FF2B5EF4-FFF2-40B4-BE49-F238E27FC236}">
                <a16:creationId xmlns:a16="http://schemas.microsoft.com/office/drawing/2014/main" id="{222AF46A-F372-419B-8A8E-F6B8AD2E2099}"/>
              </a:ext>
            </a:extLst>
          </p:cNvPr>
          <p:cNvSpPr txBox="1">
            <a:spLocks noChangeArrowheads="1"/>
          </p:cNvSpPr>
          <p:nvPr/>
        </p:nvSpPr>
        <p:spPr bwMode="auto">
          <a:xfrm>
            <a:off x="8764586" y="210978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39984" name="Text Box 54">
            <a:extLst>
              <a:ext uri="{FF2B5EF4-FFF2-40B4-BE49-F238E27FC236}">
                <a16:creationId xmlns:a16="http://schemas.microsoft.com/office/drawing/2014/main" id="{EF069DF3-1DD9-4FAB-8A81-809B0D24F676}"/>
              </a:ext>
            </a:extLst>
          </p:cNvPr>
          <p:cNvSpPr txBox="1">
            <a:spLocks noChangeArrowheads="1"/>
          </p:cNvSpPr>
          <p:nvPr/>
        </p:nvSpPr>
        <p:spPr bwMode="auto">
          <a:xfrm>
            <a:off x="3113086" y="2386012"/>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39985" name="Text Box 55">
            <a:extLst>
              <a:ext uri="{FF2B5EF4-FFF2-40B4-BE49-F238E27FC236}">
                <a16:creationId xmlns:a16="http://schemas.microsoft.com/office/drawing/2014/main" id="{EF2702AC-CA1D-487B-B7BD-A77AA625E3D9}"/>
              </a:ext>
            </a:extLst>
          </p:cNvPr>
          <p:cNvSpPr txBox="1">
            <a:spLocks noChangeArrowheads="1"/>
          </p:cNvSpPr>
          <p:nvPr/>
        </p:nvSpPr>
        <p:spPr bwMode="auto">
          <a:xfrm>
            <a:off x="3516311" y="6056312"/>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
        <p:nvSpPr>
          <p:cNvPr id="58" name="灯片编号占位符 3">
            <a:extLst>
              <a:ext uri="{FF2B5EF4-FFF2-40B4-BE49-F238E27FC236}">
                <a16:creationId xmlns:a16="http://schemas.microsoft.com/office/drawing/2014/main" id="{FACA1105-832E-4D99-8B1E-96C40DBC98B9}"/>
              </a:ext>
            </a:extLst>
          </p:cNvPr>
          <p:cNvSpPr txBox="1">
            <a:spLocks/>
          </p:cNvSpPr>
          <p:nvPr/>
        </p:nvSpPr>
        <p:spPr bwMode="auto">
          <a:xfrm>
            <a:off x="9283433" y="6537326"/>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05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4D1E41-7A09-AB4A-A4E1-09765ADA2698}" type="slidenum">
              <a:rPr kumimoji="1" lang="zh-CN" altLang="en-US" smtClean="0"/>
              <a:pPr/>
              <a:t>41</a:t>
            </a:fld>
            <a:endParaRPr kumimoji="1" lang="zh-CN" altLang="en-US" dirty="0"/>
          </a:p>
        </p:txBody>
      </p:sp>
      <p:cxnSp>
        <p:nvCxnSpPr>
          <p:cNvPr id="3" name="直接箭头连接符 2">
            <a:extLst>
              <a:ext uri="{FF2B5EF4-FFF2-40B4-BE49-F238E27FC236}">
                <a16:creationId xmlns:a16="http://schemas.microsoft.com/office/drawing/2014/main" id="{5FA26C5A-B4C6-434E-8DD4-E9123DE84B76}"/>
              </a:ext>
            </a:extLst>
          </p:cNvPr>
          <p:cNvCxnSpPr/>
          <p:nvPr/>
        </p:nvCxnSpPr>
        <p:spPr bwMode="auto">
          <a:xfrm flipV="1">
            <a:off x="9220200" y="1936750"/>
            <a:ext cx="1143000" cy="396875"/>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F40E98B-BDD1-4DF3-8F6D-1D2F613E4720}"/>
              </a:ext>
            </a:extLst>
          </p:cNvPr>
          <p:cNvSpPr txBox="1"/>
          <p:nvPr/>
        </p:nvSpPr>
        <p:spPr>
          <a:xfrm>
            <a:off x="10323926" y="1607299"/>
            <a:ext cx="827471" cy="600164"/>
          </a:xfrm>
          <a:prstGeom prst="rect">
            <a:avLst/>
          </a:prstGeom>
          <a:noFill/>
        </p:spPr>
        <p:txBody>
          <a:bodyPr wrap="none" rtlCol="0">
            <a:spAutoFit/>
          </a:bodyPr>
          <a:lstStyle/>
          <a:p>
            <a:pPr algn="ctr"/>
            <a:r>
              <a:rPr lang="zh-CN" altLang="en-US" sz="1100" dirty="0">
                <a:solidFill>
                  <a:srgbClr val="0070C0"/>
                </a:solidFill>
              </a:rPr>
              <a:t>马上重传</a:t>
            </a:r>
            <a:endParaRPr lang="en-US" altLang="zh-CN" sz="1100" dirty="0">
              <a:solidFill>
                <a:srgbClr val="0070C0"/>
              </a:solidFill>
            </a:endParaRPr>
          </a:p>
          <a:p>
            <a:pPr algn="ctr"/>
            <a:r>
              <a:rPr lang="en-US" altLang="zh-CN" sz="1100" dirty="0">
                <a:solidFill>
                  <a:srgbClr val="0070C0"/>
                </a:solidFill>
              </a:rPr>
              <a:t>or</a:t>
            </a:r>
          </a:p>
          <a:p>
            <a:pPr algn="ctr"/>
            <a:r>
              <a:rPr lang="zh-CN" altLang="en-US" sz="1100" dirty="0">
                <a:solidFill>
                  <a:srgbClr val="0070C0"/>
                </a:solidFill>
              </a:rPr>
              <a:t>等待超时</a:t>
            </a:r>
            <a:r>
              <a:rPr lang="en-US" altLang="zh-CN" sz="1100" dirty="0">
                <a:solidFill>
                  <a:srgbClr val="0070C0"/>
                </a:solidFill>
              </a:rPr>
              <a:t>?</a:t>
            </a:r>
            <a:endParaRPr lang="zh-CN" altLang="en-US" sz="1100" dirty="0">
              <a:solidFill>
                <a:srgbClr val="0070C0"/>
              </a:solidFill>
            </a:endParaRPr>
          </a:p>
        </p:txBody>
      </p:sp>
      <p:sp>
        <p:nvSpPr>
          <p:cNvPr id="60" name="文本框 59">
            <a:extLst>
              <a:ext uri="{FF2B5EF4-FFF2-40B4-BE49-F238E27FC236}">
                <a16:creationId xmlns:a16="http://schemas.microsoft.com/office/drawing/2014/main" id="{3B385FAE-1C8A-4B31-BC5E-F346FDB27B86}"/>
              </a:ext>
            </a:extLst>
          </p:cNvPr>
          <p:cNvSpPr txBox="1"/>
          <p:nvPr/>
        </p:nvSpPr>
        <p:spPr>
          <a:xfrm>
            <a:off x="1484531" y="5629820"/>
            <a:ext cx="827471" cy="600164"/>
          </a:xfrm>
          <a:prstGeom prst="rect">
            <a:avLst/>
          </a:prstGeom>
          <a:noFill/>
        </p:spPr>
        <p:txBody>
          <a:bodyPr wrap="none" rtlCol="0">
            <a:spAutoFit/>
          </a:bodyPr>
          <a:lstStyle/>
          <a:p>
            <a:pPr algn="ctr"/>
            <a:r>
              <a:rPr lang="zh-CN" altLang="en-US" sz="1100" dirty="0">
                <a:solidFill>
                  <a:srgbClr val="0070C0"/>
                </a:solidFill>
              </a:rPr>
              <a:t>马上重传</a:t>
            </a:r>
            <a:endParaRPr lang="en-US" altLang="zh-CN" sz="1100" dirty="0">
              <a:solidFill>
                <a:srgbClr val="0070C0"/>
              </a:solidFill>
            </a:endParaRPr>
          </a:p>
          <a:p>
            <a:pPr algn="ctr"/>
            <a:r>
              <a:rPr lang="en-US" altLang="zh-CN" sz="1100" dirty="0">
                <a:solidFill>
                  <a:srgbClr val="0070C0"/>
                </a:solidFill>
              </a:rPr>
              <a:t>or</a:t>
            </a:r>
          </a:p>
          <a:p>
            <a:pPr algn="ctr"/>
            <a:r>
              <a:rPr lang="zh-CN" altLang="en-US" sz="1100" dirty="0">
                <a:solidFill>
                  <a:srgbClr val="0070C0"/>
                </a:solidFill>
              </a:rPr>
              <a:t>等待超时</a:t>
            </a:r>
            <a:r>
              <a:rPr lang="en-US" altLang="zh-CN" sz="1100" dirty="0">
                <a:solidFill>
                  <a:srgbClr val="0070C0"/>
                </a:solidFill>
              </a:rPr>
              <a:t>?</a:t>
            </a:r>
            <a:endParaRPr lang="zh-CN" altLang="en-US" sz="1100" dirty="0">
              <a:solidFill>
                <a:srgbClr val="0070C0"/>
              </a:solidFill>
            </a:endParaRPr>
          </a:p>
        </p:txBody>
      </p:sp>
      <p:cxnSp>
        <p:nvCxnSpPr>
          <p:cNvPr id="61" name="直接箭头连接符 60">
            <a:extLst>
              <a:ext uri="{FF2B5EF4-FFF2-40B4-BE49-F238E27FC236}">
                <a16:creationId xmlns:a16="http://schemas.microsoft.com/office/drawing/2014/main" id="{C1CA56DD-2619-411D-B201-4013B6C92C0C}"/>
              </a:ext>
            </a:extLst>
          </p:cNvPr>
          <p:cNvCxnSpPr>
            <a:cxnSpLocks/>
          </p:cNvCxnSpPr>
          <p:nvPr/>
        </p:nvCxnSpPr>
        <p:spPr bwMode="auto">
          <a:xfrm flipH="1" flipV="1">
            <a:off x="2481262" y="6096000"/>
            <a:ext cx="873918" cy="133985"/>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C1F0C-E17A-4398-8461-A5A9C5D4053E}"/>
              </a:ext>
            </a:extLst>
          </p:cNvPr>
          <p:cNvSpPr>
            <a:spLocks noGrp="1"/>
          </p:cNvSpPr>
          <p:nvPr>
            <p:ph type="title"/>
          </p:nvPr>
        </p:nvSpPr>
        <p:spPr/>
        <p:txBody>
          <a:bodyPr/>
          <a:lstStyle/>
          <a:p>
            <a:r>
              <a:rPr lang="en-US" altLang="zh-CN" dirty="0" err="1"/>
              <a:t>rdt</a:t>
            </a:r>
            <a:r>
              <a:rPr lang="en-US" altLang="zh-CN" dirty="0"/>
              <a:t> 3.0</a:t>
            </a:r>
            <a:r>
              <a:rPr lang="zh-CN" altLang="en-US" dirty="0"/>
              <a:t>接收方</a:t>
            </a:r>
            <a:r>
              <a:rPr lang="en-US" altLang="zh-CN" dirty="0"/>
              <a:t>FSM</a:t>
            </a:r>
            <a:endParaRPr lang="zh-CN" altLang="en-US" dirty="0"/>
          </a:p>
        </p:txBody>
      </p:sp>
      <p:sp>
        <p:nvSpPr>
          <p:cNvPr id="3" name="内容占位符 2">
            <a:extLst>
              <a:ext uri="{FF2B5EF4-FFF2-40B4-BE49-F238E27FC236}">
                <a16:creationId xmlns:a16="http://schemas.microsoft.com/office/drawing/2014/main" id="{31DCDA91-C250-4E15-8A69-4E1278F5D49A}"/>
              </a:ext>
            </a:extLst>
          </p:cNvPr>
          <p:cNvSpPr>
            <a:spLocks noGrp="1"/>
          </p:cNvSpPr>
          <p:nvPr>
            <p:ph idx="1"/>
          </p:nvPr>
        </p:nvSpPr>
        <p:spPr/>
        <p:txBody>
          <a:bodyPr/>
          <a:lstStyle/>
          <a:p>
            <a:r>
              <a:rPr lang="zh-CN" altLang="en-US" dirty="0"/>
              <a:t>与</a:t>
            </a:r>
            <a:r>
              <a:rPr lang="en-US" altLang="zh-CN" dirty="0" err="1"/>
              <a:t>rdt</a:t>
            </a:r>
            <a:r>
              <a:rPr lang="en-US" altLang="zh-CN" dirty="0"/>
              <a:t> 2.2</a:t>
            </a:r>
            <a:r>
              <a:rPr lang="zh-CN" altLang="en-US" dirty="0"/>
              <a:t>完全一样</a:t>
            </a:r>
            <a:endParaRPr lang="en-US" altLang="zh-CN" dirty="0"/>
          </a:p>
          <a:p>
            <a:pPr lvl="1"/>
            <a:r>
              <a:rPr lang="en-US" altLang="zh-CN" dirty="0" err="1"/>
              <a:t>rdt</a:t>
            </a:r>
            <a:r>
              <a:rPr lang="zh-CN" altLang="en-US" dirty="0"/>
              <a:t> </a:t>
            </a:r>
            <a:r>
              <a:rPr lang="en-US" altLang="zh-CN" dirty="0"/>
              <a:t>3.0</a:t>
            </a:r>
            <a:r>
              <a:rPr lang="zh-CN" altLang="en-US" dirty="0"/>
              <a:t>与</a:t>
            </a:r>
            <a:r>
              <a:rPr lang="en-US" altLang="zh-CN" dirty="0" err="1"/>
              <a:t>rdt</a:t>
            </a:r>
            <a:r>
              <a:rPr lang="en-US" altLang="zh-CN" dirty="0"/>
              <a:t> 2.2</a:t>
            </a:r>
            <a:r>
              <a:rPr lang="zh-CN" altLang="en-US" dirty="0"/>
              <a:t>的区别只在于发送方增加超时重传</a:t>
            </a:r>
            <a:endParaRPr lang="en-US" altLang="zh-CN" dirty="0"/>
          </a:p>
          <a:p>
            <a:pPr lvl="1"/>
            <a:r>
              <a:rPr lang="zh-CN" altLang="en-US" dirty="0"/>
              <a:t>对于接收方，处理的都是同样的重复数据</a:t>
            </a:r>
          </a:p>
        </p:txBody>
      </p:sp>
      <p:sp>
        <p:nvSpPr>
          <p:cNvPr id="4" name="灯片编号占位符 3">
            <a:extLst>
              <a:ext uri="{FF2B5EF4-FFF2-40B4-BE49-F238E27FC236}">
                <a16:creationId xmlns:a16="http://schemas.microsoft.com/office/drawing/2014/main" id="{AD899107-9B4E-43CC-961F-AC7DC30BDFB5}"/>
              </a:ext>
            </a:extLst>
          </p:cNvPr>
          <p:cNvSpPr>
            <a:spLocks noGrp="1"/>
          </p:cNvSpPr>
          <p:nvPr>
            <p:ph type="sldNum" sz="quarter" idx="11"/>
          </p:nvPr>
        </p:nvSpPr>
        <p:spPr/>
        <p:txBody>
          <a:bodyPr/>
          <a:lstStyle/>
          <a:p>
            <a:pPr>
              <a:defRPr/>
            </a:pPr>
            <a:fld id="{3FFE790D-BCFB-4008-9260-CA63AEE325FD}" type="slidenum">
              <a:rPr lang="en-US" smtClean="0"/>
              <a:pPr>
                <a:defRPr/>
              </a:pPr>
              <a:t>42</a:t>
            </a:fld>
            <a:endParaRPr lang="en-US" dirty="0"/>
          </a:p>
        </p:txBody>
      </p:sp>
      <p:pic>
        <p:nvPicPr>
          <p:cNvPr id="5" name="图片 4">
            <a:extLst>
              <a:ext uri="{FF2B5EF4-FFF2-40B4-BE49-F238E27FC236}">
                <a16:creationId xmlns:a16="http://schemas.microsoft.com/office/drawing/2014/main" id="{C210F9F2-B828-4703-AE0C-495A50084585}"/>
              </a:ext>
            </a:extLst>
          </p:cNvPr>
          <p:cNvPicPr>
            <a:picLocks noChangeAspect="1"/>
          </p:cNvPicPr>
          <p:nvPr/>
        </p:nvPicPr>
        <p:blipFill>
          <a:blip r:embed="rId2"/>
          <a:stretch>
            <a:fillRect/>
          </a:stretch>
        </p:blipFill>
        <p:spPr>
          <a:xfrm>
            <a:off x="5257800" y="2302387"/>
            <a:ext cx="6970835" cy="4006344"/>
          </a:xfrm>
          <a:prstGeom prst="rect">
            <a:avLst/>
          </a:prstGeom>
        </p:spPr>
      </p:pic>
    </p:spTree>
    <p:extLst>
      <p:ext uri="{BB962C8B-B14F-4D97-AF65-F5344CB8AC3E}">
        <p14:creationId xmlns:p14="http://schemas.microsoft.com/office/powerpoint/2010/main" val="338256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F882-D441-40A6-8CCB-4D33800F0F5A}"/>
              </a:ext>
            </a:extLst>
          </p:cNvPr>
          <p:cNvSpPr>
            <a:spLocks noGrp="1"/>
          </p:cNvSpPr>
          <p:nvPr>
            <p:ph type="title"/>
          </p:nvPr>
        </p:nvSpPr>
        <p:spPr>
          <a:xfrm>
            <a:off x="609600" y="274638"/>
            <a:ext cx="10972800" cy="1143000"/>
          </a:xfrm>
        </p:spPr>
        <p:txBody>
          <a:bodyPr/>
          <a:lstStyle/>
          <a:p>
            <a:r>
              <a:rPr lang="en-US" altLang="zh-CN" dirty="0" err="1"/>
              <a:t>rdt</a:t>
            </a:r>
            <a:r>
              <a:rPr lang="en-US" altLang="zh-CN" dirty="0"/>
              <a:t> 3.0</a:t>
            </a:r>
            <a:r>
              <a:rPr lang="zh-CN" altLang="en-US" dirty="0"/>
              <a:t>实例（</a:t>
            </a:r>
            <a:r>
              <a:rPr lang="en-US" altLang="zh-CN" dirty="0"/>
              <a:t>1</a:t>
            </a:r>
            <a:r>
              <a:rPr lang="zh-CN" altLang="en-US" dirty="0"/>
              <a:t>）</a:t>
            </a:r>
          </a:p>
        </p:txBody>
      </p:sp>
      <p:sp>
        <p:nvSpPr>
          <p:cNvPr id="4" name="灯片编号占位符 3">
            <a:extLst>
              <a:ext uri="{FF2B5EF4-FFF2-40B4-BE49-F238E27FC236}">
                <a16:creationId xmlns:a16="http://schemas.microsoft.com/office/drawing/2014/main" id="{C6851C0D-1D78-4570-B308-3003A59E2415}"/>
              </a:ext>
            </a:extLst>
          </p:cNvPr>
          <p:cNvSpPr>
            <a:spLocks noGrp="1"/>
          </p:cNvSpPr>
          <p:nvPr>
            <p:ph type="sldNum" sz="quarter" idx="11"/>
          </p:nvPr>
        </p:nvSpPr>
        <p:spPr/>
        <p:txBody>
          <a:bodyPr/>
          <a:lstStyle/>
          <a:p>
            <a:pPr>
              <a:defRPr/>
            </a:pPr>
            <a:fld id="{3FFE790D-BCFB-4008-9260-CA63AEE325FD}" type="slidenum">
              <a:rPr lang="en-US" smtClean="0"/>
              <a:pPr>
                <a:defRPr/>
              </a:pPr>
              <a:t>43</a:t>
            </a:fld>
            <a:endParaRPr lang="en-US" dirty="0"/>
          </a:p>
        </p:txBody>
      </p:sp>
      <p:sp>
        <p:nvSpPr>
          <p:cNvPr id="5" name="Text Box 5">
            <a:extLst>
              <a:ext uri="{FF2B5EF4-FFF2-40B4-BE49-F238E27FC236}">
                <a16:creationId xmlns:a16="http://schemas.microsoft.com/office/drawing/2014/main" id="{0A0EF19E-FE41-4EB4-B7B3-BD22C88F96A8}"/>
              </a:ext>
            </a:extLst>
          </p:cNvPr>
          <p:cNvSpPr txBox="1">
            <a:spLocks noChangeArrowheads="1"/>
          </p:cNvSpPr>
          <p:nvPr/>
        </p:nvSpPr>
        <p:spPr bwMode="auto">
          <a:xfrm>
            <a:off x="1368791" y="1520826"/>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sz="2000" i="1" u="sng" dirty="0">
              <a:solidFill>
                <a:srgbClr val="000099"/>
              </a:solidFill>
              <a:latin typeface="微软雅黑" panose="020B0503020204020204" pitchFamily="34" charset="-122"/>
              <a:ea typeface="微软雅黑" panose="020B0503020204020204" pitchFamily="34" charset="-122"/>
            </a:endParaRPr>
          </a:p>
        </p:txBody>
      </p:sp>
      <p:sp>
        <p:nvSpPr>
          <p:cNvPr id="6" name="Text Box 6">
            <a:extLst>
              <a:ext uri="{FF2B5EF4-FFF2-40B4-BE49-F238E27FC236}">
                <a16:creationId xmlns:a16="http://schemas.microsoft.com/office/drawing/2014/main" id="{5CC3A63D-683A-4911-87CE-2AB721D11787}"/>
              </a:ext>
            </a:extLst>
          </p:cNvPr>
          <p:cNvSpPr txBox="1">
            <a:spLocks noChangeArrowheads="1"/>
          </p:cNvSpPr>
          <p:nvPr/>
        </p:nvSpPr>
        <p:spPr bwMode="auto">
          <a:xfrm>
            <a:off x="3808778" y="1516064"/>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sz="2000" i="1" u="sng" dirty="0">
              <a:solidFill>
                <a:srgbClr val="008000"/>
              </a:solidFill>
              <a:latin typeface="微软雅黑" panose="020B0503020204020204" pitchFamily="34" charset="-122"/>
              <a:ea typeface="微软雅黑" panose="020B0503020204020204" pitchFamily="34" charset="-122"/>
            </a:endParaRPr>
          </a:p>
        </p:txBody>
      </p:sp>
      <p:sp>
        <p:nvSpPr>
          <p:cNvPr id="7" name="Text Box 8">
            <a:extLst>
              <a:ext uri="{FF2B5EF4-FFF2-40B4-BE49-F238E27FC236}">
                <a16:creationId xmlns:a16="http://schemas.microsoft.com/office/drawing/2014/main" id="{AFB17458-1A8B-4C26-86F4-FD1BF085CBE1}"/>
              </a:ext>
            </a:extLst>
          </p:cNvPr>
          <p:cNvSpPr txBox="1">
            <a:spLocks noChangeArrowheads="1"/>
          </p:cNvSpPr>
          <p:nvPr/>
        </p:nvSpPr>
        <p:spPr bwMode="auto">
          <a:xfrm>
            <a:off x="3818304" y="3079751"/>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pkt1</a:t>
            </a:r>
          </a:p>
        </p:txBody>
      </p:sp>
      <p:sp>
        <p:nvSpPr>
          <p:cNvPr id="8" name="Text Box 10">
            <a:extLst>
              <a:ext uri="{FF2B5EF4-FFF2-40B4-BE49-F238E27FC236}">
                <a16:creationId xmlns:a16="http://schemas.microsoft.com/office/drawing/2014/main" id="{AE63F495-1176-4E9C-B37E-39CA011E2209}"/>
              </a:ext>
            </a:extLst>
          </p:cNvPr>
          <p:cNvSpPr txBox="1">
            <a:spLocks noChangeArrowheads="1"/>
          </p:cNvSpPr>
          <p:nvPr/>
        </p:nvSpPr>
        <p:spPr bwMode="auto">
          <a:xfrm>
            <a:off x="3817724" y="3987395"/>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sp>
        <p:nvSpPr>
          <p:cNvPr id="9" name="Text Box 11">
            <a:extLst>
              <a:ext uri="{FF2B5EF4-FFF2-40B4-BE49-F238E27FC236}">
                <a16:creationId xmlns:a16="http://schemas.microsoft.com/office/drawing/2014/main" id="{E8093E29-9976-494B-AAB0-2024C30F55C2}"/>
              </a:ext>
            </a:extLst>
          </p:cNvPr>
          <p:cNvSpPr txBox="1">
            <a:spLocks noChangeArrowheads="1"/>
          </p:cNvSpPr>
          <p:nvPr/>
        </p:nvSpPr>
        <p:spPr bwMode="auto">
          <a:xfrm>
            <a:off x="3804473" y="2533711"/>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ack0</a:t>
            </a:r>
          </a:p>
        </p:txBody>
      </p:sp>
      <p:sp>
        <p:nvSpPr>
          <p:cNvPr id="10" name="Text Box 12">
            <a:extLst>
              <a:ext uri="{FF2B5EF4-FFF2-40B4-BE49-F238E27FC236}">
                <a16:creationId xmlns:a16="http://schemas.microsoft.com/office/drawing/2014/main" id="{45136D61-1DCB-4C7A-9166-E65C6928D426}"/>
              </a:ext>
            </a:extLst>
          </p:cNvPr>
          <p:cNvSpPr txBox="1">
            <a:spLocks noChangeArrowheads="1"/>
          </p:cNvSpPr>
          <p:nvPr/>
        </p:nvSpPr>
        <p:spPr bwMode="auto">
          <a:xfrm>
            <a:off x="3811954" y="3365501"/>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ack1</a:t>
            </a:r>
          </a:p>
        </p:txBody>
      </p:sp>
      <p:sp>
        <p:nvSpPr>
          <p:cNvPr id="11" name="Text Box 13">
            <a:extLst>
              <a:ext uri="{FF2B5EF4-FFF2-40B4-BE49-F238E27FC236}">
                <a16:creationId xmlns:a16="http://schemas.microsoft.com/office/drawing/2014/main" id="{59CC738B-135E-4335-89F3-0E3293F328BB}"/>
              </a:ext>
            </a:extLst>
          </p:cNvPr>
          <p:cNvSpPr txBox="1">
            <a:spLocks noChangeArrowheads="1"/>
          </p:cNvSpPr>
          <p:nvPr/>
        </p:nvSpPr>
        <p:spPr bwMode="auto">
          <a:xfrm>
            <a:off x="3804527" y="4310062"/>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ack0</a:t>
            </a:r>
          </a:p>
        </p:txBody>
      </p:sp>
      <p:sp>
        <p:nvSpPr>
          <p:cNvPr id="12" name="Text Box 14">
            <a:extLst>
              <a:ext uri="{FF2B5EF4-FFF2-40B4-BE49-F238E27FC236}">
                <a16:creationId xmlns:a16="http://schemas.microsoft.com/office/drawing/2014/main" id="{F9A435FF-9FEB-429B-B279-105EAEFA9871}"/>
              </a:ext>
            </a:extLst>
          </p:cNvPr>
          <p:cNvSpPr txBox="1">
            <a:spLocks noChangeArrowheads="1"/>
          </p:cNvSpPr>
          <p:nvPr/>
        </p:nvSpPr>
        <p:spPr bwMode="auto">
          <a:xfrm>
            <a:off x="1157825" y="2659030"/>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ack0</a:t>
            </a:r>
          </a:p>
        </p:txBody>
      </p:sp>
      <p:sp>
        <p:nvSpPr>
          <p:cNvPr id="13" name="Text Box 15">
            <a:extLst>
              <a:ext uri="{FF2B5EF4-FFF2-40B4-BE49-F238E27FC236}">
                <a16:creationId xmlns:a16="http://schemas.microsoft.com/office/drawing/2014/main" id="{3CBBD0EB-EF8F-457F-94BF-189C1E292640}"/>
              </a:ext>
            </a:extLst>
          </p:cNvPr>
          <p:cNvSpPr txBox="1">
            <a:spLocks noChangeArrowheads="1"/>
          </p:cNvSpPr>
          <p:nvPr/>
        </p:nvSpPr>
        <p:spPr bwMode="auto">
          <a:xfrm>
            <a:off x="1145980" y="3866154"/>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pkt0</a:t>
            </a:r>
          </a:p>
        </p:txBody>
      </p:sp>
      <p:sp>
        <p:nvSpPr>
          <p:cNvPr id="14" name="Text Box 17">
            <a:extLst>
              <a:ext uri="{FF2B5EF4-FFF2-40B4-BE49-F238E27FC236}">
                <a16:creationId xmlns:a16="http://schemas.microsoft.com/office/drawing/2014/main" id="{A7AF7B8A-7495-4A95-8422-60E7A89B65D6}"/>
              </a:ext>
            </a:extLst>
          </p:cNvPr>
          <p:cNvSpPr txBox="1">
            <a:spLocks noChangeArrowheads="1"/>
          </p:cNvSpPr>
          <p:nvPr/>
        </p:nvSpPr>
        <p:spPr bwMode="auto">
          <a:xfrm>
            <a:off x="1141778" y="2922588"/>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pkt1</a:t>
            </a:r>
          </a:p>
        </p:txBody>
      </p:sp>
      <p:sp>
        <p:nvSpPr>
          <p:cNvPr id="15" name="Text Box 18">
            <a:extLst>
              <a:ext uri="{FF2B5EF4-FFF2-40B4-BE49-F238E27FC236}">
                <a16:creationId xmlns:a16="http://schemas.microsoft.com/office/drawing/2014/main" id="{BC07BA0B-FBC6-4997-89D4-2ECBA39ACD1D}"/>
              </a:ext>
            </a:extLst>
          </p:cNvPr>
          <p:cNvSpPr txBox="1">
            <a:spLocks noChangeArrowheads="1"/>
          </p:cNvSpPr>
          <p:nvPr/>
        </p:nvSpPr>
        <p:spPr bwMode="auto">
          <a:xfrm>
            <a:off x="1155900" y="3569053"/>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a:t>
            </a:r>
          </a:p>
        </p:txBody>
      </p:sp>
      <p:sp>
        <p:nvSpPr>
          <p:cNvPr id="16" name="Text Box 7">
            <a:extLst>
              <a:ext uri="{FF2B5EF4-FFF2-40B4-BE49-F238E27FC236}">
                <a16:creationId xmlns:a16="http://schemas.microsoft.com/office/drawing/2014/main" id="{F5D0567C-E88E-428D-9552-E81B5C3B96F4}"/>
              </a:ext>
            </a:extLst>
          </p:cNvPr>
          <p:cNvSpPr txBox="1">
            <a:spLocks noChangeArrowheads="1"/>
          </p:cNvSpPr>
          <p:nvPr/>
        </p:nvSpPr>
        <p:spPr bwMode="auto">
          <a:xfrm>
            <a:off x="1130665" y="1960563"/>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17" name="Text Box 9">
            <a:extLst>
              <a:ext uri="{FF2B5EF4-FFF2-40B4-BE49-F238E27FC236}">
                <a16:creationId xmlns:a16="http://schemas.microsoft.com/office/drawing/2014/main" id="{101B98EC-1866-4A01-86BF-A47F8811C469}"/>
              </a:ext>
            </a:extLst>
          </p:cNvPr>
          <p:cNvSpPr txBox="1">
            <a:spLocks noChangeArrowheads="1"/>
          </p:cNvSpPr>
          <p:nvPr/>
        </p:nvSpPr>
        <p:spPr bwMode="auto">
          <a:xfrm>
            <a:off x="3807191" y="2243138"/>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grpSp>
        <p:nvGrpSpPr>
          <p:cNvPr id="18" name="Group 37">
            <a:extLst>
              <a:ext uri="{FF2B5EF4-FFF2-40B4-BE49-F238E27FC236}">
                <a16:creationId xmlns:a16="http://schemas.microsoft.com/office/drawing/2014/main" id="{7831400C-E1D2-4E5B-99E9-CEA134F3137C}"/>
              </a:ext>
            </a:extLst>
          </p:cNvPr>
          <p:cNvGrpSpPr>
            <a:grpSpLocks/>
          </p:cNvGrpSpPr>
          <p:nvPr/>
        </p:nvGrpSpPr>
        <p:grpSpPr bwMode="auto">
          <a:xfrm>
            <a:off x="2346691" y="2030413"/>
            <a:ext cx="1471613" cy="512762"/>
            <a:chOff x="850" y="1159"/>
            <a:chExt cx="927" cy="323"/>
          </a:xfrm>
        </p:grpSpPr>
        <p:sp>
          <p:nvSpPr>
            <p:cNvPr id="19" name="Line 19">
              <a:extLst>
                <a:ext uri="{FF2B5EF4-FFF2-40B4-BE49-F238E27FC236}">
                  <a16:creationId xmlns:a16="http://schemas.microsoft.com/office/drawing/2014/main" id="{115AFB2E-A18C-4F56-BFAA-D23254A030B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0" name="Text Box 28">
              <a:extLst>
                <a:ext uri="{FF2B5EF4-FFF2-40B4-BE49-F238E27FC236}">
                  <a16:creationId xmlns:a16="http://schemas.microsoft.com/office/drawing/2014/main" id="{89674F10-C767-486C-80F8-5ABEE96350D5}"/>
                </a:ext>
              </a:extLst>
            </p:cNvPr>
            <p:cNvSpPr txBox="1">
              <a:spLocks noChangeArrowheads="1"/>
            </p:cNvSpPr>
            <p:nvPr/>
          </p:nvSpPr>
          <p:spPr bwMode="auto">
            <a:xfrm>
              <a:off x="1100" y="1159"/>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21" name="Group 43">
            <a:extLst>
              <a:ext uri="{FF2B5EF4-FFF2-40B4-BE49-F238E27FC236}">
                <a16:creationId xmlns:a16="http://schemas.microsoft.com/office/drawing/2014/main" id="{79803C47-5C53-472E-9647-065DF7409D47}"/>
              </a:ext>
            </a:extLst>
          </p:cNvPr>
          <p:cNvGrpSpPr>
            <a:grpSpLocks/>
          </p:cNvGrpSpPr>
          <p:nvPr/>
        </p:nvGrpSpPr>
        <p:grpSpPr bwMode="auto">
          <a:xfrm>
            <a:off x="2340341" y="3767138"/>
            <a:ext cx="1471613" cy="487362"/>
            <a:chOff x="846" y="2253"/>
            <a:chExt cx="927" cy="307"/>
          </a:xfrm>
        </p:grpSpPr>
        <p:sp>
          <p:nvSpPr>
            <p:cNvPr id="22" name="Line 24">
              <a:extLst>
                <a:ext uri="{FF2B5EF4-FFF2-40B4-BE49-F238E27FC236}">
                  <a16:creationId xmlns:a16="http://schemas.microsoft.com/office/drawing/2014/main" id="{3A1B3EEE-2A4E-4A69-AA72-02FA4FCCF144}"/>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3" name="Text Box 29">
              <a:extLst>
                <a:ext uri="{FF2B5EF4-FFF2-40B4-BE49-F238E27FC236}">
                  <a16:creationId xmlns:a16="http://schemas.microsoft.com/office/drawing/2014/main" id="{F3FDD74A-B921-44DC-8F05-19381E19A591}"/>
                </a:ext>
              </a:extLst>
            </p:cNvPr>
            <p:cNvSpPr txBox="1">
              <a:spLocks noChangeArrowheads="1"/>
            </p:cNvSpPr>
            <p:nvPr/>
          </p:nvSpPr>
          <p:spPr bwMode="auto">
            <a:xfrm>
              <a:off x="1097" y="2253"/>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24" name="Group 39">
            <a:extLst>
              <a:ext uri="{FF2B5EF4-FFF2-40B4-BE49-F238E27FC236}">
                <a16:creationId xmlns:a16="http://schemas.microsoft.com/office/drawing/2014/main" id="{652DD3C3-ED7E-4AE4-8ED2-49D8D7288970}"/>
              </a:ext>
            </a:extLst>
          </p:cNvPr>
          <p:cNvGrpSpPr>
            <a:grpSpLocks/>
          </p:cNvGrpSpPr>
          <p:nvPr/>
        </p:nvGrpSpPr>
        <p:grpSpPr bwMode="auto">
          <a:xfrm>
            <a:off x="2354628" y="2905126"/>
            <a:ext cx="1471612" cy="504825"/>
            <a:chOff x="855" y="1710"/>
            <a:chExt cx="927" cy="318"/>
          </a:xfrm>
        </p:grpSpPr>
        <p:sp>
          <p:nvSpPr>
            <p:cNvPr id="25" name="Line 23">
              <a:extLst>
                <a:ext uri="{FF2B5EF4-FFF2-40B4-BE49-F238E27FC236}">
                  <a16:creationId xmlns:a16="http://schemas.microsoft.com/office/drawing/2014/main" id="{A71A763C-FE73-4555-89F0-B5C306FC67DD}"/>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6" name="Text Box 30">
              <a:extLst>
                <a:ext uri="{FF2B5EF4-FFF2-40B4-BE49-F238E27FC236}">
                  <a16:creationId xmlns:a16="http://schemas.microsoft.com/office/drawing/2014/main" id="{131AD022-B294-49BB-AE29-D49109F5198D}"/>
                </a:ext>
              </a:extLst>
            </p:cNvPr>
            <p:cNvSpPr txBox="1">
              <a:spLocks noChangeArrowheads="1"/>
            </p:cNvSpPr>
            <p:nvPr/>
          </p:nvSpPr>
          <p:spPr bwMode="auto">
            <a:xfrm>
              <a:off x="1094" y="1710"/>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pkt1</a:t>
              </a:r>
            </a:p>
          </p:txBody>
        </p:sp>
      </p:grpSp>
      <p:grpSp>
        <p:nvGrpSpPr>
          <p:cNvPr id="27" name="Group 40">
            <a:extLst>
              <a:ext uri="{FF2B5EF4-FFF2-40B4-BE49-F238E27FC236}">
                <a16:creationId xmlns:a16="http://schemas.microsoft.com/office/drawing/2014/main" id="{E80764A4-3FC2-4116-8FA7-8224ACB3BAA0}"/>
              </a:ext>
            </a:extLst>
          </p:cNvPr>
          <p:cNvGrpSpPr>
            <a:grpSpLocks/>
          </p:cNvGrpSpPr>
          <p:nvPr/>
        </p:nvGrpSpPr>
        <p:grpSpPr bwMode="auto">
          <a:xfrm>
            <a:off x="2340341" y="3370264"/>
            <a:ext cx="1471613" cy="471487"/>
            <a:chOff x="846" y="2003"/>
            <a:chExt cx="927" cy="297"/>
          </a:xfrm>
        </p:grpSpPr>
        <p:sp>
          <p:nvSpPr>
            <p:cNvPr id="28" name="Line 26">
              <a:extLst>
                <a:ext uri="{FF2B5EF4-FFF2-40B4-BE49-F238E27FC236}">
                  <a16:creationId xmlns:a16="http://schemas.microsoft.com/office/drawing/2014/main" id="{5540BAB4-68AE-48C2-AA10-50D558BEB941}"/>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9" name="Text Box 31">
              <a:extLst>
                <a:ext uri="{FF2B5EF4-FFF2-40B4-BE49-F238E27FC236}">
                  <a16:creationId xmlns:a16="http://schemas.microsoft.com/office/drawing/2014/main" id="{27F05458-317F-4681-8C58-470FF7A8B00E}"/>
                </a:ext>
              </a:extLst>
            </p:cNvPr>
            <p:cNvSpPr txBox="1">
              <a:spLocks noChangeArrowheads="1"/>
            </p:cNvSpPr>
            <p:nvPr/>
          </p:nvSpPr>
          <p:spPr bwMode="auto">
            <a:xfrm>
              <a:off x="1092" y="2003"/>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ack1</a:t>
              </a:r>
            </a:p>
          </p:txBody>
        </p:sp>
      </p:grpSp>
      <p:grpSp>
        <p:nvGrpSpPr>
          <p:cNvPr id="30" name="Group 38">
            <a:extLst>
              <a:ext uri="{FF2B5EF4-FFF2-40B4-BE49-F238E27FC236}">
                <a16:creationId xmlns:a16="http://schemas.microsoft.com/office/drawing/2014/main" id="{FD2FE325-2FBC-446D-A95C-8103E75A4C3D}"/>
              </a:ext>
            </a:extLst>
          </p:cNvPr>
          <p:cNvGrpSpPr>
            <a:grpSpLocks/>
          </p:cNvGrpSpPr>
          <p:nvPr/>
        </p:nvGrpSpPr>
        <p:grpSpPr bwMode="auto">
          <a:xfrm>
            <a:off x="2332403" y="2530476"/>
            <a:ext cx="1471612" cy="455613"/>
            <a:chOff x="841" y="1474"/>
            <a:chExt cx="927" cy="287"/>
          </a:xfrm>
        </p:grpSpPr>
        <p:sp>
          <p:nvSpPr>
            <p:cNvPr id="31" name="Line 25">
              <a:extLst>
                <a:ext uri="{FF2B5EF4-FFF2-40B4-BE49-F238E27FC236}">
                  <a16:creationId xmlns:a16="http://schemas.microsoft.com/office/drawing/2014/main" id="{6721A96E-057A-4F5B-8711-502F9FA2A791}"/>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2" name="Text Box 32">
              <a:extLst>
                <a:ext uri="{FF2B5EF4-FFF2-40B4-BE49-F238E27FC236}">
                  <a16:creationId xmlns:a16="http://schemas.microsoft.com/office/drawing/2014/main" id="{7092DE5E-7C09-4AF5-9D1A-4D376A968E26}"/>
                </a:ext>
              </a:extLst>
            </p:cNvPr>
            <p:cNvSpPr txBox="1">
              <a:spLocks noChangeArrowheads="1"/>
            </p:cNvSpPr>
            <p:nvPr/>
          </p:nvSpPr>
          <p:spPr bwMode="auto">
            <a:xfrm>
              <a:off x="1089" y="1474"/>
              <a:ext cx="46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008000"/>
                  </a:solidFill>
                  <a:latin typeface="微软雅黑" panose="020B0503020204020204" pitchFamily="34" charset="-122"/>
                  <a:ea typeface="微软雅黑" panose="020B0503020204020204" pitchFamily="34" charset="-122"/>
                </a:rPr>
                <a:t>ack0</a:t>
              </a:r>
            </a:p>
          </p:txBody>
        </p:sp>
      </p:grpSp>
      <p:grpSp>
        <p:nvGrpSpPr>
          <p:cNvPr id="33" name="Group 44">
            <a:extLst>
              <a:ext uri="{FF2B5EF4-FFF2-40B4-BE49-F238E27FC236}">
                <a16:creationId xmlns:a16="http://schemas.microsoft.com/office/drawing/2014/main" id="{52EEAFC3-5D8D-4822-BABF-46F8AC6C27E0}"/>
              </a:ext>
            </a:extLst>
          </p:cNvPr>
          <p:cNvGrpSpPr>
            <a:grpSpLocks/>
          </p:cNvGrpSpPr>
          <p:nvPr/>
        </p:nvGrpSpPr>
        <p:grpSpPr bwMode="auto">
          <a:xfrm>
            <a:off x="2326053" y="4222751"/>
            <a:ext cx="1471612" cy="461963"/>
            <a:chOff x="837" y="2540"/>
            <a:chExt cx="927" cy="291"/>
          </a:xfrm>
        </p:grpSpPr>
        <p:sp>
          <p:nvSpPr>
            <p:cNvPr id="34" name="Line 27">
              <a:extLst>
                <a:ext uri="{FF2B5EF4-FFF2-40B4-BE49-F238E27FC236}">
                  <a16:creationId xmlns:a16="http://schemas.microsoft.com/office/drawing/2014/main" id="{D3F445F3-0E77-496D-A703-0699786D7FA4}"/>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5" name="Text Box 33">
              <a:extLst>
                <a:ext uri="{FF2B5EF4-FFF2-40B4-BE49-F238E27FC236}">
                  <a16:creationId xmlns:a16="http://schemas.microsoft.com/office/drawing/2014/main" id="{73C15C50-C33C-4F51-A984-C1F9FEF63C0C}"/>
                </a:ext>
              </a:extLst>
            </p:cNvPr>
            <p:cNvSpPr txBox="1">
              <a:spLocks noChangeArrowheads="1"/>
            </p:cNvSpPr>
            <p:nvPr/>
          </p:nvSpPr>
          <p:spPr bwMode="auto">
            <a:xfrm>
              <a:off x="1086" y="2540"/>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ack0</a:t>
              </a:r>
            </a:p>
          </p:txBody>
        </p:sp>
      </p:grpSp>
      <p:sp>
        <p:nvSpPr>
          <p:cNvPr id="36" name="Text Box 45">
            <a:extLst>
              <a:ext uri="{FF2B5EF4-FFF2-40B4-BE49-F238E27FC236}">
                <a16:creationId xmlns:a16="http://schemas.microsoft.com/office/drawing/2014/main" id="{3C582712-87F8-4489-BCAB-5148A09119B1}"/>
              </a:ext>
            </a:extLst>
          </p:cNvPr>
          <p:cNvSpPr txBox="1">
            <a:spLocks noChangeArrowheads="1"/>
          </p:cNvSpPr>
          <p:nvPr/>
        </p:nvSpPr>
        <p:spPr bwMode="auto">
          <a:xfrm>
            <a:off x="2634029" y="5302251"/>
            <a:ext cx="12474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无丢包</a:t>
            </a:r>
            <a:endParaRPr lang="en-US" sz="1800" dirty="0">
              <a:latin typeface="微软雅黑" panose="020B0503020204020204" pitchFamily="34" charset="-122"/>
              <a:ea typeface="微软雅黑" panose="020B0503020204020204" pitchFamily="34" charset="-122"/>
            </a:endParaRPr>
          </a:p>
        </p:txBody>
      </p:sp>
      <p:sp>
        <p:nvSpPr>
          <p:cNvPr id="37" name="Text Box 46">
            <a:extLst>
              <a:ext uri="{FF2B5EF4-FFF2-40B4-BE49-F238E27FC236}">
                <a16:creationId xmlns:a16="http://schemas.microsoft.com/office/drawing/2014/main" id="{7C4500C7-E212-4C7C-A99C-FBFA399EA647}"/>
              </a:ext>
            </a:extLst>
          </p:cNvPr>
          <p:cNvSpPr txBox="1">
            <a:spLocks noChangeArrowheads="1"/>
          </p:cNvSpPr>
          <p:nvPr/>
        </p:nvSpPr>
        <p:spPr bwMode="auto">
          <a:xfrm>
            <a:off x="7206274" y="132715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altLang="zh-CN" sz="2000" i="1" u="sng" dirty="0">
              <a:solidFill>
                <a:srgbClr val="000099"/>
              </a:solidFill>
              <a:latin typeface="微软雅黑" panose="020B0503020204020204" pitchFamily="34" charset="-122"/>
              <a:ea typeface="微软雅黑" panose="020B0503020204020204" pitchFamily="34" charset="-122"/>
            </a:endParaRPr>
          </a:p>
        </p:txBody>
      </p:sp>
      <p:sp>
        <p:nvSpPr>
          <p:cNvPr id="38" name="Text Box 47">
            <a:extLst>
              <a:ext uri="{FF2B5EF4-FFF2-40B4-BE49-F238E27FC236}">
                <a16:creationId xmlns:a16="http://schemas.microsoft.com/office/drawing/2014/main" id="{1E86F8FD-177E-4A78-8576-A7E7BBDA3425}"/>
              </a:ext>
            </a:extLst>
          </p:cNvPr>
          <p:cNvSpPr txBox="1">
            <a:spLocks noChangeArrowheads="1"/>
          </p:cNvSpPr>
          <p:nvPr/>
        </p:nvSpPr>
        <p:spPr bwMode="auto">
          <a:xfrm>
            <a:off x="9646261" y="1322388"/>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altLang="zh-CN" sz="2000" i="1" u="sng" dirty="0">
              <a:solidFill>
                <a:srgbClr val="008000"/>
              </a:solidFill>
              <a:latin typeface="微软雅黑" panose="020B0503020204020204" pitchFamily="34" charset="-122"/>
              <a:ea typeface="微软雅黑" panose="020B0503020204020204" pitchFamily="34" charset="-122"/>
            </a:endParaRPr>
          </a:p>
        </p:txBody>
      </p:sp>
      <p:sp>
        <p:nvSpPr>
          <p:cNvPr id="39" name="Text Box 48">
            <a:extLst>
              <a:ext uri="{FF2B5EF4-FFF2-40B4-BE49-F238E27FC236}">
                <a16:creationId xmlns:a16="http://schemas.microsoft.com/office/drawing/2014/main" id="{1503D149-6E39-4560-B2C9-347DAF74F835}"/>
              </a:ext>
            </a:extLst>
          </p:cNvPr>
          <p:cNvSpPr txBox="1">
            <a:spLocks noChangeArrowheads="1"/>
          </p:cNvSpPr>
          <p:nvPr/>
        </p:nvSpPr>
        <p:spPr bwMode="auto">
          <a:xfrm>
            <a:off x="9675264" y="4180959"/>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pkt1</a:t>
            </a:r>
          </a:p>
        </p:txBody>
      </p:sp>
      <p:sp>
        <p:nvSpPr>
          <p:cNvPr id="40" name="Text Box 49">
            <a:extLst>
              <a:ext uri="{FF2B5EF4-FFF2-40B4-BE49-F238E27FC236}">
                <a16:creationId xmlns:a16="http://schemas.microsoft.com/office/drawing/2014/main" id="{01C515D6-E778-4451-8639-D1850C5C53E5}"/>
              </a:ext>
            </a:extLst>
          </p:cNvPr>
          <p:cNvSpPr txBox="1">
            <a:spLocks noChangeArrowheads="1"/>
          </p:cNvSpPr>
          <p:nvPr/>
        </p:nvSpPr>
        <p:spPr bwMode="auto">
          <a:xfrm>
            <a:off x="9655786" y="5080000"/>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sp>
        <p:nvSpPr>
          <p:cNvPr id="41" name="Text Box 50">
            <a:extLst>
              <a:ext uri="{FF2B5EF4-FFF2-40B4-BE49-F238E27FC236}">
                <a16:creationId xmlns:a16="http://schemas.microsoft.com/office/drawing/2014/main" id="{FF46B878-0F35-4D93-9054-143272422795}"/>
              </a:ext>
            </a:extLst>
          </p:cNvPr>
          <p:cNvSpPr txBox="1">
            <a:spLocks noChangeArrowheads="1"/>
          </p:cNvSpPr>
          <p:nvPr/>
        </p:nvSpPr>
        <p:spPr bwMode="auto">
          <a:xfrm>
            <a:off x="9669493" y="2306369"/>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sp>
        <p:nvSpPr>
          <p:cNvPr id="42" name="Text Box 51">
            <a:extLst>
              <a:ext uri="{FF2B5EF4-FFF2-40B4-BE49-F238E27FC236}">
                <a16:creationId xmlns:a16="http://schemas.microsoft.com/office/drawing/2014/main" id="{40F7B580-651A-4C44-9BB2-A95D103CAC28}"/>
              </a:ext>
            </a:extLst>
          </p:cNvPr>
          <p:cNvSpPr txBox="1">
            <a:spLocks noChangeArrowheads="1"/>
          </p:cNvSpPr>
          <p:nvPr/>
        </p:nvSpPr>
        <p:spPr bwMode="auto">
          <a:xfrm>
            <a:off x="9649436" y="4449762"/>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ack1</a:t>
            </a:r>
          </a:p>
        </p:txBody>
      </p:sp>
      <p:sp>
        <p:nvSpPr>
          <p:cNvPr id="43" name="Text Box 52">
            <a:extLst>
              <a:ext uri="{FF2B5EF4-FFF2-40B4-BE49-F238E27FC236}">
                <a16:creationId xmlns:a16="http://schemas.microsoft.com/office/drawing/2014/main" id="{CCB4E246-BCBF-408B-B282-E1288959ED65}"/>
              </a:ext>
            </a:extLst>
          </p:cNvPr>
          <p:cNvSpPr txBox="1">
            <a:spLocks noChangeArrowheads="1"/>
          </p:cNvSpPr>
          <p:nvPr/>
        </p:nvSpPr>
        <p:spPr bwMode="auto">
          <a:xfrm>
            <a:off x="9649435" y="5350431"/>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sp>
        <p:nvSpPr>
          <p:cNvPr id="44" name="Text Box 53">
            <a:extLst>
              <a:ext uri="{FF2B5EF4-FFF2-40B4-BE49-F238E27FC236}">
                <a16:creationId xmlns:a16="http://schemas.microsoft.com/office/drawing/2014/main" id="{AF707903-5157-415A-9E96-D5206C653DCB}"/>
              </a:ext>
            </a:extLst>
          </p:cNvPr>
          <p:cNvSpPr txBox="1">
            <a:spLocks noChangeArrowheads="1"/>
          </p:cNvSpPr>
          <p:nvPr/>
        </p:nvSpPr>
        <p:spPr bwMode="auto">
          <a:xfrm>
            <a:off x="6994670" y="2471189"/>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ack0</a:t>
            </a:r>
          </a:p>
        </p:txBody>
      </p:sp>
      <p:sp>
        <p:nvSpPr>
          <p:cNvPr id="45" name="Text Box 54">
            <a:extLst>
              <a:ext uri="{FF2B5EF4-FFF2-40B4-BE49-F238E27FC236}">
                <a16:creationId xmlns:a16="http://schemas.microsoft.com/office/drawing/2014/main" id="{85844C3A-A6EE-477F-A002-CE9E1B9806C2}"/>
              </a:ext>
            </a:extLst>
          </p:cNvPr>
          <p:cNvSpPr txBox="1">
            <a:spLocks noChangeArrowheads="1"/>
          </p:cNvSpPr>
          <p:nvPr/>
        </p:nvSpPr>
        <p:spPr bwMode="auto">
          <a:xfrm>
            <a:off x="6979260" y="4881562"/>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46" name="Text Box 55">
            <a:extLst>
              <a:ext uri="{FF2B5EF4-FFF2-40B4-BE49-F238E27FC236}">
                <a16:creationId xmlns:a16="http://schemas.microsoft.com/office/drawing/2014/main" id="{BE2FD330-9BD4-4BCD-B14C-BF3199A758C6}"/>
              </a:ext>
            </a:extLst>
          </p:cNvPr>
          <p:cNvSpPr txBox="1">
            <a:spLocks noChangeArrowheads="1"/>
          </p:cNvSpPr>
          <p:nvPr/>
        </p:nvSpPr>
        <p:spPr bwMode="auto">
          <a:xfrm>
            <a:off x="6992986" y="2755385"/>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pkt1</a:t>
            </a:r>
          </a:p>
        </p:txBody>
      </p:sp>
      <p:sp>
        <p:nvSpPr>
          <p:cNvPr id="47" name="Text Box 56">
            <a:extLst>
              <a:ext uri="{FF2B5EF4-FFF2-40B4-BE49-F238E27FC236}">
                <a16:creationId xmlns:a16="http://schemas.microsoft.com/office/drawing/2014/main" id="{577E8FE0-6CB3-4D4E-B467-6917E423992E}"/>
              </a:ext>
            </a:extLst>
          </p:cNvPr>
          <p:cNvSpPr txBox="1">
            <a:spLocks noChangeArrowheads="1"/>
          </p:cNvSpPr>
          <p:nvPr/>
        </p:nvSpPr>
        <p:spPr bwMode="auto">
          <a:xfrm>
            <a:off x="7002669" y="4617946"/>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a:t>
            </a:r>
          </a:p>
        </p:txBody>
      </p:sp>
      <p:sp>
        <p:nvSpPr>
          <p:cNvPr id="48" name="Text Box 57">
            <a:extLst>
              <a:ext uri="{FF2B5EF4-FFF2-40B4-BE49-F238E27FC236}">
                <a16:creationId xmlns:a16="http://schemas.microsoft.com/office/drawing/2014/main" id="{EEA178F3-1197-41CF-B702-6611FD7C5863}"/>
              </a:ext>
            </a:extLst>
          </p:cNvPr>
          <p:cNvSpPr txBox="1">
            <a:spLocks noChangeArrowheads="1"/>
          </p:cNvSpPr>
          <p:nvPr/>
        </p:nvSpPr>
        <p:spPr bwMode="auto">
          <a:xfrm>
            <a:off x="6968148" y="1766887"/>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49" name="Text Box 58">
            <a:extLst>
              <a:ext uri="{FF2B5EF4-FFF2-40B4-BE49-F238E27FC236}">
                <a16:creationId xmlns:a16="http://schemas.microsoft.com/office/drawing/2014/main" id="{B872D762-E1B1-4280-AA03-D1C153AD2F4C}"/>
              </a:ext>
            </a:extLst>
          </p:cNvPr>
          <p:cNvSpPr txBox="1">
            <a:spLocks noChangeArrowheads="1"/>
          </p:cNvSpPr>
          <p:nvPr/>
        </p:nvSpPr>
        <p:spPr bwMode="auto">
          <a:xfrm>
            <a:off x="9675264" y="2011069"/>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grpSp>
        <p:nvGrpSpPr>
          <p:cNvPr id="50" name="Group 59">
            <a:extLst>
              <a:ext uri="{FF2B5EF4-FFF2-40B4-BE49-F238E27FC236}">
                <a16:creationId xmlns:a16="http://schemas.microsoft.com/office/drawing/2014/main" id="{F5C02F48-27DE-4EB5-AFDC-02E367C9A056}"/>
              </a:ext>
            </a:extLst>
          </p:cNvPr>
          <p:cNvGrpSpPr>
            <a:grpSpLocks/>
          </p:cNvGrpSpPr>
          <p:nvPr/>
        </p:nvGrpSpPr>
        <p:grpSpPr bwMode="auto">
          <a:xfrm>
            <a:off x="8184173" y="1836737"/>
            <a:ext cx="1471612" cy="512762"/>
            <a:chOff x="850" y="1159"/>
            <a:chExt cx="927" cy="323"/>
          </a:xfrm>
        </p:grpSpPr>
        <p:sp>
          <p:nvSpPr>
            <p:cNvPr id="51" name="Line 60">
              <a:extLst>
                <a:ext uri="{FF2B5EF4-FFF2-40B4-BE49-F238E27FC236}">
                  <a16:creationId xmlns:a16="http://schemas.microsoft.com/office/drawing/2014/main" id="{4DA32BA5-5A6B-4C04-8182-52ACA6EB1409}"/>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2" name="Text Box 61">
              <a:extLst>
                <a:ext uri="{FF2B5EF4-FFF2-40B4-BE49-F238E27FC236}">
                  <a16:creationId xmlns:a16="http://schemas.microsoft.com/office/drawing/2014/main" id="{A0E5E51C-4F80-45EC-8838-34B2C9C0729F}"/>
                </a:ext>
              </a:extLst>
            </p:cNvPr>
            <p:cNvSpPr txBox="1">
              <a:spLocks noChangeArrowheads="1"/>
            </p:cNvSpPr>
            <p:nvPr/>
          </p:nvSpPr>
          <p:spPr bwMode="auto">
            <a:xfrm>
              <a:off x="1100" y="1159"/>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53" name="Group 62">
            <a:extLst>
              <a:ext uri="{FF2B5EF4-FFF2-40B4-BE49-F238E27FC236}">
                <a16:creationId xmlns:a16="http://schemas.microsoft.com/office/drawing/2014/main" id="{57C3CEE5-8279-43D9-9A47-119DA4647286}"/>
              </a:ext>
            </a:extLst>
          </p:cNvPr>
          <p:cNvGrpSpPr>
            <a:grpSpLocks/>
          </p:cNvGrpSpPr>
          <p:nvPr/>
        </p:nvGrpSpPr>
        <p:grpSpPr bwMode="auto">
          <a:xfrm>
            <a:off x="8177823" y="4851400"/>
            <a:ext cx="1471612" cy="487363"/>
            <a:chOff x="846" y="2253"/>
            <a:chExt cx="927" cy="307"/>
          </a:xfrm>
        </p:grpSpPr>
        <p:sp>
          <p:nvSpPr>
            <p:cNvPr id="54" name="Line 63">
              <a:extLst>
                <a:ext uri="{FF2B5EF4-FFF2-40B4-BE49-F238E27FC236}">
                  <a16:creationId xmlns:a16="http://schemas.microsoft.com/office/drawing/2014/main" id="{FB1178B6-E7AD-4800-94FF-DDC5F8C76D74}"/>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5" name="Text Box 64">
              <a:extLst>
                <a:ext uri="{FF2B5EF4-FFF2-40B4-BE49-F238E27FC236}">
                  <a16:creationId xmlns:a16="http://schemas.microsoft.com/office/drawing/2014/main" id="{1DE87D78-1A09-441B-AB70-904ECA20CBAC}"/>
                </a:ext>
              </a:extLst>
            </p:cNvPr>
            <p:cNvSpPr txBox="1">
              <a:spLocks noChangeArrowheads="1"/>
            </p:cNvSpPr>
            <p:nvPr/>
          </p:nvSpPr>
          <p:spPr bwMode="auto">
            <a:xfrm>
              <a:off x="1097" y="2253"/>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56" name="Group 68">
            <a:extLst>
              <a:ext uri="{FF2B5EF4-FFF2-40B4-BE49-F238E27FC236}">
                <a16:creationId xmlns:a16="http://schemas.microsoft.com/office/drawing/2014/main" id="{3ED29FA6-2198-40A6-9AE2-5BFCE41FE7F2}"/>
              </a:ext>
            </a:extLst>
          </p:cNvPr>
          <p:cNvGrpSpPr>
            <a:grpSpLocks/>
          </p:cNvGrpSpPr>
          <p:nvPr/>
        </p:nvGrpSpPr>
        <p:grpSpPr bwMode="auto">
          <a:xfrm>
            <a:off x="8177823" y="4454524"/>
            <a:ext cx="1471612" cy="471488"/>
            <a:chOff x="846" y="2003"/>
            <a:chExt cx="927" cy="297"/>
          </a:xfrm>
        </p:grpSpPr>
        <p:sp>
          <p:nvSpPr>
            <p:cNvPr id="57" name="Line 69">
              <a:extLst>
                <a:ext uri="{FF2B5EF4-FFF2-40B4-BE49-F238E27FC236}">
                  <a16:creationId xmlns:a16="http://schemas.microsoft.com/office/drawing/2014/main" id="{63160AB9-5C3C-4768-9855-1AB38DF41D37}"/>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8" name="Text Box 70">
              <a:extLst>
                <a:ext uri="{FF2B5EF4-FFF2-40B4-BE49-F238E27FC236}">
                  <a16:creationId xmlns:a16="http://schemas.microsoft.com/office/drawing/2014/main" id="{F6D3B049-39F8-45FA-8376-A72568748712}"/>
                </a:ext>
              </a:extLst>
            </p:cNvPr>
            <p:cNvSpPr txBox="1">
              <a:spLocks noChangeArrowheads="1"/>
            </p:cNvSpPr>
            <p:nvPr/>
          </p:nvSpPr>
          <p:spPr bwMode="auto">
            <a:xfrm>
              <a:off x="1092" y="2003"/>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ack1</a:t>
              </a:r>
            </a:p>
          </p:txBody>
        </p:sp>
      </p:grpSp>
      <p:grpSp>
        <p:nvGrpSpPr>
          <p:cNvPr id="59" name="Group 71">
            <a:extLst>
              <a:ext uri="{FF2B5EF4-FFF2-40B4-BE49-F238E27FC236}">
                <a16:creationId xmlns:a16="http://schemas.microsoft.com/office/drawing/2014/main" id="{CAFEB1F9-AC2F-41EC-A231-CC53DD38AFCB}"/>
              </a:ext>
            </a:extLst>
          </p:cNvPr>
          <p:cNvGrpSpPr>
            <a:grpSpLocks/>
          </p:cNvGrpSpPr>
          <p:nvPr/>
        </p:nvGrpSpPr>
        <p:grpSpPr bwMode="auto">
          <a:xfrm>
            <a:off x="8169886" y="2336800"/>
            <a:ext cx="1471613" cy="455613"/>
            <a:chOff x="841" y="1474"/>
            <a:chExt cx="927" cy="287"/>
          </a:xfrm>
        </p:grpSpPr>
        <p:sp>
          <p:nvSpPr>
            <p:cNvPr id="60" name="Line 72">
              <a:extLst>
                <a:ext uri="{FF2B5EF4-FFF2-40B4-BE49-F238E27FC236}">
                  <a16:creationId xmlns:a16="http://schemas.microsoft.com/office/drawing/2014/main" id="{C66E1B86-BAC1-470A-9D81-A0CD7D4B069F}"/>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1" name="Text Box 73">
              <a:extLst>
                <a:ext uri="{FF2B5EF4-FFF2-40B4-BE49-F238E27FC236}">
                  <a16:creationId xmlns:a16="http://schemas.microsoft.com/office/drawing/2014/main" id="{08C4E8BC-0827-4090-82E4-FC68A996C985}"/>
                </a:ext>
              </a:extLst>
            </p:cNvPr>
            <p:cNvSpPr txBox="1">
              <a:spLocks noChangeArrowheads="1"/>
            </p:cNvSpPr>
            <p:nvPr/>
          </p:nvSpPr>
          <p:spPr bwMode="auto">
            <a:xfrm>
              <a:off x="1089" y="1474"/>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ack0</a:t>
              </a:r>
            </a:p>
          </p:txBody>
        </p:sp>
      </p:grpSp>
      <p:grpSp>
        <p:nvGrpSpPr>
          <p:cNvPr id="62" name="Group 74">
            <a:extLst>
              <a:ext uri="{FF2B5EF4-FFF2-40B4-BE49-F238E27FC236}">
                <a16:creationId xmlns:a16="http://schemas.microsoft.com/office/drawing/2014/main" id="{641CF869-E84F-4FF6-BF0A-5293EB5D260F}"/>
              </a:ext>
            </a:extLst>
          </p:cNvPr>
          <p:cNvGrpSpPr>
            <a:grpSpLocks/>
          </p:cNvGrpSpPr>
          <p:nvPr/>
        </p:nvGrpSpPr>
        <p:grpSpPr bwMode="auto">
          <a:xfrm>
            <a:off x="8163536" y="5302250"/>
            <a:ext cx="1471613" cy="466725"/>
            <a:chOff x="837" y="2537"/>
            <a:chExt cx="927" cy="294"/>
          </a:xfrm>
        </p:grpSpPr>
        <p:sp>
          <p:nvSpPr>
            <p:cNvPr id="63" name="Line 75">
              <a:extLst>
                <a:ext uri="{FF2B5EF4-FFF2-40B4-BE49-F238E27FC236}">
                  <a16:creationId xmlns:a16="http://schemas.microsoft.com/office/drawing/2014/main" id="{E33EE968-C15D-46DC-9AB8-15EB69AEDF2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4" name="Text Box 76">
              <a:extLst>
                <a:ext uri="{FF2B5EF4-FFF2-40B4-BE49-F238E27FC236}">
                  <a16:creationId xmlns:a16="http://schemas.microsoft.com/office/drawing/2014/main" id="{E53400F6-412D-4B91-BB05-0D5894BCC28A}"/>
                </a:ext>
              </a:extLst>
            </p:cNvPr>
            <p:cNvSpPr txBox="1">
              <a:spLocks noChangeArrowheads="1"/>
            </p:cNvSpPr>
            <p:nvPr/>
          </p:nvSpPr>
          <p:spPr bwMode="auto">
            <a:xfrm>
              <a:off x="1091" y="2537"/>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ack0</a:t>
              </a:r>
            </a:p>
          </p:txBody>
        </p:sp>
      </p:grpSp>
      <p:sp>
        <p:nvSpPr>
          <p:cNvPr id="65" name="Text Box 78">
            <a:extLst>
              <a:ext uri="{FF2B5EF4-FFF2-40B4-BE49-F238E27FC236}">
                <a16:creationId xmlns:a16="http://schemas.microsoft.com/office/drawing/2014/main" id="{BDA2FDAD-1D58-4708-91DC-111449C235FC}"/>
              </a:ext>
            </a:extLst>
          </p:cNvPr>
          <p:cNvSpPr txBox="1">
            <a:spLocks noChangeArrowheads="1"/>
          </p:cNvSpPr>
          <p:nvPr/>
        </p:nvSpPr>
        <p:spPr bwMode="auto">
          <a:xfrm>
            <a:off x="8257199" y="6019800"/>
            <a:ext cx="170912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微软雅黑" panose="020B0503020204020204" pitchFamily="34" charset="-122"/>
                <a:ea typeface="微软雅黑" panose="020B0503020204020204" pitchFamily="34" charset="-122"/>
              </a:rPr>
              <a:t>(b) </a:t>
            </a:r>
            <a:r>
              <a:rPr lang="zh-CN" altLang="en-US" sz="1800" dirty="0">
                <a:latin typeface="微软雅黑" panose="020B0503020204020204" pitchFamily="34" charset="-122"/>
                <a:ea typeface="微软雅黑" panose="020B0503020204020204" pitchFamily="34" charset="-122"/>
              </a:rPr>
              <a:t>数据包丢失</a:t>
            </a:r>
            <a:endParaRPr lang="en-US" sz="1800" dirty="0">
              <a:latin typeface="微软雅黑" panose="020B0503020204020204" pitchFamily="34" charset="-122"/>
              <a:ea typeface="微软雅黑" panose="020B0503020204020204" pitchFamily="34" charset="-122"/>
            </a:endParaRPr>
          </a:p>
        </p:txBody>
      </p:sp>
      <p:grpSp>
        <p:nvGrpSpPr>
          <p:cNvPr id="66" name="Group 81">
            <a:extLst>
              <a:ext uri="{FF2B5EF4-FFF2-40B4-BE49-F238E27FC236}">
                <a16:creationId xmlns:a16="http://schemas.microsoft.com/office/drawing/2014/main" id="{55F2B6B1-E509-4F5D-B1E7-A3FA6E976DB1}"/>
              </a:ext>
            </a:extLst>
          </p:cNvPr>
          <p:cNvGrpSpPr>
            <a:grpSpLocks/>
          </p:cNvGrpSpPr>
          <p:nvPr/>
        </p:nvGrpSpPr>
        <p:grpSpPr bwMode="auto">
          <a:xfrm>
            <a:off x="8192112" y="2711451"/>
            <a:ext cx="1193801" cy="739776"/>
            <a:chOff x="3726" y="1687"/>
            <a:chExt cx="752" cy="466"/>
          </a:xfrm>
        </p:grpSpPr>
        <p:sp>
          <p:nvSpPr>
            <p:cNvPr id="67" name="Line 66">
              <a:extLst>
                <a:ext uri="{FF2B5EF4-FFF2-40B4-BE49-F238E27FC236}">
                  <a16:creationId xmlns:a16="http://schemas.microsoft.com/office/drawing/2014/main" id="{DDB19F63-3AB3-4A68-A6C9-ABCCB5877F5A}"/>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8" name="Text Box 67">
              <a:extLst>
                <a:ext uri="{FF2B5EF4-FFF2-40B4-BE49-F238E27FC236}">
                  <a16:creationId xmlns:a16="http://schemas.microsoft.com/office/drawing/2014/main" id="{7191EC8A-5BE1-424D-929B-14AF3D75A636}"/>
                </a:ext>
              </a:extLst>
            </p:cNvPr>
            <p:cNvSpPr txBox="1">
              <a:spLocks noChangeArrowheads="1"/>
            </p:cNvSpPr>
            <p:nvPr/>
          </p:nvSpPr>
          <p:spPr bwMode="auto">
            <a:xfrm>
              <a:off x="3965" y="1687"/>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pkt1</a:t>
              </a:r>
            </a:p>
          </p:txBody>
        </p:sp>
        <p:sp>
          <p:nvSpPr>
            <p:cNvPr id="69" name="Text Box 79">
              <a:extLst>
                <a:ext uri="{FF2B5EF4-FFF2-40B4-BE49-F238E27FC236}">
                  <a16:creationId xmlns:a16="http://schemas.microsoft.com/office/drawing/2014/main" id="{D1C8CF83-05BF-436D-B23A-9D7E01399A27}"/>
                </a:ext>
              </a:extLst>
            </p:cNvPr>
            <p:cNvSpPr txBox="1">
              <a:spLocks noChangeArrowheads="1"/>
            </p:cNvSpPr>
            <p:nvPr/>
          </p:nvSpPr>
          <p:spPr bwMode="auto">
            <a:xfrm>
              <a:off x="4185" y="1808"/>
              <a:ext cx="21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a:solidFill>
                    <a:srgbClr val="FF0000"/>
                  </a:solidFill>
                  <a:latin typeface="微软雅黑" panose="020B0503020204020204" pitchFamily="34" charset="-122"/>
                  <a:ea typeface="微软雅黑" panose="020B0503020204020204" pitchFamily="34" charset="-122"/>
                </a:rPr>
                <a:t>X</a:t>
              </a:r>
            </a:p>
          </p:txBody>
        </p:sp>
        <p:sp>
          <p:nvSpPr>
            <p:cNvPr id="70" name="Text Box 80">
              <a:extLst>
                <a:ext uri="{FF2B5EF4-FFF2-40B4-BE49-F238E27FC236}">
                  <a16:creationId xmlns:a16="http://schemas.microsoft.com/office/drawing/2014/main" id="{E6C88C5B-E1DD-4C97-A489-4E2E81F9C63B}"/>
                </a:ext>
              </a:extLst>
            </p:cNvPr>
            <p:cNvSpPr txBox="1">
              <a:spLocks noChangeArrowheads="1"/>
            </p:cNvSpPr>
            <p:nvPr/>
          </p:nvSpPr>
          <p:spPr bwMode="auto">
            <a:xfrm>
              <a:off x="4126" y="1940"/>
              <a:ext cx="35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solidFill>
                    <a:srgbClr val="FF0000"/>
                  </a:solidFill>
                  <a:latin typeface="微软雅黑" panose="020B0503020204020204" pitchFamily="34" charset="-122"/>
                  <a:ea typeface="微软雅黑" panose="020B0503020204020204" pitchFamily="34" charset="-122"/>
                </a:rPr>
                <a:t>loss</a:t>
              </a:r>
            </a:p>
          </p:txBody>
        </p:sp>
      </p:grpSp>
      <p:grpSp>
        <p:nvGrpSpPr>
          <p:cNvPr id="71" name="Group 86">
            <a:extLst>
              <a:ext uri="{FF2B5EF4-FFF2-40B4-BE49-F238E27FC236}">
                <a16:creationId xmlns:a16="http://schemas.microsoft.com/office/drawing/2014/main" id="{6A2CCA1C-4548-45B0-980D-14A0BDB69C7B}"/>
              </a:ext>
            </a:extLst>
          </p:cNvPr>
          <p:cNvGrpSpPr>
            <a:grpSpLocks/>
          </p:cNvGrpSpPr>
          <p:nvPr/>
        </p:nvGrpSpPr>
        <p:grpSpPr bwMode="auto">
          <a:xfrm>
            <a:off x="8073049" y="3014662"/>
            <a:ext cx="122237" cy="1033462"/>
            <a:chOff x="3651" y="1878"/>
            <a:chExt cx="78" cy="963"/>
          </a:xfrm>
        </p:grpSpPr>
        <p:sp>
          <p:nvSpPr>
            <p:cNvPr id="72" name="Line 82">
              <a:extLst>
                <a:ext uri="{FF2B5EF4-FFF2-40B4-BE49-F238E27FC236}">
                  <a16:creationId xmlns:a16="http://schemas.microsoft.com/office/drawing/2014/main" id="{BCD4F276-9DCC-41CD-8307-45F98DED4614}"/>
                </a:ext>
              </a:extLst>
            </p:cNvPr>
            <p:cNvSpPr>
              <a:spLocks noChangeShapeType="1"/>
            </p:cNvSpPr>
            <p:nvPr/>
          </p:nvSpPr>
          <p:spPr bwMode="auto">
            <a:xfrm>
              <a:off x="3729" y="1879"/>
              <a:ext cx="0" cy="9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3" name="Line 84">
              <a:extLst>
                <a:ext uri="{FF2B5EF4-FFF2-40B4-BE49-F238E27FC236}">
                  <a16:creationId xmlns:a16="http://schemas.microsoft.com/office/drawing/2014/main" id="{EA16CD1F-EECD-405A-8175-36985EA97B85}"/>
                </a:ext>
              </a:extLst>
            </p:cNvPr>
            <p:cNvSpPr>
              <a:spLocks noChangeShapeType="1"/>
            </p:cNvSpPr>
            <p:nvPr/>
          </p:nvSpPr>
          <p:spPr bwMode="auto">
            <a:xfrm flipH="1">
              <a:off x="3651" y="1878"/>
              <a:ext cx="7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4" name="Line 85">
              <a:extLst>
                <a:ext uri="{FF2B5EF4-FFF2-40B4-BE49-F238E27FC236}">
                  <a16:creationId xmlns:a16="http://schemas.microsoft.com/office/drawing/2014/main" id="{4B976221-8851-43BF-9014-90308D189116}"/>
                </a:ext>
              </a:extLst>
            </p:cNvPr>
            <p:cNvSpPr>
              <a:spLocks noChangeShapeType="1"/>
            </p:cNvSpPr>
            <p:nvPr/>
          </p:nvSpPr>
          <p:spPr bwMode="auto">
            <a:xfrm flipH="1">
              <a:off x="3651" y="2841"/>
              <a:ext cx="7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grpSp>
        <p:nvGrpSpPr>
          <p:cNvPr id="75" name="Group 88">
            <a:extLst>
              <a:ext uri="{FF2B5EF4-FFF2-40B4-BE49-F238E27FC236}">
                <a16:creationId xmlns:a16="http://schemas.microsoft.com/office/drawing/2014/main" id="{02E119BD-AE58-479B-B3CE-D8BA34D0CEE2}"/>
              </a:ext>
            </a:extLst>
          </p:cNvPr>
          <p:cNvGrpSpPr>
            <a:grpSpLocks/>
          </p:cNvGrpSpPr>
          <p:nvPr/>
        </p:nvGrpSpPr>
        <p:grpSpPr bwMode="auto">
          <a:xfrm>
            <a:off x="8201636" y="4003675"/>
            <a:ext cx="1471613" cy="504825"/>
            <a:chOff x="855" y="1710"/>
            <a:chExt cx="927" cy="318"/>
          </a:xfrm>
        </p:grpSpPr>
        <p:sp>
          <p:nvSpPr>
            <p:cNvPr id="76" name="Line 89">
              <a:extLst>
                <a:ext uri="{FF2B5EF4-FFF2-40B4-BE49-F238E27FC236}">
                  <a16:creationId xmlns:a16="http://schemas.microsoft.com/office/drawing/2014/main" id="{D82A9C88-D9A5-485D-B675-7572FD4FEED1}"/>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7" name="Text Box 90">
              <a:extLst>
                <a:ext uri="{FF2B5EF4-FFF2-40B4-BE49-F238E27FC236}">
                  <a16:creationId xmlns:a16="http://schemas.microsoft.com/office/drawing/2014/main" id="{6D24C069-3358-4307-9C70-80CD9A2FFFB3}"/>
                </a:ext>
              </a:extLst>
            </p:cNvPr>
            <p:cNvSpPr txBox="1">
              <a:spLocks noChangeArrowheads="1"/>
            </p:cNvSpPr>
            <p:nvPr/>
          </p:nvSpPr>
          <p:spPr bwMode="auto">
            <a:xfrm>
              <a:off x="1094" y="1710"/>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pkt1</a:t>
              </a:r>
            </a:p>
          </p:txBody>
        </p:sp>
      </p:grpSp>
      <p:grpSp>
        <p:nvGrpSpPr>
          <p:cNvPr id="78" name="Group 92">
            <a:extLst>
              <a:ext uri="{FF2B5EF4-FFF2-40B4-BE49-F238E27FC236}">
                <a16:creationId xmlns:a16="http://schemas.microsoft.com/office/drawing/2014/main" id="{94A156CE-E322-46FF-ABD0-92E79B8BEFDF}"/>
              </a:ext>
            </a:extLst>
          </p:cNvPr>
          <p:cNvGrpSpPr>
            <a:grpSpLocks/>
          </p:cNvGrpSpPr>
          <p:nvPr/>
        </p:nvGrpSpPr>
        <p:grpSpPr bwMode="auto">
          <a:xfrm>
            <a:off x="6839567" y="3627442"/>
            <a:ext cx="1312864" cy="779463"/>
            <a:chOff x="2846" y="2348"/>
            <a:chExt cx="827" cy="491"/>
          </a:xfrm>
        </p:grpSpPr>
        <p:pic>
          <p:nvPicPr>
            <p:cNvPr id="79" name="Picture 87" descr="alarm_clock_ringing">
              <a:extLst>
                <a:ext uri="{FF2B5EF4-FFF2-40B4-BE49-F238E27FC236}">
                  <a16:creationId xmlns:a16="http://schemas.microsoft.com/office/drawing/2014/main" id="{1DED04CD-4021-4CBD-944C-0F21DDDC9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 Box 91">
              <a:extLst>
                <a:ext uri="{FF2B5EF4-FFF2-40B4-BE49-F238E27FC236}">
                  <a16:creationId xmlns:a16="http://schemas.microsoft.com/office/drawing/2014/main" id="{6CD4281E-1506-4806-A8F1-668880AD5D07}"/>
                </a:ext>
              </a:extLst>
            </p:cNvPr>
            <p:cNvSpPr txBox="1">
              <a:spLocks noChangeArrowheads="1"/>
            </p:cNvSpPr>
            <p:nvPr/>
          </p:nvSpPr>
          <p:spPr bwMode="auto">
            <a:xfrm>
              <a:off x="2913" y="2386"/>
              <a:ext cx="760"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75000"/>
                </a:lnSpc>
                <a:defRPr/>
              </a:pPr>
              <a:r>
                <a:rPr lang="zh-CN" altLang="en-US" sz="1800" i="1" dirty="0">
                  <a:solidFill>
                    <a:srgbClr val="FF0000"/>
                  </a:solidFill>
                  <a:latin typeface="微软雅黑" panose="020B0503020204020204" pitchFamily="34" charset="-122"/>
                  <a:ea typeface="微软雅黑" panose="020B0503020204020204" pitchFamily="34" charset="-122"/>
                </a:rPr>
                <a:t>超时</a:t>
              </a:r>
              <a:endParaRPr lang="en-US" altLang="zh-CN" sz="1800" i="1" dirty="0">
                <a:solidFill>
                  <a:srgbClr val="FF0000"/>
                </a:solidFill>
                <a:latin typeface="微软雅黑" panose="020B0503020204020204" pitchFamily="34" charset="-122"/>
                <a:ea typeface="微软雅黑" panose="020B0503020204020204" pitchFamily="34" charset="-122"/>
              </a:endParaRPr>
            </a:p>
            <a:p>
              <a:pPr algn="r">
                <a:lnSpc>
                  <a:spcPct val="75000"/>
                </a:lnSpc>
                <a:defRPr/>
              </a:pPr>
              <a:endParaRPr lang="en-US" sz="1800" i="1" dirty="0">
                <a:solidFill>
                  <a:srgbClr val="FF0000"/>
                </a:solidFill>
                <a:latin typeface="微软雅黑" panose="020B0503020204020204" pitchFamily="34" charset="-122"/>
                <a:ea typeface="微软雅黑" panose="020B0503020204020204" pitchFamily="34" charset="-122"/>
              </a:endParaRPr>
            </a:p>
            <a:p>
              <a:pPr algn="r">
                <a:lnSpc>
                  <a:spcPct val="75000"/>
                </a:lnSpc>
                <a:defRPr/>
              </a:pPr>
              <a:r>
                <a:rPr lang="zh-CN" altLang="en-US" sz="1800" dirty="0">
                  <a:latin typeface="微软雅黑" panose="020B0503020204020204" pitchFamily="34" charset="-122"/>
                  <a:ea typeface="微软雅黑" panose="020B0503020204020204" pitchFamily="34" charset="-122"/>
                </a:rPr>
                <a:t>重传</a:t>
              </a:r>
              <a:r>
                <a:rPr lang="en-US" sz="1800" dirty="0">
                  <a:latin typeface="微软雅黑" panose="020B0503020204020204" pitchFamily="34" charset="-122"/>
                  <a:ea typeface="微软雅黑" panose="020B0503020204020204" pitchFamily="34" charset="-122"/>
                </a:rPr>
                <a:t> pkt1</a:t>
              </a:r>
            </a:p>
          </p:txBody>
        </p:sp>
      </p:grpSp>
    </p:spTree>
    <p:extLst>
      <p:ext uri="{BB962C8B-B14F-4D97-AF65-F5344CB8AC3E}">
        <p14:creationId xmlns:p14="http://schemas.microsoft.com/office/powerpoint/2010/main" val="88063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dissolve">
                                      <p:cBhvr>
                                        <p:cTn id="11" dur="500"/>
                                        <p:tgtEl>
                                          <p:spTgt spid="1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dissolve">
                                      <p:cBhvr>
                                        <p:cTn id="37" dur="500"/>
                                        <p:tgtEl>
                                          <p:spTgt spid="7">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right)">
                                      <p:cBhvr>
                                        <p:cTn id="45" dur="500"/>
                                        <p:tgtEl>
                                          <p:spTgt spid="27"/>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dissolve">
                                      <p:cBhvr>
                                        <p:cTn id="49" dur="500"/>
                                        <p:tgtEl>
                                          <p:spTgt spid="15"/>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dissolve">
                                      <p:cBhvr>
                                        <p:cTn id="53" dur="500"/>
                                        <p:tgtEl>
                                          <p:spTgt spid="13"/>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11">
                                            <p:txEl>
                                              <p:pRg st="0" end="0"/>
                                            </p:txEl>
                                          </p:spTgt>
                                        </p:tgtEl>
                                        <p:attrNameLst>
                                          <p:attrName>style.visibility</p:attrName>
                                        </p:attrNameLst>
                                      </p:cBhvr>
                                      <p:to>
                                        <p:strVal val="visible"/>
                                      </p:to>
                                    </p:set>
                                    <p:animEffect transition="in" filter="dissolve">
                                      <p:cBhvr>
                                        <p:cTn id="65" dur="500"/>
                                        <p:tgtEl>
                                          <p:spTgt spid="11">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right)">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left)">
                                      <p:cBhvr>
                                        <p:cTn id="74" dur="500"/>
                                        <p:tgtEl>
                                          <p:spTgt spid="50"/>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dissolve">
                                      <p:cBhvr>
                                        <p:cTn id="78" dur="500"/>
                                        <p:tgtEl>
                                          <p:spTgt spid="49">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dissolve">
                                      <p:cBhvr>
                                        <p:cTn id="82" dur="500"/>
                                        <p:tgtEl>
                                          <p:spTgt spid="41"/>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right)">
                                      <p:cBhvr>
                                        <p:cTn id="86" dur="500"/>
                                        <p:tgtEl>
                                          <p:spTgt spid="59"/>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dissolve">
                                      <p:cBhvr>
                                        <p:cTn id="90" dur="500"/>
                                        <p:tgtEl>
                                          <p:spTgt spid="44"/>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dissolve">
                                      <p:cBhvr>
                                        <p:cTn id="94" dur="500"/>
                                        <p:tgtEl>
                                          <p:spTgt spid="46"/>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wipe(left)">
                                      <p:cBhvr>
                                        <p:cTn id="98" dur="500"/>
                                        <p:tgtEl>
                                          <p:spTgt spid="6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71"/>
                                        </p:tgtEl>
                                        <p:attrNameLst>
                                          <p:attrName>style.visibility</p:attrName>
                                        </p:attrNameLst>
                                      </p:cBhvr>
                                      <p:to>
                                        <p:strVal val="visible"/>
                                      </p:to>
                                    </p:set>
                                    <p:animEffect transition="in" filter="wipe(up)">
                                      <p:cBhvr>
                                        <p:cTn id="103" dur="1000"/>
                                        <p:tgtEl>
                                          <p:spTgt spid="71"/>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dissolve">
                                      <p:cBhvr>
                                        <p:cTn id="107" dur="500"/>
                                        <p:tgtEl>
                                          <p:spTgt spid="7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39">
                                            <p:txEl>
                                              <p:pRg st="0" end="0"/>
                                            </p:txEl>
                                          </p:spTgt>
                                        </p:tgtEl>
                                        <p:attrNameLst>
                                          <p:attrName>style.visibility</p:attrName>
                                        </p:attrNameLst>
                                      </p:cBhvr>
                                      <p:to>
                                        <p:strVal val="visible"/>
                                      </p:to>
                                    </p:set>
                                    <p:animEffect transition="in" filter="dissolve">
                                      <p:cBhvr>
                                        <p:cTn id="116" dur="500"/>
                                        <p:tgtEl>
                                          <p:spTgt spid="39">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dissolve">
                                      <p:cBhvr>
                                        <p:cTn id="120" dur="500"/>
                                        <p:tgtEl>
                                          <p:spTgt spid="42"/>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wipe(right)">
                                      <p:cBhvr>
                                        <p:cTn id="124" dur="500"/>
                                        <p:tgtEl>
                                          <p:spTgt spid="56"/>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dissolve">
                                      <p:cBhvr>
                                        <p:cTn id="128" dur="500"/>
                                        <p:tgtEl>
                                          <p:spTgt spid="47"/>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wipe(left)">
                                      <p:cBhvr>
                                        <p:cTn id="136" dur="500"/>
                                        <p:tgtEl>
                                          <p:spTgt spid="53"/>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40"/>
                                        </p:tgtEl>
                                        <p:attrNameLst>
                                          <p:attrName>style.visibility</p:attrName>
                                        </p:attrNameLst>
                                      </p:cBhvr>
                                      <p:to>
                                        <p:strVal val="visible"/>
                                      </p:to>
                                    </p:set>
                                    <p:animEffect transition="in" filter="dissolve">
                                      <p:cBhvr>
                                        <p:cTn id="140" dur="500"/>
                                        <p:tgtEl>
                                          <p:spTgt spid="40"/>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43">
                                            <p:txEl>
                                              <p:pRg st="0" end="0"/>
                                            </p:txEl>
                                          </p:spTgt>
                                        </p:tgtEl>
                                        <p:attrNameLst>
                                          <p:attrName>style.visibility</p:attrName>
                                        </p:attrNameLst>
                                      </p:cBhvr>
                                      <p:to>
                                        <p:strVal val="visible"/>
                                      </p:to>
                                    </p:set>
                                    <p:animEffect transition="in" filter="dissolve">
                                      <p:cBhvr>
                                        <p:cTn id="144" dur="500"/>
                                        <p:tgtEl>
                                          <p:spTgt spid="43">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wipe(right)">
                                      <p:cBhvr>
                                        <p:cTn id="14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15" grpId="0"/>
      <p:bldP spid="40" grpId="0"/>
      <p:bldP spid="41" grpId="0"/>
      <p:bldP spid="42" grpId="0"/>
      <p:bldP spid="44" grpId="0"/>
      <p:bldP spid="45" grpId="0"/>
      <p:bldP spid="46" grpId="0"/>
      <p:bldP spid="4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F882-D441-40A6-8CCB-4D33800F0F5A}"/>
              </a:ext>
            </a:extLst>
          </p:cNvPr>
          <p:cNvSpPr>
            <a:spLocks noGrp="1"/>
          </p:cNvSpPr>
          <p:nvPr>
            <p:ph type="title"/>
          </p:nvPr>
        </p:nvSpPr>
        <p:spPr/>
        <p:txBody>
          <a:bodyPr/>
          <a:lstStyle/>
          <a:p>
            <a:r>
              <a:rPr lang="en-US" altLang="zh-CN" dirty="0" err="1"/>
              <a:t>rdt</a:t>
            </a:r>
            <a:r>
              <a:rPr lang="en-US" altLang="zh-CN" dirty="0"/>
              <a:t> 3.0</a:t>
            </a:r>
            <a:r>
              <a:rPr lang="zh-CN" altLang="en-US" dirty="0"/>
              <a:t>实例（</a:t>
            </a:r>
            <a:r>
              <a:rPr lang="en-US" altLang="zh-CN" dirty="0"/>
              <a:t>2</a:t>
            </a:r>
            <a:r>
              <a:rPr lang="zh-CN" altLang="en-US" dirty="0"/>
              <a:t>）</a:t>
            </a:r>
          </a:p>
        </p:txBody>
      </p:sp>
      <p:sp>
        <p:nvSpPr>
          <p:cNvPr id="4" name="灯片编号占位符 3">
            <a:extLst>
              <a:ext uri="{FF2B5EF4-FFF2-40B4-BE49-F238E27FC236}">
                <a16:creationId xmlns:a16="http://schemas.microsoft.com/office/drawing/2014/main" id="{C6851C0D-1D78-4570-B308-3003A59E2415}"/>
              </a:ext>
            </a:extLst>
          </p:cNvPr>
          <p:cNvSpPr>
            <a:spLocks noGrp="1"/>
          </p:cNvSpPr>
          <p:nvPr>
            <p:ph type="sldNum" sz="quarter" idx="11"/>
          </p:nvPr>
        </p:nvSpPr>
        <p:spPr/>
        <p:txBody>
          <a:bodyPr/>
          <a:lstStyle/>
          <a:p>
            <a:pPr>
              <a:defRPr/>
            </a:pPr>
            <a:fld id="{3FFE790D-BCFB-4008-9260-CA63AEE325FD}" type="slidenum">
              <a:rPr lang="en-US" smtClean="0"/>
              <a:pPr>
                <a:defRPr/>
              </a:pPr>
              <a:t>44</a:t>
            </a:fld>
            <a:endParaRPr lang="en-US" dirty="0"/>
          </a:p>
        </p:txBody>
      </p:sp>
      <p:sp>
        <p:nvSpPr>
          <p:cNvPr id="5" name="Text Box 6">
            <a:extLst>
              <a:ext uri="{FF2B5EF4-FFF2-40B4-BE49-F238E27FC236}">
                <a16:creationId xmlns:a16="http://schemas.microsoft.com/office/drawing/2014/main" id="{CA42DB82-7DC6-4C92-9104-FF2495F904B0}"/>
              </a:ext>
            </a:extLst>
          </p:cNvPr>
          <p:cNvSpPr txBox="1">
            <a:spLocks noChangeArrowheads="1"/>
          </p:cNvSpPr>
          <p:nvPr/>
        </p:nvSpPr>
        <p:spPr bwMode="auto">
          <a:xfrm>
            <a:off x="4466897" y="2961823"/>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pkt1</a:t>
            </a:r>
          </a:p>
        </p:txBody>
      </p:sp>
      <p:sp>
        <p:nvSpPr>
          <p:cNvPr id="6" name="Text Box 9">
            <a:extLst>
              <a:ext uri="{FF2B5EF4-FFF2-40B4-BE49-F238E27FC236}">
                <a16:creationId xmlns:a16="http://schemas.microsoft.com/office/drawing/2014/main" id="{C43C5BFE-6F98-439E-A8A2-7554C7F05E21}"/>
              </a:ext>
            </a:extLst>
          </p:cNvPr>
          <p:cNvSpPr txBox="1">
            <a:spLocks noChangeArrowheads="1"/>
          </p:cNvSpPr>
          <p:nvPr/>
        </p:nvSpPr>
        <p:spPr bwMode="auto">
          <a:xfrm>
            <a:off x="4443412" y="3236912"/>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ack1</a:t>
            </a:r>
          </a:p>
        </p:txBody>
      </p:sp>
      <p:sp>
        <p:nvSpPr>
          <p:cNvPr id="7" name="Text Box 14">
            <a:extLst>
              <a:ext uri="{FF2B5EF4-FFF2-40B4-BE49-F238E27FC236}">
                <a16:creationId xmlns:a16="http://schemas.microsoft.com/office/drawing/2014/main" id="{5EE63305-E0C4-4781-A9C5-2550908C19E8}"/>
              </a:ext>
            </a:extLst>
          </p:cNvPr>
          <p:cNvSpPr txBox="1">
            <a:spLocks noChangeArrowheads="1"/>
          </p:cNvSpPr>
          <p:nvPr/>
        </p:nvSpPr>
        <p:spPr bwMode="auto">
          <a:xfrm>
            <a:off x="4449761" y="4368898"/>
            <a:ext cx="102143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检测重复</a:t>
            </a:r>
            <a:r>
              <a:rPr lang="en-US" sz="1400" dirty="0">
                <a:latin typeface="微软雅黑" panose="020B0503020204020204" pitchFamily="34" charset="-122"/>
                <a:ea typeface="微软雅黑" panose="020B0503020204020204" pitchFamily="34" charset="-122"/>
              </a:rPr>
              <a:t>)</a:t>
            </a:r>
          </a:p>
        </p:txBody>
      </p:sp>
      <p:grpSp>
        <p:nvGrpSpPr>
          <p:cNvPr id="8" name="Group 23">
            <a:extLst>
              <a:ext uri="{FF2B5EF4-FFF2-40B4-BE49-F238E27FC236}">
                <a16:creationId xmlns:a16="http://schemas.microsoft.com/office/drawing/2014/main" id="{D9F832B7-EBB4-4165-AE9C-9CECBAE5ED9A}"/>
              </a:ext>
            </a:extLst>
          </p:cNvPr>
          <p:cNvGrpSpPr>
            <a:grpSpLocks/>
          </p:cNvGrpSpPr>
          <p:nvPr/>
        </p:nvGrpSpPr>
        <p:grpSpPr bwMode="auto">
          <a:xfrm>
            <a:off x="2974974" y="2784475"/>
            <a:ext cx="1471612" cy="504825"/>
            <a:chOff x="855" y="1710"/>
            <a:chExt cx="927" cy="318"/>
          </a:xfrm>
        </p:grpSpPr>
        <p:sp>
          <p:nvSpPr>
            <p:cNvPr id="9" name="Line 24">
              <a:extLst>
                <a:ext uri="{FF2B5EF4-FFF2-40B4-BE49-F238E27FC236}">
                  <a16:creationId xmlns:a16="http://schemas.microsoft.com/office/drawing/2014/main" id="{0A699562-D897-4029-9DF0-645E726CA4D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0" name="Text Box 25">
              <a:extLst>
                <a:ext uri="{FF2B5EF4-FFF2-40B4-BE49-F238E27FC236}">
                  <a16:creationId xmlns:a16="http://schemas.microsoft.com/office/drawing/2014/main" id="{17A2E5CD-8A5C-4469-A4AF-31D2C6D7504C}"/>
                </a:ext>
              </a:extLst>
            </p:cNvPr>
            <p:cNvSpPr txBox="1">
              <a:spLocks noChangeArrowheads="1"/>
            </p:cNvSpPr>
            <p:nvPr/>
          </p:nvSpPr>
          <p:spPr bwMode="auto">
            <a:xfrm>
              <a:off x="1094" y="1710"/>
              <a:ext cx="48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000099"/>
                  </a:solidFill>
                  <a:latin typeface="微软雅黑" panose="020B0503020204020204" pitchFamily="34" charset="-122"/>
                  <a:ea typeface="微软雅黑" panose="020B0503020204020204" pitchFamily="34" charset="-122"/>
                </a:rPr>
                <a:t>pkt1</a:t>
              </a:r>
            </a:p>
          </p:txBody>
        </p:sp>
      </p:grpSp>
      <p:sp>
        <p:nvSpPr>
          <p:cNvPr id="11" name="Text Box 36">
            <a:extLst>
              <a:ext uri="{FF2B5EF4-FFF2-40B4-BE49-F238E27FC236}">
                <a16:creationId xmlns:a16="http://schemas.microsoft.com/office/drawing/2014/main" id="{1E347D06-4267-4488-ACCE-00CAF010E92F}"/>
              </a:ext>
            </a:extLst>
          </p:cNvPr>
          <p:cNvSpPr txBox="1">
            <a:spLocks noChangeArrowheads="1"/>
          </p:cNvSpPr>
          <p:nvPr/>
        </p:nvSpPr>
        <p:spPr bwMode="auto">
          <a:xfrm>
            <a:off x="1987550" y="140335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altLang="zh-CN" sz="2000" i="1" u="sng" dirty="0">
              <a:solidFill>
                <a:srgbClr val="000099"/>
              </a:solidFill>
              <a:latin typeface="微软雅黑" panose="020B0503020204020204" pitchFamily="34" charset="-122"/>
              <a:ea typeface="微软雅黑" panose="020B0503020204020204" pitchFamily="34" charset="-122"/>
            </a:endParaRPr>
          </a:p>
        </p:txBody>
      </p:sp>
      <p:sp>
        <p:nvSpPr>
          <p:cNvPr id="12" name="Text Box 37">
            <a:extLst>
              <a:ext uri="{FF2B5EF4-FFF2-40B4-BE49-F238E27FC236}">
                <a16:creationId xmlns:a16="http://schemas.microsoft.com/office/drawing/2014/main" id="{B284B387-43D4-45A4-A6A9-B4C526BA6A25}"/>
              </a:ext>
            </a:extLst>
          </p:cNvPr>
          <p:cNvSpPr txBox="1">
            <a:spLocks noChangeArrowheads="1"/>
          </p:cNvSpPr>
          <p:nvPr/>
        </p:nvSpPr>
        <p:spPr bwMode="auto">
          <a:xfrm>
            <a:off x="4427537" y="1398588"/>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altLang="zh-CN" sz="2000" i="1" u="sng" dirty="0">
              <a:solidFill>
                <a:srgbClr val="008000"/>
              </a:solidFill>
              <a:latin typeface="微软雅黑" panose="020B0503020204020204" pitchFamily="34" charset="-122"/>
              <a:ea typeface="微软雅黑" panose="020B0503020204020204" pitchFamily="34" charset="-122"/>
            </a:endParaRPr>
          </a:p>
        </p:txBody>
      </p:sp>
      <p:sp>
        <p:nvSpPr>
          <p:cNvPr id="13" name="Text Box 38">
            <a:extLst>
              <a:ext uri="{FF2B5EF4-FFF2-40B4-BE49-F238E27FC236}">
                <a16:creationId xmlns:a16="http://schemas.microsoft.com/office/drawing/2014/main" id="{F55557BD-BAE5-49A6-8490-A873C2E2C4B0}"/>
              </a:ext>
            </a:extLst>
          </p:cNvPr>
          <p:cNvSpPr txBox="1">
            <a:spLocks noChangeArrowheads="1"/>
          </p:cNvSpPr>
          <p:nvPr/>
        </p:nvSpPr>
        <p:spPr bwMode="auto">
          <a:xfrm>
            <a:off x="4454872" y="4101168"/>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pkt1</a:t>
            </a:r>
          </a:p>
        </p:txBody>
      </p:sp>
      <p:sp>
        <p:nvSpPr>
          <p:cNvPr id="14" name="Text Box 39">
            <a:extLst>
              <a:ext uri="{FF2B5EF4-FFF2-40B4-BE49-F238E27FC236}">
                <a16:creationId xmlns:a16="http://schemas.microsoft.com/office/drawing/2014/main" id="{DBA040EF-A645-45E6-AB05-BC09C6AD5693}"/>
              </a:ext>
            </a:extLst>
          </p:cNvPr>
          <p:cNvSpPr txBox="1">
            <a:spLocks noChangeArrowheads="1"/>
          </p:cNvSpPr>
          <p:nvPr/>
        </p:nvSpPr>
        <p:spPr bwMode="auto">
          <a:xfrm>
            <a:off x="4437062" y="5156200"/>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pkt0</a:t>
            </a:r>
          </a:p>
        </p:txBody>
      </p:sp>
      <p:sp>
        <p:nvSpPr>
          <p:cNvPr id="15" name="Text Box 40">
            <a:extLst>
              <a:ext uri="{FF2B5EF4-FFF2-40B4-BE49-F238E27FC236}">
                <a16:creationId xmlns:a16="http://schemas.microsoft.com/office/drawing/2014/main" id="{001652F9-1324-4DBC-97D3-13F2501EE91E}"/>
              </a:ext>
            </a:extLst>
          </p:cNvPr>
          <p:cNvSpPr txBox="1">
            <a:spLocks noChangeArrowheads="1"/>
          </p:cNvSpPr>
          <p:nvPr/>
        </p:nvSpPr>
        <p:spPr bwMode="auto">
          <a:xfrm>
            <a:off x="4433887" y="2336800"/>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sp>
        <p:nvSpPr>
          <p:cNvPr id="16" name="Text Box 41">
            <a:extLst>
              <a:ext uri="{FF2B5EF4-FFF2-40B4-BE49-F238E27FC236}">
                <a16:creationId xmlns:a16="http://schemas.microsoft.com/office/drawing/2014/main" id="{446F5E19-A1DE-412F-A9FC-AD2C462D0C64}"/>
              </a:ext>
            </a:extLst>
          </p:cNvPr>
          <p:cNvSpPr txBox="1">
            <a:spLocks noChangeArrowheads="1"/>
          </p:cNvSpPr>
          <p:nvPr/>
        </p:nvSpPr>
        <p:spPr bwMode="auto">
          <a:xfrm>
            <a:off x="4450738" y="4616212"/>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ack1</a:t>
            </a:r>
          </a:p>
        </p:txBody>
      </p:sp>
      <p:sp>
        <p:nvSpPr>
          <p:cNvPr id="17" name="Text Box 42">
            <a:extLst>
              <a:ext uri="{FF2B5EF4-FFF2-40B4-BE49-F238E27FC236}">
                <a16:creationId xmlns:a16="http://schemas.microsoft.com/office/drawing/2014/main" id="{D1B31193-E199-456E-83F1-1C21A46B0B77}"/>
              </a:ext>
            </a:extLst>
          </p:cNvPr>
          <p:cNvSpPr txBox="1">
            <a:spLocks noChangeArrowheads="1"/>
          </p:cNvSpPr>
          <p:nvPr/>
        </p:nvSpPr>
        <p:spPr bwMode="auto">
          <a:xfrm>
            <a:off x="4422775" y="5414963"/>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sp>
        <p:nvSpPr>
          <p:cNvPr id="18" name="Text Box 43">
            <a:extLst>
              <a:ext uri="{FF2B5EF4-FFF2-40B4-BE49-F238E27FC236}">
                <a16:creationId xmlns:a16="http://schemas.microsoft.com/office/drawing/2014/main" id="{BF9C05F5-2894-405E-A4B5-BBC2F0091195}"/>
              </a:ext>
            </a:extLst>
          </p:cNvPr>
          <p:cNvSpPr txBox="1">
            <a:spLocks noChangeArrowheads="1"/>
          </p:cNvSpPr>
          <p:nvPr/>
        </p:nvSpPr>
        <p:spPr bwMode="auto">
          <a:xfrm>
            <a:off x="1763419" y="2501659"/>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ack0</a:t>
            </a:r>
          </a:p>
        </p:txBody>
      </p:sp>
      <p:sp>
        <p:nvSpPr>
          <p:cNvPr id="19" name="Text Box 44">
            <a:extLst>
              <a:ext uri="{FF2B5EF4-FFF2-40B4-BE49-F238E27FC236}">
                <a16:creationId xmlns:a16="http://schemas.microsoft.com/office/drawing/2014/main" id="{19E6A528-DE79-47A4-AB7C-F28BF4FCE89E}"/>
              </a:ext>
            </a:extLst>
          </p:cNvPr>
          <p:cNvSpPr txBox="1">
            <a:spLocks noChangeArrowheads="1"/>
          </p:cNvSpPr>
          <p:nvPr/>
        </p:nvSpPr>
        <p:spPr bwMode="auto">
          <a:xfrm>
            <a:off x="1760536" y="4957762"/>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20" name="Text Box 45">
            <a:extLst>
              <a:ext uri="{FF2B5EF4-FFF2-40B4-BE49-F238E27FC236}">
                <a16:creationId xmlns:a16="http://schemas.microsoft.com/office/drawing/2014/main" id="{49B4FF90-1DD6-4D60-B44A-C27CD832E006}"/>
              </a:ext>
            </a:extLst>
          </p:cNvPr>
          <p:cNvSpPr txBox="1">
            <a:spLocks noChangeArrowheads="1"/>
          </p:cNvSpPr>
          <p:nvPr/>
        </p:nvSpPr>
        <p:spPr bwMode="auto">
          <a:xfrm>
            <a:off x="1760536" y="2805112"/>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pkt1</a:t>
            </a:r>
          </a:p>
        </p:txBody>
      </p:sp>
      <p:sp>
        <p:nvSpPr>
          <p:cNvPr id="21" name="Text Box 46">
            <a:extLst>
              <a:ext uri="{FF2B5EF4-FFF2-40B4-BE49-F238E27FC236}">
                <a16:creationId xmlns:a16="http://schemas.microsoft.com/office/drawing/2014/main" id="{8B852322-013C-4A82-98F9-1492D5E5F576}"/>
              </a:ext>
            </a:extLst>
          </p:cNvPr>
          <p:cNvSpPr txBox="1">
            <a:spLocks noChangeArrowheads="1"/>
          </p:cNvSpPr>
          <p:nvPr/>
        </p:nvSpPr>
        <p:spPr bwMode="auto">
          <a:xfrm>
            <a:off x="1773601" y="4692650"/>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ack1</a:t>
            </a:r>
          </a:p>
        </p:txBody>
      </p:sp>
      <p:sp>
        <p:nvSpPr>
          <p:cNvPr id="22" name="Text Box 47">
            <a:extLst>
              <a:ext uri="{FF2B5EF4-FFF2-40B4-BE49-F238E27FC236}">
                <a16:creationId xmlns:a16="http://schemas.microsoft.com/office/drawing/2014/main" id="{508AA8BF-B22B-462B-802D-9AAC19D9927D}"/>
              </a:ext>
            </a:extLst>
          </p:cNvPr>
          <p:cNvSpPr txBox="1">
            <a:spLocks noChangeArrowheads="1"/>
          </p:cNvSpPr>
          <p:nvPr/>
        </p:nvSpPr>
        <p:spPr bwMode="auto">
          <a:xfrm>
            <a:off x="1749424" y="1843087"/>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23" name="Text Box 48">
            <a:extLst>
              <a:ext uri="{FF2B5EF4-FFF2-40B4-BE49-F238E27FC236}">
                <a16:creationId xmlns:a16="http://schemas.microsoft.com/office/drawing/2014/main" id="{868C4375-3124-446A-81D0-CF4C35BED0E7}"/>
              </a:ext>
            </a:extLst>
          </p:cNvPr>
          <p:cNvSpPr txBox="1">
            <a:spLocks noChangeArrowheads="1"/>
          </p:cNvSpPr>
          <p:nvPr/>
        </p:nvSpPr>
        <p:spPr bwMode="auto">
          <a:xfrm>
            <a:off x="4434809" y="2042661"/>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pkt0</a:t>
            </a:r>
          </a:p>
        </p:txBody>
      </p:sp>
      <p:grpSp>
        <p:nvGrpSpPr>
          <p:cNvPr id="24" name="Group 49">
            <a:extLst>
              <a:ext uri="{FF2B5EF4-FFF2-40B4-BE49-F238E27FC236}">
                <a16:creationId xmlns:a16="http://schemas.microsoft.com/office/drawing/2014/main" id="{E07A5274-80D3-4B73-9A21-DDE3FA044FE9}"/>
              </a:ext>
            </a:extLst>
          </p:cNvPr>
          <p:cNvGrpSpPr>
            <a:grpSpLocks/>
          </p:cNvGrpSpPr>
          <p:nvPr/>
        </p:nvGrpSpPr>
        <p:grpSpPr bwMode="auto">
          <a:xfrm>
            <a:off x="2965449" y="1912937"/>
            <a:ext cx="1471612" cy="512762"/>
            <a:chOff x="850" y="1159"/>
            <a:chExt cx="927" cy="323"/>
          </a:xfrm>
        </p:grpSpPr>
        <p:sp>
          <p:nvSpPr>
            <p:cNvPr id="25" name="Line 50">
              <a:extLst>
                <a:ext uri="{FF2B5EF4-FFF2-40B4-BE49-F238E27FC236}">
                  <a16:creationId xmlns:a16="http://schemas.microsoft.com/office/drawing/2014/main" id="{8FE2BDB9-59D1-430F-9A4A-DD0B4122B9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6" name="Text Box 51">
              <a:extLst>
                <a:ext uri="{FF2B5EF4-FFF2-40B4-BE49-F238E27FC236}">
                  <a16:creationId xmlns:a16="http://schemas.microsoft.com/office/drawing/2014/main" id="{B4AB2A21-A50F-453A-AE30-28F52413F23B}"/>
                </a:ext>
              </a:extLst>
            </p:cNvPr>
            <p:cNvSpPr txBox="1">
              <a:spLocks noChangeArrowheads="1"/>
            </p:cNvSpPr>
            <p:nvPr/>
          </p:nvSpPr>
          <p:spPr bwMode="auto">
            <a:xfrm>
              <a:off x="1100" y="1159"/>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27" name="Group 52">
            <a:extLst>
              <a:ext uri="{FF2B5EF4-FFF2-40B4-BE49-F238E27FC236}">
                <a16:creationId xmlns:a16="http://schemas.microsoft.com/office/drawing/2014/main" id="{A411C8E1-0108-41D8-8F6D-3B54EBCC0800}"/>
              </a:ext>
            </a:extLst>
          </p:cNvPr>
          <p:cNvGrpSpPr>
            <a:grpSpLocks/>
          </p:cNvGrpSpPr>
          <p:nvPr/>
        </p:nvGrpSpPr>
        <p:grpSpPr bwMode="auto">
          <a:xfrm>
            <a:off x="2959099" y="4927600"/>
            <a:ext cx="1471612" cy="487363"/>
            <a:chOff x="846" y="2253"/>
            <a:chExt cx="927" cy="307"/>
          </a:xfrm>
        </p:grpSpPr>
        <p:sp>
          <p:nvSpPr>
            <p:cNvPr id="28" name="Line 53">
              <a:extLst>
                <a:ext uri="{FF2B5EF4-FFF2-40B4-BE49-F238E27FC236}">
                  <a16:creationId xmlns:a16="http://schemas.microsoft.com/office/drawing/2014/main" id="{56645422-D812-4F42-8C7F-2F602F31633B}"/>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9" name="Text Box 54">
              <a:extLst>
                <a:ext uri="{FF2B5EF4-FFF2-40B4-BE49-F238E27FC236}">
                  <a16:creationId xmlns:a16="http://schemas.microsoft.com/office/drawing/2014/main" id="{3B862F67-29FD-436E-8F98-86ABF616161C}"/>
                </a:ext>
              </a:extLst>
            </p:cNvPr>
            <p:cNvSpPr txBox="1">
              <a:spLocks noChangeArrowheads="1"/>
            </p:cNvSpPr>
            <p:nvPr/>
          </p:nvSpPr>
          <p:spPr bwMode="auto">
            <a:xfrm>
              <a:off x="1097" y="2253"/>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30" name="Group 55">
            <a:extLst>
              <a:ext uri="{FF2B5EF4-FFF2-40B4-BE49-F238E27FC236}">
                <a16:creationId xmlns:a16="http://schemas.microsoft.com/office/drawing/2014/main" id="{006D6CAF-F152-4AD5-8F93-EEB014298381}"/>
              </a:ext>
            </a:extLst>
          </p:cNvPr>
          <p:cNvGrpSpPr>
            <a:grpSpLocks/>
          </p:cNvGrpSpPr>
          <p:nvPr/>
        </p:nvGrpSpPr>
        <p:grpSpPr bwMode="auto">
          <a:xfrm>
            <a:off x="2959099" y="4530724"/>
            <a:ext cx="1471612" cy="471488"/>
            <a:chOff x="846" y="2003"/>
            <a:chExt cx="927" cy="297"/>
          </a:xfrm>
        </p:grpSpPr>
        <p:sp>
          <p:nvSpPr>
            <p:cNvPr id="31" name="Line 56">
              <a:extLst>
                <a:ext uri="{FF2B5EF4-FFF2-40B4-BE49-F238E27FC236}">
                  <a16:creationId xmlns:a16="http://schemas.microsoft.com/office/drawing/2014/main" id="{75736ECE-55D6-43DD-B80A-A4EF3E533414}"/>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2" name="Text Box 57">
              <a:extLst>
                <a:ext uri="{FF2B5EF4-FFF2-40B4-BE49-F238E27FC236}">
                  <a16:creationId xmlns:a16="http://schemas.microsoft.com/office/drawing/2014/main" id="{BF24CA32-207C-4738-BC14-271907FFB187}"/>
                </a:ext>
              </a:extLst>
            </p:cNvPr>
            <p:cNvSpPr txBox="1">
              <a:spLocks noChangeArrowheads="1"/>
            </p:cNvSpPr>
            <p:nvPr/>
          </p:nvSpPr>
          <p:spPr bwMode="auto">
            <a:xfrm>
              <a:off x="1092" y="2003"/>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ack1</a:t>
              </a:r>
            </a:p>
          </p:txBody>
        </p:sp>
      </p:grpSp>
      <p:grpSp>
        <p:nvGrpSpPr>
          <p:cNvPr id="33" name="Group 58">
            <a:extLst>
              <a:ext uri="{FF2B5EF4-FFF2-40B4-BE49-F238E27FC236}">
                <a16:creationId xmlns:a16="http://schemas.microsoft.com/office/drawing/2014/main" id="{391250FC-5578-4F60-8536-2803A4E94A7D}"/>
              </a:ext>
            </a:extLst>
          </p:cNvPr>
          <p:cNvGrpSpPr>
            <a:grpSpLocks/>
          </p:cNvGrpSpPr>
          <p:nvPr/>
        </p:nvGrpSpPr>
        <p:grpSpPr bwMode="auto">
          <a:xfrm>
            <a:off x="2951162" y="2413000"/>
            <a:ext cx="1471613" cy="455613"/>
            <a:chOff x="841" y="1474"/>
            <a:chExt cx="927" cy="287"/>
          </a:xfrm>
        </p:grpSpPr>
        <p:sp>
          <p:nvSpPr>
            <p:cNvPr id="34" name="Line 59">
              <a:extLst>
                <a:ext uri="{FF2B5EF4-FFF2-40B4-BE49-F238E27FC236}">
                  <a16:creationId xmlns:a16="http://schemas.microsoft.com/office/drawing/2014/main" id="{9CCCA1D3-A4E2-4A80-9AFF-75706DB2B561}"/>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5" name="Text Box 60">
              <a:extLst>
                <a:ext uri="{FF2B5EF4-FFF2-40B4-BE49-F238E27FC236}">
                  <a16:creationId xmlns:a16="http://schemas.microsoft.com/office/drawing/2014/main" id="{54D9CDE5-2229-462A-A9BD-07B98AE3D218}"/>
                </a:ext>
              </a:extLst>
            </p:cNvPr>
            <p:cNvSpPr txBox="1">
              <a:spLocks noChangeArrowheads="1"/>
            </p:cNvSpPr>
            <p:nvPr/>
          </p:nvSpPr>
          <p:spPr bwMode="auto">
            <a:xfrm>
              <a:off x="1089" y="1474"/>
              <a:ext cx="48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008000"/>
                  </a:solidFill>
                  <a:latin typeface="微软雅黑" panose="020B0503020204020204" pitchFamily="34" charset="-122"/>
                  <a:ea typeface="微软雅黑" panose="020B0503020204020204" pitchFamily="34" charset="-122"/>
                </a:rPr>
                <a:t>ack0</a:t>
              </a:r>
            </a:p>
          </p:txBody>
        </p:sp>
      </p:grpSp>
      <p:grpSp>
        <p:nvGrpSpPr>
          <p:cNvPr id="36" name="Group 61">
            <a:extLst>
              <a:ext uri="{FF2B5EF4-FFF2-40B4-BE49-F238E27FC236}">
                <a16:creationId xmlns:a16="http://schemas.microsoft.com/office/drawing/2014/main" id="{C757C3D3-E06C-47C6-90E3-F988534A8DE8}"/>
              </a:ext>
            </a:extLst>
          </p:cNvPr>
          <p:cNvGrpSpPr>
            <a:grpSpLocks/>
          </p:cNvGrpSpPr>
          <p:nvPr/>
        </p:nvGrpSpPr>
        <p:grpSpPr bwMode="auto">
          <a:xfrm>
            <a:off x="2944812" y="5383212"/>
            <a:ext cx="1471613" cy="461962"/>
            <a:chOff x="837" y="2540"/>
            <a:chExt cx="927" cy="291"/>
          </a:xfrm>
        </p:grpSpPr>
        <p:sp>
          <p:nvSpPr>
            <p:cNvPr id="37" name="Line 62">
              <a:extLst>
                <a:ext uri="{FF2B5EF4-FFF2-40B4-BE49-F238E27FC236}">
                  <a16:creationId xmlns:a16="http://schemas.microsoft.com/office/drawing/2014/main" id="{0E45C442-18AB-4889-B770-C094032AC52F}"/>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8" name="Text Box 63">
              <a:extLst>
                <a:ext uri="{FF2B5EF4-FFF2-40B4-BE49-F238E27FC236}">
                  <a16:creationId xmlns:a16="http://schemas.microsoft.com/office/drawing/2014/main" id="{5FAF35B7-BA6C-4A9F-92A6-2634A9F15060}"/>
                </a:ext>
              </a:extLst>
            </p:cNvPr>
            <p:cNvSpPr txBox="1">
              <a:spLocks noChangeArrowheads="1"/>
            </p:cNvSpPr>
            <p:nvPr/>
          </p:nvSpPr>
          <p:spPr bwMode="auto">
            <a:xfrm>
              <a:off x="1086" y="2540"/>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ack0</a:t>
              </a:r>
            </a:p>
          </p:txBody>
        </p:sp>
      </p:grpSp>
      <p:sp>
        <p:nvSpPr>
          <p:cNvPr id="39" name="Text Box 64">
            <a:extLst>
              <a:ext uri="{FF2B5EF4-FFF2-40B4-BE49-F238E27FC236}">
                <a16:creationId xmlns:a16="http://schemas.microsoft.com/office/drawing/2014/main" id="{196C8B6B-B05C-4B48-85F1-34C8EE6394FE}"/>
              </a:ext>
            </a:extLst>
          </p:cNvPr>
          <p:cNvSpPr txBox="1">
            <a:spLocks noChangeArrowheads="1"/>
          </p:cNvSpPr>
          <p:nvPr/>
        </p:nvSpPr>
        <p:spPr bwMode="auto">
          <a:xfrm>
            <a:off x="2743200" y="6096000"/>
            <a:ext cx="144295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微软雅黑" panose="020B0503020204020204" pitchFamily="34" charset="-122"/>
                <a:ea typeface="微软雅黑" panose="020B0503020204020204" pitchFamily="34" charset="-122"/>
              </a:rPr>
              <a:t>(c) ACK</a:t>
            </a:r>
            <a:r>
              <a:rPr lang="zh-CN" altLang="en-US" sz="1800" dirty="0">
                <a:latin typeface="微软雅黑" panose="020B0503020204020204" pitchFamily="34" charset="-122"/>
                <a:ea typeface="微软雅黑" panose="020B0503020204020204" pitchFamily="34" charset="-122"/>
              </a:rPr>
              <a:t>丢失</a:t>
            </a:r>
            <a:endParaRPr lang="en-US" sz="1800" dirty="0">
              <a:latin typeface="微软雅黑" panose="020B0503020204020204" pitchFamily="34" charset="-122"/>
              <a:ea typeface="微软雅黑" panose="020B0503020204020204" pitchFamily="34" charset="-122"/>
            </a:endParaRPr>
          </a:p>
        </p:txBody>
      </p:sp>
      <p:grpSp>
        <p:nvGrpSpPr>
          <p:cNvPr id="40" name="Group 81">
            <a:extLst>
              <a:ext uri="{FF2B5EF4-FFF2-40B4-BE49-F238E27FC236}">
                <a16:creationId xmlns:a16="http://schemas.microsoft.com/office/drawing/2014/main" id="{C80DC481-8E76-4ADE-9FD5-3D2327AB9A97}"/>
              </a:ext>
            </a:extLst>
          </p:cNvPr>
          <p:cNvGrpSpPr>
            <a:grpSpLocks/>
          </p:cNvGrpSpPr>
          <p:nvPr/>
        </p:nvGrpSpPr>
        <p:grpSpPr bwMode="auto">
          <a:xfrm>
            <a:off x="3230561" y="3184526"/>
            <a:ext cx="1212850" cy="720726"/>
            <a:chOff x="1324" y="1931"/>
            <a:chExt cx="764" cy="454"/>
          </a:xfrm>
        </p:grpSpPr>
        <p:sp>
          <p:nvSpPr>
            <p:cNvPr id="41" name="Line 27">
              <a:extLst>
                <a:ext uri="{FF2B5EF4-FFF2-40B4-BE49-F238E27FC236}">
                  <a16:creationId xmlns:a16="http://schemas.microsoft.com/office/drawing/2014/main" id="{68A4A905-4D9E-457F-9BFC-C255F3A1FD63}"/>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42" name="Text Box 28">
              <a:extLst>
                <a:ext uri="{FF2B5EF4-FFF2-40B4-BE49-F238E27FC236}">
                  <a16:creationId xmlns:a16="http://schemas.microsoft.com/office/drawing/2014/main" id="{65EDDD1C-7D86-4A91-AC99-EA4803C68A68}"/>
                </a:ext>
              </a:extLst>
            </p:cNvPr>
            <p:cNvSpPr txBox="1">
              <a:spLocks noChangeArrowheads="1"/>
            </p:cNvSpPr>
            <p:nvPr/>
          </p:nvSpPr>
          <p:spPr bwMode="auto">
            <a:xfrm>
              <a:off x="1456" y="1931"/>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ack1</a:t>
              </a:r>
            </a:p>
          </p:txBody>
        </p:sp>
        <p:sp>
          <p:nvSpPr>
            <p:cNvPr id="43" name="Text Box 68">
              <a:extLst>
                <a:ext uri="{FF2B5EF4-FFF2-40B4-BE49-F238E27FC236}">
                  <a16:creationId xmlns:a16="http://schemas.microsoft.com/office/drawing/2014/main" id="{7F92CC3B-6212-463B-9CE8-31120A86D174}"/>
                </a:ext>
              </a:extLst>
            </p:cNvPr>
            <p:cNvSpPr txBox="1">
              <a:spLocks noChangeArrowheads="1"/>
            </p:cNvSpPr>
            <p:nvPr/>
          </p:nvSpPr>
          <p:spPr bwMode="auto">
            <a:xfrm>
              <a:off x="1383" y="2040"/>
              <a:ext cx="21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a:solidFill>
                    <a:srgbClr val="FF0000"/>
                  </a:solidFill>
                  <a:latin typeface="微软雅黑" panose="020B0503020204020204" pitchFamily="34" charset="-122"/>
                  <a:ea typeface="微软雅黑" panose="020B0503020204020204" pitchFamily="34" charset="-122"/>
                </a:rPr>
                <a:t>X</a:t>
              </a:r>
            </a:p>
          </p:txBody>
        </p:sp>
        <p:sp>
          <p:nvSpPr>
            <p:cNvPr id="44" name="Text Box 69">
              <a:extLst>
                <a:ext uri="{FF2B5EF4-FFF2-40B4-BE49-F238E27FC236}">
                  <a16:creationId xmlns:a16="http://schemas.microsoft.com/office/drawing/2014/main" id="{FA429768-E8C9-45D0-A9AA-EBE14CF1176C}"/>
                </a:ext>
              </a:extLst>
            </p:cNvPr>
            <p:cNvSpPr txBox="1">
              <a:spLocks noChangeArrowheads="1"/>
            </p:cNvSpPr>
            <p:nvPr/>
          </p:nvSpPr>
          <p:spPr bwMode="auto">
            <a:xfrm>
              <a:off x="1324" y="2172"/>
              <a:ext cx="35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solidFill>
                    <a:srgbClr val="FF0000"/>
                  </a:solidFill>
                  <a:latin typeface="微软雅黑" panose="020B0503020204020204" pitchFamily="34" charset="-122"/>
                  <a:ea typeface="微软雅黑" panose="020B0503020204020204" pitchFamily="34" charset="-122"/>
                </a:rPr>
                <a:t>loss</a:t>
              </a:r>
            </a:p>
          </p:txBody>
        </p:sp>
      </p:grpSp>
      <p:grpSp>
        <p:nvGrpSpPr>
          <p:cNvPr id="45" name="Group 70">
            <a:extLst>
              <a:ext uri="{FF2B5EF4-FFF2-40B4-BE49-F238E27FC236}">
                <a16:creationId xmlns:a16="http://schemas.microsoft.com/office/drawing/2014/main" id="{D05348E9-E33E-4870-BAD4-49805D123D37}"/>
              </a:ext>
            </a:extLst>
          </p:cNvPr>
          <p:cNvGrpSpPr>
            <a:grpSpLocks/>
          </p:cNvGrpSpPr>
          <p:nvPr/>
        </p:nvGrpSpPr>
        <p:grpSpPr bwMode="auto">
          <a:xfrm>
            <a:off x="2854325" y="3090862"/>
            <a:ext cx="122237" cy="1033462"/>
            <a:chOff x="3651" y="1878"/>
            <a:chExt cx="78" cy="963"/>
          </a:xfrm>
        </p:grpSpPr>
        <p:sp>
          <p:nvSpPr>
            <p:cNvPr id="46" name="Line 71">
              <a:extLst>
                <a:ext uri="{FF2B5EF4-FFF2-40B4-BE49-F238E27FC236}">
                  <a16:creationId xmlns:a16="http://schemas.microsoft.com/office/drawing/2014/main" id="{F43C56E6-C0F7-4137-8FB6-3869C711D17A}"/>
                </a:ext>
              </a:extLst>
            </p:cNvPr>
            <p:cNvSpPr>
              <a:spLocks noChangeShapeType="1"/>
            </p:cNvSpPr>
            <p:nvPr/>
          </p:nvSpPr>
          <p:spPr bwMode="auto">
            <a:xfrm>
              <a:off x="3729" y="1879"/>
              <a:ext cx="0" cy="9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47" name="Line 72">
              <a:extLst>
                <a:ext uri="{FF2B5EF4-FFF2-40B4-BE49-F238E27FC236}">
                  <a16:creationId xmlns:a16="http://schemas.microsoft.com/office/drawing/2014/main" id="{45044BAB-D77F-44B2-9D31-C9C9DE8B7B73}"/>
                </a:ext>
              </a:extLst>
            </p:cNvPr>
            <p:cNvSpPr>
              <a:spLocks noChangeShapeType="1"/>
            </p:cNvSpPr>
            <p:nvPr/>
          </p:nvSpPr>
          <p:spPr bwMode="auto">
            <a:xfrm flipH="1">
              <a:off x="3651" y="1878"/>
              <a:ext cx="7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48" name="Line 73">
              <a:extLst>
                <a:ext uri="{FF2B5EF4-FFF2-40B4-BE49-F238E27FC236}">
                  <a16:creationId xmlns:a16="http://schemas.microsoft.com/office/drawing/2014/main" id="{41849455-458B-4846-905D-F4CE4AF7E899}"/>
                </a:ext>
              </a:extLst>
            </p:cNvPr>
            <p:cNvSpPr>
              <a:spLocks noChangeShapeType="1"/>
            </p:cNvSpPr>
            <p:nvPr/>
          </p:nvSpPr>
          <p:spPr bwMode="auto">
            <a:xfrm flipH="1">
              <a:off x="3651" y="2841"/>
              <a:ext cx="7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grpSp>
        <p:nvGrpSpPr>
          <p:cNvPr id="49" name="Group 74">
            <a:extLst>
              <a:ext uri="{FF2B5EF4-FFF2-40B4-BE49-F238E27FC236}">
                <a16:creationId xmlns:a16="http://schemas.microsoft.com/office/drawing/2014/main" id="{1DB28FC9-7DDD-4BB4-A0BD-1D6DE5EB40F9}"/>
              </a:ext>
            </a:extLst>
          </p:cNvPr>
          <p:cNvGrpSpPr>
            <a:grpSpLocks/>
          </p:cNvGrpSpPr>
          <p:nvPr/>
        </p:nvGrpSpPr>
        <p:grpSpPr bwMode="auto">
          <a:xfrm>
            <a:off x="2982912" y="4079875"/>
            <a:ext cx="1471613" cy="504825"/>
            <a:chOff x="855" y="1710"/>
            <a:chExt cx="927" cy="318"/>
          </a:xfrm>
        </p:grpSpPr>
        <p:sp>
          <p:nvSpPr>
            <p:cNvPr id="50" name="Line 75">
              <a:extLst>
                <a:ext uri="{FF2B5EF4-FFF2-40B4-BE49-F238E27FC236}">
                  <a16:creationId xmlns:a16="http://schemas.microsoft.com/office/drawing/2014/main" id="{BA547170-F36E-472D-AC28-4C1378EFAD5E}"/>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1" name="Text Box 76">
              <a:extLst>
                <a:ext uri="{FF2B5EF4-FFF2-40B4-BE49-F238E27FC236}">
                  <a16:creationId xmlns:a16="http://schemas.microsoft.com/office/drawing/2014/main" id="{AE2C37B2-C4EB-465C-91FC-B014365F778E}"/>
                </a:ext>
              </a:extLst>
            </p:cNvPr>
            <p:cNvSpPr txBox="1">
              <a:spLocks noChangeArrowheads="1"/>
            </p:cNvSpPr>
            <p:nvPr/>
          </p:nvSpPr>
          <p:spPr bwMode="auto">
            <a:xfrm>
              <a:off x="1094" y="1710"/>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pkt1</a:t>
              </a:r>
            </a:p>
          </p:txBody>
        </p:sp>
      </p:grpSp>
      <p:grpSp>
        <p:nvGrpSpPr>
          <p:cNvPr id="52" name="Group 77">
            <a:extLst>
              <a:ext uri="{FF2B5EF4-FFF2-40B4-BE49-F238E27FC236}">
                <a16:creationId xmlns:a16="http://schemas.microsoft.com/office/drawing/2014/main" id="{FC588B97-2014-44B5-84F0-1B3953639EDE}"/>
              </a:ext>
            </a:extLst>
          </p:cNvPr>
          <p:cNvGrpSpPr>
            <a:grpSpLocks/>
          </p:cNvGrpSpPr>
          <p:nvPr/>
        </p:nvGrpSpPr>
        <p:grpSpPr bwMode="auto">
          <a:xfrm>
            <a:off x="1620838" y="3703634"/>
            <a:ext cx="1350963" cy="814386"/>
            <a:chOff x="2846" y="2348"/>
            <a:chExt cx="851" cy="513"/>
          </a:xfrm>
        </p:grpSpPr>
        <p:pic>
          <p:nvPicPr>
            <p:cNvPr id="53" name="Picture 78" descr="alarm_clock_ringing">
              <a:extLst>
                <a:ext uri="{FF2B5EF4-FFF2-40B4-BE49-F238E27FC236}">
                  <a16:creationId xmlns:a16="http://schemas.microsoft.com/office/drawing/2014/main" id="{2C1E22C8-6DA4-4192-8576-877C455FA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79">
              <a:extLst>
                <a:ext uri="{FF2B5EF4-FFF2-40B4-BE49-F238E27FC236}">
                  <a16:creationId xmlns:a16="http://schemas.microsoft.com/office/drawing/2014/main" id="{2C953327-B724-4199-A2A8-43933E6BC399}"/>
                </a:ext>
              </a:extLst>
            </p:cNvPr>
            <p:cNvSpPr txBox="1">
              <a:spLocks noChangeArrowheads="1"/>
            </p:cNvSpPr>
            <p:nvPr/>
          </p:nvSpPr>
          <p:spPr bwMode="auto">
            <a:xfrm>
              <a:off x="2937" y="2408"/>
              <a:ext cx="760"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75000"/>
                </a:lnSpc>
                <a:defRPr/>
              </a:pPr>
              <a:r>
                <a:rPr lang="zh-CN" altLang="en-US" sz="1800" i="1" dirty="0">
                  <a:solidFill>
                    <a:srgbClr val="FF0000"/>
                  </a:solidFill>
                  <a:latin typeface="微软雅黑" panose="020B0503020204020204" pitchFamily="34" charset="-122"/>
                  <a:ea typeface="微软雅黑" panose="020B0503020204020204" pitchFamily="34" charset="-122"/>
                </a:rPr>
                <a:t>超时</a:t>
              </a:r>
              <a:endParaRPr lang="en-US" altLang="zh-CN" sz="1800" i="1" dirty="0">
                <a:solidFill>
                  <a:srgbClr val="FF0000"/>
                </a:solidFill>
                <a:latin typeface="微软雅黑" panose="020B0503020204020204" pitchFamily="34" charset="-122"/>
                <a:ea typeface="微软雅黑" panose="020B0503020204020204" pitchFamily="34" charset="-122"/>
              </a:endParaRPr>
            </a:p>
            <a:p>
              <a:pPr algn="r">
                <a:lnSpc>
                  <a:spcPct val="75000"/>
                </a:lnSpc>
                <a:defRPr/>
              </a:pPr>
              <a:endParaRPr lang="en-US" sz="1800" i="1" dirty="0">
                <a:solidFill>
                  <a:srgbClr val="FF0000"/>
                </a:solidFill>
                <a:latin typeface="微软雅黑" panose="020B0503020204020204" pitchFamily="34" charset="-122"/>
                <a:ea typeface="微软雅黑" panose="020B0503020204020204" pitchFamily="34" charset="-122"/>
              </a:endParaRPr>
            </a:p>
            <a:p>
              <a:pPr algn="r">
                <a:lnSpc>
                  <a:spcPct val="75000"/>
                </a:lnSpc>
                <a:defRPr/>
              </a:pPr>
              <a:r>
                <a:rPr lang="zh-CN" altLang="en-US" sz="1800" dirty="0">
                  <a:latin typeface="微软雅黑" panose="020B0503020204020204" pitchFamily="34" charset="-122"/>
                  <a:ea typeface="微软雅黑" panose="020B0503020204020204" pitchFamily="34" charset="-122"/>
                </a:rPr>
                <a:t>重传</a:t>
              </a:r>
              <a:r>
                <a:rPr lang="en-US" altLang="zh-CN" sz="1800" dirty="0">
                  <a:latin typeface="微软雅黑" panose="020B0503020204020204" pitchFamily="34" charset="-122"/>
                  <a:ea typeface="微软雅黑" panose="020B0503020204020204" pitchFamily="34" charset="-122"/>
                </a:rPr>
                <a:t> </a:t>
              </a:r>
              <a:r>
                <a:rPr lang="en-US" sz="1800" dirty="0">
                  <a:latin typeface="微软雅黑" panose="020B0503020204020204" pitchFamily="34" charset="-122"/>
                  <a:ea typeface="微软雅黑" panose="020B0503020204020204" pitchFamily="34" charset="-122"/>
                </a:rPr>
                <a:t>pkt1</a:t>
              </a:r>
            </a:p>
          </p:txBody>
        </p:sp>
      </p:grpSp>
      <p:sp>
        <p:nvSpPr>
          <p:cNvPr id="55" name="Text Box 82">
            <a:extLst>
              <a:ext uri="{FF2B5EF4-FFF2-40B4-BE49-F238E27FC236}">
                <a16:creationId xmlns:a16="http://schemas.microsoft.com/office/drawing/2014/main" id="{49942AF5-C0BF-4EC0-9F28-086B8EA73DE1}"/>
              </a:ext>
            </a:extLst>
          </p:cNvPr>
          <p:cNvSpPr txBox="1">
            <a:spLocks noChangeArrowheads="1"/>
          </p:cNvSpPr>
          <p:nvPr/>
        </p:nvSpPr>
        <p:spPr bwMode="auto">
          <a:xfrm>
            <a:off x="9154550" y="2632748"/>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pkt1</a:t>
            </a:r>
          </a:p>
        </p:txBody>
      </p:sp>
      <p:sp>
        <p:nvSpPr>
          <p:cNvPr id="56" name="Text Box 83">
            <a:extLst>
              <a:ext uri="{FF2B5EF4-FFF2-40B4-BE49-F238E27FC236}">
                <a16:creationId xmlns:a16="http://schemas.microsoft.com/office/drawing/2014/main" id="{904256AE-8D6E-486D-AEB9-6A1DB15DDEEE}"/>
              </a:ext>
            </a:extLst>
          </p:cNvPr>
          <p:cNvSpPr txBox="1">
            <a:spLocks noChangeArrowheads="1"/>
          </p:cNvSpPr>
          <p:nvPr/>
        </p:nvSpPr>
        <p:spPr bwMode="auto">
          <a:xfrm>
            <a:off x="9145587" y="2898775"/>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ack1</a:t>
            </a:r>
          </a:p>
        </p:txBody>
      </p:sp>
      <p:sp>
        <p:nvSpPr>
          <p:cNvPr id="57" name="Text Box 84">
            <a:extLst>
              <a:ext uri="{FF2B5EF4-FFF2-40B4-BE49-F238E27FC236}">
                <a16:creationId xmlns:a16="http://schemas.microsoft.com/office/drawing/2014/main" id="{DCEEB03A-CFFE-46A7-94A6-65A762C7DC44}"/>
              </a:ext>
            </a:extLst>
          </p:cNvPr>
          <p:cNvSpPr txBox="1">
            <a:spLocks noChangeArrowheads="1"/>
          </p:cNvSpPr>
          <p:nvPr/>
        </p:nvSpPr>
        <p:spPr bwMode="auto">
          <a:xfrm>
            <a:off x="9121349" y="4059826"/>
            <a:ext cx="102143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检测重复</a:t>
            </a:r>
            <a:r>
              <a:rPr lang="en-US" sz="1400" dirty="0">
                <a:latin typeface="微软雅黑" panose="020B0503020204020204" pitchFamily="34" charset="-122"/>
                <a:ea typeface="微软雅黑" panose="020B0503020204020204" pitchFamily="34" charset="-122"/>
              </a:rPr>
              <a:t>)</a:t>
            </a:r>
          </a:p>
        </p:txBody>
      </p:sp>
      <p:grpSp>
        <p:nvGrpSpPr>
          <p:cNvPr id="58" name="Group 85">
            <a:extLst>
              <a:ext uri="{FF2B5EF4-FFF2-40B4-BE49-F238E27FC236}">
                <a16:creationId xmlns:a16="http://schemas.microsoft.com/office/drawing/2014/main" id="{B4612C80-1A8C-4FDA-A624-002927A43D32}"/>
              </a:ext>
            </a:extLst>
          </p:cNvPr>
          <p:cNvGrpSpPr>
            <a:grpSpLocks/>
          </p:cNvGrpSpPr>
          <p:nvPr/>
        </p:nvGrpSpPr>
        <p:grpSpPr bwMode="auto">
          <a:xfrm>
            <a:off x="7677149" y="2463803"/>
            <a:ext cx="1476374" cy="487363"/>
            <a:chOff x="855" y="1721"/>
            <a:chExt cx="930" cy="307"/>
          </a:xfrm>
        </p:grpSpPr>
        <p:sp>
          <p:nvSpPr>
            <p:cNvPr id="59" name="Line 86">
              <a:extLst>
                <a:ext uri="{FF2B5EF4-FFF2-40B4-BE49-F238E27FC236}">
                  <a16:creationId xmlns:a16="http://schemas.microsoft.com/office/drawing/2014/main" id="{E5FD294A-872F-4D0B-8B8B-64E9C823768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0" name="Text Box 87">
              <a:extLst>
                <a:ext uri="{FF2B5EF4-FFF2-40B4-BE49-F238E27FC236}">
                  <a16:creationId xmlns:a16="http://schemas.microsoft.com/office/drawing/2014/main" id="{03356D46-2D30-457E-B5FD-ADB6B713453C}"/>
                </a:ext>
              </a:extLst>
            </p:cNvPr>
            <p:cNvSpPr txBox="1">
              <a:spLocks noChangeArrowheads="1"/>
            </p:cNvSpPr>
            <p:nvPr/>
          </p:nvSpPr>
          <p:spPr bwMode="auto">
            <a:xfrm>
              <a:off x="1236" y="1721"/>
              <a:ext cx="54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000099"/>
                  </a:solidFill>
                  <a:latin typeface="微软雅黑" panose="020B0503020204020204" pitchFamily="34" charset="-122"/>
                  <a:ea typeface="微软雅黑" panose="020B0503020204020204" pitchFamily="34" charset="-122"/>
                </a:rPr>
                <a:t>pkt1</a:t>
              </a:r>
            </a:p>
          </p:txBody>
        </p:sp>
      </p:grpSp>
      <p:sp>
        <p:nvSpPr>
          <p:cNvPr id="61" name="Text Box 88">
            <a:extLst>
              <a:ext uri="{FF2B5EF4-FFF2-40B4-BE49-F238E27FC236}">
                <a16:creationId xmlns:a16="http://schemas.microsoft.com/office/drawing/2014/main" id="{19BBFC54-0994-4F35-80D5-14DE49E6808C}"/>
              </a:ext>
            </a:extLst>
          </p:cNvPr>
          <p:cNvSpPr txBox="1">
            <a:spLocks noChangeArrowheads="1"/>
          </p:cNvSpPr>
          <p:nvPr/>
        </p:nvSpPr>
        <p:spPr bwMode="auto">
          <a:xfrm>
            <a:off x="6689725" y="106521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altLang="zh-CN" sz="2000" i="1" u="sng" dirty="0">
              <a:solidFill>
                <a:srgbClr val="000099"/>
              </a:solidFill>
              <a:latin typeface="微软雅黑" panose="020B0503020204020204" pitchFamily="34" charset="-122"/>
              <a:ea typeface="微软雅黑" panose="020B0503020204020204" pitchFamily="34" charset="-122"/>
            </a:endParaRPr>
          </a:p>
        </p:txBody>
      </p:sp>
      <p:sp>
        <p:nvSpPr>
          <p:cNvPr id="62" name="Text Box 89">
            <a:extLst>
              <a:ext uri="{FF2B5EF4-FFF2-40B4-BE49-F238E27FC236}">
                <a16:creationId xmlns:a16="http://schemas.microsoft.com/office/drawing/2014/main" id="{093F6C2D-00DA-4C2B-9290-834C9A5B7D1A}"/>
              </a:ext>
            </a:extLst>
          </p:cNvPr>
          <p:cNvSpPr txBox="1">
            <a:spLocks noChangeArrowheads="1"/>
          </p:cNvSpPr>
          <p:nvPr/>
        </p:nvSpPr>
        <p:spPr bwMode="auto">
          <a:xfrm>
            <a:off x="9129712" y="106045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altLang="zh-CN" sz="2000" i="1" u="sng" dirty="0">
              <a:solidFill>
                <a:srgbClr val="008000"/>
              </a:solidFill>
              <a:latin typeface="微软雅黑" panose="020B0503020204020204" pitchFamily="34" charset="-122"/>
              <a:ea typeface="微软雅黑" panose="020B0503020204020204" pitchFamily="34" charset="-122"/>
            </a:endParaRPr>
          </a:p>
        </p:txBody>
      </p:sp>
      <p:sp>
        <p:nvSpPr>
          <p:cNvPr id="63" name="Text Box 90">
            <a:extLst>
              <a:ext uri="{FF2B5EF4-FFF2-40B4-BE49-F238E27FC236}">
                <a16:creationId xmlns:a16="http://schemas.microsoft.com/office/drawing/2014/main" id="{91BAD130-434D-4817-BDCE-D4610CA50230}"/>
              </a:ext>
            </a:extLst>
          </p:cNvPr>
          <p:cNvSpPr txBox="1">
            <a:spLocks noChangeArrowheads="1"/>
          </p:cNvSpPr>
          <p:nvPr/>
        </p:nvSpPr>
        <p:spPr bwMode="auto">
          <a:xfrm>
            <a:off x="9145981" y="3813908"/>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pkt1</a:t>
            </a:r>
          </a:p>
        </p:txBody>
      </p:sp>
      <p:sp>
        <p:nvSpPr>
          <p:cNvPr id="64" name="Text Box 92">
            <a:extLst>
              <a:ext uri="{FF2B5EF4-FFF2-40B4-BE49-F238E27FC236}">
                <a16:creationId xmlns:a16="http://schemas.microsoft.com/office/drawing/2014/main" id="{D8530900-65CC-4955-9892-CB6A05227796}"/>
              </a:ext>
            </a:extLst>
          </p:cNvPr>
          <p:cNvSpPr txBox="1">
            <a:spLocks noChangeArrowheads="1"/>
          </p:cNvSpPr>
          <p:nvPr/>
        </p:nvSpPr>
        <p:spPr bwMode="auto">
          <a:xfrm>
            <a:off x="9136062" y="1998662"/>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sp>
        <p:nvSpPr>
          <p:cNvPr id="65" name="Text Box 95">
            <a:extLst>
              <a:ext uri="{FF2B5EF4-FFF2-40B4-BE49-F238E27FC236}">
                <a16:creationId xmlns:a16="http://schemas.microsoft.com/office/drawing/2014/main" id="{7DCBCA22-DF0E-47AF-8597-0DE02F5ADD4F}"/>
              </a:ext>
            </a:extLst>
          </p:cNvPr>
          <p:cNvSpPr txBox="1">
            <a:spLocks noChangeArrowheads="1"/>
          </p:cNvSpPr>
          <p:nvPr/>
        </p:nvSpPr>
        <p:spPr bwMode="auto">
          <a:xfrm>
            <a:off x="6468633" y="2181656"/>
            <a:ext cx="12186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ack0</a:t>
            </a:r>
          </a:p>
        </p:txBody>
      </p:sp>
      <p:sp>
        <p:nvSpPr>
          <p:cNvPr id="66" name="Text Box 97">
            <a:extLst>
              <a:ext uri="{FF2B5EF4-FFF2-40B4-BE49-F238E27FC236}">
                <a16:creationId xmlns:a16="http://schemas.microsoft.com/office/drawing/2014/main" id="{4DF6AEFB-3BBB-4D57-98BA-33D38087F788}"/>
              </a:ext>
            </a:extLst>
          </p:cNvPr>
          <p:cNvSpPr txBox="1">
            <a:spLocks noChangeArrowheads="1"/>
          </p:cNvSpPr>
          <p:nvPr/>
        </p:nvSpPr>
        <p:spPr bwMode="auto">
          <a:xfrm>
            <a:off x="6462711" y="2466975"/>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pkt1</a:t>
            </a:r>
          </a:p>
        </p:txBody>
      </p:sp>
      <p:sp>
        <p:nvSpPr>
          <p:cNvPr id="67" name="Text Box 99">
            <a:extLst>
              <a:ext uri="{FF2B5EF4-FFF2-40B4-BE49-F238E27FC236}">
                <a16:creationId xmlns:a16="http://schemas.microsoft.com/office/drawing/2014/main" id="{E715E6E5-78FC-4C3F-B7AB-F118FF18497B}"/>
              </a:ext>
            </a:extLst>
          </p:cNvPr>
          <p:cNvSpPr txBox="1">
            <a:spLocks noChangeArrowheads="1"/>
          </p:cNvSpPr>
          <p:nvPr/>
        </p:nvSpPr>
        <p:spPr bwMode="auto">
          <a:xfrm>
            <a:off x="6451599" y="1504950"/>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68" name="Text Box 100">
            <a:extLst>
              <a:ext uri="{FF2B5EF4-FFF2-40B4-BE49-F238E27FC236}">
                <a16:creationId xmlns:a16="http://schemas.microsoft.com/office/drawing/2014/main" id="{C5A797D1-7A1A-40DF-8E30-C7730B3D7A17}"/>
              </a:ext>
            </a:extLst>
          </p:cNvPr>
          <p:cNvSpPr txBox="1">
            <a:spLocks noChangeArrowheads="1"/>
          </p:cNvSpPr>
          <p:nvPr/>
        </p:nvSpPr>
        <p:spPr bwMode="auto">
          <a:xfrm>
            <a:off x="9141832" y="1732234"/>
            <a:ext cx="12070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grpSp>
        <p:nvGrpSpPr>
          <p:cNvPr id="69" name="Group 101">
            <a:extLst>
              <a:ext uri="{FF2B5EF4-FFF2-40B4-BE49-F238E27FC236}">
                <a16:creationId xmlns:a16="http://schemas.microsoft.com/office/drawing/2014/main" id="{70A0834C-338F-44E2-84E0-D0DF1669C771}"/>
              </a:ext>
            </a:extLst>
          </p:cNvPr>
          <p:cNvGrpSpPr>
            <a:grpSpLocks/>
          </p:cNvGrpSpPr>
          <p:nvPr/>
        </p:nvGrpSpPr>
        <p:grpSpPr bwMode="auto">
          <a:xfrm>
            <a:off x="7667624" y="1574800"/>
            <a:ext cx="1471612" cy="512763"/>
            <a:chOff x="850" y="1159"/>
            <a:chExt cx="927" cy="323"/>
          </a:xfrm>
        </p:grpSpPr>
        <p:sp>
          <p:nvSpPr>
            <p:cNvPr id="70" name="Line 102">
              <a:extLst>
                <a:ext uri="{FF2B5EF4-FFF2-40B4-BE49-F238E27FC236}">
                  <a16:creationId xmlns:a16="http://schemas.microsoft.com/office/drawing/2014/main" id="{A55D4F40-E6D6-4BD4-8DD0-B7303535FF6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1" name="Text Box 103">
              <a:extLst>
                <a:ext uri="{FF2B5EF4-FFF2-40B4-BE49-F238E27FC236}">
                  <a16:creationId xmlns:a16="http://schemas.microsoft.com/office/drawing/2014/main" id="{D1FA30C5-D1AA-47BE-B2B7-FDF88AE5CC73}"/>
                </a:ext>
              </a:extLst>
            </p:cNvPr>
            <p:cNvSpPr txBox="1">
              <a:spLocks noChangeArrowheads="1"/>
            </p:cNvSpPr>
            <p:nvPr/>
          </p:nvSpPr>
          <p:spPr bwMode="auto">
            <a:xfrm>
              <a:off x="1100" y="1159"/>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72" name="Group 110">
            <a:extLst>
              <a:ext uri="{FF2B5EF4-FFF2-40B4-BE49-F238E27FC236}">
                <a16:creationId xmlns:a16="http://schemas.microsoft.com/office/drawing/2014/main" id="{7691A9F1-37A7-4DD0-B0E3-0F4989ABAF87}"/>
              </a:ext>
            </a:extLst>
          </p:cNvPr>
          <p:cNvGrpSpPr>
            <a:grpSpLocks/>
          </p:cNvGrpSpPr>
          <p:nvPr/>
        </p:nvGrpSpPr>
        <p:grpSpPr bwMode="auto">
          <a:xfrm>
            <a:off x="7653337" y="2074862"/>
            <a:ext cx="1471613" cy="455612"/>
            <a:chOff x="841" y="1474"/>
            <a:chExt cx="927" cy="287"/>
          </a:xfrm>
        </p:grpSpPr>
        <p:sp>
          <p:nvSpPr>
            <p:cNvPr id="73" name="Line 111">
              <a:extLst>
                <a:ext uri="{FF2B5EF4-FFF2-40B4-BE49-F238E27FC236}">
                  <a16:creationId xmlns:a16="http://schemas.microsoft.com/office/drawing/2014/main" id="{CCB018F2-51D0-4681-A498-351244A5DF30}"/>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4" name="Text Box 112">
              <a:extLst>
                <a:ext uri="{FF2B5EF4-FFF2-40B4-BE49-F238E27FC236}">
                  <a16:creationId xmlns:a16="http://schemas.microsoft.com/office/drawing/2014/main" id="{BE72D551-6E00-4FCF-93FE-144A346973A8}"/>
                </a:ext>
              </a:extLst>
            </p:cNvPr>
            <p:cNvSpPr txBox="1">
              <a:spLocks noChangeArrowheads="1"/>
            </p:cNvSpPr>
            <p:nvPr/>
          </p:nvSpPr>
          <p:spPr bwMode="auto">
            <a:xfrm>
              <a:off x="971" y="1474"/>
              <a:ext cx="50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008000"/>
                  </a:solidFill>
                  <a:latin typeface="微软雅黑" panose="020B0503020204020204" pitchFamily="34" charset="-122"/>
                  <a:ea typeface="微软雅黑" panose="020B0503020204020204" pitchFamily="34" charset="-122"/>
                </a:rPr>
                <a:t>ack0</a:t>
              </a:r>
            </a:p>
          </p:txBody>
        </p:sp>
      </p:grpSp>
      <p:sp>
        <p:nvSpPr>
          <p:cNvPr id="75" name="Text Box 116">
            <a:extLst>
              <a:ext uri="{FF2B5EF4-FFF2-40B4-BE49-F238E27FC236}">
                <a16:creationId xmlns:a16="http://schemas.microsoft.com/office/drawing/2014/main" id="{76CEAE8D-1ECE-4498-A480-E69AF11D9B36}"/>
              </a:ext>
            </a:extLst>
          </p:cNvPr>
          <p:cNvSpPr txBox="1">
            <a:spLocks noChangeArrowheads="1"/>
          </p:cNvSpPr>
          <p:nvPr/>
        </p:nvSpPr>
        <p:spPr bwMode="auto">
          <a:xfrm>
            <a:off x="7166778" y="6096000"/>
            <a:ext cx="286001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微软雅黑" panose="020B0503020204020204" pitchFamily="34" charset="-122"/>
                <a:ea typeface="微软雅黑" panose="020B0503020204020204" pitchFamily="34" charset="-122"/>
              </a:rPr>
              <a:t>(d) </a:t>
            </a:r>
            <a:r>
              <a:rPr lang="en-US" altLang="zh-CN" sz="1800" dirty="0">
                <a:latin typeface="微软雅黑" panose="020B0503020204020204" pitchFamily="34" charset="-122"/>
                <a:ea typeface="微软雅黑" panose="020B0503020204020204" pitchFamily="34" charset="-122"/>
              </a:rPr>
              <a:t>ACK</a:t>
            </a:r>
            <a:r>
              <a:rPr lang="zh-CN" altLang="en-US" sz="1800" dirty="0">
                <a:latin typeface="微软雅黑" panose="020B0503020204020204" pitchFamily="34" charset="-122"/>
                <a:ea typeface="微软雅黑" panose="020B0503020204020204" pitchFamily="34" charset="-122"/>
              </a:rPr>
              <a:t>延迟导致过早重传</a:t>
            </a:r>
            <a:endParaRPr lang="en-US" sz="1800" dirty="0">
              <a:latin typeface="微软雅黑" panose="020B0503020204020204" pitchFamily="34" charset="-122"/>
              <a:ea typeface="微软雅黑" panose="020B0503020204020204" pitchFamily="34" charset="-122"/>
            </a:endParaRPr>
          </a:p>
        </p:txBody>
      </p:sp>
      <p:grpSp>
        <p:nvGrpSpPr>
          <p:cNvPr id="76" name="Group 122">
            <a:extLst>
              <a:ext uri="{FF2B5EF4-FFF2-40B4-BE49-F238E27FC236}">
                <a16:creationId xmlns:a16="http://schemas.microsoft.com/office/drawing/2014/main" id="{7E37FE17-8C9F-417A-9966-357CEAAA7880}"/>
              </a:ext>
            </a:extLst>
          </p:cNvPr>
          <p:cNvGrpSpPr>
            <a:grpSpLocks/>
          </p:cNvGrpSpPr>
          <p:nvPr/>
        </p:nvGrpSpPr>
        <p:grpSpPr bwMode="auto">
          <a:xfrm>
            <a:off x="7556500" y="2752725"/>
            <a:ext cx="122237" cy="1033463"/>
            <a:chOff x="3651" y="1878"/>
            <a:chExt cx="78" cy="963"/>
          </a:xfrm>
        </p:grpSpPr>
        <p:sp>
          <p:nvSpPr>
            <p:cNvPr id="77" name="Line 123">
              <a:extLst>
                <a:ext uri="{FF2B5EF4-FFF2-40B4-BE49-F238E27FC236}">
                  <a16:creationId xmlns:a16="http://schemas.microsoft.com/office/drawing/2014/main" id="{7ABAE9E5-23A0-4A69-9775-63C9281D2F65}"/>
                </a:ext>
              </a:extLst>
            </p:cNvPr>
            <p:cNvSpPr>
              <a:spLocks noChangeShapeType="1"/>
            </p:cNvSpPr>
            <p:nvPr/>
          </p:nvSpPr>
          <p:spPr bwMode="auto">
            <a:xfrm>
              <a:off x="3729" y="1879"/>
              <a:ext cx="0" cy="9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8" name="Line 124">
              <a:extLst>
                <a:ext uri="{FF2B5EF4-FFF2-40B4-BE49-F238E27FC236}">
                  <a16:creationId xmlns:a16="http://schemas.microsoft.com/office/drawing/2014/main" id="{83FA6186-E15D-430C-ACAF-D49C46E9AE40}"/>
                </a:ext>
              </a:extLst>
            </p:cNvPr>
            <p:cNvSpPr>
              <a:spLocks noChangeShapeType="1"/>
            </p:cNvSpPr>
            <p:nvPr/>
          </p:nvSpPr>
          <p:spPr bwMode="auto">
            <a:xfrm flipH="1">
              <a:off x="3651" y="1878"/>
              <a:ext cx="7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9" name="Line 125">
              <a:extLst>
                <a:ext uri="{FF2B5EF4-FFF2-40B4-BE49-F238E27FC236}">
                  <a16:creationId xmlns:a16="http://schemas.microsoft.com/office/drawing/2014/main" id="{DCE7FB3C-582D-4D3D-A49D-9E83E3292E44}"/>
                </a:ext>
              </a:extLst>
            </p:cNvPr>
            <p:cNvSpPr>
              <a:spLocks noChangeShapeType="1"/>
            </p:cNvSpPr>
            <p:nvPr/>
          </p:nvSpPr>
          <p:spPr bwMode="auto">
            <a:xfrm flipH="1">
              <a:off x="3651" y="2841"/>
              <a:ext cx="7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grpSp>
        <p:nvGrpSpPr>
          <p:cNvPr id="80" name="Group 126">
            <a:extLst>
              <a:ext uri="{FF2B5EF4-FFF2-40B4-BE49-F238E27FC236}">
                <a16:creationId xmlns:a16="http://schemas.microsoft.com/office/drawing/2014/main" id="{090ED51A-01BE-4776-A25A-494A14272EE2}"/>
              </a:ext>
            </a:extLst>
          </p:cNvPr>
          <p:cNvGrpSpPr>
            <a:grpSpLocks/>
          </p:cNvGrpSpPr>
          <p:nvPr/>
        </p:nvGrpSpPr>
        <p:grpSpPr bwMode="auto">
          <a:xfrm>
            <a:off x="7685087" y="3741738"/>
            <a:ext cx="1471613" cy="504825"/>
            <a:chOff x="855" y="1710"/>
            <a:chExt cx="927" cy="318"/>
          </a:xfrm>
        </p:grpSpPr>
        <p:sp>
          <p:nvSpPr>
            <p:cNvPr id="81" name="Line 127">
              <a:extLst>
                <a:ext uri="{FF2B5EF4-FFF2-40B4-BE49-F238E27FC236}">
                  <a16:creationId xmlns:a16="http://schemas.microsoft.com/office/drawing/2014/main" id="{2571A9DD-B4A5-4661-93EE-913BF551440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82" name="Text Box 128">
              <a:extLst>
                <a:ext uri="{FF2B5EF4-FFF2-40B4-BE49-F238E27FC236}">
                  <a16:creationId xmlns:a16="http://schemas.microsoft.com/office/drawing/2014/main" id="{4C600649-F078-4E4C-A0A7-60694EFD87E4}"/>
                </a:ext>
              </a:extLst>
            </p:cNvPr>
            <p:cNvSpPr txBox="1">
              <a:spLocks noChangeArrowheads="1"/>
            </p:cNvSpPr>
            <p:nvPr/>
          </p:nvSpPr>
          <p:spPr bwMode="auto">
            <a:xfrm>
              <a:off x="1094" y="1710"/>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pkt1</a:t>
              </a:r>
            </a:p>
          </p:txBody>
        </p:sp>
      </p:grpSp>
      <p:grpSp>
        <p:nvGrpSpPr>
          <p:cNvPr id="83" name="Group 129">
            <a:extLst>
              <a:ext uri="{FF2B5EF4-FFF2-40B4-BE49-F238E27FC236}">
                <a16:creationId xmlns:a16="http://schemas.microsoft.com/office/drawing/2014/main" id="{D68C3CFF-4441-4DCA-8905-C9329BE74DD6}"/>
              </a:ext>
            </a:extLst>
          </p:cNvPr>
          <p:cNvGrpSpPr>
            <a:grpSpLocks/>
          </p:cNvGrpSpPr>
          <p:nvPr/>
        </p:nvGrpSpPr>
        <p:grpSpPr bwMode="auto">
          <a:xfrm>
            <a:off x="6314048" y="3290887"/>
            <a:ext cx="1344613" cy="762001"/>
            <a:chOff x="2846" y="2348"/>
            <a:chExt cx="847" cy="480"/>
          </a:xfrm>
        </p:grpSpPr>
        <p:pic>
          <p:nvPicPr>
            <p:cNvPr id="84" name="Picture 130" descr="alarm_clock_ringing">
              <a:extLst>
                <a:ext uri="{FF2B5EF4-FFF2-40B4-BE49-F238E27FC236}">
                  <a16:creationId xmlns:a16="http://schemas.microsoft.com/office/drawing/2014/main" id="{07AAFBDF-96DB-4871-86F4-547EE32CF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 Box 131">
              <a:extLst>
                <a:ext uri="{FF2B5EF4-FFF2-40B4-BE49-F238E27FC236}">
                  <a16:creationId xmlns:a16="http://schemas.microsoft.com/office/drawing/2014/main" id="{D21765D6-328E-4B5D-BED5-115CB2D90779}"/>
                </a:ext>
              </a:extLst>
            </p:cNvPr>
            <p:cNvSpPr txBox="1">
              <a:spLocks noChangeArrowheads="1"/>
            </p:cNvSpPr>
            <p:nvPr/>
          </p:nvSpPr>
          <p:spPr bwMode="auto">
            <a:xfrm>
              <a:off x="2933" y="2375"/>
              <a:ext cx="760"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75000"/>
                </a:lnSpc>
                <a:defRPr/>
              </a:pPr>
              <a:r>
                <a:rPr lang="zh-CN" altLang="en-US" sz="1800" i="1" dirty="0">
                  <a:solidFill>
                    <a:srgbClr val="FF0000"/>
                  </a:solidFill>
                  <a:latin typeface="微软雅黑" panose="020B0503020204020204" pitchFamily="34" charset="-122"/>
                  <a:ea typeface="微软雅黑" panose="020B0503020204020204" pitchFamily="34" charset="-122"/>
                </a:rPr>
                <a:t>超时</a:t>
              </a:r>
              <a:endParaRPr lang="en-US" altLang="zh-CN" sz="1800" i="1" dirty="0">
                <a:solidFill>
                  <a:srgbClr val="FF0000"/>
                </a:solidFill>
                <a:latin typeface="微软雅黑" panose="020B0503020204020204" pitchFamily="34" charset="-122"/>
                <a:ea typeface="微软雅黑" panose="020B0503020204020204" pitchFamily="34" charset="-122"/>
              </a:endParaRPr>
            </a:p>
            <a:p>
              <a:pPr algn="r">
                <a:lnSpc>
                  <a:spcPct val="75000"/>
                </a:lnSpc>
                <a:defRPr/>
              </a:pPr>
              <a:endParaRPr lang="en-US" altLang="zh-CN" sz="1800" i="1" dirty="0">
                <a:solidFill>
                  <a:srgbClr val="FF0000"/>
                </a:solidFill>
                <a:latin typeface="微软雅黑" panose="020B0503020204020204" pitchFamily="34" charset="-122"/>
                <a:ea typeface="微软雅黑" panose="020B0503020204020204" pitchFamily="34" charset="-122"/>
              </a:endParaRPr>
            </a:p>
            <a:p>
              <a:pPr algn="r">
                <a:lnSpc>
                  <a:spcPct val="75000"/>
                </a:lnSpc>
                <a:defRPr/>
              </a:pPr>
              <a:r>
                <a:rPr lang="zh-CN" altLang="en-US" sz="1800" dirty="0">
                  <a:latin typeface="微软雅黑" panose="020B0503020204020204" pitchFamily="34" charset="-122"/>
                  <a:ea typeface="微软雅黑" panose="020B0503020204020204" pitchFamily="34" charset="-122"/>
                </a:rPr>
                <a:t>重传</a:t>
              </a:r>
              <a:r>
                <a:rPr lang="en-US" altLang="zh-CN" sz="1800" dirty="0">
                  <a:latin typeface="微软雅黑" panose="020B0503020204020204" pitchFamily="34" charset="-122"/>
                  <a:ea typeface="微软雅黑" panose="020B0503020204020204" pitchFamily="34" charset="-122"/>
                </a:rPr>
                <a:t> </a:t>
              </a:r>
              <a:r>
                <a:rPr lang="en-US" sz="1800" dirty="0">
                  <a:latin typeface="微软雅黑" panose="020B0503020204020204" pitchFamily="34" charset="-122"/>
                  <a:ea typeface="微软雅黑" panose="020B0503020204020204" pitchFamily="34" charset="-122"/>
                </a:rPr>
                <a:t>pkt1</a:t>
              </a:r>
            </a:p>
          </p:txBody>
        </p:sp>
      </p:grpSp>
      <p:grpSp>
        <p:nvGrpSpPr>
          <p:cNvPr id="86" name="Group 133">
            <a:extLst>
              <a:ext uri="{FF2B5EF4-FFF2-40B4-BE49-F238E27FC236}">
                <a16:creationId xmlns:a16="http://schemas.microsoft.com/office/drawing/2014/main" id="{7834C682-CC73-4EB5-8881-3181FD9571F0}"/>
              </a:ext>
            </a:extLst>
          </p:cNvPr>
          <p:cNvGrpSpPr>
            <a:grpSpLocks/>
          </p:cNvGrpSpPr>
          <p:nvPr/>
        </p:nvGrpSpPr>
        <p:grpSpPr bwMode="auto">
          <a:xfrm>
            <a:off x="8074024" y="3005138"/>
            <a:ext cx="1071562" cy="752475"/>
            <a:chOff x="4081" y="1705"/>
            <a:chExt cx="703" cy="453"/>
          </a:xfrm>
        </p:grpSpPr>
        <p:sp>
          <p:nvSpPr>
            <p:cNvPr id="87" name="Line 118">
              <a:extLst>
                <a:ext uri="{FF2B5EF4-FFF2-40B4-BE49-F238E27FC236}">
                  <a16:creationId xmlns:a16="http://schemas.microsoft.com/office/drawing/2014/main" id="{F5A1EB0E-D230-44E1-96EC-4FD83BE696DC}"/>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88" name="Text Box 119">
              <a:extLst>
                <a:ext uri="{FF2B5EF4-FFF2-40B4-BE49-F238E27FC236}">
                  <a16:creationId xmlns:a16="http://schemas.microsoft.com/office/drawing/2014/main" id="{A75DBF16-C1AB-4A08-8026-2E13B92A14AE}"/>
                </a:ext>
              </a:extLst>
            </p:cNvPr>
            <p:cNvSpPr txBox="1">
              <a:spLocks noChangeArrowheads="1"/>
            </p:cNvSpPr>
            <p:nvPr/>
          </p:nvSpPr>
          <p:spPr bwMode="auto">
            <a:xfrm>
              <a:off x="4081" y="1794"/>
              <a:ext cx="435"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ack1</a:t>
              </a:r>
            </a:p>
          </p:txBody>
        </p:sp>
        <p:sp>
          <p:nvSpPr>
            <p:cNvPr id="89" name="Line 132">
              <a:extLst>
                <a:ext uri="{FF2B5EF4-FFF2-40B4-BE49-F238E27FC236}">
                  <a16:creationId xmlns:a16="http://schemas.microsoft.com/office/drawing/2014/main" id="{9928B642-8AAB-4140-B760-F4CA534E46B7}"/>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sp>
        <p:nvSpPr>
          <p:cNvPr id="90" name="Line 136">
            <a:extLst>
              <a:ext uri="{FF2B5EF4-FFF2-40B4-BE49-F238E27FC236}">
                <a16:creationId xmlns:a16="http://schemas.microsoft.com/office/drawing/2014/main" id="{1C8A0D9A-71B9-4459-9870-D1C2F90EDCE7}"/>
              </a:ext>
            </a:extLst>
          </p:cNvPr>
          <p:cNvSpPr>
            <a:spLocks noChangeShapeType="1"/>
          </p:cNvSpPr>
          <p:nvPr/>
        </p:nvSpPr>
        <p:spPr bwMode="auto">
          <a:xfrm flipH="1">
            <a:off x="7575550" y="3549650"/>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nvGrpSpPr>
          <p:cNvPr id="91" name="Group 153">
            <a:extLst>
              <a:ext uri="{FF2B5EF4-FFF2-40B4-BE49-F238E27FC236}">
                <a16:creationId xmlns:a16="http://schemas.microsoft.com/office/drawing/2014/main" id="{741A98A9-9653-4E06-801A-E1357A99E2F3}"/>
              </a:ext>
            </a:extLst>
          </p:cNvPr>
          <p:cNvGrpSpPr>
            <a:grpSpLocks/>
          </p:cNvGrpSpPr>
          <p:nvPr/>
        </p:nvGrpSpPr>
        <p:grpSpPr bwMode="auto">
          <a:xfrm>
            <a:off x="6051551" y="4011615"/>
            <a:ext cx="4322764" cy="1866901"/>
            <a:chOff x="2835" y="2339"/>
            <a:chExt cx="2723" cy="1176"/>
          </a:xfrm>
        </p:grpSpPr>
        <p:sp>
          <p:nvSpPr>
            <p:cNvPr id="92" name="Text Box 93">
              <a:extLst>
                <a:ext uri="{FF2B5EF4-FFF2-40B4-BE49-F238E27FC236}">
                  <a16:creationId xmlns:a16="http://schemas.microsoft.com/office/drawing/2014/main" id="{09101D4B-FFAF-4840-A736-FEE80F9BD54D}"/>
                </a:ext>
              </a:extLst>
            </p:cNvPr>
            <p:cNvSpPr txBox="1">
              <a:spLocks noChangeArrowheads="1"/>
            </p:cNvSpPr>
            <p:nvPr/>
          </p:nvSpPr>
          <p:spPr bwMode="auto">
            <a:xfrm>
              <a:off x="4790" y="2491"/>
              <a:ext cx="76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ack1</a:t>
              </a:r>
            </a:p>
          </p:txBody>
        </p:sp>
        <p:sp>
          <p:nvSpPr>
            <p:cNvPr id="93" name="Text Box 96">
              <a:extLst>
                <a:ext uri="{FF2B5EF4-FFF2-40B4-BE49-F238E27FC236}">
                  <a16:creationId xmlns:a16="http://schemas.microsoft.com/office/drawing/2014/main" id="{674A2570-72FC-485C-81D6-29E2404035B0}"/>
                </a:ext>
              </a:extLst>
            </p:cNvPr>
            <p:cNvSpPr txBox="1">
              <a:spLocks noChangeArrowheads="1"/>
            </p:cNvSpPr>
            <p:nvPr/>
          </p:nvSpPr>
          <p:spPr bwMode="auto">
            <a:xfrm>
              <a:off x="2835" y="2937"/>
              <a:ext cx="105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i="1" dirty="0">
                  <a:solidFill>
                    <a:srgbClr val="FF0000"/>
                  </a:solidFill>
                  <a:latin typeface="微软雅黑" panose="020B0503020204020204" pitchFamily="34" charset="-122"/>
                  <a:ea typeface="微软雅黑" panose="020B0503020204020204" pitchFamily="34" charset="-122"/>
                </a:rPr>
                <a:t>超时重传</a:t>
              </a:r>
              <a:r>
                <a:rPr lang="en-US" sz="1800" dirty="0">
                  <a:latin typeface="微软雅黑" panose="020B0503020204020204" pitchFamily="34" charset="-122"/>
                  <a:ea typeface="微软雅黑" panose="020B0503020204020204" pitchFamily="34" charset="-122"/>
                </a:rPr>
                <a:t> pkt0</a:t>
              </a:r>
            </a:p>
          </p:txBody>
        </p:sp>
        <p:sp>
          <p:nvSpPr>
            <p:cNvPr id="94" name="Text Box 98">
              <a:extLst>
                <a:ext uri="{FF2B5EF4-FFF2-40B4-BE49-F238E27FC236}">
                  <a16:creationId xmlns:a16="http://schemas.microsoft.com/office/drawing/2014/main" id="{37310A18-3DF8-4651-8DC2-DDB56BBC5192}"/>
                </a:ext>
              </a:extLst>
            </p:cNvPr>
            <p:cNvSpPr txBox="1">
              <a:spLocks noChangeArrowheads="1"/>
            </p:cNvSpPr>
            <p:nvPr/>
          </p:nvSpPr>
          <p:spPr bwMode="auto">
            <a:xfrm>
              <a:off x="3097" y="2697"/>
              <a:ext cx="76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a:t>
              </a:r>
            </a:p>
          </p:txBody>
        </p:sp>
        <p:grpSp>
          <p:nvGrpSpPr>
            <p:cNvPr id="95" name="Group 148">
              <a:extLst>
                <a:ext uri="{FF2B5EF4-FFF2-40B4-BE49-F238E27FC236}">
                  <a16:creationId xmlns:a16="http://schemas.microsoft.com/office/drawing/2014/main" id="{794B22E7-5456-4130-B056-610E2B423357}"/>
                </a:ext>
              </a:extLst>
            </p:cNvPr>
            <p:cNvGrpSpPr>
              <a:grpSpLocks/>
            </p:cNvGrpSpPr>
            <p:nvPr/>
          </p:nvGrpSpPr>
          <p:grpSpPr bwMode="auto">
            <a:xfrm>
              <a:off x="3859" y="2919"/>
              <a:ext cx="951" cy="223"/>
              <a:chOff x="3865" y="2907"/>
              <a:chExt cx="951" cy="223"/>
            </a:xfrm>
          </p:grpSpPr>
          <p:sp>
            <p:nvSpPr>
              <p:cNvPr id="118" name="Line 105">
                <a:extLst>
                  <a:ext uri="{FF2B5EF4-FFF2-40B4-BE49-F238E27FC236}">
                    <a16:creationId xmlns:a16="http://schemas.microsoft.com/office/drawing/2014/main" id="{0B567040-A496-4A2C-AD6F-760BBFA44981}"/>
                  </a:ext>
                </a:extLst>
              </p:cNvPr>
              <p:cNvSpPr>
                <a:spLocks noChangeShapeType="1"/>
              </p:cNvSpPr>
              <p:nvPr/>
            </p:nvSpPr>
            <p:spPr bwMode="auto">
              <a:xfrm>
                <a:off x="3865" y="3035"/>
                <a:ext cx="911" cy="9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19" name="Text Box 106">
                <a:extLst>
                  <a:ext uri="{FF2B5EF4-FFF2-40B4-BE49-F238E27FC236}">
                    <a16:creationId xmlns:a16="http://schemas.microsoft.com/office/drawing/2014/main" id="{945AA07C-94E0-4D96-A77F-535EE1CC942C}"/>
                  </a:ext>
                </a:extLst>
              </p:cNvPr>
              <p:cNvSpPr txBox="1">
                <a:spLocks noChangeArrowheads="1"/>
              </p:cNvSpPr>
              <p:nvPr/>
            </p:nvSpPr>
            <p:spPr bwMode="auto">
              <a:xfrm>
                <a:off x="4423" y="2907"/>
                <a:ext cx="3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000099"/>
                    </a:solidFill>
                    <a:latin typeface="微软雅黑" panose="020B0503020204020204" pitchFamily="34" charset="-122"/>
                    <a:ea typeface="微软雅黑" panose="020B0503020204020204" pitchFamily="34" charset="-122"/>
                  </a:rPr>
                  <a:t>pkt0</a:t>
                </a:r>
              </a:p>
            </p:txBody>
          </p:sp>
        </p:grpSp>
        <p:grpSp>
          <p:nvGrpSpPr>
            <p:cNvPr id="96" name="Group 150">
              <a:extLst>
                <a:ext uri="{FF2B5EF4-FFF2-40B4-BE49-F238E27FC236}">
                  <a16:creationId xmlns:a16="http://schemas.microsoft.com/office/drawing/2014/main" id="{138393F6-9205-4F51-8548-213E761FFB1B}"/>
                </a:ext>
              </a:extLst>
            </p:cNvPr>
            <p:cNvGrpSpPr>
              <a:grpSpLocks/>
            </p:cNvGrpSpPr>
            <p:nvPr/>
          </p:nvGrpSpPr>
          <p:grpSpPr bwMode="auto">
            <a:xfrm>
              <a:off x="3825" y="2603"/>
              <a:ext cx="975" cy="223"/>
              <a:chOff x="2181" y="3431"/>
              <a:chExt cx="975" cy="223"/>
            </a:xfrm>
          </p:grpSpPr>
          <p:sp>
            <p:nvSpPr>
              <p:cNvPr id="116" name="Line 108">
                <a:extLst>
                  <a:ext uri="{FF2B5EF4-FFF2-40B4-BE49-F238E27FC236}">
                    <a16:creationId xmlns:a16="http://schemas.microsoft.com/office/drawing/2014/main" id="{EFB7560B-9484-4655-BF54-6F36C5714514}"/>
                  </a:ext>
                </a:extLst>
              </p:cNvPr>
              <p:cNvSpPr>
                <a:spLocks noChangeShapeType="1"/>
              </p:cNvSpPr>
              <p:nvPr/>
            </p:nvSpPr>
            <p:spPr bwMode="auto">
              <a:xfrm flipH="1">
                <a:off x="2181" y="3467"/>
                <a:ext cx="975" cy="187"/>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17" name="Text Box 109">
                <a:extLst>
                  <a:ext uri="{FF2B5EF4-FFF2-40B4-BE49-F238E27FC236}">
                    <a16:creationId xmlns:a16="http://schemas.microsoft.com/office/drawing/2014/main" id="{1A478117-04B5-475F-9810-93F0F2DAB500}"/>
                  </a:ext>
                </a:extLst>
              </p:cNvPr>
              <p:cNvSpPr txBox="1">
                <a:spLocks noChangeArrowheads="1"/>
              </p:cNvSpPr>
              <p:nvPr/>
            </p:nvSpPr>
            <p:spPr bwMode="auto">
              <a:xfrm>
                <a:off x="2283" y="3431"/>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ack1</a:t>
                </a:r>
              </a:p>
            </p:txBody>
          </p:sp>
        </p:grpSp>
        <p:grpSp>
          <p:nvGrpSpPr>
            <p:cNvPr id="97" name="Group 113">
              <a:extLst>
                <a:ext uri="{FF2B5EF4-FFF2-40B4-BE49-F238E27FC236}">
                  <a16:creationId xmlns:a16="http://schemas.microsoft.com/office/drawing/2014/main" id="{1B312848-E90D-4CCF-9524-7428B74FE40A}"/>
                </a:ext>
              </a:extLst>
            </p:cNvPr>
            <p:cNvGrpSpPr>
              <a:grpSpLocks/>
            </p:cNvGrpSpPr>
            <p:nvPr/>
          </p:nvGrpSpPr>
          <p:grpSpPr bwMode="auto">
            <a:xfrm>
              <a:off x="3873" y="3110"/>
              <a:ext cx="894" cy="369"/>
              <a:chOff x="870" y="2540"/>
              <a:chExt cx="894" cy="369"/>
            </a:xfrm>
          </p:grpSpPr>
          <p:sp>
            <p:nvSpPr>
              <p:cNvPr id="114" name="Line 114">
                <a:extLst>
                  <a:ext uri="{FF2B5EF4-FFF2-40B4-BE49-F238E27FC236}">
                    <a16:creationId xmlns:a16="http://schemas.microsoft.com/office/drawing/2014/main" id="{E92BF27D-14AC-4311-8F62-7242E4515E2E}"/>
                  </a:ext>
                </a:extLst>
              </p:cNvPr>
              <p:cNvSpPr>
                <a:spLocks noChangeShapeType="1"/>
              </p:cNvSpPr>
              <p:nvPr/>
            </p:nvSpPr>
            <p:spPr bwMode="auto">
              <a:xfrm flipH="1">
                <a:off x="870" y="2606"/>
                <a:ext cx="894" cy="30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15" name="Text Box 115">
                <a:extLst>
                  <a:ext uri="{FF2B5EF4-FFF2-40B4-BE49-F238E27FC236}">
                    <a16:creationId xmlns:a16="http://schemas.microsoft.com/office/drawing/2014/main" id="{8FABE211-D4B7-424B-A2CD-1367DB4695AF}"/>
                  </a:ext>
                </a:extLst>
              </p:cNvPr>
              <p:cNvSpPr txBox="1">
                <a:spLocks noChangeArrowheads="1"/>
              </p:cNvSpPr>
              <p:nvPr/>
            </p:nvSpPr>
            <p:spPr bwMode="auto">
              <a:xfrm>
                <a:off x="1086" y="2540"/>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ack0</a:t>
                </a:r>
              </a:p>
            </p:txBody>
          </p:sp>
        </p:grpSp>
        <p:grpSp>
          <p:nvGrpSpPr>
            <p:cNvPr id="98" name="Group 137">
              <a:extLst>
                <a:ext uri="{FF2B5EF4-FFF2-40B4-BE49-F238E27FC236}">
                  <a16:creationId xmlns:a16="http://schemas.microsoft.com/office/drawing/2014/main" id="{48E9E6D9-FF22-40C0-86DC-6E98500FCBD1}"/>
                </a:ext>
              </a:extLst>
            </p:cNvPr>
            <p:cNvGrpSpPr>
              <a:grpSpLocks/>
            </p:cNvGrpSpPr>
            <p:nvPr/>
          </p:nvGrpSpPr>
          <p:grpSpPr bwMode="auto">
            <a:xfrm>
              <a:off x="3079" y="2339"/>
              <a:ext cx="772" cy="396"/>
              <a:chOff x="2797" y="3269"/>
              <a:chExt cx="772" cy="396"/>
            </a:xfrm>
          </p:grpSpPr>
          <p:sp>
            <p:nvSpPr>
              <p:cNvPr id="112" name="Text Box 134">
                <a:extLst>
                  <a:ext uri="{FF2B5EF4-FFF2-40B4-BE49-F238E27FC236}">
                    <a16:creationId xmlns:a16="http://schemas.microsoft.com/office/drawing/2014/main" id="{6E0306AC-2C1E-41D8-BEC1-C481BCD28A80}"/>
                  </a:ext>
                </a:extLst>
              </p:cNvPr>
              <p:cNvSpPr txBox="1">
                <a:spLocks noChangeArrowheads="1"/>
              </p:cNvSpPr>
              <p:nvPr/>
            </p:nvSpPr>
            <p:spPr bwMode="auto">
              <a:xfrm>
                <a:off x="2797" y="3432"/>
                <a:ext cx="76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p:txBody>
          </p:sp>
          <p:sp>
            <p:nvSpPr>
              <p:cNvPr id="113" name="Text Box 135">
                <a:extLst>
                  <a:ext uri="{FF2B5EF4-FFF2-40B4-BE49-F238E27FC236}">
                    <a16:creationId xmlns:a16="http://schemas.microsoft.com/office/drawing/2014/main" id="{1F52E6B1-DC9E-404F-86E9-1FCFB7CCC0DC}"/>
                  </a:ext>
                </a:extLst>
              </p:cNvPr>
              <p:cNvSpPr txBox="1">
                <a:spLocks noChangeArrowheads="1"/>
              </p:cNvSpPr>
              <p:nvPr/>
            </p:nvSpPr>
            <p:spPr bwMode="auto">
              <a:xfrm>
                <a:off x="2801" y="3269"/>
                <a:ext cx="76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a:t>
                </a:r>
              </a:p>
            </p:txBody>
          </p:sp>
        </p:grpSp>
        <p:grpSp>
          <p:nvGrpSpPr>
            <p:cNvPr id="99" name="Group 138">
              <a:extLst>
                <a:ext uri="{FF2B5EF4-FFF2-40B4-BE49-F238E27FC236}">
                  <a16:creationId xmlns:a16="http://schemas.microsoft.com/office/drawing/2014/main" id="{F538937A-FDE4-427A-9380-C9F7D3022D2E}"/>
                </a:ext>
              </a:extLst>
            </p:cNvPr>
            <p:cNvGrpSpPr>
              <a:grpSpLocks/>
            </p:cNvGrpSpPr>
            <p:nvPr/>
          </p:nvGrpSpPr>
          <p:grpSpPr bwMode="auto">
            <a:xfrm>
              <a:off x="3826" y="2418"/>
              <a:ext cx="967" cy="359"/>
              <a:chOff x="858" y="1159"/>
              <a:chExt cx="919" cy="323"/>
            </a:xfrm>
          </p:grpSpPr>
          <p:sp>
            <p:nvSpPr>
              <p:cNvPr id="110" name="Line 139">
                <a:extLst>
                  <a:ext uri="{FF2B5EF4-FFF2-40B4-BE49-F238E27FC236}">
                    <a16:creationId xmlns:a16="http://schemas.microsoft.com/office/drawing/2014/main" id="{B6A192C8-AFD2-4E02-916E-F2897A59623C}"/>
                  </a:ext>
                </a:extLst>
              </p:cNvPr>
              <p:cNvSpPr>
                <a:spLocks noChangeShapeType="1"/>
              </p:cNvSpPr>
              <p:nvPr/>
            </p:nvSpPr>
            <p:spPr bwMode="auto">
              <a:xfrm>
                <a:off x="858" y="1320"/>
                <a:ext cx="919" cy="16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11" name="Text Box 140">
                <a:extLst>
                  <a:ext uri="{FF2B5EF4-FFF2-40B4-BE49-F238E27FC236}">
                    <a16:creationId xmlns:a16="http://schemas.microsoft.com/office/drawing/2014/main" id="{20B70AEE-C497-44EF-BFBD-C3CB3C8C13B9}"/>
                  </a:ext>
                </a:extLst>
              </p:cNvPr>
              <p:cNvSpPr txBox="1">
                <a:spLocks noChangeArrowheads="1"/>
              </p:cNvSpPr>
              <p:nvPr/>
            </p:nvSpPr>
            <p:spPr bwMode="auto">
              <a:xfrm>
                <a:off x="1109" y="1159"/>
                <a:ext cx="37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0099"/>
                    </a:solidFill>
                    <a:latin typeface="微软雅黑" panose="020B0503020204020204" pitchFamily="34" charset="-122"/>
                    <a:ea typeface="微软雅黑" panose="020B0503020204020204" pitchFamily="34" charset="-122"/>
                  </a:rPr>
                  <a:t>pkt0</a:t>
                </a:r>
              </a:p>
            </p:txBody>
          </p:sp>
        </p:grpSp>
        <p:grpSp>
          <p:nvGrpSpPr>
            <p:cNvPr id="100" name="Group 142">
              <a:extLst>
                <a:ext uri="{FF2B5EF4-FFF2-40B4-BE49-F238E27FC236}">
                  <a16:creationId xmlns:a16="http://schemas.microsoft.com/office/drawing/2014/main" id="{B0AA5DEC-45C3-4AC2-A966-7A3296CFD70A}"/>
                </a:ext>
              </a:extLst>
            </p:cNvPr>
            <p:cNvGrpSpPr>
              <a:grpSpLocks/>
            </p:cNvGrpSpPr>
            <p:nvPr/>
          </p:nvGrpSpPr>
          <p:grpSpPr bwMode="auto">
            <a:xfrm>
              <a:off x="4778" y="2661"/>
              <a:ext cx="768" cy="387"/>
              <a:chOff x="4772" y="2967"/>
              <a:chExt cx="768" cy="387"/>
            </a:xfrm>
          </p:grpSpPr>
          <p:sp>
            <p:nvSpPr>
              <p:cNvPr id="108" name="Text Box 143">
                <a:extLst>
                  <a:ext uri="{FF2B5EF4-FFF2-40B4-BE49-F238E27FC236}">
                    <a16:creationId xmlns:a16="http://schemas.microsoft.com/office/drawing/2014/main" id="{F58C268D-0464-4D81-9373-043E2ACAEDB4}"/>
                  </a:ext>
                </a:extLst>
              </p:cNvPr>
              <p:cNvSpPr txBox="1">
                <a:spLocks noChangeArrowheads="1"/>
              </p:cNvSpPr>
              <p:nvPr/>
            </p:nvSpPr>
            <p:spPr bwMode="auto">
              <a:xfrm>
                <a:off x="4780" y="2967"/>
                <a:ext cx="76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sp>
            <p:nvSpPr>
              <p:cNvPr id="109" name="Text Box 144">
                <a:extLst>
                  <a:ext uri="{FF2B5EF4-FFF2-40B4-BE49-F238E27FC236}">
                    <a16:creationId xmlns:a16="http://schemas.microsoft.com/office/drawing/2014/main" id="{FE1CFA65-CB33-4869-8B90-5409D623EFF3}"/>
                  </a:ext>
                </a:extLst>
              </p:cNvPr>
              <p:cNvSpPr txBox="1">
                <a:spLocks noChangeArrowheads="1"/>
              </p:cNvSpPr>
              <p:nvPr/>
            </p:nvSpPr>
            <p:spPr bwMode="auto">
              <a:xfrm>
                <a:off x="4772" y="3121"/>
                <a:ext cx="76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grpSp>
        <p:grpSp>
          <p:nvGrpSpPr>
            <p:cNvPr id="101" name="Group 149">
              <a:extLst>
                <a:ext uri="{FF2B5EF4-FFF2-40B4-BE49-F238E27FC236}">
                  <a16:creationId xmlns:a16="http://schemas.microsoft.com/office/drawing/2014/main" id="{1C1A2038-B0EB-40DE-BA4F-9065544E0118}"/>
                </a:ext>
              </a:extLst>
            </p:cNvPr>
            <p:cNvGrpSpPr>
              <a:grpSpLocks/>
            </p:cNvGrpSpPr>
            <p:nvPr/>
          </p:nvGrpSpPr>
          <p:grpSpPr bwMode="auto">
            <a:xfrm>
              <a:off x="3872" y="2756"/>
              <a:ext cx="895" cy="479"/>
              <a:chOff x="3824" y="2738"/>
              <a:chExt cx="895" cy="479"/>
            </a:xfrm>
          </p:grpSpPr>
          <p:sp>
            <p:nvSpPr>
              <p:cNvPr id="106" name="Line 146">
                <a:extLst>
                  <a:ext uri="{FF2B5EF4-FFF2-40B4-BE49-F238E27FC236}">
                    <a16:creationId xmlns:a16="http://schemas.microsoft.com/office/drawing/2014/main" id="{BD91E154-CB68-4289-8D6D-110AEC84FF12}"/>
                  </a:ext>
                </a:extLst>
              </p:cNvPr>
              <p:cNvSpPr>
                <a:spLocks noChangeShapeType="1"/>
              </p:cNvSpPr>
              <p:nvPr/>
            </p:nvSpPr>
            <p:spPr bwMode="auto">
              <a:xfrm flipH="1">
                <a:off x="3824" y="2822"/>
                <a:ext cx="895" cy="39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07" name="Text Box 147">
                <a:extLst>
                  <a:ext uri="{FF2B5EF4-FFF2-40B4-BE49-F238E27FC236}">
                    <a16:creationId xmlns:a16="http://schemas.microsoft.com/office/drawing/2014/main" id="{C2FB5576-88F0-4F8E-8A71-0D1AD5A97958}"/>
                  </a:ext>
                </a:extLst>
              </p:cNvPr>
              <p:cNvSpPr txBox="1">
                <a:spLocks noChangeArrowheads="1"/>
              </p:cNvSpPr>
              <p:nvPr/>
            </p:nvSpPr>
            <p:spPr bwMode="auto">
              <a:xfrm>
                <a:off x="4089" y="2738"/>
                <a:ext cx="39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008000"/>
                    </a:solidFill>
                    <a:latin typeface="微软雅黑" panose="020B0503020204020204" pitchFamily="34" charset="-122"/>
                    <a:ea typeface="微软雅黑" panose="020B0503020204020204" pitchFamily="34" charset="-122"/>
                  </a:rPr>
                  <a:t>ack0</a:t>
                </a:r>
              </a:p>
            </p:txBody>
          </p:sp>
        </p:grpSp>
        <p:grpSp>
          <p:nvGrpSpPr>
            <p:cNvPr id="102" name="Group 152">
              <a:extLst>
                <a:ext uri="{FF2B5EF4-FFF2-40B4-BE49-F238E27FC236}">
                  <a16:creationId xmlns:a16="http://schemas.microsoft.com/office/drawing/2014/main" id="{004189FA-9C75-47C9-ADCB-84961F3B4DAD}"/>
                </a:ext>
              </a:extLst>
            </p:cNvPr>
            <p:cNvGrpSpPr>
              <a:grpSpLocks/>
            </p:cNvGrpSpPr>
            <p:nvPr/>
          </p:nvGrpSpPr>
          <p:grpSpPr bwMode="auto">
            <a:xfrm>
              <a:off x="4779" y="2975"/>
              <a:ext cx="771" cy="540"/>
              <a:chOff x="4779" y="2975"/>
              <a:chExt cx="771" cy="540"/>
            </a:xfrm>
          </p:grpSpPr>
          <p:sp>
            <p:nvSpPr>
              <p:cNvPr id="103" name="Text Box 91">
                <a:extLst>
                  <a:ext uri="{FF2B5EF4-FFF2-40B4-BE49-F238E27FC236}">
                    <a16:creationId xmlns:a16="http://schemas.microsoft.com/office/drawing/2014/main" id="{D002271F-06AC-4E38-B4EC-911378391366}"/>
                  </a:ext>
                </a:extLst>
              </p:cNvPr>
              <p:cNvSpPr txBox="1">
                <a:spLocks noChangeArrowheads="1"/>
              </p:cNvSpPr>
              <p:nvPr/>
            </p:nvSpPr>
            <p:spPr bwMode="auto">
              <a:xfrm>
                <a:off x="4786" y="2975"/>
                <a:ext cx="76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pkt0</a:t>
                </a:r>
              </a:p>
            </p:txBody>
          </p:sp>
          <p:sp>
            <p:nvSpPr>
              <p:cNvPr id="104" name="Text Box 94">
                <a:extLst>
                  <a:ext uri="{FF2B5EF4-FFF2-40B4-BE49-F238E27FC236}">
                    <a16:creationId xmlns:a16="http://schemas.microsoft.com/office/drawing/2014/main" id="{8701E110-4BC1-4656-A219-2AB22C0C587E}"/>
                  </a:ext>
                </a:extLst>
              </p:cNvPr>
              <p:cNvSpPr txBox="1">
                <a:spLocks noChangeArrowheads="1"/>
              </p:cNvSpPr>
              <p:nvPr/>
            </p:nvSpPr>
            <p:spPr bwMode="auto">
              <a:xfrm>
                <a:off x="4782" y="3282"/>
                <a:ext cx="76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ack0</a:t>
                </a:r>
              </a:p>
            </p:txBody>
          </p:sp>
          <p:sp>
            <p:nvSpPr>
              <p:cNvPr id="105" name="Text Box 151">
                <a:extLst>
                  <a:ext uri="{FF2B5EF4-FFF2-40B4-BE49-F238E27FC236}">
                    <a16:creationId xmlns:a16="http://schemas.microsoft.com/office/drawing/2014/main" id="{8C44A77A-89AD-42A0-983F-3C4355BB2611}"/>
                  </a:ext>
                </a:extLst>
              </p:cNvPr>
              <p:cNvSpPr txBox="1">
                <a:spLocks noChangeArrowheads="1"/>
              </p:cNvSpPr>
              <p:nvPr/>
            </p:nvSpPr>
            <p:spPr bwMode="auto">
              <a:xfrm>
                <a:off x="4779" y="3139"/>
                <a:ext cx="643"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检测重复</a:t>
                </a:r>
                <a:r>
                  <a:rPr lang="en-US" sz="1400" dirty="0">
                    <a:latin typeface="微软雅黑" panose="020B0503020204020204" pitchFamily="34" charset="-122"/>
                    <a:ea typeface="微软雅黑" panose="020B0503020204020204" pitchFamily="34" charset="-122"/>
                  </a:rPr>
                  <a:t>)</a:t>
                </a:r>
              </a:p>
            </p:txBody>
          </p:sp>
        </p:grpSp>
      </p:grpSp>
    </p:spTree>
    <p:extLst>
      <p:ext uri="{BB962C8B-B14F-4D97-AF65-F5344CB8AC3E}">
        <p14:creationId xmlns:p14="http://schemas.microsoft.com/office/powerpoint/2010/main" val="42527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right)">
                                      <p:cBhvr>
                                        <p:cTn id="19" dur="500"/>
                                        <p:tgtEl>
                                          <p:spTgt spid="3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dissolve">
                                      <p:cBhvr>
                                        <p:cTn id="35" dur="500"/>
                                        <p:tgtEl>
                                          <p:spTgt spid="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right)">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up)">
                                      <p:cBhvr>
                                        <p:cTn id="48" dur="1000"/>
                                        <p:tgtEl>
                                          <p:spTgt spid="45"/>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dissolv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Effect transition="in" filter="dissolve">
                                      <p:cBhvr>
                                        <p:cTn id="61" dur="500"/>
                                        <p:tgtEl>
                                          <p:spTgt spid="13">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right)">
                                      <p:cBhvr>
                                        <p:cTn id="72" dur="500"/>
                                        <p:tgtEl>
                                          <p:spTgt spid="30"/>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dissolve">
                                      <p:cBhvr>
                                        <p:cTn id="80" dur="500"/>
                                        <p:tgtEl>
                                          <p:spTgt spid="19"/>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500"/>
                                        <p:tgtEl>
                                          <p:spTgt spid="14"/>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dissolve">
                                      <p:cBhvr>
                                        <p:cTn id="92" dur="500"/>
                                        <p:tgtEl>
                                          <p:spTgt spid="17">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right)">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wipe(left)">
                                      <p:cBhvr>
                                        <p:cTn id="101" dur="500"/>
                                        <p:tgtEl>
                                          <p:spTgt spid="69"/>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68">
                                            <p:txEl>
                                              <p:pRg st="0" end="0"/>
                                            </p:txEl>
                                          </p:spTgt>
                                        </p:tgtEl>
                                        <p:attrNameLst>
                                          <p:attrName>style.visibility</p:attrName>
                                        </p:attrNameLst>
                                      </p:cBhvr>
                                      <p:to>
                                        <p:strVal val="visible"/>
                                      </p:to>
                                    </p:set>
                                    <p:animEffect transition="in" filter="dissolve">
                                      <p:cBhvr>
                                        <p:cTn id="105" dur="500"/>
                                        <p:tgtEl>
                                          <p:spTgt spid="68">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dissolve">
                                      <p:cBhvr>
                                        <p:cTn id="109" dur="500"/>
                                        <p:tgtEl>
                                          <p:spTgt spid="64"/>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72"/>
                                        </p:tgtEl>
                                        <p:attrNameLst>
                                          <p:attrName>style.visibility</p:attrName>
                                        </p:attrNameLst>
                                      </p:cBhvr>
                                      <p:to>
                                        <p:strVal val="visible"/>
                                      </p:to>
                                    </p:set>
                                    <p:animEffect transition="in" filter="wipe(right)">
                                      <p:cBhvr>
                                        <p:cTn id="113" dur="500"/>
                                        <p:tgtEl>
                                          <p:spTgt spid="72"/>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dissolve">
                                      <p:cBhvr>
                                        <p:cTn id="117" dur="500"/>
                                        <p:tgtEl>
                                          <p:spTgt spid="65"/>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dissolve">
                                      <p:cBhvr>
                                        <p:cTn id="121" dur="500"/>
                                        <p:tgtEl>
                                          <p:spTgt spid="66"/>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wipe(left)">
                                      <p:cBhvr>
                                        <p:cTn id="125" dur="500"/>
                                        <p:tgtEl>
                                          <p:spTgt spid="58"/>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55">
                                            <p:txEl>
                                              <p:pRg st="0" end="0"/>
                                            </p:txEl>
                                          </p:spTgt>
                                        </p:tgtEl>
                                        <p:attrNameLst>
                                          <p:attrName>style.visibility</p:attrName>
                                        </p:attrNameLst>
                                      </p:cBhvr>
                                      <p:to>
                                        <p:strVal val="visible"/>
                                      </p:to>
                                    </p:set>
                                    <p:animEffect transition="in" filter="dissolve">
                                      <p:cBhvr>
                                        <p:cTn id="129" dur="500"/>
                                        <p:tgtEl>
                                          <p:spTgt spid="55">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dissolve">
                                      <p:cBhvr>
                                        <p:cTn id="133" dur="500"/>
                                        <p:tgtEl>
                                          <p:spTgt spid="56"/>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76"/>
                                        </p:tgtEl>
                                        <p:attrNameLst>
                                          <p:attrName>style.visibility</p:attrName>
                                        </p:attrNameLst>
                                      </p:cBhvr>
                                      <p:to>
                                        <p:strVal val="visible"/>
                                      </p:to>
                                    </p:set>
                                    <p:animEffect transition="in" filter="wipe(up)">
                                      <p:cBhvr>
                                        <p:cTn id="137" dur="1000"/>
                                        <p:tgtEl>
                                          <p:spTgt spid="76"/>
                                        </p:tgtEl>
                                      </p:cBhvr>
                                    </p:animEffect>
                                  </p:childTnLst>
                                </p:cTn>
                              </p:par>
                              <p:par>
                                <p:cTn id="138" presetID="22" presetClass="entr" presetSubtype="1" fill="hold" nodeType="withEffect">
                                  <p:stCondLst>
                                    <p:cond delay="0"/>
                                  </p:stCondLst>
                                  <p:childTnLst>
                                    <p:set>
                                      <p:cBhvr>
                                        <p:cTn id="139" dur="1" fill="hold">
                                          <p:stCondLst>
                                            <p:cond delay="0"/>
                                          </p:stCondLst>
                                        </p:cTn>
                                        <p:tgtEl>
                                          <p:spTgt spid="86"/>
                                        </p:tgtEl>
                                        <p:attrNameLst>
                                          <p:attrName>style.visibility</p:attrName>
                                        </p:attrNameLst>
                                      </p:cBhvr>
                                      <p:to>
                                        <p:strVal val="visible"/>
                                      </p:to>
                                    </p:set>
                                    <p:animEffect transition="in" filter="wipe(up)">
                                      <p:cBhvr>
                                        <p:cTn id="140" dur="500"/>
                                        <p:tgtEl>
                                          <p:spTgt spid="86"/>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dissolve">
                                      <p:cBhvr>
                                        <p:cTn id="144" dur="500"/>
                                        <p:tgtEl>
                                          <p:spTgt spid="8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wipe(left)">
                                      <p:cBhvr>
                                        <p:cTn id="149" dur="500"/>
                                        <p:tgtEl>
                                          <p:spTgt spid="80"/>
                                        </p:tgtEl>
                                      </p:cBhvr>
                                    </p:animEffect>
                                  </p:childTnLst>
                                </p:cTn>
                              </p:par>
                              <p:par>
                                <p:cTn id="150" presetID="22" presetClass="entr" presetSubtype="1" fill="hold" nodeType="withEffect">
                                  <p:stCondLst>
                                    <p:cond delay="0"/>
                                  </p:stCondLst>
                                  <p:childTnLst>
                                    <p:set>
                                      <p:cBhvr>
                                        <p:cTn id="151" dur="1" fill="hold">
                                          <p:stCondLst>
                                            <p:cond delay="0"/>
                                          </p:stCondLst>
                                        </p:cTn>
                                        <p:tgtEl>
                                          <p:spTgt spid="90"/>
                                        </p:tgtEl>
                                        <p:attrNameLst>
                                          <p:attrName>style.visibility</p:attrName>
                                        </p:attrNameLst>
                                      </p:cBhvr>
                                      <p:to>
                                        <p:strVal val="visible"/>
                                      </p:to>
                                    </p:set>
                                    <p:animEffect transition="in" filter="wipe(up)">
                                      <p:cBhvr>
                                        <p:cTn id="152" dur="500"/>
                                        <p:tgtEl>
                                          <p:spTgt spid="90"/>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63">
                                            <p:txEl>
                                              <p:pRg st="0" end="0"/>
                                            </p:txEl>
                                          </p:spTgt>
                                        </p:tgtEl>
                                        <p:attrNameLst>
                                          <p:attrName>style.visibility</p:attrName>
                                        </p:attrNameLst>
                                      </p:cBhvr>
                                      <p:to>
                                        <p:strVal val="visible"/>
                                      </p:to>
                                    </p:set>
                                    <p:animEffect transition="in" filter="dissolve">
                                      <p:cBhvr>
                                        <p:cTn id="156" dur="500"/>
                                        <p:tgtEl>
                                          <p:spTgt spid="63">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7"/>
                                        </p:tgtEl>
                                        <p:attrNameLst>
                                          <p:attrName>style.visibility</p:attrName>
                                        </p:attrNameLst>
                                      </p:cBhvr>
                                      <p:to>
                                        <p:strVal val="visible"/>
                                      </p:to>
                                    </p:set>
                                    <p:animEffect transition="in" filter="dissolve">
                                      <p:cBhvr>
                                        <p:cTn id="159" dur="500"/>
                                        <p:tgtEl>
                                          <p:spTgt spid="57"/>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nodeType="clickEffect">
                                  <p:stCondLst>
                                    <p:cond delay="0"/>
                                  </p:stCondLst>
                                  <p:childTnLst>
                                    <p:set>
                                      <p:cBhvr>
                                        <p:cTn id="163" dur="1" fill="hold">
                                          <p:stCondLst>
                                            <p:cond delay="0"/>
                                          </p:stCondLst>
                                        </p:cTn>
                                        <p:tgtEl>
                                          <p:spTgt spid="91"/>
                                        </p:tgtEl>
                                        <p:attrNameLst>
                                          <p:attrName>style.visibility</p:attrName>
                                        </p:attrNameLst>
                                      </p:cBhvr>
                                      <p:to>
                                        <p:strVal val="visible"/>
                                      </p:to>
                                    </p:set>
                                    <p:animEffect transition="in" filter="wipe(up)">
                                      <p:cBhvr>
                                        <p:cTn id="16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15" grpId="0"/>
      <p:bldP spid="16" grpId="0"/>
      <p:bldP spid="18" grpId="0"/>
      <p:bldP spid="19" grpId="0"/>
      <p:bldP spid="20" grpId="0"/>
      <p:bldP spid="21" grpId="0"/>
      <p:bldP spid="56" grpId="0"/>
      <p:bldP spid="57" grpId="0"/>
      <p:bldP spid="64" grpId="0"/>
      <p:bldP spid="65" grpId="0"/>
      <p:bldP spid="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dirty="0"/>
              <a:t>停等式协议</a:t>
            </a:r>
            <a:r>
              <a:rPr kumimoji="1" lang="zh-CN" altLang="en-US" dirty="0">
                <a:sym typeface="+mn-ea"/>
              </a:rPr>
              <a:t>的效率</a:t>
            </a:r>
            <a:endParaRPr lang="en-US" dirty="0"/>
          </a:p>
        </p:txBody>
      </p:sp>
      <p:sp>
        <p:nvSpPr>
          <p:cNvPr id="3" name="Content Placeholder 2"/>
          <p:cNvSpPr>
            <a:spLocks noGrp="1"/>
          </p:cNvSpPr>
          <p:nvPr>
            <p:ph idx="1"/>
          </p:nvPr>
        </p:nvSpPr>
        <p:spPr/>
        <p:txBody>
          <a:bodyPr>
            <a:normAutofit/>
          </a:bodyPr>
          <a:lstStyle/>
          <a:p>
            <a:pPr fontAlgn="auto">
              <a:lnSpc>
                <a:spcPct val="120000"/>
              </a:lnSpc>
            </a:pPr>
            <a:r>
              <a:rPr lang="en-US" dirty="0" err="1"/>
              <a:t>rdt</a:t>
            </a:r>
            <a:r>
              <a:rPr lang="en-US" dirty="0"/>
              <a:t> 2.0, </a:t>
            </a:r>
            <a:r>
              <a:rPr lang="en-US" dirty="0" err="1"/>
              <a:t>rdt</a:t>
            </a:r>
            <a:r>
              <a:rPr lang="en-US" dirty="0"/>
              <a:t> 2.1, </a:t>
            </a:r>
            <a:r>
              <a:rPr lang="en-US" dirty="0" err="1"/>
              <a:t>rdt</a:t>
            </a:r>
            <a:r>
              <a:rPr lang="en-US" dirty="0"/>
              <a:t> 2.2, </a:t>
            </a:r>
            <a:r>
              <a:rPr lang="en-US" dirty="0" err="1"/>
              <a:t>rdt</a:t>
            </a:r>
            <a:r>
              <a:rPr lang="en-US" dirty="0"/>
              <a:t> 3.0</a:t>
            </a:r>
            <a:r>
              <a:rPr lang="zh-CN" altLang="en-US" dirty="0"/>
              <a:t>都是</a:t>
            </a:r>
            <a:r>
              <a:rPr lang="zh-CN" altLang="en-US" dirty="0">
                <a:solidFill>
                  <a:srgbClr val="C00000"/>
                </a:solidFill>
              </a:rPr>
              <a:t>停等式</a:t>
            </a:r>
            <a:r>
              <a:rPr lang="zh-CN" altLang="en-US" dirty="0"/>
              <a:t>协议</a:t>
            </a:r>
            <a:endParaRPr lang="en-US" dirty="0"/>
          </a:p>
          <a:p>
            <a:pPr fontAlgn="auto">
              <a:lnSpc>
                <a:spcPct val="120000"/>
              </a:lnSpc>
            </a:pPr>
            <a:r>
              <a:rPr lang="en-US" dirty="0" err="1"/>
              <a:t>效率的评估</a:t>
            </a:r>
            <a:endParaRPr lang="en-US" dirty="0"/>
          </a:p>
          <a:p>
            <a:pPr lvl="1" fontAlgn="auto">
              <a:lnSpc>
                <a:spcPct val="120000"/>
              </a:lnSpc>
            </a:pPr>
            <a:r>
              <a:rPr lang="en-US" altLang="zh-CN" dirty="0">
                <a:latin typeface="微软雅黑" charset="0"/>
                <a:ea typeface="微软雅黑" charset="0"/>
                <a:cs typeface="微软雅黑" charset="0"/>
              </a:rPr>
              <a:t>F = </a:t>
            </a:r>
            <a:r>
              <a:rPr lang="zh-CN" altLang="en-US" dirty="0">
                <a:latin typeface="微软雅黑" charset="0"/>
                <a:ea typeface="微软雅黑" charset="0"/>
                <a:cs typeface="微软雅黑" charset="0"/>
              </a:rPr>
              <a:t>数据大小 </a:t>
            </a:r>
            <a:r>
              <a:rPr lang="en-US" altLang="zh-CN" dirty="0">
                <a:latin typeface="微软雅黑" charset="0"/>
                <a:ea typeface="微软雅黑" charset="0"/>
                <a:cs typeface="微软雅黑" charset="0"/>
              </a:rPr>
              <a:t>(bits)  </a:t>
            </a:r>
          </a:p>
          <a:p>
            <a:pPr lvl="1" fontAlgn="auto">
              <a:lnSpc>
                <a:spcPct val="120000"/>
              </a:lnSpc>
            </a:pPr>
            <a:r>
              <a:rPr lang="en-US" altLang="zh-CN" dirty="0">
                <a:latin typeface="微软雅黑" charset="0"/>
                <a:ea typeface="微软雅黑" charset="0"/>
                <a:cs typeface="微软雅黑" charset="0"/>
              </a:rPr>
              <a:t>R = </a:t>
            </a:r>
            <a:r>
              <a:rPr lang="zh-CN" altLang="en-US" dirty="0">
                <a:latin typeface="微软雅黑" charset="0"/>
                <a:ea typeface="微软雅黑" charset="0"/>
                <a:cs typeface="微软雅黑" charset="0"/>
              </a:rPr>
              <a:t>信道发送速率</a:t>
            </a:r>
            <a:r>
              <a:rPr lang="en-US" altLang="zh-CN" dirty="0">
                <a:latin typeface="微软雅黑" charset="0"/>
                <a:ea typeface="微软雅黑" charset="0"/>
                <a:cs typeface="微软雅黑" charset="0"/>
              </a:rPr>
              <a:t> (bits/second)</a:t>
            </a:r>
          </a:p>
          <a:p>
            <a:pPr lvl="1" fontAlgn="auto">
              <a:lnSpc>
                <a:spcPct val="120000"/>
              </a:lnSpc>
            </a:pPr>
            <a:r>
              <a:rPr lang="en-US" altLang="zh-CN" dirty="0">
                <a:latin typeface="微软雅黑" charset="0"/>
                <a:ea typeface="微软雅黑" charset="0"/>
                <a:cs typeface="微软雅黑" charset="0"/>
              </a:rPr>
              <a:t>I = </a:t>
            </a:r>
            <a:r>
              <a:rPr lang="zh-CN" altLang="en-US" dirty="0">
                <a:latin typeface="微软雅黑" charset="0"/>
                <a:ea typeface="微软雅黑" charset="0"/>
                <a:cs typeface="微软雅黑" charset="0"/>
              </a:rPr>
              <a:t>信道传播延迟（不考虑接发送端与收端处理延迟、接收端发送</a:t>
            </a:r>
            <a:r>
              <a:rPr lang="en-US" altLang="zh-CN" dirty="0">
                <a:latin typeface="微软雅黑" charset="0"/>
                <a:ea typeface="微软雅黑" charset="0"/>
                <a:cs typeface="微软雅黑" charset="0"/>
              </a:rPr>
              <a:t>ACK</a:t>
            </a:r>
            <a:r>
              <a:rPr lang="zh-CN" altLang="en-US" dirty="0">
                <a:latin typeface="微软雅黑" charset="0"/>
                <a:ea typeface="微软雅黑" charset="0"/>
                <a:cs typeface="微软雅黑" charset="0"/>
              </a:rPr>
              <a:t>延迟）</a:t>
            </a:r>
            <a:r>
              <a:rPr lang="en-US" altLang="zh-CN" dirty="0">
                <a:latin typeface="微软雅黑" charset="0"/>
                <a:ea typeface="微软雅黑" charset="0"/>
                <a:cs typeface="微软雅黑" charset="0"/>
              </a:rPr>
              <a:t> </a:t>
            </a:r>
          </a:p>
          <a:p>
            <a:pPr lvl="1" fontAlgn="auto">
              <a:lnSpc>
                <a:spcPct val="120000"/>
              </a:lnSpc>
            </a:pPr>
            <a:r>
              <a:rPr lang="zh-CN" altLang="en-US" dirty="0">
                <a:latin typeface="微软雅黑" charset="0"/>
                <a:ea typeface="微软雅黑" charset="0"/>
                <a:cs typeface="微软雅黑" charset="0"/>
              </a:rPr>
              <a:t>数据</a:t>
            </a:r>
            <a:r>
              <a:rPr lang="en-US" altLang="zh-CN" dirty="0" err="1">
                <a:latin typeface="微软雅黑" charset="0"/>
                <a:ea typeface="微软雅黑" charset="0"/>
                <a:cs typeface="微软雅黑" charset="0"/>
              </a:rPr>
              <a:t>发送时间</a:t>
            </a:r>
            <a:r>
              <a:rPr lang="en-US" altLang="zh-CN" dirty="0">
                <a:latin typeface="微软雅黑" charset="0"/>
                <a:ea typeface="微软雅黑" charset="0"/>
                <a:cs typeface="微软雅黑" charset="0"/>
              </a:rPr>
              <a:t> (Time to transmit a single frame) = F/R</a:t>
            </a:r>
          </a:p>
          <a:p>
            <a:pPr lvl="1" fontAlgn="auto">
              <a:lnSpc>
                <a:spcPct val="120000"/>
              </a:lnSpc>
            </a:pPr>
            <a:r>
              <a:rPr lang="zh-CN" altLang="en-US" dirty="0">
                <a:latin typeface="微软雅黑" charset="0"/>
                <a:ea typeface="微软雅黑" charset="0"/>
                <a:cs typeface="微软雅黑" charset="0"/>
              </a:rPr>
              <a:t>往返</a:t>
            </a:r>
            <a:r>
              <a:rPr lang="en-US" altLang="zh-CN" dirty="0" err="1">
                <a:latin typeface="微软雅黑" charset="0"/>
                <a:ea typeface="微软雅黑" charset="0"/>
                <a:cs typeface="微软雅黑" charset="0"/>
              </a:rPr>
              <a:t>延迟</a:t>
            </a:r>
            <a:r>
              <a:rPr lang="en-US" altLang="zh-CN" dirty="0">
                <a:latin typeface="微软雅黑" charset="0"/>
                <a:ea typeface="微软雅黑" charset="0"/>
                <a:cs typeface="微软雅黑" charset="0"/>
              </a:rPr>
              <a:t> RTT =2I</a:t>
            </a:r>
          </a:p>
          <a:p>
            <a:pPr lvl="1" fontAlgn="auto">
              <a:lnSpc>
                <a:spcPct val="120000"/>
              </a:lnSpc>
            </a:pPr>
            <a:r>
              <a:rPr lang="zh-CN" altLang="en-US" dirty="0"/>
              <a:t>停止等待协议的发送工作时间是</a:t>
            </a:r>
            <a:r>
              <a:rPr lang="en-US" altLang="zh-CN" dirty="0"/>
              <a:t>F/R</a:t>
            </a:r>
            <a:r>
              <a:rPr lang="zh-CN" altLang="en-US" dirty="0"/>
              <a:t>，空闲时间是</a:t>
            </a:r>
            <a:r>
              <a:rPr lang="en-US" altLang="zh-CN" dirty="0"/>
              <a:t>RTT</a:t>
            </a:r>
          </a:p>
          <a:p>
            <a:pPr lvl="1" fontAlgn="auto">
              <a:lnSpc>
                <a:spcPct val="120000"/>
              </a:lnSpc>
            </a:pPr>
            <a:r>
              <a:rPr lang="zh-CN" altLang="en-US" dirty="0">
                <a:solidFill>
                  <a:srgbClr val="C00000"/>
                </a:solidFill>
              </a:rPr>
              <a:t>信道利用率 </a:t>
            </a:r>
            <a:r>
              <a:rPr lang="en-US" altLang="zh-CN" dirty="0">
                <a:solidFill>
                  <a:srgbClr val="C00000"/>
                </a:solidFill>
              </a:rPr>
              <a:t>(line utilization)=F/(F+R∙RTT)</a:t>
            </a:r>
            <a:endParaRPr lang="en-US" altLang="zh-CN" dirty="0"/>
          </a:p>
          <a:p>
            <a:pPr lvl="1" fontAlgn="auto">
              <a:lnSpc>
                <a:spcPct val="120000"/>
              </a:lnSpc>
            </a:pPr>
            <a:r>
              <a:rPr lang="zh-CN" altLang="en-US" dirty="0">
                <a:sym typeface="+mn-ea"/>
              </a:rPr>
              <a:t>当</a:t>
            </a:r>
            <a:r>
              <a:rPr lang="en-US" altLang="zh-CN" dirty="0">
                <a:sym typeface="+mn-ea"/>
              </a:rPr>
              <a:t> F&lt;RTT</a:t>
            </a:r>
            <a:r>
              <a:rPr lang="zh-CN" altLang="en-US" dirty="0">
                <a:sym typeface="+mn-ea"/>
              </a:rPr>
              <a:t> 时</a:t>
            </a:r>
            <a:r>
              <a:rPr lang="zh-CN" altLang="en-US" dirty="0"/>
              <a:t>：信道利用率 </a:t>
            </a:r>
            <a:r>
              <a:rPr lang="en-US" altLang="zh-CN" dirty="0"/>
              <a:t>&lt; 50%</a:t>
            </a:r>
          </a:p>
        </p:txBody>
      </p:sp>
      <p:sp>
        <p:nvSpPr>
          <p:cNvPr id="4" name="Slide Number Placeholder 3"/>
          <p:cNvSpPr>
            <a:spLocks noGrp="1"/>
          </p:cNvSpPr>
          <p:nvPr>
            <p:ph type="sldNum" sz="quarter" idx="4294967295"/>
          </p:nvPr>
        </p:nvSpPr>
        <p:spPr/>
        <p:txBody>
          <a:bodyPr/>
          <a:lstStyle/>
          <a:p>
            <a:fld id="{8D4D1E41-7A09-AB4A-A4E1-09765ADA2698}" type="slidenum">
              <a:rPr kumimoji="1" lang="zh-CN" altLang="en-US" smtClean="0"/>
              <a:t>45</a:t>
            </a:fld>
            <a:endParaRPr kumimoji="1"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6AEB7-099E-4DDF-8511-E8A62722A84C}"/>
              </a:ext>
            </a:extLst>
          </p:cNvPr>
          <p:cNvSpPr>
            <a:spLocks noGrp="1"/>
          </p:cNvSpPr>
          <p:nvPr>
            <p:ph type="title"/>
          </p:nvPr>
        </p:nvSpPr>
        <p:spPr/>
        <p:txBody>
          <a:bodyPr/>
          <a:lstStyle/>
          <a:p>
            <a:r>
              <a:rPr kumimoji="1" lang="ja-JP" altLang="en-US" dirty="0"/>
              <a:t>停等式协议</a:t>
            </a:r>
            <a:r>
              <a:rPr kumimoji="1" lang="zh-CN" altLang="en-US" dirty="0">
                <a:sym typeface="+mn-ea"/>
              </a:rPr>
              <a:t>的效率</a:t>
            </a:r>
            <a:endParaRPr lang="zh-CN" altLang="en-US" dirty="0"/>
          </a:p>
        </p:txBody>
      </p:sp>
      <p:sp>
        <p:nvSpPr>
          <p:cNvPr id="4" name="灯片编号占位符 3">
            <a:extLst>
              <a:ext uri="{FF2B5EF4-FFF2-40B4-BE49-F238E27FC236}">
                <a16:creationId xmlns:a16="http://schemas.microsoft.com/office/drawing/2014/main" id="{74EFC10F-2810-4A56-9A07-27EEB0026800}"/>
              </a:ext>
            </a:extLst>
          </p:cNvPr>
          <p:cNvSpPr>
            <a:spLocks noGrp="1"/>
          </p:cNvSpPr>
          <p:nvPr>
            <p:ph type="sldNum" sz="quarter" idx="11"/>
          </p:nvPr>
        </p:nvSpPr>
        <p:spPr/>
        <p:txBody>
          <a:bodyPr/>
          <a:lstStyle/>
          <a:p>
            <a:pPr>
              <a:defRPr/>
            </a:pPr>
            <a:fld id="{3FFE790D-BCFB-4008-9260-CA63AEE325FD}" type="slidenum">
              <a:rPr lang="en-US" smtClean="0"/>
              <a:pPr>
                <a:defRPr/>
              </a:pPr>
              <a:t>46</a:t>
            </a:fld>
            <a:endParaRPr lang="en-US" dirty="0"/>
          </a:p>
        </p:txBody>
      </p:sp>
      <p:sp>
        <p:nvSpPr>
          <p:cNvPr id="5" name="Line 3">
            <a:extLst>
              <a:ext uri="{FF2B5EF4-FFF2-40B4-BE49-F238E27FC236}">
                <a16:creationId xmlns:a16="http://schemas.microsoft.com/office/drawing/2014/main" id="{2DB4C6B4-07E4-47A0-881F-24973EFE5C16}"/>
              </a:ext>
            </a:extLst>
          </p:cNvPr>
          <p:cNvSpPr>
            <a:spLocks noChangeShapeType="1"/>
          </p:cNvSpPr>
          <p:nvPr/>
        </p:nvSpPr>
        <p:spPr bwMode="auto">
          <a:xfrm>
            <a:off x="5099049" y="2492375"/>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 name="Text Box 4">
            <a:extLst>
              <a:ext uri="{FF2B5EF4-FFF2-40B4-BE49-F238E27FC236}">
                <a16:creationId xmlns:a16="http://schemas.microsoft.com/office/drawing/2014/main" id="{4FFB7F4B-1237-4849-8599-2A14DC206E87}"/>
              </a:ext>
            </a:extLst>
          </p:cNvPr>
          <p:cNvSpPr txBox="1">
            <a:spLocks noChangeArrowheads="1"/>
          </p:cNvSpPr>
          <p:nvPr/>
        </p:nvSpPr>
        <p:spPr bwMode="auto">
          <a:xfrm>
            <a:off x="1774824" y="2287587"/>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第一个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开始发送</a:t>
            </a:r>
            <a:r>
              <a:rPr lang="en-US" altLang="zh-CN" dirty="0">
                <a:latin typeface="微软雅黑" panose="020B0503020204020204" pitchFamily="34" charset="-122"/>
                <a:ea typeface="微软雅黑" panose="020B0503020204020204" pitchFamily="34" charset="-122"/>
              </a:rPr>
              <a:t>, t = 0</a:t>
            </a:r>
          </a:p>
        </p:txBody>
      </p:sp>
      <p:sp>
        <p:nvSpPr>
          <p:cNvPr id="7" name="Line 5">
            <a:extLst>
              <a:ext uri="{FF2B5EF4-FFF2-40B4-BE49-F238E27FC236}">
                <a16:creationId xmlns:a16="http://schemas.microsoft.com/office/drawing/2014/main" id="{3C0FE818-5E1F-4A8C-B91E-262714AF619C}"/>
              </a:ext>
            </a:extLst>
          </p:cNvPr>
          <p:cNvSpPr>
            <a:spLocks noChangeShapeType="1"/>
          </p:cNvSpPr>
          <p:nvPr/>
        </p:nvSpPr>
        <p:spPr bwMode="auto">
          <a:xfrm>
            <a:off x="5087937" y="2273299"/>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6">
            <a:extLst>
              <a:ext uri="{FF2B5EF4-FFF2-40B4-BE49-F238E27FC236}">
                <a16:creationId xmlns:a16="http://schemas.microsoft.com/office/drawing/2014/main" id="{881E55FE-036B-495E-946E-06BE12D1A4A2}"/>
              </a:ext>
            </a:extLst>
          </p:cNvPr>
          <p:cNvSpPr>
            <a:spLocks noChangeShapeType="1"/>
          </p:cNvSpPr>
          <p:nvPr/>
        </p:nvSpPr>
        <p:spPr bwMode="auto">
          <a:xfrm>
            <a:off x="7315200" y="2286000"/>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Text Box 7">
            <a:extLst>
              <a:ext uri="{FF2B5EF4-FFF2-40B4-BE49-F238E27FC236}">
                <a16:creationId xmlns:a16="http://schemas.microsoft.com/office/drawing/2014/main" id="{92031EFC-0005-4C94-A183-2D815E8C3D49}"/>
              </a:ext>
            </a:extLst>
          </p:cNvPr>
          <p:cNvSpPr txBox="1">
            <a:spLocks noChangeArrowheads="1"/>
          </p:cNvSpPr>
          <p:nvPr/>
        </p:nvSpPr>
        <p:spPr bwMode="auto">
          <a:xfrm>
            <a:off x="4559300" y="1936750"/>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发送方</a:t>
            </a:r>
            <a:endParaRPr lang="en-US" altLang="zh-CN" dirty="0">
              <a:latin typeface="微软雅黑" panose="020B0503020204020204" pitchFamily="34" charset="-122"/>
              <a:ea typeface="微软雅黑" panose="020B0503020204020204" pitchFamily="34" charset="-122"/>
            </a:endParaRPr>
          </a:p>
        </p:txBody>
      </p:sp>
      <p:sp>
        <p:nvSpPr>
          <p:cNvPr id="10" name="Text Box 8">
            <a:extLst>
              <a:ext uri="{FF2B5EF4-FFF2-40B4-BE49-F238E27FC236}">
                <a16:creationId xmlns:a16="http://schemas.microsoft.com/office/drawing/2014/main" id="{FC82A7E6-8FD5-45BE-9EFA-FBF60DAF9667}"/>
              </a:ext>
            </a:extLst>
          </p:cNvPr>
          <p:cNvSpPr txBox="1">
            <a:spLocks noChangeArrowheads="1"/>
          </p:cNvSpPr>
          <p:nvPr/>
        </p:nvSpPr>
        <p:spPr bwMode="auto">
          <a:xfrm>
            <a:off x="6737349" y="1936750"/>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接收方</a:t>
            </a:r>
            <a:endParaRPr lang="en-US" altLang="zh-CN" dirty="0">
              <a:latin typeface="微软雅黑" panose="020B0503020204020204" pitchFamily="34" charset="-122"/>
              <a:ea typeface="微软雅黑" panose="020B0503020204020204" pitchFamily="34" charset="-122"/>
            </a:endParaRPr>
          </a:p>
        </p:txBody>
      </p:sp>
      <p:sp>
        <p:nvSpPr>
          <p:cNvPr id="11" name="Line 9">
            <a:extLst>
              <a:ext uri="{FF2B5EF4-FFF2-40B4-BE49-F238E27FC236}">
                <a16:creationId xmlns:a16="http://schemas.microsoft.com/office/drawing/2014/main" id="{C0DD6181-913D-47D3-9427-60265BE979DC}"/>
              </a:ext>
            </a:extLst>
          </p:cNvPr>
          <p:cNvSpPr>
            <a:spLocks noChangeShapeType="1"/>
          </p:cNvSpPr>
          <p:nvPr/>
        </p:nvSpPr>
        <p:spPr bwMode="auto">
          <a:xfrm>
            <a:off x="5111749" y="2487612"/>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Line 10">
            <a:extLst>
              <a:ext uri="{FF2B5EF4-FFF2-40B4-BE49-F238E27FC236}">
                <a16:creationId xmlns:a16="http://schemas.microsoft.com/office/drawing/2014/main" id="{71D4593F-3B00-497A-884A-A9A3D391074B}"/>
              </a:ext>
            </a:extLst>
          </p:cNvPr>
          <p:cNvSpPr>
            <a:spLocks noChangeShapeType="1"/>
          </p:cNvSpPr>
          <p:nvPr/>
        </p:nvSpPr>
        <p:spPr bwMode="auto">
          <a:xfrm>
            <a:off x="5116511" y="4598986"/>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Line 11">
            <a:extLst>
              <a:ext uri="{FF2B5EF4-FFF2-40B4-BE49-F238E27FC236}">
                <a16:creationId xmlns:a16="http://schemas.microsoft.com/office/drawing/2014/main" id="{92E6DC4E-CCC7-4A2D-92CA-45E7BFF51932}"/>
              </a:ext>
            </a:extLst>
          </p:cNvPr>
          <p:cNvSpPr>
            <a:spLocks noChangeShapeType="1"/>
          </p:cNvSpPr>
          <p:nvPr/>
        </p:nvSpPr>
        <p:spPr bwMode="auto">
          <a:xfrm flipV="1">
            <a:off x="5116511" y="3656011"/>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 name="Freeform 12">
            <a:extLst>
              <a:ext uri="{FF2B5EF4-FFF2-40B4-BE49-F238E27FC236}">
                <a16:creationId xmlns:a16="http://schemas.microsoft.com/office/drawing/2014/main" id="{16B1A94B-21A3-47D3-89DF-9A6B08506C83}"/>
              </a:ext>
            </a:extLst>
          </p:cNvPr>
          <p:cNvSpPr>
            <a:spLocks/>
          </p:cNvSpPr>
          <p:nvPr/>
        </p:nvSpPr>
        <p:spPr bwMode="auto">
          <a:xfrm>
            <a:off x="5094287" y="2486024"/>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5" name="Line 13">
            <a:extLst>
              <a:ext uri="{FF2B5EF4-FFF2-40B4-BE49-F238E27FC236}">
                <a16:creationId xmlns:a16="http://schemas.microsoft.com/office/drawing/2014/main" id="{8AF4D9C8-7499-441A-AA73-8F592B16B40D}"/>
              </a:ext>
            </a:extLst>
          </p:cNvPr>
          <p:cNvSpPr>
            <a:spLocks noChangeShapeType="1"/>
          </p:cNvSpPr>
          <p:nvPr/>
        </p:nvSpPr>
        <p:spPr bwMode="auto">
          <a:xfrm flipH="1">
            <a:off x="4949824" y="2486024"/>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Line 14">
            <a:extLst>
              <a:ext uri="{FF2B5EF4-FFF2-40B4-BE49-F238E27FC236}">
                <a16:creationId xmlns:a16="http://schemas.microsoft.com/office/drawing/2014/main" id="{D1F65111-F159-4EE4-9706-74C96A12CA8C}"/>
              </a:ext>
            </a:extLst>
          </p:cNvPr>
          <p:cNvSpPr>
            <a:spLocks noChangeShapeType="1"/>
          </p:cNvSpPr>
          <p:nvPr/>
        </p:nvSpPr>
        <p:spPr bwMode="auto">
          <a:xfrm flipH="1">
            <a:off x="4949824" y="2727324"/>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Line 15">
            <a:extLst>
              <a:ext uri="{FF2B5EF4-FFF2-40B4-BE49-F238E27FC236}">
                <a16:creationId xmlns:a16="http://schemas.microsoft.com/office/drawing/2014/main" id="{CBDEE087-62DF-4A1D-976D-059D16A67D86}"/>
              </a:ext>
            </a:extLst>
          </p:cNvPr>
          <p:cNvSpPr>
            <a:spLocks noChangeShapeType="1"/>
          </p:cNvSpPr>
          <p:nvPr/>
        </p:nvSpPr>
        <p:spPr bwMode="auto">
          <a:xfrm flipH="1">
            <a:off x="4960936" y="4586286"/>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Text Box 16">
            <a:extLst>
              <a:ext uri="{FF2B5EF4-FFF2-40B4-BE49-F238E27FC236}">
                <a16:creationId xmlns:a16="http://schemas.microsoft.com/office/drawing/2014/main" id="{981C9E0E-FF79-49FE-9546-39E73F493A62}"/>
              </a:ext>
            </a:extLst>
          </p:cNvPr>
          <p:cNvSpPr txBox="1">
            <a:spLocks noChangeArrowheads="1"/>
          </p:cNvSpPr>
          <p:nvPr/>
        </p:nvSpPr>
        <p:spPr bwMode="auto">
          <a:xfrm>
            <a:off x="4297362" y="3459161"/>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en-US" altLang="zh-CN">
                <a:solidFill>
                  <a:srgbClr val="CC0000"/>
                </a:solidFill>
                <a:latin typeface="微软雅黑" panose="020B0503020204020204" pitchFamily="34" charset="-122"/>
                <a:ea typeface="微软雅黑" panose="020B0503020204020204" pitchFamily="34" charset="-122"/>
              </a:rPr>
              <a:t>RTT</a:t>
            </a:r>
            <a:r>
              <a:rPr lang="en-US" altLang="zh-CN" sz="1000">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p:txBody>
      </p:sp>
      <p:sp>
        <p:nvSpPr>
          <p:cNvPr id="19" name="Line 17">
            <a:extLst>
              <a:ext uri="{FF2B5EF4-FFF2-40B4-BE49-F238E27FC236}">
                <a16:creationId xmlns:a16="http://schemas.microsoft.com/office/drawing/2014/main" id="{C2BB3377-F84D-4018-BC71-EBF81C5BC2AD}"/>
              </a:ext>
            </a:extLst>
          </p:cNvPr>
          <p:cNvSpPr>
            <a:spLocks noChangeShapeType="1"/>
          </p:cNvSpPr>
          <p:nvPr/>
        </p:nvSpPr>
        <p:spPr bwMode="auto">
          <a:xfrm>
            <a:off x="4984749" y="3767137"/>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18">
            <a:extLst>
              <a:ext uri="{FF2B5EF4-FFF2-40B4-BE49-F238E27FC236}">
                <a16:creationId xmlns:a16="http://schemas.microsoft.com/office/drawing/2014/main" id="{43390807-335C-4968-849B-23703F63EDC5}"/>
              </a:ext>
            </a:extLst>
          </p:cNvPr>
          <p:cNvSpPr>
            <a:spLocks noChangeShapeType="1"/>
          </p:cNvSpPr>
          <p:nvPr/>
        </p:nvSpPr>
        <p:spPr bwMode="auto">
          <a:xfrm flipV="1">
            <a:off x="4989512" y="2749549"/>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Text Box 19">
            <a:extLst>
              <a:ext uri="{FF2B5EF4-FFF2-40B4-BE49-F238E27FC236}">
                <a16:creationId xmlns:a16="http://schemas.microsoft.com/office/drawing/2014/main" id="{E6B0C5A3-E151-41CE-B4AC-7C30A1ED03CD}"/>
              </a:ext>
            </a:extLst>
          </p:cNvPr>
          <p:cNvSpPr txBox="1">
            <a:spLocks noChangeArrowheads="1"/>
          </p:cNvSpPr>
          <p:nvPr/>
        </p:nvSpPr>
        <p:spPr bwMode="auto">
          <a:xfrm>
            <a:off x="1541462" y="2565400"/>
            <a:ext cx="34655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最后一个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发送完毕</a:t>
            </a:r>
            <a:r>
              <a:rPr lang="en-US" altLang="zh-CN" dirty="0">
                <a:latin typeface="微软雅黑" panose="020B0503020204020204" pitchFamily="34" charset="-122"/>
                <a:ea typeface="微软雅黑" panose="020B0503020204020204" pitchFamily="34" charset="-122"/>
              </a:rPr>
              <a:t>, </a:t>
            </a:r>
            <a:r>
              <a:rPr lang="en-US" altLang="zh-CN" dirty="0">
                <a:solidFill>
                  <a:srgbClr val="CC0000"/>
                </a:solidFill>
                <a:latin typeface="微软雅黑" panose="020B0503020204020204" pitchFamily="34" charset="-122"/>
                <a:ea typeface="微软雅黑" panose="020B0503020204020204" pitchFamily="34" charset="-122"/>
              </a:rPr>
              <a:t>t = F / R</a:t>
            </a:r>
          </a:p>
        </p:txBody>
      </p:sp>
      <p:sp>
        <p:nvSpPr>
          <p:cNvPr id="22" name="Line 20">
            <a:extLst>
              <a:ext uri="{FF2B5EF4-FFF2-40B4-BE49-F238E27FC236}">
                <a16:creationId xmlns:a16="http://schemas.microsoft.com/office/drawing/2014/main" id="{DFF3C386-BD0D-46A3-8106-3B2123B49F4F}"/>
              </a:ext>
            </a:extLst>
          </p:cNvPr>
          <p:cNvSpPr>
            <a:spLocks noChangeShapeType="1"/>
          </p:cNvSpPr>
          <p:nvPr/>
        </p:nvSpPr>
        <p:spPr bwMode="auto">
          <a:xfrm flipH="1">
            <a:off x="7302499" y="3400424"/>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Text Box 21">
            <a:extLst>
              <a:ext uri="{FF2B5EF4-FFF2-40B4-BE49-F238E27FC236}">
                <a16:creationId xmlns:a16="http://schemas.microsoft.com/office/drawing/2014/main" id="{134ED1AA-5C2E-44C3-8F84-B96C3AD3244D}"/>
              </a:ext>
            </a:extLst>
          </p:cNvPr>
          <p:cNvSpPr txBox="1">
            <a:spLocks noChangeArrowheads="1"/>
          </p:cNvSpPr>
          <p:nvPr/>
        </p:nvSpPr>
        <p:spPr bwMode="auto">
          <a:xfrm>
            <a:off x="7383461" y="3224212"/>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zh-CN" altLang="en-US" dirty="0">
                <a:latin typeface="微软雅黑" panose="020B0503020204020204" pitchFamily="34" charset="-122"/>
                <a:ea typeface="微软雅黑" panose="020B0503020204020204" pitchFamily="34" charset="-122"/>
              </a:rPr>
              <a:t>第一个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到达</a:t>
            </a:r>
            <a:endParaRPr lang="en-US" altLang="zh-CN" dirty="0">
              <a:latin typeface="微软雅黑" panose="020B0503020204020204" pitchFamily="34" charset="-122"/>
              <a:ea typeface="微软雅黑" panose="020B0503020204020204" pitchFamily="34" charset="-122"/>
            </a:endParaRPr>
          </a:p>
        </p:txBody>
      </p:sp>
      <p:sp>
        <p:nvSpPr>
          <p:cNvPr id="24" name="Line 22">
            <a:extLst>
              <a:ext uri="{FF2B5EF4-FFF2-40B4-BE49-F238E27FC236}">
                <a16:creationId xmlns:a16="http://schemas.microsoft.com/office/drawing/2014/main" id="{781918A9-FE3A-4638-B46D-D7B0A3B1E159}"/>
              </a:ext>
            </a:extLst>
          </p:cNvPr>
          <p:cNvSpPr>
            <a:spLocks noChangeShapeType="1"/>
          </p:cNvSpPr>
          <p:nvPr/>
        </p:nvSpPr>
        <p:spPr bwMode="auto">
          <a:xfrm>
            <a:off x="7326311" y="3649661"/>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Text Box 23">
            <a:extLst>
              <a:ext uri="{FF2B5EF4-FFF2-40B4-BE49-F238E27FC236}">
                <a16:creationId xmlns:a16="http://schemas.microsoft.com/office/drawing/2014/main" id="{9F7CB69E-FE1A-465A-B3BE-DEBDA79689DF}"/>
              </a:ext>
            </a:extLst>
          </p:cNvPr>
          <p:cNvSpPr txBox="1">
            <a:spLocks noChangeArrowheads="1"/>
          </p:cNvSpPr>
          <p:nvPr/>
        </p:nvSpPr>
        <p:spPr bwMode="auto">
          <a:xfrm>
            <a:off x="7389812" y="3476624"/>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zh-CN" altLang="en-US" dirty="0">
                <a:latin typeface="微软雅黑" panose="020B0503020204020204" pitchFamily="34" charset="-122"/>
                <a:ea typeface="微软雅黑" panose="020B0503020204020204" pitchFamily="34" charset="-122"/>
              </a:rPr>
              <a:t>收到最后一个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，发送</a:t>
            </a:r>
            <a:r>
              <a:rPr lang="en-US" altLang="zh-CN" dirty="0">
                <a:latin typeface="微软雅黑" panose="020B0503020204020204" pitchFamily="34" charset="-122"/>
                <a:ea typeface="微软雅黑" panose="020B0503020204020204" pitchFamily="34" charset="-122"/>
              </a:rPr>
              <a:t>ACK</a:t>
            </a:r>
          </a:p>
        </p:txBody>
      </p:sp>
      <p:sp>
        <p:nvSpPr>
          <p:cNvPr id="26" name="Text Box 24">
            <a:extLst>
              <a:ext uri="{FF2B5EF4-FFF2-40B4-BE49-F238E27FC236}">
                <a16:creationId xmlns:a16="http://schemas.microsoft.com/office/drawing/2014/main" id="{638F03DA-1730-4C21-8361-B7F329ACE0F8}"/>
              </a:ext>
            </a:extLst>
          </p:cNvPr>
          <p:cNvSpPr txBox="1">
            <a:spLocks noChangeArrowheads="1"/>
          </p:cNvSpPr>
          <p:nvPr/>
        </p:nvSpPr>
        <p:spPr bwMode="auto">
          <a:xfrm>
            <a:off x="1371600" y="4259261"/>
            <a:ext cx="3681411"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ctr"/>
            <a:r>
              <a:rPr lang="zh-CN" altLang="en-US" dirty="0">
                <a:latin typeface="微软雅黑" panose="020B0503020204020204" pitchFamily="34" charset="-122"/>
                <a:ea typeface="微软雅黑" panose="020B0503020204020204" pitchFamily="34" charset="-122"/>
              </a:rPr>
              <a:t>收到</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，可以开始传输下一个数据包</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此时</a:t>
            </a:r>
            <a:r>
              <a:rPr lang="en-US" altLang="zh-CN" dirty="0">
                <a:latin typeface="微软雅黑" panose="020B0503020204020204" pitchFamily="34" charset="-122"/>
                <a:ea typeface="微软雅黑" panose="020B0503020204020204" pitchFamily="34" charset="-122"/>
              </a:rPr>
              <a:t>, </a:t>
            </a:r>
            <a:r>
              <a:rPr lang="en-US" altLang="zh-CN" dirty="0">
                <a:solidFill>
                  <a:srgbClr val="CC0000"/>
                </a:solidFill>
                <a:latin typeface="微软雅黑" panose="020B0503020204020204" pitchFamily="34" charset="-122"/>
                <a:ea typeface="微软雅黑" panose="020B0503020204020204" pitchFamily="34" charset="-122"/>
              </a:rPr>
              <a:t>t = RTT + F / R</a:t>
            </a:r>
          </a:p>
        </p:txBody>
      </p:sp>
      <p:sp>
        <p:nvSpPr>
          <p:cNvPr id="27" name="Freeform 25">
            <a:extLst>
              <a:ext uri="{FF2B5EF4-FFF2-40B4-BE49-F238E27FC236}">
                <a16:creationId xmlns:a16="http://schemas.microsoft.com/office/drawing/2014/main" id="{24C6C111-F64F-408C-9D1F-9D7F6FCEBDDF}"/>
              </a:ext>
            </a:extLst>
          </p:cNvPr>
          <p:cNvSpPr>
            <a:spLocks/>
          </p:cNvSpPr>
          <p:nvPr/>
        </p:nvSpPr>
        <p:spPr bwMode="auto">
          <a:xfrm>
            <a:off x="5111750" y="4594224"/>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8" name="Group 26">
            <a:extLst>
              <a:ext uri="{FF2B5EF4-FFF2-40B4-BE49-F238E27FC236}">
                <a16:creationId xmlns:a16="http://schemas.microsoft.com/office/drawing/2014/main" id="{819226CF-4ADC-48EA-8BFB-D0D8B67141B1}"/>
              </a:ext>
            </a:extLst>
          </p:cNvPr>
          <p:cNvGrpSpPr>
            <a:grpSpLocks/>
          </p:cNvGrpSpPr>
          <p:nvPr/>
        </p:nvGrpSpPr>
        <p:grpSpPr bwMode="auto">
          <a:xfrm>
            <a:off x="5105399" y="4586286"/>
            <a:ext cx="1281112" cy="534988"/>
            <a:chOff x="12315" y="13225"/>
            <a:chExt cx="2775" cy="913"/>
          </a:xfrm>
        </p:grpSpPr>
        <p:sp>
          <p:nvSpPr>
            <p:cNvPr id="29" name="Line 27">
              <a:extLst>
                <a:ext uri="{FF2B5EF4-FFF2-40B4-BE49-F238E27FC236}">
                  <a16:creationId xmlns:a16="http://schemas.microsoft.com/office/drawing/2014/main" id="{E3CB1904-4867-4FB5-A30E-52BECE812E5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28">
              <a:extLst>
                <a:ext uri="{FF2B5EF4-FFF2-40B4-BE49-F238E27FC236}">
                  <a16:creationId xmlns:a16="http://schemas.microsoft.com/office/drawing/2014/main" id="{E214FAAF-F6EB-44A7-A08C-45915DE4C20E}"/>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31" name="Line 29">
            <a:extLst>
              <a:ext uri="{FF2B5EF4-FFF2-40B4-BE49-F238E27FC236}">
                <a16:creationId xmlns:a16="http://schemas.microsoft.com/office/drawing/2014/main" id="{C9B8A19E-FBCC-4B2B-AF37-781F7757EC73}"/>
              </a:ext>
            </a:extLst>
          </p:cNvPr>
          <p:cNvSpPr>
            <a:spLocks noChangeShapeType="1"/>
          </p:cNvSpPr>
          <p:nvPr/>
        </p:nvSpPr>
        <p:spPr bwMode="auto">
          <a:xfrm>
            <a:off x="5105399" y="4827587"/>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30">
            <a:extLst>
              <a:ext uri="{FF2B5EF4-FFF2-40B4-BE49-F238E27FC236}">
                <a16:creationId xmlns:a16="http://schemas.microsoft.com/office/drawing/2014/main" id="{40B541A0-935A-455C-81E0-DE5E261CE4FD}"/>
              </a:ext>
            </a:extLst>
          </p:cNvPr>
          <p:cNvSpPr>
            <a:spLocks noChangeShapeType="1"/>
          </p:cNvSpPr>
          <p:nvPr/>
        </p:nvSpPr>
        <p:spPr bwMode="auto">
          <a:xfrm>
            <a:off x="5429250" y="4951411"/>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652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dirty="0"/>
              <a:t>停等式协议</a:t>
            </a:r>
            <a:r>
              <a:rPr kumimoji="1" lang="zh-CN" altLang="en-US" dirty="0">
                <a:sym typeface="+mn-ea"/>
              </a:rPr>
              <a:t>的效率</a:t>
            </a:r>
            <a:endParaRPr lang="en-US" dirty="0"/>
          </a:p>
        </p:txBody>
      </p:sp>
      <p:sp>
        <p:nvSpPr>
          <p:cNvPr id="3" name="Content Placeholder 2"/>
          <p:cNvSpPr>
            <a:spLocks noGrp="1"/>
          </p:cNvSpPr>
          <p:nvPr>
            <p:ph idx="1"/>
          </p:nvPr>
        </p:nvSpPr>
        <p:spPr/>
        <p:txBody>
          <a:bodyPr>
            <a:normAutofit/>
          </a:bodyPr>
          <a:lstStyle/>
          <a:p>
            <a:pPr>
              <a:lnSpc>
                <a:spcPct val="130000"/>
              </a:lnSpc>
            </a:pPr>
            <a:r>
              <a:rPr lang="en-US" altLang="zh-CN" dirty="0" err="1"/>
              <a:t>停止等待协议的效率问题</a:t>
            </a:r>
            <a:endParaRPr lang="en-US" altLang="zh-CN" dirty="0"/>
          </a:p>
          <a:p>
            <a:pPr lvl="1">
              <a:lnSpc>
                <a:spcPct val="130000"/>
              </a:lnSpc>
            </a:pPr>
            <a:r>
              <a:rPr lang="zh-CN" altLang="en-US" dirty="0"/>
              <a:t>举例</a:t>
            </a:r>
            <a:r>
              <a:rPr lang="en-US" altLang="zh-CN" dirty="0"/>
              <a:t>: </a:t>
            </a:r>
            <a:r>
              <a:rPr lang="zh-CN" altLang="en-US" dirty="0"/>
              <a:t>长肥网络</a:t>
            </a:r>
            <a:endParaRPr lang="en-US" altLang="zh-CN" dirty="0"/>
          </a:p>
          <a:p>
            <a:pPr lvl="2">
              <a:lnSpc>
                <a:spcPct val="130000"/>
              </a:lnSpc>
              <a:buFont typeface="Microsoft YaHei" panose="020B0503020204020204" pitchFamily="34" charset="-122"/>
              <a:buChar char="−"/>
            </a:pPr>
            <a:r>
              <a:rPr lang="en-US" altLang="zh-CN" dirty="0"/>
              <a:t>Short frame length: </a:t>
            </a:r>
            <a:r>
              <a:rPr lang="en-US" altLang="zh-CN" dirty="0">
                <a:solidFill>
                  <a:srgbClr val="C00000"/>
                </a:solidFill>
              </a:rPr>
              <a:t>1000 </a:t>
            </a:r>
            <a:r>
              <a:rPr lang="en-US" altLang="zh-CN" dirty="0"/>
              <a:t>bit frames</a:t>
            </a:r>
          </a:p>
          <a:p>
            <a:pPr lvl="2">
              <a:lnSpc>
                <a:spcPct val="130000"/>
              </a:lnSpc>
              <a:buFont typeface="Microsoft YaHei" panose="020B0503020204020204" pitchFamily="34" charset="-122"/>
              <a:buChar char="−"/>
            </a:pPr>
            <a:r>
              <a:rPr lang="en-US" altLang="zh-CN" dirty="0"/>
              <a:t>High bandwidth:</a:t>
            </a:r>
            <a:r>
              <a:rPr lang="en-US" altLang="zh-CN" dirty="0">
                <a:solidFill>
                  <a:srgbClr val="C00000"/>
                </a:solidFill>
              </a:rPr>
              <a:t> 1 Mbps </a:t>
            </a:r>
            <a:r>
              <a:rPr lang="en-US" altLang="zh-CN" dirty="0"/>
              <a:t>channel </a:t>
            </a:r>
          </a:p>
          <a:p>
            <a:pPr lvl="2">
              <a:lnSpc>
                <a:spcPct val="130000"/>
              </a:lnSpc>
              <a:buFont typeface="Microsoft YaHei" panose="020B0503020204020204" pitchFamily="34" charset="-122"/>
              <a:buChar char="−"/>
            </a:pPr>
            <a:r>
              <a:rPr lang="en-US" altLang="zh-CN" dirty="0"/>
              <a:t>Long transit time: </a:t>
            </a:r>
            <a:r>
              <a:rPr lang="en-US" altLang="zh-CN" dirty="0">
                <a:solidFill>
                  <a:srgbClr val="C00000"/>
                </a:solidFill>
              </a:rPr>
              <a:t>270 </a:t>
            </a:r>
            <a:r>
              <a:rPr lang="en-US" altLang="zh-CN" dirty="0" err="1">
                <a:solidFill>
                  <a:srgbClr val="C00000"/>
                </a:solidFill>
              </a:rPr>
              <a:t>ms</a:t>
            </a:r>
            <a:r>
              <a:rPr lang="en-US" altLang="zh-CN" dirty="0"/>
              <a:t> propagation delay (</a:t>
            </a:r>
            <a:r>
              <a:rPr lang="zh-CN" altLang="en-US" dirty="0"/>
              <a:t>传播延迟</a:t>
            </a:r>
            <a:r>
              <a:rPr lang="en-US" altLang="zh-CN" dirty="0"/>
              <a:t>)</a:t>
            </a:r>
            <a:endParaRPr lang="zh-CN" altLang="en-US" dirty="0"/>
          </a:p>
        </p:txBody>
      </p:sp>
      <p:sp>
        <p:nvSpPr>
          <p:cNvPr id="4" name="Slide Number Placeholder 3"/>
          <p:cNvSpPr>
            <a:spLocks noGrp="1"/>
          </p:cNvSpPr>
          <p:nvPr>
            <p:ph type="sldNum" sz="quarter" idx="4294967295"/>
          </p:nvPr>
        </p:nvSpPr>
        <p:spPr/>
        <p:txBody>
          <a:bodyPr/>
          <a:lstStyle/>
          <a:p>
            <a:fld id="{8D4D1E41-7A09-AB4A-A4E1-09765ADA2698}" type="slidenum">
              <a:rPr kumimoji="1" lang="zh-CN" altLang="en-US" smtClean="0"/>
              <a:t>47</a:t>
            </a:fld>
            <a:endParaRPr kumimoji="1" lang="zh-CN" altLang="en-US" dirty="0"/>
          </a:p>
        </p:txBody>
      </p:sp>
      <p:sp>
        <p:nvSpPr>
          <p:cNvPr id="6" name="矩形 5"/>
          <p:cNvSpPr/>
          <p:nvPr/>
        </p:nvSpPr>
        <p:spPr>
          <a:xfrm>
            <a:off x="838200" y="4919382"/>
            <a:ext cx="10842173" cy="904863"/>
          </a:xfrm>
          <a:prstGeom prst="rect">
            <a:avLst/>
          </a:prstGeom>
          <a:solidFill>
            <a:schemeClr val="bg1">
              <a:lumMod val="95000"/>
            </a:schemeClr>
          </a:solidFill>
          <a:ln>
            <a:solidFill>
              <a:srgbClr val="C00000"/>
            </a:solidFill>
          </a:ln>
        </p:spPr>
        <p:txBody>
          <a:bodyPr wrap="square">
            <a:spAutoFit/>
          </a:bodyPr>
          <a:lstStyle/>
          <a:p>
            <a:pPr marL="228600" lvl="1" fontAlgn="auto">
              <a:lnSpc>
                <a:spcPct val="120000"/>
              </a:lnSpc>
            </a:pPr>
            <a:r>
              <a:rPr lang="zh-CN" altLang="en-US" sz="2200" dirty="0">
                <a:latin typeface="微软雅黑" panose="020B0503020204020204" pitchFamily="34" charset="-122"/>
                <a:ea typeface="微软雅黑" panose="020B0503020204020204" pitchFamily="34" charset="-122"/>
              </a:rPr>
              <a:t>长肥网络</a:t>
            </a:r>
            <a:r>
              <a:rPr lang="en-US" altLang="zh-CN" sz="2200" dirty="0">
                <a:latin typeface="微软雅黑" panose="020B0503020204020204" pitchFamily="34" charset="-122"/>
                <a:ea typeface="微软雅黑" panose="020B0503020204020204" pitchFamily="34" charset="-122"/>
                <a:sym typeface="+mn-ea"/>
              </a:rPr>
              <a:t> (LFN</a:t>
            </a:r>
            <a:r>
              <a:rPr lang="zh-CN" altLang="en-US" sz="2200" dirty="0">
                <a:latin typeface="微软雅黑" panose="020B0503020204020204" pitchFamily="34" charset="-122"/>
                <a:ea typeface="微软雅黑" panose="020B0503020204020204" pitchFamily="34" charset="-122"/>
                <a:sym typeface="+mn-ea"/>
              </a:rPr>
              <a:t>，</a:t>
            </a:r>
            <a:r>
              <a:rPr lang="en-US" altLang="zh-CN" sz="2200" dirty="0">
                <a:latin typeface="微软雅黑" panose="020B0503020204020204" pitchFamily="34" charset="-122"/>
                <a:ea typeface="微软雅黑" panose="020B0503020204020204" pitchFamily="34" charset="-122"/>
                <a:sym typeface="+mn-ea"/>
              </a:rPr>
              <a:t>Long Fat Network)</a:t>
            </a:r>
            <a:r>
              <a:rPr lang="zh-CN" altLang="en-US" sz="2200" dirty="0">
                <a:latin typeface="微软雅黑" panose="020B0503020204020204" pitchFamily="34" charset="-122"/>
                <a:ea typeface="微软雅黑" panose="020B0503020204020204" pitchFamily="34" charset="-122"/>
                <a:sym typeface="+mn-ea"/>
              </a:rPr>
              <a:t>：</a:t>
            </a:r>
            <a:r>
              <a:rPr lang="en-US" altLang="zh-CN" sz="2200" dirty="0" err="1">
                <a:latin typeface="微软雅黑" panose="020B0503020204020204" pitchFamily="34" charset="-122"/>
                <a:ea typeface="微软雅黑" panose="020B0503020204020204" pitchFamily="34" charset="-122"/>
                <a:cs typeface="微软雅黑" charset="0"/>
                <a:sym typeface="+mn-ea"/>
              </a:rPr>
              <a:t>如果一个网络的带宽-延迟乘积</a:t>
            </a:r>
            <a:r>
              <a:rPr lang="en-US" altLang="zh-CN" sz="2200" dirty="0">
                <a:latin typeface="微软雅黑" panose="020B0503020204020204" pitchFamily="34" charset="-122"/>
                <a:ea typeface="微软雅黑" panose="020B0503020204020204" pitchFamily="34" charset="-122"/>
                <a:cs typeface="微软雅黑" charset="0"/>
                <a:sym typeface="+mn-ea"/>
              </a:rPr>
              <a:t> (bandwidth-delay product) </a:t>
            </a:r>
            <a:r>
              <a:rPr lang="zh-CN" altLang="en-US" sz="2200" dirty="0">
                <a:latin typeface="微软雅黑" panose="020B0503020204020204" pitchFamily="34" charset="-122"/>
                <a:ea typeface="微软雅黑" panose="020B0503020204020204" pitchFamily="34" charset="-122"/>
                <a:cs typeface="微软雅黑" charset="0"/>
                <a:sym typeface="+mn-ea"/>
              </a:rPr>
              <a:t>较高（</a:t>
            </a:r>
            <a:r>
              <a:rPr lang="en-US" altLang="zh-CN" sz="2200" dirty="0">
                <a:latin typeface="微软雅黑" panose="020B0503020204020204" pitchFamily="34" charset="-122"/>
                <a:ea typeface="微软雅黑" panose="020B0503020204020204" pitchFamily="34" charset="-122"/>
                <a:cs typeface="微软雅黑" charset="0"/>
                <a:sym typeface="+mn-ea"/>
              </a:rPr>
              <a:t>&gt;10</a:t>
            </a:r>
            <a:r>
              <a:rPr lang="en-US" altLang="zh-CN" sz="2200" baseline="30000" dirty="0">
                <a:latin typeface="微软雅黑" panose="020B0503020204020204" pitchFamily="34" charset="-122"/>
                <a:ea typeface="微软雅黑" panose="020B0503020204020204" pitchFamily="34" charset="-122"/>
                <a:cs typeface="微软雅黑" charset="0"/>
                <a:sym typeface="+mn-ea"/>
              </a:rPr>
              <a:t>5</a:t>
            </a:r>
            <a:r>
              <a:rPr lang="en-US" altLang="zh-CN" sz="2200" dirty="0">
                <a:latin typeface="微软雅黑" panose="020B0503020204020204" pitchFamily="34" charset="-122"/>
                <a:ea typeface="微软雅黑" panose="020B0503020204020204" pitchFamily="34" charset="-122"/>
                <a:cs typeface="微软雅黑" charset="0"/>
                <a:sym typeface="+mn-ea"/>
              </a:rPr>
              <a:t> bits</a:t>
            </a:r>
            <a:r>
              <a:rPr lang="zh-CN" altLang="en-US" sz="2200" dirty="0">
                <a:latin typeface="微软雅黑" panose="020B0503020204020204" pitchFamily="34" charset="-122"/>
                <a:ea typeface="微软雅黑" panose="020B0503020204020204" pitchFamily="34" charset="-122"/>
                <a:cs typeface="微软雅黑" charset="0"/>
                <a:sym typeface="+mn-ea"/>
              </a:rPr>
              <a:t>，约</a:t>
            </a:r>
            <a:r>
              <a:rPr lang="en-US" altLang="zh-CN" sz="2200" dirty="0">
                <a:latin typeface="微软雅黑" panose="020B0503020204020204" pitchFamily="34" charset="-122"/>
                <a:ea typeface="微软雅黑" panose="020B0503020204020204" pitchFamily="34" charset="-122"/>
                <a:cs typeface="微软雅黑" charset="0"/>
                <a:sym typeface="+mn-ea"/>
              </a:rPr>
              <a:t>12 kB)，</a:t>
            </a:r>
            <a:r>
              <a:rPr lang="zh-CN" altLang="en-US" sz="2200" dirty="0">
                <a:latin typeface="微软雅黑" panose="020B0503020204020204" pitchFamily="34" charset="-122"/>
                <a:ea typeface="微软雅黑" panose="020B0503020204020204" pitchFamily="34" charset="-122"/>
                <a:cs typeface="微软雅黑" charset="0"/>
                <a:sym typeface="+mn-ea"/>
              </a:rPr>
              <a:t>则</a:t>
            </a:r>
            <a:r>
              <a:rPr lang="en-US" altLang="zh-CN" sz="2200" dirty="0" err="1">
                <a:latin typeface="微软雅黑" panose="020B0503020204020204" pitchFamily="34" charset="-122"/>
                <a:ea typeface="微软雅黑" panose="020B0503020204020204" pitchFamily="34" charset="-122"/>
                <a:cs typeface="微软雅黑" charset="0"/>
                <a:sym typeface="+mn-ea"/>
              </a:rPr>
              <a:t>可以被认为是长肥网络</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4900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dirty="0"/>
              <a:t>停等式协议</a:t>
            </a:r>
            <a:r>
              <a:rPr kumimoji="1" lang="zh-CN" altLang="en-US" dirty="0">
                <a:sym typeface="+mn-ea"/>
              </a:rPr>
              <a:t>的效率</a:t>
            </a:r>
            <a:endParaRPr lang="en-US" dirty="0"/>
          </a:p>
        </p:txBody>
      </p:sp>
      <p:sp>
        <p:nvSpPr>
          <p:cNvPr id="3" name="Content Placeholder 2"/>
          <p:cNvSpPr>
            <a:spLocks noGrp="1"/>
          </p:cNvSpPr>
          <p:nvPr>
            <p:ph idx="1"/>
          </p:nvPr>
        </p:nvSpPr>
        <p:spPr/>
        <p:txBody>
          <a:bodyPr>
            <a:normAutofit/>
          </a:bodyPr>
          <a:lstStyle/>
          <a:p>
            <a:pPr>
              <a:lnSpc>
                <a:spcPct val="140000"/>
              </a:lnSpc>
            </a:pPr>
            <a:r>
              <a:rPr lang="zh-CN" altLang="en-US" dirty="0"/>
              <a:t>信道利用率很低：</a:t>
            </a:r>
            <a:endParaRPr lang="en-US" altLang="zh-CN" dirty="0"/>
          </a:p>
          <a:p>
            <a:pPr lvl="1">
              <a:lnSpc>
                <a:spcPct val="140000"/>
              </a:lnSpc>
            </a:pPr>
            <a:r>
              <a:rPr lang="zh-CN" altLang="en-US" dirty="0"/>
              <a:t>每一帧的发送时间是</a:t>
            </a:r>
            <a:r>
              <a:rPr lang="en-US" altLang="zh-CN" dirty="0"/>
              <a:t>1</a:t>
            </a:r>
            <a:r>
              <a:rPr lang="zh-CN" altLang="en-US" dirty="0"/>
              <a:t>毫秒</a:t>
            </a:r>
            <a:r>
              <a:rPr lang="en-US" altLang="zh-CN" dirty="0"/>
              <a:t>(1000 bits/(1,000,000 bits/sec)). </a:t>
            </a:r>
            <a:r>
              <a:rPr lang="zh-CN" altLang="en-US" dirty="0"/>
              <a:t>由于传播延迟较长，发送者在</a:t>
            </a:r>
            <a:r>
              <a:rPr lang="en-US" altLang="zh-CN" dirty="0"/>
              <a:t>541</a:t>
            </a:r>
            <a:r>
              <a:rPr lang="zh-CN" altLang="en-US" dirty="0"/>
              <a:t>毫秒之后才能收到确认，信道利用率</a:t>
            </a:r>
            <a:r>
              <a:rPr lang="en-US" altLang="zh-CN" dirty="0"/>
              <a:t>1/541</a:t>
            </a:r>
          </a:p>
          <a:p>
            <a:pPr>
              <a:lnSpc>
                <a:spcPct val="140000"/>
              </a:lnSpc>
            </a:pPr>
            <a:r>
              <a:rPr lang="zh-CN" altLang="en-US" dirty="0"/>
              <a:t>停止等待协议的问题是只能有一个没有被确认的帧在发送中</a:t>
            </a:r>
            <a:endParaRPr lang="en-US" altLang="zh-CN" dirty="0"/>
          </a:p>
          <a:p>
            <a:pPr lvl="1">
              <a:lnSpc>
                <a:spcPct val="140000"/>
              </a:lnSpc>
            </a:pPr>
            <a:r>
              <a:rPr kumimoji="1" lang="zh-CN" altLang="en-US" dirty="0"/>
              <a:t>假如将链路看成是一根管道，数据是管道中流动的水，那么在传输延迟较长的信道上，停</a:t>
            </a:r>
            <a:r>
              <a:rPr kumimoji="1" lang="en-US" altLang="zh-CN" dirty="0"/>
              <a:t>-</a:t>
            </a:r>
            <a:r>
              <a:rPr kumimoji="1" lang="zh-CN" altLang="en-US" dirty="0"/>
              <a:t>等协议无法使数据充满管道，因而信道利用率很低</a:t>
            </a:r>
            <a:endParaRPr lang="en-US" altLang="zh-CN" dirty="0"/>
          </a:p>
          <a:p>
            <a:pPr>
              <a:lnSpc>
                <a:spcPct val="140000"/>
              </a:lnSpc>
            </a:pPr>
            <a:r>
              <a:rPr lang="zh-CN" altLang="en-US" dirty="0"/>
              <a:t>一种提高效率的方法：使用更大的帧</a:t>
            </a:r>
            <a:endParaRPr lang="en-US" altLang="zh-CN" dirty="0"/>
          </a:p>
          <a:p>
            <a:pPr lvl="1">
              <a:lnSpc>
                <a:spcPct val="140000"/>
              </a:lnSpc>
            </a:pPr>
            <a:r>
              <a:rPr lang="zh-CN" altLang="en-US" dirty="0"/>
              <a:t>可以使用更大的帧，但是帧的最大长度受到信道比特错误率（</a:t>
            </a:r>
            <a:r>
              <a:rPr lang="en-US" altLang="zh-CN" dirty="0"/>
              <a:t>BER</a:t>
            </a:r>
            <a:r>
              <a:rPr lang="zh-CN" altLang="en-US" dirty="0"/>
              <a:t>，</a:t>
            </a:r>
            <a:r>
              <a:rPr lang="en-US" altLang="zh-CN" dirty="0"/>
              <a:t>Bit</a:t>
            </a:r>
            <a:r>
              <a:rPr lang="zh-CN" altLang="en-US" dirty="0"/>
              <a:t> </a:t>
            </a:r>
            <a:r>
              <a:rPr lang="en-US" altLang="zh-CN" dirty="0"/>
              <a:t>Error</a:t>
            </a:r>
            <a:r>
              <a:rPr lang="zh-CN" altLang="en-US" dirty="0"/>
              <a:t> </a:t>
            </a:r>
            <a:r>
              <a:rPr lang="en-US" altLang="zh-CN" dirty="0"/>
              <a:t>Ratio</a:t>
            </a:r>
            <a:r>
              <a:rPr lang="zh-CN" altLang="en-US" dirty="0"/>
              <a:t>）的限制，帧越大，在传输中出错的概率越高，将导致更多的重传</a:t>
            </a:r>
          </a:p>
        </p:txBody>
      </p:sp>
      <p:sp>
        <p:nvSpPr>
          <p:cNvPr id="4" name="Slide Number Placeholder 3"/>
          <p:cNvSpPr>
            <a:spLocks noGrp="1"/>
          </p:cNvSpPr>
          <p:nvPr>
            <p:ph type="sldNum" sz="quarter" idx="4294967295"/>
          </p:nvPr>
        </p:nvSpPr>
        <p:spPr/>
        <p:txBody>
          <a:bodyPr/>
          <a:lstStyle/>
          <a:p>
            <a:fld id="{8D4D1E41-7A09-AB4A-A4E1-09765ADA2698}" type="slidenum">
              <a:rPr kumimoji="1" lang="zh-CN" altLang="en-US" smtClean="0"/>
              <a:t>48</a:t>
            </a:fld>
            <a:endParaRPr kumimoji="1" lang="zh-CN" altLang="en-US" dirty="0"/>
          </a:p>
        </p:txBody>
      </p:sp>
    </p:spTree>
    <p:extLst>
      <p:ext uri="{BB962C8B-B14F-4D97-AF65-F5344CB8AC3E}">
        <p14:creationId xmlns:p14="http://schemas.microsoft.com/office/powerpoint/2010/main" val="3951900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3F16-3753-4ED7-9011-75B8EB5C7F7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71BE2A1-C70C-4B3A-83F2-C60E044CD177}"/>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solidFill>
                  <a:srgbClr val="FF0000"/>
                </a:solidFill>
              </a:rPr>
              <a:t>流水线传输</a:t>
            </a:r>
            <a:endParaRPr lang="en-US" altLang="zh-CN" dirty="0">
              <a:solidFill>
                <a:srgbClr val="FF0000"/>
              </a:solidFill>
            </a:endParaRPr>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endParaRPr lang="zh-CN" altLang="en-US" dirty="0"/>
          </a:p>
        </p:txBody>
      </p:sp>
      <p:sp>
        <p:nvSpPr>
          <p:cNvPr id="4" name="灯片编号占位符 3">
            <a:extLst>
              <a:ext uri="{FF2B5EF4-FFF2-40B4-BE49-F238E27FC236}">
                <a16:creationId xmlns:a16="http://schemas.microsoft.com/office/drawing/2014/main" id="{9B9A7D51-3307-4446-91FA-5852241F0CC8}"/>
              </a:ext>
            </a:extLst>
          </p:cNvPr>
          <p:cNvSpPr>
            <a:spLocks noGrp="1"/>
          </p:cNvSpPr>
          <p:nvPr>
            <p:ph type="sldNum" sz="quarter" idx="11"/>
          </p:nvPr>
        </p:nvSpPr>
        <p:spPr/>
        <p:txBody>
          <a:bodyPr/>
          <a:lstStyle/>
          <a:p>
            <a:pPr>
              <a:defRPr/>
            </a:pPr>
            <a:fld id="{3FFE790D-BCFB-4008-9260-CA63AEE325FD}" type="slidenum">
              <a:rPr lang="en-US" smtClean="0"/>
              <a:pPr>
                <a:defRPr/>
              </a:pPr>
              <a:t>49</a:t>
            </a:fld>
            <a:endParaRPr lang="en-US" dirty="0"/>
          </a:p>
        </p:txBody>
      </p:sp>
    </p:spTree>
    <p:extLst>
      <p:ext uri="{BB962C8B-B14F-4D97-AF65-F5344CB8AC3E}">
        <p14:creationId xmlns:p14="http://schemas.microsoft.com/office/powerpoint/2010/main" val="123161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EEA5F-916A-4D8B-AF1F-C04689DF7F10}"/>
              </a:ext>
            </a:extLst>
          </p:cNvPr>
          <p:cNvSpPr>
            <a:spLocks noGrp="1"/>
          </p:cNvSpPr>
          <p:nvPr>
            <p:ph type="title"/>
          </p:nvPr>
        </p:nvSpPr>
        <p:spPr/>
        <p:txBody>
          <a:bodyPr/>
          <a:lstStyle/>
          <a:p>
            <a:r>
              <a:rPr lang="zh-CN" altLang="en-US" dirty="0"/>
              <a:t>可靠传输概念</a:t>
            </a:r>
          </a:p>
        </p:txBody>
      </p:sp>
      <p:sp>
        <p:nvSpPr>
          <p:cNvPr id="4" name="灯片编号占位符 3">
            <a:extLst>
              <a:ext uri="{FF2B5EF4-FFF2-40B4-BE49-F238E27FC236}">
                <a16:creationId xmlns:a16="http://schemas.microsoft.com/office/drawing/2014/main" id="{49B8C415-E599-46DA-A8EF-D48C9F599549}"/>
              </a:ext>
            </a:extLst>
          </p:cNvPr>
          <p:cNvSpPr>
            <a:spLocks noGrp="1"/>
          </p:cNvSpPr>
          <p:nvPr>
            <p:ph type="sldNum" sz="quarter" idx="11"/>
          </p:nvPr>
        </p:nvSpPr>
        <p:spPr/>
        <p:txBody>
          <a:bodyPr/>
          <a:lstStyle/>
          <a:p>
            <a:pPr>
              <a:defRPr/>
            </a:pPr>
            <a:fld id="{3FFE790D-BCFB-4008-9260-CA63AEE325FD}" type="slidenum">
              <a:rPr lang="en-US" smtClean="0"/>
              <a:pPr>
                <a:defRPr/>
              </a:pPr>
              <a:t>5</a:t>
            </a:fld>
            <a:endParaRPr lang="en-US" dirty="0"/>
          </a:p>
        </p:txBody>
      </p:sp>
      <p:grpSp>
        <p:nvGrpSpPr>
          <p:cNvPr id="5" name="Group 791">
            <a:extLst>
              <a:ext uri="{FF2B5EF4-FFF2-40B4-BE49-F238E27FC236}">
                <a16:creationId xmlns:a16="http://schemas.microsoft.com/office/drawing/2014/main" id="{E2A0A721-2177-4FC4-B2FD-7C0668430A3D}"/>
              </a:ext>
            </a:extLst>
          </p:cNvPr>
          <p:cNvGrpSpPr/>
          <p:nvPr/>
        </p:nvGrpSpPr>
        <p:grpSpPr>
          <a:xfrm>
            <a:off x="1126126" y="2923965"/>
            <a:ext cx="1066800" cy="838200"/>
            <a:chOff x="7487144" y="3389820"/>
            <a:chExt cx="350807" cy="305517"/>
          </a:xfrm>
        </p:grpSpPr>
        <p:pic>
          <p:nvPicPr>
            <p:cNvPr id="6" name="Picture 1115" descr="antenna_stylized">
              <a:extLst>
                <a:ext uri="{FF2B5EF4-FFF2-40B4-BE49-F238E27FC236}">
                  <a16:creationId xmlns:a16="http://schemas.microsoft.com/office/drawing/2014/main" id="{24D10E23-E7DB-412A-9E53-4E8FAB9101A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16" descr="laptop_keyboard">
              <a:extLst>
                <a:ext uri="{FF2B5EF4-FFF2-40B4-BE49-F238E27FC236}">
                  <a16:creationId xmlns:a16="http://schemas.microsoft.com/office/drawing/2014/main" id="{5CE1BEEC-A4AA-4611-B44D-C018F2645A3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17">
              <a:extLst>
                <a:ext uri="{FF2B5EF4-FFF2-40B4-BE49-F238E27FC236}">
                  <a16:creationId xmlns:a16="http://schemas.microsoft.com/office/drawing/2014/main" id="{0C05F043-5163-4DD5-A78B-C649D8C93934}"/>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9" name="Picture 1118" descr="screen">
              <a:extLst>
                <a:ext uri="{FF2B5EF4-FFF2-40B4-BE49-F238E27FC236}">
                  <a16:creationId xmlns:a16="http://schemas.microsoft.com/office/drawing/2014/main" id="{A9DB779F-6C1C-4908-8897-87ED2BF8239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119">
              <a:extLst>
                <a:ext uri="{FF2B5EF4-FFF2-40B4-BE49-F238E27FC236}">
                  <a16:creationId xmlns:a16="http://schemas.microsoft.com/office/drawing/2014/main" id="{E9CA9F43-92F4-47A2-B4D9-C2787CD44D82}"/>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 name="Freeform 1120">
              <a:extLst>
                <a:ext uri="{FF2B5EF4-FFF2-40B4-BE49-F238E27FC236}">
                  <a16:creationId xmlns:a16="http://schemas.microsoft.com/office/drawing/2014/main" id="{DDE46A9B-6903-493E-AAC1-1B3E2ACDCF7D}"/>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 name="Freeform 1121">
              <a:extLst>
                <a:ext uri="{FF2B5EF4-FFF2-40B4-BE49-F238E27FC236}">
                  <a16:creationId xmlns:a16="http://schemas.microsoft.com/office/drawing/2014/main" id="{51729FE0-9362-439A-95B3-BAD4289875D7}"/>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3" name="Freeform 1122">
              <a:extLst>
                <a:ext uri="{FF2B5EF4-FFF2-40B4-BE49-F238E27FC236}">
                  <a16:creationId xmlns:a16="http://schemas.microsoft.com/office/drawing/2014/main" id="{0788021B-7404-4259-B95E-7F1BC75B090E}"/>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4" name="Freeform 1123">
              <a:extLst>
                <a:ext uri="{FF2B5EF4-FFF2-40B4-BE49-F238E27FC236}">
                  <a16:creationId xmlns:a16="http://schemas.microsoft.com/office/drawing/2014/main" id="{A26DC163-187D-4BE9-9F1C-94D2760F13D2}"/>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5" name="Freeform 1124">
              <a:extLst>
                <a:ext uri="{FF2B5EF4-FFF2-40B4-BE49-F238E27FC236}">
                  <a16:creationId xmlns:a16="http://schemas.microsoft.com/office/drawing/2014/main" id="{3F14E065-B8A2-4B26-9897-396D97AD9D2C}"/>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6" name="Group 1125">
              <a:extLst>
                <a:ext uri="{FF2B5EF4-FFF2-40B4-BE49-F238E27FC236}">
                  <a16:creationId xmlns:a16="http://schemas.microsoft.com/office/drawing/2014/main" id="{A353FFF7-DB99-426C-90B6-D44A871FA2F5}"/>
                </a:ext>
              </a:extLst>
            </p:cNvPr>
            <p:cNvGrpSpPr/>
            <p:nvPr/>
          </p:nvGrpSpPr>
          <p:grpSpPr bwMode="auto">
            <a:xfrm>
              <a:off x="7593395" y="3625649"/>
              <a:ext cx="64747" cy="27592"/>
              <a:chOff x="1740" y="2642"/>
              <a:chExt cx="752" cy="327"/>
            </a:xfrm>
          </p:grpSpPr>
          <p:sp>
            <p:nvSpPr>
              <p:cNvPr id="23" name="Freeform 1126">
                <a:extLst>
                  <a:ext uri="{FF2B5EF4-FFF2-40B4-BE49-F238E27FC236}">
                    <a16:creationId xmlns:a16="http://schemas.microsoft.com/office/drawing/2014/main" id="{C64E60F0-05B4-4030-BC26-17D3BD256F85}"/>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4" name="Freeform 1127">
                <a:extLst>
                  <a:ext uri="{FF2B5EF4-FFF2-40B4-BE49-F238E27FC236}">
                    <a16:creationId xmlns:a16="http://schemas.microsoft.com/office/drawing/2014/main" id="{D81C3CBA-A87D-4D27-8C39-60B877ED45B8}"/>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5" name="Freeform 1128">
                <a:extLst>
                  <a:ext uri="{FF2B5EF4-FFF2-40B4-BE49-F238E27FC236}">
                    <a16:creationId xmlns:a16="http://schemas.microsoft.com/office/drawing/2014/main" id="{F55B3C4F-12DF-44FB-9477-B50AAED4396F}"/>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6" name="Freeform 1129">
                <a:extLst>
                  <a:ext uri="{FF2B5EF4-FFF2-40B4-BE49-F238E27FC236}">
                    <a16:creationId xmlns:a16="http://schemas.microsoft.com/office/drawing/2014/main" id="{F8D363EC-92FD-4E60-92C9-B7AFFBBDC735}"/>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7" name="Freeform 1130">
                <a:extLst>
                  <a:ext uri="{FF2B5EF4-FFF2-40B4-BE49-F238E27FC236}">
                    <a16:creationId xmlns:a16="http://schemas.microsoft.com/office/drawing/2014/main" id="{5BB82429-28E6-4962-9DA1-54317C56C3CC}"/>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8" name="Freeform 1131">
                <a:extLst>
                  <a:ext uri="{FF2B5EF4-FFF2-40B4-BE49-F238E27FC236}">
                    <a16:creationId xmlns:a16="http://schemas.microsoft.com/office/drawing/2014/main" id="{EE51727F-47D6-4A64-87EE-D318C5926A91}"/>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17" name="Freeform 1132">
              <a:extLst>
                <a:ext uri="{FF2B5EF4-FFF2-40B4-BE49-F238E27FC236}">
                  <a16:creationId xmlns:a16="http://schemas.microsoft.com/office/drawing/2014/main" id="{E845B3C9-E0C7-4385-93D3-20D77EF769D4}"/>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Freeform 1133">
              <a:extLst>
                <a:ext uri="{FF2B5EF4-FFF2-40B4-BE49-F238E27FC236}">
                  <a16:creationId xmlns:a16="http://schemas.microsoft.com/office/drawing/2014/main" id="{638C362B-26E6-412E-8A38-F100B73194EA}"/>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Freeform 1134">
              <a:extLst>
                <a:ext uri="{FF2B5EF4-FFF2-40B4-BE49-F238E27FC236}">
                  <a16:creationId xmlns:a16="http://schemas.microsoft.com/office/drawing/2014/main" id="{C7FB2E45-7284-426A-B948-764225CF7FDE}"/>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0" name="Freeform 1135">
              <a:extLst>
                <a:ext uri="{FF2B5EF4-FFF2-40B4-BE49-F238E27FC236}">
                  <a16:creationId xmlns:a16="http://schemas.microsoft.com/office/drawing/2014/main" id="{E3E4FD3E-2050-4573-A724-ED65B9122962}"/>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1" name="Freeform 1136">
              <a:extLst>
                <a:ext uri="{FF2B5EF4-FFF2-40B4-BE49-F238E27FC236}">
                  <a16:creationId xmlns:a16="http://schemas.microsoft.com/office/drawing/2014/main" id="{2F099645-D392-48F5-9EB6-B8057C76DBA2}"/>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2" name="Freeform 1137">
              <a:extLst>
                <a:ext uri="{FF2B5EF4-FFF2-40B4-BE49-F238E27FC236}">
                  <a16:creationId xmlns:a16="http://schemas.microsoft.com/office/drawing/2014/main" id="{543ACA7D-9A59-446C-9302-28E7914C63FE}"/>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29" name="Group 983">
            <a:extLst>
              <a:ext uri="{FF2B5EF4-FFF2-40B4-BE49-F238E27FC236}">
                <a16:creationId xmlns:a16="http://schemas.microsoft.com/office/drawing/2014/main" id="{0C37DE5F-BEE6-4255-AC62-BF63538806B2}"/>
              </a:ext>
            </a:extLst>
          </p:cNvPr>
          <p:cNvGrpSpPr/>
          <p:nvPr/>
        </p:nvGrpSpPr>
        <p:grpSpPr bwMode="auto">
          <a:xfrm>
            <a:off x="10138475" y="2872687"/>
            <a:ext cx="531361" cy="915195"/>
            <a:chOff x="4140" y="429"/>
            <a:chExt cx="1425" cy="2396"/>
          </a:xfrm>
        </p:grpSpPr>
        <p:sp>
          <p:nvSpPr>
            <p:cNvPr id="30" name="Freeform 984">
              <a:extLst>
                <a:ext uri="{FF2B5EF4-FFF2-40B4-BE49-F238E27FC236}">
                  <a16:creationId xmlns:a16="http://schemas.microsoft.com/office/drawing/2014/main" id="{4C92A2C4-85A5-406E-86AB-8B4394347397}"/>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1" name="Rectangle 985">
              <a:extLst>
                <a:ext uri="{FF2B5EF4-FFF2-40B4-BE49-F238E27FC236}">
                  <a16:creationId xmlns:a16="http://schemas.microsoft.com/office/drawing/2014/main" id="{40108E02-43C9-4362-986D-E0F60338F4A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2" name="Freeform 986">
              <a:extLst>
                <a:ext uri="{FF2B5EF4-FFF2-40B4-BE49-F238E27FC236}">
                  <a16:creationId xmlns:a16="http://schemas.microsoft.com/office/drawing/2014/main" id="{9E9C4A93-657D-4543-A59B-B6A1C393B01F}"/>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3" name="Freeform 987">
              <a:extLst>
                <a:ext uri="{FF2B5EF4-FFF2-40B4-BE49-F238E27FC236}">
                  <a16:creationId xmlns:a16="http://schemas.microsoft.com/office/drawing/2014/main" id="{BBBA41CD-9A1F-4D83-AB89-255F22C96953}"/>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4" name="Rectangle 988">
              <a:extLst>
                <a:ext uri="{FF2B5EF4-FFF2-40B4-BE49-F238E27FC236}">
                  <a16:creationId xmlns:a16="http://schemas.microsoft.com/office/drawing/2014/main" id="{78C96C52-7562-41D7-A028-BA8D0D4C2E5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5" name="Group 989">
              <a:extLst>
                <a:ext uri="{FF2B5EF4-FFF2-40B4-BE49-F238E27FC236}">
                  <a16:creationId xmlns:a16="http://schemas.microsoft.com/office/drawing/2014/main" id="{9F616C33-9F2E-46F5-9A41-EB060136900F}"/>
                </a:ext>
              </a:extLst>
            </p:cNvPr>
            <p:cNvGrpSpPr/>
            <p:nvPr/>
          </p:nvGrpSpPr>
          <p:grpSpPr bwMode="auto">
            <a:xfrm>
              <a:off x="4749" y="668"/>
              <a:ext cx="581" cy="145"/>
              <a:chOff x="614" y="2568"/>
              <a:chExt cx="725" cy="139"/>
            </a:xfrm>
          </p:grpSpPr>
          <p:sp>
            <p:nvSpPr>
              <p:cNvPr id="60" name="AutoShape 990">
                <a:extLst>
                  <a:ext uri="{FF2B5EF4-FFF2-40B4-BE49-F238E27FC236}">
                    <a16:creationId xmlns:a16="http://schemas.microsoft.com/office/drawing/2014/main" id="{7613FAF5-7652-4196-8706-CA6B6D4411F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1" name="AutoShape 991">
                <a:extLst>
                  <a:ext uri="{FF2B5EF4-FFF2-40B4-BE49-F238E27FC236}">
                    <a16:creationId xmlns:a16="http://schemas.microsoft.com/office/drawing/2014/main" id="{A8C1EF47-045E-4D85-9F6C-BA7ADF4789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6" name="Rectangle 992">
              <a:extLst>
                <a:ext uri="{FF2B5EF4-FFF2-40B4-BE49-F238E27FC236}">
                  <a16:creationId xmlns:a16="http://schemas.microsoft.com/office/drawing/2014/main" id="{832A3656-0441-4BBC-92D8-D3DC3444901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7" name="Group 993">
              <a:extLst>
                <a:ext uri="{FF2B5EF4-FFF2-40B4-BE49-F238E27FC236}">
                  <a16:creationId xmlns:a16="http://schemas.microsoft.com/office/drawing/2014/main" id="{32083501-58BF-48D2-A02C-75ABDC1F3B77}"/>
                </a:ext>
              </a:extLst>
            </p:cNvPr>
            <p:cNvGrpSpPr/>
            <p:nvPr/>
          </p:nvGrpSpPr>
          <p:grpSpPr bwMode="auto">
            <a:xfrm>
              <a:off x="4747" y="994"/>
              <a:ext cx="581" cy="134"/>
              <a:chOff x="614" y="2568"/>
              <a:chExt cx="725" cy="139"/>
            </a:xfrm>
          </p:grpSpPr>
          <p:sp>
            <p:nvSpPr>
              <p:cNvPr id="58" name="AutoShape 994">
                <a:extLst>
                  <a:ext uri="{FF2B5EF4-FFF2-40B4-BE49-F238E27FC236}">
                    <a16:creationId xmlns:a16="http://schemas.microsoft.com/office/drawing/2014/main" id="{5453CD49-C4AF-4ADE-A3A0-0C00E61F24D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9" name="AutoShape 995">
                <a:extLst>
                  <a:ext uri="{FF2B5EF4-FFF2-40B4-BE49-F238E27FC236}">
                    <a16:creationId xmlns:a16="http://schemas.microsoft.com/office/drawing/2014/main" id="{FA2B28C7-0D59-45CC-9E0D-C5177B2549D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8" name="Rectangle 996">
              <a:extLst>
                <a:ext uri="{FF2B5EF4-FFF2-40B4-BE49-F238E27FC236}">
                  <a16:creationId xmlns:a16="http://schemas.microsoft.com/office/drawing/2014/main" id="{20872267-FD7A-4360-9FA2-7F8EA9D3A23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9" name="Rectangle 997">
              <a:extLst>
                <a:ext uri="{FF2B5EF4-FFF2-40B4-BE49-F238E27FC236}">
                  <a16:creationId xmlns:a16="http://schemas.microsoft.com/office/drawing/2014/main" id="{76E1E9C7-EA86-49BD-AF1F-0124CD0A474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0" name="Group 998">
              <a:extLst>
                <a:ext uri="{FF2B5EF4-FFF2-40B4-BE49-F238E27FC236}">
                  <a16:creationId xmlns:a16="http://schemas.microsoft.com/office/drawing/2014/main" id="{6CF66895-3BAE-415D-9D36-2B8DD1964BDB}"/>
                </a:ext>
              </a:extLst>
            </p:cNvPr>
            <p:cNvGrpSpPr/>
            <p:nvPr/>
          </p:nvGrpSpPr>
          <p:grpSpPr bwMode="auto">
            <a:xfrm>
              <a:off x="4735" y="1627"/>
              <a:ext cx="582" cy="151"/>
              <a:chOff x="614" y="2568"/>
              <a:chExt cx="725" cy="139"/>
            </a:xfrm>
          </p:grpSpPr>
          <p:sp>
            <p:nvSpPr>
              <p:cNvPr id="56" name="AutoShape 999">
                <a:extLst>
                  <a:ext uri="{FF2B5EF4-FFF2-40B4-BE49-F238E27FC236}">
                    <a16:creationId xmlns:a16="http://schemas.microsoft.com/office/drawing/2014/main" id="{8BB7EF71-FC8F-47E4-A688-40705BE31B5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7" name="AutoShape 1000">
                <a:extLst>
                  <a:ext uri="{FF2B5EF4-FFF2-40B4-BE49-F238E27FC236}">
                    <a16:creationId xmlns:a16="http://schemas.microsoft.com/office/drawing/2014/main" id="{6E7B5974-B97A-4CF6-98EB-800E5F470A4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1" name="Freeform 1001">
              <a:extLst>
                <a:ext uri="{FF2B5EF4-FFF2-40B4-BE49-F238E27FC236}">
                  <a16:creationId xmlns:a16="http://schemas.microsoft.com/office/drawing/2014/main" id="{06015C0E-CE1D-40FE-8261-E449B0A966B4}"/>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42" name="Group 1002">
              <a:extLst>
                <a:ext uri="{FF2B5EF4-FFF2-40B4-BE49-F238E27FC236}">
                  <a16:creationId xmlns:a16="http://schemas.microsoft.com/office/drawing/2014/main" id="{AF82C001-67A1-426B-8486-F2D5C38D6ED1}"/>
                </a:ext>
              </a:extLst>
            </p:cNvPr>
            <p:cNvGrpSpPr/>
            <p:nvPr/>
          </p:nvGrpSpPr>
          <p:grpSpPr bwMode="auto">
            <a:xfrm>
              <a:off x="4739" y="1327"/>
              <a:ext cx="582" cy="139"/>
              <a:chOff x="614" y="2568"/>
              <a:chExt cx="725" cy="139"/>
            </a:xfrm>
          </p:grpSpPr>
          <p:sp>
            <p:nvSpPr>
              <p:cNvPr id="54" name="AutoShape 1003">
                <a:extLst>
                  <a:ext uri="{FF2B5EF4-FFF2-40B4-BE49-F238E27FC236}">
                    <a16:creationId xmlns:a16="http://schemas.microsoft.com/office/drawing/2014/main" id="{9ED94D76-E897-4983-99C7-11B112819BB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5" name="AutoShape 1004">
                <a:extLst>
                  <a:ext uri="{FF2B5EF4-FFF2-40B4-BE49-F238E27FC236}">
                    <a16:creationId xmlns:a16="http://schemas.microsoft.com/office/drawing/2014/main" id="{770F7467-1922-4611-BF53-30C1C18B23F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3" name="Rectangle 1005">
              <a:extLst>
                <a:ext uri="{FF2B5EF4-FFF2-40B4-BE49-F238E27FC236}">
                  <a16:creationId xmlns:a16="http://schemas.microsoft.com/office/drawing/2014/main" id="{1BAAF83C-AB2F-4CEC-816F-481DF78F4F7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4" name="Freeform 1006">
              <a:extLst>
                <a:ext uri="{FF2B5EF4-FFF2-40B4-BE49-F238E27FC236}">
                  <a16:creationId xmlns:a16="http://schemas.microsoft.com/office/drawing/2014/main" id="{88808CA3-7133-4687-A43C-C42A4A8287CE}"/>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5" name="Freeform 1007">
              <a:extLst>
                <a:ext uri="{FF2B5EF4-FFF2-40B4-BE49-F238E27FC236}">
                  <a16:creationId xmlns:a16="http://schemas.microsoft.com/office/drawing/2014/main" id="{C7979E69-AF74-4424-B43C-0BC3DD3B7F7D}"/>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6" name="Oval 1008">
              <a:extLst>
                <a:ext uri="{FF2B5EF4-FFF2-40B4-BE49-F238E27FC236}">
                  <a16:creationId xmlns:a16="http://schemas.microsoft.com/office/drawing/2014/main" id="{050FC104-620B-41D3-99D2-4445BE979D2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 name="Freeform 1009">
              <a:extLst>
                <a:ext uri="{FF2B5EF4-FFF2-40B4-BE49-F238E27FC236}">
                  <a16:creationId xmlns:a16="http://schemas.microsoft.com/office/drawing/2014/main" id="{C070B69A-7308-407A-BF51-5C2479D7AFC2}"/>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8" name="AutoShape 1010">
              <a:extLst>
                <a:ext uri="{FF2B5EF4-FFF2-40B4-BE49-F238E27FC236}">
                  <a16:creationId xmlns:a16="http://schemas.microsoft.com/office/drawing/2014/main" id="{792CE403-4234-4112-A2EF-A8AD4CFE4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 name="AutoShape 1011">
              <a:extLst>
                <a:ext uri="{FF2B5EF4-FFF2-40B4-BE49-F238E27FC236}">
                  <a16:creationId xmlns:a16="http://schemas.microsoft.com/office/drawing/2014/main" id="{68CB474A-6537-4F45-8241-2B09C4C7D8E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 name="Oval 1012">
              <a:extLst>
                <a:ext uri="{FF2B5EF4-FFF2-40B4-BE49-F238E27FC236}">
                  <a16:creationId xmlns:a16="http://schemas.microsoft.com/office/drawing/2014/main" id="{81E3B3B4-63B5-4971-9735-20BE2CC2D51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1" name="Oval 1013">
              <a:extLst>
                <a:ext uri="{FF2B5EF4-FFF2-40B4-BE49-F238E27FC236}">
                  <a16:creationId xmlns:a16="http://schemas.microsoft.com/office/drawing/2014/main" id="{0547F7AD-343D-425D-BFBA-BD30E144B82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 name="Oval 1014">
              <a:extLst>
                <a:ext uri="{FF2B5EF4-FFF2-40B4-BE49-F238E27FC236}">
                  <a16:creationId xmlns:a16="http://schemas.microsoft.com/office/drawing/2014/main" id="{A26C1A74-5469-410F-B6F0-B5B5740C3CF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 name="Rectangle 1015">
              <a:extLst>
                <a:ext uri="{FF2B5EF4-FFF2-40B4-BE49-F238E27FC236}">
                  <a16:creationId xmlns:a16="http://schemas.microsoft.com/office/drawing/2014/main" id="{97C1B9A3-5DEB-4E71-9B8D-D9DD95CE67B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62" name="Freeform 427">
            <a:extLst>
              <a:ext uri="{FF2B5EF4-FFF2-40B4-BE49-F238E27FC236}">
                <a16:creationId xmlns:a16="http://schemas.microsoft.com/office/drawing/2014/main" id="{CCAB99D2-FB83-427D-9BE3-1541AA258838}"/>
              </a:ext>
            </a:extLst>
          </p:cNvPr>
          <p:cNvSpPr/>
          <p:nvPr/>
        </p:nvSpPr>
        <p:spPr bwMode="auto">
          <a:xfrm>
            <a:off x="2543886" y="1981200"/>
            <a:ext cx="7104228" cy="281549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C4F0FF"/>
          </a:solidFill>
          <a:ln>
            <a:noFill/>
          </a:ln>
        </p:spPr>
        <p:txBody>
          <a:bodyPr/>
          <a:lstStyle/>
          <a:p>
            <a:endParaRPr lang="en-US" dirty="0"/>
          </a:p>
        </p:txBody>
      </p:sp>
      <p:pic>
        <p:nvPicPr>
          <p:cNvPr id="63" name="图片 62">
            <a:extLst>
              <a:ext uri="{FF2B5EF4-FFF2-40B4-BE49-F238E27FC236}">
                <a16:creationId xmlns:a16="http://schemas.microsoft.com/office/drawing/2014/main" id="{D78D4E75-52A0-4297-8D90-40BF8D977749}"/>
              </a:ext>
            </a:extLst>
          </p:cNvPr>
          <p:cNvPicPr>
            <a:picLocks noChangeAspect="1"/>
          </p:cNvPicPr>
          <p:nvPr/>
        </p:nvPicPr>
        <p:blipFill>
          <a:blip r:embed="rId5"/>
          <a:stretch>
            <a:fillRect/>
          </a:stretch>
        </p:blipFill>
        <p:spPr>
          <a:xfrm>
            <a:off x="5760051" y="2548552"/>
            <a:ext cx="671897" cy="468292"/>
          </a:xfrm>
          <a:prstGeom prst="rect">
            <a:avLst/>
          </a:prstGeom>
        </p:spPr>
      </p:pic>
      <p:pic>
        <p:nvPicPr>
          <p:cNvPr id="64" name="图片 63" descr="卡通人物&#10;&#10;描述已自动生成">
            <a:extLst>
              <a:ext uri="{FF2B5EF4-FFF2-40B4-BE49-F238E27FC236}">
                <a16:creationId xmlns:a16="http://schemas.microsoft.com/office/drawing/2014/main" id="{4D479A02-F4EF-498D-9DC1-139246BC2DAD}"/>
              </a:ext>
            </a:extLst>
          </p:cNvPr>
          <p:cNvPicPr>
            <a:picLocks noChangeAspect="1"/>
          </p:cNvPicPr>
          <p:nvPr/>
        </p:nvPicPr>
        <p:blipFill>
          <a:blip r:embed="rId6"/>
          <a:stretch>
            <a:fillRect/>
          </a:stretch>
        </p:blipFill>
        <p:spPr>
          <a:xfrm>
            <a:off x="3382119" y="3226007"/>
            <a:ext cx="511920" cy="426600"/>
          </a:xfrm>
          <a:prstGeom prst="rect">
            <a:avLst/>
          </a:prstGeom>
        </p:spPr>
      </p:pic>
      <p:pic>
        <p:nvPicPr>
          <p:cNvPr id="65" name="图片 64">
            <a:extLst>
              <a:ext uri="{FF2B5EF4-FFF2-40B4-BE49-F238E27FC236}">
                <a16:creationId xmlns:a16="http://schemas.microsoft.com/office/drawing/2014/main" id="{FF687E24-C771-497E-99FA-798C3E4A3DF6}"/>
              </a:ext>
            </a:extLst>
          </p:cNvPr>
          <p:cNvPicPr>
            <a:picLocks noChangeAspect="1"/>
          </p:cNvPicPr>
          <p:nvPr/>
        </p:nvPicPr>
        <p:blipFill>
          <a:blip r:embed="rId5"/>
          <a:stretch>
            <a:fillRect/>
          </a:stretch>
        </p:blipFill>
        <p:spPr>
          <a:xfrm>
            <a:off x="5236650" y="3783681"/>
            <a:ext cx="671897" cy="468292"/>
          </a:xfrm>
          <a:prstGeom prst="rect">
            <a:avLst/>
          </a:prstGeom>
        </p:spPr>
      </p:pic>
      <p:pic>
        <p:nvPicPr>
          <p:cNvPr id="66" name="图片 65">
            <a:extLst>
              <a:ext uri="{FF2B5EF4-FFF2-40B4-BE49-F238E27FC236}">
                <a16:creationId xmlns:a16="http://schemas.microsoft.com/office/drawing/2014/main" id="{B80EB648-E11B-4637-A29A-1813D67216FF}"/>
              </a:ext>
            </a:extLst>
          </p:cNvPr>
          <p:cNvPicPr>
            <a:picLocks noChangeAspect="1"/>
          </p:cNvPicPr>
          <p:nvPr/>
        </p:nvPicPr>
        <p:blipFill>
          <a:blip r:embed="rId5"/>
          <a:stretch>
            <a:fillRect/>
          </a:stretch>
        </p:blipFill>
        <p:spPr>
          <a:xfrm>
            <a:off x="7106433" y="3549475"/>
            <a:ext cx="671897" cy="468292"/>
          </a:xfrm>
          <a:prstGeom prst="rect">
            <a:avLst/>
          </a:prstGeom>
        </p:spPr>
      </p:pic>
      <p:pic>
        <p:nvPicPr>
          <p:cNvPr id="67" name="图片 66" descr="卡通人物&#10;&#10;描述已自动生成">
            <a:extLst>
              <a:ext uri="{FF2B5EF4-FFF2-40B4-BE49-F238E27FC236}">
                <a16:creationId xmlns:a16="http://schemas.microsoft.com/office/drawing/2014/main" id="{F5134402-4234-4D4B-8E2B-95817CBDB02A}"/>
              </a:ext>
            </a:extLst>
          </p:cNvPr>
          <p:cNvPicPr>
            <a:picLocks noChangeAspect="1"/>
          </p:cNvPicPr>
          <p:nvPr/>
        </p:nvPicPr>
        <p:blipFill>
          <a:blip r:embed="rId6"/>
          <a:stretch>
            <a:fillRect/>
          </a:stretch>
        </p:blipFill>
        <p:spPr>
          <a:xfrm>
            <a:off x="8589450" y="3108735"/>
            <a:ext cx="511920" cy="426600"/>
          </a:xfrm>
          <a:prstGeom prst="rect">
            <a:avLst/>
          </a:prstGeom>
        </p:spPr>
      </p:pic>
      <p:sp>
        <p:nvSpPr>
          <p:cNvPr id="69" name="Line 541">
            <a:extLst>
              <a:ext uri="{FF2B5EF4-FFF2-40B4-BE49-F238E27FC236}">
                <a16:creationId xmlns:a16="http://schemas.microsoft.com/office/drawing/2014/main" id="{6FCCAB49-68ED-41DD-92C1-ACA74F2D8198}"/>
              </a:ext>
            </a:extLst>
          </p:cNvPr>
          <p:cNvSpPr>
            <a:spLocks noChangeShapeType="1"/>
          </p:cNvSpPr>
          <p:nvPr/>
        </p:nvSpPr>
        <p:spPr bwMode="auto">
          <a:xfrm flipV="1">
            <a:off x="5541450" y="2997258"/>
            <a:ext cx="483146" cy="834555"/>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0" name="Line 541">
            <a:extLst>
              <a:ext uri="{FF2B5EF4-FFF2-40B4-BE49-F238E27FC236}">
                <a16:creationId xmlns:a16="http://schemas.microsoft.com/office/drawing/2014/main" id="{D2761056-8A1A-4A2D-90FC-E1AD47E310C8}"/>
              </a:ext>
            </a:extLst>
          </p:cNvPr>
          <p:cNvSpPr>
            <a:spLocks noChangeShapeType="1"/>
          </p:cNvSpPr>
          <p:nvPr/>
        </p:nvSpPr>
        <p:spPr bwMode="auto">
          <a:xfrm flipV="1">
            <a:off x="5846250" y="3831812"/>
            <a:ext cx="1295400" cy="18398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1" name="Line 541">
            <a:extLst>
              <a:ext uri="{FF2B5EF4-FFF2-40B4-BE49-F238E27FC236}">
                <a16:creationId xmlns:a16="http://schemas.microsoft.com/office/drawing/2014/main" id="{2085F57E-D960-4DF9-863B-BD7B468B41DD}"/>
              </a:ext>
            </a:extLst>
          </p:cNvPr>
          <p:cNvSpPr>
            <a:spLocks noChangeShapeType="1"/>
          </p:cNvSpPr>
          <p:nvPr/>
        </p:nvSpPr>
        <p:spPr bwMode="auto">
          <a:xfrm>
            <a:off x="6400410" y="2923965"/>
            <a:ext cx="807987" cy="687289"/>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cxnSp>
        <p:nvCxnSpPr>
          <p:cNvPr id="73" name="直接连接符 72">
            <a:extLst>
              <a:ext uri="{FF2B5EF4-FFF2-40B4-BE49-F238E27FC236}">
                <a16:creationId xmlns:a16="http://schemas.microsoft.com/office/drawing/2014/main" id="{5E48A898-4C8B-44F8-8417-D73C12C87366}"/>
              </a:ext>
            </a:extLst>
          </p:cNvPr>
          <p:cNvCxnSpPr>
            <a:endCxn id="64" idx="1"/>
          </p:cNvCxnSpPr>
          <p:nvPr/>
        </p:nvCxnSpPr>
        <p:spPr bwMode="auto">
          <a:xfrm>
            <a:off x="2145158" y="3350565"/>
            <a:ext cx="1236961" cy="88742"/>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EAFC458C-2C19-49D7-9609-41D30EF9A8AC}"/>
              </a:ext>
            </a:extLst>
          </p:cNvPr>
          <p:cNvCxnSpPr>
            <a:cxnSpLocks/>
            <a:stCxn id="65" idx="1"/>
            <a:endCxn id="64" idx="3"/>
          </p:cNvCxnSpPr>
          <p:nvPr/>
        </p:nvCxnSpPr>
        <p:spPr bwMode="auto">
          <a:xfrm flipH="1" flipV="1">
            <a:off x="3894039" y="3439307"/>
            <a:ext cx="1342611" cy="578520"/>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62283CB4-4040-4E36-850A-5FE8D2BD7365}"/>
              </a:ext>
            </a:extLst>
          </p:cNvPr>
          <p:cNvCxnSpPr>
            <a:cxnSpLocks/>
            <a:stCxn id="63" idx="1"/>
          </p:cNvCxnSpPr>
          <p:nvPr/>
        </p:nvCxnSpPr>
        <p:spPr bwMode="auto">
          <a:xfrm flipH="1">
            <a:off x="3855597" y="2782698"/>
            <a:ext cx="1904454" cy="51511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A7165918-8462-4D59-A374-D7922A8F9F34}"/>
              </a:ext>
            </a:extLst>
          </p:cNvPr>
          <p:cNvCxnSpPr>
            <a:cxnSpLocks/>
            <a:endCxn id="66" idx="3"/>
          </p:cNvCxnSpPr>
          <p:nvPr/>
        </p:nvCxnSpPr>
        <p:spPr bwMode="auto">
          <a:xfrm flipH="1">
            <a:off x="7778330" y="3262294"/>
            <a:ext cx="801800" cy="521327"/>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AA096189-5F2C-4B5D-8FF7-4418AC29B390}"/>
              </a:ext>
            </a:extLst>
          </p:cNvPr>
          <p:cNvCxnSpPr>
            <a:cxnSpLocks/>
            <a:stCxn id="31" idx="1"/>
            <a:endCxn id="67" idx="3"/>
          </p:cNvCxnSpPr>
          <p:nvPr/>
        </p:nvCxnSpPr>
        <p:spPr bwMode="auto">
          <a:xfrm flipH="1">
            <a:off x="9101370" y="3309086"/>
            <a:ext cx="1063207" cy="1294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sp>
        <p:nvSpPr>
          <p:cNvPr id="86" name="Rectangle 28">
            <a:extLst>
              <a:ext uri="{FF2B5EF4-FFF2-40B4-BE49-F238E27FC236}">
                <a16:creationId xmlns:a16="http://schemas.microsoft.com/office/drawing/2014/main" id="{D6AAD6E2-C9E1-4C4E-82D9-A0C44502AF95}"/>
              </a:ext>
            </a:extLst>
          </p:cNvPr>
          <p:cNvSpPr/>
          <p:nvPr/>
        </p:nvSpPr>
        <p:spPr bwMode="auto">
          <a:xfrm rot="233520">
            <a:off x="3016099" y="3492296"/>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7" name="Rectangle 23">
            <a:extLst>
              <a:ext uri="{FF2B5EF4-FFF2-40B4-BE49-F238E27FC236}">
                <a16:creationId xmlns:a16="http://schemas.microsoft.com/office/drawing/2014/main" id="{9290121E-C386-4E3C-9C4B-B956D3153CF7}"/>
              </a:ext>
            </a:extLst>
          </p:cNvPr>
          <p:cNvSpPr/>
          <p:nvPr/>
        </p:nvSpPr>
        <p:spPr bwMode="auto">
          <a:xfrm rot="234041">
            <a:off x="2661106" y="3473725"/>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8" name="Rectangle 27">
            <a:extLst>
              <a:ext uri="{FF2B5EF4-FFF2-40B4-BE49-F238E27FC236}">
                <a16:creationId xmlns:a16="http://schemas.microsoft.com/office/drawing/2014/main" id="{A7E13FF8-8E20-4B32-9CA9-9FD7FB7CE809}"/>
              </a:ext>
            </a:extLst>
          </p:cNvPr>
          <p:cNvSpPr/>
          <p:nvPr/>
        </p:nvSpPr>
        <p:spPr bwMode="auto">
          <a:xfrm rot="237937">
            <a:off x="2233718" y="3452623"/>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a:solidFill>
                <a:srgbClr val="000000"/>
              </a:solidFill>
              <a:latin typeface="Courier New" charset="0"/>
            </a:endParaRPr>
          </a:p>
        </p:txBody>
      </p:sp>
      <p:sp>
        <p:nvSpPr>
          <p:cNvPr id="90" name="文本框 89">
            <a:extLst>
              <a:ext uri="{FF2B5EF4-FFF2-40B4-BE49-F238E27FC236}">
                <a16:creationId xmlns:a16="http://schemas.microsoft.com/office/drawing/2014/main" id="{C2C18BDB-4090-4777-82FF-C2E379D81843}"/>
              </a:ext>
            </a:extLst>
          </p:cNvPr>
          <p:cNvSpPr txBox="1"/>
          <p:nvPr/>
        </p:nvSpPr>
        <p:spPr>
          <a:xfrm>
            <a:off x="1197583" y="2415592"/>
            <a:ext cx="415498" cy="369332"/>
          </a:xfrm>
          <a:prstGeom prst="rect">
            <a:avLst/>
          </a:prstGeom>
          <a:noFill/>
        </p:spPr>
        <p:txBody>
          <a:bodyPr wrap="none" rtlCol="0">
            <a:spAutoFit/>
          </a:bodyPr>
          <a:lstStyle/>
          <a:p>
            <a:r>
              <a:rPr lang="zh-CN" altLang="en-US" dirty="0"/>
              <a:t>源</a:t>
            </a:r>
          </a:p>
        </p:txBody>
      </p:sp>
      <p:sp>
        <p:nvSpPr>
          <p:cNvPr id="91" name="文本框 90">
            <a:extLst>
              <a:ext uri="{FF2B5EF4-FFF2-40B4-BE49-F238E27FC236}">
                <a16:creationId xmlns:a16="http://schemas.microsoft.com/office/drawing/2014/main" id="{06FFB733-BE96-4736-9CCA-94D2FB18FA75}"/>
              </a:ext>
            </a:extLst>
          </p:cNvPr>
          <p:cNvSpPr txBox="1"/>
          <p:nvPr/>
        </p:nvSpPr>
        <p:spPr>
          <a:xfrm>
            <a:off x="10527560" y="2414553"/>
            <a:ext cx="646331" cy="369332"/>
          </a:xfrm>
          <a:prstGeom prst="rect">
            <a:avLst/>
          </a:prstGeom>
          <a:noFill/>
        </p:spPr>
        <p:txBody>
          <a:bodyPr wrap="none" rtlCol="0">
            <a:spAutoFit/>
          </a:bodyPr>
          <a:lstStyle/>
          <a:p>
            <a:r>
              <a:rPr lang="zh-CN" altLang="en-US" dirty="0"/>
              <a:t>目的</a:t>
            </a:r>
          </a:p>
        </p:txBody>
      </p:sp>
      <p:sp>
        <p:nvSpPr>
          <p:cNvPr id="92" name="文本框 91">
            <a:extLst>
              <a:ext uri="{FF2B5EF4-FFF2-40B4-BE49-F238E27FC236}">
                <a16:creationId xmlns:a16="http://schemas.microsoft.com/office/drawing/2014/main" id="{3A1B67CC-79A9-4CA1-8DD3-F6F4DC50DE87}"/>
              </a:ext>
            </a:extLst>
          </p:cNvPr>
          <p:cNvSpPr txBox="1"/>
          <p:nvPr/>
        </p:nvSpPr>
        <p:spPr>
          <a:xfrm>
            <a:off x="5008050" y="2035775"/>
            <a:ext cx="2492990" cy="369332"/>
          </a:xfrm>
          <a:prstGeom prst="rect">
            <a:avLst/>
          </a:prstGeom>
          <a:noFill/>
        </p:spPr>
        <p:txBody>
          <a:bodyPr wrap="none" rtlCol="0">
            <a:spAutoFit/>
          </a:bodyPr>
          <a:lstStyle/>
          <a:p>
            <a:r>
              <a:rPr lang="zh-CN" altLang="en-US" dirty="0"/>
              <a:t>网络核心：不可靠信道</a:t>
            </a:r>
          </a:p>
        </p:txBody>
      </p:sp>
      <p:sp>
        <p:nvSpPr>
          <p:cNvPr id="3" name="文本框 2">
            <a:extLst>
              <a:ext uri="{FF2B5EF4-FFF2-40B4-BE49-F238E27FC236}">
                <a16:creationId xmlns:a16="http://schemas.microsoft.com/office/drawing/2014/main" id="{565AE24F-2E4D-2860-1C6D-1C373A7202E9}"/>
              </a:ext>
            </a:extLst>
          </p:cNvPr>
          <p:cNvSpPr txBox="1"/>
          <p:nvPr/>
        </p:nvSpPr>
        <p:spPr>
          <a:xfrm>
            <a:off x="2298041" y="3951663"/>
            <a:ext cx="877163" cy="369332"/>
          </a:xfrm>
          <a:prstGeom prst="rect">
            <a:avLst/>
          </a:prstGeom>
          <a:noFill/>
        </p:spPr>
        <p:txBody>
          <a:bodyPr wrap="none" rtlCol="0">
            <a:spAutoFit/>
          </a:bodyPr>
          <a:lstStyle/>
          <a:p>
            <a:r>
              <a:rPr lang="zh-CN" altLang="en-US" dirty="0"/>
              <a:t>数据包</a:t>
            </a:r>
          </a:p>
        </p:txBody>
      </p:sp>
      <p:sp>
        <p:nvSpPr>
          <p:cNvPr id="68" name="Rectangle 28">
            <a:extLst>
              <a:ext uri="{FF2B5EF4-FFF2-40B4-BE49-F238E27FC236}">
                <a16:creationId xmlns:a16="http://schemas.microsoft.com/office/drawing/2014/main" id="{D96079FD-EE09-6610-D8C9-E44253FF18E6}"/>
              </a:ext>
            </a:extLst>
          </p:cNvPr>
          <p:cNvSpPr/>
          <p:nvPr/>
        </p:nvSpPr>
        <p:spPr bwMode="auto">
          <a:xfrm rot="20952080">
            <a:off x="6883142" y="3983522"/>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72" name="Rectangle 23">
            <a:extLst>
              <a:ext uri="{FF2B5EF4-FFF2-40B4-BE49-F238E27FC236}">
                <a16:creationId xmlns:a16="http://schemas.microsoft.com/office/drawing/2014/main" id="{65D560B3-4CC1-828C-C573-628E0FC422DB}"/>
              </a:ext>
            </a:extLst>
          </p:cNvPr>
          <p:cNvSpPr/>
          <p:nvPr/>
        </p:nvSpPr>
        <p:spPr bwMode="auto">
          <a:xfrm rot="20973303">
            <a:off x="6531265" y="4019578"/>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75" name="Rectangle 27">
            <a:extLst>
              <a:ext uri="{FF2B5EF4-FFF2-40B4-BE49-F238E27FC236}">
                <a16:creationId xmlns:a16="http://schemas.microsoft.com/office/drawing/2014/main" id="{674D15D8-A019-3106-5C6E-6E1A68198643}"/>
              </a:ext>
            </a:extLst>
          </p:cNvPr>
          <p:cNvSpPr/>
          <p:nvPr/>
        </p:nvSpPr>
        <p:spPr bwMode="auto">
          <a:xfrm rot="2576333">
            <a:off x="6827039" y="2868939"/>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a:solidFill>
                <a:srgbClr val="000000"/>
              </a:solidFill>
              <a:latin typeface="Courier New" charset="0"/>
            </a:endParaRPr>
          </a:p>
        </p:txBody>
      </p:sp>
      <p:sp>
        <p:nvSpPr>
          <p:cNvPr id="76" name="文本框 75">
            <a:extLst>
              <a:ext uri="{FF2B5EF4-FFF2-40B4-BE49-F238E27FC236}">
                <a16:creationId xmlns:a16="http://schemas.microsoft.com/office/drawing/2014/main" id="{2B39FBD9-A925-0365-782B-BA3C925FE922}"/>
              </a:ext>
            </a:extLst>
          </p:cNvPr>
          <p:cNvSpPr txBox="1"/>
          <p:nvPr/>
        </p:nvSpPr>
        <p:spPr>
          <a:xfrm rot="21000963">
            <a:off x="6566598" y="4396279"/>
            <a:ext cx="877163" cy="369332"/>
          </a:xfrm>
          <a:prstGeom prst="rect">
            <a:avLst/>
          </a:prstGeom>
          <a:noFill/>
        </p:spPr>
        <p:txBody>
          <a:bodyPr wrap="none" rtlCol="0">
            <a:spAutoFit/>
          </a:bodyPr>
          <a:lstStyle/>
          <a:p>
            <a:r>
              <a:rPr lang="zh-CN" altLang="en-US" dirty="0"/>
              <a:t>数据包</a:t>
            </a:r>
          </a:p>
        </p:txBody>
      </p:sp>
      <p:sp>
        <p:nvSpPr>
          <p:cNvPr id="79" name="矩形 78">
            <a:extLst>
              <a:ext uri="{FF2B5EF4-FFF2-40B4-BE49-F238E27FC236}">
                <a16:creationId xmlns:a16="http://schemas.microsoft.com/office/drawing/2014/main" id="{DCC815A1-4E26-7CC8-16A0-7D1532701409}"/>
              </a:ext>
            </a:extLst>
          </p:cNvPr>
          <p:cNvSpPr/>
          <p:nvPr/>
        </p:nvSpPr>
        <p:spPr>
          <a:xfrm>
            <a:off x="2066140" y="5158071"/>
            <a:ext cx="8059720" cy="523220"/>
          </a:xfrm>
          <a:prstGeom prst="rect">
            <a:avLst/>
          </a:prstGeom>
        </p:spPr>
        <p:txBody>
          <a:bodyPr wrap="square">
            <a:spAutoFit/>
          </a:bodyPr>
          <a:lstStyle/>
          <a:p>
            <a:pPr algn="ctr"/>
            <a:r>
              <a:rPr lang="zh-CN" altLang="en-US" sz="2800" b="1" dirty="0">
                <a:solidFill>
                  <a:schemeClr val="tx2"/>
                </a:solidFill>
                <a:effectLst>
                  <a:outerShdw blurRad="38100" dist="38100" dir="2700000" algn="tl">
                    <a:srgbClr val="C0C0C0"/>
                  </a:outerShdw>
                </a:effectLst>
                <a:latin typeface="+mj-lt"/>
                <a:ea typeface="+mj-ea"/>
                <a:cs typeface="+mj-cs"/>
              </a:rPr>
              <a:t>不可靠信道：链路过载导致数据丢失</a:t>
            </a:r>
          </a:p>
        </p:txBody>
      </p:sp>
      <p:sp>
        <p:nvSpPr>
          <p:cNvPr id="81" name="Rectangle 28">
            <a:extLst>
              <a:ext uri="{FF2B5EF4-FFF2-40B4-BE49-F238E27FC236}">
                <a16:creationId xmlns:a16="http://schemas.microsoft.com/office/drawing/2014/main" id="{AEBC8FAC-0670-385D-1F89-B2A6BA24A7CC}"/>
              </a:ext>
            </a:extLst>
          </p:cNvPr>
          <p:cNvSpPr/>
          <p:nvPr/>
        </p:nvSpPr>
        <p:spPr bwMode="auto">
          <a:xfrm rot="20952080">
            <a:off x="6131055" y="4115319"/>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2" name="Rectangle 28">
            <a:extLst>
              <a:ext uri="{FF2B5EF4-FFF2-40B4-BE49-F238E27FC236}">
                <a16:creationId xmlns:a16="http://schemas.microsoft.com/office/drawing/2014/main" id="{304A2D89-3134-081C-0261-64D2EF10440F}"/>
              </a:ext>
            </a:extLst>
          </p:cNvPr>
          <p:cNvSpPr/>
          <p:nvPr/>
        </p:nvSpPr>
        <p:spPr bwMode="auto">
          <a:xfrm rot="20952080">
            <a:off x="5758155" y="4171600"/>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78" name="乘号 77">
            <a:extLst>
              <a:ext uri="{FF2B5EF4-FFF2-40B4-BE49-F238E27FC236}">
                <a16:creationId xmlns:a16="http://schemas.microsoft.com/office/drawing/2014/main" id="{BB09F156-D2EC-E9C9-C011-DB365C251DD7}"/>
              </a:ext>
            </a:extLst>
          </p:cNvPr>
          <p:cNvSpPr/>
          <p:nvPr/>
        </p:nvSpPr>
        <p:spPr bwMode="auto">
          <a:xfrm>
            <a:off x="5497437" y="3977533"/>
            <a:ext cx="762000" cy="762000"/>
          </a:xfrm>
          <a:prstGeom prst="mathMultiply">
            <a:avLst>
              <a:gd name="adj1" fmla="val 1248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87085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6F94A-E612-4A2C-9638-F228DDA72A90}"/>
              </a:ext>
            </a:extLst>
          </p:cNvPr>
          <p:cNvSpPr>
            <a:spLocks noGrp="1"/>
          </p:cNvSpPr>
          <p:nvPr>
            <p:ph type="title"/>
          </p:nvPr>
        </p:nvSpPr>
        <p:spPr/>
        <p:txBody>
          <a:bodyPr/>
          <a:lstStyle/>
          <a:p>
            <a:r>
              <a:rPr lang="zh-CN" altLang="en-US" dirty="0"/>
              <a:t>流水线传输</a:t>
            </a:r>
          </a:p>
        </p:txBody>
      </p:sp>
      <p:sp>
        <p:nvSpPr>
          <p:cNvPr id="3" name="内容占位符 2">
            <a:extLst>
              <a:ext uri="{FF2B5EF4-FFF2-40B4-BE49-F238E27FC236}">
                <a16:creationId xmlns:a16="http://schemas.microsoft.com/office/drawing/2014/main" id="{516C2A2A-AB92-416F-9D23-DA9E12D13108}"/>
              </a:ext>
            </a:extLst>
          </p:cNvPr>
          <p:cNvSpPr>
            <a:spLocks noGrp="1"/>
          </p:cNvSpPr>
          <p:nvPr>
            <p:ph idx="1"/>
          </p:nvPr>
        </p:nvSpPr>
        <p:spPr/>
        <p:txBody>
          <a:bodyPr/>
          <a:lstStyle/>
          <a:p>
            <a:r>
              <a:rPr kumimoji="1" lang="zh-CN" altLang="en-US" dirty="0"/>
              <a:t>允许发送方在没收到确认前</a:t>
            </a:r>
            <a:r>
              <a:rPr kumimoji="1" lang="zh-CN" altLang="en-US" dirty="0">
                <a:solidFill>
                  <a:srgbClr val="B348FF"/>
                </a:solidFill>
              </a:rPr>
              <a:t>连续发送</a:t>
            </a:r>
            <a:r>
              <a:rPr kumimoji="1" lang="zh-CN" altLang="en-US" dirty="0"/>
              <a:t>多个数据包</a:t>
            </a:r>
            <a:endParaRPr kumimoji="1" lang="en-US" altLang="zh-CN" dirty="0"/>
          </a:p>
          <a:p>
            <a:r>
              <a:rPr kumimoji="1" lang="zh-CN" altLang="en-US" dirty="0"/>
              <a:t>信道内有多个正在传输且未被</a:t>
            </a:r>
            <a:r>
              <a:rPr kumimoji="1" lang="zh-CN" altLang="en-US"/>
              <a:t>确认的数据包</a:t>
            </a:r>
            <a:endParaRPr lang="zh-CN" altLang="en-US" dirty="0"/>
          </a:p>
        </p:txBody>
      </p:sp>
      <p:sp>
        <p:nvSpPr>
          <p:cNvPr id="4" name="灯片编号占位符 3">
            <a:extLst>
              <a:ext uri="{FF2B5EF4-FFF2-40B4-BE49-F238E27FC236}">
                <a16:creationId xmlns:a16="http://schemas.microsoft.com/office/drawing/2014/main" id="{73D81B5A-5DE4-402A-8AA1-ED45299BD104}"/>
              </a:ext>
            </a:extLst>
          </p:cNvPr>
          <p:cNvSpPr>
            <a:spLocks noGrp="1"/>
          </p:cNvSpPr>
          <p:nvPr>
            <p:ph type="sldNum" sz="quarter" idx="11"/>
          </p:nvPr>
        </p:nvSpPr>
        <p:spPr/>
        <p:txBody>
          <a:bodyPr/>
          <a:lstStyle/>
          <a:p>
            <a:pPr>
              <a:defRPr/>
            </a:pPr>
            <a:fld id="{3FFE790D-BCFB-4008-9260-CA63AEE325FD}" type="slidenum">
              <a:rPr lang="en-US" smtClean="0"/>
              <a:pPr>
                <a:defRPr/>
              </a:pPr>
              <a:t>50</a:t>
            </a:fld>
            <a:endParaRPr lang="en-US" dirty="0"/>
          </a:p>
        </p:txBody>
      </p:sp>
      <p:pic>
        <p:nvPicPr>
          <p:cNvPr id="239" name="图片 238">
            <a:extLst>
              <a:ext uri="{FF2B5EF4-FFF2-40B4-BE49-F238E27FC236}">
                <a16:creationId xmlns:a16="http://schemas.microsoft.com/office/drawing/2014/main" id="{2A3C4041-F64E-4F26-AE0A-82C7501294D1}"/>
              </a:ext>
            </a:extLst>
          </p:cNvPr>
          <p:cNvPicPr>
            <a:picLocks noChangeAspect="1"/>
          </p:cNvPicPr>
          <p:nvPr/>
        </p:nvPicPr>
        <p:blipFill>
          <a:blip r:embed="rId2"/>
          <a:stretch>
            <a:fillRect/>
          </a:stretch>
        </p:blipFill>
        <p:spPr>
          <a:xfrm>
            <a:off x="2918657" y="2886247"/>
            <a:ext cx="6364776" cy="2371550"/>
          </a:xfrm>
          <a:prstGeom prst="rect">
            <a:avLst/>
          </a:prstGeom>
        </p:spPr>
      </p:pic>
    </p:spTree>
    <p:extLst>
      <p:ext uri="{BB962C8B-B14F-4D97-AF65-F5344CB8AC3E}">
        <p14:creationId xmlns:p14="http://schemas.microsoft.com/office/powerpoint/2010/main" val="156709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EC3D7-4723-415F-BA50-79F2CA2DE23D}"/>
              </a:ext>
            </a:extLst>
          </p:cNvPr>
          <p:cNvSpPr>
            <a:spLocks noGrp="1"/>
          </p:cNvSpPr>
          <p:nvPr>
            <p:ph type="title"/>
          </p:nvPr>
        </p:nvSpPr>
        <p:spPr/>
        <p:txBody>
          <a:bodyPr/>
          <a:lstStyle/>
          <a:p>
            <a:r>
              <a:rPr lang="zh-CN" altLang="en-US" dirty="0"/>
              <a:t>流水线传输</a:t>
            </a:r>
          </a:p>
        </p:txBody>
      </p:sp>
      <p:sp>
        <p:nvSpPr>
          <p:cNvPr id="4" name="灯片编号占位符 3">
            <a:extLst>
              <a:ext uri="{FF2B5EF4-FFF2-40B4-BE49-F238E27FC236}">
                <a16:creationId xmlns:a16="http://schemas.microsoft.com/office/drawing/2014/main" id="{DF82499D-2139-46D2-B07C-186FFD826E8F}"/>
              </a:ext>
            </a:extLst>
          </p:cNvPr>
          <p:cNvSpPr>
            <a:spLocks noGrp="1"/>
          </p:cNvSpPr>
          <p:nvPr>
            <p:ph type="sldNum" sz="quarter" idx="11"/>
          </p:nvPr>
        </p:nvSpPr>
        <p:spPr/>
        <p:txBody>
          <a:bodyPr/>
          <a:lstStyle/>
          <a:p>
            <a:pPr>
              <a:defRPr/>
            </a:pPr>
            <a:fld id="{3FFE790D-BCFB-4008-9260-CA63AEE325FD}" type="slidenum">
              <a:rPr lang="en-US" smtClean="0"/>
              <a:pPr>
                <a:defRPr/>
              </a:pPr>
              <a:t>51</a:t>
            </a:fld>
            <a:endParaRPr lang="en-US" dirty="0"/>
          </a:p>
        </p:txBody>
      </p:sp>
      <p:sp>
        <p:nvSpPr>
          <p:cNvPr id="5" name="Line 3">
            <a:extLst>
              <a:ext uri="{FF2B5EF4-FFF2-40B4-BE49-F238E27FC236}">
                <a16:creationId xmlns:a16="http://schemas.microsoft.com/office/drawing/2014/main" id="{414BD283-5E0E-4847-B2D8-428A91D7363E}"/>
              </a:ext>
            </a:extLst>
          </p:cNvPr>
          <p:cNvSpPr>
            <a:spLocks noChangeShapeType="1"/>
          </p:cNvSpPr>
          <p:nvPr/>
        </p:nvSpPr>
        <p:spPr bwMode="auto">
          <a:xfrm>
            <a:off x="5121275" y="1963982"/>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 name="Text Box 4">
            <a:extLst>
              <a:ext uri="{FF2B5EF4-FFF2-40B4-BE49-F238E27FC236}">
                <a16:creationId xmlns:a16="http://schemas.microsoft.com/office/drawing/2014/main" id="{94D7D529-CA7D-4E6D-A9B9-C3333C2DE3C7}"/>
              </a:ext>
            </a:extLst>
          </p:cNvPr>
          <p:cNvSpPr txBox="1">
            <a:spLocks noChangeArrowheads="1"/>
          </p:cNvSpPr>
          <p:nvPr/>
        </p:nvSpPr>
        <p:spPr bwMode="auto">
          <a:xfrm>
            <a:off x="1949450" y="1757607"/>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第一个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开始发送</a:t>
            </a:r>
            <a:r>
              <a:rPr lang="en-US" altLang="zh-CN" dirty="0">
                <a:latin typeface="微软雅黑" panose="020B0503020204020204" pitchFamily="34" charset="-122"/>
                <a:ea typeface="微软雅黑" panose="020B0503020204020204" pitchFamily="34" charset="-122"/>
              </a:rPr>
              <a:t>, t = 0</a:t>
            </a:r>
          </a:p>
        </p:txBody>
      </p:sp>
      <p:sp>
        <p:nvSpPr>
          <p:cNvPr id="7" name="Line 5">
            <a:extLst>
              <a:ext uri="{FF2B5EF4-FFF2-40B4-BE49-F238E27FC236}">
                <a16:creationId xmlns:a16="http://schemas.microsoft.com/office/drawing/2014/main" id="{300C7CFE-EA08-4C84-9E34-3CCDBCBEA6D0}"/>
              </a:ext>
            </a:extLst>
          </p:cNvPr>
          <p:cNvSpPr>
            <a:spLocks noChangeShapeType="1"/>
          </p:cNvSpPr>
          <p:nvPr/>
        </p:nvSpPr>
        <p:spPr bwMode="auto">
          <a:xfrm>
            <a:off x="5111750" y="1741732"/>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6">
            <a:extLst>
              <a:ext uri="{FF2B5EF4-FFF2-40B4-BE49-F238E27FC236}">
                <a16:creationId xmlns:a16="http://schemas.microsoft.com/office/drawing/2014/main" id="{C3A35DFB-E091-40C8-BC76-8AED8E9998C1}"/>
              </a:ext>
            </a:extLst>
          </p:cNvPr>
          <p:cNvSpPr>
            <a:spLocks noChangeShapeType="1"/>
          </p:cNvSpPr>
          <p:nvPr/>
        </p:nvSpPr>
        <p:spPr bwMode="auto">
          <a:xfrm>
            <a:off x="7192963" y="1754432"/>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Text Box 7">
            <a:extLst>
              <a:ext uri="{FF2B5EF4-FFF2-40B4-BE49-F238E27FC236}">
                <a16:creationId xmlns:a16="http://schemas.microsoft.com/office/drawing/2014/main" id="{EB1EBC98-B8AF-48C1-9737-12762CE8FFD9}"/>
              </a:ext>
            </a:extLst>
          </p:cNvPr>
          <p:cNvSpPr txBox="1">
            <a:spLocks noChangeArrowheads="1"/>
          </p:cNvSpPr>
          <p:nvPr/>
        </p:nvSpPr>
        <p:spPr bwMode="auto">
          <a:xfrm>
            <a:off x="4651375" y="1414707"/>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发送方</a:t>
            </a:r>
            <a:endParaRPr lang="en-US" altLang="zh-CN" dirty="0">
              <a:latin typeface="微软雅黑" panose="020B0503020204020204" pitchFamily="34" charset="-122"/>
              <a:ea typeface="微软雅黑" panose="020B0503020204020204" pitchFamily="34" charset="-122"/>
            </a:endParaRPr>
          </a:p>
        </p:txBody>
      </p:sp>
      <p:sp>
        <p:nvSpPr>
          <p:cNvPr id="10" name="Text Box 8">
            <a:extLst>
              <a:ext uri="{FF2B5EF4-FFF2-40B4-BE49-F238E27FC236}">
                <a16:creationId xmlns:a16="http://schemas.microsoft.com/office/drawing/2014/main" id="{0A04387B-D71F-41F5-A702-0E5EAEF30B9E}"/>
              </a:ext>
            </a:extLst>
          </p:cNvPr>
          <p:cNvSpPr txBox="1">
            <a:spLocks noChangeArrowheads="1"/>
          </p:cNvSpPr>
          <p:nvPr/>
        </p:nvSpPr>
        <p:spPr bwMode="auto">
          <a:xfrm>
            <a:off x="6680200" y="1414707"/>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接收方</a:t>
            </a:r>
            <a:endParaRPr lang="en-US" altLang="zh-CN" dirty="0">
              <a:latin typeface="微软雅黑" panose="020B0503020204020204" pitchFamily="34" charset="-122"/>
              <a:ea typeface="微软雅黑" panose="020B0503020204020204" pitchFamily="34" charset="-122"/>
            </a:endParaRPr>
          </a:p>
        </p:txBody>
      </p:sp>
      <p:sp>
        <p:nvSpPr>
          <p:cNvPr id="11" name="Line 9">
            <a:extLst>
              <a:ext uri="{FF2B5EF4-FFF2-40B4-BE49-F238E27FC236}">
                <a16:creationId xmlns:a16="http://schemas.microsoft.com/office/drawing/2014/main" id="{17E345CB-0A6E-41C9-979D-C4B7047A77EC}"/>
              </a:ext>
            </a:extLst>
          </p:cNvPr>
          <p:cNvSpPr>
            <a:spLocks noChangeShapeType="1"/>
          </p:cNvSpPr>
          <p:nvPr/>
        </p:nvSpPr>
        <p:spPr bwMode="auto">
          <a:xfrm>
            <a:off x="5132388" y="1959220"/>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Line 10">
            <a:extLst>
              <a:ext uri="{FF2B5EF4-FFF2-40B4-BE49-F238E27FC236}">
                <a16:creationId xmlns:a16="http://schemas.microsoft.com/office/drawing/2014/main" id="{FC663CD4-F435-4482-91CA-7B321018F523}"/>
              </a:ext>
            </a:extLst>
          </p:cNvPr>
          <p:cNvSpPr>
            <a:spLocks noChangeShapeType="1"/>
          </p:cNvSpPr>
          <p:nvPr/>
        </p:nvSpPr>
        <p:spPr bwMode="auto">
          <a:xfrm>
            <a:off x="5138738" y="4091232"/>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Freeform 11">
            <a:extLst>
              <a:ext uri="{FF2B5EF4-FFF2-40B4-BE49-F238E27FC236}">
                <a16:creationId xmlns:a16="http://schemas.microsoft.com/office/drawing/2014/main" id="{419C2E6E-18AE-455A-8F6F-84AC820861A0}"/>
              </a:ext>
            </a:extLst>
          </p:cNvPr>
          <p:cNvSpPr>
            <a:spLocks/>
          </p:cNvSpPr>
          <p:nvPr/>
        </p:nvSpPr>
        <p:spPr bwMode="auto">
          <a:xfrm>
            <a:off x="5116513" y="1956045"/>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4" name="Line 12">
            <a:extLst>
              <a:ext uri="{FF2B5EF4-FFF2-40B4-BE49-F238E27FC236}">
                <a16:creationId xmlns:a16="http://schemas.microsoft.com/office/drawing/2014/main" id="{403C8C2A-0A4F-464E-8D50-DDB2729BCCB4}"/>
              </a:ext>
            </a:extLst>
          </p:cNvPr>
          <p:cNvSpPr>
            <a:spLocks noChangeShapeType="1"/>
          </p:cNvSpPr>
          <p:nvPr/>
        </p:nvSpPr>
        <p:spPr bwMode="auto">
          <a:xfrm flipH="1">
            <a:off x="4981575" y="1956045"/>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 name="Line 13">
            <a:extLst>
              <a:ext uri="{FF2B5EF4-FFF2-40B4-BE49-F238E27FC236}">
                <a16:creationId xmlns:a16="http://schemas.microsoft.com/office/drawing/2014/main" id="{DAC2A3D6-4AB7-484E-90E2-C79CFF146940}"/>
              </a:ext>
            </a:extLst>
          </p:cNvPr>
          <p:cNvSpPr>
            <a:spLocks noChangeShapeType="1"/>
          </p:cNvSpPr>
          <p:nvPr/>
        </p:nvSpPr>
        <p:spPr bwMode="auto">
          <a:xfrm flipH="1">
            <a:off x="4981575" y="2200520"/>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Text Box 14">
            <a:extLst>
              <a:ext uri="{FF2B5EF4-FFF2-40B4-BE49-F238E27FC236}">
                <a16:creationId xmlns:a16="http://schemas.microsoft.com/office/drawing/2014/main" id="{E43086F1-DE4F-49B8-96C1-6B0B57B52CD6}"/>
              </a:ext>
            </a:extLst>
          </p:cNvPr>
          <p:cNvSpPr txBox="1">
            <a:spLocks noChangeArrowheads="1"/>
          </p:cNvSpPr>
          <p:nvPr/>
        </p:nvSpPr>
        <p:spPr bwMode="auto">
          <a:xfrm>
            <a:off x="4200525" y="2940295"/>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en-US" altLang="zh-CN">
                <a:latin typeface="微软雅黑" panose="020B0503020204020204" pitchFamily="34" charset="-122"/>
                <a:ea typeface="微软雅黑" panose="020B0503020204020204" pitchFamily="34" charset="-122"/>
              </a:rPr>
              <a:t>RTT </a:t>
            </a:r>
          </a:p>
        </p:txBody>
      </p:sp>
      <p:sp>
        <p:nvSpPr>
          <p:cNvPr id="17" name="Line 15">
            <a:extLst>
              <a:ext uri="{FF2B5EF4-FFF2-40B4-BE49-F238E27FC236}">
                <a16:creationId xmlns:a16="http://schemas.microsoft.com/office/drawing/2014/main" id="{0C135B31-AC23-4DDB-87DC-FC395E06ACBB}"/>
              </a:ext>
            </a:extLst>
          </p:cNvPr>
          <p:cNvSpPr>
            <a:spLocks noChangeShapeType="1"/>
          </p:cNvSpPr>
          <p:nvPr/>
        </p:nvSpPr>
        <p:spPr bwMode="auto">
          <a:xfrm>
            <a:off x="5014913" y="3251445"/>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6">
            <a:extLst>
              <a:ext uri="{FF2B5EF4-FFF2-40B4-BE49-F238E27FC236}">
                <a16:creationId xmlns:a16="http://schemas.microsoft.com/office/drawing/2014/main" id="{A787ADE2-5EA9-4189-914C-9F175AFAF7E8}"/>
              </a:ext>
            </a:extLst>
          </p:cNvPr>
          <p:cNvSpPr>
            <a:spLocks noChangeShapeType="1"/>
          </p:cNvSpPr>
          <p:nvPr/>
        </p:nvSpPr>
        <p:spPr bwMode="auto">
          <a:xfrm flipV="1">
            <a:off x="5019675" y="2222745"/>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Text Box 17">
            <a:extLst>
              <a:ext uri="{FF2B5EF4-FFF2-40B4-BE49-F238E27FC236}">
                <a16:creationId xmlns:a16="http://schemas.microsoft.com/office/drawing/2014/main" id="{7982BAC2-C741-4A62-A972-1500C4D16E64}"/>
              </a:ext>
            </a:extLst>
          </p:cNvPr>
          <p:cNvSpPr txBox="1">
            <a:spLocks noChangeArrowheads="1"/>
          </p:cNvSpPr>
          <p:nvPr/>
        </p:nvSpPr>
        <p:spPr bwMode="auto">
          <a:xfrm>
            <a:off x="1524001" y="2038595"/>
            <a:ext cx="3511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r>
              <a:rPr lang="zh-CN" altLang="en-US" dirty="0">
                <a:latin typeface="微软雅黑" panose="020B0503020204020204" pitchFamily="34" charset="-122"/>
                <a:ea typeface="微软雅黑" panose="020B0503020204020204" pitchFamily="34" charset="-122"/>
              </a:rPr>
              <a:t>最后一个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发送完毕</a:t>
            </a:r>
            <a:r>
              <a:rPr lang="en-US" altLang="zh-CN" dirty="0">
                <a:latin typeface="微软雅黑" panose="020B0503020204020204" pitchFamily="34" charset="-122"/>
                <a:ea typeface="微软雅黑" panose="020B0503020204020204" pitchFamily="34" charset="-122"/>
              </a:rPr>
              <a:t>, </a:t>
            </a:r>
            <a:r>
              <a:rPr lang="en-US" altLang="zh-CN" dirty="0">
                <a:solidFill>
                  <a:srgbClr val="CC0000"/>
                </a:solidFill>
                <a:latin typeface="微软雅黑" panose="020B0503020204020204" pitchFamily="34" charset="-122"/>
                <a:ea typeface="微软雅黑" panose="020B0503020204020204" pitchFamily="34" charset="-122"/>
              </a:rPr>
              <a:t>t = L / R</a:t>
            </a:r>
          </a:p>
        </p:txBody>
      </p:sp>
      <p:sp>
        <p:nvSpPr>
          <p:cNvPr id="20" name="Line 18">
            <a:extLst>
              <a:ext uri="{FF2B5EF4-FFF2-40B4-BE49-F238E27FC236}">
                <a16:creationId xmlns:a16="http://schemas.microsoft.com/office/drawing/2014/main" id="{638646D4-A1EA-46CC-90B7-2B87CDCAEAF5}"/>
              </a:ext>
            </a:extLst>
          </p:cNvPr>
          <p:cNvSpPr>
            <a:spLocks noChangeShapeType="1"/>
          </p:cNvSpPr>
          <p:nvPr/>
        </p:nvSpPr>
        <p:spPr bwMode="auto">
          <a:xfrm flipH="1">
            <a:off x="7181850" y="2881557"/>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Text Box 19">
            <a:extLst>
              <a:ext uri="{FF2B5EF4-FFF2-40B4-BE49-F238E27FC236}">
                <a16:creationId xmlns:a16="http://schemas.microsoft.com/office/drawing/2014/main" id="{E71DBCDC-86C1-498E-B044-BF8B8D4C30E2}"/>
              </a:ext>
            </a:extLst>
          </p:cNvPr>
          <p:cNvSpPr txBox="1">
            <a:spLocks noChangeArrowheads="1"/>
          </p:cNvSpPr>
          <p:nvPr/>
        </p:nvSpPr>
        <p:spPr bwMode="auto">
          <a:xfrm>
            <a:off x="7258050" y="2703757"/>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zh-CN" altLang="en-US" dirty="0">
                <a:latin typeface="微软雅黑" panose="020B0503020204020204" pitchFamily="34" charset="-122"/>
                <a:ea typeface="微软雅黑" panose="020B0503020204020204" pitchFamily="34" charset="-122"/>
              </a:rPr>
              <a:t>第一个</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到达</a:t>
            </a:r>
            <a:endParaRPr lang="en-US" altLang="zh-CN" dirty="0">
              <a:latin typeface="微软雅黑" panose="020B0503020204020204" pitchFamily="34" charset="-122"/>
              <a:ea typeface="微软雅黑" panose="020B0503020204020204" pitchFamily="34" charset="-122"/>
            </a:endParaRPr>
          </a:p>
        </p:txBody>
      </p:sp>
      <p:sp>
        <p:nvSpPr>
          <p:cNvPr id="22" name="Line 20">
            <a:extLst>
              <a:ext uri="{FF2B5EF4-FFF2-40B4-BE49-F238E27FC236}">
                <a16:creationId xmlns:a16="http://schemas.microsoft.com/office/drawing/2014/main" id="{EBFADAD4-4B5D-4D0D-9C5E-9290178BF39A}"/>
              </a:ext>
            </a:extLst>
          </p:cNvPr>
          <p:cNvSpPr>
            <a:spLocks noChangeShapeType="1"/>
          </p:cNvSpPr>
          <p:nvPr/>
        </p:nvSpPr>
        <p:spPr bwMode="auto">
          <a:xfrm>
            <a:off x="7204075" y="3132382"/>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Text Box 21">
            <a:extLst>
              <a:ext uri="{FF2B5EF4-FFF2-40B4-BE49-F238E27FC236}">
                <a16:creationId xmlns:a16="http://schemas.microsoft.com/office/drawing/2014/main" id="{95C08A8C-19ED-4166-A83F-0E70DEB77ADA}"/>
              </a:ext>
            </a:extLst>
          </p:cNvPr>
          <p:cNvSpPr txBox="1">
            <a:spLocks noChangeArrowheads="1"/>
          </p:cNvSpPr>
          <p:nvPr/>
        </p:nvSpPr>
        <p:spPr bwMode="auto">
          <a:xfrm>
            <a:off x="7262813" y="2956170"/>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zh-CN" altLang="en-US" dirty="0">
                <a:latin typeface="微软雅黑" panose="020B0503020204020204" pitchFamily="34" charset="-122"/>
                <a:ea typeface="微软雅黑" panose="020B0503020204020204" pitchFamily="34" charset="-122"/>
              </a:rPr>
              <a:t>第一个数据包到达</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发送</a:t>
            </a:r>
            <a:r>
              <a:rPr lang="en-US" altLang="zh-CN" dirty="0">
                <a:latin typeface="微软雅黑" panose="020B0503020204020204" pitchFamily="34" charset="-122"/>
                <a:ea typeface="微软雅黑" panose="020B0503020204020204" pitchFamily="34" charset="-122"/>
              </a:rPr>
              <a:t>ACK</a:t>
            </a:r>
          </a:p>
        </p:txBody>
      </p:sp>
      <p:grpSp>
        <p:nvGrpSpPr>
          <p:cNvPr id="25" name="Group 23">
            <a:extLst>
              <a:ext uri="{FF2B5EF4-FFF2-40B4-BE49-F238E27FC236}">
                <a16:creationId xmlns:a16="http://schemas.microsoft.com/office/drawing/2014/main" id="{3FFD9CC1-B1A0-4D88-8DB4-7DB6FB14AA3D}"/>
              </a:ext>
            </a:extLst>
          </p:cNvPr>
          <p:cNvGrpSpPr>
            <a:grpSpLocks/>
          </p:cNvGrpSpPr>
          <p:nvPr/>
        </p:nvGrpSpPr>
        <p:grpSpPr bwMode="auto">
          <a:xfrm>
            <a:off x="4992688" y="4078532"/>
            <a:ext cx="1466850" cy="608013"/>
            <a:chOff x="12502" y="21425"/>
            <a:chExt cx="3400" cy="1025"/>
          </a:xfrm>
        </p:grpSpPr>
        <p:sp>
          <p:nvSpPr>
            <p:cNvPr id="26" name="Line 24">
              <a:extLst>
                <a:ext uri="{FF2B5EF4-FFF2-40B4-BE49-F238E27FC236}">
                  <a16:creationId xmlns:a16="http://schemas.microsoft.com/office/drawing/2014/main" id="{CDEDFE82-BB7B-4C80-BEB0-7DE5E8F02765}"/>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 name="Freeform 25">
              <a:extLst>
                <a:ext uri="{FF2B5EF4-FFF2-40B4-BE49-F238E27FC236}">
                  <a16:creationId xmlns:a16="http://schemas.microsoft.com/office/drawing/2014/main" id="{C9AD82D1-4D28-4391-9490-4D7418C4973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8" name="Group 26">
              <a:extLst>
                <a:ext uri="{FF2B5EF4-FFF2-40B4-BE49-F238E27FC236}">
                  <a16:creationId xmlns:a16="http://schemas.microsoft.com/office/drawing/2014/main" id="{44B98AC8-8406-44A6-939F-80740DBFCCB4}"/>
                </a:ext>
              </a:extLst>
            </p:cNvPr>
            <p:cNvGrpSpPr>
              <a:grpSpLocks/>
            </p:cNvGrpSpPr>
            <p:nvPr/>
          </p:nvGrpSpPr>
          <p:grpSpPr bwMode="auto">
            <a:xfrm>
              <a:off x="12815" y="21425"/>
              <a:ext cx="2776" cy="913"/>
              <a:chOff x="12315" y="13225"/>
              <a:chExt cx="2775" cy="913"/>
            </a:xfrm>
          </p:grpSpPr>
          <p:sp>
            <p:nvSpPr>
              <p:cNvPr id="31" name="Line 27">
                <a:extLst>
                  <a:ext uri="{FF2B5EF4-FFF2-40B4-BE49-F238E27FC236}">
                    <a16:creationId xmlns:a16="http://schemas.microsoft.com/office/drawing/2014/main" id="{279250B2-EF1B-41B9-AAB5-048E6E89A8A5}"/>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28">
                <a:extLst>
                  <a:ext uri="{FF2B5EF4-FFF2-40B4-BE49-F238E27FC236}">
                    <a16:creationId xmlns:a16="http://schemas.microsoft.com/office/drawing/2014/main" id="{0B92F678-26B3-49C3-9195-2AD3EDF3C01E}"/>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9" name="Line 29">
              <a:extLst>
                <a:ext uri="{FF2B5EF4-FFF2-40B4-BE49-F238E27FC236}">
                  <a16:creationId xmlns:a16="http://schemas.microsoft.com/office/drawing/2014/main" id="{D1F3DE58-1872-4CD8-8A85-49DD96ED0187}"/>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30">
              <a:extLst>
                <a:ext uri="{FF2B5EF4-FFF2-40B4-BE49-F238E27FC236}">
                  <a16:creationId xmlns:a16="http://schemas.microsoft.com/office/drawing/2014/main" id="{9DF3130E-6BF5-455A-80CD-A50A8E5D8522}"/>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33" name="Freeform 31">
            <a:extLst>
              <a:ext uri="{FF2B5EF4-FFF2-40B4-BE49-F238E27FC236}">
                <a16:creationId xmlns:a16="http://schemas.microsoft.com/office/drawing/2014/main" id="{893B6AEB-23FF-4668-84EC-8DE01D3A79C3}"/>
              </a:ext>
            </a:extLst>
          </p:cNvPr>
          <p:cNvSpPr>
            <a:spLocks/>
          </p:cNvSpPr>
          <p:nvPr/>
        </p:nvSpPr>
        <p:spPr bwMode="auto">
          <a:xfrm>
            <a:off x="5121275" y="2208457"/>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Freeform 32">
            <a:extLst>
              <a:ext uri="{FF2B5EF4-FFF2-40B4-BE49-F238E27FC236}">
                <a16:creationId xmlns:a16="http://schemas.microsoft.com/office/drawing/2014/main" id="{FD7704DA-2472-44A2-B446-7654D76C886D}"/>
              </a:ext>
            </a:extLst>
          </p:cNvPr>
          <p:cNvSpPr>
            <a:spLocks/>
          </p:cNvSpPr>
          <p:nvPr/>
        </p:nvSpPr>
        <p:spPr bwMode="auto">
          <a:xfrm>
            <a:off x="5121275" y="2459282"/>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33">
            <a:extLst>
              <a:ext uri="{FF2B5EF4-FFF2-40B4-BE49-F238E27FC236}">
                <a16:creationId xmlns:a16="http://schemas.microsoft.com/office/drawing/2014/main" id="{F411F415-AA61-42F3-8AF0-0A7C4FF1BC79}"/>
              </a:ext>
            </a:extLst>
          </p:cNvPr>
          <p:cNvSpPr>
            <a:spLocks noChangeShapeType="1"/>
          </p:cNvSpPr>
          <p:nvPr/>
        </p:nvSpPr>
        <p:spPr bwMode="auto">
          <a:xfrm flipV="1">
            <a:off x="5138738" y="3140320"/>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34">
            <a:extLst>
              <a:ext uri="{FF2B5EF4-FFF2-40B4-BE49-F238E27FC236}">
                <a16:creationId xmlns:a16="http://schemas.microsoft.com/office/drawing/2014/main" id="{E8A2581F-0B6E-49B2-9034-A22EB9D630A2}"/>
              </a:ext>
            </a:extLst>
          </p:cNvPr>
          <p:cNvSpPr>
            <a:spLocks noChangeShapeType="1"/>
          </p:cNvSpPr>
          <p:nvPr/>
        </p:nvSpPr>
        <p:spPr bwMode="auto">
          <a:xfrm flipV="1">
            <a:off x="5138738" y="3391145"/>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7" name="Group 35">
            <a:extLst>
              <a:ext uri="{FF2B5EF4-FFF2-40B4-BE49-F238E27FC236}">
                <a16:creationId xmlns:a16="http://schemas.microsoft.com/office/drawing/2014/main" id="{22F55683-0167-4323-ACB3-8F97AF84187F}"/>
              </a:ext>
            </a:extLst>
          </p:cNvPr>
          <p:cNvGrpSpPr>
            <a:grpSpLocks/>
          </p:cNvGrpSpPr>
          <p:nvPr/>
        </p:nvGrpSpPr>
        <p:grpSpPr bwMode="auto">
          <a:xfrm>
            <a:off x="4981575" y="4316657"/>
            <a:ext cx="1466850" cy="606425"/>
            <a:chOff x="12502" y="21425"/>
            <a:chExt cx="3400" cy="1025"/>
          </a:xfrm>
        </p:grpSpPr>
        <p:sp>
          <p:nvSpPr>
            <p:cNvPr id="38" name="Line 36">
              <a:extLst>
                <a:ext uri="{FF2B5EF4-FFF2-40B4-BE49-F238E27FC236}">
                  <a16:creationId xmlns:a16="http://schemas.microsoft.com/office/drawing/2014/main" id="{D513A5AA-E1A3-4A26-B7A7-2E2EE1FF5BFC}"/>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Freeform 37">
              <a:extLst>
                <a:ext uri="{FF2B5EF4-FFF2-40B4-BE49-F238E27FC236}">
                  <a16:creationId xmlns:a16="http://schemas.microsoft.com/office/drawing/2014/main" id="{E3A16453-C938-4451-96B6-FFBA42B68B8A}"/>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40" name="Group 38">
              <a:extLst>
                <a:ext uri="{FF2B5EF4-FFF2-40B4-BE49-F238E27FC236}">
                  <a16:creationId xmlns:a16="http://schemas.microsoft.com/office/drawing/2014/main" id="{35489F78-6A55-4393-BA68-829D3683FA68}"/>
                </a:ext>
              </a:extLst>
            </p:cNvPr>
            <p:cNvGrpSpPr>
              <a:grpSpLocks/>
            </p:cNvGrpSpPr>
            <p:nvPr/>
          </p:nvGrpSpPr>
          <p:grpSpPr bwMode="auto">
            <a:xfrm>
              <a:off x="12815" y="21425"/>
              <a:ext cx="2776" cy="913"/>
              <a:chOff x="12315" y="13225"/>
              <a:chExt cx="2775" cy="913"/>
            </a:xfrm>
          </p:grpSpPr>
          <p:sp>
            <p:nvSpPr>
              <p:cNvPr id="43" name="Line 39">
                <a:extLst>
                  <a:ext uri="{FF2B5EF4-FFF2-40B4-BE49-F238E27FC236}">
                    <a16:creationId xmlns:a16="http://schemas.microsoft.com/office/drawing/2014/main" id="{824BC0E7-8F7C-4CE9-A701-1A795FAA7A96}"/>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 name="Line 40">
                <a:extLst>
                  <a:ext uri="{FF2B5EF4-FFF2-40B4-BE49-F238E27FC236}">
                    <a16:creationId xmlns:a16="http://schemas.microsoft.com/office/drawing/2014/main" id="{0D5AE03E-B3BB-40FC-89F6-743EC5EA7966}"/>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1" name="Line 41">
              <a:extLst>
                <a:ext uri="{FF2B5EF4-FFF2-40B4-BE49-F238E27FC236}">
                  <a16:creationId xmlns:a16="http://schemas.microsoft.com/office/drawing/2014/main" id="{471D7CA4-307D-4D50-8675-87FD960175DA}"/>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42">
              <a:extLst>
                <a:ext uri="{FF2B5EF4-FFF2-40B4-BE49-F238E27FC236}">
                  <a16:creationId xmlns:a16="http://schemas.microsoft.com/office/drawing/2014/main" id="{86395860-1634-468A-A28F-8A0A9E26D370}"/>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45" name="Group 43">
            <a:extLst>
              <a:ext uri="{FF2B5EF4-FFF2-40B4-BE49-F238E27FC236}">
                <a16:creationId xmlns:a16="http://schemas.microsoft.com/office/drawing/2014/main" id="{AF85C5C2-8E2B-4A6B-A3EA-DD9105716E3A}"/>
              </a:ext>
            </a:extLst>
          </p:cNvPr>
          <p:cNvGrpSpPr>
            <a:grpSpLocks/>
          </p:cNvGrpSpPr>
          <p:nvPr/>
        </p:nvGrpSpPr>
        <p:grpSpPr bwMode="auto">
          <a:xfrm>
            <a:off x="4992688" y="4567482"/>
            <a:ext cx="1466850" cy="606425"/>
            <a:chOff x="12502" y="21425"/>
            <a:chExt cx="3400" cy="1025"/>
          </a:xfrm>
        </p:grpSpPr>
        <p:sp>
          <p:nvSpPr>
            <p:cNvPr id="46" name="Line 44">
              <a:extLst>
                <a:ext uri="{FF2B5EF4-FFF2-40B4-BE49-F238E27FC236}">
                  <a16:creationId xmlns:a16="http://schemas.microsoft.com/office/drawing/2014/main" id="{097C2B01-5058-45C4-8350-6EC23AD38EE9}"/>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Freeform 45">
              <a:extLst>
                <a:ext uri="{FF2B5EF4-FFF2-40B4-BE49-F238E27FC236}">
                  <a16:creationId xmlns:a16="http://schemas.microsoft.com/office/drawing/2014/main" id="{5B332A18-13A0-4DA4-8D2E-CB612648C12C}"/>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48" name="Group 46">
              <a:extLst>
                <a:ext uri="{FF2B5EF4-FFF2-40B4-BE49-F238E27FC236}">
                  <a16:creationId xmlns:a16="http://schemas.microsoft.com/office/drawing/2014/main" id="{A18192E9-8190-479F-92CD-F9F45A321525}"/>
                </a:ext>
              </a:extLst>
            </p:cNvPr>
            <p:cNvGrpSpPr>
              <a:grpSpLocks/>
            </p:cNvGrpSpPr>
            <p:nvPr/>
          </p:nvGrpSpPr>
          <p:grpSpPr bwMode="auto">
            <a:xfrm>
              <a:off x="12815" y="21425"/>
              <a:ext cx="2776" cy="913"/>
              <a:chOff x="12315" y="13225"/>
              <a:chExt cx="2775" cy="913"/>
            </a:xfrm>
          </p:grpSpPr>
          <p:sp>
            <p:nvSpPr>
              <p:cNvPr id="51" name="Line 47">
                <a:extLst>
                  <a:ext uri="{FF2B5EF4-FFF2-40B4-BE49-F238E27FC236}">
                    <a16:creationId xmlns:a16="http://schemas.microsoft.com/office/drawing/2014/main" id="{CC9C7A9E-A369-41A0-8BF1-F8BFCAC1E4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Line 48">
                <a:extLst>
                  <a:ext uri="{FF2B5EF4-FFF2-40B4-BE49-F238E27FC236}">
                    <a16:creationId xmlns:a16="http://schemas.microsoft.com/office/drawing/2014/main" id="{D04EBD65-72ED-40F3-A7E7-A5A2AE0AB4C2}"/>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9" name="Line 49">
              <a:extLst>
                <a:ext uri="{FF2B5EF4-FFF2-40B4-BE49-F238E27FC236}">
                  <a16:creationId xmlns:a16="http://schemas.microsoft.com/office/drawing/2014/main" id="{E81A2FED-8C12-4B95-B701-C5E002D93D1F}"/>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Line 50">
              <a:extLst>
                <a:ext uri="{FF2B5EF4-FFF2-40B4-BE49-F238E27FC236}">
                  <a16:creationId xmlns:a16="http://schemas.microsoft.com/office/drawing/2014/main" id="{73B177CB-E16D-4E0A-A002-7CE26F2C7ED9}"/>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53" name="Line 51">
            <a:extLst>
              <a:ext uri="{FF2B5EF4-FFF2-40B4-BE49-F238E27FC236}">
                <a16:creationId xmlns:a16="http://schemas.microsoft.com/office/drawing/2014/main" id="{006E86C5-DDEA-4C2C-BBEE-92DE28286244}"/>
              </a:ext>
            </a:extLst>
          </p:cNvPr>
          <p:cNvSpPr>
            <a:spLocks noChangeShapeType="1"/>
          </p:cNvSpPr>
          <p:nvPr/>
        </p:nvSpPr>
        <p:spPr bwMode="auto">
          <a:xfrm flipV="1">
            <a:off x="5143500" y="3643557"/>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4" name="Text Box 52">
            <a:extLst>
              <a:ext uri="{FF2B5EF4-FFF2-40B4-BE49-F238E27FC236}">
                <a16:creationId xmlns:a16="http://schemas.microsoft.com/office/drawing/2014/main" id="{69303377-C69F-4EE1-B8EC-A9DA67A7E392}"/>
              </a:ext>
            </a:extLst>
          </p:cNvPr>
          <p:cNvSpPr txBox="1">
            <a:spLocks noChangeArrowheads="1"/>
          </p:cNvSpPr>
          <p:nvPr/>
        </p:nvSpPr>
        <p:spPr bwMode="auto">
          <a:xfrm>
            <a:off x="7259638" y="3210170"/>
            <a:ext cx="46275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zh-CN" altLang="en-US" dirty="0">
                <a:latin typeface="微软雅黑" panose="020B0503020204020204" pitchFamily="34" charset="-122"/>
                <a:ea typeface="微软雅黑" panose="020B0503020204020204" pitchFamily="34" charset="-122"/>
              </a:rPr>
              <a:t>第二个数据包到达</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发送</a:t>
            </a:r>
            <a:r>
              <a:rPr lang="en-US" altLang="zh-CN" dirty="0">
                <a:latin typeface="微软雅黑" panose="020B0503020204020204" pitchFamily="34" charset="-122"/>
                <a:ea typeface="微软雅黑" panose="020B0503020204020204" pitchFamily="34" charset="-122"/>
              </a:rPr>
              <a:t>ACK</a:t>
            </a:r>
          </a:p>
        </p:txBody>
      </p:sp>
      <p:sp>
        <p:nvSpPr>
          <p:cNvPr id="55" name="Line 53">
            <a:extLst>
              <a:ext uri="{FF2B5EF4-FFF2-40B4-BE49-F238E27FC236}">
                <a16:creationId xmlns:a16="http://schemas.microsoft.com/office/drawing/2014/main" id="{639034CD-5778-4DA8-BDDA-EE0F850AB975}"/>
              </a:ext>
            </a:extLst>
          </p:cNvPr>
          <p:cNvSpPr>
            <a:spLocks noChangeShapeType="1"/>
          </p:cNvSpPr>
          <p:nvPr/>
        </p:nvSpPr>
        <p:spPr bwMode="auto">
          <a:xfrm flipV="1">
            <a:off x="7204075" y="3368920"/>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Line 54">
            <a:extLst>
              <a:ext uri="{FF2B5EF4-FFF2-40B4-BE49-F238E27FC236}">
                <a16:creationId xmlns:a16="http://schemas.microsoft.com/office/drawing/2014/main" id="{2C854F6C-974D-4815-84A9-9D2739CCF1EC}"/>
              </a:ext>
            </a:extLst>
          </p:cNvPr>
          <p:cNvSpPr>
            <a:spLocks noChangeShapeType="1"/>
          </p:cNvSpPr>
          <p:nvPr/>
        </p:nvSpPr>
        <p:spPr bwMode="auto">
          <a:xfrm flipV="1">
            <a:off x="7215188" y="3621332"/>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Text Box 55">
            <a:extLst>
              <a:ext uri="{FF2B5EF4-FFF2-40B4-BE49-F238E27FC236}">
                <a16:creationId xmlns:a16="http://schemas.microsoft.com/office/drawing/2014/main" id="{E2CB160C-119B-41A1-A032-F760B6DFCD7F}"/>
              </a:ext>
            </a:extLst>
          </p:cNvPr>
          <p:cNvSpPr txBox="1">
            <a:spLocks noChangeArrowheads="1"/>
          </p:cNvSpPr>
          <p:nvPr/>
        </p:nvSpPr>
        <p:spPr bwMode="auto">
          <a:xfrm>
            <a:off x="7254875" y="3443532"/>
            <a:ext cx="44799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zh-CN" altLang="en-US" dirty="0">
                <a:latin typeface="微软雅黑" panose="020B0503020204020204" pitchFamily="34" charset="-122"/>
                <a:ea typeface="微软雅黑" panose="020B0503020204020204" pitchFamily="34" charset="-122"/>
              </a:rPr>
              <a:t>第三个数据包到达</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发送</a:t>
            </a:r>
            <a:r>
              <a:rPr lang="en-US" altLang="zh-CN" dirty="0">
                <a:latin typeface="微软雅黑" panose="020B0503020204020204" pitchFamily="34" charset="-122"/>
                <a:ea typeface="微软雅黑" panose="020B0503020204020204" pitchFamily="34" charset="-122"/>
              </a:rPr>
              <a:t>ACK</a:t>
            </a:r>
          </a:p>
        </p:txBody>
      </p:sp>
      <p:sp>
        <p:nvSpPr>
          <p:cNvPr id="58" name="Text Box 57">
            <a:extLst>
              <a:ext uri="{FF2B5EF4-FFF2-40B4-BE49-F238E27FC236}">
                <a16:creationId xmlns:a16="http://schemas.microsoft.com/office/drawing/2014/main" id="{BF492AE0-BC7F-45FC-BD21-4EADE151D531}"/>
              </a:ext>
            </a:extLst>
          </p:cNvPr>
          <p:cNvSpPr txBox="1">
            <a:spLocks noChangeArrowheads="1"/>
          </p:cNvSpPr>
          <p:nvPr/>
        </p:nvSpPr>
        <p:spPr bwMode="auto">
          <a:xfrm>
            <a:off x="7467600" y="4338882"/>
            <a:ext cx="3505199"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solidFill>
                  <a:srgbClr val="CC0000"/>
                </a:solidFill>
                <a:latin typeface="微软雅黑" panose="020B0503020204020204" pitchFamily="34" charset="-122"/>
                <a:ea typeface="微软雅黑" panose="020B0503020204020204" pitchFamily="34" charset="-122"/>
              </a:rPr>
              <a:t>3-</a:t>
            </a:r>
            <a:r>
              <a:rPr lang="zh-CN" altLang="en-US" sz="2000" dirty="0">
                <a:solidFill>
                  <a:srgbClr val="CC0000"/>
                </a:solidFill>
                <a:latin typeface="微软雅黑" panose="020B0503020204020204" pitchFamily="34" charset="-122"/>
                <a:ea typeface="微软雅黑" panose="020B0503020204020204" pitchFamily="34" charset="-122"/>
              </a:rPr>
              <a:t>数据包流水线的网络利用率是停等类的</a:t>
            </a:r>
            <a:r>
              <a:rPr lang="en-US" altLang="zh-CN" sz="2000" dirty="0">
                <a:solidFill>
                  <a:srgbClr val="CC0000"/>
                </a:solidFill>
                <a:latin typeface="微软雅黑" panose="020B0503020204020204" pitchFamily="34" charset="-122"/>
                <a:ea typeface="微软雅黑" panose="020B0503020204020204" pitchFamily="34" charset="-122"/>
              </a:rPr>
              <a:t>3</a:t>
            </a:r>
            <a:r>
              <a:rPr lang="zh-CN" altLang="en-US" sz="2000" dirty="0">
                <a:solidFill>
                  <a:srgbClr val="CC0000"/>
                </a:solidFill>
                <a:latin typeface="微软雅黑" panose="020B0503020204020204" pitchFamily="34" charset="-122"/>
                <a:ea typeface="微软雅黑" panose="020B0503020204020204" pitchFamily="34" charset="-122"/>
              </a:rPr>
              <a:t>倍</a:t>
            </a:r>
            <a:endParaRPr lang="en-US" sz="2000" dirty="0">
              <a:solidFill>
                <a:srgbClr val="CC0000"/>
              </a:solidFill>
              <a:latin typeface="微软雅黑" panose="020B0503020204020204" pitchFamily="34" charset="-122"/>
              <a:ea typeface="微软雅黑" panose="020B0503020204020204" pitchFamily="34" charset="-122"/>
            </a:endParaRPr>
          </a:p>
        </p:txBody>
      </p:sp>
      <p:sp>
        <p:nvSpPr>
          <p:cNvPr id="59" name="Line 58">
            <a:extLst>
              <a:ext uri="{FF2B5EF4-FFF2-40B4-BE49-F238E27FC236}">
                <a16:creationId xmlns:a16="http://schemas.microsoft.com/office/drawing/2014/main" id="{73EF5188-A7BD-4504-B6A8-3B90A391671E}"/>
              </a:ext>
            </a:extLst>
          </p:cNvPr>
          <p:cNvSpPr>
            <a:spLocks noChangeShapeType="1"/>
          </p:cNvSpPr>
          <p:nvPr/>
        </p:nvSpPr>
        <p:spPr bwMode="auto">
          <a:xfrm flipH="1">
            <a:off x="7391400" y="5007219"/>
            <a:ext cx="1069975" cy="550723"/>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微软雅黑" panose="020B0503020204020204" pitchFamily="34" charset="-122"/>
              <a:ea typeface="微软雅黑" panose="020B0503020204020204" pitchFamily="34" charset="-122"/>
            </a:endParaRPr>
          </a:p>
        </p:txBody>
      </p:sp>
      <p:graphicFrame>
        <p:nvGraphicFramePr>
          <p:cNvPr id="60" name="Object 61">
            <a:extLst>
              <a:ext uri="{FF2B5EF4-FFF2-40B4-BE49-F238E27FC236}">
                <a16:creationId xmlns:a16="http://schemas.microsoft.com/office/drawing/2014/main" id="{8490F8B9-7FDD-4872-923B-A50ECC0481F7}"/>
              </a:ext>
            </a:extLst>
          </p:cNvPr>
          <p:cNvGraphicFramePr>
            <a:graphicFrameLocks noChangeAspect="1"/>
          </p:cNvGraphicFramePr>
          <p:nvPr>
            <p:extLst>
              <p:ext uri="{D42A27DB-BD31-4B8C-83A1-F6EECF244321}">
                <p14:modId xmlns:p14="http://schemas.microsoft.com/office/powerpoint/2010/main" val="2650211309"/>
              </p:ext>
            </p:extLst>
          </p:nvPr>
        </p:nvGraphicFramePr>
        <p:xfrm>
          <a:off x="4603828" y="5397501"/>
          <a:ext cx="6748463" cy="933450"/>
        </p:xfrm>
        <a:graphic>
          <a:graphicData uri="http://schemas.openxmlformats.org/presentationml/2006/ole">
            <mc:AlternateContent xmlns:mc="http://schemas.openxmlformats.org/markup-compatibility/2006">
              <mc:Choice xmlns:v="urn:schemas-microsoft-com:vml" Requires="v">
                <p:oleObj spid="_x0000_s6348" name="Picture" r:id="rId3" imgW="3581400" imgH="495300" progId="Word.Picture.8">
                  <p:embed/>
                </p:oleObj>
              </mc:Choice>
              <mc:Fallback>
                <p:oleObj name="Picture" r:id="rId3" imgW="3581400" imgH="495300" progId="Word.Picture.8">
                  <p:embed/>
                  <p:pic>
                    <p:nvPicPr>
                      <p:cNvPr id="61479" name="Object 61">
                        <a:extLst>
                          <a:ext uri="{FF2B5EF4-FFF2-40B4-BE49-F238E27FC236}">
                            <a16:creationId xmlns:a16="http://schemas.microsoft.com/office/drawing/2014/main" id="{FEAC70CF-4958-496F-B110-736EC0905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28" y="5397501"/>
                        <a:ext cx="6748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 name="Text Box 24">
            <a:extLst>
              <a:ext uri="{FF2B5EF4-FFF2-40B4-BE49-F238E27FC236}">
                <a16:creationId xmlns:a16="http://schemas.microsoft.com/office/drawing/2014/main" id="{B66B86D3-2CB3-48B3-8071-00F2DC5CAFD9}"/>
              </a:ext>
            </a:extLst>
          </p:cNvPr>
          <p:cNvSpPr txBox="1">
            <a:spLocks noChangeArrowheads="1"/>
          </p:cNvSpPr>
          <p:nvPr/>
        </p:nvSpPr>
        <p:spPr bwMode="auto">
          <a:xfrm>
            <a:off x="1370808" y="3843015"/>
            <a:ext cx="3681411"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ctr"/>
            <a:r>
              <a:rPr lang="zh-CN" altLang="en-US" dirty="0">
                <a:latin typeface="微软雅黑" panose="020B0503020204020204" pitchFamily="34" charset="-122"/>
                <a:ea typeface="微软雅黑" panose="020B0503020204020204" pitchFamily="34" charset="-122"/>
              </a:rPr>
              <a:t>收到</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，开始传输下一个数据包</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此时</a:t>
            </a:r>
            <a:r>
              <a:rPr lang="en-US" altLang="zh-CN" dirty="0">
                <a:latin typeface="微软雅黑" panose="020B0503020204020204" pitchFamily="34" charset="-122"/>
                <a:ea typeface="微软雅黑" panose="020B0503020204020204" pitchFamily="34" charset="-122"/>
              </a:rPr>
              <a:t>, </a:t>
            </a:r>
            <a:r>
              <a:rPr lang="en-US" altLang="zh-CN" dirty="0">
                <a:solidFill>
                  <a:srgbClr val="CC0000"/>
                </a:solidFill>
                <a:latin typeface="微软雅黑" panose="020B0503020204020204" pitchFamily="34" charset="-122"/>
                <a:ea typeface="微软雅黑" panose="020B0503020204020204" pitchFamily="34" charset="-122"/>
              </a:rPr>
              <a:t>t = RTT + L / R</a:t>
            </a:r>
          </a:p>
        </p:txBody>
      </p:sp>
      <p:sp>
        <p:nvSpPr>
          <p:cNvPr id="62" name="矩形 61">
            <a:extLst>
              <a:ext uri="{FF2B5EF4-FFF2-40B4-BE49-F238E27FC236}">
                <a16:creationId xmlns:a16="http://schemas.microsoft.com/office/drawing/2014/main" id="{CE82D141-AB77-4B9C-8D18-8AB81BF703A6}"/>
              </a:ext>
            </a:extLst>
          </p:cNvPr>
          <p:cNvSpPr/>
          <p:nvPr/>
        </p:nvSpPr>
        <p:spPr bwMode="auto">
          <a:xfrm>
            <a:off x="7620000" y="5543795"/>
            <a:ext cx="3003627" cy="725243"/>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06483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B1DD5-F0E5-4C66-905F-3E0A6F86B5E6}"/>
              </a:ext>
            </a:extLst>
          </p:cNvPr>
          <p:cNvSpPr>
            <a:spLocks noGrp="1"/>
          </p:cNvSpPr>
          <p:nvPr>
            <p:ph type="title"/>
          </p:nvPr>
        </p:nvSpPr>
        <p:spPr/>
        <p:txBody>
          <a:bodyPr/>
          <a:lstStyle/>
          <a:p>
            <a:r>
              <a:rPr lang="zh-CN" altLang="en-US" dirty="0"/>
              <a:t>流水线传输的要点</a:t>
            </a:r>
          </a:p>
        </p:txBody>
      </p:sp>
      <p:sp>
        <p:nvSpPr>
          <p:cNvPr id="3" name="内容占位符 2">
            <a:extLst>
              <a:ext uri="{FF2B5EF4-FFF2-40B4-BE49-F238E27FC236}">
                <a16:creationId xmlns:a16="http://schemas.microsoft.com/office/drawing/2014/main" id="{578B3ABC-2089-4B1C-AE62-F83AB39A22C9}"/>
              </a:ext>
            </a:extLst>
          </p:cNvPr>
          <p:cNvSpPr>
            <a:spLocks noGrp="1"/>
          </p:cNvSpPr>
          <p:nvPr>
            <p:ph idx="1"/>
          </p:nvPr>
        </p:nvSpPr>
        <p:spPr/>
        <p:txBody>
          <a:bodyPr/>
          <a:lstStyle/>
          <a:p>
            <a:r>
              <a:rPr lang="zh-CN" altLang="en-US" dirty="0">
                <a:solidFill>
                  <a:srgbClr val="C00000"/>
                </a:solidFill>
              </a:rPr>
              <a:t>事项</a:t>
            </a:r>
            <a:r>
              <a:rPr lang="en-US" altLang="zh-CN" dirty="0">
                <a:solidFill>
                  <a:srgbClr val="C00000"/>
                </a:solidFill>
              </a:rPr>
              <a:t>1</a:t>
            </a:r>
            <a:r>
              <a:rPr lang="zh-CN" altLang="en-US" dirty="0">
                <a:solidFill>
                  <a:srgbClr val="C00000"/>
                </a:solidFill>
              </a:rPr>
              <a:t>：</a:t>
            </a:r>
            <a:r>
              <a:rPr lang="zh-CN" altLang="en-US" dirty="0"/>
              <a:t>增大序号</a:t>
            </a:r>
            <a:r>
              <a:rPr lang="en-US" altLang="zh-CN" dirty="0"/>
              <a:t>seq</a:t>
            </a:r>
            <a:r>
              <a:rPr lang="zh-CN" altLang="en-US" dirty="0"/>
              <a:t>的范围</a:t>
            </a:r>
            <a:endParaRPr lang="en-US" altLang="zh-CN" dirty="0"/>
          </a:p>
          <a:p>
            <a:pPr lvl="1"/>
            <a:r>
              <a:rPr lang="zh-CN" altLang="en-US" dirty="0"/>
              <a:t>每一个等待确认的数据包都需要一个唯一的</a:t>
            </a:r>
            <a:r>
              <a:rPr lang="en-US" altLang="zh-CN" dirty="0"/>
              <a:t>seq</a:t>
            </a:r>
          </a:p>
          <a:p>
            <a:pPr lvl="1"/>
            <a:r>
              <a:rPr lang="zh-CN" altLang="en-US" dirty="0"/>
              <a:t>停等协议中的</a:t>
            </a:r>
            <a:r>
              <a:rPr lang="en-US" altLang="zh-CN" dirty="0"/>
              <a:t>{0</a:t>
            </a:r>
            <a:r>
              <a:rPr lang="zh-CN" altLang="en-US" dirty="0"/>
              <a:t>，</a:t>
            </a:r>
            <a:r>
              <a:rPr lang="en-US" altLang="zh-CN" dirty="0"/>
              <a:t>1}</a:t>
            </a:r>
            <a:r>
              <a:rPr lang="zh-CN" altLang="en-US" dirty="0"/>
              <a:t>不足够使用</a:t>
            </a:r>
            <a:endParaRPr lang="en-US" altLang="zh-CN" dirty="0"/>
          </a:p>
          <a:p>
            <a:pPr lvl="1"/>
            <a:r>
              <a:rPr lang="en-US" altLang="zh-CN" dirty="0"/>
              <a:t>seq</a:t>
            </a:r>
            <a:r>
              <a:rPr lang="zh-CN" altLang="en-US" dirty="0"/>
              <a:t>被确认后可以复用</a:t>
            </a:r>
            <a:endParaRPr lang="en-US" altLang="zh-CN" dirty="0"/>
          </a:p>
          <a:p>
            <a:endParaRPr lang="en-US" altLang="zh-CN" dirty="0">
              <a:solidFill>
                <a:srgbClr val="C00000"/>
              </a:solidFill>
            </a:endParaRPr>
          </a:p>
          <a:p>
            <a:r>
              <a:rPr lang="zh-CN" altLang="en-US" dirty="0">
                <a:solidFill>
                  <a:srgbClr val="C00000"/>
                </a:solidFill>
              </a:rPr>
              <a:t>事项</a:t>
            </a:r>
            <a:r>
              <a:rPr lang="en-US" altLang="zh-CN" dirty="0">
                <a:solidFill>
                  <a:srgbClr val="C00000"/>
                </a:solidFill>
              </a:rPr>
              <a:t>2</a:t>
            </a:r>
            <a:r>
              <a:rPr lang="zh-CN" altLang="en-US" dirty="0">
                <a:solidFill>
                  <a:srgbClr val="C00000"/>
                </a:solidFill>
              </a:rPr>
              <a:t>：</a:t>
            </a:r>
            <a:r>
              <a:rPr lang="zh-CN" altLang="en-US" dirty="0"/>
              <a:t>发送方需保存所有未被确认的数据包</a:t>
            </a:r>
            <a:endParaRPr lang="en-US" altLang="zh-CN" dirty="0"/>
          </a:p>
          <a:p>
            <a:endParaRPr lang="en-US" altLang="zh-CN" dirty="0"/>
          </a:p>
          <a:p>
            <a:r>
              <a:rPr lang="zh-CN" altLang="en-US" dirty="0">
                <a:solidFill>
                  <a:srgbClr val="C00000"/>
                </a:solidFill>
              </a:rPr>
              <a:t>事项</a:t>
            </a:r>
            <a:r>
              <a:rPr lang="en-US" altLang="zh-CN" dirty="0">
                <a:solidFill>
                  <a:srgbClr val="C00000"/>
                </a:solidFill>
              </a:rPr>
              <a:t>3</a:t>
            </a:r>
            <a:r>
              <a:rPr lang="zh-CN" altLang="en-US" dirty="0">
                <a:solidFill>
                  <a:srgbClr val="C00000"/>
                </a:solidFill>
              </a:rPr>
              <a:t>：</a:t>
            </a:r>
            <a:r>
              <a:rPr lang="zh-CN" altLang="en-US" dirty="0"/>
              <a:t>处理多个数据包的丢失、损坏、超长延迟</a:t>
            </a:r>
            <a:endParaRPr lang="en-US" altLang="zh-CN" dirty="0"/>
          </a:p>
          <a:p>
            <a:pPr lvl="1"/>
            <a:r>
              <a:rPr lang="zh-CN" altLang="en-US" dirty="0"/>
              <a:t>三要素：差错检测、反馈、重传</a:t>
            </a:r>
            <a:endParaRPr lang="en-US" altLang="zh-CN" dirty="0"/>
          </a:p>
          <a:p>
            <a:pPr lvl="1"/>
            <a:r>
              <a:rPr lang="zh-CN" altLang="en-US" dirty="0"/>
              <a:t>根据“反馈</a:t>
            </a:r>
            <a:r>
              <a:rPr lang="en-US" altLang="zh-CN" dirty="0"/>
              <a:t>+</a:t>
            </a:r>
            <a:r>
              <a:rPr lang="zh-CN" altLang="en-US" dirty="0"/>
              <a:t>重传”的不同，有</a:t>
            </a:r>
            <a:r>
              <a:rPr lang="en-US" altLang="zh-CN" dirty="0"/>
              <a:t>2</a:t>
            </a:r>
            <a:r>
              <a:rPr lang="zh-CN" altLang="en-US" dirty="0"/>
              <a:t>种方法：</a:t>
            </a:r>
            <a:r>
              <a:rPr lang="zh-CN" altLang="en-US" dirty="0">
                <a:solidFill>
                  <a:srgbClr val="0070C0"/>
                </a:solidFill>
              </a:rPr>
              <a:t>回退</a:t>
            </a:r>
            <a:r>
              <a:rPr lang="en-US" altLang="zh-CN" dirty="0">
                <a:solidFill>
                  <a:srgbClr val="0070C0"/>
                </a:solidFill>
              </a:rPr>
              <a:t>N</a:t>
            </a:r>
            <a:r>
              <a:rPr lang="zh-CN" altLang="en-US" dirty="0">
                <a:solidFill>
                  <a:srgbClr val="0070C0"/>
                </a:solidFill>
              </a:rPr>
              <a:t>步（</a:t>
            </a:r>
            <a:r>
              <a:rPr lang="en-US" altLang="zh-CN" dirty="0">
                <a:solidFill>
                  <a:srgbClr val="0070C0"/>
                </a:solidFill>
              </a:rPr>
              <a:t>Go-back-N</a:t>
            </a:r>
            <a:r>
              <a:rPr lang="zh-CN" altLang="en-US" dirty="0">
                <a:solidFill>
                  <a:srgbClr val="0070C0"/>
                </a:solidFill>
              </a:rPr>
              <a:t>，</a:t>
            </a:r>
            <a:r>
              <a:rPr lang="en-US" altLang="zh-CN" dirty="0">
                <a:solidFill>
                  <a:srgbClr val="0070C0"/>
                </a:solidFill>
              </a:rPr>
              <a:t>GBN</a:t>
            </a:r>
            <a:r>
              <a:rPr lang="zh-CN" altLang="en-US" dirty="0">
                <a:solidFill>
                  <a:srgbClr val="0070C0"/>
                </a:solidFill>
              </a:rPr>
              <a:t>）、选择重传（</a:t>
            </a:r>
            <a:r>
              <a:rPr lang="en-US" altLang="zh-CN" dirty="0">
                <a:solidFill>
                  <a:srgbClr val="0070C0"/>
                </a:solidFill>
              </a:rPr>
              <a:t>Selective Repeat</a:t>
            </a:r>
            <a:r>
              <a:rPr lang="zh-CN" altLang="en-US" dirty="0">
                <a:solidFill>
                  <a:srgbClr val="0070C0"/>
                </a:solidFill>
              </a:rPr>
              <a:t>，</a:t>
            </a:r>
            <a:r>
              <a:rPr lang="en-US" altLang="zh-CN" dirty="0">
                <a:solidFill>
                  <a:srgbClr val="0070C0"/>
                </a:solidFill>
              </a:rPr>
              <a:t>SR</a:t>
            </a:r>
            <a:r>
              <a:rPr lang="zh-CN" altLang="en-US" dirty="0">
                <a:solidFill>
                  <a:srgbClr val="0070C0"/>
                </a:solidFill>
              </a:rPr>
              <a:t>）</a:t>
            </a:r>
          </a:p>
        </p:txBody>
      </p:sp>
      <p:sp>
        <p:nvSpPr>
          <p:cNvPr id="4" name="灯片编号占位符 3">
            <a:extLst>
              <a:ext uri="{FF2B5EF4-FFF2-40B4-BE49-F238E27FC236}">
                <a16:creationId xmlns:a16="http://schemas.microsoft.com/office/drawing/2014/main" id="{9C8E5751-1447-48B6-BF84-4D6EF644623E}"/>
              </a:ext>
            </a:extLst>
          </p:cNvPr>
          <p:cNvSpPr>
            <a:spLocks noGrp="1"/>
          </p:cNvSpPr>
          <p:nvPr>
            <p:ph type="sldNum" sz="quarter" idx="11"/>
          </p:nvPr>
        </p:nvSpPr>
        <p:spPr/>
        <p:txBody>
          <a:bodyPr/>
          <a:lstStyle/>
          <a:p>
            <a:pPr>
              <a:defRPr/>
            </a:pPr>
            <a:fld id="{3FFE790D-BCFB-4008-9260-CA63AEE325FD}" type="slidenum">
              <a:rPr lang="en-US" smtClean="0"/>
              <a:pPr>
                <a:defRPr/>
              </a:pPr>
              <a:t>52</a:t>
            </a:fld>
            <a:endParaRPr lang="en-US" dirty="0"/>
          </a:p>
        </p:txBody>
      </p:sp>
    </p:spTree>
    <p:extLst>
      <p:ext uri="{BB962C8B-B14F-4D97-AF65-F5344CB8AC3E}">
        <p14:creationId xmlns:p14="http://schemas.microsoft.com/office/powerpoint/2010/main" val="2885244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42834-E6C3-40B1-BBED-1C8B914CDD7F}"/>
              </a:ext>
            </a:extLst>
          </p:cNvPr>
          <p:cNvSpPr>
            <a:spLocks noGrp="1"/>
          </p:cNvSpPr>
          <p:nvPr>
            <p:ph type="title"/>
          </p:nvPr>
        </p:nvSpPr>
        <p:spPr/>
        <p:txBody>
          <a:bodyPr/>
          <a:lstStyle/>
          <a:p>
            <a:r>
              <a:rPr lang="zh-CN" altLang="en-US" dirty="0"/>
              <a:t>限制最多有</a:t>
            </a:r>
            <a:r>
              <a:rPr lang="en-US" altLang="zh-CN" dirty="0"/>
              <a:t>N</a:t>
            </a:r>
            <a:r>
              <a:rPr lang="zh-CN" altLang="en-US" dirty="0"/>
              <a:t>个未确认数据包</a:t>
            </a:r>
          </a:p>
        </p:txBody>
      </p:sp>
      <p:sp>
        <p:nvSpPr>
          <p:cNvPr id="3" name="内容占位符 2">
            <a:extLst>
              <a:ext uri="{FF2B5EF4-FFF2-40B4-BE49-F238E27FC236}">
                <a16:creationId xmlns:a16="http://schemas.microsoft.com/office/drawing/2014/main" id="{D97859D1-A4A2-4C98-8853-1D1DCC1210C0}"/>
              </a:ext>
            </a:extLst>
          </p:cNvPr>
          <p:cNvSpPr>
            <a:spLocks noGrp="1"/>
          </p:cNvSpPr>
          <p:nvPr>
            <p:ph idx="1"/>
          </p:nvPr>
        </p:nvSpPr>
        <p:spPr/>
        <p:txBody>
          <a:bodyPr/>
          <a:lstStyle/>
          <a:p>
            <a:r>
              <a:rPr lang="zh-CN" altLang="en-US" dirty="0"/>
              <a:t>降低开销</a:t>
            </a:r>
            <a:endParaRPr lang="en-US" altLang="zh-CN" dirty="0"/>
          </a:p>
          <a:p>
            <a:pPr lvl="1"/>
            <a:r>
              <a:rPr lang="zh-CN" altLang="en-US" dirty="0"/>
              <a:t>发送方：降低缓存未确认包的内存开销</a:t>
            </a:r>
            <a:endParaRPr lang="en-US" altLang="zh-CN" dirty="0"/>
          </a:p>
          <a:p>
            <a:pPr lvl="1"/>
            <a:r>
              <a:rPr lang="zh-CN" altLang="en-US" dirty="0"/>
              <a:t>接收方：避免处理速度跟不上发送速度</a:t>
            </a:r>
            <a:endParaRPr lang="en-US" altLang="zh-CN" dirty="0"/>
          </a:p>
          <a:p>
            <a:pPr lvl="1"/>
            <a:r>
              <a:rPr lang="zh-CN" altLang="en-US" dirty="0"/>
              <a:t>网络：减少带宽开销</a:t>
            </a:r>
            <a:endParaRPr lang="en-US" altLang="zh-CN" dirty="0"/>
          </a:p>
          <a:p>
            <a:pPr lvl="1"/>
            <a:r>
              <a:rPr lang="en-US" altLang="zh-CN" dirty="0"/>
              <a:t>Seq</a:t>
            </a:r>
            <a:r>
              <a:rPr lang="zh-CN" altLang="en-US" dirty="0"/>
              <a:t>：有限</a:t>
            </a:r>
            <a:r>
              <a:rPr lang="en-US" altLang="zh-CN" dirty="0"/>
              <a:t>bit</a:t>
            </a:r>
            <a:r>
              <a:rPr lang="zh-CN" altLang="en-US" dirty="0"/>
              <a:t>位即可表示</a:t>
            </a:r>
          </a:p>
          <a:p>
            <a:endParaRPr lang="en-US" altLang="zh-CN" dirty="0"/>
          </a:p>
          <a:p>
            <a:r>
              <a:rPr lang="en-US" altLang="zh-CN" dirty="0"/>
              <a:t>N</a:t>
            </a:r>
            <a:r>
              <a:rPr lang="zh-CN" altLang="en-US" dirty="0"/>
              <a:t>由多种机制共同决定</a:t>
            </a:r>
            <a:endParaRPr lang="en-US" altLang="zh-CN" dirty="0"/>
          </a:p>
          <a:p>
            <a:pPr lvl="1"/>
            <a:r>
              <a:rPr lang="zh-CN" altLang="en-US" dirty="0"/>
              <a:t>后续内容：</a:t>
            </a:r>
            <a:r>
              <a:rPr lang="zh-CN" altLang="en-US" dirty="0">
                <a:solidFill>
                  <a:srgbClr val="C00000"/>
                </a:solidFill>
              </a:rPr>
              <a:t>流量控制、拥塞控制</a:t>
            </a:r>
            <a:endParaRPr lang="en-US" altLang="zh-CN" dirty="0">
              <a:solidFill>
                <a:srgbClr val="C00000"/>
              </a:solidFill>
            </a:endParaRPr>
          </a:p>
          <a:p>
            <a:endParaRPr lang="en-US" altLang="zh-CN" dirty="0"/>
          </a:p>
          <a:p>
            <a:r>
              <a:rPr lang="zh-CN" altLang="en-US" dirty="0"/>
              <a:t>又称</a:t>
            </a:r>
            <a:r>
              <a:rPr lang="zh-CN" altLang="en-US" dirty="0">
                <a:solidFill>
                  <a:srgbClr val="C00000"/>
                </a:solidFill>
              </a:rPr>
              <a:t>滑动窗口机制</a:t>
            </a:r>
            <a:endParaRPr lang="en-US" altLang="zh-CN" dirty="0">
              <a:solidFill>
                <a:srgbClr val="C00000"/>
              </a:solidFill>
            </a:endParaRPr>
          </a:p>
        </p:txBody>
      </p:sp>
      <p:sp>
        <p:nvSpPr>
          <p:cNvPr id="4" name="灯片编号占位符 3">
            <a:extLst>
              <a:ext uri="{FF2B5EF4-FFF2-40B4-BE49-F238E27FC236}">
                <a16:creationId xmlns:a16="http://schemas.microsoft.com/office/drawing/2014/main" id="{3538F960-07EB-433A-9542-A043DE51A18D}"/>
              </a:ext>
            </a:extLst>
          </p:cNvPr>
          <p:cNvSpPr>
            <a:spLocks noGrp="1"/>
          </p:cNvSpPr>
          <p:nvPr>
            <p:ph type="sldNum" sz="quarter" idx="11"/>
          </p:nvPr>
        </p:nvSpPr>
        <p:spPr/>
        <p:txBody>
          <a:bodyPr/>
          <a:lstStyle/>
          <a:p>
            <a:pPr>
              <a:defRPr/>
            </a:pPr>
            <a:fld id="{3FFE790D-BCFB-4008-9260-CA63AEE325FD}" type="slidenum">
              <a:rPr lang="en-US" smtClean="0"/>
              <a:pPr>
                <a:defRPr/>
              </a:pPr>
              <a:t>53</a:t>
            </a:fld>
            <a:endParaRPr lang="en-US" dirty="0"/>
          </a:p>
        </p:txBody>
      </p:sp>
    </p:spTree>
    <p:extLst>
      <p:ext uri="{BB962C8B-B14F-4D97-AF65-F5344CB8AC3E}">
        <p14:creationId xmlns:p14="http://schemas.microsoft.com/office/powerpoint/2010/main" val="1562369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B5E7D-8FD9-434B-BAC9-4A5D465A85EA}"/>
              </a:ext>
            </a:extLst>
          </p:cNvPr>
          <p:cNvSpPr>
            <a:spLocks noGrp="1"/>
          </p:cNvSpPr>
          <p:nvPr>
            <p:ph type="title"/>
          </p:nvPr>
        </p:nvSpPr>
        <p:spPr/>
        <p:txBody>
          <a:bodyPr>
            <a:normAutofit/>
          </a:bodyPr>
          <a:lstStyle/>
          <a:p>
            <a:r>
              <a:rPr kumimoji="1" lang="zh-CN" altLang="en-US" dirty="0"/>
              <a:t>滑动窗口机制</a:t>
            </a:r>
            <a:endParaRPr kumimoji="1" lang="zh-CN" altLang="en-US" sz="3200" dirty="0">
              <a:solidFill>
                <a:srgbClr val="0000FF"/>
              </a:solidFill>
            </a:endParaRPr>
          </a:p>
        </p:txBody>
      </p:sp>
      <p:sp>
        <p:nvSpPr>
          <p:cNvPr id="3" name="内容占位符 2">
            <a:extLst>
              <a:ext uri="{FF2B5EF4-FFF2-40B4-BE49-F238E27FC236}">
                <a16:creationId xmlns:a16="http://schemas.microsoft.com/office/drawing/2014/main" id="{F94632E6-2D1A-4745-B0F4-BE23638BE196}"/>
              </a:ext>
            </a:extLst>
          </p:cNvPr>
          <p:cNvSpPr>
            <a:spLocks noGrp="1"/>
          </p:cNvSpPr>
          <p:nvPr>
            <p:ph idx="1"/>
          </p:nvPr>
        </p:nvSpPr>
        <p:spPr/>
        <p:txBody>
          <a:bodyPr>
            <a:normAutofit/>
          </a:bodyPr>
          <a:lstStyle/>
          <a:p>
            <a:pPr>
              <a:lnSpc>
                <a:spcPct val="120000"/>
              </a:lnSpc>
            </a:pPr>
            <a:r>
              <a:rPr kumimoji="1" lang="zh-CN" altLang="en-US" sz="2400" dirty="0"/>
              <a:t>目的</a:t>
            </a:r>
          </a:p>
          <a:p>
            <a:pPr lvl="1">
              <a:lnSpc>
                <a:spcPct val="120000"/>
              </a:lnSpc>
            </a:pPr>
            <a:r>
              <a:rPr kumimoji="1" lang="zh-CN" altLang="en-US" sz="2000" dirty="0"/>
              <a:t>对可以连续发出的最多报文数（已发出但未确认的报文）作限制</a:t>
            </a:r>
          </a:p>
          <a:p>
            <a:pPr>
              <a:lnSpc>
                <a:spcPct val="120000"/>
              </a:lnSpc>
            </a:pPr>
            <a:r>
              <a:rPr kumimoji="1" lang="zh-CN" altLang="en-US" sz="2400" dirty="0"/>
              <a:t>序号使用</a:t>
            </a:r>
          </a:p>
          <a:p>
            <a:pPr lvl="1">
              <a:lnSpc>
                <a:spcPct val="120000"/>
              </a:lnSpc>
            </a:pPr>
            <a:r>
              <a:rPr kumimoji="1" lang="zh-CN" altLang="en-US" sz="2000" dirty="0"/>
              <a:t>循环</a:t>
            </a:r>
            <a:r>
              <a:rPr kumimoji="1" lang="zh-CN" altLang="en-US" sz="2000" dirty="0">
                <a:solidFill>
                  <a:srgbClr val="B348FF"/>
                </a:solidFill>
              </a:rPr>
              <a:t>重复使用</a:t>
            </a:r>
            <a:r>
              <a:rPr kumimoji="1" lang="zh-CN" altLang="en-US" sz="2000" dirty="0"/>
              <a:t>有限的报文序号</a:t>
            </a:r>
            <a:endParaRPr kumimoji="1" lang="en-US" altLang="zh-CN" sz="2000" dirty="0"/>
          </a:p>
          <a:p>
            <a:pPr>
              <a:lnSpc>
                <a:spcPct val="120000"/>
              </a:lnSpc>
            </a:pPr>
            <a:r>
              <a:rPr kumimoji="1" lang="zh-CN" altLang="en-US" sz="2400" dirty="0"/>
              <a:t>接收窗口驱动发送窗口的转动</a:t>
            </a:r>
            <a:endParaRPr kumimoji="1" lang="en-US" altLang="zh-CN" sz="2400" dirty="0"/>
          </a:p>
          <a:p>
            <a:pPr lvl="1">
              <a:lnSpc>
                <a:spcPct val="120000"/>
              </a:lnSpc>
            </a:pPr>
            <a:r>
              <a:rPr kumimoji="1" lang="zh-CN" altLang="en-US" sz="2000" dirty="0"/>
              <a:t>发送窗口：其大小记作</a:t>
            </a:r>
            <a:r>
              <a:rPr kumimoji="1" lang="en-US" altLang="zh-CN" sz="2000" dirty="0"/>
              <a:t>W</a:t>
            </a:r>
            <a:r>
              <a:rPr kumimoji="1" lang="en-US" altLang="zh-CN" sz="2000" baseline="-25000" dirty="0"/>
              <a:t>T</a:t>
            </a:r>
            <a:r>
              <a:rPr kumimoji="1" lang="zh-CN" altLang="en-US" sz="2000" dirty="0"/>
              <a:t>，表示在收到对方确认的信息之前，可以连续发出的最多数据报文数</a:t>
            </a:r>
          </a:p>
          <a:p>
            <a:pPr lvl="1">
              <a:lnSpc>
                <a:spcPct val="120000"/>
              </a:lnSpc>
            </a:pPr>
            <a:r>
              <a:rPr kumimoji="1" lang="zh-CN" altLang="en-US" sz="2000" dirty="0"/>
              <a:t>接收窗口：其大小记作</a:t>
            </a:r>
            <a:r>
              <a:rPr kumimoji="1" lang="en-US" altLang="zh-CN" sz="2000" dirty="0"/>
              <a:t>W</a:t>
            </a:r>
            <a:r>
              <a:rPr kumimoji="1" lang="en-US" altLang="zh-CN" sz="2000" baseline="-25000" dirty="0"/>
              <a:t>R</a:t>
            </a:r>
            <a:r>
              <a:rPr kumimoji="1" lang="en-US" altLang="zh-CN" sz="2000" dirty="0"/>
              <a:t> </a:t>
            </a:r>
            <a:r>
              <a:rPr kumimoji="1" lang="zh-CN" altLang="en-US" sz="2000" dirty="0"/>
              <a:t>，为可以连续接收的最多数据报文数</a:t>
            </a:r>
            <a:endParaRPr kumimoji="1" lang="en-US" altLang="zh-CN" sz="2000" dirty="0"/>
          </a:p>
          <a:p>
            <a:pPr lvl="1">
              <a:lnSpc>
                <a:spcPct val="120000"/>
              </a:lnSpc>
            </a:pPr>
            <a:r>
              <a:rPr kumimoji="1" lang="zh-CN" altLang="en-US" sz="2000" dirty="0"/>
              <a:t>通常发送窗口大小</a:t>
            </a:r>
            <a:r>
              <a:rPr kumimoji="1" lang="en-US" altLang="zh-CN" sz="2000" dirty="0"/>
              <a:t>=</a:t>
            </a:r>
            <a:r>
              <a:rPr kumimoji="1" lang="zh-CN" altLang="en-US" sz="2000" dirty="0"/>
              <a:t>接收窗口大小</a:t>
            </a:r>
            <a:endParaRPr kumimoji="1" lang="en-US" altLang="zh-CN" sz="2000" dirty="0"/>
          </a:p>
        </p:txBody>
      </p:sp>
      <p:sp>
        <p:nvSpPr>
          <p:cNvPr id="4" name="灯片编号占位符 3">
            <a:extLst>
              <a:ext uri="{FF2B5EF4-FFF2-40B4-BE49-F238E27FC236}">
                <a16:creationId xmlns:a16="http://schemas.microsoft.com/office/drawing/2014/main" id="{FFE5B1FA-3368-EB45-8FBE-015EE86958F7}"/>
              </a:ext>
            </a:extLst>
          </p:cNvPr>
          <p:cNvSpPr>
            <a:spLocks noGrp="1"/>
          </p:cNvSpPr>
          <p:nvPr>
            <p:ph type="sldNum" sz="quarter" idx="4294967295"/>
          </p:nvPr>
        </p:nvSpPr>
        <p:spPr/>
        <p:txBody>
          <a:bodyPr/>
          <a:lstStyle/>
          <a:p>
            <a:fld id="{8D4D1E41-7A09-AB4A-A4E1-09765ADA2698}" type="slidenum">
              <a:rPr kumimoji="1" lang="zh-CN" altLang="en-US" smtClean="0"/>
              <a:t>54</a:t>
            </a:fld>
            <a:endParaRPr kumimoji="1" lang="zh-CN" altLang="en-US" dirty="0"/>
          </a:p>
        </p:txBody>
      </p:sp>
    </p:spTree>
    <p:extLst>
      <p:ext uri="{BB962C8B-B14F-4D97-AF65-F5344CB8AC3E}">
        <p14:creationId xmlns:p14="http://schemas.microsoft.com/office/powerpoint/2010/main" val="425901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B5E7D-8FD9-434B-BAC9-4A5D465A85EA}"/>
              </a:ext>
            </a:extLst>
          </p:cNvPr>
          <p:cNvSpPr>
            <a:spLocks noGrp="1"/>
          </p:cNvSpPr>
          <p:nvPr>
            <p:ph type="title"/>
          </p:nvPr>
        </p:nvSpPr>
        <p:spPr/>
        <p:txBody>
          <a:bodyPr>
            <a:normAutofit/>
          </a:bodyPr>
          <a:lstStyle/>
          <a:p>
            <a:r>
              <a:rPr kumimoji="1" lang="zh-CN" altLang="en-US" dirty="0"/>
              <a:t>滑动窗口机制</a:t>
            </a:r>
            <a:endParaRPr kumimoji="1" lang="zh-CN" altLang="en-US" dirty="0">
              <a:solidFill>
                <a:srgbClr val="FF0000"/>
              </a:solidFill>
            </a:endParaRPr>
          </a:p>
        </p:txBody>
      </p:sp>
      <p:sp>
        <p:nvSpPr>
          <p:cNvPr id="4" name="灯片编号占位符 3">
            <a:extLst>
              <a:ext uri="{FF2B5EF4-FFF2-40B4-BE49-F238E27FC236}">
                <a16:creationId xmlns:a16="http://schemas.microsoft.com/office/drawing/2014/main" id="{FFE5B1FA-3368-EB45-8FBE-015EE86958F7}"/>
              </a:ext>
            </a:extLst>
          </p:cNvPr>
          <p:cNvSpPr>
            <a:spLocks noGrp="1"/>
          </p:cNvSpPr>
          <p:nvPr>
            <p:ph type="sldNum" sz="quarter" idx="4294967295"/>
          </p:nvPr>
        </p:nvSpPr>
        <p:spPr/>
        <p:txBody>
          <a:bodyPr/>
          <a:lstStyle/>
          <a:p>
            <a:fld id="{8D4D1E41-7A09-AB4A-A4E1-09765ADA2698}" type="slidenum">
              <a:rPr kumimoji="1" lang="zh-CN" altLang="en-US" smtClean="0"/>
              <a:t>55</a:t>
            </a:fld>
            <a:endParaRPr kumimoji="1" lang="zh-CN" altLang="en-US" dirty="0"/>
          </a:p>
        </p:txBody>
      </p:sp>
      <p:sp>
        <p:nvSpPr>
          <p:cNvPr id="7" name="Text Box 3">
            <a:extLst>
              <a:ext uri="{FF2B5EF4-FFF2-40B4-BE49-F238E27FC236}">
                <a16:creationId xmlns:a16="http://schemas.microsoft.com/office/drawing/2014/main" id="{732A6CA8-BA1D-4112-8F1B-2031076BB912}"/>
              </a:ext>
            </a:extLst>
          </p:cNvPr>
          <p:cNvSpPr txBox="1">
            <a:spLocks noChangeArrowheads="1"/>
          </p:cNvSpPr>
          <p:nvPr/>
        </p:nvSpPr>
        <p:spPr bwMode="auto">
          <a:xfrm>
            <a:off x="1781175" y="3373557"/>
            <a:ext cx="9906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a:t>序列号</a:t>
            </a:r>
            <a:endParaRPr kumimoji="1" lang="zh-CN" altLang="en-US" sz="2400" b="0"/>
          </a:p>
        </p:txBody>
      </p:sp>
      <p:sp>
        <p:nvSpPr>
          <p:cNvPr id="8" name="Text Box 4">
            <a:extLst>
              <a:ext uri="{FF2B5EF4-FFF2-40B4-BE49-F238E27FC236}">
                <a16:creationId xmlns:a16="http://schemas.microsoft.com/office/drawing/2014/main" id="{7F5E3D65-365E-4142-B13E-2EF0C4421360}"/>
              </a:ext>
            </a:extLst>
          </p:cNvPr>
          <p:cNvSpPr txBox="1">
            <a:spLocks noChangeArrowheads="1"/>
          </p:cNvSpPr>
          <p:nvPr/>
        </p:nvSpPr>
        <p:spPr bwMode="auto">
          <a:xfrm>
            <a:off x="2767012" y="3068757"/>
            <a:ext cx="1528763"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t>发送的最后报文序号</a:t>
            </a:r>
            <a:endParaRPr kumimoji="1" lang="zh-CN" altLang="en-US" sz="2400" b="0" dirty="0"/>
          </a:p>
        </p:txBody>
      </p:sp>
      <p:sp>
        <p:nvSpPr>
          <p:cNvPr id="9" name="Line 5">
            <a:extLst>
              <a:ext uri="{FF2B5EF4-FFF2-40B4-BE49-F238E27FC236}">
                <a16:creationId xmlns:a16="http://schemas.microsoft.com/office/drawing/2014/main" id="{826AE857-E993-402B-B3C6-C718C4B7F9A5}"/>
              </a:ext>
            </a:extLst>
          </p:cNvPr>
          <p:cNvSpPr>
            <a:spLocks noChangeShapeType="1"/>
          </p:cNvSpPr>
          <p:nvPr/>
        </p:nvSpPr>
        <p:spPr bwMode="auto">
          <a:xfrm flipV="1">
            <a:off x="4143375" y="3084632"/>
            <a:ext cx="381000" cy="5175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6">
            <a:extLst>
              <a:ext uri="{FF2B5EF4-FFF2-40B4-BE49-F238E27FC236}">
                <a16:creationId xmlns:a16="http://schemas.microsoft.com/office/drawing/2014/main" id="{9C7CB3C2-0630-4330-AD0B-D2D7889D89FA}"/>
              </a:ext>
            </a:extLst>
          </p:cNvPr>
          <p:cNvSpPr>
            <a:spLocks noChangeShapeType="1"/>
          </p:cNvSpPr>
          <p:nvPr/>
        </p:nvSpPr>
        <p:spPr bwMode="auto">
          <a:xfrm>
            <a:off x="4748213" y="3373557"/>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7">
            <a:extLst>
              <a:ext uri="{FF2B5EF4-FFF2-40B4-BE49-F238E27FC236}">
                <a16:creationId xmlns:a16="http://schemas.microsoft.com/office/drawing/2014/main" id="{1BD87CB5-87DD-4C7B-A45B-6525A7FB2B2E}"/>
              </a:ext>
            </a:extLst>
          </p:cNvPr>
          <p:cNvSpPr txBox="1">
            <a:spLocks noChangeArrowheads="1"/>
          </p:cNvSpPr>
          <p:nvPr/>
        </p:nvSpPr>
        <p:spPr bwMode="auto">
          <a:xfrm>
            <a:off x="5514975" y="3068757"/>
            <a:ext cx="235743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solidFill>
                  <a:srgbClr val="0000FF"/>
                </a:solidFill>
              </a:rPr>
              <a:t>发出一个报文后窗口的下限前移一格</a:t>
            </a:r>
            <a:endParaRPr kumimoji="1" lang="zh-CN" altLang="en-US" sz="2400" dirty="0">
              <a:solidFill>
                <a:srgbClr val="0000FF"/>
              </a:solidFill>
            </a:endParaRPr>
          </a:p>
        </p:txBody>
      </p:sp>
      <p:sp>
        <p:nvSpPr>
          <p:cNvPr id="12" name="Text Box 8">
            <a:extLst>
              <a:ext uri="{FF2B5EF4-FFF2-40B4-BE49-F238E27FC236}">
                <a16:creationId xmlns:a16="http://schemas.microsoft.com/office/drawing/2014/main" id="{1CA3E48C-81F0-4DCA-8195-6B55532CB523}"/>
              </a:ext>
            </a:extLst>
          </p:cNvPr>
          <p:cNvSpPr txBox="1">
            <a:spLocks noChangeArrowheads="1"/>
          </p:cNvSpPr>
          <p:nvPr/>
        </p:nvSpPr>
        <p:spPr bwMode="auto">
          <a:xfrm>
            <a:off x="8634413" y="3137020"/>
            <a:ext cx="18288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solidFill>
                  <a:srgbClr val="0000FF"/>
                </a:solidFill>
              </a:rPr>
              <a:t>收到确认后窗口的上限前移</a:t>
            </a:r>
            <a:endParaRPr kumimoji="1" lang="zh-CN" altLang="en-US" sz="2400" dirty="0">
              <a:solidFill>
                <a:srgbClr val="0000FF"/>
              </a:solidFill>
            </a:endParaRPr>
          </a:p>
        </p:txBody>
      </p:sp>
      <p:sp>
        <p:nvSpPr>
          <p:cNvPr id="13" name="Line 9">
            <a:extLst>
              <a:ext uri="{FF2B5EF4-FFF2-40B4-BE49-F238E27FC236}">
                <a16:creationId xmlns:a16="http://schemas.microsoft.com/office/drawing/2014/main" id="{260CA836-192B-4ADE-B999-F6F7D498CF70}"/>
              </a:ext>
            </a:extLst>
          </p:cNvPr>
          <p:cNvSpPr>
            <a:spLocks noChangeShapeType="1"/>
          </p:cNvSpPr>
          <p:nvPr/>
        </p:nvSpPr>
        <p:spPr bwMode="auto">
          <a:xfrm>
            <a:off x="7872413" y="3373557"/>
            <a:ext cx="762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a:extLst>
              <a:ext uri="{FF2B5EF4-FFF2-40B4-BE49-F238E27FC236}">
                <a16:creationId xmlns:a16="http://schemas.microsoft.com/office/drawing/2014/main" id="{99688AC2-F1A9-46A6-884F-37BAA1E98121}"/>
              </a:ext>
            </a:extLst>
          </p:cNvPr>
          <p:cNvSpPr>
            <a:spLocks noChangeShapeType="1"/>
          </p:cNvSpPr>
          <p:nvPr/>
        </p:nvSpPr>
        <p:spPr bwMode="auto">
          <a:xfrm>
            <a:off x="2238375" y="2992557"/>
            <a:ext cx="0" cy="457200"/>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5" name="Group 11">
            <a:extLst>
              <a:ext uri="{FF2B5EF4-FFF2-40B4-BE49-F238E27FC236}">
                <a16:creationId xmlns:a16="http://schemas.microsoft.com/office/drawing/2014/main" id="{9A6EF0F8-9271-450C-BE11-83AA3DEE7A97}"/>
              </a:ext>
            </a:extLst>
          </p:cNvPr>
          <p:cNvGrpSpPr>
            <a:grpSpLocks/>
          </p:cNvGrpSpPr>
          <p:nvPr/>
        </p:nvGrpSpPr>
        <p:grpSpPr bwMode="auto">
          <a:xfrm>
            <a:off x="1547813" y="2459157"/>
            <a:ext cx="8610600" cy="533400"/>
            <a:chOff x="189" y="1814"/>
            <a:chExt cx="5424" cy="336"/>
          </a:xfrm>
        </p:grpSpPr>
        <p:sp>
          <p:nvSpPr>
            <p:cNvPr id="16" name="Rectangle 12">
              <a:extLst>
                <a:ext uri="{FF2B5EF4-FFF2-40B4-BE49-F238E27FC236}">
                  <a16:creationId xmlns:a16="http://schemas.microsoft.com/office/drawing/2014/main" id="{2A8374AE-2433-42C0-991A-373DDF96C7BB}"/>
                </a:ext>
              </a:extLst>
            </p:cNvPr>
            <p:cNvSpPr>
              <a:spLocks noChangeArrowheads="1"/>
            </p:cNvSpPr>
            <p:nvPr/>
          </p:nvSpPr>
          <p:spPr bwMode="auto">
            <a:xfrm>
              <a:off x="477"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0</a:t>
              </a:r>
              <a:endParaRPr kumimoji="1" lang="en-US" altLang="zh-CN" sz="2400"/>
            </a:p>
          </p:txBody>
        </p:sp>
        <p:sp>
          <p:nvSpPr>
            <p:cNvPr id="17" name="Rectangle 13">
              <a:extLst>
                <a:ext uri="{FF2B5EF4-FFF2-40B4-BE49-F238E27FC236}">
                  <a16:creationId xmlns:a16="http://schemas.microsoft.com/office/drawing/2014/main" id="{302CCFE5-6E68-41F7-B79B-EED5B510ADA6}"/>
                </a:ext>
              </a:extLst>
            </p:cNvPr>
            <p:cNvSpPr>
              <a:spLocks noChangeArrowheads="1"/>
            </p:cNvSpPr>
            <p:nvPr/>
          </p:nvSpPr>
          <p:spPr bwMode="auto">
            <a:xfrm>
              <a:off x="765"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1</a:t>
              </a:r>
              <a:endParaRPr kumimoji="1" lang="en-US" altLang="zh-CN" sz="2400"/>
            </a:p>
          </p:txBody>
        </p:sp>
        <p:sp>
          <p:nvSpPr>
            <p:cNvPr id="18" name="Rectangle 14">
              <a:extLst>
                <a:ext uri="{FF2B5EF4-FFF2-40B4-BE49-F238E27FC236}">
                  <a16:creationId xmlns:a16="http://schemas.microsoft.com/office/drawing/2014/main" id="{8ACEA1D6-3EC7-4DDC-82BB-79F0888C6B73}"/>
                </a:ext>
              </a:extLst>
            </p:cNvPr>
            <p:cNvSpPr>
              <a:spLocks noChangeArrowheads="1"/>
            </p:cNvSpPr>
            <p:nvPr/>
          </p:nvSpPr>
          <p:spPr bwMode="auto">
            <a:xfrm>
              <a:off x="1053"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2</a:t>
              </a:r>
              <a:endParaRPr kumimoji="1" lang="en-US" altLang="zh-CN" sz="2400"/>
            </a:p>
          </p:txBody>
        </p:sp>
        <p:sp>
          <p:nvSpPr>
            <p:cNvPr id="19" name="Rectangle 15">
              <a:extLst>
                <a:ext uri="{FF2B5EF4-FFF2-40B4-BE49-F238E27FC236}">
                  <a16:creationId xmlns:a16="http://schemas.microsoft.com/office/drawing/2014/main" id="{6E0D2F91-4189-443B-AE0A-714186C7AFAC}"/>
                </a:ext>
              </a:extLst>
            </p:cNvPr>
            <p:cNvSpPr>
              <a:spLocks noChangeArrowheads="1"/>
            </p:cNvSpPr>
            <p:nvPr/>
          </p:nvSpPr>
          <p:spPr bwMode="auto">
            <a:xfrm>
              <a:off x="1341"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3</a:t>
              </a:r>
              <a:endParaRPr kumimoji="1" lang="en-US" altLang="zh-CN" sz="2400"/>
            </a:p>
          </p:txBody>
        </p:sp>
        <p:sp>
          <p:nvSpPr>
            <p:cNvPr id="20" name="Rectangle 16">
              <a:extLst>
                <a:ext uri="{FF2B5EF4-FFF2-40B4-BE49-F238E27FC236}">
                  <a16:creationId xmlns:a16="http://schemas.microsoft.com/office/drawing/2014/main" id="{03F7CBEE-8F6C-4DFA-854F-BD3ABEF7AC70}"/>
                </a:ext>
              </a:extLst>
            </p:cNvPr>
            <p:cNvSpPr>
              <a:spLocks noChangeArrowheads="1"/>
            </p:cNvSpPr>
            <p:nvPr/>
          </p:nvSpPr>
          <p:spPr bwMode="auto">
            <a:xfrm>
              <a:off x="1629"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4</a:t>
              </a:r>
              <a:endParaRPr kumimoji="1" lang="en-US" altLang="zh-CN" sz="2400"/>
            </a:p>
          </p:txBody>
        </p:sp>
        <p:sp>
          <p:nvSpPr>
            <p:cNvPr id="21" name="Rectangle 17">
              <a:extLst>
                <a:ext uri="{FF2B5EF4-FFF2-40B4-BE49-F238E27FC236}">
                  <a16:creationId xmlns:a16="http://schemas.microsoft.com/office/drawing/2014/main" id="{947A12BB-90D9-4E8D-8B34-F0210752FBC6}"/>
                </a:ext>
              </a:extLst>
            </p:cNvPr>
            <p:cNvSpPr>
              <a:spLocks noChangeArrowheads="1"/>
            </p:cNvSpPr>
            <p:nvPr/>
          </p:nvSpPr>
          <p:spPr bwMode="auto">
            <a:xfrm>
              <a:off x="1917"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5</a:t>
              </a:r>
              <a:endParaRPr kumimoji="1" lang="en-US" altLang="zh-CN" sz="2400"/>
            </a:p>
          </p:txBody>
        </p:sp>
        <p:sp>
          <p:nvSpPr>
            <p:cNvPr id="22" name="Rectangle 18">
              <a:extLst>
                <a:ext uri="{FF2B5EF4-FFF2-40B4-BE49-F238E27FC236}">
                  <a16:creationId xmlns:a16="http://schemas.microsoft.com/office/drawing/2014/main" id="{3DB99802-8437-4CA2-B38D-21CA3EFCC2C7}"/>
                </a:ext>
              </a:extLst>
            </p:cNvPr>
            <p:cNvSpPr>
              <a:spLocks noChangeArrowheads="1"/>
            </p:cNvSpPr>
            <p:nvPr/>
          </p:nvSpPr>
          <p:spPr bwMode="auto">
            <a:xfrm>
              <a:off x="2205"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dirty="0"/>
                <a:t>6</a:t>
              </a:r>
              <a:endParaRPr kumimoji="1" lang="en-US" altLang="zh-CN" sz="2400" dirty="0"/>
            </a:p>
          </p:txBody>
        </p:sp>
        <p:sp>
          <p:nvSpPr>
            <p:cNvPr id="23" name="Rectangle 19">
              <a:extLst>
                <a:ext uri="{FF2B5EF4-FFF2-40B4-BE49-F238E27FC236}">
                  <a16:creationId xmlns:a16="http://schemas.microsoft.com/office/drawing/2014/main" id="{44C3BF93-58A9-45D4-9445-A1582EF569BA}"/>
                </a:ext>
              </a:extLst>
            </p:cNvPr>
            <p:cNvSpPr>
              <a:spLocks noChangeArrowheads="1"/>
            </p:cNvSpPr>
            <p:nvPr/>
          </p:nvSpPr>
          <p:spPr bwMode="auto">
            <a:xfrm>
              <a:off x="2493"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a:t>7</a:t>
              </a:r>
              <a:endParaRPr kumimoji="1" lang="en-US" altLang="zh-CN" sz="2400"/>
            </a:p>
          </p:txBody>
        </p:sp>
        <p:sp>
          <p:nvSpPr>
            <p:cNvPr id="24" name="Rectangle 20">
              <a:extLst>
                <a:ext uri="{FF2B5EF4-FFF2-40B4-BE49-F238E27FC236}">
                  <a16:creationId xmlns:a16="http://schemas.microsoft.com/office/drawing/2014/main" id="{8AEF34D6-CD0E-4192-B399-50A1D237EDB4}"/>
                </a:ext>
              </a:extLst>
            </p:cNvPr>
            <p:cNvSpPr>
              <a:spLocks noChangeArrowheads="1"/>
            </p:cNvSpPr>
            <p:nvPr/>
          </p:nvSpPr>
          <p:spPr bwMode="auto">
            <a:xfrm>
              <a:off x="2781"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a:t>0</a:t>
              </a:r>
              <a:endParaRPr kumimoji="1" lang="en-US" altLang="zh-CN" sz="2400"/>
            </a:p>
          </p:txBody>
        </p:sp>
        <p:sp>
          <p:nvSpPr>
            <p:cNvPr id="25" name="Rectangle 21">
              <a:extLst>
                <a:ext uri="{FF2B5EF4-FFF2-40B4-BE49-F238E27FC236}">
                  <a16:creationId xmlns:a16="http://schemas.microsoft.com/office/drawing/2014/main" id="{039ED80A-31C5-447B-8630-39C46756AD7C}"/>
                </a:ext>
              </a:extLst>
            </p:cNvPr>
            <p:cNvSpPr>
              <a:spLocks noChangeArrowheads="1"/>
            </p:cNvSpPr>
            <p:nvPr/>
          </p:nvSpPr>
          <p:spPr bwMode="auto">
            <a:xfrm>
              <a:off x="3069"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dirty="0"/>
                <a:t>1</a:t>
              </a:r>
              <a:endParaRPr kumimoji="1" lang="en-US" altLang="zh-CN" sz="2400" dirty="0"/>
            </a:p>
          </p:txBody>
        </p:sp>
        <p:sp>
          <p:nvSpPr>
            <p:cNvPr id="26" name="Rectangle 22">
              <a:extLst>
                <a:ext uri="{FF2B5EF4-FFF2-40B4-BE49-F238E27FC236}">
                  <a16:creationId xmlns:a16="http://schemas.microsoft.com/office/drawing/2014/main" id="{1C278879-C34B-424B-9BE0-BE89F601357B}"/>
                </a:ext>
              </a:extLst>
            </p:cNvPr>
            <p:cNvSpPr>
              <a:spLocks noChangeArrowheads="1"/>
            </p:cNvSpPr>
            <p:nvPr/>
          </p:nvSpPr>
          <p:spPr bwMode="auto">
            <a:xfrm>
              <a:off x="3357"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a:t>2</a:t>
              </a:r>
              <a:endParaRPr kumimoji="1" lang="en-US" altLang="zh-CN" sz="2400"/>
            </a:p>
          </p:txBody>
        </p:sp>
        <p:sp>
          <p:nvSpPr>
            <p:cNvPr id="27" name="Rectangle 23">
              <a:extLst>
                <a:ext uri="{FF2B5EF4-FFF2-40B4-BE49-F238E27FC236}">
                  <a16:creationId xmlns:a16="http://schemas.microsoft.com/office/drawing/2014/main" id="{56D46D6C-C112-4F2B-ABFF-95A0BFC5E57A}"/>
                </a:ext>
              </a:extLst>
            </p:cNvPr>
            <p:cNvSpPr>
              <a:spLocks noChangeArrowheads="1"/>
            </p:cNvSpPr>
            <p:nvPr/>
          </p:nvSpPr>
          <p:spPr bwMode="auto">
            <a:xfrm>
              <a:off x="3645"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a:t>3</a:t>
              </a:r>
              <a:endParaRPr kumimoji="1" lang="en-US" altLang="zh-CN" sz="2400"/>
            </a:p>
          </p:txBody>
        </p:sp>
        <p:sp>
          <p:nvSpPr>
            <p:cNvPr id="28" name="Rectangle 24">
              <a:extLst>
                <a:ext uri="{FF2B5EF4-FFF2-40B4-BE49-F238E27FC236}">
                  <a16:creationId xmlns:a16="http://schemas.microsoft.com/office/drawing/2014/main" id="{AA7D9CDC-4211-41DB-AE99-193073681AE8}"/>
                </a:ext>
              </a:extLst>
            </p:cNvPr>
            <p:cNvSpPr>
              <a:spLocks noChangeArrowheads="1"/>
            </p:cNvSpPr>
            <p:nvPr/>
          </p:nvSpPr>
          <p:spPr bwMode="auto">
            <a:xfrm>
              <a:off x="3933" y="1814"/>
              <a:ext cx="288" cy="336"/>
            </a:xfrm>
            <a:prstGeom prst="rect">
              <a:avLst/>
            </a:prstGeom>
            <a:noFill/>
            <a:ln w="9525">
              <a:solidFill>
                <a:schemeClr val="accent2"/>
              </a:solidFill>
              <a:miter lim="800000"/>
              <a:headEnd/>
              <a:tailEnd/>
            </a:ln>
          </p:spPr>
          <p:txBody>
            <a:bodyPr wrap="none" anchor="ctr"/>
            <a:lstStyle/>
            <a:p>
              <a:pPr algn="ctr"/>
              <a:r>
                <a:rPr kumimoji="1" lang="en-US" altLang="zh-CN" sz="2400" b="1"/>
                <a:t>4</a:t>
              </a:r>
              <a:endParaRPr kumimoji="1" lang="en-US" altLang="zh-CN" sz="2400"/>
            </a:p>
          </p:txBody>
        </p:sp>
        <p:sp>
          <p:nvSpPr>
            <p:cNvPr id="29" name="Rectangle 25">
              <a:extLst>
                <a:ext uri="{FF2B5EF4-FFF2-40B4-BE49-F238E27FC236}">
                  <a16:creationId xmlns:a16="http://schemas.microsoft.com/office/drawing/2014/main" id="{3D3F57A2-12FE-4C79-AA7A-A47188258668}"/>
                </a:ext>
              </a:extLst>
            </p:cNvPr>
            <p:cNvSpPr>
              <a:spLocks noChangeArrowheads="1"/>
            </p:cNvSpPr>
            <p:nvPr/>
          </p:nvSpPr>
          <p:spPr bwMode="auto">
            <a:xfrm>
              <a:off x="4221"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5</a:t>
              </a:r>
              <a:endParaRPr kumimoji="1" lang="en-US" altLang="zh-CN" sz="2400"/>
            </a:p>
          </p:txBody>
        </p:sp>
        <p:sp>
          <p:nvSpPr>
            <p:cNvPr id="30" name="Rectangle 26">
              <a:extLst>
                <a:ext uri="{FF2B5EF4-FFF2-40B4-BE49-F238E27FC236}">
                  <a16:creationId xmlns:a16="http://schemas.microsoft.com/office/drawing/2014/main" id="{9505752E-43D0-4462-8F88-B0FE17CB8770}"/>
                </a:ext>
              </a:extLst>
            </p:cNvPr>
            <p:cNvSpPr>
              <a:spLocks noChangeArrowheads="1"/>
            </p:cNvSpPr>
            <p:nvPr/>
          </p:nvSpPr>
          <p:spPr bwMode="auto">
            <a:xfrm>
              <a:off x="4509"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6</a:t>
              </a:r>
              <a:endParaRPr kumimoji="1" lang="en-US" altLang="zh-CN" sz="2400"/>
            </a:p>
          </p:txBody>
        </p:sp>
        <p:sp>
          <p:nvSpPr>
            <p:cNvPr id="31" name="Rectangle 27">
              <a:extLst>
                <a:ext uri="{FF2B5EF4-FFF2-40B4-BE49-F238E27FC236}">
                  <a16:creationId xmlns:a16="http://schemas.microsoft.com/office/drawing/2014/main" id="{0AEAC3AB-BAB1-4877-8943-3C48883A9784}"/>
                </a:ext>
              </a:extLst>
            </p:cNvPr>
            <p:cNvSpPr>
              <a:spLocks noChangeArrowheads="1"/>
            </p:cNvSpPr>
            <p:nvPr/>
          </p:nvSpPr>
          <p:spPr bwMode="auto">
            <a:xfrm>
              <a:off x="4797"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7</a:t>
              </a:r>
              <a:endParaRPr kumimoji="1" lang="en-US" altLang="zh-CN" sz="2400"/>
            </a:p>
          </p:txBody>
        </p:sp>
        <p:sp>
          <p:nvSpPr>
            <p:cNvPr id="32" name="Rectangle 28">
              <a:extLst>
                <a:ext uri="{FF2B5EF4-FFF2-40B4-BE49-F238E27FC236}">
                  <a16:creationId xmlns:a16="http://schemas.microsoft.com/office/drawing/2014/main" id="{02D9A845-294C-41AF-A50E-A412A05476EF}"/>
                </a:ext>
              </a:extLst>
            </p:cNvPr>
            <p:cNvSpPr>
              <a:spLocks noChangeArrowheads="1"/>
            </p:cNvSpPr>
            <p:nvPr/>
          </p:nvSpPr>
          <p:spPr bwMode="auto">
            <a:xfrm>
              <a:off x="5085" y="1814"/>
              <a:ext cx="288" cy="33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0</a:t>
              </a:r>
              <a:endParaRPr kumimoji="1" lang="en-US" altLang="zh-CN" sz="2400"/>
            </a:p>
          </p:txBody>
        </p:sp>
        <p:sp>
          <p:nvSpPr>
            <p:cNvPr id="33" name="Line 29">
              <a:extLst>
                <a:ext uri="{FF2B5EF4-FFF2-40B4-BE49-F238E27FC236}">
                  <a16:creationId xmlns:a16="http://schemas.microsoft.com/office/drawing/2014/main" id="{DD7807B2-43AD-41CE-AC15-8A35A445B350}"/>
                </a:ext>
              </a:extLst>
            </p:cNvPr>
            <p:cNvSpPr>
              <a:spLocks noChangeShapeType="1"/>
            </p:cNvSpPr>
            <p:nvPr/>
          </p:nvSpPr>
          <p:spPr bwMode="auto">
            <a:xfrm>
              <a:off x="237" y="1814"/>
              <a:ext cx="537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0">
              <a:extLst>
                <a:ext uri="{FF2B5EF4-FFF2-40B4-BE49-F238E27FC236}">
                  <a16:creationId xmlns:a16="http://schemas.microsoft.com/office/drawing/2014/main" id="{F3F7DBFF-6C7C-4777-8E9A-42846742111D}"/>
                </a:ext>
              </a:extLst>
            </p:cNvPr>
            <p:cNvSpPr>
              <a:spLocks noChangeShapeType="1"/>
            </p:cNvSpPr>
            <p:nvPr/>
          </p:nvSpPr>
          <p:spPr bwMode="auto">
            <a:xfrm>
              <a:off x="237" y="2150"/>
              <a:ext cx="537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1">
              <a:extLst>
                <a:ext uri="{FF2B5EF4-FFF2-40B4-BE49-F238E27FC236}">
                  <a16:creationId xmlns:a16="http://schemas.microsoft.com/office/drawing/2014/main" id="{134A80F0-819A-4499-8270-89E0D70995EF}"/>
                </a:ext>
              </a:extLst>
            </p:cNvPr>
            <p:cNvSpPr>
              <a:spLocks noChangeShapeType="1"/>
            </p:cNvSpPr>
            <p:nvPr/>
          </p:nvSpPr>
          <p:spPr bwMode="auto">
            <a:xfrm flipH="1">
              <a:off x="189" y="2006"/>
              <a:ext cx="192" cy="0"/>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2">
              <a:extLst>
                <a:ext uri="{FF2B5EF4-FFF2-40B4-BE49-F238E27FC236}">
                  <a16:creationId xmlns:a16="http://schemas.microsoft.com/office/drawing/2014/main" id="{7423AA86-1EDE-4543-8A78-C85F8EAA72C8}"/>
                </a:ext>
              </a:extLst>
            </p:cNvPr>
            <p:cNvSpPr>
              <a:spLocks noChangeShapeType="1"/>
            </p:cNvSpPr>
            <p:nvPr/>
          </p:nvSpPr>
          <p:spPr bwMode="auto">
            <a:xfrm flipH="1">
              <a:off x="5373" y="2006"/>
              <a:ext cx="192" cy="0"/>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 name="Group 33">
            <a:extLst>
              <a:ext uri="{FF2B5EF4-FFF2-40B4-BE49-F238E27FC236}">
                <a16:creationId xmlns:a16="http://schemas.microsoft.com/office/drawing/2014/main" id="{4CBD9205-B1B3-4457-B61D-C174B57E9693}"/>
              </a:ext>
            </a:extLst>
          </p:cNvPr>
          <p:cNvGrpSpPr>
            <a:grpSpLocks/>
          </p:cNvGrpSpPr>
          <p:nvPr/>
        </p:nvGrpSpPr>
        <p:grpSpPr bwMode="auto">
          <a:xfrm>
            <a:off x="1624013" y="1909882"/>
            <a:ext cx="3124200" cy="396875"/>
            <a:chOff x="237" y="1468"/>
            <a:chExt cx="1968" cy="250"/>
          </a:xfrm>
        </p:grpSpPr>
        <p:sp>
          <p:nvSpPr>
            <p:cNvPr id="38" name="Text Box 34">
              <a:extLst>
                <a:ext uri="{FF2B5EF4-FFF2-40B4-BE49-F238E27FC236}">
                  <a16:creationId xmlns:a16="http://schemas.microsoft.com/office/drawing/2014/main" id="{D2C60D1E-0FC7-4F33-92EC-A6BF32997C24}"/>
                </a:ext>
              </a:extLst>
            </p:cNvPr>
            <p:cNvSpPr txBox="1">
              <a:spLocks noChangeArrowheads="1"/>
            </p:cNvSpPr>
            <p:nvPr/>
          </p:nvSpPr>
          <p:spPr bwMode="auto">
            <a:xfrm>
              <a:off x="717" y="1468"/>
              <a:ext cx="110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t>已发送的报文</a:t>
              </a:r>
              <a:endParaRPr kumimoji="1" lang="zh-CN" altLang="en-US" sz="2400" b="0" dirty="0"/>
            </a:p>
          </p:txBody>
        </p:sp>
        <p:sp>
          <p:nvSpPr>
            <p:cNvPr id="39" name="Line 35">
              <a:extLst>
                <a:ext uri="{FF2B5EF4-FFF2-40B4-BE49-F238E27FC236}">
                  <a16:creationId xmlns:a16="http://schemas.microsoft.com/office/drawing/2014/main" id="{128E9FD2-CCCA-4E5F-9052-A6FC2DFE0121}"/>
                </a:ext>
              </a:extLst>
            </p:cNvPr>
            <p:cNvSpPr>
              <a:spLocks noChangeShapeType="1"/>
            </p:cNvSpPr>
            <p:nvPr/>
          </p:nvSpPr>
          <p:spPr bwMode="auto">
            <a:xfrm>
              <a:off x="237" y="1708"/>
              <a:ext cx="1968"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 name="Group 36">
            <a:extLst>
              <a:ext uri="{FF2B5EF4-FFF2-40B4-BE49-F238E27FC236}">
                <a16:creationId xmlns:a16="http://schemas.microsoft.com/office/drawing/2014/main" id="{199E83F7-5C09-41C8-ADAB-C8C82686DEBF}"/>
              </a:ext>
            </a:extLst>
          </p:cNvPr>
          <p:cNvGrpSpPr>
            <a:grpSpLocks/>
          </p:cNvGrpSpPr>
          <p:nvPr/>
        </p:nvGrpSpPr>
        <p:grpSpPr bwMode="auto">
          <a:xfrm>
            <a:off x="4752975" y="1865432"/>
            <a:ext cx="3200400" cy="609600"/>
            <a:chOff x="2208" y="1440"/>
            <a:chExt cx="2016" cy="384"/>
          </a:xfrm>
        </p:grpSpPr>
        <p:sp>
          <p:nvSpPr>
            <p:cNvPr id="41" name="Text Box 37">
              <a:extLst>
                <a:ext uri="{FF2B5EF4-FFF2-40B4-BE49-F238E27FC236}">
                  <a16:creationId xmlns:a16="http://schemas.microsoft.com/office/drawing/2014/main" id="{0A589734-1F16-4607-9848-B9302DAFC169}"/>
                </a:ext>
              </a:extLst>
            </p:cNvPr>
            <p:cNvSpPr txBox="1">
              <a:spLocks noChangeArrowheads="1"/>
            </p:cNvSpPr>
            <p:nvPr/>
          </p:nvSpPr>
          <p:spPr bwMode="auto">
            <a:xfrm>
              <a:off x="2733" y="1468"/>
              <a:ext cx="100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solidFill>
                    <a:srgbClr val="0000FF"/>
                  </a:solidFill>
                </a:rPr>
                <a:t>可发送报文</a:t>
              </a:r>
              <a:endParaRPr kumimoji="1" lang="zh-CN" altLang="en-US" sz="2400" b="0" dirty="0">
                <a:solidFill>
                  <a:srgbClr val="0000FF"/>
                </a:solidFill>
              </a:endParaRPr>
            </a:p>
          </p:txBody>
        </p:sp>
        <p:sp>
          <p:nvSpPr>
            <p:cNvPr id="42" name="Line 38">
              <a:extLst>
                <a:ext uri="{FF2B5EF4-FFF2-40B4-BE49-F238E27FC236}">
                  <a16:creationId xmlns:a16="http://schemas.microsoft.com/office/drawing/2014/main" id="{AAD70533-6E0E-4E1A-A470-93F6AC199D8C}"/>
                </a:ext>
              </a:extLst>
            </p:cNvPr>
            <p:cNvSpPr>
              <a:spLocks noChangeShapeType="1"/>
            </p:cNvSpPr>
            <p:nvPr/>
          </p:nvSpPr>
          <p:spPr bwMode="auto">
            <a:xfrm flipV="1">
              <a:off x="2208" y="1440"/>
              <a:ext cx="0" cy="38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39">
              <a:extLst>
                <a:ext uri="{FF2B5EF4-FFF2-40B4-BE49-F238E27FC236}">
                  <a16:creationId xmlns:a16="http://schemas.microsoft.com/office/drawing/2014/main" id="{C206CFE3-62D7-4413-AD3B-87C583B8076B}"/>
                </a:ext>
              </a:extLst>
            </p:cNvPr>
            <p:cNvSpPr>
              <a:spLocks noChangeShapeType="1"/>
            </p:cNvSpPr>
            <p:nvPr/>
          </p:nvSpPr>
          <p:spPr bwMode="auto">
            <a:xfrm flipV="1">
              <a:off x="4224" y="1440"/>
              <a:ext cx="0" cy="38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40">
              <a:extLst>
                <a:ext uri="{FF2B5EF4-FFF2-40B4-BE49-F238E27FC236}">
                  <a16:creationId xmlns:a16="http://schemas.microsoft.com/office/drawing/2014/main" id="{61B7F489-97B8-48BC-93C4-772435AC4964}"/>
                </a:ext>
              </a:extLst>
            </p:cNvPr>
            <p:cNvSpPr>
              <a:spLocks noChangeShapeType="1"/>
            </p:cNvSpPr>
            <p:nvPr/>
          </p:nvSpPr>
          <p:spPr bwMode="auto">
            <a:xfrm>
              <a:off x="2208" y="1718"/>
              <a:ext cx="2016" cy="0"/>
            </a:xfrm>
            <a:prstGeom prst="line">
              <a:avLst/>
            </a:prstGeom>
            <a:noFill/>
            <a:ln w="19050">
              <a:solidFill>
                <a:srgbClr val="00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5" name="Group 41">
            <a:extLst>
              <a:ext uri="{FF2B5EF4-FFF2-40B4-BE49-F238E27FC236}">
                <a16:creationId xmlns:a16="http://schemas.microsoft.com/office/drawing/2014/main" id="{915B134D-58BC-42C0-8F10-0EB3D5FC1D25}"/>
              </a:ext>
            </a:extLst>
          </p:cNvPr>
          <p:cNvGrpSpPr>
            <a:grpSpLocks/>
          </p:cNvGrpSpPr>
          <p:nvPr/>
        </p:nvGrpSpPr>
        <p:grpSpPr bwMode="auto">
          <a:xfrm>
            <a:off x="1547813" y="4227632"/>
            <a:ext cx="3124200" cy="441325"/>
            <a:chOff x="189" y="3120"/>
            <a:chExt cx="1968" cy="278"/>
          </a:xfrm>
        </p:grpSpPr>
        <p:sp>
          <p:nvSpPr>
            <p:cNvPr id="46" name="Line 42">
              <a:extLst>
                <a:ext uri="{FF2B5EF4-FFF2-40B4-BE49-F238E27FC236}">
                  <a16:creationId xmlns:a16="http://schemas.microsoft.com/office/drawing/2014/main" id="{73C0980B-0244-4C37-BD58-2D337324CA61}"/>
                </a:ext>
              </a:extLst>
            </p:cNvPr>
            <p:cNvSpPr>
              <a:spLocks noChangeShapeType="1"/>
            </p:cNvSpPr>
            <p:nvPr/>
          </p:nvSpPr>
          <p:spPr bwMode="auto">
            <a:xfrm>
              <a:off x="189" y="3398"/>
              <a:ext cx="1968"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 Box 43">
              <a:extLst>
                <a:ext uri="{FF2B5EF4-FFF2-40B4-BE49-F238E27FC236}">
                  <a16:creationId xmlns:a16="http://schemas.microsoft.com/office/drawing/2014/main" id="{428DC9A2-60FD-4952-BDCF-E467FF0B9914}"/>
                </a:ext>
              </a:extLst>
            </p:cNvPr>
            <p:cNvSpPr txBox="1">
              <a:spLocks noChangeArrowheads="1"/>
            </p:cNvSpPr>
            <p:nvPr/>
          </p:nvSpPr>
          <p:spPr bwMode="auto">
            <a:xfrm>
              <a:off x="765" y="3120"/>
              <a:ext cx="1089"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pPr>
                <a:spcBef>
                  <a:spcPct val="50000"/>
                </a:spcBef>
              </a:pPr>
              <a:r>
                <a:rPr kumimoji="1" lang="zh-CN" altLang="en-US" sz="2000" dirty="0"/>
                <a:t>已接收的报文</a:t>
              </a:r>
              <a:endParaRPr kumimoji="1" lang="zh-CN" altLang="en-US" sz="2400" b="0" dirty="0"/>
            </a:p>
          </p:txBody>
        </p:sp>
      </p:grpSp>
      <p:sp>
        <p:nvSpPr>
          <p:cNvPr id="48" name="Text Box 44">
            <a:extLst>
              <a:ext uri="{FF2B5EF4-FFF2-40B4-BE49-F238E27FC236}">
                <a16:creationId xmlns:a16="http://schemas.microsoft.com/office/drawing/2014/main" id="{6CC14795-C805-4899-9094-2A0B2358BF59}"/>
              </a:ext>
            </a:extLst>
          </p:cNvPr>
          <p:cNvSpPr txBox="1">
            <a:spLocks noChangeArrowheads="1"/>
          </p:cNvSpPr>
          <p:nvPr/>
        </p:nvSpPr>
        <p:spPr bwMode="auto">
          <a:xfrm>
            <a:off x="2386013" y="5659557"/>
            <a:ext cx="1300162"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t>最后确认的报文</a:t>
            </a:r>
          </a:p>
        </p:txBody>
      </p:sp>
      <p:sp>
        <p:nvSpPr>
          <p:cNvPr id="49" name="Line 45">
            <a:extLst>
              <a:ext uri="{FF2B5EF4-FFF2-40B4-BE49-F238E27FC236}">
                <a16:creationId xmlns:a16="http://schemas.microsoft.com/office/drawing/2014/main" id="{37251111-BB91-44BB-94C3-263B25157A95}"/>
              </a:ext>
            </a:extLst>
          </p:cNvPr>
          <p:cNvSpPr>
            <a:spLocks noChangeShapeType="1"/>
          </p:cNvSpPr>
          <p:nvPr/>
        </p:nvSpPr>
        <p:spPr bwMode="auto">
          <a:xfrm flipV="1">
            <a:off x="3762375" y="5430957"/>
            <a:ext cx="604838" cy="320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46">
            <a:extLst>
              <a:ext uri="{FF2B5EF4-FFF2-40B4-BE49-F238E27FC236}">
                <a16:creationId xmlns:a16="http://schemas.microsoft.com/office/drawing/2014/main" id="{0D20B653-AD6A-4BE0-8141-D5653159886C}"/>
              </a:ext>
            </a:extLst>
          </p:cNvPr>
          <p:cNvSpPr txBox="1">
            <a:spLocks noChangeArrowheads="1"/>
          </p:cNvSpPr>
          <p:nvPr/>
        </p:nvSpPr>
        <p:spPr bwMode="auto">
          <a:xfrm>
            <a:off x="5461012" y="5632557"/>
            <a:ext cx="2157414" cy="70788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solidFill>
                  <a:srgbClr val="CC0066"/>
                </a:solidFill>
              </a:rPr>
              <a:t>接收一报文后窗口的下限前移</a:t>
            </a:r>
            <a:endParaRPr kumimoji="1" lang="zh-CN" altLang="en-US" sz="2400" dirty="0">
              <a:solidFill>
                <a:srgbClr val="CC0066"/>
              </a:solidFill>
            </a:endParaRPr>
          </a:p>
        </p:txBody>
      </p:sp>
      <p:sp>
        <p:nvSpPr>
          <p:cNvPr id="51" name="Line 47">
            <a:extLst>
              <a:ext uri="{FF2B5EF4-FFF2-40B4-BE49-F238E27FC236}">
                <a16:creationId xmlns:a16="http://schemas.microsoft.com/office/drawing/2014/main" id="{FC52C82B-4BB3-4BE8-BD16-AF64A87C2AE2}"/>
              </a:ext>
            </a:extLst>
          </p:cNvPr>
          <p:cNvSpPr>
            <a:spLocks noChangeShapeType="1"/>
          </p:cNvSpPr>
          <p:nvPr/>
        </p:nvSpPr>
        <p:spPr bwMode="auto">
          <a:xfrm>
            <a:off x="4748213" y="5827832"/>
            <a:ext cx="762000" cy="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Text Box 48">
            <a:extLst>
              <a:ext uri="{FF2B5EF4-FFF2-40B4-BE49-F238E27FC236}">
                <a16:creationId xmlns:a16="http://schemas.microsoft.com/office/drawing/2014/main" id="{D424139E-98C3-4B0A-A356-D2D4F1C0D026}"/>
              </a:ext>
            </a:extLst>
          </p:cNvPr>
          <p:cNvSpPr txBox="1">
            <a:spLocks noChangeArrowheads="1"/>
          </p:cNvSpPr>
          <p:nvPr/>
        </p:nvSpPr>
        <p:spPr bwMode="auto">
          <a:xfrm>
            <a:off x="8534400" y="5621597"/>
            <a:ext cx="2590800" cy="707886"/>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r>
              <a:rPr kumimoji="1" lang="zh-CN" altLang="en-US" sz="2000" dirty="0">
                <a:solidFill>
                  <a:srgbClr val="CC0066"/>
                </a:solidFill>
              </a:rPr>
              <a:t>交付上层且发出确认后窗口的上限前移</a:t>
            </a:r>
            <a:endParaRPr kumimoji="1" lang="zh-CN" altLang="en-US" sz="2400" dirty="0">
              <a:solidFill>
                <a:srgbClr val="CC0066"/>
              </a:solidFill>
            </a:endParaRPr>
          </a:p>
        </p:txBody>
      </p:sp>
      <p:sp>
        <p:nvSpPr>
          <p:cNvPr id="53" name="Line 49">
            <a:extLst>
              <a:ext uri="{FF2B5EF4-FFF2-40B4-BE49-F238E27FC236}">
                <a16:creationId xmlns:a16="http://schemas.microsoft.com/office/drawing/2014/main" id="{E90D02D3-2DD9-477C-BAE8-44857B0A1137}"/>
              </a:ext>
            </a:extLst>
          </p:cNvPr>
          <p:cNvSpPr>
            <a:spLocks noChangeShapeType="1"/>
          </p:cNvSpPr>
          <p:nvPr/>
        </p:nvSpPr>
        <p:spPr bwMode="auto">
          <a:xfrm>
            <a:off x="7796213" y="5904032"/>
            <a:ext cx="762000" cy="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 name="Group 50">
            <a:extLst>
              <a:ext uri="{FF2B5EF4-FFF2-40B4-BE49-F238E27FC236}">
                <a16:creationId xmlns:a16="http://schemas.microsoft.com/office/drawing/2014/main" id="{8619E0C3-96E9-4B00-8A20-4ABD39AB30C0}"/>
              </a:ext>
            </a:extLst>
          </p:cNvPr>
          <p:cNvGrpSpPr>
            <a:grpSpLocks/>
          </p:cNvGrpSpPr>
          <p:nvPr/>
        </p:nvGrpSpPr>
        <p:grpSpPr bwMode="auto">
          <a:xfrm>
            <a:off x="4676775" y="4211757"/>
            <a:ext cx="3200400" cy="625475"/>
            <a:chOff x="2160" y="3110"/>
            <a:chExt cx="2016" cy="394"/>
          </a:xfrm>
        </p:grpSpPr>
        <p:sp>
          <p:nvSpPr>
            <p:cNvPr id="55" name="Text Box 51">
              <a:extLst>
                <a:ext uri="{FF2B5EF4-FFF2-40B4-BE49-F238E27FC236}">
                  <a16:creationId xmlns:a16="http://schemas.microsoft.com/office/drawing/2014/main" id="{5263E035-129C-4786-8883-C91BB42DD8A9}"/>
                </a:ext>
              </a:extLst>
            </p:cNvPr>
            <p:cNvSpPr txBox="1">
              <a:spLocks noChangeArrowheads="1"/>
            </p:cNvSpPr>
            <p:nvPr/>
          </p:nvSpPr>
          <p:spPr bwMode="auto">
            <a:xfrm>
              <a:off x="2733" y="3110"/>
              <a:ext cx="100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pPr>
                <a:spcBef>
                  <a:spcPct val="50000"/>
                </a:spcBef>
              </a:pPr>
              <a:r>
                <a:rPr kumimoji="1" lang="zh-CN" altLang="en-US" sz="2000" dirty="0">
                  <a:solidFill>
                    <a:srgbClr val="CC0066"/>
                  </a:solidFill>
                </a:rPr>
                <a:t>可接收报文</a:t>
              </a:r>
              <a:endParaRPr kumimoji="1" lang="zh-CN" altLang="en-US" sz="2400" b="0" dirty="0">
                <a:solidFill>
                  <a:srgbClr val="CC0066"/>
                </a:solidFill>
              </a:endParaRPr>
            </a:p>
          </p:txBody>
        </p:sp>
        <p:sp>
          <p:nvSpPr>
            <p:cNvPr id="56" name="Line 52">
              <a:extLst>
                <a:ext uri="{FF2B5EF4-FFF2-40B4-BE49-F238E27FC236}">
                  <a16:creationId xmlns:a16="http://schemas.microsoft.com/office/drawing/2014/main" id="{214DD11C-3419-48F9-AFF6-9FCCF23576D7}"/>
                </a:ext>
              </a:extLst>
            </p:cNvPr>
            <p:cNvSpPr>
              <a:spLocks noChangeShapeType="1"/>
            </p:cNvSpPr>
            <p:nvPr/>
          </p:nvSpPr>
          <p:spPr bwMode="auto">
            <a:xfrm flipV="1">
              <a:off x="2160" y="3120"/>
              <a:ext cx="0" cy="38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53">
              <a:extLst>
                <a:ext uri="{FF2B5EF4-FFF2-40B4-BE49-F238E27FC236}">
                  <a16:creationId xmlns:a16="http://schemas.microsoft.com/office/drawing/2014/main" id="{469A43CD-CB9D-4D79-BDB0-B91233DDC870}"/>
                </a:ext>
              </a:extLst>
            </p:cNvPr>
            <p:cNvSpPr>
              <a:spLocks noChangeShapeType="1"/>
            </p:cNvSpPr>
            <p:nvPr/>
          </p:nvSpPr>
          <p:spPr bwMode="auto">
            <a:xfrm flipV="1">
              <a:off x="4176" y="3120"/>
              <a:ext cx="0" cy="384"/>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54">
              <a:extLst>
                <a:ext uri="{FF2B5EF4-FFF2-40B4-BE49-F238E27FC236}">
                  <a16:creationId xmlns:a16="http://schemas.microsoft.com/office/drawing/2014/main" id="{59BC26F7-5331-4033-B4CA-B3CF10E6BA6D}"/>
                </a:ext>
              </a:extLst>
            </p:cNvPr>
            <p:cNvSpPr>
              <a:spLocks noChangeShapeType="1"/>
            </p:cNvSpPr>
            <p:nvPr/>
          </p:nvSpPr>
          <p:spPr bwMode="auto">
            <a:xfrm>
              <a:off x="2160" y="3408"/>
              <a:ext cx="2016" cy="0"/>
            </a:xfrm>
            <a:prstGeom prst="line">
              <a:avLst/>
            </a:prstGeom>
            <a:noFill/>
            <a:ln w="19050">
              <a:solidFill>
                <a:srgbClr val="CC0099"/>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9" name="Group 55">
            <a:extLst>
              <a:ext uri="{FF2B5EF4-FFF2-40B4-BE49-F238E27FC236}">
                <a16:creationId xmlns:a16="http://schemas.microsoft.com/office/drawing/2014/main" id="{ECA9BD2A-84C1-4ED7-99AD-DB9E71C96C1F}"/>
              </a:ext>
            </a:extLst>
          </p:cNvPr>
          <p:cNvGrpSpPr>
            <a:grpSpLocks/>
          </p:cNvGrpSpPr>
          <p:nvPr/>
        </p:nvGrpSpPr>
        <p:grpSpPr bwMode="auto">
          <a:xfrm>
            <a:off x="1471613" y="5049957"/>
            <a:ext cx="8610600" cy="533400"/>
            <a:chOff x="141" y="3494"/>
            <a:chExt cx="5424" cy="336"/>
          </a:xfrm>
        </p:grpSpPr>
        <p:sp>
          <p:nvSpPr>
            <p:cNvPr id="60" name="Rectangle 56">
              <a:extLst>
                <a:ext uri="{FF2B5EF4-FFF2-40B4-BE49-F238E27FC236}">
                  <a16:creationId xmlns:a16="http://schemas.microsoft.com/office/drawing/2014/main" id="{B607C6B0-0B00-4291-9EBE-121C2F7CF232}"/>
                </a:ext>
              </a:extLst>
            </p:cNvPr>
            <p:cNvSpPr>
              <a:spLocks noChangeArrowheads="1"/>
            </p:cNvSpPr>
            <p:nvPr/>
          </p:nvSpPr>
          <p:spPr bwMode="auto">
            <a:xfrm>
              <a:off x="429"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0</a:t>
              </a:r>
              <a:endParaRPr kumimoji="1" lang="en-US" altLang="zh-CN" sz="2400"/>
            </a:p>
          </p:txBody>
        </p:sp>
        <p:sp>
          <p:nvSpPr>
            <p:cNvPr id="61" name="Rectangle 57">
              <a:extLst>
                <a:ext uri="{FF2B5EF4-FFF2-40B4-BE49-F238E27FC236}">
                  <a16:creationId xmlns:a16="http://schemas.microsoft.com/office/drawing/2014/main" id="{C654D6ED-614C-4124-889C-8CADEF107181}"/>
                </a:ext>
              </a:extLst>
            </p:cNvPr>
            <p:cNvSpPr>
              <a:spLocks noChangeArrowheads="1"/>
            </p:cNvSpPr>
            <p:nvPr/>
          </p:nvSpPr>
          <p:spPr bwMode="auto">
            <a:xfrm>
              <a:off x="717"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1</a:t>
              </a:r>
              <a:endParaRPr kumimoji="1" lang="en-US" altLang="zh-CN" sz="2400"/>
            </a:p>
          </p:txBody>
        </p:sp>
        <p:sp>
          <p:nvSpPr>
            <p:cNvPr id="62" name="Rectangle 58">
              <a:extLst>
                <a:ext uri="{FF2B5EF4-FFF2-40B4-BE49-F238E27FC236}">
                  <a16:creationId xmlns:a16="http://schemas.microsoft.com/office/drawing/2014/main" id="{BE2D4719-AA0D-4BFB-BFDD-855215750751}"/>
                </a:ext>
              </a:extLst>
            </p:cNvPr>
            <p:cNvSpPr>
              <a:spLocks noChangeArrowheads="1"/>
            </p:cNvSpPr>
            <p:nvPr/>
          </p:nvSpPr>
          <p:spPr bwMode="auto">
            <a:xfrm>
              <a:off x="1005"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2</a:t>
              </a:r>
              <a:endParaRPr kumimoji="1" lang="en-US" altLang="zh-CN" sz="2400"/>
            </a:p>
          </p:txBody>
        </p:sp>
        <p:sp>
          <p:nvSpPr>
            <p:cNvPr id="63" name="Rectangle 59">
              <a:extLst>
                <a:ext uri="{FF2B5EF4-FFF2-40B4-BE49-F238E27FC236}">
                  <a16:creationId xmlns:a16="http://schemas.microsoft.com/office/drawing/2014/main" id="{6417B5C0-9C71-48B9-A2C8-009E8BB7FEF1}"/>
                </a:ext>
              </a:extLst>
            </p:cNvPr>
            <p:cNvSpPr>
              <a:spLocks noChangeArrowheads="1"/>
            </p:cNvSpPr>
            <p:nvPr/>
          </p:nvSpPr>
          <p:spPr bwMode="auto">
            <a:xfrm>
              <a:off x="1293"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3</a:t>
              </a:r>
              <a:endParaRPr kumimoji="1" lang="en-US" altLang="zh-CN" sz="2400"/>
            </a:p>
          </p:txBody>
        </p:sp>
        <p:sp>
          <p:nvSpPr>
            <p:cNvPr id="64" name="Rectangle 60">
              <a:extLst>
                <a:ext uri="{FF2B5EF4-FFF2-40B4-BE49-F238E27FC236}">
                  <a16:creationId xmlns:a16="http://schemas.microsoft.com/office/drawing/2014/main" id="{9094858D-2F68-46B3-9423-AF0476C848EA}"/>
                </a:ext>
              </a:extLst>
            </p:cNvPr>
            <p:cNvSpPr>
              <a:spLocks noChangeArrowheads="1"/>
            </p:cNvSpPr>
            <p:nvPr/>
          </p:nvSpPr>
          <p:spPr bwMode="auto">
            <a:xfrm>
              <a:off x="1581"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4</a:t>
              </a:r>
              <a:endParaRPr kumimoji="1" lang="en-US" altLang="zh-CN" sz="2400"/>
            </a:p>
          </p:txBody>
        </p:sp>
        <p:sp>
          <p:nvSpPr>
            <p:cNvPr id="65" name="Rectangle 61">
              <a:extLst>
                <a:ext uri="{FF2B5EF4-FFF2-40B4-BE49-F238E27FC236}">
                  <a16:creationId xmlns:a16="http://schemas.microsoft.com/office/drawing/2014/main" id="{47A4C8F5-6C92-48AC-812E-56097B26E11B}"/>
                </a:ext>
              </a:extLst>
            </p:cNvPr>
            <p:cNvSpPr>
              <a:spLocks noChangeArrowheads="1"/>
            </p:cNvSpPr>
            <p:nvPr/>
          </p:nvSpPr>
          <p:spPr bwMode="auto">
            <a:xfrm>
              <a:off x="1869"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5</a:t>
              </a:r>
              <a:endParaRPr kumimoji="1" lang="en-US" altLang="zh-CN" sz="2400"/>
            </a:p>
          </p:txBody>
        </p:sp>
        <p:sp>
          <p:nvSpPr>
            <p:cNvPr id="66" name="Rectangle 62">
              <a:extLst>
                <a:ext uri="{FF2B5EF4-FFF2-40B4-BE49-F238E27FC236}">
                  <a16:creationId xmlns:a16="http://schemas.microsoft.com/office/drawing/2014/main" id="{F333345F-7945-4261-A7A6-3FE1EB51BF73}"/>
                </a:ext>
              </a:extLst>
            </p:cNvPr>
            <p:cNvSpPr>
              <a:spLocks noChangeArrowheads="1"/>
            </p:cNvSpPr>
            <p:nvPr/>
          </p:nvSpPr>
          <p:spPr bwMode="auto">
            <a:xfrm>
              <a:off x="2157" y="3494"/>
              <a:ext cx="288" cy="336"/>
            </a:xfrm>
            <a:prstGeom prst="rect">
              <a:avLst/>
            </a:prstGeom>
            <a:noFill/>
            <a:ln w="9525">
              <a:solidFill>
                <a:schemeClr val="tx1"/>
              </a:solidFill>
              <a:miter lim="800000"/>
              <a:headEnd/>
              <a:tailEnd/>
            </a:ln>
          </p:spPr>
          <p:txBody>
            <a:bodyPr wrap="none" anchor="ctr"/>
            <a:lstStyle/>
            <a:p>
              <a:pPr algn="ctr"/>
              <a:r>
                <a:rPr kumimoji="1" lang="en-US" altLang="zh-CN" sz="2400" b="1" dirty="0"/>
                <a:t>6</a:t>
              </a:r>
              <a:endParaRPr kumimoji="1" lang="en-US" altLang="zh-CN" sz="2400" dirty="0"/>
            </a:p>
          </p:txBody>
        </p:sp>
        <p:sp>
          <p:nvSpPr>
            <p:cNvPr id="67" name="Rectangle 63">
              <a:extLst>
                <a:ext uri="{FF2B5EF4-FFF2-40B4-BE49-F238E27FC236}">
                  <a16:creationId xmlns:a16="http://schemas.microsoft.com/office/drawing/2014/main" id="{19CD3E5F-E276-445D-A530-C4F9E1A0697C}"/>
                </a:ext>
              </a:extLst>
            </p:cNvPr>
            <p:cNvSpPr>
              <a:spLocks noChangeArrowheads="1"/>
            </p:cNvSpPr>
            <p:nvPr/>
          </p:nvSpPr>
          <p:spPr bwMode="auto">
            <a:xfrm>
              <a:off x="2445" y="3494"/>
              <a:ext cx="288" cy="336"/>
            </a:xfrm>
            <a:prstGeom prst="rect">
              <a:avLst/>
            </a:prstGeom>
            <a:noFill/>
            <a:ln w="9525">
              <a:solidFill>
                <a:schemeClr val="tx1"/>
              </a:solidFill>
              <a:miter lim="800000"/>
              <a:headEnd/>
              <a:tailEnd/>
            </a:ln>
          </p:spPr>
          <p:txBody>
            <a:bodyPr wrap="none" anchor="ctr"/>
            <a:lstStyle/>
            <a:p>
              <a:pPr algn="ctr"/>
              <a:r>
                <a:rPr kumimoji="1" lang="en-US" altLang="zh-CN" sz="2400" b="1" dirty="0"/>
                <a:t>7</a:t>
              </a:r>
              <a:endParaRPr kumimoji="1" lang="en-US" altLang="zh-CN" sz="2400" dirty="0"/>
            </a:p>
          </p:txBody>
        </p:sp>
        <p:sp>
          <p:nvSpPr>
            <p:cNvPr id="68" name="Rectangle 64">
              <a:extLst>
                <a:ext uri="{FF2B5EF4-FFF2-40B4-BE49-F238E27FC236}">
                  <a16:creationId xmlns:a16="http://schemas.microsoft.com/office/drawing/2014/main" id="{D2FA6B19-1E7A-49BE-B55F-7411C2B02B73}"/>
                </a:ext>
              </a:extLst>
            </p:cNvPr>
            <p:cNvSpPr>
              <a:spLocks noChangeArrowheads="1"/>
            </p:cNvSpPr>
            <p:nvPr/>
          </p:nvSpPr>
          <p:spPr bwMode="auto">
            <a:xfrm>
              <a:off x="2733" y="3494"/>
              <a:ext cx="288" cy="336"/>
            </a:xfrm>
            <a:prstGeom prst="rect">
              <a:avLst/>
            </a:prstGeom>
            <a:noFill/>
            <a:ln w="9525">
              <a:solidFill>
                <a:schemeClr val="tx1"/>
              </a:solidFill>
              <a:miter lim="800000"/>
              <a:headEnd/>
              <a:tailEnd/>
            </a:ln>
          </p:spPr>
          <p:txBody>
            <a:bodyPr wrap="none" anchor="ctr"/>
            <a:lstStyle/>
            <a:p>
              <a:pPr algn="ctr"/>
              <a:r>
                <a:rPr kumimoji="1" lang="en-US" altLang="zh-CN" sz="2400" b="1" dirty="0"/>
                <a:t>0</a:t>
              </a:r>
              <a:endParaRPr kumimoji="1" lang="en-US" altLang="zh-CN" sz="2400" dirty="0"/>
            </a:p>
          </p:txBody>
        </p:sp>
        <p:sp>
          <p:nvSpPr>
            <p:cNvPr id="69" name="Rectangle 65">
              <a:extLst>
                <a:ext uri="{FF2B5EF4-FFF2-40B4-BE49-F238E27FC236}">
                  <a16:creationId xmlns:a16="http://schemas.microsoft.com/office/drawing/2014/main" id="{68C199A1-CBF4-4B95-827D-46CD256E5D89}"/>
                </a:ext>
              </a:extLst>
            </p:cNvPr>
            <p:cNvSpPr>
              <a:spLocks noChangeArrowheads="1"/>
            </p:cNvSpPr>
            <p:nvPr/>
          </p:nvSpPr>
          <p:spPr bwMode="auto">
            <a:xfrm>
              <a:off x="3021" y="3494"/>
              <a:ext cx="288" cy="336"/>
            </a:xfrm>
            <a:prstGeom prst="rect">
              <a:avLst/>
            </a:prstGeom>
            <a:noFill/>
            <a:ln w="9525">
              <a:solidFill>
                <a:schemeClr val="tx1"/>
              </a:solidFill>
              <a:miter lim="800000"/>
              <a:headEnd/>
              <a:tailEnd/>
            </a:ln>
          </p:spPr>
          <p:txBody>
            <a:bodyPr wrap="none" anchor="ctr"/>
            <a:lstStyle/>
            <a:p>
              <a:pPr algn="ctr"/>
              <a:r>
                <a:rPr kumimoji="1" lang="en-US" altLang="zh-CN" sz="2400" b="1"/>
                <a:t>1</a:t>
              </a:r>
              <a:endParaRPr kumimoji="1" lang="en-US" altLang="zh-CN" sz="2400"/>
            </a:p>
          </p:txBody>
        </p:sp>
        <p:sp>
          <p:nvSpPr>
            <p:cNvPr id="70" name="Rectangle 66">
              <a:extLst>
                <a:ext uri="{FF2B5EF4-FFF2-40B4-BE49-F238E27FC236}">
                  <a16:creationId xmlns:a16="http://schemas.microsoft.com/office/drawing/2014/main" id="{A8F114E9-A090-47C4-9446-0A5B11FE8953}"/>
                </a:ext>
              </a:extLst>
            </p:cNvPr>
            <p:cNvSpPr>
              <a:spLocks noChangeArrowheads="1"/>
            </p:cNvSpPr>
            <p:nvPr/>
          </p:nvSpPr>
          <p:spPr bwMode="auto">
            <a:xfrm>
              <a:off x="3309" y="3494"/>
              <a:ext cx="288" cy="336"/>
            </a:xfrm>
            <a:prstGeom prst="rect">
              <a:avLst/>
            </a:prstGeom>
            <a:noFill/>
            <a:ln w="9525">
              <a:solidFill>
                <a:schemeClr val="tx1"/>
              </a:solidFill>
              <a:miter lim="800000"/>
              <a:headEnd/>
              <a:tailEnd/>
            </a:ln>
          </p:spPr>
          <p:txBody>
            <a:bodyPr wrap="none" anchor="ctr"/>
            <a:lstStyle/>
            <a:p>
              <a:pPr algn="ctr"/>
              <a:r>
                <a:rPr kumimoji="1" lang="en-US" altLang="zh-CN" sz="2400" b="1"/>
                <a:t>2</a:t>
              </a:r>
              <a:endParaRPr kumimoji="1" lang="en-US" altLang="zh-CN" sz="2400"/>
            </a:p>
          </p:txBody>
        </p:sp>
        <p:sp>
          <p:nvSpPr>
            <p:cNvPr id="71" name="Rectangle 67">
              <a:extLst>
                <a:ext uri="{FF2B5EF4-FFF2-40B4-BE49-F238E27FC236}">
                  <a16:creationId xmlns:a16="http://schemas.microsoft.com/office/drawing/2014/main" id="{4C2D4274-F3FD-40EE-8376-32B913E70819}"/>
                </a:ext>
              </a:extLst>
            </p:cNvPr>
            <p:cNvSpPr>
              <a:spLocks noChangeArrowheads="1"/>
            </p:cNvSpPr>
            <p:nvPr/>
          </p:nvSpPr>
          <p:spPr bwMode="auto">
            <a:xfrm>
              <a:off x="3597" y="3494"/>
              <a:ext cx="288" cy="336"/>
            </a:xfrm>
            <a:prstGeom prst="rect">
              <a:avLst/>
            </a:prstGeom>
            <a:noFill/>
            <a:ln w="9525">
              <a:solidFill>
                <a:schemeClr val="tx1"/>
              </a:solidFill>
              <a:miter lim="800000"/>
              <a:headEnd/>
              <a:tailEnd/>
            </a:ln>
          </p:spPr>
          <p:txBody>
            <a:bodyPr wrap="none" anchor="ctr"/>
            <a:lstStyle/>
            <a:p>
              <a:pPr algn="ctr"/>
              <a:r>
                <a:rPr kumimoji="1" lang="en-US" altLang="zh-CN" sz="2400" b="1"/>
                <a:t>3</a:t>
              </a:r>
              <a:endParaRPr kumimoji="1" lang="en-US" altLang="zh-CN" sz="2400"/>
            </a:p>
          </p:txBody>
        </p:sp>
        <p:sp>
          <p:nvSpPr>
            <p:cNvPr id="72" name="Rectangle 68">
              <a:extLst>
                <a:ext uri="{FF2B5EF4-FFF2-40B4-BE49-F238E27FC236}">
                  <a16:creationId xmlns:a16="http://schemas.microsoft.com/office/drawing/2014/main" id="{5BFB681A-06B3-4138-AD58-6812F12914A1}"/>
                </a:ext>
              </a:extLst>
            </p:cNvPr>
            <p:cNvSpPr>
              <a:spLocks noChangeArrowheads="1"/>
            </p:cNvSpPr>
            <p:nvPr/>
          </p:nvSpPr>
          <p:spPr bwMode="auto">
            <a:xfrm>
              <a:off x="3885" y="3494"/>
              <a:ext cx="288" cy="336"/>
            </a:xfrm>
            <a:prstGeom prst="rect">
              <a:avLst/>
            </a:prstGeom>
            <a:noFill/>
            <a:ln w="9525">
              <a:solidFill>
                <a:schemeClr val="tx1"/>
              </a:solidFill>
              <a:miter lim="800000"/>
              <a:headEnd/>
              <a:tailEnd/>
            </a:ln>
          </p:spPr>
          <p:txBody>
            <a:bodyPr wrap="none" anchor="ctr"/>
            <a:lstStyle/>
            <a:p>
              <a:pPr algn="ctr"/>
              <a:r>
                <a:rPr kumimoji="1" lang="en-US" altLang="zh-CN" sz="2400" b="1"/>
                <a:t>4</a:t>
              </a:r>
              <a:endParaRPr kumimoji="1" lang="en-US" altLang="zh-CN" sz="2400"/>
            </a:p>
          </p:txBody>
        </p:sp>
        <p:sp>
          <p:nvSpPr>
            <p:cNvPr id="73" name="Rectangle 69">
              <a:extLst>
                <a:ext uri="{FF2B5EF4-FFF2-40B4-BE49-F238E27FC236}">
                  <a16:creationId xmlns:a16="http://schemas.microsoft.com/office/drawing/2014/main" id="{C4C9779A-5984-45A5-88DC-550F545ADC73}"/>
                </a:ext>
              </a:extLst>
            </p:cNvPr>
            <p:cNvSpPr>
              <a:spLocks noChangeArrowheads="1"/>
            </p:cNvSpPr>
            <p:nvPr/>
          </p:nvSpPr>
          <p:spPr bwMode="auto">
            <a:xfrm>
              <a:off x="4173"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dirty="0"/>
                <a:t>5</a:t>
              </a:r>
              <a:endParaRPr kumimoji="1" lang="en-US" altLang="zh-CN" sz="2400" dirty="0"/>
            </a:p>
          </p:txBody>
        </p:sp>
        <p:sp>
          <p:nvSpPr>
            <p:cNvPr id="74" name="Rectangle 70">
              <a:extLst>
                <a:ext uri="{FF2B5EF4-FFF2-40B4-BE49-F238E27FC236}">
                  <a16:creationId xmlns:a16="http://schemas.microsoft.com/office/drawing/2014/main" id="{E715C753-AF81-478C-8F1E-88FF51EBB16C}"/>
                </a:ext>
              </a:extLst>
            </p:cNvPr>
            <p:cNvSpPr>
              <a:spLocks noChangeArrowheads="1"/>
            </p:cNvSpPr>
            <p:nvPr/>
          </p:nvSpPr>
          <p:spPr bwMode="auto">
            <a:xfrm>
              <a:off x="4461"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6</a:t>
              </a:r>
              <a:endParaRPr kumimoji="1" lang="en-US" altLang="zh-CN" sz="2400"/>
            </a:p>
          </p:txBody>
        </p:sp>
        <p:sp>
          <p:nvSpPr>
            <p:cNvPr id="75" name="Rectangle 71">
              <a:extLst>
                <a:ext uri="{FF2B5EF4-FFF2-40B4-BE49-F238E27FC236}">
                  <a16:creationId xmlns:a16="http://schemas.microsoft.com/office/drawing/2014/main" id="{89B6BE70-C4BB-4A96-8086-48A6D290525C}"/>
                </a:ext>
              </a:extLst>
            </p:cNvPr>
            <p:cNvSpPr>
              <a:spLocks noChangeArrowheads="1"/>
            </p:cNvSpPr>
            <p:nvPr/>
          </p:nvSpPr>
          <p:spPr bwMode="auto">
            <a:xfrm>
              <a:off x="4749"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7</a:t>
              </a:r>
              <a:endParaRPr kumimoji="1" lang="en-US" altLang="zh-CN" sz="2400"/>
            </a:p>
          </p:txBody>
        </p:sp>
        <p:sp>
          <p:nvSpPr>
            <p:cNvPr id="76" name="Rectangle 72">
              <a:extLst>
                <a:ext uri="{FF2B5EF4-FFF2-40B4-BE49-F238E27FC236}">
                  <a16:creationId xmlns:a16="http://schemas.microsoft.com/office/drawing/2014/main" id="{B76BAD16-8678-46AC-BB52-83DDD79B1958}"/>
                </a:ext>
              </a:extLst>
            </p:cNvPr>
            <p:cNvSpPr>
              <a:spLocks noChangeArrowheads="1"/>
            </p:cNvSpPr>
            <p:nvPr/>
          </p:nvSpPr>
          <p:spPr bwMode="auto">
            <a:xfrm>
              <a:off x="5037" y="3494"/>
              <a:ext cx="288" cy="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b="1"/>
                <a:t>0</a:t>
              </a:r>
              <a:endParaRPr kumimoji="1" lang="en-US" altLang="zh-CN" sz="2400"/>
            </a:p>
          </p:txBody>
        </p:sp>
        <p:sp>
          <p:nvSpPr>
            <p:cNvPr id="77" name="Line 73">
              <a:extLst>
                <a:ext uri="{FF2B5EF4-FFF2-40B4-BE49-F238E27FC236}">
                  <a16:creationId xmlns:a16="http://schemas.microsoft.com/office/drawing/2014/main" id="{4ED19277-FBF4-436A-B755-AF9965ECAD58}"/>
                </a:ext>
              </a:extLst>
            </p:cNvPr>
            <p:cNvSpPr>
              <a:spLocks noChangeShapeType="1"/>
            </p:cNvSpPr>
            <p:nvPr/>
          </p:nvSpPr>
          <p:spPr bwMode="auto">
            <a:xfrm>
              <a:off x="189" y="3494"/>
              <a:ext cx="5376" cy="0"/>
            </a:xfrm>
            <a:prstGeom prst="line">
              <a:avLst/>
            </a:prstGeom>
            <a:noFill/>
            <a:ln w="38100">
              <a:solidFill>
                <a:srgbClr val="CC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74">
              <a:extLst>
                <a:ext uri="{FF2B5EF4-FFF2-40B4-BE49-F238E27FC236}">
                  <a16:creationId xmlns:a16="http://schemas.microsoft.com/office/drawing/2014/main" id="{CA99D4DD-9967-466C-AAF7-0879D008A67A}"/>
                </a:ext>
              </a:extLst>
            </p:cNvPr>
            <p:cNvSpPr>
              <a:spLocks noChangeShapeType="1"/>
            </p:cNvSpPr>
            <p:nvPr/>
          </p:nvSpPr>
          <p:spPr bwMode="auto">
            <a:xfrm flipH="1">
              <a:off x="141" y="3686"/>
              <a:ext cx="192"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75">
              <a:extLst>
                <a:ext uri="{FF2B5EF4-FFF2-40B4-BE49-F238E27FC236}">
                  <a16:creationId xmlns:a16="http://schemas.microsoft.com/office/drawing/2014/main" id="{43D5B8E6-AAE7-4FD8-AB1D-BD9D7F50E448}"/>
                </a:ext>
              </a:extLst>
            </p:cNvPr>
            <p:cNvSpPr>
              <a:spLocks noChangeShapeType="1"/>
            </p:cNvSpPr>
            <p:nvPr/>
          </p:nvSpPr>
          <p:spPr bwMode="auto">
            <a:xfrm flipH="1">
              <a:off x="5325" y="3686"/>
              <a:ext cx="192"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76">
              <a:extLst>
                <a:ext uri="{FF2B5EF4-FFF2-40B4-BE49-F238E27FC236}">
                  <a16:creationId xmlns:a16="http://schemas.microsoft.com/office/drawing/2014/main" id="{CCF224FA-57C0-457D-9E76-BCCBE5543CF1}"/>
                </a:ext>
              </a:extLst>
            </p:cNvPr>
            <p:cNvSpPr>
              <a:spLocks noChangeShapeType="1"/>
            </p:cNvSpPr>
            <p:nvPr/>
          </p:nvSpPr>
          <p:spPr bwMode="auto">
            <a:xfrm>
              <a:off x="189" y="3830"/>
              <a:ext cx="5376" cy="0"/>
            </a:xfrm>
            <a:prstGeom prst="line">
              <a:avLst/>
            </a:prstGeom>
            <a:noFill/>
            <a:ln w="38100">
              <a:solidFill>
                <a:srgbClr val="CC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 name="矩形 80">
            <a:extLst>
              <a:ext uri="{FF2B5EF4-FFF2-40B4-BE49-F238E27FC236}">
                <a16:creationId xmlns:a16="http://schemas.microsoft.com/office/drawing/2014/main" id="{7A52BC36-6894-4782-A2E9-0F7E6CBAC793}"/>
              </a:ext>
            </a:extLst>
          </p:cNvPr>
          <p:cNvSpPr/>
          <p:nvPr/>
        </p:nvSpPr>
        <p:spPr>
          <a:xfrm>
            <a:off x="4752975" y="2460745"/>
            <a:ext cx="3200399" cy="517524"/>
          </a:xfrm>
          <a:prstGeom prst="rect">
            <a:avLst/>
          </a:prstGeom>
          <a:solidFill>
            <a:srgbClr val="E8D91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8AD691D9-8803-4F95-9709-5AD82BBDE107}"/>
              </a:ext>
            </a:extLst>
          </p:cNvPr>
          <p:cNvSpPr/>
          <p:nvPr/>
        </p:nvSpPr>
        <p:spPr>
          <a:xfrm>
            <a:off x="4667251" y="5027507"/>
            <a:ext cx="3205161" cy="555850"/>
          </a:xfrm>
          <a:prstGeom prst="rect">
            <a:avLst/>
          </a:prstGeom>
          <a:solidFill>
            <a:srgbClr val="0000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Rectangle 77">
            <a:extLst>
              <a:ext uri="{FF2B5EF4-FFF2-40B4-BE49-F238E27FC236}">
                <a16:creationId xmlns:a16="http://schemas.microsoft.com/office/drawing/2014/main" id="{9EDBDE40-C956-465E-A639-CA15B3174459}"/>
              </a:ext>
            </a:extLst>
          </p:cNvPr>
          <p:cNvSpPr txBox="1">
            <a:spLocks noChangeArrowheads="1"/>
          </p:cNvSpPr>
          <p:nvPr/>
        </p:nvSpPr>
        <p:spPr>
          <a:xfrm>
            <a:off x="889000" y="1336796"/>
            <a:ext cx="8469313" cy="4286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pPr marL="457200" indent="-457200">
              <a:buFont typeface="Wingdings" panose="05000000000000000000" pitchFamily="2" charset="2"/>
              <a:buChar char="Ø"/>
            </a:pPr>
            <a:r>
              <a:rPr lang="zh-CN" altLang="en-US" sz="2600" dirty="0">
                <a:ea typeface="黑体" pitchFamily="49" charset="-122"/>
              </a:rPr>
              <a:t>发送窗口与接收窗口</a:t>
            </a:r>
            <a:r>
              <a:rPr lang="en-US" altLang="zh-CN" sz="2600" dirty="0">
                <a:ea typeface="黑体" pitchFamily="49" charset="-122"/>
              </a:rPr>
              <a:t>(</a:t>
            </a:r>
            <a:r>
              <a:rPr lang="zh-CN" altLang="en-US" sz="2600" dirty="0">
                <a:ea typeface="黑体" pitchFamily="49" charset="-122"/>
              </a:rPr>
              <a:t>窗口大小</a:t>
            </a:r>
            <a:r>
              <a:rPr lang="en-US" altLang="zh-CN" sz="2600" dirty="0">
                <a:ea typeface="黑体" pitchFamily="49" charset="-122"/>
              </a:rPr>
              <a:t>7)</a:t>
            </a:r>
            <a:endParaRPr lang="zh-CN" altLang="en-US" sz="2600" dirty="0">
              <a:ea typeface="黑体" pitchFamily="49" charset="-122"/>
            </a:endParaRPr>
          </a:p>
        </p:txBody>
      </p:sp>
      <p:sp>
        <p:nvSpPr>
          <p:cNvPr id="3" name="文本框 2">
            <a:extLst>
              <a:ext uri="{FF2B5EF4-FFF2-40B4-BE49-F238E27FC236}">
                <a16:creationId xmlns:a16="http://schemas.microsoft.com/office/drawing/2014/main" id="{F9179AEF-E127-4C35-8C32-65CC4C671A75}"/>
              </a:ext>
            </a:extLst>
          </p:cNvPr>
          <p:cNvSpPr txBox="1"/>
          <p:nvPr/>
        </p:nvSpPr>
        <p:spPr>
          <a:xfrm>
            <a:off x="248671" y="2579291"/>
            <a:ext cx="2076450" cy="369332"/>
          </a:xfrm>
          <a:prstGeom prst="rect">
            <a:avLst/>
          </a:prstGeom>
          <a:noFill/>
        </p:spPr>
        <p:txBody>
          <a:bodyPr wrap="square" rtlCol="0">
            <a:spAutoFit/>
          </a:bodyPr>
          <a:lstStyle/>
          <a:p>
            <a:r>
              <a:rPr lang="zh-CN" altLang="en-US" dirty="0"/>
              <a:t>发送窗口</a:t>
            </a:r>
          </a:p>
        </p:txBody>
      </p:sp>
      <p:sp>
        <p:nvSpPr>
          <p:cNvPr id="84" name="文本框 83">
            <a:extLst>
              <a:ext uri="{FF2B5EF4-FFF2-40B4-BE49-F238E27FC236}">
                <a16:creationId xmlns:a16="http://schemas.microsoft.com/office/drawing/2014/main" id="{681B6E27-F511-4E75-9BED-B81FA9CF9FAF}"/>
              </a:ext>
            </a:extLst>
          </p:cNvPr>
          <p:cNvSpPr txBox="1"/>
          <p:nvPr/>
        </p:nvSpPr>
        <p:spPr>
          <a:xfrm>
            <a:off x="215485" y="5154217"/>
            <a:ext cx="2076450" cy="369332"/>
          </a:xfrm>
          <a:prstGeom prst="rect">
            <a:avLst/>
          </a:prstGeom>
          <a:noFill/>
        </p:spPr>
        <p:txBody>
          <a:bodyPr wrap="square" rtlCol="0">
            <a:spAutoFit/>
          </a:bodyPr>
          <a:lstStyle/>
          <a:p>
            <a:r>
              <a:rPr lang="zh-CN" altLang="en-US" dirty="0"/>
              <a:t>接收窗口</a:t>
            </a:r>
          </a:p>
        </p:txBody>
      </p:sp>
    </p:spTree>
    <p:extLst>
      <p:ext uri="{BB962C8B-B14F-4D97-AF65-F5344CB8AC3E}">
        <p14:creationId xmlns:p14="http://schemas.microsoft.com/office/powerpoint/2010/main" val="18543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lide(fromBottom)">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lide(fromBottom)">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trips(upRight)">
                                      <p:cBhvr>
                                        <p:cTn id="21" dur="500"/>
                                        <p:tgtEl>
                                          <p:spTgt spid="9"/>
                                        </p:tgtEl>
                                      </p:cBhvr>
                                    </p:animEffect>
                                  </p:childTnLst>
                                </p:cTn>
                              </p:par>
                            </p:childTnLst>
                          </p:cTn>
                        </p:par>
                        <p:par>
                          <p:cTn id="22" fill="hold">
                            <p:stCondLst>
                              <p:cond delay="500"/>
                            </p:stCondLst>
                            <p:childTnLst>
                              <p:par>
                                <p:cTn id="23" presetID="1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lide(fromRigh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slide(fromBottom)">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lide(fromLeft)">
                                      <p:cBhvr>
                                        <p:cTn id="35" dur="500"/>
                                        <p:tgtEl>
                                          <p:spTgt spid="11"/>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lide(fromLeft)">
                                      <p:cBhvr>
                                        <p:cTn id="44" dur="500"/>
                                        <p:tgtEl>
                                          <p:spTgt spid="12"/>
                                        </p:tgtEl>
                                      </p:cBhvr>
                                    </p:animEffect>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lide(from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slide(fromBottom)">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strips(upRight)">
                                      <p:cBhvr>
                                        <p:cTn id="58" dur="500"/>
                                        <p:tgtEl>
                                          <p:spTgt spid="49"/>
                                        </p:tgtEl>
                                      </p:cBhvr>
                                    </p:animEffect>
                                  </p:childTnLst>
                                </p:cTn>
                              </p:par>
                            </p:childTnLst>
                          </p:cTn>
                        </p:par>
                        <p:par>
                          <p:cTn id="59" fill="hold">
                            <p:stCondLst>
                              <p:cond delay="500"/>
                            </p:stCondLst>
                            <p:childTnLst>
                              <p:par>
                                <p:cTn id="60" presetID="12" presetClass="entr" presetSubtype="2"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slide(fromRight)">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slide(fromBottom)">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slide(fromLeft)">
                                      <p:cBhvr>
                                        <p:cTn id="72" dur="500"/>
                                        <p:tgtEl>
                                          <p:spTgt spid="50"/>
                                        </p:tgtEl>
                                      </p:cBhvr>
                                    </p:animEffect>
                                  </p:childTnLst>
                                </p:cTn>
                              </p:par>
                            </p:childTnLst>
                          </p:cTn>
                        </p:par>
                        <p:par>
                          <p:cTn id="73" fill="hold">
                            <p:stCondLst>
                              <p:cond delay="500"/>
                            </p:stCondLst>
                            <p:childTnLst>
                              <p:par>
                                <p:cTn id="74" presetID="12" presetClass="entr" presetSubtype="8" fill="hold" grpId="0" nodeType="after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slide(fromLeft)">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slide(fromLeft)">
                                      <p:cBhvr>
                                        <p:cTn id="81" dur="500"/>
                                        <p:tgtEl>
                                          <p:spTgt spid="52"/>
                                        </p:tgtEl>
                                      </p:cBhvr>
                                    </p:animEffect>
                                  </p:childTnLst>
                                </p:cTn>
                              </p:par>
                            </p:childTnLst>
                          </p:cTn>
                        </p:par>
                        <p:par>
                          <p:cTn id="82" fill="hold">
                            <p:stCondLst>
                              <p:cond delay="500"/>
                            </p:stCondLst>
                            <p:childTnLst>
                              <p:par>
                                <p:cTn id="83" presetID="12" presetClass="entr" presetSubtype="8" fill="hold" grpId="0"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slide(fromLeft)">
                                      <p:cBhvr>
                                        <p:cTn id="8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nimBg="1"/>
      <p:bldP spid="10" grpId="0" animBg="1"/>
      <p:bldP spid="11" grpId="0" autoUpdateAnimBg="0"/>
      <p:bldP spid="12" grpId="0" autoUpdateAnimBg="0"/>
      <p:bldP spid="13" grpId="0" animBg="1"/>
      <p:bldP spid="14" grpId="0" animBg="1"/>
      <p:bldP spid="48" grpId="0" autoUpdateAnimBg="0"/>
      <p:bldP spid="49" grpId="0" animBg="1"/>
      <p:bldP spid="50" grpId="0" autoUpdateAnimBg="0"/>
      <p:bldP spid="51" grpId="0" animBg="1"/>
      <p:bldP spid="52" grpId="0" autoUpdateAnimBg="0"/>
      <p:bldP spid="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B5E7D-8FD9-434B-BAC9-4A5D465A85EA}"/>
              </a:ext>
            </a:extLst>
          </p:cNvPr>
          <p:cNvSpPr>
            <a:spLocks noGrp="1"/>
          </p:cNvSpPr>
          <p:nvPr>
            <p:ph type="title"/>
          </p:nvPr>
        </p:nvSpPr>
        <p:spPr/>
        <p:txBody>
          <a:bodyPr>
            <a:normAutofit/>
          </a:bodyPr>
          <a:lstStyle/>
          <a:p>
            <a:r>
              <a:rPr kumimoji="1" lang="zh-CN" altLang="en-US" dirty="0"/>
              <a:t>滑动窗口机制</a:t>
            </a:r>
          </a:p>
        </p:txBody>
      </p:sp>
      <p:sp>
        <p:nvSpPr>
          <p:cNvPr id="4" name="灯片编号占位符 3">
            <a:extLst>
              <a:ext uri="{FF2B5EF4-FFF2-40B4-BE49-F238E27FC236}">
                <a16:creationId xmlns:a16="http://schemas.microsoft.com/office/drawing/2014/main" id="{FFE5B1FA-3368-EB45-8FBE-015EE86958F7}"/>
              </a:ext>
            </a:extLst>
          </p:cNvPr>
          <p:cNvSpPr>
            <a:spLocks noGrp="1"/>
          </p:cNvSpPr>
          <p:nvPr>
            <p:ph type="sldNum" sz="quarter" idx="4294967295"/>
          </p:nvPr>
        </p:nvSpPr>
        <p:spPr/>
        <p:txBody>
          <a:bodyPr/>
          <a:lstStyle/>
          <a:p>
            <a:fld id="{8D4D1E41-7A09-AB4A-A4E1-09765ADA2698}" type="slidenum">
              <a:rPr kumimoji="1" lang="zh-CN" altLang="en-US" smtClean="0"/>
              <a:t>56</a:t>
            </a:fld>
            <a:endParaRPr kumimoji="1" lang="zh-CN" altLang="en-US" dirty="0"/>
          </a:p>
        </p:txBody>
      </p:sp>
      <p:sp>
        <p:nvSpPr>
          <p:cNvPr id="83" name="Rectangle 77">
            <a:extLst>
              <a:ext uri="{FF2B5EF4-FFF2-40B4-BE49-F238E27FC236}">
                <a16:creationId xmlns:a16="http://schemas.microsoft.com/office/drawing/2014/main" id="{9EDBDE40-C956-465E-A639-CA15B3174459}"/>
              </a:ext>
            </a:extLst>
          </p:cNvPr>
          <p:cNvSpPr txBox="1">
            <a:spLocks noChangeArrowheads="1"/>
          </p:cNvSpPr>
          <p:nvPr/>
        </p:nvSpPr>
        <p:spPr>
          <a:xfrm>
            <a:off x="1112661" y="1193465"/>
            <a:ext cx="8456613" cy="4286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a:lstStyle>
          <a:p>
            <a:pPr marL="457200" indent="-457200">
              <a:buFont typeface="Wingdings" panose="05000000000000000000" pitchFamily="2" charset="2"/>
              <a:buChar char="Ø"/>
            </a:pPr>
            <a:r>
              <a:rPr lang="zh-CN" altLang="en-US" sz="2400" dirty="0">
                <a:ea typeface="黑体" pitchFamily="49" charset="-122"/>
              </a:rPr>
              <a:t>发送窗口与接收窗口</a:t>
            </a:r>
            <a:r>
              <a:rPr lang="en-US" altLang="zh-CN" sz="2400" dirty="0">
                <a:ea typeface="黑体" pitchFamily="49" charset="-122"/>
              </a:rPr>
              <a:t>(</a:t>
            </a:r>
            <a:r>
              <a:rPr lang="zh-CN" altLang="en-US" sz="2400" dirty="0">
                <a:ea typeface="黑体" pitchFamily="49" charset="-122"/>
              </a:rPr>
              <a:t>窗口大小</a:t>
            </a:r>
            <a:r>
              <a:rPr lang="en-US" altLang="zh-CN" sz="2400" dirty="0">
                <a:ea typeface="黑体" pitchFamily="49" charset="-122"/>
              </a:rPr>
              <a:t>7)</a:t>
            </a:r>
            <a:endParaRPr lang="zh-CN" altLang="en-US" sz="2400" dirty="0">
              <a:ea typeface="黑体" pitchFamily="49" charset="-122"/>
            </a:endParaRPr>
          </a:p>
        </p:txBody>
      </p:sp>
      <p:grpSp>
        <p:nvGrpSpPr>
          <p:cNvPr id="84" name="Group 5">
            <a:extLst>
              <a:ext uri="{FF2B5EF4-FFF2-40B4-BE49-F238E27FC236}">
                <a16:creationId xmlns:a16="http://schemas.microsoft.com/office/drawing/2014/main" id="{C3B73AB4-5D55-484D-BFD0-3960209D6170}"/>
              </a:ext>
            </a:extLst>
          </p:cNvPr>
          <p:cNvGrpSpPr>
            <a:grpSpLocks/>
          </p:cNvGrpSpPr>
          <p:nvPr/>
        </p:nvGrpSpPr>
        <p:grpSpPr bwMode="auto">
          <a:xfrm>
            <a:off x="1387442" y="1545871"/>
            <a:ext cx="9822127" cy="4858742"/>
            <a:chOff x="10" y="947"/>
            <a:chExt cx="6200" cy="3082"/>
          </a:xfrm>
        </p:grpSpPr>
        <p:sp>
          <p:nvSpPr>
            <p:cNvPr id="86" name="Text Box 7">
              <a:extLst>
                <a:ext uri="{FF2B5EF4-FFF2-40B4-BE49-F238E27FC236}">
                  <a16:creationId xmlns:a16="http://schemas.microsoft.com/office/drawing/2014/main" id="{6F645312-193F-44AF-B994-3BE8D2E8E462}"/>
                </a:ext>
              </a:extLst>
            </p:cNvPr>
            <p:cNvSpPr txBox="1">
              <a:spLocks noChangeArrowheads="1"/>
            </p:cNvSpPr>
            <p:nvPr/>
          </p:nvSpPr>
          <p:spPr bwMode="auto">
            <a:xfrm>
              <a:off x="240" y="947"/>
              <a:ext cx="51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endParaRPr lang="zh-CN" altLang="zh-CN" sz="2000" b="0">
                <a:latin typeface="微软雅黑" panose="020B0503020204020204" pitchFamily="34" charset="-122"/>
                <a:ea typeface="微软雅黑" panose="020B0503020204020204" pitchFamily="34" charset="-122"/>
                <a:cs typeface="Times New Roman" pitchFamily="18" charset="0"/>
              </a:endParaRPr>
            </a:p>
          </p:txBody>
        </p:sp>
        <p:sp>
          <p:nvSpPr>
            <p:cNvPr id="87" name="Freeform 8">
              <a:extLst>
                <a:ext uri="{FF2B5EF4-FFF2-40B4-BE49-F238E27FC236}">
                  <a16:creationId xmlns:a16="http://schemas.microsoft.com/office/drawing/2014/main" id="{43578E9F-B49B-4787-9297-EEB39E556A17}"/>
                </a:ext>
              </a:extLst>
            </p:cNvPr>
            <p:cNvSpPr>
              <a:spLocks/>
            </p:cNvSpPr>
            <p:nvPr/>
          </p:nvSpPr>
          <p:spPr bwMode="auto">
            <a:xfrm>
              <a:off x="240" y="1008"/>
              <a:ext cx="1192" cy="1192"/>
            </a:xfrm>
            <a:custGeom>
              <a:avLst/>
              <a:gdLst>
                <a:gd name="T0" fmla="*/ 2 w 1192"/>
                <a:gd name="T1" fmla="*/ 551 h 1192"/>
                <a:gd name="T2" fmla="*/ 9 w 1192"/>
                <a:gd name="T3" fmla="*/ 491 h 1192"/>
                <a:gd name="T4" fmla="*/ 22 w 1192"/>
                <a:gd name="T5" fmla="*/ 434 h 1192"/>
                <a:gd name="T6" fmla="*/ 41 w 1192"/>
                <a:gd name="T7" fmla="*/ 379 h 1192"/>
                <a:gd name="T8" fmla="*/ 65 w 1192"/>
                <a:gd name="T9" fmla="*/ 326 h 1192"/>
                <a:gd name="T10" fmla="*/ 94 w 1192"/>
                <a:gd name="T11" fmla="*/ 276 h 1192"/>
                <a:gd name="T12" fmla="*/ 127 w 1192"/>
                <a:gd name="T13" fmla="*/ 229 h 1192"/>
                <a:gd name="T14" fmla="*/ 174 w 1192"/>
                <a:gd name="T15" fmla="*/ 176 h 1192"/>
                <a:gd name="T16" fmla="*/ 227 w 1192"/>
                <a:gd name="T17" fmla="*/ 128 h 1192"/>
                <a:gd name="T18" fmla="*/ 274 w 1192"/>
                <a:gd name="T19" fmla="*/ 95 h 1192"/>
                <a:gd name="T20" fmla="*/ 324 w 1192"/>
                <a:gd name="T21" fmla="*/ 66 h 1192"/>
                <a:gd name="T22" fmla="*/ 377 w 1192"/>
                <a:gd name="T23" fmla="*/ 42 h 1192"/>
                <a:gd name="T24" fmla="*/ 432 w 1192"/>
                <a:gd name="T25" fmla="*/ 24 h 1192"/>
                <a:gd name="T26" fmla="*/ 491 w 1192"/>
                <a:gd name="T27" fmla="*/ 11 h 1192"/>
                <a:gd name="T28" fmla="*/ 550 w 1192"/>
                <a:gd name="T29" fmla="*/ 2 h 1192"/>
                <a:gd name="T30" fmla="*/ 611 w 1192"/>
                <a:gd name="T31" fmla="*/ 1 h 1192"/>
                <a:gd name="T32" fmla="*/ 672 w 1192"/>
                <a:gd name="T33" fmla="*/ 6 h 1192"/>
                <a:gd name="T34" fmla="*/ 730 w 1192"/>
                <a:gd name="T35" fmla="*/ 16 h 1192"/>
                <a:gd name="T36" fmla="*/ 787 w 1192"/>
                <a:gd name="T37" fmla="*/ 32 h 1192"/>
                <a:gd name="T38" fmla="*/ 841 w 1192"/>
                <a:gd name="T39" fmla="*/ 53 h 1192"/>
                <a:gd name="T40" fmla="*/ 892 w 1192"/>
                <a:gd name="T41" fmla="*/ 80 h 1192"/>
                <a:gd name="T42" fmla="*/ 941 w 1192"/>
                <a:gd name="T43" fmla="*/ 111 h 1192"/>
                <a:gd name="T44" fmla="*/ 986 w 1192"/>
                <a:gd name="T45" fmla="*/ 146 h 1192"/>
                <a:gd name="T46" fmla="*/ 1046 w 1192"/>
                <a:gd name="T47" fmla="*/ 206 h 1192"/>
                <a:gd name="T48" fmla="*/ 1082 w 1192"/>
                <a:gd name="T49" fmla="*/ 252 h 1192"/>
                <a:gd name="T50" fmla="*/ 1113 w 1192"/>
                <a:gd name="T51" fmla="*/ 300 h 1192"/>
                <a:gd name="T52" fmla="*/ 1139 w 1192"/>
                <a:gd name="T53" fmla="*/ 351 h 1192"/>
                <a:gd name="T54" fmla="*/ 1161 w 1192"/>
                <a:gd name="T55" fmla="*/ 405 h 1192"/>
                <a:gd name="T56" fmla="*/ 1177 w 1192"/>
                <a:gd name="T57" fmla="*/ 462 h 1192"/>
                <a:gd name="T58" fmla="*/ 1187 w 1192"/>
                <a:gd name="T59" fmla="*/ 520 h 1192"/>
                <a:gd name="T60" fmla="*/ 1191 w 1192"/>
                <a:gd name="T61" fmla="*/ 582 h 1192"/>
                <a:gd name="T62" fmla="*/ 1191 w 1192"/>
                <a:gd name="T63" fmla="*/ 628 h 1192"/>
                <a:gd name="T64" fmla="*/ 1185 w 1192"/>
                <a:gd name="T65" fmla="*/ 688 h 1192"/>
                <a:gd name="T66" fmla="*/ 1173 w 1192"/>
                <a:gd name="T67" fmla="*/ 746 h 1192"/>
                <a:gd name="T68" fmla="*/ 1156 w 1192"/>
                <a:gd name="T69" fmla="*/ 802 h 1192"/>
                <a:gd name="T70" fmla="*/ 1133 w 1192"/>
                <a:gd name="T71" fmla="*/ 855 h 1192"/>
                <a:gd name="T72" fmla="*/ 1106 w 1192"/>
                <a:gd name="T73" fmla="*/ 906 h 1192"/>
                <a:gd name="T74" fmla="*/ 1074 w 1192"/>
                <a:gd name="T75" fmla="*/ 954 h 1192"/>
                <a:gd name="T76" fmla="*/ 1037 w 1192"/>
                <a:gd name="T77" fmla="*/ 998 h 1192"/>
                <a:gd name="T78" fmla="*/ 975 w 1192"/>
                <a:gd name="T79" fmla="*/ 1057 h 1192"/>
                <a:gd name="T80" fmla="*/ 929 w 1192"/>
                <a:gd name="T81" fmla="*/ 1091 h 1192"/>
                <a:gd name="T82" fmla="*/ 880 w 1192"/>
                <a:gd name="T83" fmla="*/ 1121 h 1192"/>
                <a:gd name="T84" fmla="*/ 828 w 1192"/>
                <a:gd name="T85" fmla="*/ 1146 h 1192"/>
                <a:gd name="T86" fmla="*/ 773 w 1192"/>
                <a:gd name="T87" fmla="*/ 1166 h 1192"/>
                <a:gd name="T88" fmla="*/ 716 w 1192"/>
                <a:gd name="T89" fmla="*/ 1180 h 1192"/>
                <a:gd name="T90" fmla="*/ 657 w 1192"/>
                <a:gd name="T91" fmla="*/ 1189 h 1192"/>
                <a:gd name="T92" fmla="*/ 596 w 1192"/>
                <a:gd name="T93" fmla="*/ 1192 h 1192"/>
                <a:gd name="T94" fmla="*/ 535 w 1192"/>
                <a:gd name="T95" fmla="*/ 1189 h 1192"/>
                <a:gd name="T96" fmla="*/ 475 w 1192"/>
                <a:gd name="T97" fmla="*/ 1180 h 1192"/>
                <a:gd name="T98" fmla="*/ 418 w 1192"/>
                <a:gd name="T99" fmla="*/ 1166 h 1192"/>
                <a:gd name="T100" fmla="*/ 364 w 1192"/>
                <a:gd name="T101" fmla="*/ 1146 h 1192"/>
                <a:gd name="T102" fmla="*/ 312 w 1192"/>
                <a:gd name="T103" fmla="*/ 1121 h 1192"/>
                <a:gd name="T104" fmla="*/ 263 w 1192"/>
                <a:gd name="T105" fmla="*/ 1091 h 1192"/>
                <a:gd name="T106" fmla="*/ 217 w 1192"/>
                <a:gd name="T107" fmla="*/ 1057 h 1192"/>
                <a:gd name="T108" fmla="*/ 155 w 1192"/>
                <a:gd name="T109" fmla="*/ 998 h 1192"/>
                <a:gd name="T110" fmla="*/ 118 w 1192"/>
                <a:gd name="T111" fmla="*/ 954 h 1192"/>
                <a:gd name="T112" fmla="*/ 85 w 1192"/>
                <a:gd name="T113" fmla="*/ 906 h 1192"/>
                <a:gd name="T114" fmla="*/ 58 w 1192"/>
                <a:gd name="T115" fmla="*/ 855 h 1192"/>
                <a:gd name="T116" fmla="*/ 36 w 1192"/>
                <a:gd name="T117" fmla="*/ 802 h 1192"/>
                <a:gd name="T118" fmla="*/ 18 w 1192"/>
                <a:gd name="T119" fmla="*/ 746 h 1192"/>
                <a:gd name="T120" fmla="*/ 7 w 1192"/>
                <a:gd name="T121" fmla="*/ 688 h 1192"/>
                <a:gd name="T122" fmla="*/ 1 w 1192"/>
                <a:gd name="T123" fmla="*/ 628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2" h="1192">
                  <a:moveTo>
                    <a:pt x="0" y="597"/>
                  </a:moveTo>
                  <a:lnTo>
                    <a:pt x="0" y="582"/>
                  </a:lnTo>
                  <a:lnTo>
                    <a:pt x="1" y="566"/>
                  </a:lnTo>
                  <a:lnTo>
                    <a:pt x="2" y="551"/>
                  </a:lnTo>
                  <a:lnTo>
                    <a:pt x="3" y="536"/>
                  </a:lnTo>
                  <a:lnTo>
                    <a:pt x="5" y="520"/>
                  </a:lnTo>
                  <a:lnTo>
                    <a:pt x="7" y="506"/>
                  </a:lnTo>
                  <a:lnTo>
                    <a:pt x="9" y="491"/>
                  </a:lnTo>
                  <a:lnTo>
                    <a:pt x="12" y="477"/>
                  </a:lnTo>
                  <a:lnTo>
                    <a:pt x="15" y="462"/>
                  </a:lnTo>
                  <a:lnTo>
                    <a:pt x="18" y="448"/>
                  </a:lnTo>
                  <a:lnTo>
                    <a:pt x="22" y="434"/>
                  </a:lnTo>
                  <a:lnTo>
                    <a:pt x="26" y="420"/>
                  </a:lnTo>
                  <a:lnTo>
                    <a:pt x="31" y="405"/>
                  </a:lnTo>
                  <a:lnTo>
                    <a:pt x="36" y="392"/>
                  </a:lnTo>
                  <a:lnTo>
                    <a:pt x="41" y="379"/>
                  </a:lnTo>
                  <a:lnTo>
                    <a:pt x="47" y="364"/>
                  </a:lnTo>
                  <a:lnTo>
                    <a:pt x="53" y="351"/>
                  </a:lnTo>
                  <a:lnTo>
                    <a:pt x="59" y="339"/>
                  </a:lnTo>
                  <a:lnTo>
                    <a:pt x="65" y="326"/>
                  </a:lnTo>
                  <a:lnTo>
                    <a:pt x="71" y="312"/>
                  </a:lnTo>
                  <a:lnTo>
                    <a:pt x="78" y="300"/>
                  </a:lnTo>
                  <a:lnTo>
                    <a:pt x="85" y="288"/>
                  </a:lnTo>
                  <a:lnTo>
                    <a:pt x="94" y="276"/>
                  </a:lnTo>
                  <a:lnTo>
                    <a:pt x="102" y="264"/>
                  </a:lnTo>
                  <a:lnTo>
                    <a:pt x="110" y="252"/>
                  </a:lnTo>
                  <a:lnTo>
                    <a:pt x="118" y="240"/>
                  </a:lnTo>
                  <a:lnTo>
                    <a:pt x="127" y="229"/>
                  </a:lnTo>
                  <a:lnTo>
                    <a:pt x="135" y="218"/>
                  </a:lnTo>
                  <a:lnTo>
                    <a:pt x="145" y="206"/>
                  </a:lnTo>
                  <a:lnTo>
                    <a:pt x="155" y="196"/>
                  </a:lnTo>
                  <a:lnTo>
                    <a:pt x="174" y="176"/>
                  </a:lnTo>
                  <a:lnTo>
                    <a:pt x="195" y="155"/>
                  </a:lnTo>
                  <a:lnTo>
                    <a:pt x="206" y="146"/>
                  </a:lnTo>
                  <a:lnTo>
                    <a:pt x="217" y="137"/>
                  </a:lnTo>
                  <a:lnTo>
                    <a:pt x="227" y="128"/>
                  </a:lnTo>
                  <a:lnTo>
                    <a:pt x="240" y="120"/>
                  </a:lnTo>
                  <a:lnTo>
                    <a:pt x="251" y="111"/>
                  </a:lnTo>
                  <a:lnTo>
                    <a:pt x="262" y="102"/>
                  </a:lnTo>
                  <a:lnTo>
                    <a:pt x="274" y="95"/>
                  </a:lnTo>
                  <a:lnTo>
                    <a:pt x="286" y="87"/>
                  </a:lnTo>
                  <a:lnTo>
                    <a:pt x="299" y="80"/>
                  </a:lnTo>
                  <a:lnTo>
                    <a:pt x="312" y="73"/>
                  </a:lnTo>
                  <a:lnTo>
                    <a:pt x="324" y="66"/>
                  </a:lnTo>
                  <a:lnTo>
                    <a:pt x="337" y="60"/>
                  </a:lnTo>
                  <a:lnTo>
                    <a:pt x="351" y="53"/>
                  </a:lnTo>
                  <a:lnTo>
                    <a:pt x="364" y="47"/>
                  </a:lnTo>
                  <a:lnTo>
                    <a:pt x="377" y="42"/>
                  </a:lnTo>
                  <a:lnTo>
                    <a:pt x="391" y="37"/>
                  </a:lnTo>
                  <a:lnTo>
                    <a:pt x="405" y="32"/>
                  </a:lnTo>
                  <a:lnTo>
                    <a:pt x="418" y="28"/>
                  </a:lnTo>
                  <a:lnTo>
                    <a:pt x="432" y="24"/>
                  </a:lnTo>
                  <a:lnTo>
                    <a:pt x="447" y="20"/>
                  </a:lnTo>
                  <a:lnTo>
                    <a:pt x="461" y="16"/>
                  </a:lnTo>
                  <a:lnTo>
                    <a:pt x="475" y="13"/>
                  </a:lnTo>
                  <a:lnTo>
                    <a:pt x="491" y="11"/>
                  </a:lnTo>
                  <a:lnTo>
                    <a:pt x="505" y="8"/>
                  </a:lnTo>
                  <a:lnTo>
                    <a:pt x="520" y="6"/>
                  </a:lnTo>
                  <a:lnTo>
                    <a:pt x="534" y="3"/>
                  </a:lnTo>
                  <a:lnTo>
                    <a:pt x="550" y="2"/>
                  </a:lnTo>
                  <a:lnTo>
                    <a:pt x="565" y="1"/>
                  </a:lnTo>
                  <a:lnTo>
                    <a:pt x="580" y="1"/>
                  </a:lnTo>
                  <a:lnTo>
                    <a:pt x="596" y="0"/>
                  </a:lnTo>
                  <a:lnTo>
                    <a:pt x="611" y="1"/>
                  </a:lnTo>
                  <a:lnTo>
                    <a:pt x="626" y="1"/>
                  </a:lnTo>
                  <a:lnTo>
                    <a:pt x="641" y="2"/>
                  </a:lnTo>
                  <a:lnTo>
                    <a:pt x="657" y="5"/>
                  </a:lnTo>
                  <a:lnTo>
                    <a:pt x="672" y="6"/>
                  </a:lnTo>
                  <a:lnTo>
                    <a:pt x="686" y="8"/>
                  </a:lnTo>
                  <a:lnTo>
                    <a:pt x="702" y="11"/>
                  </a:lnTo>
                  <a:lnTo>
                    <a:pt x="716" y="13"/>
                  </a:lnTo>
                  <a:lnTo>
                    <a:pt x="730" y="16"/>
                  </a:lnTo>
                  <a:lnTo>
                    <a:pt x="745" y="20"/>
                  </a:lnTo>
                  <a:lnTo>
                    <a:pt x="759" y="24"/>
                  </a:lnTo>
                  <a:lnTo>
                    <a:pt x="773" y="28"/>
                  </a:lnTo>
                  <a:lnTo>
                    <a:pt x="787" y="32"/>
                  </a:lnTo>
                  <a:lnTo>
                    <a:pt x="801" y="37"/>
                  </a:lnTo>
                  <a:lnTo>
                    <a:pt x="815" y="42"/>
                  </a:lnTo>
                  <a:lnTo>
                    <a:pt x="828" y="47"/>
                  </a:lnTo>
                  <a:lnTo>
                    <a:pt x="841" y="53"/>
                  </a:lnTo>
                  <a:lnTo>
                    <a:pt x="855" y="60"/>
                  </a:lnTo>
                  <a:lnTo>
                    <a:pt x="867" y="66"/>
                  </a:lnTo>
                  <a:lnTo>
                    <a:pt x="880" y="73"/>
                  </a:lnTo>
                  <a:lnTo>
                    <a:pt x="892" y="80"/>
                  </a:lnTo>
                  <a:lnTo>
                    <a:pt x="905" y="87"/>
                  </a:lnTo>
                  <a:lnTo>
                    <a:pt x="917" y="95"/>
                  </a:lnTo>
                  <a:lnTo>
                    <a:pt x="929" y="102"/>
                  </a:lnTo>
                  <a:lnTo>
                    <a:pt x="941" y="111"/>
                  </a:lnTo>
                  <a:lnTo>
                    <a:pt x="953" y="120"/>
                  </a:lnTo>
                  <a:lnTo>
                    <a:pt x="964" y="128"/>
                  </a:lnTo>
                  <a:lnTo>
                    <a:pt x="975" y="137"/>
                  </a:lnTo>
                  <a:lnTo>
                    <a:pt x="986" y="146"/>
                  </a:lnTo>
                  <a:lnTo>
                    <a:pt x="997" y="155"/>
                  </a:lnTo>
                  <a:lnTo>
                    <a:pt x="1017" y="176"/>
                  </a:lnTo>
                  <a:lnTo>
                    <a:pt x="1037" y="196"/>
                  </a:lnTo>
                  <a:lnTo>
                    <a:pt x="1046" y="206"/>
                  </a:lnTo>
                  <a:lnTo>
                    <a:pt x="1056" y="218"/>
                  </a:lnTo>
                  <a:lnTo>
                    <a:pt x="1065" y="229"/>
                  </a:lnTo>
                  <a:lnTo>
                    <a:pt x="1074" y="240"/>
                  </a:lnTo>
                  <a:lnTo>
                    <a:pt x="1082" y="252"/>
                  </a:lnTo>
                  <a:lnTo>
                    <a:pt x="1090" y="264"/>
                  </a:lnTo>
                  <a:lnTo>
                    <a:pt x="1099" y="276"/>
                  </a:lnTo>
                  <a:lnTo>
                    <a:pt x="1106" y="288"/>
                  </a:lnTo>
                  <a:lnTo>
                    <a:pt x="1113" y="300"/>
                  </a:lnTo>
                  <a:lnTo>
                    <a:pt x="1120" y="312"/>
                  </a:lnTo>
                  <a:lnTo>
                    <a:pt x="1127" y="326"/>
                  </a:lnTo>
                  <a:lnTo>
                    <a:pt x="1133" y="338"/>
                  </a:lnTo>
                  <a:lnTo>
                    <a:pt x="1139" y="351"/>
                  </a:lnTo>
                  <a:lnTo>
                    <a:pt x="1145" y="364"/>
                  </a:lnTo>
                  <a:lnTo>
                    <a:pt x="1151" y="379"/>
                  </a:lnTo>
                  <a:lnTo>
                    <a:pt x="1156" y="392"/>
                  </a:lnTo>
                  <a:lnTo>
                    <a:pt x="1161" y="405"/>
                  </a:lnTo>
                  <a:lnTo>
                    <a:pt x="1165" y="420"/>
                  </a:lnTo>
                  <a:lnTo>
                    <a:pt x="1169" y="434"/>
                  </a:lnTo>
                  <a:lnTo>
                    <a:pt x="1173" y="448"/>
                  </a:lnTo>
                  <a:lnTo>
                    <a:pt x="1177" y="462"/>
                  </a:lnTo>
                  <a:lnTo>
                    <a:pt x="1180" y="477"/>
                  </a:lnTo>
                  <a:lnTo>
                    <a:pt x="1182" y="491"/>
                  </a:lnTo>
                  <a:lnTo>
                    <a:pt x="1185" y="506"/>
                  </a:lnTo>
                  <a:lnTo>
                    <a:pt x="1187" y="520"/>
                  </a:lnTo>
                  <a:lnTo>
                    <a:pt x="1188" y="536"/>
                  </a:lnTo>
                  <a:lnTo>
                    <a:pt x="1190" y="551"/>
                  </a:lnTo>
                  <a:lnTo>
                    <a:pt x="1191" y="566"/>
                  </a:lnTo>
                  <a:lnTo>
                    <a:pt x="1191" y="582"/>
                  </a:lnTo>
                  <a:lnTo>
                    <a:pt x="1191" y="597"/>
                  </a:lnTo>
                  <a:lnTo>
                    <a:pt x="1192" y="597"/>
                  </a:lnTo>
                  <a:lnTo>
                    <a:pt x="1191" y="612"/>
                  </a:lnTo>
                  <a:lnTo>
                    <a:pt x="1191" y="628"/>
                  </a:lnTo>
                  <a:lnTo>
                    <a:pt x="1190" y="643"/>
                  </a:lnTo>
                  <a:lnTo>
                    <a:pt x="1189" y="658"/>
                  </a:lnTo>
                  <a:lnTo>
                    <a:pt x="1187" y="672"/>
                  </a:lnTo>
                  <a:lnTo>
                    <a:pt x="1185" y="688"/>
                  </a:lnTo>
                  <a:lnTo>
                    <a:pt x="1183" y="702"/>
                  </a:lnTo>
                  <a:lnTo>
                    <a:pt x="1180" y="717"/>
                  </a:lnTo>
                  <a:lnTo>
                    <a:pt x="1177" y="732"/>
                  </a:lnTo>
                  <a:lnTo>
                    <a:pt x="1173" y="746"/>
                  </a:lnTo>
                  <a:lnTo>
                    <a:pt x="1169" y="760"/>
                  </a:lnTo>
                  <a:lnTo>
                    <a:pt x="1165" y="774"/>
                  </a:lnTo>
                  <a:lnTo>
                    <a:pt x="1161" y="788"/>
                  </a:lnTo>
                  <a:lnTo>
                    <a:pt x="1156" y="802"/>
                  </a:lnTo>
                  <a:lnTo>
                    <a:pt x="1151" y="815"/>
                  </a:lnTo>
                  <a:lnTo>
                    <a:pt x="1145" y="828"/>
                  </a:lnTo>
                  <a:lnTo>
                    <a:pt x="1139" y="842"/>
                  </a:lnTo>
                  <a:lnTo>
                    <a:pt x="1133" y="855"/>
                  </a:lnTo>
                  <a:lnTo>
                    <a:pt x="1127" y="868"/>
                  </a:lnTo>
                  <a:lnTo>
                    <a:pt x="1120" y="880"/>
                  </a:lnTo>
                  <a:lnTo>
                    <a:pt x="1113" y="894"/>
                  </a:lnTo>
                  <a:lnTo>
                    <a:pt x="1106" y="906"/>
                  </a:lnTo>
                  <a:lnTo>
                    <a:pt x="1099" y="918"/>
                  </a:lnTo>
                  <a:lnTo>
                    <a:pt x="1090" y="930"/>
                  </a:lnTo>
                  <a:lnTo>
                    <a:pt x="1082" y="942"/>
                  </a:lnTo>
                  <a:lnTo>
                    <a:pt x="1074" y="954"/>
                  </a:lnTo>
                  <a:lnTo>
                    <a:pt x="1065" y="965"/>
                  </a:lnTo>
                  <a:lnTo>
                    <a:pt x="1056" y="976"/>
                  </a:lnTo>
                  <a:lnTo>
                    <a:pt x="1046" y="987"/>
                  </a:lnTo>
                  <a:lnTo>
                    <a:pt x="1037" y="998"/>
                  </a:lnTo>
                  <a:lnTo>
                    <a:pt x="1017" y="1018"/>
                  </a:lnTo>
                  <a:lnTo>
                    <a:pt x="997" y="1037"/>
                  </a:lnTo>
                  <a:lnTo>
                    <a:pt x="986" y="1048"/>
                  </a:lnTo>
                  <a:lnTo>
                    <a:pt x="975" y="1057"/>
                  </a:lnTo>
                  <a:lnTo>
                    <a:pt x="964" y="1066"/>
                  </a:lnTo>
                  <a:lnTo>
                    <a:pt x="953" y="1074"/>
                  </a:lnTo>
                  <a:lnTo>
                    <a:pt x="941" y="1082"/>
                  </a:lnTo>
                  <a:lnTo>
                    <a:pt x="929" y="1091"/>
                  </a:lnTo>
                  <a:lnTo>
                    <a:pt x="917" y="1099"/>
                  </a:lnTo>
                  <a:lnTo>
                    <a:pt x="905" y="1107"/>
                  </a:lnTo>
                  <a:lnTo>
                    <a:pt x="892" y="1114"/>
                  </a:lnTo>
                  <a:lnTo>
                    <a:pt x="880" y="1121"/>
                  </a:lnTo>
                  <a:lnTo>
                    <a:pt x="867" y="1127"/>
                  </a:lnTo>
                  <a:lnTo>
                    <a:pt x="855" y="1134"/>
                  </a:lnTo>
                  <a:lnTo>
                    <a:pt x="841" y="1140"/>
                  </a:lnTo>
                  <a:lnTo>
                    <a:pt x="828" y="1146"/>
                  </a:lnTo>
                  <a:lnTo>
                    <a:pt x="815" y="1152"/>
                  </a:lnTo>
                  <a:lnTo>
                    <a:pt x="801" y="1157"/>
                  </a:lnTo>
                  <a:lnTo>
                    <a:pt x="787" y="1161"/>
                  </a:lnTo>
                  <a:lnTo>
                    <a:pt x="773" y="1166"/>
                  </a:lnTo>
                  <a:lnTo>
                    <a:pt x="759" y="1170"/>
                  </a:lnTo>
                  <a:lnTo>
                    <a:pt x="745" y="1174"/>
                  </a:lnTo>
                  <a:lnTo>
                    <a:pt x="730" y="1177"/>
                  </a:lnTo>
                  <a:lnTo>
                    <a:pt x="716" y="1180"/>
                  </a:lnTo>
                  <a:lnTo>
                    <a:pt x="702" y="1183"/>
                  </a:lnTo>
                  <a:lnTo>
                    <a:pt x="686" y="1185"/>
                  </a:lnTo>
                  <a:lnTo>
                    <a:pt x="672" y="1187"/>
                  </a:lnTo>
                  <a:lnTo>
                    <a:pt x="657" y="1189"/>
                  </a:lnTo>
                  <a:lnTo>
                    <a:pt x="641" y="1190"/>
                  </a:lnTo>
                  <a:lnTo>
                    <a:pt x="626" y="1191"/>
                  </a:lnTo>
                  <a:lnTo>
                    <a:pt x="611" y="1192"/>
                  </a:lnTo>
                  <a:lnTo>
                    <a:pt x="596" y="1192"/>
                  </a:lnTo>
                  <a:lnTo>
                    <a:pt x="580" y="1192"/>
                  </a:lnTo>
                  <a:lnTo>
                    <a:pt x="565" y="1192"/>
                  </a:lnTo>
                  <a:lnTo>
                    <a:pt x="550" y="1191"/>
                  </a:lnTo>
                  <a:lnTo>
                    <a:pt x="535" y="1189"/>
                  </a:lnTo>
                  <a:lnTo>
                    <a:pt x="520" y="1188"/>
                  </a:lnTo>
                  <a:lnTo>
                    <a:pt x="505" y="1186"/>
                  </a:lnTo>
                  <a:lnTo>
                    <a:pt x="491" y="1183"/>
                  </a:lnTo>
                  <a:lnTo>
                    <a:pt x="475" y="1180"/>
                  </a:lnTo>
                  <a:lnTo>
                    <a:pt x="461" y="1177"/>
                  </a:lnTo>
                  <a:lnTo>
                    <a:pt x="447" y="1174"/>
                  </a:lnTo>
                  <a:lnTo>
                    <a:pt x="432" y="1170"/>
                  </a:lnTo>
                  <a:lnTo>
                    <a:pt x="418" y="1166"/>
                  </a:lnTo>
                  <a:lnTo>
                    <a:pt x="405" y="1162"/>
                  </a:lnTo>
                  <a:lnTo>
                    <a:pt x="391" y="1157"/>
                  </a:lnTo>
                  <a:lnTo>
                    <a:pt x="377" y="1152"/>
                  </a:lnTo>
                  <a:lnTo>
                    <a:pt x="364" y="1146"/>
                  </a:lnTo>
                  <a:lnTo>
                    <a:pt x="351" y="1140"/>
                  </a:lnTo>
                  <a:lnTo>
                    <a:pt x="337" y="1134"/>
                  </a:lnTo>
                  <a:lnTo>
                    <a:pt x="324" y="1127"/>
                  </a:lnTo>
                  <a:lnTo>
                    <a:pt x="312" y="1121"/>
                  </a:lnTo>
                  <a:lnTo>
                    <a:pt x="299" y="1114"/>
                  </a:lnTo>
                  <a:lnTo>
                    <a:pt x="286" y="1107"/>
                  </a:lnTo>
                  <a:lnTo>
                    <a:pt x="274" y="1099"/>
                  </a:lnTo>
                  <a:lnTo>
                    <a:pt x="263" y="1091"/>
                  </a:lnTo>
                  <a:lnTo>
                    <a:pt x="251" y="1082"/>
                  </a:lnTo>
                  <a:lnTo>
                    <a:pt x="240" y="1074"/>
                  </a:lnTo>
                  <a:lnTo>
                    <a:pt x="227" y="1066"/>
                  </a:lnTo>
                  <a:lnTo>
                    <a:pt x="217" y="1057"/>
                  </a:lnTo>
                  <a:lnTo>
                    <a:pt x="206" y="1048"/>
                  </a:lnTo>
                  <a:lnTo>
                    <a:pt x="195" y="1037"/>
                  </a:lnTo>
                  <a:lnTo>
                    <a:pt x="174" y="1018"/>
                  </a:lnTo>
                  <a:lnTo>
                    <a:pt x="155" y="998"/>
                  </a:lnTo>
                  <a:lnTo>
                    <a:pt x="145" y="987"/>
                  </a:lnTo>
                  <a:lnTo>
                    <a:pt x="135" y="976"/>
                  </a:lnTo>
                  <a:lnTo>
                    <a:pt x="127" y="965"/>
                  </a:lnTo>
                  <a:lnTo>
                    <a:pt x="118" y="954"/>
                  </a:lnTo>
                  <a:lnTo>
                    <a:pt x="110" y="942"/>
                  </a:lnTo>
                  <a:lnTo>
                    <a:pt x="102" y="930"/>
                  </a:lnTo>
                  <a:lnTo>
                    <a:pt x="94" y="918"/>
                  </a:lnTo>
                  <a:lnTo>
                    <a:pt x="85" y="906"/>
                  </a:lnTo>
                  <a:lnTo>
                    <a:pt x="78" y="894"/>
                  </a:lnTo>
                  <a:lnTo>
                    <a:pt x="71" y="880"/>
                  </a:lnTo>
                  <a:lnTo>
                    <a:pt x="65" y="868"/>
                  </a:lnTo>
                  <a:lnTo>
                    <a:pt x="58" y="855"/>
                  </a:lnTo>
                  <a:lnTo>
                    <a:pt x="52" y="842"/>
                  </a:lnTo>
                  <a:lnTo>
                    <a:pt x="47" y="828"/>
                  </a:lnTo>
                  <a:lnTo>
                    <a:pt x="41" y="815"/>
                  </a:lnTo>
                  <a:lnTo>
                    <a:pt x="36" y="802"/>
                  </a:lnTo>
                  <a:lnTo>
                    <a:pt x="31" y="788"/>
                  </a:lnTo>
                  <a:lnTo>
                    <a:pt x="26" y="774"/>
                  </a:lnTo>
                  <a:lnTo>
                    <a:pt x="22" y="760"/>
                  </a:lnTo>
                  <a:lnTo>
                    <a:pt x="18" y="746"/>
                  </a:lnTo>
                  <a:lnTo>
                    <a:pt x="15" y="732"/>
                  </a:lnTo>
                  <a:lnTo>
                    <a:pt x="12" y="717"/>
                  </a:lnTo>
                  <a:lnTo>
                    <a:pt x="9" y="702"/>
                  </a:lnTo>
                  <a:lnTo>
                    <a:pt x="7" y="688"/>
                  </a:lnTo>
                  <a:lnTo>
                    <a:pt x="5" y="672"/>
                  </a:lnTo>
                  <a:lnTo>
                    <a:pt x="3" y="658"/>
                  </a:lnTo>
                  <a:lnTo>
                    <a:pt x="2" y="643"/>
                  </a:lnTo>
                  <a:lnTo>
                    <a:pt x="1" y="628"/>
                  </a:lnTo>
                  <a:lnTo>
                    <a:pt x="0" y="612"/>
                  </a:lnTo>
                  <a:lnTo>
                    <a:pt x="0"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dirty="0">
                <a:latin typeface="微软雅黑" panose="020B0503020204020204" pitchFamily="34" charset="-122"/>
                <a:ea typeface="微软雅黑" panose="020B0503020204020204" pitchFamily="34" charset="-122"/>
              </a:endParaRPr>
            </a:p>
          </p:txBody>
        </p:sp>
        <p:sp>
          <p:nvSpPr>
            <p:cNvPr id="88" name="Freeform 9">
              <a:extLst>
                <a:ext uri="{FF2B5EF4-FFF2-40B4-BE49-F238E27FC236}">
                  <a16:creationId xmlns:a16="http://schemas.microsoft.com/office/drawing/2014/main" id="{35942870-F490-4300-B5FB-C234B30F06D1}"/>
                </a:ext>
              </a:extLst>
            </p:cNvPr>
            <p:cNvSpPr>
              <a:spLocks/>
            </p:cNvSpPr>
            <p:nvPr/>
          </p:nvSpPr>
          <p:spPr bwMode="auto">
            <a:xfrm>
              <a:off x="243" y="1013"/>
              <a:ext cx="1192" cy="1192"/>
            </a:xfrm>
            <a:custGeom>
              <a:avLst/>
              <a:gdLst>
                <a:gd name="T0" fmla="*/ 2 w 1192"/>
                <a:gd name="T1" fmla="*/ 551 h 1192"/>
                <a:gd name="T2" fmla="*/ 9 w 1192"/>
                <a:gd name="T3" fmla="*/ 491 h 1192"/>
                <a:gd name="T4" fmla="*/ 22 w 1192"/>
                <a:gd name="T5" fmla="*/ 434 h 1192"/>
                <a:gd name="T6" fmla="*/ 41 w 1192"/>
                <a:gd name="T7" fmla="*/ 379 h 1192"/>
                <a:gd name="T8" fmla="*/ 65 w 1192"/>
                <a:gd name="T9" fmla="*/ 326 h 1192"/>
                <a:gd name="T10" fmla="*/ 94 w 1192"/>
                <a:gd name="T11" fmla="*/ 276 h 1192"/>
                <a:gd name="T12" fmla="*/ 127 w 1192"/>
                <a:gd name="T13" fmla="*/ 229 h 1192"/>
                <a:gd name="T14" fmla="*/ 174 w 1192"/>
                <a:gd name="T15" fmla="*/ 176 h 1192"/>
                <a:gd name="T16" fmla="*/ 227 w 1192"/>
                <a:gd name="T17" fmla="*/ 128 h 1192"/>
                <a:gd name="T18" fmla="*/ 274 w 1192"/>
                <a:gd name="T19" fmla="*/ 95 h 1192"/>
                <a:gd name="T20" fmla="*/ 324 w 1192"/>
                <a:gd name="T21" fmla="*/ 66 h 1192"/>
                <a:gd name="T22" fmla="*/ 377 w 1192"/>
                <a:gd name="T23" fmla="*/ 42 h 1192"/>
                <a:gd name="T24" fmla="*/ 432 w 1192"/>
                <a:gd name="T25" fmla="*/ 24 h 1192"/>
                <a:gd name="T26" fmla="*/ 491 w 1192"/>
                <a:gd name="T27" fmla="*/ 11 h 1192"/>
                <a:gd name="T28" fmla="*/ 550 w 1192"/>
                <a:gd name="T29" fmla="*/ 2 h 1192"/>
                <a:gd name="T30" fmla="*/ 611 w 1192"/>
                <a:gd name="T31" fmla="*/ 1 h 1192"/>
                <a:gd name="T32" fmla="*/ 672 w 1192"/>
                <a:gd name="T33" fmla="*/ 6 h 1192"/>
                <a:gd name="T34" fmla="*/ 730 w 1192"/>
                <a:gd name="T35" fmla="*/ 16 h 1192"/>
                <a:gd name="T36" fmla="*/ 787 w 1192"/>
                <a:gd name="T37" fmla="*/ 32 h 1192"/>
                <a:gd name="T38" fmla="*/ 841 w 1192"/>
                <a:gd name="T39" fmla="*/ 53 h 1192"/>
                <a:gd name="T40" fmla="*/ 892 w 1192"/>
                <a:gd name="T41" fmla="*/ 80 h 1192"/>
                <a:gd name="T42" fmla="*/ 941 w 1192"/>
                <a:gd name="T43" fmla="*/ 111 h 1192"/>
                <a:gd name="T44" fmla="*/ 986 w 1192"/>
                <a:gd name="T45" fmla="*/ 146 h 1192"/>
                <a:gd name="T46" fmla="*/ 1046 w 1192"/>
                <a:gd name="T47" fmla="*/ 206 h 1192"/>
                <a:gd name="T48" fmla="*/ 1082 w 1192"/>
                <a:gd name="T49" fmla="*/ 252 h 1192"/>
                <a:gd name="T50" fmla="*/ 1113 w 1192"/>
                <a:gd name="T51" fmla="*/ 300 h 1192"/>
                <a:gd name="T52" fmla="*/ 1139 w 1192"/>
                <a:gd name="T53" fmla="*/ 351 h 1192"/>
                <a:gd name="T54" fmla="*/ 1161 w 1192"/>
                <a:gd name="T55" fmla="*/ 405 h 1192"/>
                <a:gd name="T56" fmla="*/ 1177 w 1192"/>
                <a:gd name="T57" fmla="*/ 462 h 1192"/>
                <a:gd name="T58" fmla="*/ 1187 w 1192"/>
                <a:gd name="T59" fmla="*/ 520 h 1192"/>
                <a:gd name="T60" fmla="*/ 1191 w 1192"/>
                <a:gd name="T61" fmla="*/ 582 h 1192"/>
                <a:gd name="T62" fmla="*/ 1191 w 1192"/>
                <a:gd name="T63" fmla="*/ 628 h 1192"/>
                <a:gd name="T64" fmla="*/ 1185 w 1192"/>
                <a:gd name="T65" fmla="*/ 688 h 1192"/>
                <a:gd name="T66" fmla="*/ 1173 w 1192"/>
                <a:gd name="T67" fmla="*/ 746 h 1192"/>
                <a:gd name="T68" fmla="*/ 1156 w 1192"/>
                <a:gd name="T69" fmla="*/ 802 h 1192"/>
                <a:gd name="T70" fmla="*/ 1133 w 1192"/>
                <a:gd name="T71" fmla="*/ 855 h 1192"/>
                <a:gd name="T72" fmla="*/ 1106 w 1192"/>
                <a:gd name="T73" fmla="*/ 906 h 1192"/>
                <a:gd name="T74" fmla="*/ 1074 w 1192"/>
                <a:gd name="T75" fmla="*/ 954 h 1192"/>
                <a:gd name="T76" fmla="*/ 1037 w 1192"/>
                <a:gd name="T77" fmla="*/ 998 h 1192"/>
                <a:gd name="T78" fmla="*/ 975 w 1192"/>
                <a:gd name="T79" fmla="*/ 1057 h 1192"/>
                <a:gd name="T80" fmla="*/ 929 w 1192"/>
                <a:gd name="T81" fmla="*/ 1091 h 1192"/>
                <a:gd name="T82" fmla="*/ 880 w 1192"/>
                <a:gd name="T83" fmla="*/ 1121 h 1192"/>
                <a:gd name="T84" fmla="*/ 828 w 1192"/>
                <a:gd name="T85" fmla="*/ 1146 h 1192"/>
                <a:gd name="T86" fmla="*/ 773 w 1192"/>
                <a:gd name="T87" fmla="*/ 1166 h 1192"/>
                <a:gd name="T88" fmla="*/ 716 w 1192"/>
                <a:gd name="T89" fmla="*/ 1180 h 1192"/>
                <a:gd name="T90" fmla="*/ 657 w 1192"/>
                <a:gd name="T91" fmla="*/ 1189 h 1192"/>
                <a:gd name="T92" fmla="*/ 596 w 1192"/>
                <a:gd name="T93" fmla="*/ 1192 h 1192"/>
                <a:gd name="T94" fmla="*/ 535 w 1192"/>
                <a:gd name="T95" fmla="*/ 1189 h 1192"/>
                <a:gd name="T96" fmla="*/ 475 w 1192"/>
                <a:gd name="T97" fmla="*/ 1180 h 1192"/>
                <a:gd name="T98" fmla="*/ 418 w 1192"/>
                <a:gd name="T99" fmla="*/ 1166 h 1192"/>
                <a:gd name="T100" fmla="*/ 364 w 1192"/>
                <a:gd name="T101" fmla="*/ 1146 h 1192"/>
                <a:gd name="T102" fmla="*/ 312 w 1192"/>
                <a:gd name="T103" fmla="*/ 1121 h 1192"/>
                <a:gd name="T104" fmla="*/ 263 w 1192"/>
                <a:gd name="T105" fmla="*/ 1091 h 1192"/>
                <a:gd name="T106" fmla="*/ 217 w 1192"/>
                <a:gd name="T107" fmla="*/ 1057 h 1192"/>
                <a:gd name="T108" fmla="*/ 155 w 1192"/>
                <a:gd name="T109" fmla="*/ 998 h 1192"/>
                <a:gd name="T110" fmla="*/ 118 w 1192"/>
                <a:gd name="T111" fmla="*/ 954 h 1192"/>
                <a:gd name="T112" fmla="*/ 85 w 1192"/>
                <a:gd name="T113" fmla="*/ 906 h 1192"/>
                <a:gd name="T114" fmla="*/ 58 w 1192"/>
                <a:gd name="T115" fmla="*/ 855 h 1192"/>
                <a:gd name="T116" fmla="*/ 36 w 1192"/>
                <a:gd name="T117" fmla="*/ 802 h 1192"/>
                <a:gd name="T118" fmla="*/ 18 w 1192"/>
                <a:gd name="T119" fmla="*/ 746 h 1192"/>
                <a:gd name="T120" fmla="*/ 7 w 1192"/>
                <a:gd name="T121" fmla="*/ 688 h 1192"/>
                <a:gd name="T122" fmla="*/ 1 w 1192"/>
                <a:gd name="T123" fmla="*/ 628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2" h="1192">
                  <a:moveTo>
                    <a:pt x="0" y="597"/>
                  </a:moveTo>
                  <a:lnTo>
                    <a:pt x="0" y="582"/>
                  </a:lnTo>
                  <a:lnTo>
                    <a:pt x="1" y="566"/>
                  </a:lnTo>
                  <a:lnTo>
                    <a:pt x="2" y="551"/>
                  </a:lnTo>
                  <a:lnTo>
                    <a:pt x="3" y="536"/>
                  </a:lnTo>
                  <a:lnTo>
                    <a:pt x="5" y="520"/>
                  </a:lnTo>
                  <a:lnTo>
                    <a:pt x="7" y="506"/>
                  </a:lnTo>
                  <a:lnTo>
                    <a:pt x="9" y="491"/>
                  </a:lnTo>
                  <a:lnTo>
                    <a:pt x="12" y="477"/>
                  </a:lnTo>
                  <a:lnTo>
                    <a:pt x="15" y="462"/>
                  </a:lnTo>
                  <a:lnTo>
                    <a:pt x="18" y="448"/>
                  </a:lnTo>
                  <a:lnTo>
                    <a:pt x="22" y="434"/>
                  </a:lnTo>
                  <a:lnTo>
                    <a:pt x="26" y="420"/>
                  </a:lnTo>
                  <a:lnTo>
                    <a:pt x="31" y="405"/>
                  </a:lnTo>
                  <a:lnTo>
                    <a:pt x="36" y="392"/>
                  </a:lnTo>
                  <a:lnTo>
                    <a:pt x="41" y="379"/>
                  </a:lnTo>
                  <a:lnTo>
                    <a:pt x="47" y="364"/>
                  </a:lnTo>
                  <a:lnTo>
                    <a:pt x="53" y="351"/>
                  </a:lnTo>
                  <a:lnTo>
                    <a:pt x="59" y="339"/>
                  </a:lnTo>
                  <a:lnTo>
                    <a:pt x="65" y="326"/>
                  </a:lnTo>
                  <a:lnTo>
                    <a:pt x="71" y="312"/>
                  </a:lnTo>
                  <a:lnTo>
                    <a:pt x="78" y="300"/>
                  </a:lnTo>
                  <a:lnTo>
                    <a:pt x="85" y="288"/>
                  </a:lnTo>
                  <a:lnTo>
                    <a:pt x="94" y="276"/>
                  </a:lnTo>
                  <a:lnTo>
                    <a:pt x="102" y="264"/>
                  </a:lnTo>
                  <a:lnTo>
                    <a:pt x="110" y="252"/>
                  </a:lnTo>
                  <a:lnTo>
                    <a:pt x="118" y="240"/>
                  </a:lnTo>
                  <a:lnTo>
                    <a:pt x="127" y="229"/>
                  </a:lnTo>
                  <a:lnTo>
                    <a:pt x="135" y="218"/>
                  </a:lnTo>
                  <a:lnTo>
                    <a:pt x="145" y="206"/>
                  </a:lnTo>
                  <a:lnTo>
                    <a:pt x="155" y="196"/>
                  </a:lnTo>
                  <a:lnTo>
                    <a:pt x="174" y="176"/>
                  </a:lnTo>
                  <a:lnTo>
                    <a:pt x="195" y="155"/>
                  </a:lnTo>
                  <a:lnTo>
                    <a:pt x="206" y="146"/>
                  </a:lnTo>
                  <a:lnTo>
                    <a:pt x="217" y="137"/>
                  </a:lnTo>
                  <a:lnTo>
                    <a:pt x="227" y="128"/>
                  </a:lnTo>
                  <a:lnTo>
                    <a:pt x="240" y="120"/>
                  </a:lnTo>
                  <a:lnTo>
                    <a:pt x="251" y="111"/>
                  </a:lnTo>
                  <a:lnTo>
                    <a:pt x="262" y="102"/>
                  </a:lnTo>
                  <a:lnTo>
                    <a:pt x="274" y="95"/>
                  </a:lnTo>
                  <a:lnTo>
                    <a:pt x="286" y="87"/>
                  </a:lnTo>
                  <a:lnTo>
                    <a:pt x="299" y="80"/>
                  </a:lnTo>
                  <a:lnTo>
                    <a:pt x="312" y="73"/>
                  </a:lnTo>
                  <a:lnTo>
                    <a:pt x="324" y="66"/>
                  </a:lnTo>
                  <a:lnTo>
                    <a:pt x="337" y="60"/>
                  </a:lnTo>
                  <a:lnTo>
                    <a:pt x="351" y="53"/>
                  </a:lnTo>
                  <a:lnTo>
                    <a:pt x="364" y="47"/>
                  </a:lnTo>
                  <a:lnTo>
                    <a:pt x="377" y="42"/>
                  </a:lnTo>
                  <a:lnTo>
                    <a:pt x="391" y="37"/>
                  </a:lnTo>
                  <a:lnTo>
                    <a:pt x="405" y="32"/>
                  </a:lnTo>
                  <a:lnTo>
                    <a:pt x="418" y="28"/>
                  </a:lnTo>
                  <a:lnTo>
                    <a:pt x="432" y="24"/>
                  </a:lnTo>
                  <a:lnTo>
                    <a:pt x="447" y="20"/>
                  </a:lnTo>
                  <a:lnTo>
                    <a:pt x="461" y="16"/>
                  </a:lnTo>
                  <a:lnTo>
                    <a:pt x="475" y="13"/>
                  </a:lnTo>
                  <a:lnTo>
                    <a:pt x="491" y="11"/>
                  </a:lnTo>
                  <a:lnTo>
                    <a:pt x="505" y="8"/>
                  </a:lnTo>
                  <a:lnTo>
                    <a:pt x="520" y="6"/>
                  </a:lnTo>
                  <a:lnTo>
                    <a:pt x="534" y="3"/>
                  </a:lnTo>
                  <a:lnTo>
                    <a:pt x="550" y="2"/>
                  </a:lnTo>
                  <a:lnTo>
                    <a:pt x="565" y="1"/>
                  </a:lnTo>
                  <a:lnTo>
                    <a:pt x="580" y="1"/>
                  </a:lnTo>
                  <a:lnTo>
                    <a:pt x="596" y="0"/>
                  </a:lnTo>
                  <a:lnTo>
                    <a:pt x="611" y="1"/>
                  </a:lnTo>
                  <a:lnTo>
                    <a:pt x="626" y="1"/>
                  </a:lnTo>
                  <a:lnTo>
                    <a:pt x="641" y="2"/>
                  </a:lnTo>
                  <a:lnTo>
                    <a:pt x="657" y="5"/>
                  </a:lnTo>
                  <a:lnTo>
                    <a:pt x="672" y="6"/>
                  </a:lnTo>
                  <a:lnTo>
                    <a:pt x="686" y="8"/>
                  </a:lnTo>
                  <a:lnTo>
                    <a:pt x="702" y="11"/>
                  </a:lnTo>
                  <a:lnTo>
                    <a:pt x="716" y="13"/>
                  </a:lnTo>
                  <a:lnTo>
                    <a:pt x="730" y="16"/>
                  </a:lnTo>
                  <a:lnTo>
                    <a:pt x="745" y="20"/>
                  </a:lnTo>
                  <a:lnTo>
                    <a:pt x="759" y="24"/>
                  </a:lnTo>
                  <a:lnTo>
                    <a:pt x="773" y="28"/>
                  </a:lnTo>
                  <a:lnTo>
                    <a:pt x="787" y="32"/>
                  </a:lnTo>
                  <a:lnTo>
                    <a:pt x="801" y="37"/>
                  </a:lnTo>
                  <a:lnTo>
                    <a:pt x="815" y="42"/>
                  </a:lnTo>
                  <a:lnTo>
                    <a:pt x="828" y="47"/>
                  </a:lnTo>
                  <a:lnTo>
                    <a:pt x="841" y="53"/>
                  </a:lnTo>
                  <a:lnTo>
                    <a:pt x="855" y="60"/>
                  </a:lnTo>
                  <a:lnTo>
                    <a:pt x="867" y="66"/>
                  </a:lnTo>
                  <a:lnTo>
                    <a:pt x="880" y="73"/>
                  </a:lnTo>
                  <a:lnTo>
                    <a:pt x="892" y="80"/>
                  </a:lnTo>
                  <a:lnTo>
                    <a:pt x="905" y="87"/>
                  </a:lnTo>
                  <a:lnTo>
                    <a:pt x="917" y="95"/>
                  </a:lnTo>
                  <a:lnTo>
                    <a:pt x="929" y="102"/>
                  </a:lnTo>
                  <a:lnTo>
                    <a:pt x="941" y="111"/>
                  </a:lnTo>
                  <a:lnTo>
                    <a:pt x="953" y="120"/>
                  </a:lnTo>
                  <a:lnTo>
                    <a:pt x="964" y="128"/>
                  </a:lnTo>
                  <a:lnTo>
                    <a:pt x="975" y="137"/>
                  </a:lnTo>
                  <a:lnTo>
                    <a:pt x="986" y="146"/>
                  </a:lnTo>
                  <a:lnTo>
                    <a:pt x="997" y="155"/>
                  </a:lnTo>
                  <a:lnTo>
                    <a:pt x="1017" y="176"/>
                  </a:lnTo>
                  <a:lnTo>
                    <a:pt x="1037" y="196"/>
                  </a:lnTo>
                  <a:lnTo>
                    <a:pt x="1046" y="206"/>
                  </a:lnTo>
                  <a:lnTo>
                    <a:pt x="1056" y="218"/>
                  </a:lnTo>
                  <a:lnTo>
                    <a:pt x="1065" y="229"/>
                  </a:lnTo>
                  <a:lnTo>
                    <a:pt x="1074" y="240"/>
                  </a:lnTo>
                  <a:lnTo>
                    <a:pt x="1082" y="252"/>
                  </a:lnTo>
                  <a:lnTo>
                    <a:pt x="1090" y="264"/>
                  </a:lnTo>
                  <a:lnTo>
                    <a:pt x="1099" y="276"/>
                  </a:lnTo>
                  <a:lnTo>
                    <a:pt x="1106" y="288"/>
                  </a:lnTo>
                  <a:lnTo>
                    <a:pt x="1113" y="300"/>
                  </a:lnTo>
                  <a:lnTo>
                    <a:pt x="1120" y="312"/>
                  </a:lnTo>
                  <a:lnTo>
                    <a:pt x="1127" y="326"/>
                  </a:lnTo>
                  <a:lnTo>
                    <a:pt x="1133" y="338"/>
                  </a:lnTo>
                  <a:lnTo>
                    <a:pt x="1139" y="351"/>
                  </a:lnTo>
                  <a:lnTo>
                    <a:pt x="1145" y="364"/>
                  </a:lnTo>
                  <a:lnTo>
                    <a:pt x="1151" y="379"/>
                  </a:lnTo>
                  <a:lnTo>
                    <a:pt x="1156" y="392"/>
                  </a:lnTo>
                  <a:lnTo>
                    <a:pt x="1161" y="405"/>
                  </a:lnTo>
                  <a:lnTo>
                    <a:pt x="1165" y="420"/>
                  </a:lnTo>
                  <a:lnTo>
                    <a:pt x="1169" y="434"/>
                  </a:lnTo>
                  <a:lnTo>
                    <a:pt x="1173" y="448"/>
                  </a:lnTo>
                  <a:lnTo>
                    <a:pt x="1177" y="462"/>
                  </a:lnTo>
                  <a:lnTo>
                    <a:pt x="1180" y="477"/>
                  </a:lnTo>
                  <a:lnTo>
                    <a:pt x="1182" y="491"/>
                  </a:lnTo>
                  <a:lnTo>
                    <a:pt x="1185" y="506"/>
                  </a:lnTo>
                  <a:lnTo>
                    <a:pt x="1187" y="520"/>
                  </a:lnTo>
                  <a:lnTo>
                    <a:pt x="1188" y="536"/>
                  </a:lnTo>
                  <a:lnTo>
                    <a:pt x="1190" y="551"/>
                  </a:lnTo>
                  <a:lnTo>
                    <a:pt x="1191" y="566"/>
                  </a:lnTo>
                  <a:lnTo>
                    <a:pt x="1191" y="582"/>
                  </a:lnTo>
                  <a:lnTo>
                    <a:pt x="1191" y="597"/>
                  </a:lnTo>
                  <a:lnTo>
                    <a:pt x="1192" y="597"/>
                  </a:lnTo>
                  <a:lnTo>
                    <a:pt x="1191" y="612"/>
                  </a:lnTo>
                  <a:lnTo>
                    <a:pt x="1191" y="628"/>
                  </a:lnTo>
                  <a:lnTo>
                    <a:pt x="1190" y="643"/>
                  </a:lnTo>
                  <a:lnTo>
                    <a:pt x="1189" y="658"/>
                  </a:lnTo>
                  <a:lnTo>
                    <a:pt x="1187" y="672"/>
                  </a:lnTo>
                  <a:lnTo>
                    <a:pt x="1185" y="688"/>
                  </a:lnTo>
                  <a:lnTo>
                    <a:pt x="1183" y="702"/>
                  </a:lnTo>
                  <a:lnTo>
                    <a:pt x="1180" y="717"/>
                  </a:lnTo>
                  <a:lnTo>
                    <a:pt x="1177" y="732"/>
                  </a:lnTo>
                  <a:lnTo>
                    <a:pt x="1173" y="746"/>
                  </a:lnTo>
                  <a:lnTo>
                    <a:pt x="1169" y="760"/>
                  </a:lnTo>
                  <a:lnTo>
                    <a:pt x="1165" y="774"/>
                  </a:lnTo>
                  <a:lnTo>
                    <a:pt x="1161" y="788"/>
                  </a:lnTo>
                  <a:lnTo>
                    <a:pt x="1156" y="802"/>
                  </a:lnTo>
                  <a:lnTo>
                    <a:pt x="1151" y="815"/>
                  </a:lnTo>
                  <a:lnTo>
                    <a:pt x="1145" y="828"/>
                  </a:lnTo>
                  <a:lnTo>
                    <a:pt x="1139" y="842"/>
                  </a:lnTo>
                  <a:lnTo>
                    <a:pt x="1133" y="855"/>
                  </a:lnTo>
                  <a:lnTo>
                    <a:pt x="1127" y="868"/>
                  </a:lnTo>
                  <a:lnTo>
                    <a:pt x="1120" y="880"/>
                  </a:lnTo>
                  <a:lnTo>
                    <a:pt x="1113" y="894"/>
                  </a:lnTo>
                  <a:lnTo>
                    <a:pt x="1106" y="906"/>
                  </a:lnTo>
                  <a:lnTo>
                    <a:pt x="1099" y="918"/>
                  </a:lnTo>
                  <a:lnTo>
                    <a:pt x="1090" y="930"/>
                  </a:lnTo>
                  <a:lnTo>
                    <a:pt x="1082" y="942"/>
                  </a:lnTo>
                  <a:lnTo>
                    <a:pt x="1074" y="954"/>
                  </a:lnTo>
                  <a:lnTo>
                    <a:pt x="1065" y="965"/>
                  </a:lnTo>
                  <a:lnTo>
                    <a:pt x="1056" y="976"/>
                  </a:lnTo>
                  <a:lnTo>
                    <a:pt x="1046" y="987"/>
                  </a:lnTo>
                  <a:lnTo>
                    <a:pt x="1037" y="998"/>
                  </a:lnTo>
                  <a:lnTo>
                    <a:pt x="1017" y="1018"/>
                  </a:lnTo>
                  <a:lnTo>
                    <a:pt x="997" y="1037"/>
                  </a:lnTo>
                  <a:lnTo>
                    <a:pt x="986" y="1048"/>
                  </a:lnTo>
                  <a:lnTo>
                    <a:pt x="975" y="1057"/>
                  </a:lnTo>
                  <a:lnTo>
                    <a:pt x="964" y="1066"/>
                  </a:lnTo>
                  <a:lnTo>
                    <a:pt x="953" y="1074"/>
                  </a:lnTo>
                  <a:lnTo>
                    <a:pt x="941" y="1082"/>
                  </a:lnTo>
                  <a:lnTo>
                    <a:pt x="929" y="1091"/>
                  </a:lnTo>
                  <a:lnTo>
                    <a:pt x="917" y="1099"/>
                  </a:lnTo>
                  <a:lnTo>
                    <a:pt x="905" y="1107"/>
                  </a:lnTo>
                  <a:lnTo>
                    <a:pt x="892" y="1114"/>
                  </a:lnTo>
                  <a:lnTo>
                    <a:pt x="880" y="1121"/>
                  </a:lnTo>
                  <a:lnTo>
                    <a:pt x="867" y="1127"/>
                  </a:lnTo>
                  <a:lnTo>
                    <a:pt x="855" y="1134"/>
                  </a:lnTo>
                  <a:lnTo>
                    <a:pt x="841" y="1140"/>
                  </a:lnTo>
                  <a:lnTo>
                    <a:pt x="828" y="1146"/>
                  </a:lnTo>
                  <a:lnTo>
                    <a:pt x="815" y="1152"/>
                  </a:lnTo>
                  <a:lnTo>
                    <a:pt x="801" y="1157"/>
                  </a:lnTo>
                  <a:lnTo>
                    <a:pt x="787" y="1161"/>
                  </a:lnTo>
                  <a:lnTo>
                    <a:pt x="773" y="1166"/>
                  </a:lnTo>
                  <a:lnTo>
                    <a:pt x="759" y="1170"/>
                  </a:lnTo>
                  <a:lnTo>
                    <a:pt x="745" y="1174"/>
                  </a:lnTo>
                  <a:lnTo>
                    <a:pt x="730" y="1177"/>
                  </a:lnTo>
                  <a:lnTo>
                    <a:pt x="716" y="1180"/>
                  </a:lnTo>
                  <a:lnTo>
                    <a:pt x="702" y="1183"/>
                  </a:lnTo>
                  <a:lnTo>
                    <a:pt x="686" y="1185"/>
                  </a:lnTo>
                  <a:lnTo>
                    <a:pt x="672" y="1187"/>
                  </a:lnTo>
                  <a:lnTo>
                    <a:pt x="657" y="1189"/>
                  </a:lnTo>
                  <a:lnTo>
                    <a:pt x="641" y="1190"/>
                  </a:lnTo>
                  <a:lnTo>
                    <a:pt x="626" y="1191"/>
                  </a:lnTo>
                  <a:lnTo>
                    <a:pt x="611" y="1192"/>
                  </a:lnTo>
                  <a:lnTo>
                    <a:pt x="596" y="1192"/>
                  </a:lnTo>
                  <a:lnTo>
                    <a:pt x="580" y="1192"/>
                  </a:lnTo>
                  <a:lnTo>
                    <a:pt x="565" y="1192"/>
                  </a:lnTo>
                  <a:lnTo>
                    <a:pt x="550" y="1191"/>
                  </a:lnTo>
                  <a:lnTo>
                    <a:pt x="535" y="1189"/>
                  </a:lnTo>
                  <a:lnTo>
                    <a:pt x="520" y="1188"/>
                  </a:lnTo>
                  <a:lnTo>
                    <a:pt x="505" y="1186"/>
                  </a:lnTo>
                  <a:lnTo>
                    <a:pt x="491" y="1183"/>
                  </a:lnTo>
                  <a:lnTo>
                    <a:pt x="475" y="1180"/>
                  </a:lnTo>
                  <a:lnTo>
                    <a:pt x="461" y="1177"/>
                  </a:lnTo>
                  <a:lnTo>
                    <a:pt x="447" y="1174"/>
                  </a:lnTo>
                  <a:lnTo>
                    <a:pt x="432" y="1170"/>
                  </a:lnTo>
                  <a:lnTo>
                    <a:pt x="418" y="1166"/>
                  </a:lnTo>
                  <a:lnTo>
                    <a:pt x="405" y="1162"/>
                  </a:lnTo>
                  <a:lnTo>
                    <a:pt x="391" y="1157"/>
                  </a:lnTo>
                  <a:lnTo>
                    <a:pt x="377" y="1152"/>
                  </a:lnTo>
                  <a:lnTo>
                    <a:pt x="364" y="1146"/>
                  </a:lnTo>
                  <a:lnTo>
                    <a:pt x="351" y="1140"/>
                  </a:lnTo>
                  <a:lnTo>
                    <a:pt x="337" y="1134"/>
                  </a:lnTo>
                  <a:lnTo>
                    <a:pt x="324" y="1127"/>
                  </a:lnTo>
                  <a:lnTo>
                    <a:pt x="312" y="1121"/>
                  </a:lnTo>
                  <a:lnTo>
                    <a:pt x="299" y="1114"/>
                  </a:lnTo>
                  <a:lnTo>
                    <a:pt x="286" y="1107"/>
                  </a:lnTo>
                  <a:lnTo>
                    <a:pt x="274" y="1099"/>
                  </a:lnTo>
                  <a:lnTo>
                    <a:pt x="263" y="1091"/>
                  </a:lnTo>
                  <a:lnTo>
                    <a:pt x="251" y="1082"/>
                  </a:lnTo>
                  <a:lnTo>
                    <a:pt x="240" y="1074"/>
                  </a:lnTo>
                  <a:lnTo>
                    <a:pt x="227" y="1066"/>
                  </a:lnTo>
                  <a:lnTo>
                    <a:pt x="217" y="1057"/>
                  </a:lnTo>
                  <a:lnTo>
                    <a:pt x="206" y="1048"/>
                  </a:lnTo>
                  <a:lnTo>
                    <a:pt x="195" y="1037"/>
                  </a:lnTo>
                  <a:lnTo>
                    <a:pt x="174" y="1018"/>
                  </a:lnTo>
                  <a:lnTo>
                    <a:pt x="155" y="998"/>
                  </a:lnTo>
                  <a:lnTo>
                    <a:pt x="145" y="987"/>
                  </a:lnTo>
                  <a:lnTo>
                    <a:pt x="135" y="976"/>
                  </a:lnTo>
                  <a:lnTo>
                    <a:pt x="127" y="965"/>
                  </a:lnTo>
                  <a:lnTo>
                    <a:pt x="118" y="954"/>
                  </a:lnTo>
                  <a:lnTo>
                    <a:pt x="110" y="942"/>
                  </a:lnTo>
                  <a:lnTo>
                    <a:pt x="102" y="930"/>
                  </a:lnTo>
                  <a:lnTo>
                    <a:pt x="94" y="918"/>
                  </a:lnTo>
                  <a:lnTo>
                    <a:pt x="85" y="906"/>
                  </a:lnTo>
                  <a:lnTo>
                    <a:pt x="78" y="894"/>
                  </a:lnTo>
                  <a:lnTo>
                    <a:pt x="71" y="880"/>
                  </a:lnTo>
                  <a:lnTo>
                    <a:pt x="65" y="868"/>
                  </a:lnTo>
                  <a:lnTo>
                    <a:pt x="58" y="855"/>
                  </a:lnTo>
                  <a:lnTo>
                    <a:pt x="52" y="842"/>
                  </a:lnTo>
                  <a:lnTo>
                    <a:pt x="47" y="828"/>
                  </a:lnTo>
                  <a:lnTo>
                    <a:pt x="41" y="815"/>
                  </a:lnTo>
                  <a:lnTo>
                    <a:pt x="36" y="802"/>
                  </a:lnTo>
                  <a:lnTo>
                    <a:pt x="31" y="788"/>
                  </a:lnTo>
                  <a:lnTo>
                    <a:pt x="26" y="774"/>
                  </a:lnTo>
                  <a:lnTo>
                    <a:pt x="22" y="760"/>
                  </a:lnTo>
                  <a:lnTo>
                    <a:pt x="18" y="746"/>
                  </a:lnTo>
                  <a:lnTo>
                    <a:pt x="15" y="732"/>
                  </a:lnTo>
                  <a:lnTo>
                    <a:pt x="12" y="717"/>
                  </a:lnTo>
                  <a:lnTo>
                    <a:pt x="9" y="702"/>
                  </a:lnTo>
                  <a:lnTo>
                    <a:pt x="7" y="688"/>
                  </a:lnTo>
                  <a:lnTo>
                    <a:pt x="5" y="672"/>
                  </a:lnTo>
                  <a:lnTo>
                    <a:pt x="3" y="658"/>
                  </a:lnTo>
                  <a:lnTo>
                    <a:pt x="2" y="643"/>
                  </a:lnTo>
                  <a:lnTo>
                    <a:pt x="1" y="628"/>
                  </a:lnTo>
                  <a:lnTo>
                    <a:pt x="0" y="612"/>
                  </a:lnTo>
                  <a:lnTo>
                    <a:pt x="0" y="59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89" name="Line 10">
              <a:extLst>
                <a:ext uri="{FF2B5EF4-FFF2-40B4-BE49-F238E27FC236}">
                  <a16:creationId xmlns:a16="http://schemas.microsoft.com/office/drawing/2014/main" id="{5ED6AAD7-57F7-4BA4-BAA6-F5FCE23E9CA0}"/>
                </a:ext>
              </a:extLst>
            </p:cNvPr>
            <p:cNvSpPr>
              <a:spLocks noChangeShapeType="1"/>
            </p:cNvSpPr>
            <p:nvPr/>
          </p:nvSpPr>
          <p:spPr bwMode="auto">
            <a:xfrm>
              <a:off x="243" y="1610"/>
              <a:ext cx="11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90" name="Line 11">
              <a:extLst>
                <a:ext uri="{FF2B5EF4-FFF2-40B4-BE49-F238E27FC236}">
                  <a16:creationId xmlns:a16="http://schemas.microsoft.com/office/drawing/2014/main" id="{D191614B-FD56-4A6E-B473-01AD28DB12A0}"/>
                </a:ext>
              </a:extLst>
            </p:cNvPr>
            <p:cNvSpPr>
              <a:spLocks noChangeShapeType="1"/>
            </p:cNvSpPr>
            <p:nvPr/>
          </p:nvSpPr>
          <p:spPr bwMode="auto">
            <a:xfrm>
              <a:off x="839" y="1014"/>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91" name="Line 12">
              <a:extLst>
                <a:ext uri="{FF2B5EF4-FFF2-40B4-BE49-F238E27FC236}">
                  <a16:creationId xmlns:a16="http://schemas.microsoft.com/office/drawing/2014/main" id="{5787CC9A-BB5A-4F95-98DA-4D6A1FE33853}"/>
                </a:ext>
              </a:extLst>
            </p:cNvPr>
            <p:cNvSpPr>
              <a:spLocks noChangeShapeType="1"/>
            </p:cNvSpPr>
            <p:nvPr/>
          </p:nvSpPr>
          <p:spPr bwMode="auto">
            <a:xfrm flipH="1" flipV="1">
              <a:off x="417" y="1189"/>
              <a:ext cx="844"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92" name="Line 13">
              <a:extLst>
                <a:ext uri="{FF2B5EF4-FFF2-40B4-BE49-F238E27FC236}">
                  <a16:creationId xmlns:a16="http://schemas.microsoft.com/office/drawing/2014/main" id="{D4BB3A5C-D077-4A16-B7D3-F0CA5F54C558}"/>
                </a:ext>
              </a:extLst>
            </p:cNvPr>
            <p:cNvSpPr>
              <a:spLocks noChangeShapeType="1"/>
            </p:cNvSpPr>
            <p:nvPr/>
          </p:nvSpPr>
          <p:spPr bwMode="auto">
            <a:xfrm flipH="1">
              <a:off x="417" y="1189"/>
              <a:ext cx="844"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93" name="Rectangle 14">
              <a:extLst>
                <a:ext uri="{FF2B5EF4-FFF2-40B4-BE49-F238E27FC236}">
                  <a16:creationId xmlns:a16="http://schemas.microsoft.com/office/drawing/2014/main" id="{A762A560-1E6D-4294-AEDE-5CF57624FDED}"/>
                </a:ext>
              </a:extLst>
            </p:cNvPr>
            <p:cNvSpPr>
              <a:spLocks noChangeArrowheads="1"/>
            </p:cNvSpPr>
            <p:nvPr/>
          </p:nvSpPr>
          <p:spPr bwMode="auto">
            <a:xfrm>
              <a:off x="968" y="119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dirty="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dirty="0">
                <a:latin typeface="微软雅黑" panose="020B0503020204020204" pitchFamily="34" charset="-122"/>
                <a:ea typeface="微软雅黑" panose="020B0503020204020204" pitchFamily="34" charset="-122"/>
                <a:cs typeface="Times New Roman" pitchFamily="18" charset="0"/>
              </a:endParaRPr>
            </a:p>
          </p:txBody>
        </p:sp>
        <p:sp>
          <p:nvSpPr>
            <p:cNvPr id="94" name="Rectangle 15">
              <a:extLst>
                <a:ext uri="{FF2B5EF4-FFF2-40B4-BE49-F238E27FC236}">
                  <a16:creationId xmlns:a16="http://schemas.microsoft.com/office/drawing/2014/main" id="{BD60042B-3A65-4A77-99F5-2E96EFF38BA4}"/>
                </a:ext>
              </a:extLst>
            </p:cNvPr>
            <p:cNvSpPr>
              <a:spLocks noChangeArrowheads="1"/>
            </p:cNvSpPr>
            <p:nvPr/>
          </p:nvSpPr>
          <p:spPr bwMode="auto">
            <a:xfrm>
              <a:off x="1249" y="14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95" name="Rectangle 16">
              <a:extLst>
                <a:ext uri="{FF2B5EF4-FFF2-40B4-BE49-F238E27FC236}">
                  <a16:creationId xmlns:a16="http://schemas.microsoft.com/office/drawing/2014/main" id="{33FE2D50-A7A9-4576-B7A3-DB4B3EAC9D13}"/>
                </a:ext>
              </a:extLst>
            </p:cNvPr>
            <p:cNvSpPr>
              <a:spLocks noChangeArrowheads="1"/>
            </p:cNvSpPr>
            <p:nvPr/>
          </p:nvSpPr>
          <p:spPr bwMode="auto">
            <a:xfrm>
              <a:off x="1249" y="1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96" name="Rectangle 17">
              <a:extLst>
                <a:ext uri="{FF2B5EF4-FFF2-40B4-BE49-F238E27FC236}">
                  <a16:creationId xmlns:a16="http://schemas.microsoft.com/office/drawing/2014/main" id="{7559FC76-CB30-4673-90C4-1D5EAC3FBB96}"/>
                </a:ext>
              </a:extLst>
            </p:cNvPr>
            <p:cNvSpPr>
              <a:spLocks noChangeArrowheads="1"/>
            </p:cNvSpPr>
            <p:nvPr/>
          </p:nvSpPr>
          <p:spPr bwMode="auto">
            <a:xfrm>
              <a:off x="994" y="192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97" name="Rectangle 18">
              <a:extLst>
                <a:ext uri="{FF2B5EF4-FFF2-40B4-BE49-F238E27FC236}">
                  <a16:creationId xmlns:a16="http://schemas.microsoft.com/office/drawing/2014/main" id="{840BB732-BEBD-4DDC-85BF-8602BCCE8B4A}"/>
                </a:ext>
              </a:extLst>
            </p:cNvPr>
            <p:cNvSpPr>
              <a:spLocks noChangeArrowheads="1"/>
            </p:cNvSpPr>
            <p:nvPr/>
          </p:nvSpPr>
          <p:spPr bwMode="auto">
            <a:xfrm>
              <a:off x="643" y="1968"/>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98" name="Rectangle 19">
              <a:extLst>
                <a:ext uri="{FF2B5EF4-FFF2-40B4-BE49-F238E27FC236}">
                  <a16:creationId xmlns:a16="http://schemas.microsoft.com/office/drawing/2014/main" id="{C4A1D77D-30A4-492A-8CE7-E0C89930526E}"/>
                </a:ext>
              </a:extLst>
            </p:cNvPr>
            <p:cNvSpPr>
              <a:spLocks noChangeArrowheads="1"/>
            </p:cNvSpPr>
            <p:nvPr/>
          </p:nvSpPr>
          <p:spPr bwMode="auto">
            <a:xfrm>
              <a:off x="436" y="1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99" name="Rectangle 20">
              <a:extLst>
                <a:ext uri="{FF2B5EF4-FFF2-40B4-BE49-F238E27FC236}">
                  <a16:creationId xmlns:a16="http://schemas.microsoft.com/office/drawing/2014/main" id="{C2AF3C6D-883B-4ED4-9151-99A2B2DCFE75}"/>
                </a:ext>
              </a:extLst>
            </p:cNvPr>
            <p:cNvSpPr>
              <a:spLocks noChangeArrowheads="1"/>
            </p:cNvSpPr>
            <p:nvPr/>
          </p:nvSpPr>
          <p:spPr bwMode="auto">
            <a:xfrm>
              <a:off x="436" y="14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00" name="Rectangle 21">
              <a:extLst>
                <a:ext uri="{FF2B5EF4-FFF2-40B4-BE49-F238E27FC236}">
                  <a16:creationId xmlns:a16="http://schemas.microsoft.com/office/drawing/2014/main" id="{3DCA6DEA-94FD-4A39-A13D-16C2AD4D9BCE}"/>
                </a:ext>
              </a:extLst>
            </p:cNvPr>
            <p:cNvSpPr>
              <a:spLocks noChangeArrowheads="1"/>
            </p:cNvSpPr>
            <p:nvPr/>
          </p:nvSpPr>
          <p:spPr bwMode="auto">
            <a:xfrm>
              <a:off x="643" y="116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01" name="Freeform 22">
              <a:extLst>
                <a:ext uri="{FF2B5EF4-FFF2-40B4-BE49-F238E27FC236}">
                  <a16:creationId xmlns:a16="http://schemas.microsoft.com/office/drawing/2014/main" id="{C9E878DC-EF36-412E-9C1D-7B34487CF1A1}"/>
                </a:ext>
              </a:extLst>
            </p:cNvPr>
            <p:cNvSpPr>
              <a:spLocks/>
            </p:cNvSpPr>
            <p:nvPr/>
          </p:nvSpPr>
          <p:spPr bwMode="auto">
            <a:xfrm>
              <a:off x="624" y="1392"/>
              <a:ext cx="457" cy="456"/>
            </a:xfrm>
            <a:custGeom>
              <a:avLst/>
              <a:gdLst>
                <a:gd name="T0" fmla="*/ 35 w 457"/>
                <a:gd name="T1" fmla="*/ 105 h 456"/>
                <a:gd name="T2" fmla="*/ 24 w 457"/>
                <a:gd name="T3" fmla="*/ 126 h 456"/>
                <a:gd name="T4" fmla="*/ 15 w 457"/>
                <a:gd name="T5" fmla="*/ 146 h 456"/>
                <a:gd name="T6" fmla="*/ 8 w 457"/>
                <a:gd name="T7" fmla="*/ 168 h 456"/>
                <a:gd name="T8" fmla="*/ 3 w 457"/>
                <a:gd name="T9" fmla="*/ 190 h 456"/>
                <a:gd name="T10" fmla="*/ 0 w 457"/>
                <a:gd name="T11" fmla="*/ 211 h 456"/>
                <a:gd name="T12" fmla="*/ 0 w 457"/>
                <a:gd name="T13" fmla="*/ 234 h 456"/>
                <a:gd name="T14" fmla="*/ 1 w 457"/>
                <a:gd name="T15" fmla="*/ 255 h 456"/>
                <a:gd name="T16" fmla="*/ 5 w 457"/>
                <a:gd name="T17" fmla="*/ 277 h 456"/>
                <a:gd name="T18" fmla="*/ 11 w 457"/>
                <a:gd name="T19" fmla="*/ 298 h 456"/>
                <a:gd name="T20" fmla="*/ 18 w 457"/>
                <a:gd name="T21" fmla="*/ 318 h 456"/>
                <a:gd name="T22" fmla="*/ 28 w 457"/>
                <a:gd name="T23" fmla="*/ 339 h 456"/>
                <a:gd name="T24" fmla="*/ 39 w 457"/>
                <a:gd name="T25" fmla="*/ 357 h 456"/>
                <a:gd name="T26" fmla="*/ 54 w 457"/>
                <a:gd name="T27" fmla="*/ 376 h 456"/>
                <a:gd name="T28" fmla="*/ 69 w 457"/>
                <a:gd name="T29" fmla="*/ 392 h 456"/>
                <a:gd name="T30" fmla="*/ 86 w 457"/>
                <a:gd name="T31" fmla="*/ 407 h 456"/>
                <a:gd name="T32" fmla="*/ 106 w 457"/>
                <a:gd name="T33" fmla="*/ 420 h 456"/>
                <a:gd name="T34" fmla="*/ 125 w 457"/>
                <a:gd name="T35" fmla="*/ 432 h 456"/>
                <a:gd name="T36" fmla="*/ 146 w 457"/>
                <a:gd name="T37" fmla="*/ 441 h 456"/>
                <a:gd name="T38" fmla="*/ 168 w 457"/>
                <a:gd name="T39" fmla="*/ 448 h 456"/>
                <a:gd name="T40" fmla="*/ 189 w 457"/>
                <a:gd name="T41" fmla="*/ 453 h 456"/>
                <a:gd name="T42" fmla="*/ 211 w 457"/>
                <a:gd name="T43" fmla="*/ 456 h 456"/>
                <a:gd name="T44" fmla="*/ 233 w 457"/>
                <a:gd name="T45" fmla="*/ 456 h 456"/>
                <a:gd name="T46" fmla="*/ 255 w 457"/>
                <a:gd name="T47" fmla="*/ 455 h 456"/>
                <a:gd name="T48" fmla="*/ 277 w 457"/>
                <a:gd name="T49" fmla="*/ 451 h 456"/>
                <a:gd name="T50" fmla="*/ 297 w 457"/>
                <a:gd name="T51" fmla="*/ 445 h 456"/>
                <a:gd name="T52" fmla="*/ 319 w 457"/>
                <a:gd name="T53" fmla="*/ 438 h 456"/>
                <a:gd name="T54" fmla="*/ 338 w 457"/>
                <a:gd name="T55" fmla="*/ 428 h 456"/>
                <a:gd name="T56" fmla="*/ 358 w 457"/>
                <a:gd name="T57" fmla="*/ 416 h 456"/>
                <a:gd name="T58" fmla="*/ 375 w 457"/>
                <a:gd name="T59" fmla="*/ 403 h 456"/>
                <a:gd name="T60" fmla="*/ 391 w 457"/>
                <a:gd name="T61" fmla="*/ 387 h 456"/>
                <a:gd name="T62" fmla="*/ 407 w 457"/>
                <a:gd name="T63" fmla="*/ 369 h 456"/>
                <a:gd name="T64" fmla="*/ 421 w 457"/>
                <a:gd name="T65" fmla="*/ 350 h 456"/>
                <a:gd name="T66" fmla="*/ 432 w 457"/>
                <a:gd name="T67" fmla="*/ 331 h 456"/>
                <a:gd name="T68" fmla="*/ 441 w 457"/>
                <a:gd name="T69" fmla="*/ 309 h 456"/>
                <a:gd name="T70" fmla="*/ 448 w 457"/>
                <a:gd name="T71" fmla="*/ 288 h 456"/>
                <a:gd name="T72" fmla="*/ 452 w 457"/>
                <a:gd name="T73" fmla="*/ 266 h 456"/>
                <a:gd name="T74" fmla="*/ 456 w 457"/>
                <a:gd name="T75" fmla="*/ 245 h 456"/>
                <a:gd name="T76" fmla="*/ 457 w 457"/>
                <a:gd name="T77" fmla="*/ 223 h 456"/>
                <a:gd name="T78" fmla="*/ 455 w 457"/>
                <a:gd name="T79" fmla="*/ 201 h 456"/>
                <a:gd name="T80" fmla="*/ 450 w 457"/>
                <a:gd name="T81" fmla="*/ 179 h 456"/>
                <a:gd name="T82" fmla="*/ 445 w 457"/>
                <a:gd name="T83" fmla="*/ 158 h 456"/>
                <a:gd name="T84" fmla="*/ 437 w 457"/>
                <a:gd name="T85" fmla="*/ 138 h 456"/>
                <a:gd name="T86" fmla="*/ 428 w 457"/>
                <a:gd name="T87" fmla="*/ 118 h 456"/>
                <a:gd name="T88" fmla="*/ 416 w 457"/>
                <a:gd name="T89" fmla="*/ 99 h 456"/>
                <a:gd name="T90" fmla="*/ 402 w 457"/>
                <a:gd name="T91" fmla="*/ 81 h 456"/>
                <a:gd name="T92" fmla="*/ 387 w 457"/>
                <a:gd name="T93" fmla="*/ 65 h 456"/>
                <a:gd name="T94" fmla="*/ 370 w 457"/>
                <a:gd name="T95" fmla="*/ 49 h 456"/>
                <a:gd name="T96" fmla="*/ 351 w 457"/>
                <a:gd name="T97" fmla="*/ 36 h 456"/>
                <a:gd name="T98" fmla="*/ 334 w 457"/>
                <a:gd name="T99" fmla="*/ 26 h 456"/>
                <a:gd name="T100" fmla="*/ 316 w 457"/>
                <a:gd name="T101" fmla="*/ 18 h 456"/>
                <a:gd name="T102" fmla="*/ 296 w 457"/>
                <a:gd name="T103" fmla="*/ 11 h 456"/>
                <a:gd name="T104" fmla="*/ 277 w 457"/>
                <a:gd name="T105" fmla="*/ 5 h 456"/>
                <a:gd name="T106" fmla="*/ 257 w 457"/>
                <a:gd name="T107" fmla="*/ 1 h 456"/>
                <a:gd name="T108" fmla="*/ 236 w 457"/>
                <a:gd name="T109" fmla="*/ 0 h 456"/>
                <a:gd name="T110" fmla="*/ 216 w 457"/>
                <a:gd name="T111" fmla="*/ 0 h 4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57" h="456">
                  <a:moveTo>
                    <a:pt x="41" y="96"/>
                  </a:moveTo>
                  <a:lnTo>
                    <a:pt x="35" y="105"/>
                  </a:lnTo>
                  <a:lnTo>
                    <a:pt x="29" y="116"/>
                  </a:lnTo>
                  <a:lnTo>
                    <a:pt x="24" y="126"/>
                  </a:lnTo>
                  <a:lnTo>
                    <a:pt x="19" y="136"/>
                  </a:lnTo>
                  <a:lnTo>
                    <a:pt x="15" y="146"/>
                  </a:lnTo>
                  <a:lnTo>
                    <a:pt x="11" y="157"/>
                  </a:lnTo>
                  <a:lnTo>
                    <a:pt x="8" y="168"/>
                  </a:lnTo>
                  <a:lnTo>
                    <a:pt x="5" y="179"/>
                  </a:lnTo>
                  <a:lnTo>
                    <a:pt x="3" y="190"/>
                  </a:lnTo>
                  <a:lnTo>
                    <a:pt x="1" y="200"/>
                  </a:lnTo>
                  <a:lnTo>
                    <a:pt x="0" y="211"/>
                  </a:lnTo>
                  <a:lnTo>
                    <a:pt x="0" y="223"/>
                  </a:lnTo>
                  <a:lnTo>
                    <a:pt x="0" y="234"/>
                  </a:lnTo>
                  <a:lnTo>
                    <a:pt x="0" y="244"/>
                  </a:lnTo>
                  <a:lnTo>
                    <a:pt x="1" y="255"/>
                  </a:lnTo>
                  <a:lnTo>
                    <a:pt x="3" y="266"/>
                  </a:lnTo>
                  <a:lnTo>
                    <a:pt x="5" y="277"/>
                  </a:lnTo>
                  <a:lnTo>
                    <a:pt x="8" y="288"/>
                  </a:lnTo>
                  <a:lnTo>
                    <a:pt x="11" y="298"/>
                  </a:lnTo>
                  <a:lnTo>
                    <a:pt x="14" y="308"/>
                  </a:lnTo>
                  <a:lnTo>
                    <a:pt x="18" y="318"/>
                  </a:lnTo>
                  <a:lnTo>
                    <a:pt x="23" y="329"/>
                  </a:lnTo>
                  <a:lnTo>
                    <a:pt x="28" y="339"/>
                  </a:lnTo>
                  <a:lnTo>
                    <a:pt x="33" y="348"/>
                  </a:lnTo>
                  <a:lnTo>
                    <a:pt x="39" y="357"/>
                  </a:lnTo>
                  <a:lnTo>
                    <a:pt x="46" y="366"/>
                  </a:lnTo>
                  <a:lnTo>
                    <a:pt x="54" y="376"/>
                  </a:lnTo>
                  <a:lnTo>
                    <a:pt x="61" y="384"/>
                  </a:lnTo>
                  <a:lnTo>
                    <a:pt x="69" y="392"/>
                  </a:lnTo>
                  <a:lnTo>
                    <a:pt x="77" y="400"/>
                  </a:lnTo>
                  <a:lnTo>
                    <a:pt x="86" y="407"/>
                  </a:lnTo>
                  <a:lnTo>
                    <a:pt x="95" y="414"/>
                  </a:lnTo>
                  <a:lnTo>
                    <a:pt x="106" y="420"/>
                  </a:lnTo>
                  <a:lnTo>
                    <a:pt x="115" y="427"/>
                  </a:lnTo>
                  <a:lnTo>
                    <a:pt x="125" y="432"/>
                  </a:lnTo>
                  <a:lnTo>
                    <a:pt x="136" y="437"/>
                  </a:lnTo>
                  <a:lnTo>
                    <a:pt x="146" y="441"/>
                  </a:lnTo>
                  <a:lnTo>
                    <a:pt x="157" y="445"/>
                  </a:lnTo>
                  <a:lnTo>
                    <a:pt x="168" y="448"/>
                  </a:lnTo>
                  <a:lnTo>
                    <a:pt x="178" y="451"/>
                  </a:lnTo>
                  <a:lnTo>
                    <a:pt x="189" y="453"/>
                  </a:lnTo>
                  <a:lnTo>
                    <a:pt x="200" y="455"/>
                  </a:lnTo>
                  <a:lnTo>
                    <a:pt x="211" y="456"/>
                  </a:lnTo>
                  <a:lnTo>
                    <a:pt x="222" y="456"/>
                  </a:lnTo>
                  <a:lnTo>
                    <a:pt x="233" y="456"/>
                  </a:lnTo>
                  <a:lnTo>
                    <a:pt x="244" y="456"/>
                  </a:lnTo>
                  <a:lnTo>
                    <a:pt x="255" y="455"/>
                  </a:lnTo>
                  <a:lnTo>
                    <a:pt x="266" y="453"/>
                  </a:lnTo>
                  <a:lnTo>
                    <a:pt x="277" y="451"/>
                  </a:lnTo>
                  <a:lnTo>
                    <a:pt x="287" y="448"/>
                  </a:lnTo>
                  <a:lnTo>
                    <a:pt x="297" y="445"/>
                  </a:lnTo>
                  <a:lnTo>
                    <a:pt x="309" y="442"/>
                  </a:lnTo>
                  <a:lnTo>
                    <a:pt x="319" y="438"/>
                  </a:lnTo>
                  <a:lnTo>
                    <a:pt x="328" y="433"/>
                  </a:lnTo>
                  <a:lnTo>
                    <a:pt x="338" y="428"/>
                  </a:lnTo>
                  <a:lnTo>
                    <a:pt x="347" y="422"/>
                  </a:lnTo>
                  <a:lnTo>
                    <a:pt x="358" y="416"/>
                  </a:lnTo>
                  <a:lnTo>
                    <a:pt x="366" y="409"/>
                  </a:lnTo>
                  <a:lnTo>
                    <a:pt x="375" y="403"/>
                  </a:lnTo>
                  <a:lnTo>
                    <a:pt x="383" y="395"/>
                  </a:lnTo>
                  <a:lnTo>
                    <a:pt x="391" y="387"/>
                  </a:lnTo>
                  <a:lnTo>
                    <a:pt x="399" y="379"/>
                  </a:lnTo>
                  <a:lnTo>
                    <a:pt x="407" y="369"/>
                  </a:lnTo>
                  <a:lnTo>
                    <a:pt x="414" y="360"/>
                  </a:lnTo>
                  <a:lnTo>
                    <a:pt x="421" y="350"/>
                  </a:lnTo>
                  <a:lnTo>
                    <a:pt x="427" y="341"/>
                  </a:lnTo>
                  <a:lnTo>
                    <a:pt x="432" y="331"/>
                  </a:lnTo>
                  <a:lnTo>
                    <a:pt x="437" y="321"/>
                  </a:lnTo>
                  <a:lnTo>
                    <a:pt x="441" y="309"/>
                  </a:lnTo>
                  <a:lnTo>
                    <a:pt x="445" y="299"/>
                  </a:lnTo>
                  <a:lnTo>
                    <a:pt x="448" y="288"/>
                  </a:lnTo>
                  <a:lnTo>
                    <a:pt x="450" y="278"/>
                  </a:lnTo>
                  <a:lnTo>
                    <a:pt x="452" y="266"/>
                  </a:lnTo>
                  <a:lnTo>
                    <a:pt x="455" y="255"/>
                  </a:lnTo>
                  <a:lnTo>
                    <a:pt x="456" y="245"/>
                  </a:lnTo>
                  <a:lnTo>
                    <a:pt x="457" y="234"/>
                  </a:lnTo>
                  <a:lnTo>
                    <a:pt x="457" y="223"/>
                  </a:lnTo>
                  <a:lnTo>
                    <a:pt x="456" y="211"/>
                  </a:lnTo>
                  <a:lnTo>
                    <a:pt x="455" y="201"/>
                  </a:lnTo>
                  <a:lnTo>
                    <a:pt x="452" y="190"/>
                  </a:lnTo>
                  <a:lnTo>
                    <a:pt x="450" y="179"/>
                  </a:lnTo>
                  <a:lnTo>
                    <a:pt x="448" y="169"/>
                  </a:lnTo>
                  <a:lnTo>
                    <a:pt x="445" y="158"/>
                  </a:lnTo>
                  <a:lnTo>
                    <a:pt x="441" y="148"/>
                  </a:lnTo>
                  <a:lnTo>
                    <a:pt x="437" y="138"/>
                  </a:lnTo>
                  <a:lnTo>
                    <a:pt x="433" y="128"/>
                  </a:lnTo>
                  <a:lnTo>
                    <a:pt x="428" y="118"/>
                  </a:lnTo>
                  <a:lnTo>
                    <a:pt x="422" y="108"/>
                  </a:lnTo>
                  <a:lnTo>
                    <a:pt x="416" y="99"/>
                  </a:lnTo>
                  <a:lnTo>
                    <a:pt x="410" y="90"/>
                  </a:lnTo>
                  <a:lnTo>
                    <a:pt x="402" y="81"/>
                  </a:lnTo>
                  <a:lnTo>
                    <a:pt x="394" y="73"/>
                  </a:lnTo>
                  <a:lnTo>
                    <a:pt x="387" y="65"/>
                  </a:lnTo>
                  <a:lnTo>
                    <a:pt x="378" y="56"/>
                  </a:lnTo>
                  <a:lnTo>
                    <a:pt x="370" y="49"/>
                  </a:lnTo>
                  <a:lnTo>
                    <a:pt x="360" y="42"/>
                  </a:lnTo>
                  <a:lnTo>
                    <a:pt x="351" y="36"/>
                  </a:lnTo>
                  <a:lnTo>
                    <a:pt x="342" y="31"/>
                  </a:lnTo>
                  <a:lnTo>
                    <a:pt x="334" y="26"/>
                  </a:lnTo>
                  <a:lnTo>
                    <a:pt x="325" y="22"/>
                  </a:lnTo>
                  <a:lnTo>
                    <a:pt x="316" y="18"/>
                  </a:lnTo>
                  <a:lnTo>
                    <a:pt x="306" y="14"/>
                  </a:lnTo>
                  <a:lnTo>
                    <a:pt x="296" y="11"/>
                  </a:lnTo>
                  <a:lnTo>
                    <a:pt x="286" y="7"/>
                  </a:lnTo>
                  <a:lnTo>
                    <a:pt x="277" y="5"/>
                  </a:lnTo>
                  <a:lnTo>
                    <a:pt x="267" y="3"/>
                  </a:lnTo>
                  <a:lnTo>
                    <a:pt x="257" y="1"/>
                  </a:lnTo>
                  <a:lnTo>
                    <a:pt x="246" y="0"/>
                  </a:lnTo>
                  <a:lnTo>
                    <a:pt x="236" y="0"/>
                  </a:lnTo>
                  <a:lnTo>
                    <a:pt x="226" y="0"/>
                  </a:lnTo>
                  <a:lnTo>
                    <a:pt x="216" y="0"/>
                  </a:lnTo>
                  <a:lnTo>
                    <a:pt x="206" y="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2" name="Freeform 23">
              <a:extLst>
                <a:ext uri="{FF2B5EF4-FFF2-40B4-BE49-F238E27FC236}">
                  <a16:creationId xmlns:a16="http://schemas.microsoft.com/office/drawing/2014/main" id="{419470B6-E5B8-4A9F-93C5-27AC0194A841}"/>
                </a:ext>
              </a:extLst>
            </p:cNvPr>
            <p:cNvSpPr>
              <a:spLocks/>
            </p:cNvSpPr>
            <p:nvPr/>
          </p:nvSpPr>
          <p:spPr bwMode="auto">
            <a:xfrm>
              <a:off x="650" y="1456"/>
              <a:ext cx="50" cy="53"/>
            </a:xfrm>
            <a:custGeom>
              <a:avLst/>
              <a:gdLst>
                <a:gd name="T0" fmla="*/ 0 w 50"/>
                <a:gd name="T1" fmla="*/ 29 h 53"/>
                <a:gd name="T2" fmla="*/ 50 w 50"/>
                <a:gd name="T3" fmla="*/ 0 h 53"/>
                <a:gd name="T4" fmla="*/ 28 w 50"/>
                <a:gd name="T5" fmla="*/ 53 h 53"/>
                <a:gd name="T6" fmla="*/ 0 w 50"/>
                <a:gd name="T7" fmla="*/ 29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53">
                  <a:moveTo>
                    <a:pt x="0" y="29"/>
                  </a:moveTo>
                  <a:lnTo>
                    <a:pt x="50" y="0"/>
                  </a:lnTo>
                  <a:lnTo>
                    <a:pt x="28" y="53"/>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3" name="Rectangle 24">
              <a:extLst>
                <a:ext uri="{FF2B5EF4-FFF2-40B4-BE49-F238E27FC236}">
                  <a16:creationId xmlns:a16="http://schemas.microsoft.com/office/drawing/2014/main" id="{D4708767-087A-4C9D-A955-FAB20ADB5CD5}"/>
                </a:ext>
              </a:extLst>
            </p:cNvPr>
            <p:cNvSpPr>
              <a:spLocks noChangeArrowheads="1"/>
            </p:cNvSpPr>
            <p:nvPr/>
          </p:nvSpPr>
          <p:spPr bwMode="auto">
            <a:xfrm>
              <a:off x="10" y="1554"/>
              <a:ext cx="9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latin typeface="微软雅黑" panose="020B0503020204020204" pitchFamily="34" charset="-122"/>
                  <a:ea typeface="微软雅黑" panose="020B0503020204020204" pitchFamily="34" charset="-122"/>
                  <a:cs typeface="Times New Roman" pitchFamily="18" charset="0"/>
                </a:rPr>
                <a:t>S</a:t>
              </a:r>
            </a:p>
          </p:txBody>
        </p:sp>
        <p:sp>
          <p:nvSpPr>
            <p:cNvPr id="104" name="Freeform 25">
              <a:extLst>
                <a:ext uri="{FF2B5EF4-FFF2-40B4-BE49-F238E27FC236}">
                  <a16:creationId xmlns:a16="http://schemas.microsoft.com/office/drawing/2014/main" id="{7EBDB058-F38A-4FF1-9EAC-4E2E69614868}"/>
                </a:ext>
              </a:extLst>
            </p:cNvPr>
            <p:cNvSpPr>
              <a:spLocks/>
            </p:cNvSpPr>
            <p:nvPr/>
          </p:nvSpPr>
          <p:spPr bwMode="auto">
            <a:xfrm>
              <a:off x="255" y="2565"/>
              <a:ext cx="1193" cy="1192"/>
            </a:xfrm>
            <a:custGeom>
              <a:avLst/>
              <a:gdLst>
                <a:gd name="T0" fmla="*/ 2 w 1193"/>
                <a:gd name="T1" fmla="*/ 551 h 1192"/>
                <a:gd name="T2" fmla="*/ 9 w 1193"/>
                <a:gd name="T3" fmla="*/ 491 h 1192"/>
                <a:gd name="T4" fmla="*/ 22 w 1193"/>
                <a:gd name="T5" fmla="*/ 434 h 1192"/>
                <a:gd name="T6" fmla="*/ 42 w 1193"/>
                <a:gd name="T7" fmla="*/ 378 h 1192"/>
                <a:gd name="T8" fmla="*/ 65 w 1193"/>
                <a:gd name="T9" fmla="*/ 325 h 1192"/>
                <a:gd name="T10" fmla="*/ 94 w 1193"/>
                <a:gd name="T11" fmla="*/ 276 h 1192"/>
                <a:gd name="T12" fmla="*/ 127 w 1193"/>
                <a:gd name="T13" fmla="*/ 229 h 1192"/>
                <a:gd name="T14" fmla="*/ 174 w 1193"/>
                <a:gd name="T15" fmla="*/ 175 h 1192"/>
                <a:gd name="T16" fmla="*/ 228 w 1193"/>
                <a:gd name="T17" fmla="*/ 128 h 1192"/>
                <a:gd name="T18" fmla="*/ 275 w 1193"/>
                <a:gd name="T19" fmla="*/ 94 h 1192"/>
                <a:gd name="T20" fmla="*/ 324 w 1193"/>
                <a:gd name="T21" fmla="*/ 66 h 1192"/>
                <a:gd name="T22" fmla="*/ 377 w 1193"/>
                <a:gd name="T23" fmla="*/ 42 h 1192"/>
                <a:gd name="T24" fmla="*/ 432 w 1193"/>
                <a:gd name="T25" fmla="*/ 23 h 1192"/>
                <a:gd name="T26" fmla="*/ 491 w 1193"/>
                <a:gd name="T27" fmla="*/ 10 h 1192"/>
                <a:gd name="T28" fmla="*/ 550 w 1193"/>
                <a:gd name="T29" fmla="*/ 2 h 1192"/>
                <a:gd name="T30" fmla="*/ 612 w 1193"/>
                <a:gd name="T31" fmla="*/ 0 h 1192"/>
                <a:gd name="T32" fmla="*/ 672 w 1193"/>
                <a:gd name="T33" fmla="*/ 5 h 1192"/>
                <a:gd name="T34" fmla="*/ 730 w 1193"/>
                <a:gd name="T35" fmla="*/ 16 h 1192"/>
                <a:gd name="T36" fmla="*/ 787 w 1193"/>
                <a:gd name="T37" fmla="*/ 32 h 1192"/>
                <a:gd name="T38" fmla="*/ 842 w 1193"/>
                <a:gd name="T39" fmla="*/ 53 h 1192"/>
                <a:gd name="T40" fmla="*/ 893 w 1193"/>
                <a:gd name="T41" fmla="*/ 80 h 1192"/>
                <a:gd name="T42" fmla="*/ 942 w 1193"/>
                <a:gd name="T43" fmla="*/ 110 h 1192"/>
                <a:gd name="T44" fmla="*/ 986 w 1193"/>
                <a:gd name="T45" fmla="*/ 146 h 1192"/>
                <a:gd name="T46" fmla="*/ 1047 w 1193"/>
                <a:gd name="T47" fmla="*/ 206 h 1192"/>
                <a:gd name="T48" fmla="*/ 1082 w 1193"/>
                <a:gd name="T49" fmla="*/ 251 h 1192"/>
                <a:gd name="T50" fmla="*/ 1113 w 1193"/>
                <a:gd name="T51" fmla="*/ 300 h 1192"/>
                <a:gd name="T52" fmla="*/ 1139 w 1193"/>
                <a:gd name="T53" fmla="*/ 351 h 1192"/>
                <a:gd name="T54" fmla="*/ 1161 w 1193"/>
                <a:gd name="T55" fmla="*/ 405 h 1192"/>
                <a:gd name="T56" fmla="*/ 1177 w 1193"/>
                <a:gd name="T57" fmla="*/ 461 h 1192"/>
                <a:gd name="T58" fmla="*/ 1187 w 1193"/>
                <a:gd name="T59" fmla="*/ 520 h 1192"/>
                <a:gd name="T60" fmla="*/ 1193 w 1193"/>
                <a:gd name="T61" fmla="*/ 581 h 1192"/>
                <a:gd name="T62" fmla="*/ 1191 w 1193"/>
                <a:gd name="T63" fmla="*/ 627 h 1192"/>
                <a:gd name="T64" fmla="*/ 1185 w 1193"/>
                <a:gd name="T65" fmla="*/ 688 h 1192"/>
                <a:gd name="T66" fmla="*/ 1173 w 1193"/>
                <a:gd name="T67" fmla="*/ 746 h 1192"/>
                <a:gd name="T68" fmla="*/ 1156 w 1193"/>
                <a:gd name="T69" fmla="*/ 801 h 1192"/>
                <a:gd name="T70" fmla="*/ 1133 w 1193"/>
                <a:gd name="T71" fmla="*/ 855 h 1192"/>
                <a:gd name="T72" fmla="*/ 1106 w 1193"/>
                <a:gd name="T73" fmla="*/ 906 h 1192"/>
                <a:gd name="T74" fmla="*/ 1074 w 1193"/>
                <a:gd name="T75" fmla="*/ 953 h 1192"/>
                <a:gd name="T76" fmla="*/ 1037 w 1193"/>
                <a:gd name="T77" fmla="*/ 997 h 1192"/>
                <a:gd name="T78" fmla="*/ 975 w 1193"/>
                <a:gd name="T79" fmla="*/ 1056 h 1192"/>
                <a:gd name="T80" fmla="*/ 929 w 1193"/>
                <a:gd name="T81" fmla="*/ 1090 h 1192"/>
                <a:gd name="T82" fmla="*/ 880 w 1193"/>
                <a:gd name="T83" fmla="*/ 1120 h 1192"/>
                <a:gd name="T84" fmla="*/ 828 w 1193"/>
                <a:gd name="T85" fmla="*/ 1145 h 1192"/>
                <a:gd name="T86" fmla="*/ 773 w 1193"/>
                <a:gd name="T87" fmla="*/ 1166 h 1192"/>
                <a:gd name="T88" fmla="*/ 716 w 1193"/>
                <a:gd name="T89" fmla="*/ 1180 h 1192"/>
                <a:gd name="T90" fmla="*/ 657 w 1193"/>
                <a:gd name="T91" fmla="*/ 1189 h 1192"/>
                <a:gd name="T92" fmla="*/ 596 w 1193"/>
                <a:gd name="T93" fmla="*/ 1192 h 1192"/>
                <a:gd name="T94" fmla="*/ 536 w 1193"/>
                <a:gd name="T95" fmla="*/ 1189 h 1192"/>
                <a:gd name="T96" fmla="*/ 476 w 1193"/>
                <a:gd name="T97" fmla="*/ 1180 h 1192"/>
                <a:gd name="T98" fmla="*/ 419 w 1193"/>
                <a:gd name="T99" fmla="*/ 1166 h 1192"/>
                <a:gd name="T100" fmla="*/ 364 w 1193"/>
                <a:gd name="T101" fmla="*/ 1145 h 1192"/>
                <a:gd name="T102" fmla="*/ 312 w 1193"/>
                <a:gd name="T103" fmla="*/ 1120 h 1192"/>
                <a:gd name="T104" fmla="*/ 263 w 1193"/>
                <a:gd name="T105" fmla="*/ 1090 h 1192"/>
                <a:gd name="T106" fmla="*/ 217 w 1193"/>
                <a:gd name="T107" fmla="*/ 1056 h 1192"/>
                <a:gd name="T108" fmla="*/ 155 w 1193"/>
                <a:gd name="T109" fmla="*/ 997 h 1192"/>
                <a:gd name="T110" fmla="*/ 118 w 1193"/>
                <a:gd name="T111" fmla="*/ 953 h 1192"/>
                <a:gd name="T112" fmla="*/ 87 w 1193"/>
                <a:gd name="T113" fmla="*/ 906 h 1192"/>
                <a:gd name="T114" fmla="*/ 59 w 1193"/>
                <a:gd name="T115" fmla="*/ 855 h 1192"/>
                <a:gd name="T116" fmla="*/ 37 w 1193"/>
                <a:gd name="T117" fmla="*/ 801 h 1192"/>
                <a:gd name="T118" fmla="*/ 19 w 1193"/>
                <a:gd name="T119" fmla="*/ 746 h 1192"/>
                <a:gd name="T120" fmla="*/ 7 w 1193"/>
                <a:gd name="T121" fmla="*/ 687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1"/>
                  </a:lnTo>
                  <a:lnTo>
                    <a:pt x="1" y="565"/>
                  </a:lnTo>
                  <a:lnTo>
                    <a:pt x="2" y="551"/>
                  </a:lnTo>
                  <a:lnTo>
                    <a:pt x="3" y="536"/>
                  </a:lnTo>
                  <a:lnTo>
                    <a:pt x="5" y="520"/>
                  </a:lnTo>
                  <a:lnTo>
                    <a:pt x="7" y="506"/>
                  </a:lnTo>
                  <a:lnTo>
                    <a:pt x="9" y="491"/>
                  </a:lnTo>
                  <a:lnTo>
                    <a:pt x="12" y="477"/>
                  </a:lnTo>
                  <a:lnTo>
                    <a:pt x="15" y="462"/>
                  </a:lnTo>
                  <a:lnTo>
                    <a:pt x="19" y="447"/>
                  </a:lnTo>
                  <a:lnTo>
                    <a:pt x="22" y="434"/>
                  </a:lnTo>
                  <a:lnTo>
                    <a:pt x="26" y="419"/>
                  </a:lnTo>
                  <a:lnTo>
                    <a:pt x="32" y="405"/>
                  </a:lnTo>
                  <a:lnTo>
                    <a:pt x="37" y="392"/>
                  </a:lnTo>
                  <a:lnTo>
                    <a:pt x="42" y="378"/>
                  </a:lnTo>
                  <a:lnTo>
                    <a:pt x="47" y="364"/>
                  </a:lnTo>
                  <a:lnTo>
                    <a:pt x="53" y="351"/>
                  </a:lnTo>
                  <a:lnTo>
                    <a:pt x="59" y="338"/>
                  </a:lnTo>
                  <a:lnTo>
                    <a:pt x="65" y="325"/>
                  </a:lnTo>
                  <a:lnTo>
                    <a:pt x="72" y="312"/>
                  </a:lnTo>
                  <a:lnTo>
                    <a:pt x="79" y="300"/>
                  </a:lnTo>
                  <a:lnTo>
                    <a:pt x="87" y="287"/>
                  </a:lnTo>
                  <a:lnTo>
                    <a:pt x="94" y="276"/>
                  </a:lnTo>
                  <a:lnTo>
                    <a:pt x="102" y="263"/>
                  </a:lnTo>
                  <a:lnTo>
                    <a:pt x="110" y="251"/>
                  </a:lnTo>
                  <a:lnTo>
                    <a:pt x="118" y="240"/>
                  </a:lnTo>
                  <a:lnTo>
                    <a:pt x="127" y="229"/>
                  </a:lnTo>
                  <a:lnTo>
                    <a:pt x="137" y="218"/>
                  </a:lnTo>
                  <a:lnTo>
                    <a:pt x="146" y="206"/>
                  </a:lnTo>
                  <a:lnTo>
                    <a:pt x="155" y="196"/>
                  </a:lnTo>
                  <a:lnTo>
                    <a:pt x="174" y="175"/>
                  </a:lnTo>
                  <a:lnTo>
                    <a:pt x="196" y="155"/>
                  </a:lnTo>
                  <a:lnTo>
                    <a:pt x="206" y="146"/>
                  </a:lnTo>
                  <a:lnTo>
                    <a:pt x="217" y="137"/>
                  </a:lnTo>
                  <a:lnTo>
                    <a:pt x="228" y="128"/>
                  </a:lnTo>
                  <a:lnTo>
                    <a:pt x="240" y="119"/>
                  </a:lnTo>
                  <a:lnTo>
                    <a:pt x="251" y="110"/>
                  </a:lnTo>
                  <a:lnTo>
                    <a:pt x="263" y="102"/>
                  </a:lnTo>
                  <a:lnTo>
                    <a:pt x="275" y="94"/>
                  </a:lnTo>
                  <a:lnTo>
                    <a:pt x="287" y="87"/>
                  </a:lnTo>
                  <a:lnTo>
                    <a:pt x="300" y="80"/>
                  </a:lnTo>
                  <a:lnTo>
                    <a:pt x="312" y="73"/>
                  </a:lnTo>
                  <a:lnTo>
                    <a:pt x="324" y="66"/>
                  </a:lnTo>
                  <a:lnTo>
                    <a:pt x="338" y="59"/>
                  </a:lnTo>
                  <a:lnTo>
                    <a:pt x="351" y="53"/>
                  </a:lnTo>
                  <a:lnTo>
                    <a:pt x="364" y="47"/>
                  </a:lnTo>
                  <a:lnTo>
                    <a:pt x="377" y="42"/>
                  </a:lnTo>
                  <a:lnTo>
                    <a:pt x="392" y="37"/>
                  </a:lnTo>
                  <a:lnTo>
                    <a:pt x="405" y="32"/>
                  </a:lnTo>
                  <a:lnTo>
                    <a:pt x="419" y="27"/>
                  </a:lnTo>
                  <a:lnTo>
                    <a:pt x="432" y="23"/>
                  </a:lnTo>
                  <a:lnTo>
                    <a:pt x="447" y="20"/>
                  </a:lnTo>
                  <a:lnTo>
                    <a:pt x="461" y="16"/>
                  </a:lnTo>
                  <a:lnTo>
                    <a:pt x="476" y="13"/>
                  </a:lnTo>
                  <a:lnTo>
                    <a:pt x="491" y="10"/>
                  </a:lnTo>
                  <a:lnTo>
                    <a:pt x="505" y="7"/>
                  </a:lnTo>
                  <a:lnTo>
                    <a:pt x="520" y="5"/>
                  </a:lnTo>
                  <a:lnTo>
                    <a:pt x="536" y="3"/>
                  </a:lnTo>
                  <a:lnTo>
                    <a:pt x="550" y="2"/>
                  </a:lnTo>
                  <a:lnTo>
                    <a:pt x="565" y="1"/>
                  </a:lnTo>
                  <a:lnTo>
                    <a:pt x="580" y="0"/>
                  </a:lnTo>
                  <a:lnTo>
                    <a:pt x="596" y="0"/>
                  </a:lnTo>
                  <a:lnTo>
                    <a:pt x="612" y="0"/>
                  </a:lnTo>
                  <a:lnTo>
                    <a:pt x="627" y="1"/>
                  </a:lnTo>
                  <a:lnTo>
                    <a:pt x="642" y="2"/>
                  </a:lnTo>
                  <a:lnTo>
                    <a:pt x="657" y="3"/>
                  </a:lnTo>
                  <a:lnTo>
                    <a:pt x="672" y="5"/>
                  </a:lnTo>
                  <a:lnTo>
                    <a:pt x="688" y="7"/>
                  </a:lnTo>
                  <a:lnTo>
                    <a:pt x="702" y="10"/>
                  </a:lnTo>
                  <a:lnTo>
                    <a:pt x="716" y="13"/>
                  </a:lnTo>
                  <a:lnTo>
                    <a:pt x="730" y="16"/>
                  </a:lnTo>
                  <a:lnTo>
                    <a:pt x="746" y="20"/>
                  </a:lnTo>
                  <a:lnTo>
                    <a:pt x="760" y="23"/>
                  </a:lnTo>
                  <a:lnTo>
                    <a:pt x="773" y="27"/>
                  </a:lnTo>
                  <a:lnTo>
                    <a:pt x="787" y="32"/>
                  </a:lnTo>
                  <a:lnTo>
                    <a:pt x="801" y="37"/>
                  </a:lnTo>
                  <a:lnTo>
                    <a:pt x="815" y="42"/>
                  </a:lnTo>
                  <a:lnTo>
                    <a:pt x="828" y="47"/>
                  </a:lnTo>
                  <a:lnTo>
                    <a:pt x="842" y="53"/>
                  </a:lnTo>
                  <a:lnTo>
                    <a:pt x="855" y="59"/>
                  </a:lnTo>
                  <a:lnTo>
                    <a:pt x="868" y="66"/>
                  </a:lnTo>
                  <a:lnTo>
                    <a:pt x="880" y="73"/>
                  </a:lnTo>
                  <a:lnTo>
                    <a:pt x="893" y="80"/>
                  </a:lnTo>
                  <a:lnTo>
                    <a:pt x="906" y="87"/>
                  </a:lnTo>
                  <a:lnTo>
                    <a:pt x="917" y="94"/>
                  </a:lnTo>
                  <a:lnTo>
                    <a:pt x="929" y="102"/>
                  </a:lnTo>
                  <a:lnTo>
                    <a:pt x="942" y="110"/>
                  </a:lnTo>
                  <a:lnTo>
                    <a:pt x="953" y="119"/>
                  </a:lnTo>
                  <a:lnTo>
                    <a:pt x="964" y="128"/>
                  </a:lnTo>
                  <a:lnTo>
                    <a:pt x="975" y="137"/>
                  </a:lnTo>
                  <a:lnTo>
                    <a:pt x="986" y="146"/>
                  </a:lnTo>
                  <a:lnTo>
                    <a:pt x="997" y="155"/>
                  </a:lnTo>
                  <a:lnTo>
                    <a:pt x="1018" y="175"/>
                  </a:lnTo>
                  <a:lnTo>
                    <a:pt x="1037" y="196"/>
                  </a:lnTo>
                  <a:lnTo>
                    <a:pt x="1047" y="206"/>
                  </a:lnTo>
                  <a:lnTo>
                    <a:pt x="1056" y="218"/>
                  </a:lnTo>
                  <a:lnTo>
                    <a:pt x="1065" y="229"/>
                  </a:lnTo>
                  <a:lnTo>
                    <a:pt x="1074" y="240"/>
                  </a:lnTo>
                  <a:lnTo>
                    <a:pt x="1082" y="251"/>
                  </a:lnTo>
                  <a:lnTo>
                    <a:pt x="1090" y="263"/>
                  </a:lnTo>
                  <a:lnTo>
                    <a:pt x="1099" y="276"/>
                  </a:lnTo>
                  <a:lnTo>
                    <a:pt x="1106" y="287"/>
                  </a:lnTo>
                  <a:lnTo>
                    <a:pt x="1113" y="300"/>
                  </a:lnTo>
                  <a:lnTo>
                    <a:pt x="1120" y="312"/>
                  </a:lnTo>
                  <a:lnTo>
                    <a:pt x="1127" y="325"/>
                  </a:lnTo>
                  <a:lnTo>
                    <a:pt x="1133" y="338"/>
                  </a:lnTo>
                  <a:lnTo>
                    <a:pt x="1139" y="351"/>
                  </a:lnTo>
                  <a:lnTo>
                    <a:pt x="1146" y="364"/>
                  </a:lnTo>
                  <a:lnTo>
                    <a:pt x="1151" y="378"/>
                  </a:lnTo>
                  <a:lnTo>
                    <a:pt x="1156" y="392"/>
                  </a:lnTo>
                  <a:lnTo>
                    <a:pt x="1161" y="405"/>
                  </a:lnTo>
                  <a:lnTo>
                    <a:pt x="1166" y="419"/>
                  </a:lnTo>
                  <a:lnTo>
                    <a:pt x="1170" y="433"/>
                  </a:lnTo>
                  <a:lnTo>
                    <a:pt x="1173" y="447"/>
                  </a:lnTo>
                  <a:lnTo>
                    <a:pt x="1177" y="461"/>
                  </a:lnTo>
                  <a:lnTo>
                    <a:pt x="1180" y="477"/>
                  </a:lnTo>
                  <a:lnTo>
                    <a:pt x="1183" y="491"/>
                  </a:lnTo>
                  <a:lnTo>
                    <a:pt x="1185" y="505"/>
                  </a:lnTo>
                  <a:lnTo>
                    <a:pt x="1187" y="520"/>
                  </a:lnTo>
                  <a:lnTo>
                    <a:pt x="1189" y="536"/>
                  </a:lnTo>
                  <a:lnTo>
                    <a:pt x="1190" y="550"/>
                  </a:lnTo>
                  <a:lnTo>
                    <a:pt x="1191" y="565"/>
                  </a:lnTo>
                  <a:lnTo>
                    <a:pt x="1193" y="581"/>
                  </a:lnTo>
                  <a:lnTo>
                    <a:pt x="1193" y="596"/>
                  </a:lnTo>
                  <a:lnTo>
                    <a:pt x="1193" y="597"/>
                  </a:lnTo>
                  <a:lnTo>
                    <a:pt x="1193" y="612"/>
                  </a:lnTo>
                  <a:lnTo>
                    <a:pt x="1191" y="627"/>
                  </a:lnTo>
                  <a:lnTo>
                    <a:pt x="1190" y="642"/>
                  </a:lnTo>
                  <a:lnTo>
                    <a:pt x="1189" y="657"/>
                  </a:lnTo>
                  <a:lnTo>
                    <a:pt x="1187" y="672"/>
                  </a:lnTo>
                  <a:lnTo>
                    <a:pt x="1185" y="688"/>
                  </a:lnTo>
                  <a:lnTo>
                    <a:pt x="1183" y="702"/>
                  </a:lnTo>
                  <a:lnTo>
                    <a:pt x="1180" y="716"/>
                  </a:lnTo>
                  <a:lnTo>
                    <a:pt x="1177" y="730"/>
                  </a:lnTo>
                  <a:lnTo>
                    <a:pt x="1173" y="746"/>
                  </a:lnTo>
                  <a:lnTo>
                    <a:pt x="1170" y="760"/>
                  </a:lnTo>
                  <a:lnTo>
                    <a:pt x="1166" y="773"/>
                  </a:lnTo>
                  <a:lnTo>
                    <a:pt x="1161" y="788"/>
                  </a:lnTo>
                  <a:lnTo>
                    <a:pt x="1156" y="801"/>
                  </a:lnTo>
                  <a:lnTo>
                    <a:pt x="1151" y="815"/>
                  </a:lnTo>
                  <a:lnTo>
                    <a:pt x="1146" y="828"/>
                  </a:lnTo>
                  <a:lnTo>
                    <a:pt x="1139" y="842"/>
                  </a:lnTo>
                  <a:lnTo>
                    <a:pt x="1133" y="855"/>
                  </a:lnTo>
                  <a:lnTo>
                    <a:pt x="1127" y="868"/>
                  </a:lnTo>
                  <a:lnTo>
                    <a:pt x="1120" y="880"/>
                  </a:lnTo>
                  <a:lnTo>
                    <a:pt x="1113" y="893"/>
                  </a:lnTo>
                  <a:lnTo>
                    <a:pt x="1106" y="906"/>
                  </a:lnTo>
                  <a:lnTo>
                    <a:pt x="1099" y="917"/>
                  </a:lnTo>
                  <a:lnTo>
                    <a:pt x="1090" y="929"/>
                  </a:lnTo>
                  <a:lnTo>
                    <a:pt x="1082" y="942"/>
                  </a:lnTo>
                  <a:lnTo>
                    <a:pt x="1074" y="953"/>
                  </a:lnTo>
                  <a:lnTo>
                    <a:pt x="1065" y="964"/>
                  </a:lnTo>
                  <a:lnTo>
                    <a:pt x="1056" y="975"/>
                  </a:lnTo>
                  <a:lnTo>
                    <a:pt x="1047" y="986"/>
                  </a:lnTo>
                  <a:lnTo>
                    <a:pt x="1037" y="997"/>
                  </a:lnTo>
                  <a:lnTo>
                    <a:pt x="1018" y="1018"/>
                  </a:lnTo>
                  <a:lnTo>
                    <a:pt x="997" y="1037"/>
                  </a:lnTo>
                  <a:lnTo>
                    <a:pt x="986" y="1047"/>
                  </a:lnTo>
                  <a:lnTo>
                    <a:pt x="975" y="1056"/>
                  </a:lnTo>
                  <a:lnTo>
                    <a:pt x="964" y="1065"/>
                  </a:lnTo>
                  <a:lnTo>
                    <a:pt x="953" y="1074"/>
                  </a:lnTo>
                  <a:lnTo>
                    <a:pt x="942" y="1082"/>
                  </a:lnTo>
                  <a:lnTo>
                    <a:pt x="929" y="1090"/>
                  </a:lnTo>
                  <a:lnTo>
                    <a:pt x="917" y="1099"/>
                  </a:lnTo>
                  <a:lnTo>
                    <a:pt x="906" y="1106"/>
                  </a:lnTo>
                  <a:lnTo>
                    <a:pt x="893" y="1113"/>
                  </a:lnTo>
                  <a:lnTo>
                    <a:pt x="880" y="1120"/>
                  </a:lnTo>
                  <a:lnTo>
                    <a:pt x="868" y="1127"/>
                  </a:lnTo>
                  <a:lnTo>
                    <a:pt x="855" y="1133"/>
                  </a:lnTo>
                  <a:lnTo>
                    <a:pt x="842" y="1139"/>
                  </a:lnTo>
                  <a:lnTo>
                    <a:pt x="828" y="1145"/>
                  </a:lnTo>
                  <a:lnTo>
                    <a:pt x="815" y="1151"/>
                  </a:lnTo>
                  <a:lnTo>
                    <a:pt x="801" y="1156"/>
                  </a:lnTo>
                  <a:lnTo>
                    <a:pt x="787" y="1161"/>
                  </a:lnTo>
                  <a:lnTo>
                    <a:pt x="773" y="1166"/>
                  </a:lnTo>
                  <a:lnTo>
                    <a:pt x="759" y="1170"/>
                  </a:lnTo>
                  <a:lnTo>
                    <a:pt x="746" y="1173"/>
                  </a:lnTo>
                  <a:lnTo>
                    <a:pt x="730" y="1177"/>
                  </a:lnTo>
                  <a:lnTo>
                    <a:pt x="716" y="1180"/>
                  </a:lnTo>
                  <a:lnTo>
                    <a:pt x="702" y="1183"/>
                  </a:lnTo>
                  <a:lnTo>
                    <a:pt x="686" y="1185"/>
                  </a:lnTo>
                  <a:lnTo>
                    <a:pt x="672" y="1187"/>
                  </a:lnTo>
                  <a:lnTo>
                    <a:pt x="657" y="1189"/>
                  </a:lnTo>
                  <a:lnTo>
                    <a:pt x="642" y="1190"/>
                  </a:lnTo>
                  <a:lnTo>
                    <a:pt x="627" y="1191"/>
                  </a:lnTo>
                  <a:lnTo>
                    <a:pt x="612" y="1192"/>
                  </a:lnTo>
                  <a:lnTo>
                    <a:pt x="596" y="1192"/>
                  </a:lnTo>
                  <a:lnTo>
                    <a:pt x="580" y="1192"/>
                  </a:lnTo>
                  <a:lnTo>
                    <a:pt x="565" y="1191"/>
                  </a:lnTo>
                  <a:lnTo>
                    <a:pt x="551" y="1190"/>
                  </a:lnTo>
                  <a:lnTo>
                    <a:pt x="536" y="1189"/>
                  </a:lnTo>
                  <a:lnTo>
                    <a:pt x="520" y="1187"/>
                  </a:lnTo>
                  <a:lnTo>
                    <a:pt x="506" y="1185"/>
                  </a:lnTo>
                  <a:lnTo>
                    <a:pt x="491" y="1183"/>
                  </a:lnTo>
                  <a:lnTo>
                    <a:pt x="476" y="1180"/>
                  </a:lnTo>
                  <a:lnTo>
                    <a:pt x="462" y="1177"/>
                  </a:lnTo>
                  <a:lnTo>
                    <a:pt x="447" y="1173"/>
                  </a:lnTo>
                  <a:lnTo>
                    <a:pt x="433" y="1170"/>
                  </a:lnTo>
                  <a:lnTo>
                    <a:pt x="419" y="1166"/>
                  </a:lnTo>
                  <a:lnTo>
                    <a:pt x="405" y="1161"/>
                  </a:lnTo>
                  <a:lnTo>
                    <a:pt x="392" y="1156"/>
                  </a:lnTo>
                  <a:lnTo>
                    <a:pt x="377" y="1151"/>
                  </a:lnTo>
                  <a:lnTo>
                    <a:pt x="364" y="1145"/>
                  </a:lnTo>
                  <a:lnTo>
                    <a:pt x="351" y="1139"/>
                  </a:lnTo>
                  <a:lnTo>
                    <a:pt x="338" y="1133"/>
                  </a:lnTo>
                  <a:lnTo>
                    <a:pt x="324" y="1127"/>
                  </a:lnTo>
                  <a:lnTo>
                    <a:pt x="312" y="1120"/>
                  </a:lnTo>
                  <a:lnTo>
                    <a:pt x="300" y="1113"/>
                  </a:lnTo>
                  <a:lnTo>
                    <a:pt x="287" y="1106"/>
                  </a:lnTo>
                  <a:lnTo>
                    <a:pt x="275" y="1099"/>
                  </a:lnTo>
                  <a:lnTo>
                    <a:pt x="263" y="1090"/>
                  </a:lnTo>
                  <a:lnTo>
                    <a:pt x="251" y="1082"/>
                  </a:lnTo>
                  <a:lnTo>
                    <a:pt x="240" y="1074"/>
                  </a:lnTo>
                  <a:lnTo>
                    <a:pt x="228" y="1065"/>
                  </a:lnTo>
                  <a:lnTo>
                    <a:pt x="217" y="1056"/>
                  </a:lnTo>
                  <a:lnTo>
                    <a:pt x="206" y="1047"/>
                  </a:lnTo>
                  <a:lnTo>
                    <a:pt x="196" y="1037"/>
                  </a:lnTo>
                  <a:lnTo>
                    <a:pt x="174" y="1018"/>
                  </a:lnTo>
                  <a:lnTo>
                    <a:pt x="155" y="997"/>
                  </a:lnTo>
                  <a:lnTo>
                    <a:pt x="146" y="986"/>
                  </a:lnTo>
                  <a:lnTo>
                    <a:pt x="137" y="975"/>
                  </a:lnTo>
                  <a:lnTo>
                    <a:pt x="127" y="964"/>
                  </a:lnTo>
                  <a:lnTo>
                    <a:pt x="118" y="953"/>
                  </a:lnTo>
                  <a:lnTo>
                    <a:pt x="110" y="942"/>
                  </a:lnTo>
                  <a:lnTo>
                    <a:pt x="102" y="929"/>
                  </a:lnTo>
                  <a:lnTo>
                    <a:pt x="94" y="917"/>
                  </a:lnTo>
                  <a:lnTo>
                    <a:pt x="87" y="906"/>
                  </a:lnTo>
                  <a:lnTo>
                    <a:pt x="79" y="893"/>
                  </a:lnTo>
                  <a:lnTo>
                    <a:pt x="72" y="880"/>
                  </a:lnTo>
                  <a:lnTo>
                    <a:pt x="65" y="868"/>
                  </a:lnTo>
                  <a:lnTo>
                    <a:pt x="59" y="855"/>
                  </a:lnTo>
                  <a:lnTo>
                    <a:pt x="53" y="842"/>
                  </a:lnTo>
                  <a:lnTo>
                    <a:pt x="47" y="828"/>
                  </a:lnTo>
                  <a:lnTo>
                    <a:pt x="42" y="815"/>
                  </a:lnTo>
                  <a:lnTo>
                    <a:pt x="37" y="801"/>
                  </a:lnTo>
                  <a:lnTo>
                    <a:pt x="32" y="788"/>
                  </a:lnTo>
                  <a:lnTo>
                    <a:pt x="26" y="773"/>
                  </a:lnTo>
                  <a:lnTo>
                    <a:pt x="22" y="759"/>
                  </a:lnTo>
                  <a:lnTo>
                    <a:pt x="19" y="746"/>
                  </a:lnTo>
                  <a:lnTo>
                    <a:pt x="15" y="730"/>
                  </a:lnTo>
                  <a:lnTo>
                    <a:pt x="12" y="716"/>
                  </a:lnTo>
                  <a:lnTo>
                    <a:pt x="9" y="702"/>
                  </a:lnTo>
                  <a:lnTo>
                    <a:pt x="7" y="687"/>
                  </a:lnTo>
                  <a:lnTo>
                    <a:pt x="5" y="672"/>
                  </a:lnTo>
                  <a:lnTo>
                    <a:pt x="3" y="657"/>
                  </a:lnTo>
                  <a:lnTo>
                    <a:pt x="2" y="642"/>
                  </a:lnTo>
                  <a:lnTo>
                    <a:pt x="1" y="627"/>
                  </a:lnTo>
                  <a:lnTo>
                    <a:pt x="0" y="612"/>
                  </a:lnTo>
                  <a:lnTo>
                    <a:pt x="0" y="596"/>
                  </a:lnTo>
                  <a:lnTo>
                    <a:pt x="0"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5" name="Freeform 26">
              <a:extLst>
                <a:ext uri="{FF2B5EF4-FFF2-40B4-BE49-F238E27FC236}">
                  <a16:creationId xmlns:a16="http://schemas.microsoft.com/office/drawing/2014/main" id="{055EDCA9-37B4-4B67-8395-A61F13A878C2}"/>
                </a:ext>
              </a:extLst>
            </p:cNvPr>
            <p:cNvSpPr>
              <a:spLocks/>
            </p:cNvSpPr>
            <p:nvPr/>
          </p:nvSpPr>
          <p:spPr bwMode="auto">
            <a:xfrm>
              <a:off x="249" y="2559"/>
              <a:ext cx="1193" cy="1192"/>
            </a:xfrm>
            <a:custGeom>
              <a:avLst/>
              <a:gdLst>
                <a:gd name="T0" fmla="*/ 2 w 1193"/>
                <a:gd name="T1" fmla="*/ 551 h 1192"/>
                <a:gd name="T2" fmla="*/ 9 w 1193"/>
                <a:gd name="T3" fmla="*/ 491 h 1192"/>
                <a:gd name="T4" fmla="*/ 22 w 1193"/>
                <a:gd name="T5" fmla="*/ 434 h 1192"/>
                <a:gd name="T6" fmla="*/ 42 w 1193"/>
                <a:gd name="T7" fmla="*/ 378 h 1192"/>
                <a:gd name="T8" fmla="*/ 65 w 1193"/>
                <a:gd name="T9" fmla="*/ 325 h 1192"/>
                <a:gd name="T10" fmla="*/ 94 w 1193"/>
                <a:gd name="T11" fmla="*/ 276 h 1192"/>
                <a:gd name="T12" fmla="*/ 127 w 1193"/>
                <a:gd name="T13" fmla="*/ 229 h 1192"/>
                <a:gd name="T14" fmla="*/ 174 w 1193"/>
                <a:gd name="T15" fmla="*/ 175 h 1192"/>
                <a:gd name="T16" fmla="*/ 228 w 1193"/>
                <a:gd name="T17" fmla="*/ 128 h 1192"/>
                <a:gd name="T18" fmla="*/ 275 w 1193"/>
                <a:gd name="T19" fmla="*/ 94 h 1192"/>
                <a:gd name="T20" fmla="*/ 324 w 1193"/>
                <a:gd name="T21" fmla="*/ 66 h 1192"/>
                <a:gd name="T22" fmla="*/ 377 w 1193"/>
                <a:gd name="T23" fmla="*/ 42 h 1192"/>
                <a:gd name="T24" fmla="*/ 432 w 1193"/>
                <a:gd name="T25" fmla="*/ 23 h 1192"/>
                <a:gd name="T26" fmla="*/ 491 w 1193"/>
                <a:gd name="T27" fmla="*/ 10 h 1192"/>
                <a:gd name="T28" fmla="*/ 550 w 1193"/>
                <a:gd name="T29" fmla="*/ 2 h 1192"/>
                <a:gd name="T30" fmla="*/ 612 w 1193"/>
                <a:gd name="T31" fmla="*/ 0 h 1192"/>
                <a:gd name="T32" fmla="*/ 672 w 1193"/>
                <a:gd name="T33" fmla="*/ 5 h 1192"/>
                <a:gd name="T34" fmla="*/ 730 w 1193"/>
                <a:gd name="T35" fmla="*/ 16 h 1192"/>
                <a:gd name="T36" fmla="*/ 787 w 1193"/>
                <a:gd name="T37" fmla="*/ 32 h 1192"/>
                <a:gd name="T38" fmla="*/ 842 w 1193"/>
                <a:gd name="T39" fmla="*/ 53 h 1192"/>
                <a:gd name="T40" fmla="*/ 893 w 1193"/>
                <a:gd name="T41" fmla="*/ 80 h 1192"/>
                <a:gd name="T42" fmla="*/ 942 w 1193"/>
                <a:gd name="T43" fmla="*/ 110 h 1192"/>
                <a:gd name="T44" fmla="*/ 986 w 1193"/>
                <a:gd name="T45" fmla="*/ 146 h 1192"/>
                <a:gd name="T46" fmla="*/ 1047 w 1193"/>
                <a:gd name="T47" fmla="*/ 206 h 1192"/>
                <a:gd name="T48" fmla="*/ 1082 w 1193"/>
                <a:gd name="T49" fmla="*/ 251 h 1192"/>
                <a:gd name="T50" fmla="*/ 1113 w 1193"/>
                <a:gd name="T51" fmla="*/ 300 h 1192"/>
                <a:gd name="T52" fmla="*/ 1139 w 1193"/>
                <a:gd name="T53" fmla="*/ 351 h 1192"/>
                <a:gd name="T54" fmla="*/ 1161 w 1193"/>
                <a:gd name="T55" fmla="*/ 405 h 1192"/>
                <a:gd name="T56" fmla="*/ 1177 w 1193"/>
                <a:gd name="T57" fmla="*/ 461 h 1192"/>
                <a:gd name="T58" fmla="*/ 1187 w 1193"/>
                <a:gd name="T59" fmla="*/ 520 h 1192"/>
                <a:gd name="T60" fmla="*/ 1193 w 1193"/>
                <a:gd name="T61" fmla="*/ 581 h 1192"/>
                <a:gd name="T62" fmla="*/ 1191 w 1193"/>
                <a:gd name="T63" fmla="*/ 627 h 1192"/>
                <a:gd name="T64" fmla="*/ 1185 w 1193"/>
                <a:gd name="T65" fmla="*/ 688 h 1192"/>
                <a:gd name="T66" fmla="*/ 1173 w 1193"/>
                <a:gd name="T67" fmla="*/ 746 h 1192"/>
                <a:gd name="T68" fmla="*/ 1156 w 1193"/>
                <a:gd name="T69" fmla="*/ 801 h 1192"/>
                <a:gd name="T70" fmla="*/ 1133 w 1193"/>
                <a:gd name="T71" fmla="*/ 855 h 1192"/>
                <a:gd name="T72" fmla="*/ 1106 w 1193"/>
                <a:gd name="T73" fmla="*/ 906 h 1192"/>
                <a:gd name="T74" fmla="*/ 1074 w 1193"/>
                <a:gd name="T75" fmla="*/ 953 h 1192"/>
                <a:gd name="T76" fmla="*/ 1037 w 1193"/>
                <a:gd name="T77" fmla="*/ 997 h 1192"/>
                <a:gd name="T78" fmla="*/ 975 w 1193"/>
                <a:gd name="T79" fmla="*/ 1056 h 1192"/>
                <a:gd name="T80" fmla="*/ 929 w 1193"/>
                <a:gd name="T81" fmla="*/ 1090 h 1192"/>
                <a:gd name="T82" fmla="*/ 880 w 1193"/>
                <a:gd name="T83" fmla="*/ 1120 h 1192"/>
                <a:gd name="T84" fmla="*/ 828 w 1193"/>
                <a:gd name="T85" fmla="*/ 1145 h 1192"/>
                <a:gd name="T86" fmla="*/ 773 w 1193"/>
                <a:gd name="T87" fmla="*/ 1166 h 1192"/>
                <a:gd name="T88" fmla="*/ 716 w 1193"/>
                <a:gd name="T89" fmla="*/ 1180 h 1192"/>
                <a:gd name="T90" fmla="*/ 657 w 1193"/>
                <a:gd name="T91" fmla="*/ 1189 h 1192"/>
                <a:gd name="T92" fmla="*/ 596 w 1193"/>
                <a:gd name="T93" fmla="*/ 1192 h 1192"/>
                <a:gd name="T94" fmla="*/ 536 w 1193"/>
                <a:gd name="T95" fmla="*/ 1189 h 1192"/>
                <a:gd name="T96" fmla="*/ 476 w 1193"/>
                <a:gd name="T97" fmla="*/ 1180 h 1192"/>
                <a:gd name="T98" fmla="*/ 419 w 1193"/>
                <a:gd name="T99" fmla="*/ 1166 h 1192"/>
                <a:gd name="T100" fmla="*/ 364 w 1193"/>
                <a:gd name="T101" fmla="*/ 1145 h 1192"/>
                <a:gd name="T102" fmla="*/ 312 w 1193"/>
                <a:gd name="T103" fmla="*/ 1120 h 1192"/>
                <a:gd name="T104" fmla="*/ 263 w 1193"/>
                <a:gd name="T105" fmla="*/ 1090 h 1192"/>
                <a:gd name="T106" fmla="*/ 217 w 1193"/>
                <a:gd name="T107" fmla="*/ 1056 h 1192"/>
                <a:gd name="T108" fmla="*/ 155 w 1193"/>
                <a:gd name="T109" fmla="*/ 997 h 1192"/>
                <a:gd name="T110" fmla="*/ 118 w 1193"/>
                <a:gd name="T111" fmla="*/ 953 h 1192"/>
                <a:gd name="T112" fmla="*/ 87 w 1193"/>
                <a:gd name="T113" fmla="*/ 906 h 1192"/>
                <a:gd name="T114" fmla="*/ 59 w 1193"/>
                <a:gd name="T115" fmla="*/ 855 h 1192"/>
                <a:gd name="T116" fmla="*/ 37 w 1193"/>
                <a:gd name="T117" fmla="*/ 801 h 1192"/>
                <a:gd name="T118" fmla="*/ 19 w 1193"/>
                <a:gd name="T119" fmla="*/ 746 h 1192"/>
                <a:gd name="T120" fmla="*/ 7 w 1193"/>
                <a:gd name="T121" fmla="*/ 687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1"/>
                  </a:lnTo>
                  <a:lnTo>
                    <a:pt x="1" y="565"/>
                  </a:lnTo>
                  <a:lnTo>
                    <a:pt x="2" y="551"/>
                  </a:lnTo>
                  <a:lnTo>
                    <a:pt x="3" y="536"/>
                  </a:lnTo>
                  <a:lnTo>
                    <a:pt x="5" y="520"/>
                  </a:lnTo>
                  <a:lnTo>
                    <a:pt x="7" y="506"/>
                  </a:lnTo>
                  <a:lnTo>
                    <a:pt x="9" y="491"/>
                  </a:lnTo>
                  <a:lnTo>
                    <a:pt x="12" y="477"/>
                  </a:lnTo>
                  <a:lnTo>
                    <a:pt x="15" y="462"/>
                  </a:lnTo>
                  <a:lnTo>
                    <a:pt x="19" y="447"/>
                  </a:lnTo>
                  <a:lnTo>
                    <a:pt x="22" y="434"/>
                  </a:lnTo>
                  <a:lnTo>
                    <a:pt x="26" y="419"/>
                  </a:lnTo>
                  <a:lnTo>
                    <a:pt x="32" y="405"/>
                  </a:lnTo>
                  <a:lnTo>
                    <a:pt x="37" y="392"/>
                  </a:lnTo>
                  <a:lnTo>
                    <a:pt x="42" y="378"/>
                  </a:lnTo>
                  <a:lnTo>
                    <a:pt x="47" y="364"/>
                  </a:lnTo>
                  <a:lnTo>
                    <a:pt x="53" y="351"/>
                  </a:lnTo>
                  <a:lnTo>
                    <a:pt x="59" y="338"/>
                  </a:lnTo>
                  <a:lnTo>
                    <a:pt x="65" y="325"/>
                  </a:lnTo>
                  <a:lnTo>
                    <a:pt x="72" y="312"/>
                  </a:lnTo>
                  <a:lnTo>
                    <a:pt x="79" y="300"/>
                  </a:lnTo>
                  <a:lnTo>
                    <a:pt x="87" y="287"/>
                  </a:lnTo>
                  <a:lnTo>
                    <a:pt x="94" y="276"/>
                  </a:lnTo>
                  <a:lnTo>
                    <a:pt x="102" y="263"/>
                  </a:lnTo>
                  <a:lnTo>
                    <a:pt x="110" y="251"/>
                  </a:lnTo>
                  <a:lnTo>
                    <a:pt x="118" y="240"/>
                  </a:lnTo>
                  <a:lnTo>
                    <a:pt x="127" y="229"/>
                  </a:lnTo>
                  <a:lnTo>
                    <a:pt x="137" y="218"/>
                  </a:lnTo>
                  <a:lnTo>
                    <a:pt x="146" y="206"/>
                  </a:lnTo>
                  <a:lnTo>
                    <a:pt x="155" y="196"/>
                  </a:lnTo>
                  <a:lnTo>
                    <a:pt x="174" y="175"/>
                  </a:lnTo>
                  <a:lnTo>
                    <a:pt x="196" y="155"/>
                  </a:lnTo>
                  <a:lnTo>
                    <a:pt x="206" y="146"/>
                  </a:lnTo>
                  <a:lnTo>
                    <a:pt x="217" y="137"/>
                  </a:lnTo>
                  <a:lnTo>
                    <a:pt x="228" y="128"/>
                  </a:lnTo>
                  <a:lnTo>
                    <a:pt x="240" y="119"/>
                  </a:lnTo>
                  <a:lnTo>
                    <a:pt x="251" y="110"/>
                  </a:lnTo>
                  <a:lnTo>
                    <a:pt x="263" y="102"/>
                  </a:lnTo>
                  <a:lnTo>
                    <a:pt x="275" y="94"/>
                  </a:lnTo>
                  <a:lnTo>
                    <a:pt x="287" y="87"/>
                  </a:lnTo>
                  <a:lnTo>
                    <a:pt x="300" y="80"/>
                  </a:lnTo>
                  <a:lnTo>
                    <a:pt x="312" y="73"/>
                  </a:lnTo>
                  <a:lnTo>
                    <a:pt x="324" y="66"/>
                  </a:lnTo>
                  <a:lnTo>
                    <a:pt x="338" y="59"/>
                  </a:lnTo>
                  <a:lnTo>
                    <a:pt x="351" y="53"/>
                  </a:lnTo>
                  <a:lnTo>
                    <a:pt x="364" y="47"/>
                  </a:lnTo>
                  <a:lnTo>
                    <a:pt x="377" y="42"/>
                  </a:lnTo>
                  <a:lnTo>
                    <a:pt x="392" y="37"/>
                  </a:lnTo>
                  <a:lnTo>
                    <a:pt x="405" y="32"/>
                  </a:lnTo>
                  <a:lnTo>
                    <a:pt x="419" y="27"/>
                  </a:lnTo>
                  <a:lnTo>
                    <a:pt x="432" y="23"/>
                  </a:lnTo>
                  <a:lnTo>
                    <a:pt x="447" y="20"/>
                  </a:lnTo>
                  <a:lnTo>
                    <a:pt x="461" y="16"/>
                  </a:lnTo>
                  <a:lnTo>
                    <a:pt x="476" y="13"/>
                  </a:lnTo>
                  <a:lnTo>
                    <a:pt x="491" y="10"/>
                  </a:lnTo>
                  <a:lnTo>
                    <a:pt x="505" y="7"/>
                  </a:lnTo>
                  <a:lnTo>
                    <a:pt x="520" y="5"/>
                  </a:lnTo>
                  <a:lnTo>
                    <a:pt x="536" y="3"/>
                  </a:lnTo>
                  <a:lnTo>
                    <a:pt x="550" y="2"/>
                  </a:lnTo>
                  <a:lnTo>
                    <a:pt x="565" y="1"/>
                  </a:lnTo>
                  <a:lnTo>
                    <a:pt x="580" y="0"/>
                  </a:lnTo>
                  <a:lnTo>
                    <a:pt x="596" y="0"/>
                  </a:lnTo>
                  <a:lnTo>
                    <a:pt x="612" y="0"/>
                  </a:lnTo>
                  <a:lnTo>
                    <a:pt x="627" y="1"/>
                  </a:lnTo>
                  <a:lnTo>
                    <a:pt x="642" y="2"/>
                  </a:lnTo>
                  <a:lnTo>
                    <a:pt x="657" y="3"/>
                  </a:lnTo>
                  <a:lnTo>
                    <a:pt x="672" y="5"/>
                  </a:lnTo>
                  <a:lnTo>
                    <a:pt x="688" y="7"/>
                  </a:lnTo>
                  <a:lnTo>
                    <a:pt x="702" y="10"/>
                  </a:lnTo>
                  <a:lnTo>
                    <a:pt x="716" y="13"/>
                  </a:lnTo>
                  <a:lnTo>
                    <a:pt x="730" y="16"/>
                  </a:lnTo>
                  <a:lnTo>
                    <a:pt x="746" y="20"/>
                  </a:lnTo>
                  <a:lnTo>
                    <a:pt x="760" y="23"/>
                  </a:lnTo>
                  <a:lnTo>
                    <a:pt x="773" y="27"/>
                  </a:lnTo>
                  <a:lnTo>
                    <a:pt x="787" y="32"/>
                  </a:lnTo>
                  <a:lnTo>
                    <a:pt x="801" y="37"/>
                  </a:lnTo>
                  <a:lnTo>
                    <a:pt x="815" y="42"/>
                  </a:lnTo>
                  <a:lnTo>
                    <a:pt x="828" y="47"/>
                  </a:lnTo>
                  <a:lnTo>
                    <a:pt x="842" y="53"/>
                  </a:lnTo>
                  <a:lnTo>
                    <a:pt x="855" y="59"/>
                  </a:lnTo>
                  <a:lnTo>
                    <a:pt x="868" y="66"/>
                  </a:lnTo>
                  <a:lnTo>
                    <a:pt x="880" y="73"/>
                  </a:lnTo>
                  <a:lnTo>
                    <a:pt x="893" y="80"/>
                  </a:lnTo>
                  <a:lnTo>
                    <a:pt x="906" y="87"/>
                  </a:lnTo>
                  <a:lnTo>
                    <a:pt x="917" y="94"/>
                  </a:lnTo>
                  <a:lnTo>
                    <a:pt x="929" y="102"/>
                  </a:lnTo>
                  <a:lnTo>
                    <a:pt x="942" y="110"/>
                  </a:lnTo>
                  <a:lnTo>
                    <a:pt x="953" y="119"/>
                  </a:lnTo>
                  <a:lnTo>
                    <a:pt x="964" y="128"/>
                  </a:lnTo>
                  <a:lnTo>
                    <a:pt x="975" y="137"/>
                  </a:lnTo>
                  <a:lnTo>
                    <a:pt x="986" y="146"/>
                  </a:lnTo>
                  <a:lnTo>
                    <a:pt x="997" y="155"/>
                  </a:lnTo>
                  <a:lnTo>
                    <a:pt x="1018" y="175"/>
                  </a:lnTo>
                  <a:lnTo>
                    <a:pt x="1037" y="196"/>
                  </a:lnTo>
                  <a:lnTo>
                    <a:pt x="1047" y="206"/>
                  </a:lnTo>
                  <a:lnTo>
                    <a:pt x="1056" y="218"/>
                  </a:lnTo>
                  <a:lnTo>
                    <a:pt x="1065" y="229"/>
                  </a:lnTo>
                  <a:lnTo>
                    <a:pt x="1074" y="240"/>
                  </a:lnTo>
                  <a:lnTo>
                    <a:pt x="1082" y="251"/>
                  </a:lnTo>
                  <a:lnTo>
                    <a:pt x="1090" y="263"/>
                  </a:lnTo>
                  <a:lnTo>
                    <a:pt x="1099" y="276"/>
                  </a:lnTo>
                  <a:lnTo>
                    <a:pt x="1106" y="287"/>
                  </a:lnTo>
                  <a:lnTo>
                    <a:pt x="1113" y="300"/>
                  </a:lnTo>
                  <a:lnTo>
                    <a:pt x="1120" y="312"/>
                  </a:lnTo>
                  <a:lnTo>
                    <a:pt x="1127" y="325"/>
                  </a:lnTo>
                  <a:lnTo>
                    <a:pt x="1133" y="338"/>
                  </a:lnTo>
                  <a:lnTo>
                    <a:pt x="1139" y="351"/>
                  </a:lnTo>
                  <a:lnTo>
                    <a:pt x="1146" y="364"/>
                  </a:lnTo>
                  <a:lnTo>
                    <a:pt x="1151" y="378"/>
                  </a:lnTo>
                  <a:lnTo>
                    <a:pt x="1156" y="392"/>
                  </a:lnTo>
                  <a:lnTo>
                    <a:pt x="1161" y="405"/>
                  </a:lnTo>
                  <a:lnTo>
                    <a:pt x="1166" y="419"/>
                  </a:lnTo>
                  <a:lnTo>
                    <a:pt x="1170" y="433"/>
                  </a:lnTo>
                  <a:lnTo>
                    <a:pt x="1173" y="447"/>
                  </a:lnTo>
                  <a:lnTo>
                    <a:pt x="1177" y="461"/>
                  </a:lnTo>
                  <a:lnTo>
                    <a:pt x="1180" y="477"/>
                  </a:lnTo>
                  <a:lnTo>
                    <a:pt x="1183" y="491"/>
                  </a:lnTo>
                  <a:lnTo>
                    <a:pt x="1185" y="505"/>
                  </a:lnTo>
                  <a:lnTo>
                    <a:pt x="1187" y="520"/>
                  </a:lnTo>
                  <a:lnTo>
                    <a:pt x="1189" y="536"/>
                  </a:lnTo>
                  <a:lnTo>
                    <a:pt x="1190" y="550"/>
                  </a:lnTo>
                  <a:lnTo>
                    <a:pt x="1191" y="565"/>
                  </a:lnTo>
                  <a:lnTo>
                    <a:pt x="1193" y="581"/>
                  </a:lnTo>
                  <a:lnTo>
                    <a:pt x="1193" y="596"/>
                  </a:lnTo>
                  <a:lnTo>
                    <a:pt x="1193" y="597"/>
                  </a:lnTo>
                  <a:lnTo>
                    <a:pt x="1193" y="612"/>
                  </a:lnTo>
                  <a:lnTo>
                    <a:pt x="1191" y="627"/>
                  </a:lnTo>
                  <a:lnTo>
                    <a:pt x="1190" y="642"/>
                  </a:lnTo>
                  <a:lnTo>
                    <a:pt x="1189" y="657"/>
                  </a:lnTo>
                  <a:lnTo>
                    <a:pt x="1187" y="672"/>
                  </a:lnTo>
                  <a:lnTo>
                    <a:pt x="1185" y="688"/>
                  </a:lnTo>
                  <a:lnTo>
                    <a:pt x="1183" y="702"/>
                  </a:lnTo>
                  <a:lnTo>
                    <a:pt x="1180" y="716"/>
                  </a:lnTo>
                  <a:lnTo>
                    <a:pt x="1177" y="730"/>
                  </a:lnTo>
                  <a:lnTo>
                    <a:pt x="1173" y="746"/>
                  </a:lnTo>
                  <a:lnTo>
                    <a:pt x="1170" y="760"/>
                  </a:lnTo>
                  <a:lnTo>
                    <a:pt x="1166" y="773"/>
                  </a:lnTo>
                  <a:lnTo>
                    <a:pt x="1161" y="788"/>
                  </a:lnTo>
                  <a:lnTo>
                    <a:pt x="1156" y="801"/>
                  </a:lnTo>
                  <a:lnTo>
                    <a:pt x="1151" y="815"/>
                  </a:lnTo>
                  <a:lnTo>
                    <a:pt x="1146" y="828"/>
                  </a:lnTo>
                  <a:lnTo>
                    <a:pt x="1139" y="842"/>
                  </a:lnTo>
                  <a:lnTo>
                    <a:pt x="1133" y="855"/>
                  </a:lnTo>
                  <a:lnTo>
                    <a:pt x="1127" y="868"/>
                  </a:lnTo>
                  <a:lnTo>
                    <a:pt x="1120" y="880"/>
                  </a:lnTo>
                  <a:lnTo>
                    <a:pt x="1113" y="893"/>
                  </a:lnTo>
                  <a:lnTo>
                    <a:pt x="1106" y="906"/>
                  </a:lnTo>
                  <a:lnTo>
                    <a:pt x="1099" y="917"/>
                  </a:lnTo>
                  <a:lnTo>
                    <a:pt x="1090" y="929"/>
                  </a:lnTo>
                  <a:lnTo>
                    <a:pt x="1082" y="942"/>
                  </a:lnTo>
                  <a:lnTo>
                    <a:pt x="1074" y="953"/>
                  </a:lnTo>
                  <a:lnTo>
                    <a:pt x="1065" y="964"/>
                  </a:lnTo>
                  <a:lnTo>
                    <a:pt x="1056" y="975"/>
                  </a:lnTo>
                  <a:lnTo>
                    <a:pt x="1047" y="986"/>
                  </a:lnTo>
                  <a:lnTo>
                    <a:pt x="1037" y="997"/>
                  </a:lnTo>
                  <a:lnTo>
                    <a:pt x="1018" y="1018"/>
                  </a:lnTo>
                  <a:lnTo>
                    <a:pt x="997" y="1037"/>
                  </a:lnTo>
                  <a:lnTo>
                    <a:pt x="986" y="1047"/>
                  </a:lnTo>
                  <a:lnTo>
                    <a:pt x="975" y="1056"/>
                  </a:lnTo>
                  <a:lnTo>
                    <a:pt x="964" y="1065"/>
                  </a:lnTo>
                  <a:lnTo>
                    <a:pt x="953" y="1074"/>
                  </a:lnTo>
                  <a:lnTo>
                    <a:pt x="942" y="1082"/>
                  </a:lnTo>
                  <a:lnTo>
                    <a:pt x="929" y="1090"/>
                  </a:lnTo>
                  <a:lnTo>
                    <a:pt x="917" y="1099"/>
                  </a:lnTo>
                  <a:lnTo>
                    <a:pt x="906" y="1106"/>
                  </a:lnTo>
                  <a:lnTo>
                    <a:pt x="893" y="1113"/>
                  </a:lnTo>
                  <a:lnTo>
                    <a:pt x="880" y="1120"/>
                  </a:lnTo>
                  <a:lnTo>
                    <a:pt x="868" y="1127"/>
                  </a:lnTo>
                  <a:lnTo>
                    <a:pt x="855" y="1133"/>
                  </a:lnTo>
                  <a:lnTo>
                    <a:pt x="842" y="1139"/>
                  </a:lnTo>
                  <a:lnTo>
                    <a:pt x="828" y="1145"/>
                  </a:lnTo>
                  <a:lnTo>
                    <a:pt x="815" y="1151"/>
                  </a:lnTo>
                  <a:lnTo>
                    <a:pt x="801" y="1156"/>
                  </a:lnTo>
                  <a:lnTo>
                    <a:pt x="787" y="1161"/>
                  </a:lnTo>
                  <a:lnTo>
                    <a:pt x="773" y="1166"/>
                  </a:lnTo>
                  <a:lnTo>
                    <a:pt x="759" y="1170"/>
                  </a:lnTo>
                  <a:lnTo>
                    <a:pt x="746" y="1173"/>
                  </a:lnTo>
                  <a:lnTo>
                    <a:pt x="730" y="1177"/>
                  </a:lnTo>
                  <a:lnTo>
                    <a:pt x="716" y="1180"/>
                  </a:lnTo>
                  <a:lnTo>
                    <a:pt x="702" y="1183"/>
                  </a:lnTo>
                  <a:lnTo>
                    <a:pt x="686" y="1185"/>
                  </a:lnTo>
                  <a:lnTo>
                    <a:pt x="672" y="1187"/>
                  </a:lnTo>
                  <a:lnTo>
                    <a:pt x="657" y="1189"/>
                  </a:lnTo>
                  <a:lnTo>
                    <a:pt x="642" y="1190"/>
                  </a:lnTo>
                  <a:lnTo>
                    <a:pt x="627" y="1191"/>
                  </a:lnTo>
                  <a:lnTo>
                    <a:pt x="612" y="1192"/>
                  </a:lnTo>
                  <a:lnTo>
                    <a:pt x="596" y="1192"/>
                  </a:lnTo>
                  <a:lnTo>
                    <a:pt x="580" y="1192"/>
                  </a:lnTo>
                  <a:lnTo>
                    <a:pt x="565" y="1191"/>
                  </a:lnTo>
                  <a:lnTo>
                    <a:pt x="551" y="1190"/>
                  </a:lnTo>
                  <a:lnTo>
                    <a:pt x="536" y="1189"/>
                  </a:lnTo>
                  <a:lnTo>
                    <a:pt x="520" y="1187"/>
                  </a:lnTo>
                  <a:lnTo>
                    <a:pt x="506" y="1185"/>
                  </a:lnTo>
                  <a:lnTo>
                    <a:pt x="491" y="1183"/>
                  </a:lnTo>
                  <a:lnTo>
                    <a:pt x="476" y="1180"/>
                  </a:lnTo>
                  <a:lnTo>
                    <a:pt x="462" y="1177"/>
                  </a:lnTo>
                  <a:lnTo>
                    <a:pt x="447" y="1173"/>
                  </a:lnTo>
                  <a:lnTo>
                    <a:pt x="433" y="1170"/>
                  </a:lnTo>
                  <a:lnTo>
                    <a:pt x="419" y="1166"/>
                  </a:lnTo>
                  <a:lnTo>
                    <a:pt x="405" y="1161"/>
                  </a:lnTo>
                  <a:lnTo>
                    <a:pt x="392" y="1156"/>
                  </a:lnTo>
                  <a:lnTo>
                    <a:pt x="377" y="1151"/>
                  </a:lnTo>
                  <a:lnTo>
                    <a:pt x="364" y="1145"/>
                  </a:lnTo>
                  <a:lnTo>
                    <a:pt x="351" y="1139"/>
                  </a:lnTo>
                  <a:lnTo>
                    <a:pt x="338" y="1133"/>
                  </a:lnTo>
                  <a:lnTo>
                    <a:pt x="324" y="1127"/>
                  </a:lnTo>
                  <a:lnTo>
                    <a:pt x="312" y="1120"/>
                  </a:lnTo>
                  <a:lnTo>
                    <a:pt x="300" y="1113"/>
                  </a:lnTo>
                  <a:lnTo>
                    <a:pt x="287" y="1106"/>
                  </a:lnTo>
                  <a:lnTo>
                    <a:pt x="275" y="1099"/>
                  </a:lnTo>
                  <a:lnTo>
                    <a:pt x="263" y="1090"/>
                  </a:lnTo>
                  <a:lnTo>
                    <a:pt x="251" y="1082"/>
                  </a:lnTo>
                  <a:lnTo>
                    <a:pt x="240" y="1074"/>
                  </a:lnTo>
                  <a:lnTo>
                    <a:pt x="228" y="1065"/>
                  </a:lnTo>
                  <a:lnTo>
                    <a:pt x="217" y="1056"/>
                  </a:lnTo>
                  <a:lnTo>
                    <a:pt x="206" y="1047"/>
                  </a:lnTo>
                  <a:lnTo>
                    <a:pt x="196" y="1037"/>
                  </a:lnTo>
                  <a:lnTo>
                    <a:pt x="174" y="1018"/>
                  </a:lnTo>
                  <a:lnTo>
                    <a:pt x="155" y="997"/>
                  </a:lnTo>
                  <a:lnTo>
                    <a:pt x="146" y="986"/>
                  </a:lnTo>
                  <a:lnTo>
                    <a:pt x="137" y="975"/>
                  </a:lnTo>
                  <a:lnTo>
                    <a:pt x="127" y="964"/>
                  </a:lnTo>
                  <a:lnTo>
                    <a:pt x="118" y="953"/>
                  </a:lnTo>
                  <a:lnTo>
                    <a:pt x="110" y="942"/>
                  </a:lnTo>
                  <a:lnTo>
                    <a:pt x="102" y="929"/>
                  </a:lnTo>
                  <a:lnTo>
                    <a:pt x="94" y="917"/>
                  </a:lnTo>
                  <a:lnTo>
                    <a:pt x="87" y="906"/>
                  </a:lnTo>
                  <a:lnTo>
                    <a:pt x="79" y="893"/>
                  </a:lnTo>
                  <a:lnTo>
                    <a:pt x="72" y="880"/>
                  </a:lnTo>
                  <a:lnTo>
                    <a:pt x="65" y="868"/>
                  </a:lnTo>
                  <a:lnTo>
                    <a:pt x="59" y="855"/>
                  </a:lnTo>
                  <a:lnTo>
                    <a:pt x="53" y="842"/>
                  </a:lnTo>
                  <a:lnTo>
                    <a:pt x="47" y="828"/>
                  </a:lnTo>
                  <a:lnTo>
                    <a:pt x="42" y="815"/>
                  </a:lnTo>
                  <a:lnTo>
                    <a:pt x="37" y="801"/>
                  </a:lnTo>
                  <a:lnTo>
                    <a:pt x="32" y="788"/>
                  </a:lnTo>
                  <a:lnTo>
                    <a:pt x="26" y="773"/>
                  </a:lnTo>
                  <a:lnTo>
                    <a:pt x="22" y="759"/>
                  </a:lnTo>
                  <a:lnTo>
                    <a:pt x="19" y="746"/>
                  </a:lnTo>
                  <a:lnTo>
                    <a:pt x="15" y="730"/>
                  </a:lnTo>
                  <a:lnTo>
                    <a:pt x="12" y="716"/>
                  </a:lnTo>
                  <a:lnTo>
                    <a:pt x="9" y="702"/>
                  </a:lnTo>
                  <a:lnTo>
                    <a:pt x="7" y="687"/>
                  </a:lnTo>
                  <a:lnTo>
                    <a:pt x="5" y="672"/>
                  </a:lnTo>
                  <a:lnTo>
                    <a:pt x="3" y="657"/>
                  </a:lnTo>
                  <a:lnTo>
                    <a:pt x="2" y="642"/>
                  </a:lnTo>
                  <a:lnTo>
                    <a:pt x="1" y="627"/>
                  </a:lnTo>
                  <a:lnTo>
                    <a:pt x="0" y="612"/>
                  </a:lnTo>
                  <a:lnTo>
                    <a:pt x="0" y="5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6" name="Line 27">
              <a:extLst>
                <a:ext uri="{FF2B5EF4-FFF2-40B4-BE49-F238E27FC236}">
                  <a16:creationId xmlns:a16="http://schemas.microsoft.com/office/drawing/2014/main" id="{080D3685-3CAB-4FA0-9A05-3DDCCA61C08F}"/>
                </a:ext>
              </a:extLst>
            </p:cNvPr>
            <p:cNvSpPr>
              <a:spLocks noChangeShapeType="1"/>
            </p:cNvSpPr>
            <p:nvPr/>
          </p:nvSpPr>
          <p:spPr bwMode="auto">
            <a:xfrm>
              <a:off x="249" y="3156"/>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7" name="Line 28">
              <a:extLst>
                <a:ext uri="{FF2B5EF4-FFF2-40B4-BE49-F238E27FC236}">
                  <a16:creationId xmlns:a16="http://schemas.microsoft.com/office/drawing/2014/main" id="{E74347DD-75F6-4BED-B583-787D548CB91C}"/>
                </a:ext>
              </a:extLst>
            </p:cNvPr>
            <p:cNvSpPr>
              <a:spLocks noChangeShapeType="1"/>
            </p:cNvSpPr>
            <p:nvPr/>
          </p:nvSpPr>
          <p:spPr bwMode="auto">
            <a:xfrm>
              <a:off x="846" y="2559"/>
              <a:ext cx="1" cy="1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8" name="Line 29">
              <a:extLst>
                <a:ext uri="{FF2B5EF4-FFF2-40B4-BE49-F238E27FC236}">
                  <a16:creationId xmlns:a16="http://schemas.microsoft.com/office/drawing/2014/main" id="{DD774407-838D-416B-8C67-08492FBAAC3E}"/>
                </a:ext>
              </a:extLst>
            </p:cNvPr>
            <p:cNvSpPr>
              <a:spLocks noChangeShapeType="1"/>
            </p:cNvSpPr>
            <p:nvPr/>
          </p:nvSpPr>
          <p:spPr bwMode="auto">
            <a:xfrm flipH="1" flipV="1">
              <a:off x="423" y="2734"/>
              <a:ext cx="844"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9" name="Line 30">
              <a:extLst>
                <a:ext uri="{FF2B5EF4-FFF2-40B4-BE49-F238E27FC236}">
                  <a16:creationId xmlns:a16="http://schemas.microsoft.com/office/drawing/2014/main" id="{EB526690-19D0-432C-8359-718F5D3C3A7A}"/>
                </a:ext>
              </a:extLst>
            </p:cNvPr>
            <p:cNvSpPr>
              <a:spLocks noChangeShapeType="1"/>
            </p:cNvSpPr>
            <p:nvPr/>
          </p:nvSpPr>
          <p:spPr bwMode="auto">
            <a:xfrm flipH="1">
              <a:off x="423" y="2734"/>
              <a:ext cx="844"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10" name="Rectangle 31">
              <a:extLst>
                <a:ext uri="{FF2B5EF4-FFF2-40B4-BE49-F238E27FC236}">
                  <a16:creationId xmlns:a16="http://schemas.microsoft.com/office/drawing/2014/main" id="{46DB7427-D916-4136-A372-4FB88390E4FE}"/>
                </a:ext>
              </a:extLst>
            </p:cNvPr>
            <p:cNvSpPr>
              <a:spLocks noChangeArrowheads="1"/>
            </p:cNvSpPr>
            <p:nvPr/>
          </p:nvSpPr>
          <p:spPr bwMode="auto">
            <a:xfrm>
              <a:off x="974" y="2739"/>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dirty="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dirty="0">
                <a:latin typeface="微软雅黑" panose="020B0503020204020204" pitchFamily="34" charset="-122"/>
                <a:ea typeface="微软雅黑" panose="020B0503020204020204" pitchFamily="34" charset="-122"/>
                <a:cs typeface="Times New Roman" pitchFamily="18" charset="0"/>
              </a:endParaRPr>
            </a:p>
          </p:txBody>
        </p:sp>
        <p:sp>
          <p:nvSpPr>
            <p:cNvPr id="111" name="Rectangle 32">
              <a:extLst>
                <a:ext uri="{FF2B5EF4-FFF2-40B4-BE49-F238E27FC236}">
                  <a16:creationId xmlns:a16="http://schemas.microsoft.com/office/drawing/2014/main" id="{9F640F4D-88CC-4799-9432-00031E5A7214}"/>
                </a:ext>
              </a:extLst>
            </p:cNvPr>
            <p:cNvSpPr>
              <a:spLocks noChangeArrowheads="1"/>
            </p:cNvSpPr>
            <p:nvPr/>
          </p:nvSpPr>
          <p:spPr bwMode="auto">
            <a:xfrm>
              <a:off x="1255" y="296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2" name="Rectangle 33">
              <a:extLst>
                <a:ext uri="{FF2B5EF4-FFF2-40B4-BE49-F238E27FC236}">
                  <a16:creationId xmlns:a16="http://schemas.microsoft.com/office/drawing/2014/main" id="{9C250D99-42FC-4610-ACAE-B21F9BA6AC2B}"/>
                </a:ext>
              </a:extLst>
            </p:cNvPr>
            <p:cNvSpPr>
              <a:spLocks noChangeArrowheads="1"/>
            </p:cNvSpPr>
            <p:nvPr/>
          </p:nvSpPr>
          <p:spPr bwMode="auto">
            <a:xfrm>
              <a:off x="1255" y="3259"/>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3" name="Rectangle 34">
              <a:extLst>
                <a:ext uri="{FF2B5EF4-FFF2-40B4-BE49-F238E27FC236}">
                  <a16:creationId xmlns:a16="http://schemas.microsoft.com/office/drawing/2014/main" id="{CC7335EA-F0DE-4657-8982-A96F5AE2381C}"/>
                </a:ext>
              </a:extLst>
            </p:cNvPr>
            <p:cNvSpPr>
              <a:spLocks noChangeArrowheads="1"/>
            </p:cNvSpPr>
            <p:nvPr/>
          </p:nvSpPr>
          <p:spPr bwMode="auto">
            <a:xfrm>
              <a:off x="1000" y="347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4" name="Rectangle 35">
              <a:extLst>
                <a:ext uri="{FF2B5EF4-FFF2-40B4-BE49-F238E27FC236}">
                  <a16:creationId xmlns:a16="http://schemas.microsoft.com/office/drawing/2014/main" id="{D7B55C41-40ED-4461-A05B-01BC661AF77E}"/>
                </a:ext>
              </a:extLst>
            </p:cNvPr>
            <p:cNvSpPr>
              <a:spLocks noChangeArrowheads="1"/>
            </p:cNvSpPr>
            <p:nvPr/>
          </p:nvSpPr>
          <p:spPr bwMode="auto">
            <a:xfrm>
              <a:off x="650" y="351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5" name="Rectangle 36">
              <a:extLst>
                <a:ext uri="{FF2B5EF4-FFF2-40B4-BE49-F238E27FC236}">
                  <a16:creationId xmlns:a16="http://schemas.microsoft.com/office/drawing/2014/main" id="{9CC3BF3E-9029-49CA-B887-C4493870E4C2}"/>
                </a:ext>
              </a:extLst>
            </p:cNvPr>
            <p:cNvSpPr>
              <a:spLocks noChangeArrowheads="1"/>
            </p:cNvSpPr>
            <p:nvPr/>
          </p:nvSpPr>
          <p:spPr bwMode="auto">
            <a:xfrm>
              <a:off x="442" y="3259"/>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6" name="Rectangle 37">
              <a:extLst>
                <a:ext uri="{FF2B5EF4-FFF2-40B4-BE49-F238E27FC236}">
                  <a16:creationId xmlns:a16="http://schemas.microsoft.com/office/drawing/2014/main" id="{B27A78D8-C1E2-4BBC-84E2-2E0A9A6232E3}"/>
                </a:ext>
              </a:extLst>
            </p:cNvPr>
            <p:cNvSpPr>
              <a:spLocks noChangeArrowheads="1"/>
            </p:cNvSpPr>
            <p:nvPr/>
          </p:nvSpPr>
          <p:spPr bwMode="auto">
            <a:xfrm>
              <a:off x="442" y="296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7" name="Rectangle 38">
              <a:extLst>
                <a:ext uri="{FF2B5EF4-FFF2-40B4-BE49-F238E27FC236}">
                  <a16:creationId xmlns:a16="http://schemas.microsoft.com/office/drawing/2014/main" id="{24CA762D-2868-4063-9141-00EC467AC462}"/>
                </a:ext>
              </a:extLst>
            </p:cNvPr>
            <p:cNvSpPr>
              <a:spLocks noChangeArrowheads="1"/>
            </p:cNvSpPr>
            <p:nvPr/>
          </p:nvSpPr>
          <p:spPr bwMode="auto">
            <a:xfrm>
              <a:off x="650" y="270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18" name="Freeform 39">
              <a:extLst>
                <a:ext uri="{FF2B5EF4-FFF2-40B4-BE49-F238E27FC236}">
                  <a16:creationId xmlns:a16="http://schemas.microsoft.com/office/drawing/2014/main" id="{A6764112-700A-4E0E-AB2E-69B2A35A744B}"/>
                </a:ext>
              </a:extLst>
            </p:cNvPr>
            <p:cNvSpPr>
              <a:spLocks/>
            </p:cNvSpPr>
            <p:nvPr/>
          </p:nvSpPr>
          <p:spPr bwMode="auto">
            <a:xfrm>
              <a:off x="636" y="2981"/>
              <a:ext cx="425" cy="426"/>
            </a:xfrm>
            <a:custGeom>
              <a:avLst/>
              <a:gdLst>
                <a:gd name="T0" fmla="*/ 36 w 425"/>
                <a:gd name="T1" fmla="*/ 93 h 426"/>
                <a:gd name="T2" fmla="*/ 25 w 425"/>
                <a:gd name="T3" fmla="*/ 112 h 426"/>
                <a:gd name="T4" fmla="*/ 16 w 425"/>
                <a:gd name="T5" fmla="*/ 131 h 426"/>
                <a:gd name="T6" fmla="*/ 9 w 425"/>
                <a:gd name="T7" fmla="*/ 150 h 426"/>
                <a:gd name="T8" fmla="*/ 4 w 425"/>
                <a:gd name="T9" fmla="*/ 171 h 426"/>
                <a:gd name="T10" fmla="*/ 1 w 425"/>
                <a:gd name="T11" fmla="*/ 190 h 426"/>
                <a:gd name="T12" fmla="*/ 0 w 425"/>
                <a:gd name="T13" fmla="*/ 212 h 426"/>
                <a:gd name="T14" fmla="*/ 0 w 425"/>
                <a:gd name="T15" fmla="*/ 232 h 426"/>
                <a:gd name="T16" fmla="*/ 3 w 425"/>
                <a:gd name="T17" fmla="*/ 251 h 426"/>
                <a:gd name="T18" fmla="*/ 8 w 425"/>
                <a:gd name="T19" fmla="*/ 272 h 426"/>
                <a:gd name="T20" fmla="*/ 14 w 425"/>
                <a:gd name="T21" fmla="*/ 291 h 426"/>
                <a:gd name="T22" fmla="*/ 22 w 425"/>
                <a:gd name="T23" fmla="*/ 309 h 426"/>
                <a:gd name="T24" fmla="*/ 33 w 425"/>
                <a:gd name="T25" fmla="*/ 328 h 426"/>
                <a:gd name="T26" fmla="*/ 44 w 425"/>
                <a:gd name="T27" fmla="*/ 345 h 426"/>
                <a:gd name="T28" fmla="*/ 59 w 425"/>
                <a:gd name="T29" fmla="*/ 360 h 426"/>
                <a:gd name="T30" fmla="*/ 75 w 425"/>
                <a:gd name="T31" fmla="*/ 376 h 426"/>
                <a:gd name="T32" fmla="*/ 92 w 425"/>
                <a:gd name="T33" fmla="*/ 389 h 426"/>
                <a:gd name="T34" fmla="*/ 111 w 425"/>
                <a:gd name="T35" fmla="*/ 400 h 426"/>
                <a:gd name="T36" fmla="*/ 130 w 425"/>
                <a:gd name="T37" fmla="*/ 409 h 426"/>
                <a:gd name="T38" fmla="*/ 150 w 425"/>
                <a:gd name="T39" fmla="*/ 416 h 426"/>
                <a:gd name="T40" fmla="*/ 170 w 425"/>
                <a:gd name="T41" fmla="*/ 422 h 426"/>
                <a:gd name="T42" fmla="*/ 190 w 425"/>
                <a:gd name="T43" fmla="*/ 425 h 426"/>
                <a:gd name="T44" fmla="*/ 211 w 425"/>
                <a:gd name="T45" fmla="*/ 426 h 426"/>
                <a:gd name="T46" fmla="*/ 231 w 425"/>
                <a:gd name="T47" fmla="*/ 425 h 426"/>
                <a:gd name="T48" fmla="*/ 251 w 425"/>
                <a:gd name="T49" fmla="*/ 422 h 426"/>
                <a:gd name="T50" fmla="*/ 271 w 425"/>
                <a:gd name="T51" fmla="*/ 417 h 426"/>
                <a:gd name="T52" fmla="*/ 290 w 425"/>
                <a:gd name="T53" fmla="*/ 410 h 426"/>
                <a:gd name="T54" fmla="*/ 309 w 425"/>
                <a:gd name="T55" fmla="*/ 402 h 426"/>
                <a:gd name="T56" fmla="*/ 327 w 425"/>
                <a:gd name="T57" fmla="*/ 392 h 426"/>
                <a:gd name="T58" fmla="*/ 344 w 425"/>
                <a:gd name="T59" fmla="*/ 380 h 426"/>
                <a:gd name="T60" fmla="*/ 360 w 425"/>
                <a:gd name="T61" fmla="*/ 365 h 426"/>
                <a:gd name="T62" fmla="*/ 375 w 425"/>
                <a:gd name="T63" fmla="*/ 350 h 426"/>
                <a:gd name="T64" fmla="*/ 388 w 425"/>
                <a:gd name="T65" fmla="*/ 333 h 426"/>
                <a:gd name="T66" fmla="*/ 399 w 425"/>
                <a:gd name="T67" fmla="*/ 315 h 426"/>
                <a:gd name="T68" fmla="*/ 409 w 425"/>
                <a:gd name="T69" fmla="*/ 295 h 426"/>
                <a:gd name="T70" fmla="*/ 416 w 425"/>
                <a:gd name="T71" fmla="*/ 276 h 426"/>
                <a:gd name="T72" fmla="*/ 421 w 425"/>
                <a:gd name="T73" fmla="*/ 255 h 426"/>
                <a:gd name="T74" fmla="*/ 424 w 425"/>
                <a:gd name="T75" fmla="*/ 235 h 426"/>
                <a:gd name="T76" fmla="*/ 425 w 425"/>
                <a:gd name="T77" fmla="*/ 215 h 426"/>
                <a:gd name="T78" fmla="*/ 424 w 425"/>
                <a:gd name="T79" fmla="*/ 194 h 426"/>
                <a:gd name="T80" fmla="*/ 422 w 425"/>
                <a:gd name="T81" fmla="*/ 174 h 426"/>
                <a:gd name="T82" fmla="*/ 417 w 425"/>
                <a:gd name="T83" fmla="*/ 154 h 426"/>
                <a:gd name="T84" fmla="*/ 410 w 425"/>
                <a:gd name="T85" fmla="*/ 135 h 426"/>
                <a:gd name="T86" fmla="*/ 402 w 425"/>
                <a:gd name="T87" fmla="*/ 116 h 426"/>
                <a:gd name="T88" fmla="*/ 391 w 425"/>
                <a:gd name="T89" fmla="*/ 98 h 426"/>
                <a:gd name="T90" fmla="*/ 379 w 425"/>
                <a:gd name="T91" fmla="*/ 81 h 426"/>
                <a:gd name="T92" fmla="*/ 365 w 425"/>
                <a:gd name="T93" fmla="*/ 65 h 426"/>
                <a:gd name="T94" fmla="*/ 350 w 425"/>
                <a:gd name="T95" fmla="*/ 50 h 426"/>
                <a:gd name="T96" fmla="*/ 333 w 425"/>
                <a:gd name="T97" fmla="*/ 38 h 426"/>
                <a:gd name="T98" fmla="*/ 319 w 425"/>
                <a:gd name="T99" fmla="*/ 28 h 426"/>
                <a:gd name="T100" fmla="*/ 303 w 425"/>
                <a:gd name="T101" fmla="*/ 20 h 426"/>
                <a:gd name="T102" fmla="*/ 286 w 425"/>
                <a:gd name="T103" fmla="*/ 14 h 426"/>
                <a:gd name="T104" fmla="*/ 270 w 425"/>
                <a:gd name="T105" fmla="*/ 8 h 426"/>
                <a:gd name="T106" fmla="*/ 253 w 425"/>
                <a:gd name="T107" fmla="*/ 3 h 426"/>
                <a:gd name="T108" fmla="*/ 235 w 425"/>
                <a:gd name="T109" fmla="*/ 1 h 426"/>
                <a:gd name="T110" fmla="*/ 217 w 425"/>
                <a:gd name="T111" fmla="*/ 0 h 4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25" h="426">
                  <a:moveTo>
                    <a:pt x="42" y="84"/>
                  </a:moveTo>
                  <a:lnTo>
                    <a:pt x="36" y="93"/>
                  </a:lnTo>
                  <a:lnTo>
                    <a:pt x="30" y="102"/>
                  </a:lnTo>
                  <a:lnTo>
                    <a:pt x="25" y="112"/>
                  </a:lnTo>
                  <a:lnTo>
                    <a:pt x="20" y="121"/>
                  </a:lnTo>
                  <a:lnTo>
                    <a:pt x="16" y="131"/>
                  </a:lnTo>
                  <a:lnTo>
                    <a:pt x="12" y="140"/>
                  </a:lnTo>
                  <a:lnTo>
                    <a:pt x="9" y="150"/>
                  </a:lnTo>
                  <a:lnTo>
                    <a:pt x="6" y="161"/>
                  </a:lnTo>
                  <a:lnTo>
                    <a:pt x="4" y="171"/>
                  </a:lnTo>
                  <a:lnTo>
                    <a:pt x="2" y="180"/>
                  </a:lnTo>
                  <a:lnTo>
                    <a:pt x="1" y="190"/>
                  </a:lnTo>
                  <a:lnTo>
                    <a:pt x="0" y="200"/>
                  </a:lnTo>
                  <a:lnTo>
                    <a:pt x="0" y="212"/>
                  </a:lnTo>
                  <a:lnTo>
                    <a:pt x="0" y="222"/>
                  </a:lnTo>
                  <a:lnTo>
                    <a:pt x="0" y="232"/>
                  </a:lnTo>
                  <a:lnTo>
                    <a:pt x="2" y="242"/>
                  </a:lnTo>
                  <a:lnTo>
                    <a:pt x="3" y="251"/>
                  </a:lnTo>
                  <a:lnTo>
                    <a:pt x="5" y="261"/>
                  </a:lnTo>
                  <a:lnTo>
                    <a:pt x="8" y="272"/>
                  </a:lnTo>
                  <a:lnTo>
                    <a:pt x="11" y="282"/>
                  </a:lnTo>
                  <a:lnTo>
                    <a:pt x="14" y="291"/>
                  </a:lnTo>
                  <a:lnTo>
                    <a:pt x="18" y="300"/>
                  </a:lnTo>
                  <a:lnTo>
                    <a:pt x="22" y="309"/>
                  </a:lnTo>
                  <a:lnTo>
                    <a:pt x="27" y="319"/>
                  </a:lnTo>
                  <a:lnTo>
                    <a:pt x="33" y="328"/>
                  </a:lnTo>
                  <a:lnTo>
                    <a:pt x="38" y="336"/>
                  </a:lnTo>
                  <a:lnTo>
                    <a:pt x="44" y="345"/>
                  </a:lnTo>
                  <a:lnTo>
                    <a:pt x="52" y="353"/>
                  </a:lnTo>
                  <a:lnTo>
                    <a:pt x="59" y="360"/>
                  </a:lnTo>
                  <a:lnTo>
                    <a:pt x="67" y="369"/>
                  </a:lnTo>
                  <a:lnTo>
                    <a:pt x="75" y="376"/>
                  </a:lnTo>
                  <a:lnTo>
                    <a:pt x="83" y="383"/>
                  </a:lnTo>
                  <a:lnTo>
                    <a:pt x="92" y="389"/>
                  </a:lnTo>
                  <a:lnTo>
                    <a:pt x="102" y="395"/>
                  </a:lnTo>
                  <a:lnTo>
                    <a:pt x="111" y="400"/>
                  </a:lnTo>
                  <a:lnTo>
                    <a:pt x="120" y="405"/>
                  </a:lnTo>
                  <a:lnTo>
                    <a:pt x="130" y="409"/>
                  </a:lnTo>
                  <a:lnTo>
                    <a:pt x="139" y="413"/>
                  </a:lnTo>
                  <a:lnTo>
                    <a:pt x="150" y="416"/>
                  </a:lnTo>
                  <a:lnTo>
                    <a:pt x="160" y="420"/>
                  </a:lnTo>
                  <a:lnTo>
                    <a:pt x="170" y="422"/>
                  </a:lnTo>
                  <a:lnTo>
                    <a:pt x="180" y="424"/>
                  </a:lnTo>
                  <a:lnTo>
                    <a:pt x="190" y="425"/>
                  </a:lnTo>
                  <a:lnTo>
                    <a:pt x="201" y="426"/>
                  </a:lnTo>
                  <a:lnTo>
                    <a:pt x="211" y="426"/>
                  </a:lnTo>
                  <a:lnTo>
                    <a:pt x="221" y="426"/>
                  </a:lnTo>
                  <a:lnTo>
                    <a:pt x="231" y="425"/>
                  </a:lnTo>
                  <a:lnTo>
                    <a:pt x="241" y="424"/>
                  </a:lnTo>
                  <a:lnTo>
                    <a:pt x="251" y="422"/>
                  </a:lnTo>
                  <a:lnTo>
                    <a:pt x="261" y="420"/>
                  </a:lnTo>
                  <a:lnTo>
                    <a:pt x="271" y="417"/>
                  </a:lnTo>
                  <a:lnTo>
                    <a:pt x="281" y="414"/>
                  </a:lnTo>
                  <a:lnTo>
                    <a:pt x="290" y="410"/>
                  </a:lnTo>
                  <a:lnTo>
                    <a:pt x="300" y="406"/>
                  </a:lnTo>
                  <a:lnTo>
                    <a:pt x="309" y="402"/>
                  </a:lnTo>
                  <a:lnTo>
                    <a:pt x="318" y="397"/>
                  </a:lnTo>
                  <a:lnTo>
                    <a:pt x="327" y="392"/>
                  </a:lnTo>
                  <a:lnTo>
                    <a:pt x="335" y="386"/>
                  </a:lnTo>
                  <a:lnTo>
                    <a:pt x="344" y="380"/>
                  </a:lnTo>
                  <a:lnTo>
                    <a:pt x="353" y="373"/>
                  </a:lnTo>
                  <a:lnTo>
                    <a:pt x="360" y="365"/>
                  </a:lnTo>
                  <a:lnTo>
                    <a:pt x="368" y="358"/>
                  </a:lnTo>
                  <a:lnTo>
                    <a:pt x="375" y="350"/>
                  </a:lnTo>
                  <a:lnTo>
                    <a:pt x="382" y="342"/>
                  </a:lnTo>
                  <a:lnTo>
                    <a:pt x="388" y="333"/>
                  </a:lnTo>
                  <a:lnTo>
                    <a:pt x="394" y="324"/>
                  </a:lnTo>
                  <a:lnTo>
                    <a:pt x="399" y="315"/>
                  </a:lnTo>
                  <a:lnTo>
                    <a:pt x="405" y="304"/>
                  </a:lnTo>
                  <a:lnTo>
                    <a:pt x="409" y="295"/>
                  </a:lnTo>
                  <a:lnTo>
                    <a:pt x="413" y="285"/>
                  </a:lnTo>
                  <a:lnTo>
                    <a:pt x="416" y="276"/>
                  </a:lnTo>
                  <a:lnTo>
                    <a:pt x="419" y="266"/>
                  </a:lnTo>
                  <a:lnTo>
                    <a:pt x="421" y="255"/>
                  </a:lnTo>
                  <a:lnTo>
                    <a:pt x="423" y="245"/>
                  </a:lnTo>
                  <a:lnTo>
                    <a:pt x="424" y="235"/>
                  </a:lnTo>
                  <a:lnTo>
                    <a:pt x="425" y="225"/>
                  </a:lnTo>
                  <a:lnTo>
                    <a:pt x="425" y="215"/>
                  </a:lnTo>
                  <a:lnTo>
                    <a:pt x="425" y="204"/>
                  </a:lnTo>
                  <a:lnTo>
                    <a:pt x="424" y="194"/>
                  </a:lnTo>
                  <a:lnTo>
                    <a:pt x="423" y="184"/>
                  </a:lnTo>
                  <a:lnTo>
                    <a:pt x="422" y="174"/>
                  </a:lnTo>
                  <a:lnTo>
                    <a:pt x="419" y="164"/>
                  </a:lnTo>
                  <a:lnTo>
                    <a:pt x="417" y="154"/>
                  </a:lnTo>
                  <a:lnTo>
                    <a:pt x="414" y="144"/>
                  </a:lnTo>
                  <a:lnTo>
                    <a:pt x="410" y="135"/>
                  </a:lnTo>
                  <a:lnTo>
                    <a:pt x="407" y="125"/>
                  </a:lnTo>
                  <a:lnTo>
                    <a:pt x="402" y="116"/>
                  </a:lnTo>
                  <a:lnTo>
                    <a:pt x="396" y="106"/>
                  </a:lnTo>
                  <a:lnTo>
                    <a:pt x="391" y="98"/>
                  </a:lnTo>
                  <a:lnTo>
                    <a:pt x="385" y="89"/>
                  </a:lnTo>
                  <a:lnTo>
                    <a:pt x="379" y="81"/>
                  </a:lnTo>
                  <a:lnTo>
                    <a:pt x="372" y="73"/>
                  </a:lnTo>
                  <a:lnTo>
                    <a:pt x="365" y="65"/>
                  </a:lnTo>
                  <a:lnTo>
                    <a:pt x="358" y="58"/>
                  </a:lnTo>
                  <a:lnTo>
                    <a:pt x="350" y="50"/>
                  </a:lnTo>
                  <a:lnTo>
                    <a:pt x="341" y="43"/>
                  </a:lnTo>
                  <a:lnTo>
                    <a:pt x="333" y="38"/>
                  </a:lnTo>
                  <a:lnTo>
                    <a:pt x="326" y="33"/>
                  </a:lnTo>
                  <a:lnTo>
                    <a:pt x="319" y="28"/>
                  </a:lnTo>
                  <a:lnTo>
                    <a:pt x="311" y="24"/>
                  </a:lnTo>
                  <a:lnTo>
                    <a:pt x="303" y="20"/>
                  </a:lnTo>
                  <a:lnTo>
                    <a:pt x="294" y="17"/>
                  </a:lnTo>
                  <a:lnTo>
                    <a:pt x="286" y="14"/>
                  </a:lnTo>
                  <a:lnTo>
                    <a:pt x="278" y="11"/>
                  </a:lnTo>
                  <a:lnTo>
                    <a:pt x="270" y="8"/>
                  </a:lnTo>
                  <a:lnTo>
                    <a:pt x="261" y="6"/>
                  </a:lnTo>
                  <a:lnTo>
                    <a:pt x="253" y="3"/>
                  </a:lnTo>
                  <a:lnTo>
                    <a:pt x="243" y="2"/>
                  </a:lnTo>
                  <a:lnTo>
                    <a:pt x="235" y="1"/>
                  </a:lnTo>
                  <a:lnTo>
                    <a:pt x="226" y="0"/>
                  </a:lnTo>
                  <a:lnTo>
                    <a:pt x="217" y="0"/>
                  </a:lnTo>
                  <a:lnTo>
                    <a:pt x="20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19" name="Freeform 40">
              <a:extLst>
                <a:ext uri="{FF2B5EF4-FFF2-40B4-BE49-F238E27FC236}">
                  <a16:creationId xmlns:a16="http://schemas.microsoft.com/office/drawing/2014/main" id="{00ABFDCC-034A-4B01-8EAB-FCDFA7F7A10C}"/>
                </a:ext>
              </a:extLst>
            </p:cNvPr>
            <p:cNvSpPr>
              <a:spLocks/>
            </p:cNvSpPr>
            <p:nvPr/>
          </p:nvSpPr>
          <p:spPr bwMode="auto">
            <a:xfrm>
              <a:off x="663" y="3024"/>
              <a:ext cx="51" cy="53"/>
            </a:xfrm>
            <a:custGeom>
              <a:avLst/>
              <a:gdLst>
                <a:gd name="T0" fmla="*/ 0 w 51"/>
                <a:gd name="T1" fmla="*/ 28 h 53"/>
                <a:gd name="T2" fmla="*/ 51 w 51"/>
                <a:gd name="T3" fmla="*/ 0 h 53"/>
                <a:gd name="T4" fmla="*/ 27 w 51"/>
                <a:gd name="T5" fmla="*/ 53 h 53"/>
                <a:gd name="T6" fmla="*/ 0 w 51"/>
                <a:gd name="T7" fmla="*/ 28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53">
                  <a:moveTo>
                    <a:pt x="0" y="28"/>
                  </a:moveTo>
                  <a:lnTo>
                    <a:pt x="51" y="0"/>
                  </a:lnTo>
                  <a:lnTo>
                    <a:pt x="27" y="53"/>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0" name="Rectangle 41">
              <a:extLst>
                <a:ext uri="{FF2B5EF4-FFF2-40B4-BE49-F238E27FC236}">
                  <a16:creationId xmlns:a16="http://schemas.microsoft.com/office/drawing/2014/main" id="{28736671-9516-45D2-9956-AF5F064113A3}"/>
                </a:ext>
              </a:extLst>
            </p:cNvPr>
            <p:cNvSpPr>
              <a:spLocks noChangeArrowheads="1"/>
            </p:cNvSpPr>
            <p:nvPr/>
          </p:nvSpPr>
          <p:spPr bwMode="auto">
            <a:xfrm>
              <a:off x="12" y="3100"/>
              <a:ext cx="10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latin typeface="微软雅黑" panose="020B0503020204020204" pitchFamily="34" charset="-122"/>
                  <a:ea typeface="微软雅黑" panose="020B0503020204020204" pitchFamily="34" charset="-122"/>
                  <a:cs typeface="Times New Roman" pitchFamily="18" charset="0"/>
                </a:rPr>
                <a:t>R</a:t>
              </a:r>
            </a:p>
          </p:txBody>
        </p:sp>
        <p:sp>
          <p:nvSpPr>
            <p:cNvPr id="121" name="Freeform 42">
              <a:extLst>
                <a:ext uri="{FF2B5EF4-FFF2-40B4-BE49-F238E27FC236}">
                  <a16:creationId xmlns:a16="http://schemas.microsoft.com/office/drawing/2014/main" id="{460D846E-4DB3-4493-AF7C-3BDED83C3ADF}"/>
                </a:ext>
              </a:extLst>
            </p:cNvPr>
            <p:cNvSpPr>
              <a:spLocks/>
            </p:cNvSpPr>
            <p:nvPr/>
          </p:nvSpPr>
          <p:spPr bwMode="auto">
            <a:xfrm>
              <a:off x="1652" y="1013"/>
              <a:ext cx="1192" cy="1192"/>
            </a:xfrm>
            <a:custGeom>
              <a:avLst/>
              <a:gdLst>
                <a:gd name="T0" fmla="*/ 2 w 1192"/>
                <a:gd name="T1" fmla="*/ 551 h 1192"/>
                <a:gd name="T2" fmla="*/ 9 w 1192"/>
                <a:gd name="T3" fmla="*/ 491 h 1192"/>
                <a:gd name="T4" fmla="*/ 22 w 1192"/>
                <a:gd name="T5" fmla="*/ 434 h 1192"/>
                <a:gd name="T6" fmla="*/ 41 w 1192"/>
                <a:gd name="T7" fmla="*/ 379 h 1192"/>
                <a:gd name="T8" fmla="*/ 65 w 1192"/>
                <a:gd name="T9" fmla="*/ 326 h 1192"/>
                <a:gd name="T10" fmla="*/ 94 w 1192"/>
                <a:gd name="T11" fmla="*/ 276 h 1192"/>
                <a:gd name="T12" fmla="*/ 127 w 1192"/>
                <a:gd name="T13" fmla="*/ 229 h 1192"/>
                <a:gd name="T14" fmla="*/ 174 w 1192"/>
                <a:gd name="T15" fmla="*/ 176 h 1192"/>
                <a:gd name="T16" fmla="*/ 228 w 1192"/>
                <a:gd name="T17" fmla="*/ 128 h 1192"/>
                <a:gd name="T18" fmla="*/ 275 w 1192"/>
                <a:gd name="T19" fmla="*/ 95 h 1192"/>
                <a:gd name="T20" fmla="*/ 324 w 1192"/>
                <a:gd name="T21" fmla="*/ 66 h 1192"/>
                <a:gd name="T22" fmla="*/ 377 w 1192"/>
                <a:gd name="T23" fmla="*/ 42 h 1192"/>
                <a:gd name="T24" fmla="*/ 432 w 1192"/>
                <a:gd name="T25" fmla="*/ 24 h 1192"/>
                <a:gd name="T26" fmla="*/ 490 w 1192"/>
                <a:gd name="T27" fmla="*/ 11 h 1192"/>
                <a:gd name="T28" fmla="*/ 550 w 1192"/>
                <a:gd name="T29" fmla="*/ 2 h 1192"/>
                <a:gd name="T30" fmla="*/ 612 w 1192"/>
                <a:gd name="T31" fmla="*/ 1 h 1192"/>
                <a:gd name="T32" fmla="*/ 672 w 1192"/>
                <a:gd name="T33" fmla="*/ 6 h 1192"/>
                <a:gd name="T34" fmla="*/ 730 w 1192"/>
                <a:gd name="T35" fmla="*/ 16 h 1192"/>
                <a:gd name="T36" fmla="*/ 787 w 1192"/>
                <a:gd name="T37" fmla="*/ 32 h 1192"/>
                <a:gd name="T38" fmla="*/ 841 w 1192"/>
                <a:gd name="T39" fmla="*/ 53 h 1192"/>
                <a:gd name="T40" fmla="*/ 892 w 1192"/>
                <a:gd name="T41" fmla="*/ 80 h 1192"/>
                <a:gd name="T42" fmla="*/ 941 w 1192"/>
                <a:gd name="T43" fmla="*/ 111 h 1192"/>
                <a:gd name="T44" fmla="*/ 986 w 1192"/>
                <a:gd name="T45" fmla="*/ 146 h 1192"/>
                <a:gd name="T46" fmla="*/ 1046 w 1192"/>
                <a:gd name="T47" fmla="*/ 206 h 1192"/>
                <a:gd name="T48" fmla="*/ 1082 w 1192"/>
                <a:gd name="T49" fmla="*/ 252 h 1192"/>
                <a:gd name="T50" fmla="*/ 1113 w 1192"/>
                <a:gd name="T51" fmla="*/ 300 h 1192"/>
                <a:gd name="T52" fmla="*/ 1139 w 1192"/>
                <a:gd name="T53" fmla="*/ 351 h 1192"/>
                <a:gd name="T54" fmla="*/ 1161 w 1192"/>
                <a:gd name="T55" fmla="*/ 405 h 1192"/>
                <a:gd name="T56" fmla="*/ 1177 w 1192"/>
                <a:gd name="T57" fmla="*/ 462 h 1192"/>
                <a:gd name="T58" fmla="*/ 1187 w 1192"/>
                <a:gd name="T59" fmla="*/ 520 h 1192"/>
                <a:gd name="T60" fmla="*/ 1192 w 1192"/>
                <a:gd name="T61" fmla="*/ 582 h 1192"/>
                <a:gd name="T62" fmla="*/ 1191 w 1192"/>
                <a:gd name="T63" fmla="*/ 628 h 1192"/>
                <a:gd name="T64" fmla="*/ 1185 w 1192"/>
                <a:gd name="T65" fmla="*/ 688 h 1192"/>
                <a:gd name="T66" fmla="*/ 1173 w 1192"/>
                <a:gd name="T67" fmla="*/ 746 h 1192"/>
                <a:gd name="T68" fmla="*/ 1156 w 1192"/>
                <a:gd name="T69" fmla="*/ 802 h 1192"/>
                <a:gd name="T70" fmla="*/ 1133 w 1192"/>
                <a:gd name="T71" fmla="*/ 855 h 1192"/>
                <a:gd name="T72" fmla="*/ 1106 w 1192"/>
                <a:gd name="T73" fmla="*/ 906 h 1192"/>
                <a:gd name="T74" fmla="*/ 1074 w 1192"/>
                <a:gd name="T75" fmla="*/ 954 h 1192"/>
                <a:gd name="T76" fmla="*/ 1037 w 1192"/>
                <a:gd name="T77" fmla="*/ 998 h 1192"/>
                <a:gd name="T78" fmla="*/ 975 w 1192"/>
                <a:gd name="T79" fmla="*/ 1057 h 1192"/>
                <a:gd name="T80" fmla="*/ 929 w 1192"/>
                <a:gd name="T81" fmla="*/ 1091 h 1192"/>
                <a:gd name="T82" fmla="*/ 880 w 1192"/>
                <a:gd name="T83" fmla="*/ 1121 h 1192"/>
                <a:gd name="T84" fmla="*/ 828 w 1192"/>
                <a:gd name="T85" fmla="*/ 1146 h 1192"/>
                <a:gd name="T86" fmla="*/ 773 w 1192"/>
                <a:gd name="T87" fmla="*/ 1166 h 1192"/>
                <a:gd name="T88" fmla="*/ 716 w 1192"/>
                <a:gd name="T89" fmla="*/ 1180 h 1192"/>
                <a:gd name="T90" fmla="*/ 657 w 1192"/>
                <a:gd name="T91" fmla="*/ 1189 h 1192"/>
                <a:gd name="T92" fmla="*/ 595 w 1192"/>
                <a:gd name="T93" fmla="*/ 1192 h 1192"/>
                <a:gd name="T94" fmla="*/ 535 w 1192"/>
                <a:gd name="T95" fmla="*/ 1189 h 1192"/>
                <a:gd name="T96" fmla="*/ 476 w 1192"/>
                <a:gd name="T97" fmla="*/ 1180 h 1192"/>
                <a:gd name="T98" fmla="*/ 419 w 1192"/>
                <a:gd name="T99" fmla="*/ 1166 h 1192"/>
                <a:gd name="T100" fmla="*/ 364 w 1192"/>
                <a:gd name="T101" fmla="*/ 1146 h 1192"/>
                <a:gd name="T102" fmla="*/ 312 w 1192"/>
                <a:gd name="T103" fmla="*/ 1121 h 1192"/>
                <a:gd name="T104" fmla="*/ 263 w 1192"/>
                <a:gd name="T105" fmla="*/ 1091 h 1192"/>
                <a:gd name="T106" fmla="*/ 217 w 1192"/>
                <a:gd name="T107" fmla="*/ 1057 h 1192"/>
                <a:gd name="T108" fmla="*/ 155 w 1192"/>
                <a:gd name="T109" fmla="*/ 998 h 1192"/>
                <a:gd name="T110" fmla="*/ 118 w 1192"/>
                <a:gd name="T111" fmla="*/ 954 h 1192"/>
                <a:gd name="T112" fmla="*/ 86 w 1192"/>
                <a:gd name="T113" fmla="*/ 906 h 1192"/>
                <a:gd name="T114" fmla="*/ 59 w 1192"/>
                <a:gd name="T115" fmla="*/ 855 h 1192"/>
                <a:gd name="T116" fmla="*/ 36 w 1192"/>
                <a:gd name="T117" fmla="*/ 802 h 1192"/>
                <a:gd name="T118" fmla="*/ 19 w 1192"/>
                <a:gd name="T119" fmla="*/ 746 h 1192"/>
                <a:gd name="T120" fmla="*/ 7 w 1192"/>
                <a:gd name="T121" fmla="*/ 688 h 1192"/>
                <a:gd name="T122" fmla="*/ 1 w 1192"/>
                <a:gd name="T123" fmla="*/ 628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2" h="1192">
                  <a:moveTo>
                    <a:pt x="0" y="597"/>
                  </a:moveTo>
                  <a:lnTo>
                    <a:pt x="0" y="582"/>
                  </a:lnTo>
                  <a:lnTo>
                    <a:pt x="1" y="566"/>
                  </a:lnTo>
                  <a:lnTo>
                    <a:pt x="2" y="551"/>
                  </a:lnTo>
                  <a:lnTo>
                    <a:pt x="3" y="536"/>
                  </a:lnTo>
                  <a:lnTo>
                    <a:pt x="5" y="520"/>
                  </a:lnTo>
                  <a:lnTo>
                    <a:pt x="7" y="506"/>
                  </a:lnTo>
                  <a:lnTo>
                    <a:pt x="9" y="491"/>
                  </a:lnTo>
                  <a:lnTo>
                    <a:pt x="12" y="477"/>
                  </a:lnTo>
                  <a:lnTo>
                    <a:pt x="15" y="462"/>
                  </a:lnTo>
                  <a:lnTo>
                    <a:pt x="19" y="448"/>
                  </a:lnTo>
                  <a:lnTo>
                    <a:pt x="22" y="434"/>
                  </a:lnTo>
                  <a:lnTo>
                    <a:pt x="26" y="420"/>
                  </a:lnTo>
                  <a:lnTo>
                    <a:pt x="31" y="405"/>
                  </a:lnTo>
                  <a:lnTo>
                    <a:pt x="36" y="392"/>
                  </a:lnTo>
                  <a:lnTo>
                    <a:pt x="41" y="379"/>
                  </a:lnTo>
                  <a:lnTo>
                    <a:pt x="47" y="364"/>
                  </a:lnTo>
                  <a:lnTo>
                    <a:pt x="53" y="351"/>
                  </a:lnTo>
                  <a:lnTo>
                    <a:pt x="59" y="339"/>
                  </a:lnTo>
                  <a:lnTo>
                    <a:pt x="65" y="326"/>
                  </a:lnTo>
                  <a:lnTo>
                    <a:pt x="72" y="312"/>
                  </a:lnTo>
                  <a:lnTo>
                    <a:pt x="79" y="300"/>
                  </a:lnTo>
                  <a:lnTo>
                    <a:pt x="86" y="288"/>
                  </a:lnTo>
                  <a:lnTo>
                    <a:pt x="94" y="276"/>
                  </a:lnTo>
                  <a:lnTo>
                    <a:pt x="102" y="264"/>
                  </a:lnTo>
                  <a:lnTo>
                    <a:pt x="110" y="252"/>
                  </a:lnTo>
                  <a:lnTo>
                    <a:pt x="118" y="240"/>
                  </a:lnTo>
                  <a:lnTo>
                    <a:pt x="127" y="229"/>
                  </a:lnTo>
                  <a:lnTo>
                    <a:pt x="136" y="218"/>
                  </a:lnTo>
                  <a:lnTo>
                    <a:pt x="146" y="206"/>
                  </a:lnTo>
                  <a:lnTo>
                    <a:pt x="155" y="196"/>
                  </a:lnTo>
                  <a:lnTo>
                    <a:pt x="174" y="176"/>
                  </a:lnTo>
                  <a:lnTo>
                    <a:pt x="196" y="155"/>
                  </a:lnTo>
                  <a:lnTo>
                    <a:pt x="206" y="146"/>
                  </a:lnTo>
                  <a:lnTo>
                    <a:pt x="217" y="137"/>
                  </a:lnTo>
                  <a:lnTo>
                    <a:pt x="228" y="128"/>
                  </a:lnTo>
                  <a:lnTo>
                    <a:pt x="239" y="120"/>
                  </a:lnTo>
                  <a:lnTo>
                    <a:pt x="251" y="111"/>
                  </a:lnTo>
                  <a:lnTo>
                    <a:pt x="263" y="102"/>
                  </a:lnTo>
                  <a:lnTo>
                    <a:pt x="275" y="95"/>
                  </a:lnTo>
                  <a:lnTo>
                    <a:pt x="286" y="87"/>
                  </a:lnTo>
                  <a:lnTo>
                    <a:pt x="300" y="80"/>
                  </a:lnTo>
                  <a:lnTo>
                    <a:pt x="312" y="73"/>
                  </a:lnTo>
                  <a:lnTo>
                    <a:pt x="324" y="66"/>
                  </a:lnTo>
                  <a:lnTo>
                    <a:pt x="337" y="60"/>
                  </a:lnTo>
                  <a:lnTo>
                    <a:pt x="351" y="53"/>
                  </a:lnTo>
                  <a:lnTo>
                    <a:pt x="364" y="47"/>
                  </a:lnTo>
                  <a:lnTo>
                    <a:pt x="377" y="42"/>
                  </a:lnTo>
                  <a:lnTo>
                    <a:pt x="391" y="37"/>
                  </a:lnTo>
                  <a:lnTo>
                    <a:pt x="405" y="32"/>
                  </a:lnTo>
                  <a:lnTo>
                    <a:pt x="419" y="28"/>
                  </a:lnTo>
                  <a:lnTo>
                    <a:pt x="432" y="24"/>
                  </a:lnTo>
                  <a:lnTo>
                    <a:pt x="446" y="20"/>
                  </a:lnTo>
                  <a:lnTo>
                    <a:pt x="461" y="16"/>
                  </a:lnTo>
                  <a:lnTo>
                    <a:pt x="476" y="13"/>
                  </a:lnTo>
                  <a:lnTo>
                    <a:pt x="490" y="11"/>
                  </a:lnTo>
                  <a:lnTo>
                    <a:pt x="505" y="8"/>
                  </a:lnTo>
                  <a:lnTo>
                    <a:pt x="520" y="6"/>
                  </a:lnTo>
                  <a:lnTo>
                    <a:pt x="535" y="3"/>
                  </a:lnTo>
                  <a:lnTo>
                    <a:pt x="550" y="2"/>
                  </a:lnTo>
                  <a:lnTo>
                    <a:pt x="565" y="1"/>
                  </a:lnTo>
                  <a:lnTo>
                    <a:pt x="580" y="1"/>
                  </a:lnTo>
                  <a:lnTo>
                    <a:pt x="595" y="0"/>
                  </a:lnTo>
                  <a:lnTo>
                    <a:pt x="612" y="1"/>
                  </a:lnTo>
                  <a:lnTo>
                    <a:pt x="627" y="1"/>
                  </a:lnTo>
                  <a:lnTo>
                    <a:pt x="641" y="2"/>
                  </a:lnTo>
                  <a:lnTo>
                    <a:pt x="657" y="5"/>
                  </a:lnTo>
                  <a:lnTo>
                    <a:pt x="672" y="6"/>
                  </a:lnTo>
                  <a:lnTo>
                    <a:pt x="687" y="8"/>
                  </a:lnTo>
                  <a:lnTo>
                    <a:pt x="702" y="11"/>
                  </a:lnTo>
                  <a:lnTo>
                    <a:pt x="716" y="13"/>
                  </a:lnTo>
                  <a:lnTo>
                    <a:pt x="730" y="16"/>
                  </a:lnTo>
                  <a:lnTo>
                    <a:pt x="745" y="20"/>
                  </a:lnTo>
                  <a:lnTo>
                    <a:pt x="760" y="24"/>
                  </a:lnTo>
                  <a:lnTo>
                    <a:pt x="773" y="28"/>
                  </a:lnTo>
                  <a:lnTo>
                    <a:pt x="787" y="32"/>
                  </a:lnTo>
                  <a:lnTo>
                    <a:pt x="800" y="37"/>
                  </a:lnTo>
                  <a:lnTo>
                    <a:pt x="815" y="42"/>
                  </a:lnTo>
                  <a:lnTo>
                    <a:pt x="828" y="47"/>
                  </a:lnTo>
                  <a:lnTo>
                    <a:pt x="841" y="53"/>
                  </a:lnTo>
                  <a:lnTo>
                    <a:pt x="855" y="60"/>
                  </a:lnTo>
                  <a:lnTo>
                    <a:pt x="868" y="66"/>
                  </a:lnTo>
                  <a:lnTo>
                    <a:pt x="880" y="73"/>
                  </a:lnTo>
                  <a:lnTo>
                    <a:pt x="892" y="80"/>
                  </a:lnTo>
                  <a:lnTo>
                    <a:pt x="906" y="87"/>
                  </a:lnTo>
                  <a:lnTo>
                    <a:pt x="917" y="95"/>
                  </a:lnTo>
                  <a:lnTo>
                    <a:pt x="929" y="102"/>
                  </a:lnTo>
                  <a:lnTo>
                    <a:pt x="941" y="111"/>
                  </a:lnTo>
                  <a:lnTo>
                    <a:pt x="953" y="120"/>
                  </a:lnTo>
                  <a:lnTo>
                    <a:pt x="964" y="128"/>
                  </a:lnTo>
                  <a:lnTo>
                    <a:pt x="975" y="137"/>
                  </a:lnTo>
                  <a:lnTo>
                    <a:pt x="986" y="146"/>
                  </a:lnTo>
                  <a:lnTo>
                    <a:pt x="996" y="155"/>
                  </a:lnTo>
                  <a:lnTo>
                    <a:pt x="1018" y="176"/>
                  </a:lnTo>
                  <a:lnTo>
                    <a:pt x="1037" y="196"/>
                  </a:lnTo>
                  <a:lnTo>
                    <a:pt x="1046" y="206"/>
                  </a:lnTo>
                  <a:lnTo>
                    <a:pt x="1056" y="218"/>
                  </a:lnTo>
                  <a:lnTo>
                    <a:pt x="1065" y="229"/>
                  </a:lnTo>
                  <a:lnTo>
                    <a:pt x="1074" y="240"/>
                  </a:lnTo>
                  <a:lnTo>
                    <a:pt x="1082" y="252"/>
                  </a:lnTo>
                  <a:lnTo>
                    <a:pt x="1090" y="264"/>
                  </a:lnTo>
                  <a:lnTo>
                    <a:pt x="1098" y="276"/>
                  </a:lnTo>
                  <a:lnTo>
                    <a:pt x="1106" y="288"/>
                  </a:lnTo>
                  <a:lnTo>
                    <a:pt x="1113" y="300"/>
                  </a:lnTo>
                  <a:lnTo>
                    <a:pt x="1120" y="312"/>
                  </a:lnTo>
                  <a:lnTo>
                    <a:pt x="1127" y="326"/>
                  </a:lnTo>
                  <a:lnTo>
                    <a:pt x="1133" y="338"/>
                  </a:lnTo>
                  <a:lnTo>
                    <a:pt x="1139" y="351"/>
                  </a:lnTo>
                  <a:lnTo>
                    <a:pt x="1145" y="364"/>
                  </a:lnTo>
                  <a:lnTo>
                    <a:pt x="1150" y="379"/>
                  </a:lnTo>
                  <a:lnTo>
                    <a:pt x="1156" y="392"/>
                  </a:lnTo>
                  <a:lnTo>
                    <a:pt x="1161" y="405"/>
                  </a:lnTo>
                  <a:lnTo>
                    <a:pt x="1166" y="420"/>
                  </a:lnTo>
                  <a:lnTo>
                    <a:pt x="1170" y="434"/>
                  </a:lnTo>
                  <a:lnTo>
                    <a:pt x="1173" y="448"/>
                  </a:lnTo>
                  <a:lnTo>
                    <a:pt x="1177" y="462"/>
                  </a:lnTo>
                  <a:lnTo>
                    <a:pt x="1180" y="477"/>
                  </a:lnTo>
                  <a:lnTo>
                    <a:pt x="1183" y="491"/>
                  </a:lnTo>
                  <a:lnTo>
                    <a:pt x="1185" y="506"/>
                  </a:lnTo>
                  <a:lnTo>
                    <a:pt x="1187" y="520"/>
                  </a:lnTo>
                  <a:lnTo>
                    <a:pt x="1189" y="536"/>
                  </a:lnTo>
                  <a:lnTo>
                    <a:pt x="1190" y="551"/>
                  </a:lnTo>
                  <a:lnTo>
                    <a:pt x="1191" y="566"/>
                  </a:lnTo>
                  <a:lnTo>
                    <a:pt x="1192" y="582"/>
                  </a:lnTo>
                  <a:lnTo>
                    <a:pt x="1192" y="597"/>
                  </a:lnTo>
                  <a:lnTo>
                    <a:pt x="1192" y="612"/>
                  </a:lnTo>
                  <a:lnTo>
                    <a:pt x="1191" y="628"/>
                  </a:lnTo>
                  <a:lnTo>
                    <a:pt x="1190" y="643"/>
                  </a:lnTo>
                  <a:lnTo>
                    <a:pt x="1189" y="658"/>
                  </a:lnTo>
                  <a:lnTo>
                    <a:pt x="1187" y="672"/>
                  </a:lnTo>
                  <a:lnTo>
                    <a:pt x="1185" y="688"/>
                  </a:lnTo>
                  <a:lnTo>
                    <a:pt x="1183" y="702"/>
                  </a:lnTo>
                  <a:lnTo>
                    <a:pt x="1180" y="717"/>
                  </a:lnTo>
                  <a:lnTo>
                    <a:pt x="1177" y="732"/>
                  </a:lnTo>
                  <a:lnTo>
                    <a:pt x="1173" y="746"/>
                  </a:lnTo>
                  <a:lnTo>
                    <a:pt x="1170" y="760"/>
                  </a:lnTo>
                  <a:lnTo>
                    <a:pt x="1166" y="774"/>
                  </a:lnTo>
                  <a:lnTo>
                    <a:pt x="1161" y="788"/>
                  </a:lnTo>
                  <a:lnTo>
                    <a:pt x="1156" y="802"/>
                  </a:lnTo>
                  <a:lnTo>
                    <a:pt x="1150" y="815"/>
                  </a:lnTo>
                  <a:lnTo>
                    <a:pt x="1145" y="828"/>
                  </a:lnTo>
                  <a:lnTo>
                    <a:pt x="1139" y="842"/>
                  </a:lnTo>
                  <a:lnTo>
                    <a:pt x="1133" y="855"/>
                  </a:lnTo>
                  <a:lnTo>
                    <a:pt x="1127" y="868"/>
                  </a:lnTo>
                  <a:lnTo>
                    <a:pt x="1120" y="880"/>
                  </a:lnTo>
                  <a:lnTo>
                    <a:pt x="1113" y="894"/>
                  </a:lnTo>
                  <a:lnTo>
                    <a:pt x="1106" y="906"/>
                  </a:lnTo>
                  <a:lnTo>
                    <a:pt x="1098" y="918"/>
                  </a:lnTo>
                  <a:lnTo>
                    <a:pt x="1090" y="930"/>
                  </a:lnTo>
                  <a:lnTo>
                    <a:pt x="1082" y="942"/>
                  </a:lnTo>
                  <a:lnTo>
                    <a:pt x="1074" y="954"/>
                  </a:lnTo>
                  <a:lnTo>
                    <a:pt x="1065" y="965"/>
                  </a:lnTo>
                  <a:lnTo>
                    <a:pt x="1056" y="976"/>
                  </a:lnTo>
                  <a:lnTo>
                    <a:pt x="1046" y="987"/>
                  </a:lnTo>
                  <a:lnTo>
                    <a:pt x="1037" y="998"/>
                  </a:lnTo>
                  <a:lnTo>
                    <a:pt x="1018" y="1018"/>
                  </a:lnTo>
                  <a:lnTo>
                    <a:pt x="996" y="1037"/>
                  </a:lnTo>
                  <a:lnTo>
                    <a:pt x="986" y="1048"/>
                  </a:lnTo>
                  <a:lnTo>
                    <a:pt x="975" y="1057"/>
                  </a:lnTo>
                  <a:lnTo>
                    <a:pt x="964" y="1066"/>
                  </a:lnTo>
                  <a:lnTo>
                    <a:pt x="953" y="1074"/>
                  </a:lnTo>
                  <a:lnTo>
                    <a:pt x="941" y="1082"/>
                  </a:lnTo>
                  <a:lnTo>
                    <a:pt x="929" y="1091"/>
                  </a:lnTo>
                  <a:lnTo>
                    <a:pt x="917" y="1099"/>
                  </a:lnTo>
                  <a:lnTo>
                    <a:pt x="906" y="1107"/>
                  </a:lnTo>
                  <a:lnTo>
                    <a:pt x="892" y="1114"/>
                  </a:lnTo>
                  <a:lnTo>
                    <a:pt x="880" y="1121"/>
                  </a:lnTo>
                  <a:lnTo>
                    <a:pt x="868" y="1127"/>
                  </a:lnTo>
                  <a:lnTo>
                    <a:pt x="855" y="1134"/>
                  </a:lnTo>
                  <a:lnTo>
                    <a:pt x="841" y="1140"/>
                  </a:lnTo>
                  <a:lnTo>
                    <a:pt x="828" y="1146"/>
                  </a:lnTo>
                  <a:lnTo>
                    <a:pt x="815" y="1152"/>
                  </a:lnTo>
                  <a:lnTo>
                    <a:pt x="800" y="1157"/>
                  </a:lnTo>
                  <a:lnTo>
                    <a:pt x="787" y="1161"/>
                  </a:lnTo>
                  <a:lnTo>
                    <a:pt x="773" y="1166"/>
                  </a:lnTo>
                  <a:lnTo>
                    <a:pt x="759" y="1170"/>
                  </a:lnTo>
                  <a:lnTo>
                    <a:pt x="745" y="1174"/>
                  </a:lnTo>
                  <a:lnTo>
                    <a:pt x="730" y="1177"/>
                  </a:lnTo>
                  <a:lnTo>
                    <a:pt x="716" y="1180"/>
                  </a:lnTo>
                  <a:lnTo>
                    <a:pt x="702" y="1183"/>
                  </a:lnTo>
                  <a:lnTo>
                    <a:pt x="686" y="1185"/>
                  </a:lnTo>
                  <a:lnTo>
                    <a:pt x="672" y="1187"/>
                  </a:lnTo>
                  <a:lnTo>
                    <a:pt x="657" y="1189"/>
                  </a:lnTo>
                  <a:lnTo>
                    <a:pt x="641" y="1190"/>
                  </a:lnTo>
                  <a:lnTo>
                    <a:pt x="627" y="1191"/>
                  </a:lnTo>
                  <a:lnTo>
                    <a:pt x="612" y="1192"/>
                  </a:lnTo>
                  <a:lnTo>
                    <a:pt x="595" y="1192"/>
                  </a:lnTo>
                  <a:lnTo>
                    <a:pt x="580" y="1192"/>
                  </a:lnTo>
                  <a:lnTo>
                    <a:pt x="565" y="1192"/>
                  </a:lnTo>
                  <a:lnTo>
                    <a:pt x="551" y="1191"/>
                  </a:lnTo>
                  <a:lnTo>
                    <a:pt x="535" y="1189"/>
                  </a:lnTo>
                  <a:lnTo>
                    <a:pt x="520" y="1188"/>
                  </a:lnTo>
                  <a:lnTo>
                    <a:pt x="506" y="1186"/>
                  </a:lnTo>
                  <a:lnTo>
                    <a:pt x="490" y="1183"/>
                  </a:lnTo>
                  <a:lnTo>
                    <a:pt x="476" y="1180"/>
                  </a:lnTo>
                  <a:lnTo>
                    <a:pt x="462" y="1177"/>
                  </a:lnTo>
                  <a:lnTo>
                    <a:pt x="446" y="1174"/>
                  </a:lnTo>
                  <a:lnTo>
                    <a:pt x="433" y="1170"/>
                  </a:lnTo>
                  <a:lnTo>
                    <a:pt x="419" y="1166"/>
                  </a:lnTo>
                  <a:lnTo>
                    <a:pt x="405" y="1162"/>
                  </a:lnTo>
                  <a:lnTo>
                    <a:pt x="391" y="1157"/>
                  </a:lnTo>
                  <a:lnTo>
                    <a:pt x="377" y="1152"/>
                  </a:lnTo>
                  <a:lnTo>
                    <a:pt x="364" y="1146"/>
                  </a:lnTo>
                  <a:lnTo>
                    <a:pt x="351" y="1140"/>
                  </a:lnTo>
                  <a:lnTo>
                    <a:pt x="337" y="1134"/>
                  </a:lnTo>
                  <a:lnTo>
                    <a:pt x="324" y="1127"/>
                  </a:lnTo>
                  <a:lnTo>
                    <a:pt x="312" y="1121"/>
                  </a:lnTo>
                  <a:lnTo>
                    <a:pt x="300" y="1114"/>
                  </a:lnTo>
                  <a:lnTo>
                    <a:pt x="286" y="1107"/>
                  </a:lnTo>
                  <a:lnTo>
                    <a:pt x="275" y="1099"/>
                  </a:lnTo>
                  <a:lnTo>
                    <a:pt x="263" y="1091"/>
                  </a:lnTo>
                  <a:lnTo>
                    <a:pt x="251" y="1082"/>
                  </a:lnTo>
                  <a:lnTo>
                    <a:pt x="239" y="1074"/>
                  </a:lnTo>
                  <a:lnTo>
                    <a:pt x="228" y="1066"/>
                  </a:lnTo>
                  <a:lnTo>
                    <a:pt x="217" y="1057"/>
                  </a:lnTo>
                  <a:lnTo>
                    <a:pt x="206" y="1048"/>
                  </a:lnTo>
                  <a:lnTo>
                    <a:pt x="196" y="1037"/>
                  </a:lnTo>
                  <a:lnTo>
                    <a:pt x="174" y="1018"/>
                  </a:lnTo>
                  <a:lnTo>
                    <a:pt x="155" y="998"/>
                  </a:lnTo>
                  <a:lnTo>
                    <a:pt x="146" y="987"/>
                  </a:lnTo>
                  <a:lnTo>
                    <a:pt x="136" y="976"/>
                  </a:lnTo>
                  <a:lnTo>
                    <a:pt x="127" y="965"/>
                  </a:lnTo>
                  <a:lnTo>
                    <a:pt x="118" y="954"/>
                  </a:lnTo>
                  <a:lnTo>
                    <a:pt x="110" y="942"/>
                  </a:lnTo>
                  <a:lnTo>
                    <a:pt x="102" y="930"/>
                  </a:lnTo>
                  <a:lnTo>
                    <a:pt x="94" y="918"/>
                  </a:lnTo>
                  <a:lnTo>
                    <a:pt x="86" y="906"/>
                  </a:lnTo>
                  <a:lnTo>
                    <a:pt x="79" y="894"/>
                  </a:lnTo>
                  <a:lnTo>
                    <a:pt x="72" y="880"/>
                  </a:lnTo>
                  <a:lnTo>
                    <a:pt x="65" y="868"/>
                  </a:lnTo>
                  <a:lnTo>
                    <a:pt x="59" y="855"/>
                  </a:lnTo>
                  <a:lnTo>
                    <a:pt x="53" y="842"/>
                  </a:lnTo>
                  <a:lnTo>
                    <a:pt x="47" y="828"/>
                  </a:lnTo>
                  <a:lnTo>
                    <a:pt x="41" y="815"/>
                  </a:lnTo>
                  <a:lnTo>
                    <a:pt x="36" y="802"/>
                  </a:lnTo>
                  <a:lnTo>
                    <a:pt x="31" y="788"/>
                  </a:lnTo>
                  <a:lnTo>
                    <a:pt x="26" y="774"/>
                  </a:lnTo>
                  <a:lnTo>
                    <a:pt x="22" y="760"/>
                  </a:lnTo>
                  <a:lnTo>
                    <a:pt x="19" y="746"/>
                  </a:lnTo>
                  <a:lnTo>
                    <a:pt x="15" y="732"/>
                  </a:lnTo>
                  <a:lnTo>
                    <a:pt x="12" y="717"/>
                  </a:lnTo>
                  <a:lnTo>
                    <a:pt x="9" y="702"/>
                  </a:lnTo>
                  <a:lnTo>
                    <a:pt x="7" y="688"/>
                  </a:lnTo>
                  <a:lnTo>
                    <a:pt x="5" y="672"/>
                  </a:lnTo>
                  <a:lnTo>
                    <a:pt x="3" y="658"/>
                  </a:lnTo>
                  <a:lnTo>
                    <a:pt x="2" y="643"/>
                  </a:lnTo>
                  <a:lnTo>
                    <a:pt x="1" y="628"/>
                  </a:lnTo>
                  <a:lnTo>
                    <a:pt x="0" y="612"/>
                  </a:lnTo>
                  <a:lnTo>
                    <a:pt x="0"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2" name="Freeform 43">
              <a:extLst>
                <a:ext uri="{FF2B5EF4-FFF2-40B4-BE49-F238E27FC236}">
                  <a16:creationId xmlns:a16="http://schemas.microsoft.com/office/drawing/2014/main" id="{B95B477C-316C-4248-95BB-17251A6C21C1}"/>
                </a:ext>
              </a:extLst>
            </p:cNvPr>
            <p:cNvSpPr>
              <a:spLocks/>
            </p:cNvSpPr>
            <p:nvPr/>
          </p:nvSpPr>
          <p:spPr bwMode="auto">
            <a:xfrm>
              <a:off x="1652" y="1013"/>
              <a:ext cx="1192" cy="1192"/>
            </a:xfrm>
            <a:custGeom>
              <a:avLst/>
              <a:gdLst>
                <a:gd name="T0" fmla="*/ 2 w 1192"/>
                <a:gd name="T1" fmla="*/ 551 h 1192"/>
                <a:gd name="T2" fmla="*/ 9 w 1192"/>
                <a:gd name="T3" fmla="*/ 491 h 1192"/>
                <a:gd name="T4" fmla="*/ 22 w 1192"/>
                <a:gd name="T5" fmla="*/ 434 h 1192"/>
                <a:gd name="T6" fmla="*/ 41 w 1192"/>
                <a:gd name="T7" fmla="*/ 379 h 1192"/>
                <a:gd name="T8" fmla="*/ 65 w 1192"/>
                <a:gd name="T9" fmla="*/ 326 h 1192"/>
                <a:gd name="T10" fmla="*/ 94 w 1192"/>
                <a:gd name="T11" fmla="*/ 276 h 1192"/>
                <a:gd name="T12" fmla="*/ 127 w 1192"/>
                <a:gd name="T13" fmla="*/ 229 h 1192"/>
                <a:gd name="T14" fmla="*/ 174 w 1192"/>
                <a:gd name="T15" fmla="*/ 176 h 1192"/>
                <a:gd name="T16" fmla="*/ 228 w 1192"/>
                <a:gd name="T17" fmla="*/ 128 h 1192"/>
                <a:gd name="T18" fmla="*/ 275 w 1192"/>
                <a:gd name="T19" fmla="*/ 95 h 1192"/>
                <a:gd name="T20" fmla="*/ 324 w 1192"/>
                <a:gd name="T21" fmla="*/ 66 h 1192"/>
                <a:gd name="T22" fmla="*/ 377 w 1192"/>
                <a:gd name="T23" fmla="*/ 42 h 1192"/>
                <a:gd name="T24" fmla="*/ 432 w 1192"/>
                <a:gd name="T25" fmla="*/ 24 h 1192"/>
                <a:gd name="T26" fmla="*/ 490 w 1192"/>
                <a:gd name="T27" fmla="*/ 11 h 1192"/>
                <a:gd name="T28" fmla="*/ 550 w 1192"/>
                <a:gd name="T29" fmla="*/ 2 h 1192"/>
                <a:gd name="T30" fmla="*/ 612 w 1192"/>
                <a:gd name="T31" fmla="*/ 1 h 1192"/>
                <a:gd name="T32" fmla="*/ 672 w 1192"/>
                <a:gd name="T33" fmla="*/ 6 h 1192"/>
                <a:gd name="T34" fmla="*/ 730 w 1192"/>
                <a:gd name="T35" fmla="*/ 16 h 1192"/>
                <a:gd name="T36" fmla="*/ 787 w 1192"/>
                <a:gd name="T37" fmla="*/ 32 h 1192"/>
                <a:gd name="T38" fmla="*/ 841 w 1192"/>
                <a:gd name="T39" fmla="*/ 53 h 1192"/>
                <a:gd name="T40" fmla="*/ 892 w 1192"/>
                <a:gd name="T41" fmla="*/ 80 h 1192"/>
                <a:gd name="T42" fmla="*/ 941 w 1192"/>
                <a:gd name="T43" fmla="*/ 111 h 1192"/>
                <a:gd name="T44" fmla="*/ 986 w 1192"/>
                <a:gd name="T45" fmla="*/ 146 h 1192"/>
                <a:gd name="T46" fmla="*/ 1046 w 1192"/>
                <a:gd name="T47" fmla="*/ 206 h 1192"/>
                <a:gd name="T48" fmla="*/ 1082 w 1192"/>
                <a:gd name="T49" fmla="*/ 252 h 1192"/>
                <a:gd name="T50" fmla="*/ 1113 w 1192"/>
                <a:gd name="T51" fmla="*/ 300 h 1192"/>
                <a:gd name="T52" fmla="*/ 1139 w 1192"/>
                <a:gd name="T53" fmla="*/ 351 h 1192"/>
                <a:gd name="T54" fmla="*/ 1161 w 1192"/>
                <a:gd name="T55" fmla="*/ 405 h 1192"/>
                <a:gd name="T56" fmla="*/ 1177 w 1192"/>
                <a:gd name="T57" fmla="*/ 462 h 1192"/>
                <a:gd name="T58" fmla="*/ 1187 w 1192"/>
                <a:gd name="T59" fmla="*/ 520 h 1192"/>
                <a:gd name="T60" fmla="*/ 1192 w 1192"/>
                <a:gd name="T61" fmla="*/ 582 h 1192"/>
                <a:gd name="T62" fmla="*/ 1191 w 1192"/>
                <a:gd name="T63" fmla="*/ 628 h 1192"/>
                <a:gd name="T64" fmla="*/ 1185 w 1192"/>
                <a:gd name="T65" fmla="*/ 688 h 1192"/>
                <a:gd name="T66" fmla="*/ 1173 w 1192"/>
                <a:gd name="T67" fmla="*/ 746 h 1192"/>
                <a:gd name="T68" fmla="*/ 1156 w 1192"/>
                <a:gd name="T69" fmla="*/ 802 h 1192"/>
                <a:gd name="T70" fmla="*/ 1133 w 1192"/>
                <a:gd name="T71" fmla="*/ 855 h 1192"/>
                <a:gd name="T72" fmla="*/ 1106 w 1192"/>
                <a:gd name="T73" fmla="*/ 906 h 1192"/>
                <a:gd name="T74" fmla="*/ 1074 w 1192"/>
                <a:gd name="T75" fmla="*/ 954 h 1192"/>
                <a:gd name="T76" fmla="*/ 1037 w 1192"/>
                <a:gd name="T77" fmla="*/ 998 h 1192"/>
                <a:gd name="T78" fmla="*/ 975 w 1192"/>
                <a:gd name="T79" fmla="*/ 1057 h 1192"/>
                <a:gd name="T80" fmla="*/ 929 w 1192"/>
                <a:gd name="T81" fmla="*/ 1091 h 1192"/>
                <a:gd name="T82" fmla="*/ 880 w 1192"/>
                <a:gd name="T83" fmla="*/ 1121 h 1192"/>
                <a:gd name="T84" fmla="*/ 828 w 1192"/>
                <a:gd name="T85" fmla="*/ 1146 h 1192"/>
                <a:gd name="T86" fmla="*/ 773 w 1192"/>
                <a:gd name="T87" fmla="*/ 1166 h 1192"/>
                <a:gd name="T88" fmla="*/ 716 w 1192"/>
                <a:gd name="T89" fmla="*/ 1180 h 1192"/>
                <a:gd name="T90" fmla="*/ 657 w 1192"/>
                <a:gd name="T91" fmla="*/ 1189 h 1192"/>
                <a:gd name="T92" fmla="*/ 595 w 1192"/>
                <a:gd name="T93" fmla="*/ 1192 h 1192"/>
                <a:gd name="T94" fmla="*/ 535 w 1192"/>
                <a:gd name="T95" fmla="*/ 1189 h 1192"/>
                <a:gd name="T96" fmla="*/ 476 w 1192"/>
                <a:gd name="T97" fmla="*/ 1180 h 1192"/>
                <a:gd name="T98" fmla="*/ 419 w 1192"/>
                <a:gd name="T99" fmla="*/ 1166 h 1192"/>
                <a:gd name="T100" fmla="*/ 364 w 1192"/>
                <a:gd name="T101" fmla="*/ 1146 h 1192"/>
                <a:gd name="T102" fmla="*/ 312 w 1192"/>
                <a:gd name="T103" fmla="*/ 1121 h 1192"/>
                <a:gd name="T104" fmla="*/ 263 w 1192"/>
                <a:gd name="T105" fmla="*/ 1091 h 1192"/>
                <a:gd name="T106" fmla="*/ 217 w 1192"/>
                <a:gd name="T107" fmla="*/ 1057 h 1192"/>
                <a:gd name="T108" fmla="*/ 155 w 1192"/>
                <a:gd name="T109" fmla="*/ 998 h 1192"/>
                <a:gd name="T110" fmla="*/ 118 w 1192"/>
                <a:gd name="T111" fmla="*/ 954 h 1192"/>
                <a:gd name="T112" fmla="*/ 86 w 1192"/>
                <a:gd name="T113" fmla="*/ 906 h 1192"/>
                <a:gd name="T114" fmla="*/ 59 w 1192"/>
                <a:gd name="T115" fmla="*/ 855 h 1192"/>
                <a:gd name="T116" fmla="*/ 36 w 1192"/>
                <a:gd name="T117" fmla="*/ 802 h 1192"/>
                <a:gd name="T118" fmla="*/ 19 w 1192"/>
                <a:gd name="T119" fmla="*/ 746 h 1192"/>
                <a:gd name="T120" fmla="*/ 7 w 1192"/>
                <a:gd name="T121" fmla="*/ 688 h 1192"/>
                <a:gd name="T122" fmla="*/ 1 w 1192"/>
                <a:gd name="T123" fmla="*/ 628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2" h="1192">
                  <a:moveTo>
                    <a:pt x="0" y="597"/>
                  </a:moveTo>
                  <a:lnTo>
                    <a:pt x="0" y="582"/>
                  </a:lnTo>
                  <a:lnTo>
                    <a:pt x="1" y="566"/>
                  </a:lnTo>
                  <a:lnTo>
                    <a:pt x="2" y="551"/>
                  </a:lnTo>
                  <a:lnTo>
                    <a:pt x="3" y="536"/>
                  </a:lnTo>
                  <a:lnTo>
                    <a:pt x="5" y="520"/>
                  </a:lnTo>
                  <a:lnTo>
                    <a:pt x="7" y="506"/>
                  </a:lnTo>
                  <a:lnTo>
                    <a:pt x="9" y="491"/>
                  </a:lnTo>
                  <a:lnTo>
                    <a:pt x="12" y="477"/>
                  </a:lnTo>
                  <a:lnTo>
                    <a:pt x="15" y="462"/>
                  </a:lnTo>
                  <a:lnTo>
                    <a:pt x="19" y="448"/>
                  </a:lnTo>
                  <a:lnTo>
                    <a:pt x="22" y="434"/>
                  </a:lnTo>
                  <a:lnTo>
                    <a:pt x="26" y="420"/>
                  </a:lnTo>
                  <a:lnTo>
                    <a:pt x="31" y="405"/>
                  </a:lnTo>
                  <a:lnTo>
                    <a:pt x="36" y="392"/>
                  </a:lnTo>
                  <a:lnTo>
                    <a:pt x="41" y="379"/>
                  </a:lnTo>
                  <a:lnTo>
                    <a:pt x="47" y="364"/>
                  </a:lnTo>
                  <a:lnTo>
                    <a:pt x="53" y="351"/>
                  </a:lnTo>
                  <a:lnTo>
                    <a:pt x="59" y="339"/>
                  </a:lnTo>
                  <a:lnTo>
                    <a:pt x="65" y="326"/>
                  </a:lnTo>
                  <a:lnTo>
                    <a:pt x="72" y="312"/>
                  </a:lnTo>
                  <a:lnTo>
                    <a:pt x="79" y="300"/>
                  </a:lnTo>
                  <a:lnTo>
                    <a:pt x="86" y="288"/>
                  </a:lnTo>
                  <a:lnTo>
                    <a:pt x="94" y="276"/>
                  </a:lnTo>
                  <a:lnTo>
                    <a:pt x="102" y="264"/>
                  </a:lnTo>
                  <a:lnTo>
                    <a:pt x="110" y="252"/>
                  </a:lnTo>
                  <a:lnTo>
                    <a:pt x="118" y="240"/>
                  </a:lnTo>
                  <a:lnTo>
                    <a:pt x="127" y="229"/>
                  </a:lnTo>
                  <a:lnTo>
                    <a:pt x="136" y="218"/>
                  </a:lnTo>
                  <a:lnTo>
                    <a:pt x="146" y="206"/>
                  </a:lnTo>
                  <a:lnTo>
                    <a:pt x="155" y="196"/>
                  </a:lnTo>
                  <a:lnTo>
                    <a:pt x="174" y="176"/>
                  </a:lnTo>
                  <a:lnTo>
                    <a:pt x="196" y="155"/>
                  </a:lnTo>
                  <a:lnTo>
                    <a:pt x="206" y="146"/>
                  </a:lnTo>
                  <a:lnTo>
                    <a:pt x="217" y="137"/>
                  </a:lnTo>
                  <a:lnTo>
                    <a:pt x="228" y="128"/>
                  </a:lnTo>
                  <a:lnTo>
                    <a:pt x="239" y="120"/>
                  </a:lnTo>
                  <a:lnTo>
                    <a:pt x="251" y="111"/>
                  </a:lnTo>
                  <a:lnTo>
                    <a:pt x="263" y="102"/>
                  </a:lnTo>
                  <a:lnTo>
                    <a:pt x="275" y="95"/>
                  </a:lnTo>
                  <a:lnTo>
                    <a:pt x="286" y="87"/>
                  </a:lnTo>
                  <a:lnTo>
                    <a:pt x="300" y="80"/>
                  </a:lnTo>
                  <a:lnTo>
                    <a:pt x="312" y="73"/>
                  </a:lnTo>
                  <a:lnTo>
                    <a:pt x="324" y="66"/>
                  </a:lnTo>
                  <a:lnTo>
                    <a:pt x="337" y="60"/>
                  </a:lnTo>
                  <a:lnTo>
                    <a:pt x="351" y="53"/>
                  </a:lnTo>
                  <a:lnTo>
                    <a:pt x="364" y="47"/>
                  </a:lnTo>
                  <a:lnTo>
                    <a:pt x="377" y="42"/>
                  </a:lnTo>
                  <a:lnTo>
                    <a:pt x="391" y="37"/>
                  </a:lnTo>
                  <a:lnTo>
                    <a:pt x="405" y="32"/>
                  </a:lnTo>
                  <a:lnTo>
                    <a:pt x="419" y="28"/>
                  </a:lnTo>
                  <a:lnTo>
                    <a:pt x="432" y="24"/>
                  </a:lnTo>
                  <a:lnTo>
                    <a:pt x="446" y="20"/>
                  </a:lnTo>
                  <a:lnTo>
                    <a:pt x="461" y="16"/>
                  </a:lnTo>
                  <a:lnTo>
                    <a:pt x="476" y="13"/>
                  </a:lnTo>
                  <a:lnTo>
                    <a:pt x="490" y="11"/>
                  </a:lnTo>
                  <a:lnTo>
                    <a:pt x="505" y="8"/>
                  </a:lnTo>
                  <a:lnTo>
                    <a:pt x="520" y="6"/>
                  </a:lnTo>
                  <a:lnTo>
                    <a:pt x="535" y="3"/>
                  </a:lnTo>
                  <a:lnTo>
                    <a:pt x="550" y="2"/>
                  </a:lnTo>
                  <a:lnTo>
                    <a:pt x="565" y="1"/>
                  </a:lnTo>
                  <a:lnTo>
                    <a:pt x="580" y="1"/>
                  </a:lnTo>
                  <a:lnTo>
                    <a:pt x="595" y="0"/>
                  </a:lnTo>
                  <a:lnTo>
                    <a:pt x="612" y="1"/>
                  </a:lnTo>
                  <a:lnTo>
                    <a:pt x="627" y="1"/>
                  </a:lnTo>
                  <a:lnTo>
                    <a:pt x="641" y="2"/>
                  </a:lnTo>
                  <a:lnTo>
                    <a:pt x="657" y="5"/>
                  </a:lnTo>
                  <a:lnTo>
                    <a:pt x="672" y="6"/>
                  </a:lnTo>
                  <a:lnTo>
                    <a:pt x="687" y="8"/>
                  </a:lnTo>
                  <a:lnTo>
                    <a:pt x="702" y="11"/>
                  </a:lnTo>
                  <a:lnTo>
                    <a:pt x="716" y="13"/>
                  </a:lnTo>
                  <a:lnTo>
                    <a:pt x="730" y="16"/>
                  </a:lnTo>
                  <a:lnTo>
                    <a:pt x="745" y="20"/>
                  </a:lnTo>
                  <a:lnTo>
                    <a:pt x="760" y="24"/>
                  </a:lnTo>
                  <a:lnTo>
                    <a:pt x="773" y="28"/>
                  </a:lnTo>
                  <a:lnTo>
                    <a:pt x="787" y="32"/>
                  </a:lnTo>
                  <a:lnTo>
                    <a:pt x="800" y="37"/>
                  </a:lnTo>
                  <a:lnTo>
                    <a:pt x="815" y="42"/>
                  </a:lnTo>
                  <a:lnTo>
                    <a:pt x="828" y="47"/>
                  </a:lnTo>
                  <a:lnTo>
                    <a:pt x="841" y="53"/>
                  </a:lnTo>
                  <a:lnTo>
                    <a:pt x="855" y="60"/>
                  </a:lnTo>
                  <a:lnTo>
                    <a:pt x="868" y="66"/>
                  </a:lnTo>
                  <a:lnTo>
                    <a:pt x="880" y="73"/>
                  </a:lnTo>
                  <a:lnTo>
                    <a:pt x="892" y="80"/>
                  </a:lnTo>
                  <a:lnTo>
                    <a:pt x="906" y="87"/>
                  </a:lnTo>
                  <a:lnTo>
                    <a:pt x="917" y="95"/>
                  </a:lnTo>
                  <a:lnTo>
                    <a:pt x="929" y="102"/>
                  </a:lnTo>
                  <a:lnTo>
                    <a:pt x="941" y="111"/>
                  </a:lnTo>
                  <a:lnTo>
                    <a:pt x="953" y="120"/>
                  </a:lnTo>
                  <a:lnTo>
                    <a:pt x="964" y="128"/>
                  </a:lnTo>
                  <a:lnTo>
                    <a:pt x="975" y="137"/>
                  </a:lnTo>
                  <a:lnTo>
                    <a:pt x="986" y="146"/>
                  </a:lnTo>
                  <a:lnTo>
                    <a:pt x="996" y="155"/>
                  </a:lnTo>
                  <a:lnTo>
                    <a:pt x="1018" y="176"/>
                  </a:lnTo>
                  <a:lnTo>
                    <a:pt x="1037" y="196"/>
                  </a:lnTo>
                  <a:lnTo>
                    <a:pt x="1046" y="206"/>
                  </a:lnTo>
                  <a:lnTo>
                    <a:pt x="1056" y="218"/>
                  </a:lnTo>
                  <a:lnTo>
                    <a:pt x="1065" y="229"/>
                  </a:lnTo>
                  <a:lnTo>
                    <a:pt x="1074" y="240"/>
                  </a:lnTo>
                  <a:lnTo>
                    <a:pt x="1082" y="252"/>
                  </a:lnTo>
                  <a:lnTo>
                    <a:pt x="1090" y="264"/>
                  </a:lnTo>
                  <a:lnTo>
                    <a:pt x="1098" y="276"/>
                  </a:lnTo>
                  <a:lnTo>
                    <a:pt x="1106" y="288"/>
                  </a:lnTo>
                  <a:lnTo>
                    <a:pt x="1113" y="300"/>
                  </a:lnTo>
                  <a:lnTo>
                    <a:pt x="1120" y="312"/>
                  </a:lnTo>
                  <a:lnTo>
                    <a:pt x="1127" y="326"/>
                  </a:lnTo>
                  <a:lnTo>
                    <a:pt x="1133" y="338"/>
                  </a:lnTo>
                  <a:lnTo>
                    <a:pt x="1139" y="351"/>
                  </a:lnTo>
                  <a:lnTo>
                    <a:pt x="1145" y="364"/>
                  </a:lnTo>
                  <a:lnTo>
                    <a:pt x="1150" y="379"/>
                  </a:lnTo>
                  <a:lnTo>
                    <a:pt x="1156" y="392"/>
                  </a:lnTo>
                  <a:lnTo>
                    <a:pt x="1161" y="405"/>
                  </a:lnTo>
                  <a:lnTo>
                    <a:pt x="1166" y="420"/>
                  </a:lnTo>
                  <a:lnTo>
                    <a:pt x="1170" y="434"/>
                  </a:lnTo>
                  <a:lnTo>
                    <a:pt x="1173" y="448"/>
                  </a:lnTo>
                  <a:lnTo>
                    <a:pt x="1177" y="462"/>
                  </a:lnTo>
                  <a:lnTo>
                    <a:pt x="1180" y="477"/>
                  </a:lnTo>
                  <a:lnTo>
                    <a:pt x="1183" y="491"/>
                  </a:lnTo>
                  <a:lnTo>
                    <a:pt x="1185" y="506"/>
                  </a:lnTo>
                  <a:lnTo>
                    <a:pt x="1187" y="520"/>
                  </a:lnTo>
                  <a:lnTo>
                    <a:pt x="1189" y="536"/>
                  </a:lnTo>
                  <a:lnTo>
                    <a:pt x="1190" y="551"/>
                  </a:lnTo>
                  <a:lnTo>
                    <a:pt x="1191" y="566"/>
                  </a:lnTo>
                  <a:lnTo>
                    <a:pt x="1192" y="582"/>
                  </a:lnTo>
                  <a:lnTo>
                    <a:pt x="1192" y="597"/>
                  </a:lnTo>
                  <a:lnTo>
                    <a:pt x="1192" y="612"/>
                  </a:lnTo>
                  <a:lnTo>
                    <a:pt x="1191" y="628"/>
                  </a:lnTo>
                  <a:lnTo>
                    <a:pt x="1190" y="643"/>
                  </a:lnTo>
                  <a:lnTo>
                    <a:pt x="1189" y="658"/>
                  </a:lnTo>
                  <a:lnTo>
                    <a:pt x="1187" y="672"/>
                  </a:lnTo>
                  <a:lnTo>
                    <a:pt x="1185" y="688"/>
                  </a:lnTo>
                  <a:lnTo>
                    <a:pt x="1183" y="702"/>
                  </a:lnTo>
                  <a:lnTo>
                    <a:pt x="1180" y="717"/>
                  </a:lnTo>
                  <a:lnTo>
                    <a:pt x="1177" y="732"/>
                  </a:lnTo>
                  <a:lnTo>
                    <a:pt x="1173" y="746"/>
                  </a:lnTo>
                  <a:lnTo>
                    <a:pt x="1170" y="760"/>
                  </a:lnTo>
                  <a:lnTo>
                    <a:pt x="1166" y="774"/>
                  </a:lnTo>
                  <a:lnTo>
                    <a:pt x="1161" y="788"/>
                  </a:lnTo>
                  <a:lnTo>
                    <a:pt x="1156" y="802"/>
                  </a:lnTo>
                  <a:lnTo>
                    <a:pt x="1150" y="815"/>
                  </a:lnTo>
                  <a:lnTo>
                    <a:pt x="1145" y="828"/>
                  </a:lnTo>
                  <a:lnTo>
                    <a:pt x="1139" y="842"/>
                  </a:lnTo>
                  <a:lnTo>
                    <a:pt x="1133" y="855"/>
                  </a:lnTo>
                  <a:lnTo>
                    <a:pt x="1127" y="868"/>
                  </a:lnTo>
                  <a:lnTo>
                    <a:pt x="1120" y="880"/>
                  </a:lnTo>
                  <a:lnTo>
                    <a:pt x="1113" y="894"/>
                  </a:lnTo>
                  <a:lnTo>
                    <a:pt x="1106" y="906"/>
                  </a:lnTo>
                  <a:lnTo>
                    <a:pt x="1098" y="918"/>
                  </a:lnTo>
                  <a:lnTo>
                    <a:pt x="1090" y="930"/>
                  </a:lnTo>
                  <a:lnTo>
                    <a:pt x="1082" y="942"/>
                  </a:lnTo>
                  <a:lnTo>
                    <a:pt x="1074" y="954"/>
                  </a:lnTo>
                  <a:lnTo>
                    <a:pt x="1065" y="965"/>
                  </a:lnTo>
                  <a:lnTo>
                    <a:pt x="1056" y="976"/>
                  </a:lnTo>
                  <a:lnTo>
                    <a:pt x="1046" y="987"/>
                  </a:lnTo>
                  <a:lnTo>
                    <a:pt x="1037" y="998"/>
                  </a:lnTo>
                  <a:lnTo>
                    <a:pt x="1018" y="1018"/>
                  </a:lnTo>
                  <a:lnTo>
                    <a:pt x="996" y="1037"/>
                  </a:lnTo>
                  <a:lnTo>
                    <a:pt x="986" y="1048"/>
                  </a:lnTo>
                  <a:lnTo>
                    <a:pt x="975" y="1057"/>
                  </a:lnTo>
                  <a:lnTo>
                    <a:pt x="964" y="1066"/>
                  </a:lnTo>
                  <a:lnTo>
                    <a:pt x="953" y="1074"/>
                  </a:lnTo>
                  <a:lnTo>
                    <a:pt x="941" y="1082"/>
                  </a:lnTo>
                  <a:lnTo>
                    <a:pt x="929" y="1091"/>
                  </a:lnTo>
                  <a:lnTo>
                    <a:pt x="917" y="1099"/>
                  </a:lnTo>
                  <a:lnTo>
                    <a:pt x="906" y="1107"/>
                  </a:lnTo>
                  <a:lnTo>
                    <a:pt x="892" y="1114"/>
                  </a:lnTo>
                  <a:lnTo>
                    <a:pt x="880" y="1121"/>
                  </a:lnTo>
                  <a:lnTo>
                    <a:pt x="868" y="1127"/>
                  </a:lnTo>
                  <a:lnTo>
                    <a:pt x="855" y="1134"/>
                  </a:lnTo>
                  <a:lnTo>
                    <a:pt x="841" y="1140"/>
                  </a:lnTo>
                  <a:lnTo>
                    <a:pt x="828" y="1146"/>
                  </a:lnTo>
                  <a:lnTo>
                    <a:pt x="815" y="1152"/>
                  </a:lnTo>
                  <a:lnTo>
                    <a:pt x="800" y="1157"/>
                  </a:lnTo>
                  <a:lnTo>
                    <a:pt x="787" y="1161"/>
                  </a:lnTo>
                  <a:lnTo>
                    <a:pt x="773" y="1166"/>
                  </a:lnTo>
                  <a:lnTo>
                    <a:pt x="759" y="1170"/>
                  </a:lnTo>
                  <a:lnTo>
                    <a:pt x="745" y="1174"/>
                  </a:lnTo>
                  <a:lnTo>
                    <a:pt x="730" y="1177"/>
                  </a:lnTo>
                  <a:lnTo>
                    <a:pt x="716" y="1180"/>
                  </a:lnTo>
                  <a:lnTo>
                    <a:pt x="702" y="1183"/>
                  </a:lnTo>
                  <a:lnTo>
                    <a:pt x="686" y="1185"/>
                  </a:lnTo>
                  <a:lnTo>
                    <a:pt x="672" y="1187"/>
                  </a:lnTo>
                  <a:lnTo>
                    <a:pt x="657" y="1189"/>
                  </a:lnTo>
                  <a:lnTo>
                    <a:pt x="641" y="1190"/>
                  </a:lnTo>
                  <a:lnTo>
                    <a:pt x="627" y="1191"/>
                  </a:lnTo>
                  <a:lnTo>
                    <a:pt x="612" y="1192"/>
                  </a:lnTo>
                  <a:lnTo>
                    <a:pt x="595" y="1192"/>
                  </a:lnTo>
                  <a:lnTo>
                    <a:pt x="580" y="1192"/>
                  </a:lnTo>
                  <a:lnTo>
                    <a:pt x="565" y="1192"/>
                  </a:lnTo>
                  <a:lnTo>
                    <a:pt x="551" y="1191"/>
                  </a:lnTo>
                  <a:lnTo>
                    <a:pt x="535" y="1189"/>
                  </a:lnTo>
                  <a:lnTo>
                    <a:pt x="520" y="1188"/>
                  </a:lnTo>
                  <a:lnTo>
                    <a:pt x="506" y="1186"/>
                  </a:lnTo>
                  <a:lnTo>
                    <a:pt x="490" y="1183"/>
                  </a:lnTo>
                  <a:lnTo>
                    <a:pt x="476" y="1180"/>
                  </a:lnTo>
                  <a:lnTo>
                    <a:pt x="462" y="1177"/>
                  </a:lnTo>
                  <a:lnTo>
                    <a:pt x="446" y="1174"/>
                  </a:lnTo>
                  <a:lnTo>
                    <a:pt x="433" y="1170"/>
                  </a:lnTo>
                  <a:lnTo>
                    <a:pt x="419" y="1166"/>
                  </a:lnTo>
                  <a:lnTo>
                    <a:pt x="405" y="1162"/>
                  </a:lnTo>
                  <a:lnTo>
                    <a:pt x="391" y="1157"/>
                  </a:lnTo>
                  <a:lnTo>
                    <a:pt x="377" y="1152"/>
                  </a:lnTo>
                  <a:lnTo>
                    <a:pt x="364" y="1146"/>
                  </a:lnTo>
                  <a:lnTo>
                    <a:pt x="351" y="1140"/>
                  </a:lnTo>
                  <a:lnTo>
                    <a:pt x="337" y="1134"/>
                  </a:lnTo>
                  <a:lnTo>
                    <a:pt x="324" y="1127"/>
                  </a:lnTo>
                  <a:lnTo>
                    <a:pt x="312" y="1121"/>
                  </a:lnTo>
                  <a:lnTo>
                    <a:pt x="300" y="1114"/>
                  </a:lnTo>
                  <a:lnTo>
                    <a:pt x="286" y="1107"/>
                  </a:lnTo>
                  <a:lnTo>
                    <a:pt x="275" y="1099"/>
                  </a:lnTo>
                  <a:lnTo>
                    <a:pt x="263" y="1091"/>
                  </a:lnTo>
                  <a:lnTo>
                    <a:pt x="251" y="1082"/>
                  </a:lnTo>
                  <a:lnTo>
                    <a:pt x="239" y="1074"/>
                  </a:lnTo>
                  <a:lnTo>
                    <a:pt x="228" y="1066"/>
                  </a:lnTo>
                  <a:lnTo>
                    <a:pt x="217" y="1057"/>
                  </a:lnTo>
                  <a:lnTo>
                    <a:pt x="206" y="1048"/>
                  </a:lnTo>
                  <a:lnTo>
                    <a:pt x="196" y="1037"/>
                  </a:lnTo>
                  <a:lnTo>
                    <a:pt x="174" y="1018"/>
                  </a:lnTo>
                  <a:lnTo>
                    <a:pt x="155" y="998"/>
                  </a:lnTo>
                  <a:lnTo>
                    <a:pt x="146" y="987"/>
                  </a:lnTo>
                  <a:lnTo>
                    <a:pt x="136" y="976"/>
                  </a:lnTo>
                  <a:lnTo>
                    <a:pt x="127" y="965"/>
                  </a:lnTo>
                  <a:lnTo>
                    <a:pt x="118" y="954"/>
                  </a:lnTo>
                  <a:lnTo>
                    <a:pt x="110" y="942"/>
                  </a:lnTo>
                  <a:lnTo>
                    <a:pt x="102" y="930"/>
                  </a:lnTo>
                  <a:lnTo>
                    <a:pt x="94" y="918"/>
                  </a:lnTo>
                  <a:lnTo>
                    <a:pt x="86" y="906"/>
                  </a:lnTo>
                  <a:lnTo>
                    <a:pt x="79" y="894"/>
                  </a:lnTo>
                  <a:lnTo>
                    <a:pt x="72" y="880"/>
                  </a:lnTo>
                  <a:lnTo>
                    <a:pt x="65" y="868"/>
                  </a:lnTo>
                  <a:lnTo>
                    <a:pt x="59" y="855"/>
                  </a:lnTo>
                  <a:lnTo>
                    <a:pt x="53" y="842"/>
                  </a:lnTo>
                  <a:lnTo>
                    <a:pt x="47" y="828"/>
                  </a:lnTo>
                  <a:lnTo>
                    <a:pt x="41" y="815"/>
                  </a:lnTo>
                  <a:lnTo>
                    <a:pt x="36" y="802"/>
                  </a:lnTo>
                  <a:lnTo>
                    <a:pt x="31" y="788"/>
                  </a:lnTo>
                  <a:lnTo>
                    <a:pt x="26" y="774"/>
                  </a:lnTo>
                  <a:lnTo>
                    <a:pt x="22" y="760"/>
                  </a:lnTo>
                  <a:lnTo>
                    <a:pt x="19" y="746"/>
                  </a:lnTo>
                  <a:lnTo>
                    <a:pt x="15" y="732"/>
                  </a:lnTo>
                  <a:lnTo>
                    <a:pt x="12" y="717"/>
                  </a:lnTo>
                  <a:lnTo>
                    <a:pt x="9" y="702"/>
                  </a:lnTo>
                  <a:lnTo>
                    <a:pt x="7" y="688"/>
                  </a:lnTo>
                  <a:lnTo>
                    <a:pt x="5" y="672"/>
                  </a:lnTo>
                  <a:lnTo>
                    <a:pt x="3" y="658"/>
                  </a:lnTo>
                  <a:lnTo>
                    <a:pt x="2" y="643"/>
                  </a:lnTo>
                  <a:lnTo>
                    <a:pt x="1" y="628"/>
                  </a:lnTo>
                  <a:lnTo>
                    <a:pt x="0" y="612"/>
                  </a:lnTo>
                  <a:lnTo>
                    <a:pt x="0" y="59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3" name="Line 44">
              <a:extLst>
                <a:ext uri="{FF2B5EF4-FFF2-40B4-BE49-F238E27FC236}">
                  <a16:creationId xmlns:a16="http://schemas.microsoft.com/office/drawing/2014/main" id="{ED7B7C13-2E3D-4FCA-8874-3922A36BAD47}"/>
                </a:ext>
              </a:extLst>
            </p:cNvPr>
            <p:cNvSpPr>
              <a:spLocks noChangeShapeType="1"/>
            </p:cNvSpPr>
            <p:nvPr/>
          </p:nvSpPr>
          <p:spPr bwMode="auto">
            <a:xfrm>
              <a:off x="1652" y="1610"/>
              <a:ext cx="11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4" name="Line 45">
              <a:extLst>
                <a:ext uri="{FF2B5EF4-FFF2-40B4-BE49-F238E27FC236}">
                  <a16:creationId xmlns:a16="http://schemas.microsoft.com/office/drawing/2014/main" id="{6EABFD55-58D8-4A03-A7C7-2B6253740750}"/>
                </a:ext>
              </a:extLst>
            </p:cNvPr>
            <p:cNvSpPr>
              <a:spLocks noChangeShapeType="1"/>
            </p:cNvSpPr>
            <p:nvPr/>
          </p:nvSpPr>
          <p:spPr bwMode="auto">
            <a:xfrm>
              <a:off x="2248" y="1014"/>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5" name="Line 46">
              <a:extLst>
                <a:ext uri="{FF2B5EF4-FFF2-40B4-BE49-F238E27FC236}">
                  <a16:creationId xmlns:a16="http://schemas.microsoft.com/office/drawing/2014/main" id="{D29830E6-E335-43D0-B59B-8E6727D3E304}"/>
                </a:ext>
              </a:extLst>
            </p:cNvPr>
            <p:cNvSpPr>
              <a:spLocks noChangeShapeType="1"/>
            </p:cNvSpPr>
            <p:nvPr/>
          </p:nvSpPr>
          <p:spPr bwMode="auto">
            <a:xfrm flipH="1" flipV="1">
              <a:off x="1826" y="1189"/>
              <a:ext cx="844"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6" name="Line 47">
              <a:extLst>
                <a:ext uri="{FF2B5EF4-FFF2-40B4-BE49-F238E27FC236}">
                  <a16:creationId xmlns:a16="http://schemas.microsoft.com/office/drawing/2014/main" id="{CE1178F9-53DA-43AA-B860-E2A9A6B8B88C}"/>
                </a:ext>
              </a:extLst>
            </p:cNvPr>
            <p:cNvSpPr>
              <a:spLocks noChangeShapeType="1"/>
            </p:cNvSpPr>
            <p:nvPr/>
          </p:nvSpPr>
          <p:spPr bwMode="auto">
            <a:xfrm flipH="1">
              <a:off x="1826" y="1189"/>
              <a:ext cx="844"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27" name="Rectangle 48">
              <a:extLst>
                <a:ext uri="{FF2B5EF4-FFF2-40B4-BE49-F238E27FC236}">
                  <a16:creationId xmlns:a16="http://schemas.microsoft.com/office/drawing/2014/main" id="{0722FD2D-6B5C-45BC-9D7F-9061FF57B438}"/>
                </a:ext>
              </a:extLst>
            </p:cNvPr>
            <p:cNvSpPr>
              <a:spLocks noChangeArrowheads="1"/>
            </p:cNvSpPr>
            <p:nvPr/>
          </p:nvSpPr>
          <p:spPr bwMode="auto">
            <a:xfrm>
              <a:off x="2377" y="119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28" name="Rectangle 49">
              <a:extLst>
                <a:ext uri="{FF2B5EF4-FFF2-40B4-BE49-F238E27FC236}">
                  <a16:creationId xmlns:a16="http://schemas.microsoft.com/office/drawing/2014/main" id="{4D66E77F-3038-4834-A488-A29105848957}"/>
                </a:ext>
              </a:extLst>
            </p:cNvPr>
            <p:cNvSpPr>
              <a:spLocks noChangeArrowheads="1"/>
            </p:cNvSpPr>
            <p:nvPr/>
          </p:nvSpPr>
          <p:spPr bwMode="auto">
            <a:xfrm>
              <a:off x="2658" y="14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29" name="Rectangle 50">
              <a:extLst>
                <a:ext uri="{FF2B5EF4-FFF2-40B4-BE49-F238E27FC236}">
                  <a16:creationId xmlns:a16="http://schemas.microsoft.com/office/drawing/2014/main" id="{339E1132-6C84-42E7-BB01-A82617BB145D}"/>
                </a:ext>
              </a:extLst>
            </p:cNvPr>
            <p:cNvSpPr>
              <a:spLocks noChangeArrowheads="1"/>
            </p:cNvSpPr>
            <p:nvPr/>
          </p:nvSpPr>
          <p:spPr bwMode="auto">
            <a:xfrm>
              <a:off x="2658" y="1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30" name="Rectangle 51">
              <a:extLst>
                <a:ext uri="{FF2B5EF4-FFF2-40B4-BE49-F238E27FC236}">
                  <a16:creationId xmlns:a16="http://schemas.microsoft.com/office/drawing/2014/main" id="{8F248CCB-F9E2-4633-B2EE-B1C7F7B41B10}"/>
                </a:ext>
              </a:extLst>
            </p:cNvPr>
            <p:cNvSpPr>
              <a:spLocks noChangeArrowheads="1"/>
            </p:cNvSpPr>
            <p:nvPr/>
          </p:nvSpPr>
          <p:spPr bwMode="auto">
            <a:xfrm>
              <a:off x="2403" y="192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dirty="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dirty="0">
                <a:latin typeface="微软雅黑" panose="020B0503020204020204" pitchFamily="34" charset="-122"/>
                <a:ea typeface="微软雅黑" panose="020B0503020204020204" pitchFamily="34" charset="-122"/>
                <a:cs typeface="Times New Roman" pitchFamily="18" charset="0"/>
              </a:endParaRPr>
            </a:p>
          </p:txBody>
        </p:sp>
        <p:sp>
          <p:nvSpPr>
            <p:cNvPr id="131" name="Rectangle 52">
              <a:extLst>
                <a:ext uri="{FF2B5EF4-FFF2-40B4-BE49-F238E27FC236}">
                  <a16:creationId xmlns:a16="http://schemas.microsoft.com/office/drawing/2014/main" id="{033FA886-12E0-4FBC-846C-7500E5416D55}"/>
                </a:ext>
              </a:extLst>
            </p:cNvPr>
            <p:cNvSpPr>
              <a:spLocks noChangeArrowheads="1"/>
            </p:cNvSpPr>
            <p:nvPr/>
          </p:nvSpPr>
          <p:spPr bwMode="auto">
            <a:xfrm>
              <a:off x="2053" y="1968"/>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32" name="Rectangle 53">
              <a:extLst>
                <a:ext uri="{FF2B5EF4-FFF2-40B4-BE49-F238E27FC236}">
                  <a16:creationId xmlns:a16="http://schemas.microsoft.com/office/drawing/2014/main" id="{515C3EAF-B700-4E79-9AE9-0E4802B9CB23}"/>
                </a:ext>
              </a:extLst>
            </p:cNvPr>
            <p:cNvSpPr>
              <a:spLocks noChangeArrowheads="1"/>
            </p:cNvSpPr>
            <p:nvPr/>
          </p:nvSpPr>
          <p:spPr bwMode="auto">
            <a:xfrm>
              <a:off x="1844" y="1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33" name="Rectangle 54">
              <a:extLst>
                <a:ext uri="{FF2B5EF4-FFF2-40B4-BE49-F238E27FC236}">
                  <a16:creationId xmlns:a16="http://schemas.microsoft.com/office/drawing/2014/main" id="{2D280A63-2BC8-43DC-89E4-CA1D940D0255}"/>
                </a:ext>
              </a:extLst>
            </p:cNvPr>
            <p:cNvSpPr>
              <a:spLocks noChangeArrowheads="1"/>
            </p:cNvSpPr>
            <p:nvPr/>
          </p:nvSpPr>
          <p:spPr bwMode="auto">
            <a:xfrm>
              <a:off x="1844" y="14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34" name="Rectangle 55">
              <a:extLst>
                <a:ext uri="{FF2B5EF4-FFF2-40B4-BE49-F238E27FC236}">
                  <a16:creationId xmlns:a16="http://schemas.microsoft.com/office/drawing/2014/main" id="{FEFAB54F-EF44-4128-873F-B6DDE77A53EB}"/>
                </a:ext>
              </a:extLst>
            </p:cNvPr>
            <p:cNvSpPr>
              <a:spLocks noChangeArrowheads="1"/>
            </p:cNvSpPr>
            <p:nvPr/>
          </p:nvSpPr>
          <p:spPr bwMode="auto">
            <a:xfrm>
              <a:off x="2053" y="116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35" name="Freeform 56">
              <a:extLst>
                <a:ext uri="{FF2B5EF4-FFF2-40B4-BE49-F238E27FC236}">
                  <a16:creationId xmlns:a16="http://schemas.microsoft.com/office/drawing/2014/main" id="{F1EEF4E5-AA7B-4BC8-9205-49A19F5F9088}"/>
                </a:ext>
              </a:extLst>
            </p:cNvPr>
            <p:cNvSpPr>
              <a:spLocks/>
            </p:cNvSpPr>
            <p:nvPr/>
          </p:nvSpPr>
          <p:spPr bwMode="auto">
            <a:xfrm>
              <a:off x="2016" y="1536"/>
              <a:ext cx="361" cy="326"/>
            </a:xfrm>
            <a:custGeom>
              <a:avLst/>
              <a:gdLst>
                <a:gd name="T0" fmla="*/ 39 w 361"/>
                <a:gd name="T1" fmla="*/ 8 h 326"/>
                <a:gd name="T2" fmla="*/ 28 w 361"/>
                <a:gd name="T3" fmla="*/ 26 h 326"/>
                <a:gd name="T4" fmla="*/ 19 w 361"/>
                <a:gd name="T5" fmla="*/ 43 h 326"/>
                <a:gd name="T6" fmla="*/ 10 w 361"/>
                <a:gd name="T7" fmla="*/ 61 h 326"/>
                <a:gd name="T8" fmla="*/ 5 w 361"/>
                <a:gd name="T9" fmla="*/ 80 h 326"/>
                <a:gd name="T10" fmla="*/ 2 w 361"/>
                <a:gd name="T11" fmla="*/ 99 h 326"/>
                <a:gd name="T12" fmla="*/ 0 w 361"/>
                <a:gd name="T13" fmla="*/ 118 h 326"/>
                <a:gd name="T14" fmla="*/ 0 w 361"/>
                <a:gd name="T15" fmla="*/ 138 h 326"/>
                <a:gd name="T16" fmla="*/ 2 w 361"/>
                <a:gd name="T17" fmla="*/ 157 h 326"/>
                <a:gd name="T18" fmla="*/ 6 w 361"/>
                <a:gd name="T19" fmla="*/ 176 h 326"/>
                <a:gd name="T20" fmla="*/ 13 w 361"/>
                <a:gd name="T21" fmla="*/ 194 h 326"/>
                <a:gd name="T22" fmla="*/ 20 w 361"/>
                <a:gd name="T23" fmla="*/ 212 h 326"/>
                <a:gd name="T24" fmla="*/ 29 w 361"/>
                <a:gd name="T25" fmla="*/ 230 h 326"/>
                <a:gd name="T26" fmla="*/ 40 w 361"/>
                <a:gd name="T27" fmla="*/ 246 h 326"/>
                <a:gd name="T28" fmla="*/ 52 w 361"/>
                <a:gd name="T29" fmla="*/ 261 h 326"/>
                <a:gd name="T30" fmla="*/ 67 w 361"/>
                <a:gd name="T31" fmla="*/ 275 h 326"/>
                <a:gd name="T32" fmla="*/ 83 w 361"/>
                <a:gd name="T33" fmla="*/ 289 h 326"/>
                <a:gd name="T34" fmla="*/ 100 w 361"/>
                <a:gd name="T35" fmla="*/ 300 h 326"/>
                <a:gd name="T36" fmla="*/ 118 w 361"/>
                <a:gd name="T37" fmla="*/ 309 h 326"/>
                <a:gd name="T38" fmla="*/ 136 w 361"/>
                <a:gd name="T39" fmla="*/ 316 h 326"/>
                <a:gd name="T40" fmla="*/ 154 w 361"/>
                <a:gd name="T41" fmla="*/ 321 h 326"/>
                <a:gd name="T42" fmla="*/ 174 w 361"/>
                <a:gd name="T43" fmla="*/ 324 h 326"/>
                <a:gd name="T44" fmla="*/ 193 w 361"/>
                <a:gd name="T45" fmla="*/ 326 h 326"/>
                <a:gd name="T46" fmla="*/ 212 w 361"/>
                <a:gd name="T47" fmla="*/ 326 h 326"/>
                <a:gd name="T48" fmla="*/ 232 w 361"/>
                <a:gd name="T49" fmla="*/ 324 h 326"/>
                <a:gd name="T50" fmla="*/ 250 w 361"/>
                <a:gd name="T51" fmla="*/ 320 h 326"/>
                <a:gd name="T52" fmla="*/ 269 w 361"/>
                <a:gd name="T53" fmla="*/ 315 h 326"/>
                <a:gd name="T54" fmla="*/ 287 w 361"/>
                <a:gd name="T55" fmla="*/ 307 h 326"/>
                <a:gd name="T56" fmla="*/ 304 w 361"/>
                <a:gd name="T57" fmla="*/ 298 h 326"/>
                <a:gd name="T58" fmla="*/ 321 w 361"/>
                <a:gd name="T59" fmla="*/ 288 h 326"/>
                <a:gd name="T60" fmla="*/ 336 w 361"/>
                <a:gd name="T61" fmla="*/ 274 h 326"/>
                <a:gd name="T62" fmla="*/ 350 w 361"/>
                <a:gd name="T63" fmla="*/ 260 h 326"/>
                <a:gd name="T64" fmla="*/ 361 w 361"/>
                <a:gd name="T65" fmla="*/ 246 h 3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1" h="326">
                  <a:moveTo>
                    <a:pt x="45" y="0"/>
                  </a:moveTo>
                  <a:lnTo>
                    <a:pt x="39" y="8"/>
                  </a:lnTo>
                  <a:lnTo>
                    <a:pt x="33" y="16"/>
                  </a:lnTo>
                  <a:lnTo>
                    <a:pt x="28" y="26"/>
                  </a:lnTo>
                  <a:lnTo>
                    <a:pt x="23" y="34"/>
                  </a:lnTo>
                  <a:lnTo>
                    <a:pt x="19" y="43"/>
                  </a:lnTo>
                  <a:lnTo>
                    <a:pt x="15" y="52"/>
                  </a:lnTo>
                  <a:lnTo>
                    <a:pt x="10" y="61"/>
                  </a:lnTo>
                  <a:lnTo>
                    <a:pt x="8" y="70"/>
                  </a:lnTo>
                  <a:lnTo>
                    <a:pt x="5" y="80"/>
                  </a:lnTo>
                  <a:lnTo>
                    <a:pt x="3" y="90"/>
                  </a:lnTo>
                  <a:lnTo>
                    <a:pt x="2" y="99"/>
                  </a:lnTo>
                  <a:lnTo>
                    <a:pt x="1" y="109"/>
                  </a:lnTo>
                  <a:lnTo>
                    <a:pt x="0" y="118"/>
                  </a:lnTo>
                  <a:lnTo>
                    <a:pt x="0" y="128"/>
                  </a:lnTo>
                  <a:lnTo>
                    <a:pt x="0" y="138"/>
                  </a:lnTo>
                  <a:lnTo>
                    <a:pt x="1" y="147"/>
                  </a:lnTo>
                  <a:lnTo>
                    <a:pt x="2" y="157"/>
                  </a:lnTo>
                  <a:lnTo>
                    <a:pt x="4" y="166"/>
                  </a:lnTo>
                  <a:lnTo>
                    <a:pt x="6" y="176"/>
                  </a:lnTo>
                  <a:lnTo>
                    <a:pt x="9" y="185"/>
                  </a:lnTo>
                  <a:lnTo>
                    <a:pt x="13" y="194"/>
                  </a:lnTo>
                  <a:lnTo>
                    <a:pt x="16" y="203"/>
                  </a:lnTo>
                  <a:lnTo>
                    <a:pt x="20" y="212"/>
                  </a:lnTo>
                  <a:lnTo>
                    <a:pt x="24" y="220"/>
                  </a:lnTo>
                  <a:lnTo>
                    <a:pt x="29" y="230"/>
                  </a:lnTo>
                  <a:lnTo>
                    <a:pt x="34" y="238"/>
                  </a:lnTo>
                  <a:lnTo>
                    <a:pt x="40" y="246"/>
                  </a:lnTo>
                  <a:lnTo>
                    <a:pt x="46" y="253"/>
                  </a:lnTo>
                  <a:lnTo>
                    <a:pt x="52" y="261"/>
                  </a:lnTo>
                  <a:lnTo>
                    <a:pt x="59" y="268"/>
                  </a:lnTo>
                  <a:lnTo>
                    <a:pt x="67" y="275"/>
                  </a:lnTo>
                  <a:lnTo>
                    <a:pt x="75" y="283"/>
                  </a:lnTo>
                  <a:lnTo>
                    <a:pt x="83" y="289"/>
                  </a:lnTo>
                  <a:lnTo>
                    <a:pt x="91" y="294"/>
                  </a:lnTo>
                  <a:lnTo>
                    <a:pt x="100" y="300"/>
                  </a:lnTo>
                  <a:lnTo>
                    <a:pt x="108" y="304"/>
                  </a:lnTo>
                  <a:lnTo>
                    <a:pt x="118" y="309"/>
                  </a:lnTo>
                  <a:lnTo>
                    <a:pt x="127" y="312"/>
                  </a:lnTo>
                  <a:lnTo>
                    <a:pt x="136" y="316"/>
                  </a:lnTo>
                  <a:lnTo>
                    <a:pt x="145" y="319"/>
                  </a:lnTo>
                  <a:lnTo>
                    <a:pt x="154" y="321"/>
                  </a:lnTo>
                  <a:lnTo>
                    <a:pt x="165" y="323"/>
                  </a:lnTo>
                  <a:lnTo>
                    <a:pt x="174" y="324"/>
                  </a:lnTo>
                  <a:lnTo>
                    <a:pt x="184" y="326"/>
                  </a:lnTo>
                  <a:lnTo>
                    <a:pt x="193" y="326"/>
                  </a:lnTo>
                  <a:lnTo>
                    <a:pt x="202" y="326"/>
                  </a:lnTo>
                  <a:lnTo>
                    <a:pt x="212" y="326"/>
                  </a:lnTo>
                  <a:lnTo>
                    <a:pt x="222" y="325"/>
                  </a:lnTo>
                  <a:lnTo>
                    <a:pt x="232" y="324"/>
                  </a:lnTo>
                  <a:lnTo>
                    <a:pt x="241" y="322"/>
                  </a:lnTo>
                  <a:lnTo>
                    <a:pt x="250" y="320"/>
                  </a:lnTo>
                  <a:lnTo>
                    <a:pt x="259" y="318"/>
                  </a:lnTo>
                  <a:lnTo>
                    <a:pt x="269" y="315"/>
                  </a:lnTo>
                  <a:lnTo>
                    <a:pt x="278" y="311"/>
                  </a:lnTo>
                  <a:lnTo>
                    <a:pt x="287" y="307"/>
                  </a:lnTo>
                  <a:lnTo>
                    <a:pt x="295" y="303"/>
                  </a:lnTo>
                  <a:lnTo>
                    <a:pt x="304" y="298"/>
                  </a:lnTo>
                  <a:lnTo>
                    <a:pt x="312" y="293"/>
                  </a:lnTo>
                  <a:lnTo>
                    <a:pt x="321" y="288"/>
                  </a:lnTo>
                  <a:lnTo>
                    <a:pt x="328" y="282"/>
                  </a:lnTo>
                  <a:lnTo>
                    <a:pt x="336" y="274"/>
                  </a:lnTo>
                  <a:lnTo>
                    <a:pt x="343" y="267"/>
                  </a:lnTo>
                  <a:lnTo>
                    <a:pt x="350" y="260"/>
                  </a:lnTo>
                  <a:lnTo>
                    <a:pt x="356" y="252"/>
                  </a:lnTo>
                  <a:lnTo>
                    <a:pt x="361" y="24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36" name="Freeform 57">
              <a:extLst>
                <a:ext uri="{FF2B5EF4-FFF2-40B4-BE49-F238E27FC236}">
                  <a16:creationId xmlns:a16="http://schemas.microsoft.com/office/drawing/2014/main" id="{9C3C9D63-A008-4AD1-ABAE-B22086533196}"/>
                </a:ext>
              </a:extLst>
            </p:cNvPr>
            <p:cNvSpPr>
              <a:spLocks/>
            </p:cNvSpPr>
            <p:nvPr/>
          </p:nvSpPr>
          <p:spPr bwMode="auto">
            <a:xfrm>
              <a:off x="2065" y="1479"/>
              <a:ext cx="52" cy="51"/>
            </a:xfrm>
            <a:custGeom>
              <a:avLst/>
              <a:gdLst>
                <a:gd name="T0" fmla="*/ 0 w 52"/>
                <a:gd name="T1" fmla="*/ 25 h 51"/>
                <a:gd name="T2" fmla="*/ 52 w 52"/>
                <a:gd name="T3" fmla="*/ 0 h 51"/>
                <a:gd name="T4" fmla="*/ 25 w 52"/>
                <a:gd name="T5" fmla="*/ 51 h 51"/>
                <a:gd name="T6" fmla="*/ 0 w 52"/>
                <a:gd name="T7" fmla="*/ 25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1">
                  <a:moveTo>
                    <a:pt x="0" y="25"/>
                  </a:moveTo>
                  <a:lnTo>
                    <a:pt x="52" y="0"/>
                  </a:lnTo>
                  <a:lnTo>
                    <a:pt x="25" y="51"/>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37" name="Rectangle 58">
              <a:extLst>
                <a:ext uri="{FF2B5EF4-FFF2-40B4-BE49-F238E27FC236}">
                  <a16:creationId xmlns:a16="http://schemas.microsoft.com/office/drawing/2014/main" id="{E98D8578-9244-4930-B2F8-0D40A71E6B27}"/>
                </a:ext>
              </a:extLst>
            </p:cNvPr>
            <p:cNvSpPr>
              <a:spLocks noChangeArrowheads="1"/>
            </p:cNvSpPr>
            <p:nvPr/>
          </p:nvSpPr>
          <p:spPr bwMode="auto">
            <a:xfrm>
              <a:off x="1824" y="2256"/>
              <a:ext cx="91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Times New Roman" pitchFamily="18" charset="0"/>
                </a:rPr>
                <a:t>② </a:t>
              </a:r>
              <a:r>
                <a:rPr lang="zh-CN" altLang="en-US" sz="2000" dirty="0">
                  <a:latin typeface="微软雅黑" panose="020B0503020204020204" pitchFamily="34" charset="-122"/>
                  <a:ea typeface="微软雅黑" panose="020B0503020204020204" pitchFamily="34" charset="-122"/>
                  <a:cs typeface="Times New Roman" pitchFamily="18" charset="0"/>
                </a:rPr>
                <a:t>发送</a:t>
              </a:r>
              <a:r>
                <a:rPr lang="en-US" altLang="zh-CN" sz="2000" dirty="0">
                  <a:latin typeface="微软雅黑" panose="020B0503020204020204" pitchFamily="34" charset="-122"/>
                  <a:ea typeface="微软雅黑" panose="020B0503020204020204" pitchFamily="34" charset="-122"/>
                  <a:cs typeface="Times New Roman" pitchFamily="18" charset="0"/>
                </a:rPr>
                <a:t>0,1,2</a:t>
              </a:r>
            </a:p>
          </p:txBody>
        </p:sp>
        <p:sp>
          <p:nvSpPr>
            <p:cNvPr id="138" name="Freeform 59">
              <a:extLst>
                <a:ext uri="{FF2B5EF4-FFF2-40B4-BE49-F238E27FC236}">
                  <a16:creationId xmlns:a16="http://schemas.microsoft.com/office/drawing/2014/main" id="{74AD42F5-150C-4987-AF35-E17996B0130D}"/>
                </a:ext>
              </a:extLst>
            </p:cNvPr>
            <p:cNvSpPr>
              <a:spLocks/>
            </p:cNvSpPr>
            <p:nvPr/>
          </p:nvSpPr>
          <p:spPr bwMode="auto">
            <a:xfrm>
              <a:off x="1642" y="2550"/>
              <a:ext cx="1193" cy="1191"/>
            </a:xfrm>
            <a:custGeom>
              <a:avLst/>
              <a:gdLst>
                <a:gd name="T0" fmla="*/ 1 w 1193"/>
                <a:gd name="T1" fmla="*/ 550 h 1191"/>
                <a:gd name="T2" fmla="*/ 10 w 1193"/>
                <a:gd name="T3" fmla="*/ 491 h 1191"/>
                <a:gd name="T4" fmla="*/ 23 w 1193"/>
                <a:gd name="T5" fmla="*/ 433 h 1191"/>
                <a:gd name="T6" fmla="*/ 41 w 1193"/>
                <a:gd name="T7" fmla="*/ 377 h 1191"/>
                <a:gd name="T8" fmla="*/ 66 w 1193"/>
                <a:gd name="T9" fmla="*/ 324 h 1191"/>
                <a:gd name="T10" fmla="*/ 94 w 1193"/>
                <a:gd name="T11" fmla="*/ 274 h 1191"/>
                <a:gd name="T12" fmla="*/ 127 w 1193"/>
                <a:gd name="T13" fmla="*/ 228 h 1191"/>
                <a:gd name="T14" fmla="*/ 175 w 1193"/>
                <a:gd name="T15" fmla="*/ 175 h 1191"/>
                <a:gd name="T16" fmla="*/ 228 w 1193"/>
                <a:gd name="T17" fmla="*/ 127 h 1191"/>
                <a:gd name="T18" fmla="*/ 275 w 1193"/>
                <a:gd name="T19" fmla="*/ 94 h 1191"/>
                <a:gd name="T20" fmla="*/ 325 w 1193"/>
                <a:gd name="T21" fmla="*/ 65 h 1191"/>
                <a:gd name="T22" fmla="*/ 378 w 1193"/>
                <a:gd name="T23" fmla="*/ 41 h 1191"/>
                <a:gd name="T24" fmla="*/ 433 w 1193"/>
                <a:gd name="T25" fmla="*/ 23 h 1191"/>
                <a:gd name="T26" fmla="*/ 491 w 1193"/>
                <a:gd name="T27" fmla="*/ 9 h 1191"/>
                <a:gd name="T28" fmla="*/ 550 w 1193"/>
                <a:gd name="T29" fmla="*/ 1 h 1191"/>
                <a:gd name="T30" fmla="*/ 612 w 1193"/>
                <a:gd name="T31" fmla="*/ 0 h 1191"/>
                <a:gd name="T32" fmla="*/ 673 w 1193"/>
                <a:gd name="T33" fmla="*/ 4 h 1191"/>
                <a:gd name="T34" fmla="*/ 731 w 1193"/>
                <a:gd name="T35" fmla="*/ 15 h 1191"/>
                <a:gd name="T36" fmla="*/ 788 w 1193"/>
                <a:gd name="T37" fmla="*/ 31 h 1191"/>
                <a:gd name="T38" fmla="*/ 842 w 1193"/>
                <a:gd name="T39" fmla="*/ 52 h 1191"/>
                <a:gd name="T40" fmla="*/ 893 w 1193"/>
                <a:gd name="T41" fmla="*/ 79 h 1191"/>
                <a:gd name="T42" fmla="*/ 941 w 1193"/>
                <a:gd name="T43" fmla="*/ 110 h 1191"/>
                <a:gd name="T44" fmla="*/ 987 w 1193"/>
                <a:gd name="T45" fmla="*/ 145 h 1191"/>
                <a:gd name="T46" fmla="*/ 1047 w 1193"/>
                <a:gd name="T47" fmla="*/ 206 h 1191"/>
                <a:gd name="T48" fmla="*/ 1083 w 1193"/>
                <a:gd name="T49" fmla="*/ 251 h 1191"/>
                <a:gd name="T50" fmla="*/ 1113 w 1193"/>
                <a:gd name="T51" fmla="*/ 299 h 1191"/>
                <a:gd name="T52" fmla="*/ 1140 w 1193"/>
                <a:gd name="T53" fmla="*/ 351 h 1191"/>
                <a:gd name="T54" fmla="*/ 1161 w 1193"/>
                <a:gd name="T55" fmla="*/ 405 h 1191"/>
                <a:gd name="T56" fmla="*/ 1177 w 1193"/>
                <a:gd name="T57" fmla="*/ 461 h 1191"/>
                <a:gd name="T58" fmla="*/ 1188 w 1193"/>
                <a:gd name="T59" fmla="*/ 520 h 1191"/>
                <a:gd name="T60" fmla="*/ 1192 w 1193"/>
                <a:gd name="T61" fmla="*/ 580 h 1191"/>
                <a:gd name="T62" fmla="*/ 1192 w 1193"/>
                <a:gd name="T63" fmla="*/ 626 h 1191"/>
                <a:gd name="T64" fmla="*/ 1186 w 1193"/>
                <a:gd name="T65" fmla="*/ 686 h 1191"/>
                <a:gd name="T66" fmla="*/ 1174 w 1193"/>
                <a:gd name="T67" fmla="*/ 745 h 1191"/>
                <a:gd name="T68" fmla="*/ 1156 w 1193"/>
                <a:gd name="T69" fmla="*/ 801 h 1191"/>
                <a:gd name="T70" fmla="*/ 1134 w 1193"/>
                <a:gd name="T71" fmla="*/ 854 h 1191"/>
                <a:gd name="T72" fmla="*/ 1106 w 1193"/>
                <a:gd name="T73" fmla="*/ 905 h 1191"/>
                <a:gd name="T74" fmla="*/ 1074 w 1193"/>
                <a:gd name="T75" fmla="*/ 953 h 1191"/>
                <a:gd name="T76" fmla="*/ 1038 w 1193"/>
                <a:gd name="T77" fmla="*/ 996 h 1191"/>
                <a:gd name="T78" fmla="*/ 976 w 1193"/>
                <a:gd name="T79" fmla="*/ 1056 h 1191"/>
                <a:gd name="T80" fmla="*/ 930 w 1193"/>
                <a:gd name="T81" fmla="*/ 1090 h 1191"/>
                <a:gd name="T82" fmla="*/ 881 w 1193"/>
                <a:gd name="T83" fmla="*/ 1120 h 1191"/>
                <a:gd name="T84" fmla="*/ 829 w 1193"/>
                <a:gd name="T85" fmla="*/ 1145 h 1191"/>
                <a:gd name="T86" fmla="*/ 774 w 1193"/>
                <a:gd name="T87" fmla="*/ 1165 h 1191"/>
                <a:gd name="T88" fmla="*/ 717 w 1193"/>
                <a:gd name="T89" fmla="*/ 1180 h 1191"/>
                <a:gd name="T90" fmla="*/ 657 w 1193"/>
                <a:gd name="T91" fmla="*/ 1188 h 1191"/>
                <a:gd name="T92" fmla="*/ 596 w 1193"/>
                <a:gd name="T93" fmla="*/ 1191 h 1191"/>
                <a:gd name="T94" fmla="*/ 535 w 1193"/>
                <a:gd name="T95" fmla="*/ 1189 h 1191"/>
                <a:gd name="T96" fmla="*/ 476 w 1193"/>
                <a:gd name="T97" fmla="*/ 1180 h 1191"/>
                <a:gd name="T98" fmla="*/ 419 w 1193"/>
                <a:gd name="T99" fmla="*/ 1165 h 1191"/>
                <a:gd name="T100" fmla="*/ 365 w 1193"/>
                <a:gd name="T101" fmla="*/ 1145 h 1191"/>
                <a:gd name="T102" fmla="*/ 313 w 1193"/>
                <a:gd name="T103" fmla="*/ 1120 h 1191"/>
                <a:gd name="T104" fmla="*/ 263 w 1193"/>
                <a:gd name="T105" fmla="*/ 1090 h 1191"/>
                <a:gd name="T106" fmla="*/ 217 w 1193"/>
                <a:gd name="T107" fmla="*/ 1056 h 1191"/>
                <a:gd name="T108" fmla="*/ 156 w 1193"/>
                <a:gd name="T109" fmla="*/ 996 h 1191"/>
                <a:gd name="T110" fmla="*/ 119 w 1193"/>
                <a:gd name="T111" fmla="*/ 953 h 1191"/>
                <a:gd name="T112" fmla="*/ 86 w 1193"/>
                <a:gd name="T113" fmla="*/ 905 h 1191"/>
                <a:gd name="T114" fmla="*/ 59 w 1193"/>
                <a:gd name="T115" fmla="*/ 854 h 1191"/>
                <a:gd name="T116" fmla="*/ 36 w 1193"/>
                <a:gd name="T117" fmla="*/ 801 h 1191"/>
                <a:gd name="T118" fmla="*/ 19 w 1193"/>
                <a:gd name="T119" fmla="*/ 745 h 1191"/>
                <a:gd name="T120" fmla="*/ 7 w 1193"/>
                <a:gd name="T121" fmla="*/ 686 h 1191"/>
                <a:gd name="T122" fmla="*/ 0 w 1193"/>
                <a:gd name="T123" fmla="*/ 626 h 11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1">
                  <a:moveTo>
                    <a:pt x="0" y="596"/>
                  </a:moveTo>
                  <a:lnTo>
                    <a:pt x="0" y="580"/>
                  </a:lnTo>
                  <a:lnTo>
                    <a:pt x="1" y="565"/>
                  </a:lnTo>
                  <a:lnTo>
                    <a:pt x="1" y="550"/>
                  </a:lnTo>
                  <a:lnTo>
                    <a:pt x="4" y="535"/>
                  </a:lnTo>
                  <a:lnTo>
                    <a:pt x="5" y="520"/>
                  </a:lnTo>
                  <a:lnTo>
                    <a:pt x="8" y="505"/>
                  </a:lnTo>
                  <a:lnTo>
                    <a:pt x="10" y="491"/>
                  </a:lnTo>
                  <a:lnTo>
                    <a:pt x="13" y="475"/>
                  </a:lnTo>
                  <a:lnTo>
                    <a:pt x="16" y="461"/>
                  </a:lnTo>
                  <a:lnTo>
                    <a:pt x="19" y="447"/>
                  </a:lnTo>
                  <a:lnTo>
                    <a:pt x="23" y="433"/>
                  </a:lnTo>
                  <a:lnTo>
                    <a:pt x="27" y="418"/>
                  </a:lnTo>
                  <a:lnTo>
                    <a:pt x="31" y="405"/>
                  </a:lnTo>
                  <a:lnTo>
                    <a:pt x="36" y="391"/>
                  </a:lnTo>
                  <a:lnTo>
                    <a:pt x="41" y="377"/>
                  </a:lnTo>
                  <a:lnTo>
                    <a:pt x="47" y="364"/>
                  </a:lnTo>
                  <a:lnTo>
                    <a:pt x="53" y="351"/>
                  </a:lnTo>
                  <a:lnTo>
                    <a:pt x="59" y="338"/>
                  </a:lnTo>
                  <a:lnTo>
                    <a:pt x="66" y="324"/>
                  </a:lnTo>
                  <a:lnTo>
                    <a:pt x="72" y="312"/>
                  </a:lnTo>
                  <a:lnTo>
                    <a:pt x="79" y="299"/>
                  </a:lnTo>
                  <a:lnTo>
                    <a:pt x="86" y="287"/>
                  </a:lnTo>
                  <a:lnTo>
                    <a:pt x="94" y="274"/>
                  </a:lnTo>
                  <a:lnTo>
                    <a:pt x="102" y="262"/>
                  </a:lnTo>
                  <a:lnTo>
                    <a:pt x="111" y="251"/>
                  </a:lnTo>
                  <a:lnTo>
                    <a:pt x="119" y="239"/>
                  </a:lnTo>
                  <a:lnTo>
                    <a:pt x="127" y="228"/>
                  </a:lnTo>
                  <a:lnTo>
                    <a:pt x="136" y="216"/>
                  </a:lnTo>
                  <a:lnTo>
                    <a:pt x="145" y="206"/>
                  </a:lnTo>
                  <a:lnTo>
                    <a:pt x="156" y="195"/>
                  </a:lnTo>
                  <a:lnTo>
                    <a:pt x="175" y="175"/>
                  </a:lnTo>
                  <a:lnTo>
                    <a:pt x="195" y="155"/>
                  </a:lnTo>
                  <a:lnTo>
                    <a:pt x="207" y="145"/>
                  </a:lnTo>
                  <a:lnTo>
                    <a:pt x="217" y="136"/>
                  </a:lnTo>
                  <a:lnTo>
                    <a:pt x="228" y="127"/>
                  </a:lnTo>
                  <a:lnTo>
                    <a:pt x="239" y="118"/>
                  </a:lnTo>
                  <a:lnTo>
                    <a:pt x="251" y="110"/>
                  </a:lnTo>
                  <a:lnTo>
                    <a:pt x="263" y="102"/>
                  </a:lnTo>
                  <a:lnTo>
                    <a:pt x="275" y="94"/>
                  </a:lnTo>
                  <a:lnTo>
                    <a:pt x="287" y="86"/>
                  </a:lnTo>
                  <a:lnTo>
                    <a:pt x="299" y="79"/>
                  </a:lnTo>
                  <a:lnTo>
                    <a:pt x="313" y="72"/>
                  </a:lnTo>
                  <a:lnTo>
                    <a:pt x="325" y="65"/>
                  </a:lnTo>
                  <a:lnTo>
                    <a:pt x="338" y="58"/>
                  </a:lnTo>
                  <a:lnTo>
                    <a:pt x="351" y="52"/>
                  </a:lnTo>
                  <a:lnTo>
                    <a:pt x="365" y="47"/>
                  </a:lnTo>
                  <a:lnTo>
                    <a:pt x="378" y="41"/>
                  </a:lnTo>
                  <a:lnTo>
                    <a:pt x="391" y="36"/>
                  </a:lnTo>
                  <a:lnTo>
                    <a:pt x="405" y="31"/>
                  </a:lnTo>
                  <a:lnTo>
                    <a:pt x="419" y="27"/>
                  </a:lnTo>
                  <a:lnTo>
                    <a:pt x="433" y="23"/>
                  </a:lnTo>
                  <a:lnTo>
                    <a:pt x="447" y="19"/>
                  </a:lnTo>
                  <a:lnTo>
                    <a:pt x="462" y="15"/>
                  </a:lnTo>
                  <a:lnTo>
                    <a:pt x="476" y="12"/>
                  </a:lnTo>
                  <a:lnTo>
                    <a:pt x="491" y="9"/>
                  </a:lnTo>
                  <a:lnTo>
                    <a:pt x="505" y="6"/>
                  </a:lnTo>
                  <a:lnTo>
                    <a:pt x="521" y="4"/>
                  </a:lnTo>
                  <a:lnTo>
                    <a:pt x="535" y="3"/>
                  </a:lnTo>
                  <a:lnTo>
                    <a:pt x="550" y="1"/>
                  </a:lnTo>
                  <a:lnTo>
                    <a:pt x="566" y="0"/>
                  </a:lnTo>
                  <a:lnTo>
                    <a:pt x="581" y="0"/>
                  </a:lnTo>
                  <a:lnTo>
                    <a:pt x="596" y="0"/>
                  </a:lnTo>
                  <a:lnTo>
                    <a:pt x="612" y="0"/>
                  </a:lnTo>
                  <a:lnTo>
                    <a:pt x="627" y="1"/>
                  </a:lnTo>
                  <a:lnTo>
                    <a:pt x="642" y="1"/>
                  </a:lnTo>
                  <a:lnTo>
                    <a:pt x="657" y="3"/>
                  </a:lnTo>
                  <a:lnTo>
                    <a:pt x="673" y="4"/>
                  </a:lnTo>
                  <a:lnTo>
                    <a:pt x="687" y="7"/>
                  </a:lnTo>
                  <a:lnTo>
                    <a:pt x="702" y="9"/>
                  </a:lnTo>
                  <a:lnTo>
                    <a:pt x="717" y="12"/>
                  </a:lnTo>
                  <a:lnTo>
                    <a:pt x="731" y="15"/>
                  </a:lnTo>
                  <a:lnTo>
                    <a:pt x="745" y="19"/>
                  </a:lnTo>
                  <a:lnTo>
                    <a:pt x="759" y="23"/>
                  </a:lnTo>
                  <a:lnTo>
                    <a:pt x="774" y="27"/>
                  </a:lnTo>
                  <a:lnTo>
                    <a:pt x="788" y="31"/>
                  </a:lnTo>
                  <a:lnTo>
                    <a:pt x="801" y="36"/>
                  </a:lnTo>
                  <a:lnTo>
                    <a:pt x="815" y="41"/>
                  </a:lnTo>
                  <a:lnTo>
                    <a:pt x="829" y="47"/>
                  </a:lnTo>
                  <a:lnTo>
                    <a:pt x="842" y="52"/>
                  </a:lnTo>
                  <a:lnTo>
                    <a:pt x="854" y="58"/>
                  </a:lnTo>
                  <a:lnTo>
                    <a:pt x="868" y="65"/>
                  </a:lnTo>
                  <a:lnTo>
                    <a:pt x="881" y="72"/>
                  </a:lnTo>
                  <a:lnTo>
                    <a:pt x="893" y="79"/>
                  </a:lnTo>
                  <a:lnTo>
                    <a:pt x="905" y="86"/>
                  </a:lnTo>
                  <a:lnTo>
                    <a:pt x="918" y="94"/>
                  </a:lnTo>
                  <a:lnTo>
                    <a:pt x="930" y="102"/>
                  </a:lnTo>
                  <a:lnTo>
                    <a:pt x="941" y="110"/>
                  </a:lnTo>
                  <a:lnTo>
                    <a:pt x="953" y="118"/>
                  </a:lnTo>
                  <a:lnTo>
                    <a:pt x="965" y="127"/>
                  </a:lnTo>
                  <a:lnTo>
                    <a:pt x="976" y="136"/>
                  </a:lnTo>
                  <a:lnTo>
                    <a:pt x="987" y="145"/>
                  </a:lnTo>
                  <a:lnTo>
                    <a:pt x="997" y="155"/>
                  </a:lnTo>
                  <a:lnTo>
                    <a:pt x="1018" y="175"/>
                  </a:lnTo>
                  <a:lnTo>
                    <a:pt x="1038" y="195"/>
                  </a:lnTo>
                  <a:lnTo>
                    <a:pt x="1047" y="206"/>
                  </a:lnTo>
                  <a:lnTo>
                    <a:pt x="1056" y="216"/>
                  </a:lnTo>
                  <a:lnTo>
                    <a:pt x="1066" y="228"/>
                  </a:lnTo>
                  <a:lnTo>
                    <a:pt x="1074" y="239"/>
                  </a:lnTo>
                  <a:lnTo>
                    <a:pt x="1083" y="251"/>
                  </a:lnTo>
                  <a:lnTo>
                    <a:pt x="1091" y="262"/>
                  </a:lnTo>
                  <a:lnTo>
                    <a:pt x="1098" y="274"/>
                  </a:lnTo>
                  <a:lnTo>
                    <a:pt x="1106" y="287"/>
                  </a:lnTo>
                  <a:lnTo>
                    <a:pt x="1113" y="299"/>
                  </a:lnTo>
                  <a:lnTo>
                    <a:pt x="1121" y="312"/>
                  </a:lnTo>
                  <a:lnTo>
                    <a:pt x="1128" y="324"/>
                  </a:lnTo>
                  <a:lnTo>
                    <a:pt x="1134" y="338"/>
                  </a:lnTo>
                  <a:lnTo>
                    <a:pt x="1140" y="351"/>
                  </a:lnTo>
                  <a:lnTo>
                    <a:pt x="1146" y="364"/>
                  </a:lnTo>
                  <a:lnTo>
                    <a:pt x="1151" y="377"/>
                  </a:lnTo>
                  <a:lnTo>
                    <a:pt x="1156" y="391"/>
                  </a:lnTo>
                  <a:lnTo>
                    <a:pt x="1161" y="405"/>
                  </a:lnTo>
                  <a:lnTo>
                    <a:pt x="1166" y="418"/>
                  </a:lnTo>
                  <a:lnTo>
                    <a:pt x="1170" y="433"/>
                  </a:lnTo>
                  <a:lnTo>
                    <a:pt x="1174" y="447"/>
                  </a:lnTo>
                  <a:lnTo>
                    <a:pt x="1177" y="461"/>
                  </a:lnTo>
                  <a:lnTo>
                    <a:pt x="1181" y="475"/>
                  </a:lnTo>
                  <a:lnTo>
                    <a:pt x="1183" y="491"/>
                  </a:lnTo>
                  <a:lnTo>
                    <a:pt x="1186" y="505"/>
                  </a:lnTo>
                  <a:lnTo>
                    <a:pt x="1188" y="520"/>
                  </a:lnTo>
                  <a:lnTo>
                    <a:pt x="1189" y="535"/>
                  </a:lnTo>
                  <a:lnTo>
                    <a:pt x="1191" y="550"/>
                  </a:lnTo>
                  <a:lnTo>
                    <a:pt x="1192" y="565"/>
                  </a:lnTo>
                  <a:lnTo>
                    <a:pt x="1192" y="580"/>
                  </a:lnTo>
                  <a:lnTo>
                    <a:pt x="1192" y="596"/>
                  </a:lnTo>
                  <a:lnTo>
                    <a:pt x="1193" y="596"/>
                  </a:lnTo>
                  <a:lnTo>
                    <a:pt x="1192" y="611"/>
                  </a:lnTo>
                  <a:lnTo>
                    <a:pt x="1192" y="626"/>
                  </a:lnTo>
                  <a:lnTo>
                    <a:pt x="1191" y="642"/>
                  </a:lnTo>
                  <a:lnTo>
                    <a:pt x="1190" y="657"/>
                  </a:lnTo>
                  <a:lnTo>
                    <a:pt x="1188" y="672"/>
                  </a:lnTo>
                  <a:lnTo>
                    <a:pt x="1186" y="686"/>
                  </a:lnTo>
                  <a:lnTo>
                    <a:pt x="1183" y="702"/>
                  </a:lnTo>
                  <a:lnTo>
                    <a:pt x="1181" y="716"/>
                  </a:lnTo>
                  <a:lnTo>
                    <a:pt x="1178" y="730"/>
                  </a:lnTo>
                  <a:lnTo>
                    <a:pt x="1174" y="745"/>
                  </a:lnTo>
                  <a:lnTo>
                    <a:pt x="1170" y="759"/>
                  </a:lnTo>
                  <a:lnTo>
                    <a:pt x="1166" y="773"/>
                  </a:lnTo>
                  <a:lnTo>
                    <a:pt x="1161" y="787"/>
                  </a:lnTo>
                  <a:lnTo>
                    <a:pt x="1156" y="801"/>
                  </a:lnTo>
                  <a:lnTo>
                    <a:pt x="1151" y="814"/>
                  </a:lnTo>
                  <a:lnTo>
                    <a:pt x="1146" y="828"/>
                  </a:lnTo>
                  <a:lnTo>
                    <a:pt x="1140" y="841"/>
                  </a:lnTo>
                  <a:lnTo>
                    <a:pt x="1134" y="854"/>
                  </a:lnTo>
                  <a:lnTo>
                    <a:pt x="1128" y="867"/>
                  </a:lnTo>
                  <a:lnTo>
                    <a:pt x="1121" y="880"/>
                  </a:lnTo>
                  <a:lnTo>
                    <a:pt x="1113" y="892"/>
                  </a:lnTo>
                  <a:lnTo>
                    <a:pt x="1106" y="905"/>
                  </a:lnTo>
                  <a:lnTo>
                    <a:pt x="1098" y="917"/>
                  </a:lnTo>
                  <a:lnTo>
                    <a:pt x="1091" y="929"/>
                  </a:lnTo>
                  <a:lnTo>
                    <a:pt x="1083" y="940"/>
                  </a:lnTo>
                  <a:lnTo>
                    <a:pt x="1074" y="953"/>
                  </a:lnTo>
                  <a:lnTo>
                    <a:pt x="1066" y="964"/>
                  </a:lnTo>
                  <a:lnTo>
                    <a:pt x="1056" y="975"/>
                  </a:lnTo>
                  <a:lnTo>
                    <a:pt x="1047" y="986"/>
                  </a:lnTo>
                  <a:lnTo>
                    <a:pt x="1038" y="996"/>
                  </a:lnTo>
                  <a:lnTo>
                    <a:pt x="1018" y="1017"/>
                  </a:lnTo>
                  <a:lnTo>
                    <a:pt x="997" y="1037"/>
                  </a:lnTo>
                  <a:lnTo>
                    <a:pt x="987" y="1046"/>
                  </a:lnTo>
                  <a:lnTo>
                    <a:pt x="976" y="1056"/>
                  </a:lnTo>
                  <a:lnTo>
                    <a:pt x="965" y="1065"/>
                  </a:lnTo>
                  <a:lnTo>
                    <a:pt x="953" y="1073"/>
                  </a:lnTo>
                  <a:lnTo>
                    <a:pt x="941" y="1082"/>
                  </a:lnTo>
                  <a:lnTo>
                    <a:pt x="930" y="1090"/>
                  </a:lnTo>
                  <a:lnTo>
                    <a:pt x="918" y="1097"/>
                  </a:lnTo>
                  <a:lnTo>
                    <a:pt x="905" y="1106"/>
                  </a:lnTo>
                  <a:lnTo>
                    <a:pt x="893" y="1113"/>
                  </a:lnTo>
                  <a:lnTo>
                    <a:pt x="881" y="1120"/>
                  </a:lnTo>
                  <a:lnTo>
                    <a:pt x="868" y="1127"/>
                  </a:lnTo>
                  <a:lnTo>
                    <a:pt x="854" y="1133"/>
                  </a:lnTo>
                  <a:lnTo>
                    <a:pt x="842" y="1139"/>
                  </a:lnTo>
                  <a:lnTo>
                    <a:pt x="829" y="1145"/>
                  </a:lnTo>
                  <a:lnTo>
                    <a:pt x="815" y="1150"/>
                  </a:lnTo>
                  <a:lnTo>
                    <a:pt x="801" y="1156"/>
                  </a:lnTo>
                  <a:lnTo>
                    <a:pt x="788" y="1161"/>
                  </a:lnTo>
                  <a:lnTo>
                    <a:pt x="774" y="1165"/>
                  </a:lnTo>
                  <a:lnTo>
                    <a:pt x="759" y="1169"/>
                  </a:lnTo>
                  <a:lnTo>
                    <a:pt x="745" y="1173"/>
                  </a:lnTo>
                  <a:lnTo>
                    <a:pt x="731" y="1176"/>
                  </a:lnTo>
                  <a:lnTo>
                    <a:pt x="717" y="1180"/>
                  </a:lnTo>
                  <a:lnTo>
                    <a:pt x="702" y="1182"/>
                  </a:lnTo>
                  <a:lnTo>
                    <a:pt x="687" y="1185"/>
                  </a:lnTo>
                  <a:lnTo>
                    <a:pt x="673" y="1187"/>
                  </a:lnTo>
                  <a:lnTo>
                    <a:pt x="657" y="1188"/>
                  </a:lnTo>
                  <a:lnTo>
                    <a:pt x="642" y="1190"/>
                  </a:lnTo>
                  <a:lnTo>
                    <a:pt x="627" y="1191"/>
                  </a:lnTo>
                  <a:lnTo>
                    <a:pt x="612" y="1191"/>
                  </a:lnTo>
                  <a:lnTo>
                    <a:pt x="596" y="1191"/>
                  </a:lnTo>
                  <a:lnTo>
                    <a:pt x="581" y="1191"/>
                  </a:lnTo>
                  <a:lnTo>
                    <a:pt x="566" y="1191"/>
                  </a:lnTo>
                  <a:lnTo>
                    <a:pt x="550" y="1190"/>
                  </a:lnTo>
                  <a:lnTo>
                    <a:pt x="535" y="1189"/>
                  </a:lnTo>
                  <a:lnTo>
                    <a:pt x="521" y="1187"/>
                  </a:lnTo>
                  <a:lnTo>
                    <a:pt x="505" y="1185"/>
                  </a:lnTo>
                  <a:lnTo>
                    <a:pt x="491" y="1182"/>
                  </a:lnTo>
                  <a:lnTo>
                    <a:pt x="476" y="1180"/>
                  </a:lnTo>
                  <a:lnTo>
                    <a:pt x="462" y="1177"/>
                  </a:lnTo>
                  <a:lnTo>
                    <a:pt x="447" y="1173"/>
                  </a:lnTo>
                  <a:lnTo>
                    <a:pt x="433" y="1169"/>
                  </a:lnTo>
                  <a:lnTo>
                    <a:pt x="419" y="1165"/>
                  </a:lnTo>
                  <a:lnTo>
                    <a:pt x="405" y="1161"/>
                  </a:lnTo>
                  <a:lnTo>
                    <a:pt x="391" y="1156"/>
                  </a:lnTo>
                  <a:lnTo>
                    <a:pt x="378" y="1150"/>
                  </a:lnTo>
                  <a:lnTo>
                    <a:pt x="365" y="1145"/>
                  </a:lnTo>
                  <a:lnTo>
                    <a:pt x="351" y="1139"/>
                  </a:lnTo>
                  <a:lnTo>
                    <a:pt x="338" y="1133"/>
                  </a:lnTo>
                  <a:lnTo>
                    <a:pt x="325" y="1127"/>
                  </a:lnTo>
                  <a:lnTo>
                    <a:pt x="313" y="1120"/>
                  </a:lnTo>
                  <a:lnTo>
                    <a:pt x="299" y="1113"/>
                  </a:lnTo>
                  <a:lnTo>
                    <a:pt x="287" y="1106"/>
                  </a:lnTo>
                  <a:lnTo>
                    <a:pt x="275" y="1097"/>
                  </a:lnTo>
                  <a:lnTo>
                    <a:pt x="263" y="1090"/>
                  </a:lnTo>
                  <a:lnTo>
                    <a:pt x="251" y="1082"/>
                  </a:lnTo>
                  <a:lnTo>
                    <a:pt x="239" y="1073"/>
                  </a:lnTo>
                  <a:lnTo>
                    <a:pt x="228" y="1065"/>
                  </a:lnTo>
                  <a:lnTo>
                    <a:pt x="217" y="1056"/>
                  </a:lnTo>
                  <a:lnTo>
                    <a:pt x="207" y="1046"/>
                  </a:lnTo>
                  <a:lnTo>
                    <a:pt x="195" y="1037"/>
                  </a:lnTo>
                  <a:lnTo>
                    <a:pt x="175" y="1017"/>
                  </a:lnTo>
                  <a:lnTo>
                    <a:pt x="156" y="996"/>
                  </a:lnTo>
                  <a:lnTo>
                    <a:pt x="145" y="986"/>
                  </a:lnTo>
                  <a:lnTo>
                    <a:pt x="136" y="975"/>
                  </a:lnTo>
                  <a:lnTo>
                    <a:pt x="127" y="964"/>
                  </a:lnTo>
                  <a:lnTo>
                    <a:pt x="119" y="953"/>
                  </a:lnTo>
                  <a:lnTo>
                    <a:pt x="111" y="940"/>
                  </a:lnTo>
                  <a:lnTo>
                    <a:pt x="102" y="929"/>
                  </a:lnTo>
                  <a:lnTo>
                    <a:pt x="94" y="917"/>
                  </a:lnTo>
                  <a:lnTo>
                    <a:pt x="86" y="905"/>
                  </a:lnTo>
                  <a:lnTo>
                    <a:pt x="79" y="892"/>
                  </a:lnTo>
                  <a:lnTo>
                    <a:pt x="72" y="880"/>
                  </a:lnTo>
                  <a:lnTo>
                    <a:pt x="66" y="867"/>
                  </a:lnTo>
                  <a:lnTo>
                    <a:pt x="59" y="854"/>
                  </a:lnTo>
                  <a:lnTo>
                    <a:pt x="53" y="841"/>
                  </a:lnTo>
                  <a:lnTo>
                    <a:pt x="47" y="828"/>
                  </a:lnTo>
                  <a:lnTo>
                    <a:pt x="41" y="814"/>
                  </a:lnTo>
                  <a:lnTo>
                    <a:pt x="36" y="801"/>
                  </a:lnTo>
                  <a:lnTo>
                    <a:pt x="31" y="787"/>
                  </a:lnTo>
                  <a:lnTo>
                    <a:pt x="27" y="773"/>
                  </a:lnTo>
                  <a:lnTo>
                    <a:pt x="23" y="759"/>
                  </a:lnTo>
                  <a:lnTo>
                    <a:pt x="19" y="745"/>
                  </a:lnTo>
                  <a:lnTo>
                    <a:pt x="16" y="730"/>
                  </a:lnTo>
                  <a:lnTo>
                    <a:pt x="13" y="716"/>
                  </a:lnTo>
                  <a:lnTo>
                    <a:pt x="10" y="702"/>
                  </a:lnTo>
                  <a:lnTo>
                    <a:pt x="7" y="686"/>
                  </a:lnTo>
                  <a:lnTo>
                    <a:pt x="5" y="672"/>
                  </a:lnTo>
                  <a:lnTo>
                    <a:pt x="4" y="657"/>
                  </a:lnTo>
                  <a:lnTo>
                    <a:pt x="1" y="642"/>
                  </a:lnTo>
                  <a:lnTo>
                    <a:pt x="0" y="626"/>
                  </a:lnTo>
                  <a:lnTo>
                    <a:pt x="0" y="611"/>
                  </a:lnTo>
                  <a:lnTo>
                    <a:pt x="0" y="5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39" name="Freeform 60">
              <a:extLst>
                <a:ext uri="{FF2B5EF4-FFF2-40B4-BE49-F238E27FC236}">
                  <a16:creationId xmlns:a16="http://schemas.microsoft.com/office/drawing/2014/main" id="{169B0B8C-6EDF-40EC-884A-969D7718885B}"/>
                </a:ext>
              </a:extLst>
            </p:cNvPr>
            <p:cNvSpPr>
              <a:spLocks/>
            </p:cNvSpPr>
            <p:nvPr/>
          </p:nvSpPr>
          <p:spPr bwMode="auto">
            <a:xfrm>
              <a:off x="1642" y="2550"/>
              <a:ext cx="1193" cy="1191"/>
            </a:xfrm>
            <a:custGeom>
              <a:avLst/>
              <a:gdLst>
                <a:gd name="T0" fmla="*/ 1 w 1193"/>
                <a:gd name="T1" fmla="*/ 550 h 1191"/>
                <a:gd name="T2" fmla="*/ 10 w 1193"/>
                <a:gd name="T3" fmla="*/ 491 h 1191"/>
                <a:gd name="T4" fmla="*/ 23 w 1193"/>
                <a:gd name="T5" fmla="*/ 433 h 1191"/>
                <a:gd name="T6" fmla="*/ 41 w 1193"/>
                <a:gd name="T7" fmla="*/ 377 h 1191"/>
                <a:gd name="T8" fmla="*/ 66 w 1193"/>
                <a:gd name="T9" fmla="*/ 324 h 1191"/>
                <a:gd name="T10" fmla="*/ 94 w 1193"/>
                <a:gd name="T11" fmla="*/ 274 h 1191"/>
                <a:gd name="T12" fmla="*/ 127 w 1193"/>
                <a:gd name="T13" fmla="*/ 228 h 1191"/>
                <a:gd name="T14" fmla="*/ 175 w 1193"/>
                <a:gd name="T15" fmla="*/ 175 h 1191"/>
                <a:gd name="T16" fmla="*/ 228 w 1193"/>
                <a:gd name="T17" fmla="*/ 127 h 1191"/>
                <a:gd name="T18" fmla="*/ 275 w 1193"/>
                <a:gd name="T19" fmla="*/ 94 h 1191"/>
                <a:gd name="T20" fmla="*/ 325 w 1193"/>
                <a:gd name="T21" fmla="*/ 65 h 1191"/>
                <a:gd name="T22" fmla="*/ 378 w 1193"/>
                <a:gd name="T23" fmla="*/ 41 h 1191"/>
                <a:gd name="T24" fmla="*/ 433 w 1193"/>
                <a:gd name="T25" fmla="*/ 23 h 1191"/>
                <a:gd name="T26" fmla="*/ 491 w 1193"/>
                <a:gd name="T27" fmla="*/ 9 h 1191"/>
                <a:gd name="T28" fmla="*/ 550 w 1193"/>
                <a:gd name="T29" fmla="*/ 1 h 1191"/>
                <a:gd name="T30" fmla="*/ 612 w 1193"/>
                <a:gd name="T31" fmla="*/ 0 h 1191"/>
                <a:gd name="T32" fmla="*/ 673 w 1193"/>
                <a:gd name="T33" fmla="*/ 4 h 1191"/>
                <a:gd name="T34" fmla="*/ 731 w 1193"/>
                <a:gd name="T35" fmla="*/ 15 h 1191"/>
                <a:gd name="T36" fmla="*/ 788 w 1193"/>
                <a:gd name="T37" fmla="*/ 31 h 1191"/>
                <a:gd name="T38" fmla="*/ 842 w 1193"/>
                <a:gd name="T39" fmla="*/ 52 h 1191"/>
                <a:gd name="T40" fmla="*/ 893 w 1193"/>
                <a:gd name="T41" fmla="*/ 79 h 1191"/>
                <a:gd name="T42" fmla="*/ 941 w 1193"/>
                <a:gd name="T43" fmla="*/ 110 h 1191"/>
                <a:gd name="T44" fmla="*/ 987 w 1193"/>
                <a:gd name="T45" fmla="*/ 145 h 1191"/>
                <a:gd name="T46" fmla="*/ 1047 w 1193"/>
                <a:gd name="T47" fmla="*/ 206 h 1191"/>
                <a:gd name="T48" fmla="*/ 1083 w 1193"/>
                <a:gd name="T49" fmla="*/ 251 h 1191"/>
                <a:gd name="T50" fmla="*/ 1113 w 1193"/>
                <a:gd name="T51" fmla="*/ 299 h 1191"/>
                <a:gd name="T52" fmla="*/ 1140 w 1193"/>
                <a:gd name="T53" fmla="*/ 351 h 1191"/>
                <a:gd name="T54" fmla="*/ 1161 w 1193"/>
                <a:gd name="T55" fmla="*/ 405 h 1191"/>
                <a:gd name="T56" fmla="*/ 1177 w 1193"/>
                <a:gd name="T57" fmla="*/ 461 h 1191"/>
                <a:gd name="T58" fmla="*/ 1188 w 1193"/>
                <a:gd name="T59" fmla="*/ 520 h 1191"/>
                <a:gd name="T60" fmla="*/ 1192 w 1193"/>
                <a:gd name="T61" fmla="*/ 580 h 1191"/>
                <a:gd name="T62" fmla="*/ 1192 w 1193"/>
                <a:gd name="T63" fmla="*/ 626 h 1191"/>
                <a:gd name="T64" fmla="*/ 1186 w 1193"/>
                <a:gd name="T65" fmla="*/ 686 h 1191"/>
                <a:gd name="T66" fmla="*/ 1174 w 1193"/>
                <a:gd name="T67" fmla="*/ 745 h 1191"/>
                <a:gd name="T68" fmla="*/ 1156 w 1193"/>
                <a:gd name="T69" fmla="*/ 801 h 1191"/>
                <a:gd name="T70" fmla="*/ 1134 w 1193"/>
                <a:gd name="T71" fmla="*/ 854 h 1191"/>
                <a:gd name="T72" fmla="*/ 1106 w 1193"/>
                <a:gd name="T73" fmla="*/ 905 h 1191"/>
                <a:gd name="T74" fmla="*/ 1074 w 1193"/>
                <a:gd name="T75" fmla="*/ 953 h 1191"/>
                <a:gd name="T76" fmla="*/ 1038 w 1193"/>
                <a:gd name="T77" fmla="*/ 996 h 1191"/>
                <a:gd name="T78" fmla="*/ 976 w 1193"/>
                <a:gd name="T79" fmla="*/ 1056 h 1191"/>
                <a:gd name="T80" fmla="*/ 930 w 1193"/>
                <a:gd name="T81" fmla="*/ 1090 h 1191"/>
                <a:gd name="T82" fmla="*/ 881 w 1193"/>
                <a:gd name="T83" fmla="*/ 1120 h 1191"/>
                <a:gd name="T84" fmla="*/ 829 w 1193"/>
                <a:gd name="T85" fmla="*/ 1145 h 1191"/>
                <a:gd name="T86" fmla="*/ 774 w 1193"/>
                <a:gd name="T87" fmla="*/ 1165 h 1191"/>
                <a:gd name="T88" fmla="*/ 717 w 1193"/>
                <a:gd name="T89" fmla="*/ 1180 h 1191"/>
                <a:gd name="T90" fmla="*/ 657 w 1193"/>
                <a:gd name="T91" fmla="*/ 1188 h 1191"/>
                <a:gd name="T92" fmla="*/ 596 w 1193"/>
                <a:gd name="T93" fmla="*/ 1191 h 1191"/>
                <a:gd name="T94" fmla="*/ 535 w 1193"/>
                <a:gd name="T95" fmla="*/ 1189 h 1191"/>
                <a:gd name="T96" fmla="*/ 476 w 1193"/>
                <a:gd name="T97" fmla="*/ 1180 h 1191"/>
                <a:gd name="T98" fmla="*/ 419 w 1193"/>
                <a:gd name="T99" fmla="*/ 1165 h 1191"/>
                <a:gd name="T100" fmla="*/ 365 w 1193"/>
                <a:gd name="T101" fmla="*/ 1145 h 1191"/>
                <a:gd name="T102" fmla="*/ 313 w 1193"/>
                <a:gd name="T103" fmla="*/ 1120 h 1191"/>
                <a:gd name="T104" fmla="*/ 263 w 1193"/>
                <a:gd name="T105" fmla="*/ 1090 h 1191"/>
                <a:gd name="T106" fmla="*/ 217 w 1193"/>
                <a:gd name="T107" fmla="*/ 1056 h 1191"/>
                <a:gd name="T108" fmla="*/ 156 w 1193"/>
                <a:gd name="T109" fmla="*/ 996 h 1191"/>
                <a:gd name="T110" fmla="*/ 119 w 1193"/>
                <a:gd name="T111" fmla="*/ 953 h 1191"/>
                <a:gd name="T112" fmla="*/ 86 w 1193"/>
                <a:gd name="T113" fmla="*/ 905 h 1191"/>
                <a:gd name="T114" fmla="*/ 59 w 1193"/>
                <a:gd name="T115" fmla="*/ 854 h 1191"/>
                <a:gd name="T116" fmla="*/ 36 w 1193"/>
                <a:gd name="T117" fmla="*/ 801 h 1191"/>
                <a:gd name="T118" fmla="*/ 19 w 1193"/>
                <a:gd name="T119" fmla="*/ 745 h 1191"/>
                <a:gd name="T120" fmla="*/ 7 w 1193"/>
                <a:gd name="T121" fmla="*/ 686 h 1191"/>
                <a:gd name="T122" fmla="*/ 0 w 1193"/>
                <a:gd name="T123" fmla="*/ 626 h 11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1">
                  <a:moveTo>
                    <a:pt x="0" y="596"/>
                  </a:moveTo>
                  <a:lnTo>
                    <a:pt x="0" y="580"/>
                  </a:lnTo>
                  <a:lnTo>
                    <a:pt x="1" y="565"/>
                  </a:lnTo>
                  <a:lnTo>
                    <a:pt x="1" y="550"/>
                  </a:lnTo>
                  <a:lnTo>
                    <a:pt x="4" y="535"/>
                  </a:lnTo>
                  <a:lnTo>
                    <a:pt x="5" y="520"/>
                  </a:lnTo>
                  <a:lnTo>
                    <a:pt x="8" y="505"/>
                  </a:lnTo>
                  <a:lnTo>
                    <a:pt x="10" y="491"/>
                  </a:lnTo>
                  <a:lnTo>
                    <a:pt x="13" y="475"/>
                  </a:lnTo>
                  <a:lnTo>
                    <a:pt x="16" y="461"/>
                  </a:lnTo>
                  <a:lnTo>
                    <a:pt x="19" y="447"/>
                  </a:lnTo>
                  <a:lnTo>
                    <a:pt x="23" y="433"/>
                  </a:lnTo>
                  <a:lnTo>
                    <a:pt x="27" y="418"/>
                  </a:lnTo>
                  <a:lnTo>
                    <a:pt x="31" y="405"/>
                  </a:lnTo>
                  <a:lnTo>
                    <a:pt x="36" y="391"/>
                  </a:lnTo>
                  <a:lnTo>
                    <a:pt x="41" y="377"/>
                  </a:lnTo>
                  <a:lnTo>
                    <a:pt x="47" y="364"/>
                  </a:lnTo>
                  <a:lnTo>
                    <a:pt x="53" y="351"/>
                  </a:lnTo>
                  <a:lnTo>
                    <a:pt x="59" y="338"/>
                  </a:lnTo>
                  <a:lnTo>
                    <a:pt x="66" y="324"/>
                  </a:lnTo>
                  <a:lnTo>
                    <a:pt x="72" y="312"/>
                  </a:lnTo>
                  <a:lnTo>
                    <a:pt x="79" y="299"/>
                  </a:lnTo>
                  <a:lnTo>
                    <a:pt x="86" y="287"/>
                  </a:lnTo>
                  <a:lnTo>
                    <a:pt x="94" y="274"/>
                  </a:lnTo>
                  <a:lnTo>
                    <a:pt x="102" y="262"/>
                  </a:lnTo>
                  <a:lnTo>
                    <a:pt x="111" y="251"/>
                  </a:lnTo>
                  <a:lnTo>
                    <a:pt x="119" y="239"/>
                  </a:lnTo>
                  <a:lnTo>
                    <a:pt x="127" y="228"/>
                  </a:lnTo>
                  <a:lnTo>
                    <a:pt x="136" y="216"/>
                  </a:lnTo>
                  <a:lnTo>
                    <a:pt x="145" y="206"/>
                  </a:lnTo>
                  <a:lnTo>
                    <a:pt x="156" y="195"/>
                  </a:lnTo>
                  <a:lnTo>
                    <a:pt x="175" y="175"/>
                  </a:lnTo>
                  <a:lnTo>
                    <a:pt x="195" y="155"/>
                  </a:lnTo>
                  <a:lnTo>
                    <a:pt x="207" y="145"/>
                  </a:lnTo>
                  <a:lnTo>
                    <a:pt x="217" y="136"/>
                  </a:lnTo>
                  <a:lnTo>
                    <a:pt x="228" y="127"/>
                  </a:lnTo>
                  <a:lnTo>
                    <a:pt x="239" y="118"/>
                  </a:lnTo>
                  <a:lnTo>
                    <a:pt x="251" y="110"/>
                  </a:lnTo>
                  <a:lnTo>
                    <a:pt x="263" y="102"/>
                  </a:lnTo>
                  <a:lnTo>
                    <a:pt x="275" y="94"/>
                  </a:lnTo>
                  <a:lnTo>
                    <a:pt x="287" y="86"/>
                  </a:lnTo>
                  <a:lnTo>
                    <a:pt x="299" y="79"/>
                  </a:lnTo>
                  <a:lnTo>
                    <a:pt x="313" y="72"/>
                  </a:lnTo>
                  <a:lnTo>
                    <a:pt x="325" y="65"/>
                  </a:lnTo>
                  <a:lnTo>
                    <a:pt x="338" y="58"/>
                  </a:lnTo>
                  <a:lnTo>
                    <a:pt x="351" y="52"/>
                  </a:lnTo>
                  <a:lnTo>
                    <a:pt x="365" y="47"/>
                  </a:lnTo>
                  <a:lnTo>
                    <a:pt x="378" y="41"/>
                  </a:lnTo>
                  <a:lnTo>
                    <a:pt x="391" y="36"/>
                  </a:lnTo>
                  <a:lnTo>
                    <a:pt x="405" y="31"/>
                  </a:lnTo>
                  <a:lnTo>
                    <a:pt x="419" y="27"/>
                  </a:lnTo>
                  <a:lnTo>
                    <a:pt x="433" y="23"/>
                  </a:lnTo>
                  <a:lnTo>
                    <a:pt x="447" y="19"/>
                  </a:lnTo>
                  <a:lnTo>
                    <a:pt x="462" y="15"/>
                  </a:lnTo>
                  <a:lnTo>
                    <a:pt x="476" y="12"/>
                  </a:lnTo>
                  <a:lnTo>
                    <a:pt x="491" y="9"/>
                  </a:lnTo>
                  <a:lnTo>
                    <a:pt x="505" y="6"/>
                  </a:lnTo>
                  <a:lnTo>
                    <a:pt x="521" y="4"/>
                  </a:lnTo>
                  <a:lnTo>
                    <a:pt x="535" y="3"/>
                  </a:lnTo>
                  <a:lnTo>
                    <a:pt x="550" y="1"/>
                  </a:lnTo>
                  <a:lnTo>
                    <a:pt x="566" y="0"/>
                  </a:lnTo>
                  <a:lnTo>
                    <a:pt x="581" y="0"/>
                  </a:lnTo>
                  <a:lnTo>
                    <a:pt x="596" y="0"/>
                  </a:lnTo>
                  <a:lnTo>
                    <a:pt x="612" y="0"/>
                  </a:lnTo>
                  <a:lnTo>
                    <a:pt x="627" y="1"/>
                  </a:lnTo>
                  <a:lnTo>
                    <a:pt x="642" y="1"/>
                  </a:lnTo>
                  <a:lnTo>
                    <a:pt x="657" y="3"/>
                  </a:lnTo>
                  <a:lnTo>
                    <a:pt x="673" y="4"/>
                  </a:lnTo>
                  <a:lnTo>
                    <a:pt x="687" y="7"/>
                  </a:lnTo>
                  <a:lnTo>
                    <a:pt x="702" y="9"/>
                  </a:lnTo>
                  <a:lnTo>
                    <a:pt x="717" y="12"/>
                  </a:lnTo>
                  <a:lnTo>
                    <a:pt x="731" y="15"/>
                  </a:lnTo>
                  <a:lnTo>
                    <a:pt x="745" y="19"/>
                  </a:lnTo>
                  <a:lnTo>
                    <a:pt x="759" y="23"/>
                  </a:lnTo>
                  <a:lnTo>
                    <a:pt x="774" y="27"/>
                  </a:lnTo>
                  <a:lnTo>
                    <a:pt x="788" y="31"/>
                  </a:lnTo>
                  <a:lnTo>
                    <a:pt x="801" y="36"/>
                  </a:lnTo>
                  <a:lnTo>
                    <a:pt x="815" y="41"/>
                  </a:lnTo>
                  <a:lnTo>
                    <a:pt x="829" y="47"/>
                  </a:lnTo>
                  <a:lnTo>
                    <a:pt x="842" y="52"/>
                  </a:lnTo>
                  <a:lnTo>
                    <a:pt x="854" y="58"/>
                  </a:lnTo>
                  <a:lnTo>
                    <a:pt x="868" y="65"/>
                  </a:lnTo>
                  <a:lnTo>
                    <a:pt x="881" y="72"/>
                  </a:lnTo>
                  <a:lnTo>
                    <a:pt x="893" y="79"/>
                  </a:lnTo>
                  <a:lnTo>
                    <a:pt x="905" y="86"/>
                  </a:lnTo>
                  <a:lnTo>
                    <a:pt x="918" y="94"/>
                  </a:lnTo>
                  <a:lnTo>
                    <a:pt x="930" y="102"/>
                  </a:lnTo>
                  <a:lnTo>
                    <a:pt x="941" y="110"/>
                  </a:lnTo>
                  <a:lnTo>
                    <a:pt x="953" y="118"/>
                  </a:lnTo>
                  <a:lnTo>
                    <a:pt x="965" y="127"/>
                  </a:lnTo>
                  <a:lnTo>
                    <a:pt x="976" y="136"/>
                  </a:lnTo>
                  <a:lnTo>
                    <a:pt x="987" y="145"/>
                  </a:lnTo>
                  <a:lnTo>
                    <a:pt x="997" y="155"/>
                  </a:lnTo>
                  <a:lnTo>
                    <a:pt x="1018" y="175"/>
                  </a:lnTo>
                  <a:lnTo>
                    <a:pt x="1038" y="195"/>
                  </a:lnTo>
                  <a:lnTo>
                    <a:pt x="1047" y="206"/>
                  </a:lnTo>
                  <a:lnTo>
                    <a:pt x="1056" y="216"/>
                  </a:lnTo>
                  <a:lnTo>
                    <a:pt x="1066" y="228"/>
                  </a:lnTo>
                  <a:lnTo>
                    <a:pt x="1074" y="239"/>
                  </a:lnTo>
                  <a:lnTo>
                    <a:pt x="1083" y="251"/>
                  </a:lnTo>
                  <a:lnTo>
                    <a:pt x="1091" y="262"/>
                  </a:lnTo>
                  <a:lnTo>
                    <a:pt x="1098" y="274"/>
                  </a:lnTo>
                  <a:lnTo>
                    <a:pt x="1106" y="287"/>
                  </a:lnTo>
                  <a:lnTo>
                    <a:pt x="1113" y="299"/>
                  </a:lnTo>
                  <a:lnTo>
                    <a:pt x="1121" y="312"/>
                  </a:lnTo>
                  <a:lnTo>
                    <a:pt x="1128" y="324"/>
                  </a:lnTo>
                  <a:lnTo>
                    <a:pt x="1134" y="338"/>
                  </a:lnTo>
                  <a:lnTo>
                    <a:pt x="1140" y="351"/>
                  </a:lnTo>
                  <a:lnTo>
                    <a:pt x="1146" y="364"/>
                  </a:lnTo>
                  <a:lnTo>
                    <a:pt x="1151" y="377"/>
                  </a:lnTo>
                  <a:lnTo>
                    <a:pt x="1156" y="391"/>
                  </a:lnTo>
                  <a:lnTo>
                    <a:pt x="1161" y="405"/>
                  </a:lnTo>
                  <a:lnTo>
                    <a:pt x="1166" y="418"/>
                  </a:lnTo>
                  <a:lnTo>
                    <a:pt x="1170" y="433"/>
                  </a:lnTo>
                  <a:lnTo>
                    <a:pt x="1174" y="447"/>
                  </a:lnTo>
                  <a:lnTo>
                    <a:pt x="1177" y="461"/>
                  </a:lnTo>
                  <a:lnTo>
                    <a:pt x="1181" y="475"/>
                  </a:lnTo>
                  <a:lnTo>
                    <a:pt x="1183" y="491"/>
                  </a:lnTo>
                  <a:lnTo>
                    <a:pt x="1186" y="505"/>
                  </a:lnTo>
                  <a:lnTo>
                    <a:pt x="1188" y="520"/>
                  </a:lnTo>
                  <a:lnTo>
                    <a:pt x="1189" y="535"/>
                  </a:lnTo>
                  <a:lnTo>
                    <a:pt x="1191" y="550"/>
                  </a:lnTo>
                  <a:lnTo>
                    <a:pt x="1192" y="565"/>
                  </a:lnTo>
                  <a:lnTo>
                    <a:pt x="1192" y="580"/>
                  </a:lnTo>
                  <a:lnTo>
                    <a:pt x="1192" y="596"/>
                  </a:lnTo>
                  <a:lnTo>
                    <a:pt x="1193" y="596"/>
                  </a:lnTo>
                  <a:lnTo>
                    <a:pt x="1192" y="611"/>
                  </a:lnTo>
                  <a:lnTo>
                    <a:pt x="1192" y="626"/>
                  </a:lnTo>
                  <a:lnTo>
                    <a:pt x="1191" y="642"/>
                  </a:lnTo>
                  <a:lnTo>
                    <a:pt x="1190" y="657"/>
                  </a:lnTo>
                  <a:lnTo>
                    <a:pt x="1188" y="672"/>
                  </a:lnTo>
                  <a:lnTo>
                    <a:pt x="1186" y="686"/>
                  </a:lnTo>
                  <a:lnTo>
                    <a:pt x="1183" y="702"/>
                  </a:lnTo>
                  <a:lnTo>
                    <a:pt x="1181" y="716"/>
                  </a:lnTo>
                  <a:lnTo>
                    <a:pt x="1178" y="730"/>
                  </a:lnTo>
                  <a:lnTo>
                    <a:pt x="1174" y="745"/>
                  </a:lnTo>
                  <a:lnTo>
                    <a:pt x="1170" y="759"/>
                  </a:lnTo>
                  <a:lnTo>
                    <a:pt x="1166" y="773"/>
                  </a:lnTo>
                  <a:lnTo>
                    <a:pt x="1161" y="787"/>
                  </a:lnTo>
                  <a:lnTo>
                    <a:pt x="1156" y="801"/>
                  </a:lnTo>
                  <a:lnTo>
                    <a:pt x="1151" y="814"/>
                  </a:lnTo>
                  <a:lnTo>
                    <a:pt x="1146" y="828"/>
                  </a:lnTo>
                  <a:lnTo>
                    <a:pt x="1140" y="841"/>
                  </a:lnTo>
                  <a:lnTo>
                    <a:pt x="1134" y="854"/>
                  </a:lnTo>
                  <a:lnTo>
                    <a:pt x="1128" y="867"/>
                  </a:lnTo>
                  <a:lnTo>
                    <a:pt x="1121" y="880"/>
                  </a:lnTo>
                  <a:lnTo>
                    <a:pt x="1113" y="892"/>
                  </a:lnTo>
                  <a:lnTo>
                    <a:pt x="1106" y="905"/>
                  </a:lnTo>
                  <a:lnTo>
                    <a:pt x="1098" y="917"/>
                  </a:lnTo>
                  <a:lnTo>
                    <a:pt x="1091" y="929"/>
                  </a:lnTo>
                  <a:lnTo>
                    <a:pt x="1083" y="940"/>
                  </a:lnTo>
                  <a:lnTo>
                    <a:pt x="1074" y="953"/>
                  </a:lnTo>
                  <a:lnTo>
                    <a:pt x="1066" y="964"/>
                  </a:lnTo>
                  <a:lnTo>
                    <a:pt x="1056" y="975"/>
                  </a:lnTo>
                  <a:lnTo>
                    <a:pt x="1047" y="986"/>
                  </a:lnTo>
                  <a:lnTo>
                    <a:pt x="1038" y="996"/>
                  </a:lnTo>
                  <a:lnTo>
                    <a:pt x="1018" y="1017"/>
                  </a:lnTo>
                  <a:lnTo>
                    <a:pt x="997" y="1037"/>
                  </a:lnTo>
                  <a:lnTo>
                    <a:pt x="987" y="1046"/>
                  </a:lnTo>
                  <a:lnTo>
                    <a:pt x="976" y="1056"/>
                  </a:lnTo>
                  <a:lnTo>
                    <a:pt x="965" y="1065"/>
                  </a:lnTo>
                  <a:lnTo>
                    <a:pt x="953" y="1073"/>
                  </a:lnTo>
                  <a:lnTo>
                    <a:pt x="941" y="1082"/>
                  </a:lnTo>
                  <a:lnTo>
                    <a:pt x="930" y="1090"/>
                  </a:lnTo>
                  <a:lnTo>
                    <a:pt x="918" y="1097"/>
                  </a:lnTo>
                  <a:lnTo>
                    <a:pt x="905" y="1106"/>
                  </a:lnTo>
                  <a:lnTo>
                    <a:pt x="893" y="1113"/>
                  </a:lnTo>
                  <a:lnTo>
                    <a:pt x="881" y="1120"/>
                  </a:lnTo>
                  <a:lnTo>
                    <a:pt x="868" y="1127"/>
                  </a:lnTo>
                  <a:lnTo>
                    <a:pt x="854" y="1133"/>
                  </a:lnTo>
                  <a:lnTo>
                    <a:pt x="842" y="1139"/>
                  </a:lnTo>
                  <a:lnTo>
                    <a:pt x="829" y="1145"/>
                  </a:lnTo>
                  <a:lnTo>
                    <a:pt x="815" y="1150"/>
                  </a:lnTo>
                  <a:lnTo>
                    <a:pt x="801" y="1156"/>
                  </a:lnTo>
                  <a:lnTo>
                    <a:pt x="788" y="1161"/>
                  </a:lnTo>
                  <a:lnTo>
                    <a:pt x="774" y="1165"/>
                  </a:lnTo>
                  <a:lnTo>
                    <a:pt x="759" y="1169"/>
                  </a:lnTo>
                  <a:lnTo>
                    <a:pt x="745" y="1173"/>
                  </a:lnTo>
                  <a:lnTo>
                    <a:pt x="731" y="1176"/>
                  </a:lnTo>
                  <a:lnTo>
                    <a:pt x="717" y="1180"/>
                  </a:lnTo>
                  <a:lnTo>
                    <a:pt x="702" y="1182"/>
                  </a:lnTo>
                  <a:lnTo>
                    <a:pt x="687" y="1185"/>
                  </a:lnTo>
                  <a:lnTo>
                    <a:pt x="673" y="1187"/>
                  </a:lnTo>
                  <a:lnTo>
                    <a:pt x="657" y="1188"/>
                  </a:lnTo>
                  <a:lnTo>
                    <a:pt x="642" y="1190"/>
                  </a:lnTo>
                  <a:lnTo>
                    <a:pt x="627" y="1191"/>
                  </a:lnTo>
                  <a:lnTo>
                    <a:pt x="612" y="1191"/>
                  </a:lnTo>
                  <a:lnTo>
                    <a:pt x="596" y="1191"/>
                  </a:lnTo>
                  <a:lnTo>
                    <a:pt x="581" y="1191"/>
                  </a:lnTo>
                  <a:lnTo>
                    <a:pt x="566" y="1191"/>
                  </a:lnTo>
                  <a:lnTo>
                    <a:pt x="550" y="1190"/>
                  </a:lnTo>
                  <a:lnTo>
                    <a:pt x="535" y="1189"/>
                  </a:lnTo>
                  <a:lnTo>
                    <a:pt x="521" y="1187"/>
                  </a:lnTo>
                  <a:lnTo>
                    <a:pt x="505" y="1185"/>
                  </a:lnTo>
                  <a:lnTo>
                    <a:pt x="491" y="1182"/>
                  </a:lnTo>
                  <a:lnTo>
                    <a:pt x="476" y="1180"/>
                  </a:lnTo>
                  <a:lnTo>
                    <a:pt x="462" y="1177"/>
                  </a:lnTo>
                  <a:lnTo>
                    <a:pt x="447" y="1173"/>
                  </a:lnTo>
                  <a:lnTo>
                    <a:pt x="433" y="1169"/>
                  </a:lnTo>
                  <a:lnTo>
                    <a:pt x="419" y="1165"/>
                  </a:lnTo>
                  <a:lnTo>
                    <a:pt x="405" y="1161"/>
                  </a:lnTo>
                  <a:lnTo>
                    <a:pt x="391" y="1156"/>
                  </a:lnTo>
                  <a:lnTo>
                    <a:pt x="378" y="1150"/>
                  </a:lnTo>
                  <a:lnTo>
                    <a:pt x="365" y="1145"/>
                  </a:lnTo>
                  <a:lnTo>
                    <a:pt x="351" y="1139"/>
                  </a:lnTo>
                  <a:lnTo>
                    <a:pt x="338" y="1133"/>
                  </a:lnTo>
                  <a:lnTo>
                    <a:pt x="325" y="1127"/>
                  </a:lnTo>
                  <a:lnTo>
                    <a:pt x="313" y="1120"/>
                  </a:lnTo>
                  <a:lnTo>
                    <a:pt x="299" y="1113"/>
                  </a:lnTo>
                  <a:lnTo>
                    <a:pt x="287" y="1106"/>
                  </a:lnTo>
                  <a:lnTo>
                    <a:pt x="275" y="1097"/>
                  </a:lnTo>
                  <a:lnTo>
                    <a:pt x="263" y="1090"/>
                  </a:lnTo>
                  <a:lnTo>
                    <a:pt x="251" y="1082"/>
                  </a:lnTo>
                  <a:lnTo>
                    <a:pt x="239" y="1073"/>
                  </a:lnTo>
                  <a:lnTo>
                    <a:pt x="228" y="1065"/>
                  </a:lnTo>
                  <a:lnTo>
                    <a:pt x="217" y="1056"/>
                  </a:lnTo>
                  <a:lnTo>
                    <a:pt x="207" y="1046"/>
                  </a:lnTo>
                  <a:lnTo>
                    <a:pt x="195" y="1037"/>
                  </a:lnTo>
                  <a:lnTo>
                    <a:pt x="175" y="1017"/>
                  </a:lnTo>
                  <a:lnTo>
                    <a:pt x="156" y="996"/>
                  </a:lnTo>
                  <a:lnTo>
                    <a:pt x="145" y="986"/>
                  </a:lnTo>
                  <a:lnTo>
                    <a:pt x="136" y="975"/>
                  </a:lnTo>
                  <a:lnTo>
                    <a:pt x="127" y="964"/>
                  </a:lnTo>
                  <a:lnTo>
                    <a:pt x="119" y="953"/>
                  </a:lnTo>
                  <a:lnTo>
                    <a:pt x="111" y="940"/>
                  </a:lnTo>
                  <a:lnTo>
                    <a:pt x="102" y="929"/>
                  </a:lnTo>
                  <a:lnTo>
                    <a:pt x="94" y="917"/>
                  </a:lnTo>
                  <a:lnTo>
                    <a:pt x="86" y="905"/>
                  </a:lnTo>
                  <a:lnTo>
                    <a:pt x="79" y="892"/>
                  </a:lnTo>
                  <a:lnTo>
                    <a:pt x="72" y="880"/>
                  </a:lnTo>
                  <a:lnTo>
                    <a:pt x="66" y="867"/>
                  </a:lnTo>
                  <a:lnTo>
                    <a:pt x="59" y="854"/>
                  </a:lnTo>
                  <a:lnTo>
                    <a:pt x="53" y="841"/>
                  </a:lnTo>
                  <a:lnTo>
                    <a:pt x="47" y="828"/>
                  </a:lnTo>
                  <a:lnTo>
                    <a:pt x="41" y="814"/>
                  </a:lnTo>
                  <a:lnTo>
                    <a:pt x="36" y="801"/>
                  </a:lnTo>
                  <a:lnTo>
                    <a:pt x="31" y="787"/>
                  </a:lnTo>
                  <a:lnTo>
                    <a:pt x="27" y="773"/>
                  </a:lnTo>
                  <a:lnTo>
                    <a:pt x="23" y="759"/>
                  </a:lnTo>
                  <a:lnTo>
                    <a:pt x="19" y="745"/>
                  </a:lnTo>
                  <a:lnTo>
                    <a:pt x="16" y="730"/>
                  </a:lnTo>
                  <a:lnTo>
                    <a:pt x="13" y="716"/>
                  </a:lnTo>
                  <a:lnTo>
                    <a:pt x="10" y="702"/>
                  </a:lnTo>
                  <a:lnTo>
                    <a:pt x="7" y="686"/>
                  </a:lnTo>
                  <a:lnTo>
                    <a:pt x="5" y="672"/>
                  </a:lnTo>
                  <a:lnTo>
                    <a:pt x="4" y="657"/>
                  </a:lnTo>
                  <a:lnTo>
                    <a:pt x="1" y="642"/>
                  </a:lnTo>
                  <a:lnTo>
                    <a:pt x="0" y="626"/>
                  </a:lnTo>
                  <a:lnTo>
                    <a:pt x="0" y="611"/>
                  </a:lnTo>
                  <a:lnTo>
                    <a:pt x="0" y="5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40" name="Line 61">
              <a:extLst>
                <a:ext uri="{FF2B5EF4-FFF2-40B4-BE49-F238E27FC236}">
                  <a16:creationId xmlns:a16="http://schemas.microsoft.com/office/drawing/2014/main" id="{25D284C9-FED6-4F5A-BA62-C7EEE68E1222}"/>
                </a:ext>
              </a:extLst>
            </p:cNvPr>
            <p:cNvSpPr>
              <a:spLocks noChangeShapeType="1"/>
            </p:cNvSpPr>
            <p:nvPr/>
          </p:nvSpPr>
          <p:spPr bwMode="auto">
            <a:xfrm>
              <a:off x="1642" y="3146"/>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41" name="Line 62">
              <a:extLst>
                <a:ext uri="{FF2B5EF4-FFF2-40B4-BE49-F238E27FC236}">
                  <a16:creationId xmlns:a16="http://schemas.microsoft.com/office/drawing/2014/main" id="{84F913D4-D7CB-4217-A18B-F31D4F8E142C}"/>
                </a:ext>
              </a:extLst>
            </p:cNvPr>
            <p:cNvSpPr>
              <a:spLocks noChangeShapeType="1"/>
            </p:cNvSpPr>
            <p:nvPr/>
          </p:nvSpPr>
          <p:spPr bwMode="auto">
            <a:xfrm>
              <a:off x="2238" y="2550"/>
              <a:ext cx="1" cy="1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42" name="Line 63">
              <a:extLst>
                <a:ext uri="{FF2B5EF4-FFF2-40B4-BE49-F238E27FC236}">
                  <a16:creationId xmlns:a16="http://schemas.microsoft.com/office/drawing/2014/main" id="{D3EEA1D3-821F-47F3-8A24-A2B4349EDB73}"/>
                </a:ext>
              </a:extLst>
            </p:cNvPr>
            <p:cNvSpPr>
              <a:spLocks noChangeShapeType="1"/>
            </p:cNvSpPr>
            <p:nvPr/>
          </p:nvSpPr>
          <p:spPr bwMode="auto">
            <a:xfrm flipH="1" flipV="1">
              <a:off x="1817" y="2725"/>
              <a:ext cx="843"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43" name="Line 64">
              <a:extLst>
                <a:ext uri="{FF2B5EF4-FFF2-40B4-BE49-F238E27FC236}">
                  <a16:creationId xmlns:a16="http://schemas.microsoft.com/office/drawing/2014/main" id="{62586962-5330-4CC1-8ED8-339502006619}"/>
                </a:ext>
              </a:extLst>
            </p:cNvPr>
            <p:cNvSpPr>
              <a:spLocks noChangeShapeType="1"/>
            </p:cNvSpPr>
            <p:nvPr/>
          </p:nvSpPr>
          <p:spPr bwMode="auto">
            <a:xfrm flipH="1">
              <a:off x="1817" y="2725"/>
              <a:ext cx="843"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44" name="Rectangle 65">
              <a:extLst>
                <a:ext uri="{FF2B5EF4-FFF2-40B4-BE49-F238E27FC236}">
                  <a16:creationId xmlns:a16="http://schemas.microsoft.com/office/drawing/2014/main" id="{E2F8AB91-E3AB-4D4F-9AB1-94A297B27236}"/>
                </a:ext>
              </a:extLst>
            </p:cNvPr>
            <p:cNvSpPr>
              <a:spLocks noChangeArrowheads="1"/>
            </p:cNvSpPr>
            <p:nvPr/>
          </p:nvSpPr>
          <p:spPr bwMode="auto">
            <a:xfrm>
              <a:off x="2368" y="2730"/>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45" name="Rectangle 66">
              <a:extLst>
                <a:ext uri="{FF2B5EF4-FFF2-40B4-BE49-F238E27FC236}">
                  <a16:creationId xmlns:a16="http://schemas.microsoft.com/office/drawing/2014/main" id="{509BEA6F-0C01-4632-A363-04F92E4B4542}"/>
                </a:ext>
              </a:extLst>
            </p:cNvPr>
            <p:cNvSpPr>
              <a:spLocks noChangeArrowheads="1"/>
            </p:cNvSpPr>
            <p:nvPr/>
          </p:nvSpPr>
          <p:spPr bwMode="auto">
            <a:xfrm>
              <a:off x="2648" y="295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46" name="Rectangle 67">
              <a:extLst>
                <a:ext uri="{FF2B5EF4-FFF2-40B4-BE49-F238E27FC236}">
                  <a16:creationId xmlns:a16="http://schemas.microsoft.com/office/drawing/2014/main" id="{8585F6F0-6E07-4770-BC16-FC621ECDA4C4}"/>
                </a:ext>
              </a:extLst>
            </p:cNvPr>
            <p:cNvSpPr>
              <a:spLocks noChangeArrowheads="1"/>
            </p:cNvSpPr>
            <p:nvPr/>
          </p:nvSpPr>
          <p:spPr bwMode="auto">
            <a:xfrm>
              <a:off x="2648" y="3249"/>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47" name="Rectangle 68">
              <a:extLst>
                <a:ext uri="{FF2B5EF4-FFF2-40B4-BE49-F238E27FC236}">
                  <a16:creationId xmlns:a16="http://schemas.microsoft.com/office/drawing/2014/main" id="{62E5EFDA-CCE6-4D56-9CD8-2275A073EE7A}"/>
                </a:ext>
              </a:extLst>
            </p:cNvPr>
            <p:cNvSpPr>
              <a:spLocks noChangeArrowheads="1"/>
            </p:cNvSpPr>
            <p:nvPr/>
          </p:nvSpPr>
          <p:spPr bwMode="auto">
            <a:xfrm>
              <a:off x="2393" y="346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48" name="Rectangle 69">
              <a:extLst>
                <a:ext uri="{FF2B5EF4-FFF2-40B4-BE49-F238E27FC236}">
                  <a16:creationId xmlns:a16="http://schemas.microsoft.com/office/drawing/2014/main" id="{D81A177F-4AD9-42BA-878B-AB7A01308AA5}"/>
                </a:ext>
              </a:extLst>
            </p:cNvPr>
            <p:cNvSpPr>
              <a:spLocks noChangeArrowheads="1"/>
            </p:cNvSpPr>
            <p:nvPr/>
          </p:nvSpPr>
          <p:spPr bwMode="auto">
            <a:xfrm>
              <a:off x="2042" y="350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49" name="Rectangle 70">
              <a:extLst>
                <a:ext uri="{FF2B5EF4-FFF2-40B4-BE49-F238E27FC236}">
                  <a16:creationId xmlns:a16="http://schemas.microsoft.com/office/drawing/2014/main" id="{FF22A59A-5B91-4767-B0E2-3BCCA618F03C}"/>
                </a:ext>
              </a:extLst>
            </p:cNvPr>
            <p:cNvSpPr>
              <a:spLocks noChangeArrowheads="1"/>
            </p:cNvSpPr>
            <p:nvPr/>
          </p:nvSpPr>
          <p:spPr bwMode="auto">
            <a:xfrm>
              <a:off x="1835" y="3249"/>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50" name="Rectangle 71">
              <a:extLst>
                <a:ext uri="{FF2B5EF4-FFF2-40B4-BE49-F238E27FC236}">
                  <a16:creationId xmlns:a16="http://schemas.microsoft.com/office/drawing/2014/main" id="{B95D7F71-563E-4411-9E0C-2DC0EF3C4790}"/>
                </a:ext>
              </a:extLst>
            </p:cNvPr>
            <p:cNvSpPr>
              <a:spLocks noChangeArrowheads="1"/>
            </p:cNvSpPr>
            <p:nvPr/>
          </p:nvSpPr>
          <p:spPr bwMode="auto">
            <a:xfrm>
              <a:off x="1835" y="295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51" name="Rectangle 72">
              <a:extLst>
                <a:ext uri="{FF2B5EF4-FFF2-40B4-BE49-F238E27FC236}">
                  <a16:creationId xmlns:a16="http://schemas.microsoft.com/office/drawing/2014/main" id="{28EF20BB-8D30-4848-A9D6-582B5C7DF5F4}"/>
                </a:ext>
              </a:extLst>
            </p:cNvPr>
            <p:cNvSpPr>
              <a:spLocks noChangeArrowheads="1"/>
            </p:cNvSpPr>
            <p:nvPr/>
          </p:nvSpPr>
          <p:spPr bwMode="auto">
            <a:xfrm>
              <a:off x="2042" y="2698"/>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52" name="Freeform 73">
              <a:extLst>
                <a:ext uri="{FF2B5EF4-FFF2-40B4-BE49-F238E27FC236}">
                  <a16:creationId xmlns:a16="http://schemas.microsoft.com/office/drawing/2014/main" id="{81EA6C59-ECCE-4405-A910-5D6B902631ED}"/>
                </a:ext>
              </a:extLst>
            </p:cNvPr>
            <p:cNvSpPr>
              <a:spLocks/>
            </p:cNvSpPr>
            <p:nvPr/>
          </p:nvSpPr>
          <p:spPr bwMode="auto">
            <a:xfrm>
              <a:off x="2027" y="3055"/>
              <a:ext cx="361" cy="327"/>
            </a:xfrm>
            <a:custGeom>
              <a:avLst/>
              <a:gdLst>
                <a:gd name="T0" fmla="*/ 38 w 361"/>
                <a:gd name="T1" fmla="*/ 8 h 327"/>
                <a:gd name="T2" fmla="*/ 27 w 361"/>
                <a:gd name="T3" fmla="*/ 25 h 327"/>
                <a:gd name="T4" fmla="*/ 17 w 361"/>
                <a:gd name="T5" fmla="*/ 43 h 327"/>
                <a:gd name="T6" fmla="*/ 10 w 361"/>
                <a:gd name="T7" fmla="*/ 61 h 327"/>
                <a:gd name="T8" fmla="*/ 5 w 361"/>
                <a:gd name="T9" fmla="*/ 80 h 327"/>
                <a:gd name="T10" fmla="*/ 1 w 361"/>
                <a:gd name="T11" fmla="*/ 99 h 327"/>
                <a:gd name="T12" fmla="*/ 0 w 361"/>
                <a:gd name="T13" fmla="*/ 118 h 327"/>
                <a:gd name="T14" fmla="*/ 0 w 361"/>
                <a:gd name="T15" fmla="*/ 137 h 327"/>
                <a:gd name="T16" fmla="*/ 2 w 361"/>
                <a:gd name="T17" fmla="*/ 157 h 327"/>
                <a:gd name="T18" fmla="*/ 6 w 361"/>
                <a:gd name="T19" fmla="*/ 175 h 327"/>
                <a:gd name="T20" fmla="*/ 11 w 361"/>
                <a:gd name="T21" fmla="*/ 195 h 327"/>
                <a:gd name="T22" fmla="*/ 18 w 361"/>
                <a:gd name="T23" fmla="*/ 212 h 327"/>
                <a:gd name="T24" fmla="*/ 28 w 361"/>
                <a:gd name="T25" fmla="*/ 229 h 327"/>
                <a:gd name="T26" fmla="*/ 39 w 361"/>
                <a:gd name="T27" fmla="*/ 246 h 327"/>
                <a:gd name="T28" fmla="*/ 52 w 361"/>
                <a:gd name="T29" fmla="*/ 261 h 327"/>
                <a:gd name="T30" fmla="*/ 66 w 361"/>
                <a:gd name="T31" fmla="*/ 275 h 327"/>
                <a:gd name="T32" fmla="*/ 83 w 361"/>
                <a:gd name="T33" fmla="*/ 288 h 327"/>
                <a:gd name="T34" fmla="*/ 99 w 361"/>
                <a:gd name="T35" fmla="*/ 300 h 327"/>
                <a:gd name="T36" fmla="*/ 117 w 361"/>
                <a:gd name="T37" fmla="*/ 309 h 327"/>
                <a:gd name="T38" fmla="*/ 136 w 361"/>
                <a:gd name="T39" fmla="*/ 316 h 327"/>
                <a:gd name="T40" fmla="*/ 154 w 361"/>
                <a:gd name="T41" fmla="*/ 321 h 327"/>
                <a:gd name="T42" fmla="*/ 174 w 361"/>
                <a:gd name="T43" fmla="*/ 325 h 327"/>
                <a:gd name="T44" fmla="*/ 193 w 361"/>
                <a:gd name="T45" fmla="*/ 326 h 327"/>
                <a:gd name="T46" fmla="*/ 211 w 361"/>
                <a:gd name="T47" fmla="*/ 326 h 327"/>
                <a:gd name="T48" fmla="*/ 231 w 361"/>
                <a:gd name="T49" fmla="*/ 324 h 327"/>
                <a:gd name="T50" fmla="*/ 250 w 361"/>
                <a:gd name="T51" fmla="*/ 320 h 327"/>
                <a:gd name="T52" fmla="*/ 268 w 361"/>
                <a:gd name="T53" fmla="*/ 315 h 327"/>
                <a:gd name="T54" fmla="*/ 286 w 361"/>
                <a:gd name="T55" fmla="*/ 308 h 327"/>
                <a:gd name="T56" fmla="*/ 303 w 361"/>
                <a:gd name="T57" fmla="*/ 299 h 327"/>
                <a:gd name="T58" fmla="*/ 319 w 361"/>
                <a:gd name="T59" fmla="*/ 287 h 327"/>
                <a:gd name="T60" fmla="*/ 335 w 361"/>
                <a:gd name="T61" fmla="*/ 274 h 327"/>
                <a:gd name="T62" fmla="*/ 349 w 361"/>
                <a:gd name="T63" fmla="*/ 260 h 327"/>
                <a:gd name="T64" fmla="*/ 361 w 361"/>
                <a:gd name="T65" fmla="*/ 246 h 3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1" h="327">
                  <a:moveTo>
                    <a:pt x="44" y="0"/>
                  </a:moveTo>
                  <a:lnTo>
                    <a:pt x="38" y="8"/>
                  </a:lnTo>
                  <a:lnTo>
                    <a:pt x="33" y="17"/>
                  </a:lnTo>
                  <a:lnTo>
                    <a:pt x="27" y="25"/>
                  </a:lnTo>
                  <a:lnTo>
                    <a:pt x="23" y="35"/>
                  </a:lnTo>
                  <a:lnTo>
                    <a:pt x="17" y="43"/>
                  </a:lnTo>
                  <a:lnTo>
                    <a:pt x="13" y="52"/>
                  </a:lnTo>
                  <a:lnTo>
                    <a:pt x="10" y="61"/>
                  </a:lnTo>
                  <a:lnTo>
                    <a:pt x="7" y="70"/>
                  </a:lnTo>
                  <a:lnTo>
                    <a:pt x="5" y="80"/>
                  </a:lnTo>
                  <a:lnTo>
                    <a:pt x="3" y="90"/>
                  </a:lnTo>
                  <a:lnTo>
                    <a:pt x="1" y="99"/>
                  </a:lnTo>
                  <a:lnTo>
                    <a:pt x="0" y="109"/>
                  </a:lnTo>
                  <a:lnTo>
                    <a:pt x="0" y="118"/>
                  </a:lnTo>
                  <a:lnTo>
                    <a:pt x="0" y="128"/>
                  </a:lnTo>
                  <a:lnTo>
                    <a:pt x="0" y="137"/>
                  </a:lnTo>
                  <a:lnTo>
                    <a:pt x="1" y="148"/>
                  </a:lnTo>
                  <a:lnTo>
                    <a:pt x="2" y="157"/>
                  </a:lnTo>
                  <a:lnTo>
                    <a:pt x="4" y="166"/>
                  </a:lnTo>
                  <a:lnTo>
                    <a:pt x="6" y="175"/>
                  </a:lnTo>
                  <a:lnTo>
                    <a:pt x="8" y="185"/>
                  </a:lnTo>
                  <a:lnTo>
                    <a:pt x="11" y="195"/>
                  </a:lnTo>
                  <a:lnTo>
                    <a:pt x="15" y="203"/>
                  </a:lnTo>
                  <a:lnTo>
                    <a:pt x="18" y="212"/>
                  </a:lnTo>
                  <a:lnTo>
                    <a:pt x="24" y="221"/>
                  </a:lnTo>
                  <a:lnTo>
                    <a:pt x="28" y="229"/>
                  </a:lnTo>
                  <a:lnTo>
                    <a:pt x="34" y="237"/>
                  </a:lnTo>
                  <a:lnTo>
                    <a:pt x="39" y="246"/>
                  </a:lnTo>
                  <a:lnTo>
                    <a:pt x="45" y="254"/>
                  </a:lnTo>
                  <a:lnTo>
                    <a:pt x="52" y="261"/>
                  </a:lnTo>
                  <a:lnTo>
                    <a:pt x="59" y="268"/>
                  </a:lnTo>
                  <a:lnTo>
                    <a:pt x="66" y="275"/>
                  </a:lnTo>
                  <a:lnTo>
                    <a:pt x="75" y="282"/>
                  </a:lnTo>
                  <a:lnTo>
                    <a:pt x="83" y="288"/>
                  </a:lnTo>
                  <a:lnTo>
                    <a:pt x="91" y="295"/>
                  </a:lnTo>
                  <a:lnTo>
                    <a:pt x="99" y="300"/>
                  </a:lnTo>
                  <a:lnTo>
                    <a:pt x="108" y="305"/>
                  </a:lnTo>
                  <a:lnTo>
                    <a:pt x="117" y="309"/>
                  </a:lnTo>
                  <a:lnTo>
                    <a:pt x="127" y="313"/>
                  </a:lnTo>
                  <a:lnTo>
                    <a:pt x="136" y="316"/>
                  </a:lnTo>
                  <a:lnTo>
                    <a:pt x="145" y="319"/>
                  </a:lnTo>
                  <a:lnTo>
                    <a:pt x="154" y="321"/>
                  </a:lnTo>
                  <a:lnTo>
                    <a:pt x="163" y="323"/>
                  </a:lnTo>
                  <a:lnTo>
                    <a:pt x="174" y="325"/>
                  </a:lnTo>
                  <a:lnTo>
                    <a:pt x="183" y="326"/>
                  </a:lnTo>
                  <a:lnTo>
                    <a:pt x="193" y="326"/>
                  </a:lnTo>
                  <a:lnTo>
                    <a:pt x="202" y="327"/>
                  </a:lnTo>
                  <a:lnTo>
                    <a:pt x="211" y="326"/>
                  </a:lnTo>
                  <a:lnTo>
                    <a:pt x="221" y="325"/>
                  </a:lnTo>
                  <a:lnTo>
                    <a:pt x="231" y="324"/>
                  </a:lnTo>
                  <a:lnTo>
                    <a:pt x="241" y="323"/>
                  </a:lnTo>
                  <a:lnTo>
                    <a:pt x="250" y="320"/>
                  </a:lnTo>
                  <a:lnTo>
                    <a:pt x="259" y="318"/>
                  </a:lnTo>
                  <a:lnTo>
                    <a:pt x="268" y="315"/>
                  </a:lnTo>
                  <a:lnTo>
                    <a:pt x="278" y="311"/>
                  </a:lnTo>
                  <a:lnTo>
                    <a:pt x="286" y="308"/>
                  </a:lnTo>
                  <a:lnTo>
                    <a:pt x="295" y="303"/>
                  </a:lnTo>
                  <a:lnTo>
                    <a:pt x="303" y="299"/>
                  </a:lnTo>
                  <a:lnTo>
                    <a:pt x="311" y="292"/>
                  </a:lnTo>
                  <a:lnTo>
                    <a:pt x="319" y="287"/>
                  </a:lnTo>
                  <a:lnTo>
                    <a:pt x="328" y="281"/>
                  </a:lnTo>
                  <a:lnTo>
                    <a:pt x="335" y="274"/>
                  </a:lnTo>
                  <a:lnTo>
                    <a:pt x="343" y="268"/>
                  </a:lnTo>
                  <a:lnTo>
                    <a:pt x="349" y="260"/>
                  </a:lnTo>
                  <a:lnTo>
                    <a:pt x="356" y="253"/>
                  </a:lnTo>
                  <a:lnTo>
                    <a:pt x="361" y="24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53" name="Freeform 74">
              <a:extLst>
                <a:ext uri="{FF2B5EF4-FFF2-40B4-BE49-F238E27FC236}">
                  <a16:creationId xmlns:a16="http://schemas.microsoft.com/office/drawing/2014/main" id="{2DA9B943-5AEB-4A82-BC72-08E657DD4E04}"/>
                </a:ext>
              </a:extLst>
            </p:cNvPr>
            <p:cNvSpPr>
              <a:spLocks/>
            </p:cNvSpPr>
            <p:nvPr/>
          </p:nvSpPr>
          <p:spPr bwMode="auto">
            <a:xfrm>
              <a:off x="2056" y="3015"/>
              <a:ext cx="52" cy="51"/>
            </a:xfrm>
            <a:custGeom>
              <a:avLst/>
              <a:gdLst>
                <a:gd name="T0" fmla="*/ 0 w 52"/>
                <a:gd name="T1" fmla="*/ 25 h 51"/>
                <a:gd name="T2" fmla="*/ 52 w 52"/>
                <a:gd name="T3" fmla="*/ 0 h 51"/>
                <a:gd name="T4" fmla="*/ 25 w 52"/>
                <a:gd name="T5" fmla="*/ 51 h 51"/>
                <a:gd name="T6" fmla="*/ 0 w 52"/>
                <a:gd name="T7" fmla="*/ 25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1">
                  <a:moveTo>
                    <a:pt x="0" y="25"/>
                  </a:moveTo>
                  <a:lnTo>
                    <a:pt x="52" y="0"/>
                  </a:lnTo>
                  <a:lnTo>
                    <a:pt x="25" y="51"/>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54" name="Rectangle 75">
              <a:extLst>
                <a:ext uri="{FF2B5EF4-FFF2-40B4-BE49-F238E27FC236}">
                  <a16:creationId xmlns:a16="http://schemas.microsoft.com/office/drawing/2014/main" id="{D0DEA805-29AD-4201-B811-73B4940784D5}"/>
                </a:ext>
              </a:extLst>
            </p:cNvPr>
            <p:cNvSpPr>
              <a:spLocks noChangeArrowheads="1"/>
            </p:cNvSpPr>
            <p:nvPr/>
          </p:nvSpPr>
          <p:spPr bwMode="auto">
            <a:xfrm>
              <a:off x="1844" y="3792"/>
              <a:ext cx="100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Times New Roman" pitchFamily="18" charset="0"/>
                </a:rPr>
                <a:t>③ </a:t>
              </a:r>
              <a:r>
                <a:rPr lang="zh-CN" altLang="en-US" sz="2000" dirty="0">
                  <a:latin typeface="微软雅黑" panose="020B0503020204020204" pitchFamily="34" charset="-122"/>
                  <a:ea typeface="微软雅黑" panose="020B0503020204020204" pitchFamily="34" charset="-122"/>
                  <a:cs typeface="Times New Roman" pitchFamily="18" charset="0"/>
                </a:rPr>
                <a:t>收到</a:t>
              </a:r>
              <a:r>
                <a:rPr lang="en-US" altLang="zh-CN" sz="2000" dirty="0">
                  <a:latin typeface="微软雅黑" panose="020B0503020204020204" pitchFamily="34" charset="-122"/>
                  <a:ea typeface="微软雅黑" panose="020B0503020204020204" pitchFamily="34" charset="-122"/>
                  <a:cs typeface="Times New Roman" pitchFamily="18" charset="0"/>
                </a:rPr>
                <a:t>0,1,2</a:t>
              </a:r>
            </a:p>
          </p:txBody>
        </p:sp>
        <p:sp>
          <p:nvSpPr>
            <p:cNvPr id="155" name="Freeform 76">
              <a:extLst>
                <a:ext uri="{FF2B5EF4-FFF2-40B4-BE49-F238E27FC236}">
                  <a16:creationId xmlns:a16="http://schemas.microsoft.com/office/drawing/2014/main" id="{2B317F8D-CC8D-4A8F-B664-3CB25269270E}"/>
                </a:ext>
              </a:extLst>
            </p:cNvPr>
            <p:cNvSpPr>
              <a:spLocks/>
            </p:cNvSpPr>
            <p:nvPr/>
          </p:nvSpPr>
          <p:spPr bwMode="auto">
            <a:xfrm>
              <a:off x="3054" y="2543"/>
              <a:ext cx="1193" cy="1192"/>
            </a:xfrm>
            <a:custGeom>
              <a:avLst/>
              <a:gdLst>
                <a:gd name="T0" fmla="*/ 2 w 1193"/>
                <a:gd name="T1" fmla="*/ 551 h 1192"/>
                <a:gd name="T2" fmla="*/ 10 w 1193"/>
                <a:gd name="T3" fmla="*/ 492 h 1192"/>
                <a:gd name="T4" fmla="*/ 23 w 1193"/>
                <a:gd name="T5" fmla="*/ 433 h 1192"/>
                <a:gd name="T6" fmla="*/ 42 w 1193"/>
                <a:gd name="T7" fmla="*/ 378 h 1192"/>
                <a:gd name="T8" fmla="*/ 66 w 1193"/>
                <a:gd name="T9" fmla="*/ 325 h 1192"/>
                <a:gd name="T10" fmla="*/ 94 w 1193"/>
                <a:gd name="T11" fmla="*/ 275 h 1192"/>
                <a:gd name="T12" fmla="*/ 128 w 1193"/>
                <a:gd name="T13" fmla="*/ 228 h 1192"/>
                <a:gd name="T14" fmla="*/ 175 w 1193"/>
                <a:gd name="T15" fmla="*/ 175 h 1192"/>
                <a:gd name="T16" fmla="*/ 229 w 1193"/>
                <a:gd name="T17" fmla="*/ 127 h 1192"/>
                <a:gd name="T18" fmla="*/ 276 w 1193"/>
                <a:gd name="T19" fmla="*/ 95 h 1192"/>
                <a:gd name="T20" fmla="*/ 325 w 1193"/>
                <a:gd name="T21" fmla="*/ 65 h 1192"/>
                <a:gd name="T22" fmla="*/ 378 w 1193"/>
                <a:gd name="T23" fmla="*/ 42 h 1192"/>
                <a:gd name="T24" fmla="*/ 433 w 1193"/>
                <a:gd name="T25" fmla="*/ 23 h 1192"/>
                <a:gd name="T26" fmla="*/ 491 w 1193"/>
                <a:gd name="T27" fmla="*/ 10 h 1192"/>
                <a:gd name="T28" fmla="*/ 550 w 1193"/>
                <a:gd name="T29" fmla="*/ 2 h 1192"/>
                <a:gd name="T30" fmla="*/ 613 w 1193"/>
                <a:gd name="T31" fmla="*/ 1 h 1192"/>
                <a:gd name="T32" fmla="*/ 673 w 1193"/>
                <a:gd name="T33" fmla="*/ 5 h 1192"/>
                <a:gd name="T34" fmla="*/ 732 w 1193"/>
                <a:gd name="T35" fmla="*/ 15 h 1192"/>
                <a:gd name="T36" fmla="*/ 788 w 1193"/>
                <a:gd name="T37" fmla="*/ 32 h 1192"/>
                <a:gd name="T38" fmla="*/ 842 w 1193"/>
                <a:gd name="T39" fmla="*/ 53 h 1192"/>
                <a:gd name="T40" fmla="*/ 893 w 1193"/>
                <a:gd name="T41" fmla="*/ 80 h 1192"/>
                <a:gd name="T42" fmla="*/ 942 w 1193"/>
                <a:gd name="T43" fmla="*/ 110 h 1192"/>
                <a:gd name="T44" fmla="*/ 987 w 1193"/>
                <a:gd name="T45" fmla="*/ 146 h 1192"/>
                <a:gd name="T46" fmla="*/ 1047 w 1193"/>
                <a:gd name="T47" fmla="*/ 207 h 1192"/>
                <a:gd name="T48" fmla="*/ 1083 w 1193"/>
                <a:gd name="T49" fmla="*/ 252 h 1192"/>
                <a:gd name="T50" fmla="*/ 1114 w 1193"/>
                <a:gd name="T51" fmla="*/ 300 h 1192"/>
                <a:gd name="T52" fmla="*/ 1140 w 1193"/>
                <a:gd name="T53" fmla="*/ 351 h 1192"/>
                <a:gd name="T54" fmla="*/ 1161 w 1193"/>
                <a:gd name="T55" fmla="*/ 406 h 1192"/>
                <a:gd name="T56" fmla="*/ 1178 w 1193"/>
                <a:gd name="T57" fmla="*/ 462 h 1192"/>
                <a:gd name="T58" fmla="*/ 1188 w 1193"/>
                <a:gd name="T59" fmla="*/ 520 h 1192"/>
                <a:gd name="T60" fmla="*/ 1193 w 1193"/>
                <a:gd name="T61" fmla="*/ 581 h 1192"/>
                <a:gd name="T62" fmla="*/ 1192 w 1193"/>
                <a:gd name="T63" fmla="*/ 627 h 1192"/>
                <a:gd name="T64" fmla="*/ 1186 w 1193"/>
                <a:gd name="T65" fmla="*/ 687 h 1192"/>
                <a:gd name="T66" fmla="*/ 1175 w 1193"/>
                <a:gd name="T67" fmla="*/ 745 h 1192"/>
                <a:gd name="T68" fmla="*/ 1157 w 1193"/>
                <a:gd name="T69" fmla="*/ 802 h 1192"/>
                <a:gd name="T70" fmla="*/ 1134 w 1193"/>
                <a:gd name="T71" fmla="*/ 855 h 1192"/>
                <a:gd name="T72" fmla="*/ 1106 w 1193"/>
                <a:gd name="T73" fmla="*/ 906 h 1192"/>
                <a:gd name="T74" fmla="*/ 1075 w 1193"/>
                <a:gd name="T75" fmla="*/ 953 h 1192"/>
                <a:gd name="T76" fmla="*/ 1038 w 1193"/>
                <a:gd name="T77" fmla="*/ 997 h 1192"/>
                <a:gd name="T78" fmla="*/ 976 w 1193"/>
                <a:gd name="T79" fmla="*/ 1056 h 1192"/>
                <a:gd name="T80" fmla="*/ 930 w 1193"/>
                <a:gd name="T81" fmla="*/ 1090 h 1192"/>
                <a:gd name="T82" fmla="*/ 881 w 1193"/>
                <a:gd name="T83" fmla="*/ 1121 h 1192"/>
                <a:gd name="T84" fmla="*/ 829 w 1193"/>
                <a:gd name="T85" fmla="*/ 1145 h 1192"/>
                <a:gd name="T86" fmla="*/ 774 w 1193"/>
                <a:gd name="T87" fmla="*/ 1166 h 1192"/>
                <a:gd name="T88" fmla="*/ 717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20 w 1193"/>
                <a:gd name="T99" fmla="*/ 1166 h 1192"/>
                <a:gd name="T100" fmla="*/ 365 w 1193"/>
                <a:gd name="T101" fmla="*/ 1145 h 1192"/>
                <a:gd name="T102" fmla="*/ 313 w 1193"/>
                <a:gd name="T103" fmla="*/ 1121 h 1192"/>
                <a:gd name="T104" fmla="*/ 264 w 1193"/>
                <a:gd name="T105" fmla="*/ 1091 h 1192"/>
                <a:gd name="T106" fmla="*/ 218 w 1193"/>
                <a:gd name="T107" fmla="*/ 1056 h 1192"/>
                <a:gd name="T108" fmla="*/ 155 w 1193"/>
                <a:gd name="T109" fmla="*/ 997 h 1192"/>
                <a:gd name="T110" fmla="*/ 119 w 1193"/>
                <a:gd name="T111" fmla="*/ 953 h 1192"/>
                <a:gd name="T112" fmla="*/ 87 w 1193"/>
                <a:gd name="T113" fmla="*/ 906 h 1192"/>
                <a:gd name="T114" fmla="*/ 60 w 1193"/>
                <a:gd name="T115" fmla="*/ 855 h 1192"/>
                <a:gd name="T116" fmla="*/ 37 w 1193"/>
                <a:gd name="T117" fmla="*/ 802 h 1192"/>
                <a:gd name="T118" fmla="*/ 20 w 1193"/>
                <a:gd name="T119" fmla="*/ 745 h 1192"/>
                <a:gd name="T120" fmla="*/ 8 w 1193"/>
                <a:gd name="T121" fmla="*/ 687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1"/>
                  </a:lnTo>
                  <a:lnTo>
                    <a:pt x="1" y="566"/>
                  </a:lnTo>
                  <a:lnTo>
                    <a:pt x="2" y="551"/>
                  </a:lnTo>
                  <a:lnTo>
                    <a:pt x="3" y="535"/>
                  </a:lnTo>
                  <a:lnTo>
                    <a:pt x="5" y="521"/>
                  </a:lnTo>
                  <a:lnTo>
                    <a:pt x="8" y="506"/>
                  </a:lnTo>
                  <a:lnTo>
                    <a:pt x="10" y="492"/>
                  </a:lnTo>
                  <a:lnTo>
                    <a:pt x="13" y="476"/>
                  </a:lnTo>
                  <a:lnTo>
                    <a:pt x="16" y="462"/>
                  </a:lnTo>
                  <a:lnTo>
                    <a:pt x="20" y="448"/>
                  </a:lnTo>
                  <a:lnTo>
                    <a:pt x="23" y="433"/>
                  </a:lnTo>
                  <a:lnTo>
                    <a:pt x="28" y="419"/>
                  </a:lnTo>
                  <a:lnTo>
                    <a:pt x="32" y="406"/>
                  </a:lnTo>
                  <a:lnTo>
                    <a:pt x="37" y="392"/>
                  </a:lnTo>
                  <a:lnTo>
                    <a:pt x="42" y="378"/>
                  </a:lnTo>
                  <a:lnTo>
                    <a:pt x="47" y="365"/>
                  </a:lnTo>
                  <a:lnTo>
                    <a:pt x="53" y="352"/>
                  </a:lnTo>
                  <a:lnTo>
                    <a:pt x="60" y="339"/>
                  </a:lnTo>
                  <a:lnTo>
                    <a:pt x="66" y="325"/>
                  </a:lnTo>
                  <a:lnTo>
                    <a:pt x="73" y="312"/>
                  </a:lnTo>
                  <a:lnTo>
                    <a:pt x="80" y="300"/>
                  </a:lnTo>
                  <a:lnTo>
                    <a:pt x="87" y="288"/>
                  </a:lnTo>
                  <a:lnTo>
                    <a:pt x="94" y="275"/>
                  </a:lnTo>
                  <a:lnTo>
                    <a:pt x="102" y="263"/>
                  </a:lnTo>
                  <a:lnTo>
                    <a:pt x="111" y="252"/>
                  </a:lnTo>
                  <a:lnTo>
                    <a:pt x="119" y="240"/>
                  </a:lnTo>
                  <a:lnTo>
                    <a:pt x="128" y="228"/>
                  </a:lnTo>
                  <a:lnTo>
                    <a:pt x="137" y="217"/>
                  </a:lnTo>
                  <a:lnTo>
                    <a:pt x="146" y="207"/>
                  </a:lnTo>
                  <a:lnTo>
                    <a:pt x="155" y="196"/>
                  </a:lnTo>
                  <a:lnTo>
                    <a:pt x="175" y="175"/>
                  </a:lnTo>
                  <a:lnTo>
                    <a:pt x="196" y="155"/>
                  </a:lnTo>
                  <a:lnTo>
                    <a:pt x="206" y="146"/>
                  </a:lnTo>
                  <a:lnTo>
                    <a:pt x="218" y="137"/>
                  </a:lnTo>
                  <a:lnTo>
                    <a:pt x="229" y="127"/>
                  </a:lnTo>
                  <a:lnTo>
                    <a:pt x="240" y="119"/>
                  </a:lnTo>
                  <a:lnTo>
                    <a:pt x="251" y="110"/>
                  </a:lnTo>
                  <a:lnTo>
                    <a:pt x="264" y="102"/>
                  </a:lnTo>
                  <a:lnTo>
                    <a:pt x="276" y="95"/>
                  </a:lnTo>
                  <a:lnTo>
                    <a:pt x="287" y="87"/>
                  </a:lnTo>
                  <a:lnTo>
                    <a:pt x="300" y="80"/>
                  </a:lnTo>
                  <a:lnTo>
                    <a:pt x="313" y="72"/>
                  </a:lnTo>
                  <a:lnTo>
                    <a:pt x="325" y="65"/>
                  </a:lnTo>
                  <a:lnTo>
                    <a:pt x="338" y="59"/>
                  </a:lnTo>
                  <a:lnTo>
                    <a:pt x="351" y="53"/>
                  </a:lnTo>
                  <a:lnTo>
                    <a:pt x="365" y="47"/>
                  </a:lnTo>
                  <a:lnTo>
                    <a:pt x="378" y="42"/>
                  </a:lnTo>
                  <a:lnTo>
                    <a:pt x="392" y="37"/>
                  </a:lnTo>
                  <a:lnTo>
                    <a:pt x="405" y="32"/>
                  </a:lnTo>
                  <a:lnTo>
                    <a:pt x="420" y="28"/>
                  </a:lnTo>
                  <a:lnTo>
                    <a:pt x="433" y="23"/>
                  </a:lnTo>
                  <a:lnTo>
                    <a:pt x="447" y="19"/>
                  </a:lnTo>
                  <a:lnTo>
                    <a:pt x="462" y="15"/>
                  </a:lnTo>
                  <a:lnTo>
                    <a:pt x="477" y="12"/>
                  </a:lnTo>
                  <a:lnTo>
                    <a:pt x="491" y="10"/>
                  </a:lnTo>
                  <a:lnTo>
                    <a:pt x="505" y="7"/>
                  </a:lnTo>
                  <a:lnTo>
                    <a:pt x="521" y="5"/>
                  </a:lnTo>
                  <a:lnTo>
                    <a:pt x="536" y="3"/>
                  </a:lnTo>
                  <a:lnTo>
                    <a:pt x="550" y="2"/>
                  </a:lnTo>
                  <a:lnTo>
                    <a:pt x="566" y="1"/>
                  </a:lnTo>
                  <a:lnTo>
                    <a:pt x="581" y="1"/>
                  </a:lnTo>
                  <a:lnTo>
                    <a:pt x="596" y="0"/>
                  </a:lnTo>
                  <a:lnTo>
                    <a:pt x="613" y="1"/>
                  </a:lnTo>
                  <a:lnTo>
                    <a:pt x="628" y="1"/>
                  </a:lnTo>
                  <a:lnTo>
                    <a:pt x="642" y="2"/>
                  </a:lnTo>
                  <a:lnTo>
                    <a:pt x="657" y="4"/>
                  </a:lnTo>
                  <a:lnTo>
                    <a:pt x="673" y="5"/>
                  </a:lnTo>
                  <a:lnTo>
                    <a:pt x="688" y="7"/>
                  </a:lnTo>
                  <a:lnTo>
                    <a:pt x="702" y="10"/>
                  </a:lnTo>
                  <a:lnTo>
                    <a:pt x="717" y="12"/>
                  </a:lnTo>
                  <a:lnTo>
                    <a:pt x="732" y="15"/>
                  </a:lnTo>
                  <a:lnTo>
                    <a:pt x="746" y="19"/>
                  </a:lnTo>
                  <a:lnTo>
                    <a:pt x="760" y="23"/>
                  </a:lnTo>
                  <a:lnTo>
                    <a:pt x="774" y="28"/>
                  </a:lnTo>
                  <a:lnTo>
                    <a:pt x="788" y="32"/>
                  </a:lnTo>
                  <a:lnTo>
                    <a:pt x="801" y="37"/>
                  </a:lnTo>
                  <a:lnTo>
                    <a:pt x="816" y="42"/>
                  </a:lnTo>
                  <a:lnTo>
                    <a:pt x="829" y="47"/>
                  </a:lnTo>
                  <a:lnTo>
                    <a:pt x="842" y="53"/>
                  </a:lnTo>
                  <a:lnTo>
                    <a:pt x="855" y="59"/>
                  </a:lnTo>
                  <a:lnTo>
                    <a:pt x="869" y="65"/>
                  </a:lnTo>
                  <a:lnTo>
                    <a:pt x="881" y="72"/>
                  </a:lnTo>
                  <a:lnTo>
                    <a:pt x="893" y="80"/>
                  </a:lnTo>
                  <a:lnTo>
                    <a:pt x="906" y="87"/>
                  </a:lnTo>
                  <a:lnTo>
                    <a:pt x="919" y="95"/>
                  </a:lnTo>
                  <a:lnTo>
                    <a:pt x="930" y="102"/>
                  </a:lnTo>
                  <a:lnTo>
                    <a:pt x="942" y="110"/>
                  </a:lnTo>
                  <a:lnTo>
                    <a:pt x="953" y="119"/>
                  </a:lnTo>
                  <a:lnTo>
                    <a:pt x="964" y="127"/>
                  </a:lnTo>
                  <a:lnTo>
                    <a:pt x="976" y="137"/>
                  </a:lnTo>
                  <a:lnTo>
                    <a:pt x="987" y="146"/>
                  </a:lnTo>
                  <a:lnTo>
                    <a:pt x="997" y="155"/>
                  </a:lnTo>
                  <a:lnTo>
                    <a:pt x="1019" y="175"/>
                  </a:lnTo>
                  <a:lnTo>
                    <a:pt x="1038" y="196"/>
                  </a:lnTo>
                  <a:lnTo>
                    <a:pt x="1047" y="207"/>
                  </a:lnTo>
                  <a:lnTo>
                    <a:pt x="1057" y="217"/>
                  </a:lnTo>
                  <a:lnTo>
                    <a:pt x="1065" y="228"/>
                  </a:lnTo>
                  <a:lnTo>
                    <a:pt x="1075" y="240"/>
                  </a:lnTo>
                  <a:lnTo>
                    <a:pt x="1083" y="252"/>
                  </a:lnTo>
                  <a:lnTo>
                    <a:pt x="1091" y="263"/>
                  </a:lnTo>
                  <a:lnTo>
                    <a:pt x="1099" y="275"/>
                  </a:lnTo>
                  <a:lnTo>
                    <a:pt x="1106" y="288"/>
                  </a:lnTo>
                  <a:lnTo>
                    <a:pt x="1114" y="300"/>
                  </a:lnTo>
                  <a:lnTo>
                    <a:pt x="1121" y="312"/>
                  </a:lnTo>
                  <a:lnTo>
                    <a:pt x="1128" y="325"/>
                  </a:lnTo>
                  <a:lnTo>
                    <a:pt x="1134" y="339"/>
                  </a:lnTo>
                  <a:lnTo>
                    <a:pt x="1140" y="351"/>
                  </a:lnTo>
                  <a:lnTo>
                    <a:pt x="1146" y="364"/>
                  </a:lnTo>
                  <a:lnTo>
                    <a:pt x="1151" y="378"/>
                  </a:lnTo>
                  <a:lnTo>
                    <a:pt x="1156" y="392"/>
                  </a:lnTo>
                  <a:lnTo>
                    <a:pt x="1161" y="406"/>
                  </a:lnTo>
                  <a:lnTo>
                    <a:pt x="1166" y="419"/>
                  </a:lnTo>
                  <a:lnTo>
                    <a:pt x="1171" y="433"/>
                  </a:lnTo>
                  <a:lnTo>
                    <a:pt x="1175" y="448"/>
                  </a:lnTo>
                  <a:lnTo>
                    <a:pt x="1178" y="462"/>
                  </a:lnTo>
                  <a:lnTo>
                    <a:pt x="1181" y="476"/>
                  </a:lnTo>
                  <a:lnTo>
                    <a:pt x="1184" y="491"/>
                  </a:lnTo>
                  <a:lnTo>
                    <a:pt x="1186" y="506"/>
                  </a:lnTo>
                  <a:lnTo>
                    <a:pt x="1188" y="520"/>
                  </a:lnTo>
                  <a:lnTo>
                    <a:pt x="1190" y="535"/>
                  </a:lnTo>
                  <a:lnTo>
                    <a:pt x="1191" y="551"/>
                  </a:lnTo>
                  <a:lnTo>
                    <a:pt x="1192" y="566"/>
                  </a:lnTo>
                  <a:lnTo>
                    <a:pt x="1193" y="581"/>
                  </a:lnTo>
                  <a:lnTo>
                    <a:pt x="1193" y="597"/>
                  </a:lnTo>
                  <a:lnTo>
                    <a:pt x="1193" y="612"/>
                  </a:lnTo>
                  <a:lnTo>
                    <a:pt x="1192" y="627"/>
                  </a:lnTo>
                  <a:lnTo>
                    <a:pt x="1191" y="642"/>
                  </a:lnTo>
                  <a:lnTo>
                    <a:pt x="1190" y="658"/>
                  </a:lnTo>
                  <a:lnTo>
                    <a:pt x="1188" y="672"/>
                  </a:lnTo>
                  <a:lnTo>
                    <a:pt x="1186" y="687"/>
                  </a:lnTo>
                  <a:lnTo>
                    <a:pt x="1184" y="702"/>
                  </a:lnTo>
                  <a:lnTo>
                    <a:pt x="1181" y="717"/>
                  </a:lnTo>
                  <a:lnTo>
                    <a:pt x="1178" y="731"/>
                  </a:lnTo>
                  <a:lnTo>
                    <a:pt x="1175" y="745"/>
                  </a:lnTo>
                  <a:lnTo>
                    <a:pt x="1171" y="760"/>
                  </a:lnTo>
                  <a:lnTo>
                    <a:pt x="1166" y="774"/>
                  </a:lnTo>
                  <a:lnTo>
                    <a:pt x="1161" y="787"/>
                  </a:lnTo>
                  <a:lnTo>
                    <a:pt x="1157" y="802"/>
                  </a:lnTo>
                  <a:lnTo>
                    <a:pt x="1151" y="815"/>
                  </a:lnTo>
                  <a:lnTo>
                    <a:pt x="1146" y="828"/>
                  </a:lnTo>
                  <a:lnTo>
                    <a:pt x="1140" y="841"/>
                  </a:lnTo>
                  <a:lnTo>
                    <a:pt x="1134" y="855"/>
                  </a:lnTo>
                  <a:lnTo>
                    <a:pt x="1128" y="868"/>
                  </a:lnTo>
                  <a:lnTo>
                    <a:pt x="1121" y="881"/>
                  </a:lnTo>
                  <a:lnTo>
                    <a:pt x="1114" y="893"/>
                  </a:lnTo>
                  <a:lnTo>
                    <a:pt x="1106" y="906"/>
                  </a:lnTo>
                  <a:lnTo>
                    <a:pt x="1099" y="918"/>
                  </a:lnTo>
                  <a:lnTo>
                    <a:pt x="1091" y="930"/>
                  </a:lnTo>
                  <a:lnTo>
                    <a:pt x="1083" y="941"/>
                  </a:lnTo>
                  <a:lnTo>
                    <a:pt x="1075" y="953"/>
                  </a:lnTo>
                  <a:lnTo>
                    <a:pt x="1065" y="965"/>
                  </a:lnTo>
                  <a:lnTo>
                    <a:pt x="1057" y="976"/>
                  </a:lnTo>
                  <a:lnTo>
                    <a:pt x="1047" y="986"/>
                  </a:lnTo>
                  <a:lnTo>
                    <a:pt x="1038" y="997"/>
                  </a:lnTo>
                  <a:lnTo>
                    <a:pt x="1019" y="1018"/>
                  </a:lnTo>
                  <a:lnTo>
                    <a:pt x="997" y="1037"/>
                  </a:lnTo>
                  <a:lnTo>
                    <a:pt x="987" y="1047"/>
                  </a:lnTo>
                  <a:lnTo>
                    <a:pt x="976" y="1056"/>
                  </a:lnTo>
                  <a:lnTo>
                    <a:pt x="964" y="1066"/>
                  </a:lnTo>
                  <a:lnTo>
                    <a:pt x="953" y="1074"/>
                  </a:lnTo>
                  <a:lnTo>
                    <a:pt x="942" y="1082"/>
                  </a:lnTo>
                  <a:lnTo>
                    <a:pt x="930" y="1090"/>
                  </a:lnTo>
                  <a:lnTo>
                    <a:pt x="919" y="1098"/>
                  </a:lnTo>
                  <a:lnTo>
                    <a:pt x="906" y="1106"/>
                  </a:lnTo>
                  <a:lnTo>
                    <a:pt x="893" y="1114"/>
                  </a:lnTo>
                  <a:lnTo>
                    <a:pt x="881" y="1121"/>
                  </a:lnTo>
                  <a:lnTo>
                    <a:pt x="869" y="1127"/>
                  </a:lnTo>
                  <a:lnTo>
                    <a:pt x="855" y="1134"/>
                  </a:lnTo>
                  <a:lnTo>
                    <a:pt x="842" y="1140"/>
                  </a:lnTo>
                  <a:lnTo>
                    <a:pt x="829" y="1145"/>
                  </a:lnTo>
                  <a:lnTo>
                    <a:pt x="816" y="1151"/>
                  </a:lnTo>
                  <a:lnTo>
                    <a:pt x="801" y="1156"/>
                  </a:lnTo>
                  <a:lnTo>
                    <a:pt x="788" y="1160"/>
                  </a:lnTo>
                  <a:lnTo>
                    <a:pt x="774" y="1166"/>
                  </a:lnTo>
                  <a:lnTo>
                    <a:pt x="759" y="1170"/>
                  </a:lnTo>
                  <a:lnTo>
                    <a:pt x="746" y="1174"/>
                  </a:lnTo>
                  <a:lnTo>
                    <a:pt x="731" y="1177"/>
                  </a:lnTo>
                  <a:lnTo>
                    <a:pt x="717" y="1180"/>
                  </a:lnTo>
                  <a:lnTo>
                    <a:pt x="702" y="1183"/>
                  </a:lnTo>
                  <a:lnTo>
                    <a:pt x="687" y="1185"/>
                  </a:lnTo>
                  <a:lnTo>
                    <a:pt x="673" y="1187"/>
                  </a:lnTo>
                  <a:lnTo>
                    <a:pt x="657" y="1189"/>
                  </a:lnTo>
                  <a:lnTo>
                    <a:pt x="642" y="1190"/>
                  </a:lnTo>
                  <a:lnTo>
                    <a:pt x="628" y="1191"/>
                  </a:lnTo>
                  <a:lnTo>
                    <a:pt x="613" y="1192"/>
                  </a:lnTo>
                  <a:lnTo>
                    <a:pt x="596" y="1192"/>
                  </a:lnTo>
                  <a:lnTo>
                    <a:pt x="581" y="1192"/>
                  </a:lnTo>
                  <a:lnTo>
                    <a:pt x="566" y="1192"/>
                  </a:lnTo>
                  <a:lnTo>
                    <a:pt x="551" y="1191"/>
                  </a:lnTo>
                  <a:lnTo>
                    <a:pt x="536" y="1189"/>
                  </a:lnTo>
                  <a:lnTo>
                    <a:pt x="521" y="1188"/>
                  </a:lnTo>
                  <a:lnTo>
                    <a:pt x="506" y="1186"/>
                  </a:lnTo>
                  <a:lnTo>
                    <a:pt x="491" y="1183"/>
                  </a:lnTo>
                  <a:lnTo>
                    <a:pt x="477" y="1180"/>
                  </a:lnTo>
                  <a:lnTo>
                    <a:pt x="463" y="1177"/>
                  </a:lnTo>
                  <a:lnTo>
                    <a:pt x="447" y="1174"/>
                  </a:lnTo>
                  <a:lnTo>
                    <a:pt x="434" y="1170"/>
                  </a:lnTo>
                  <a:lnTo>
                    <a:pt x="420" y="1166"/>
                  </a:lnTo>
                  <a:lnTo>
                    <a:pt x="405" y="1161"/>
                  </a:lnTo>
                  <a:lnTo>
                    <a:pt x="392" y="1156"/>
                  </a:lnTo>
                  <a:lnTo>
                    <a:pt x="378" y="1151"/>
                  </a:lnTo>
                  <a:lnTo>
                    <a:pt x="365" y="1145"/>
                  </a:lnTo>
                  <a:lnTo>
                    <a:pt x="351" y="1140"/>
                  </a:lnTo>
                  <a:lnTo>
                    <a:pt x="338" y="1134"/>
                  </a:lnTo>
                  <a:lnTo>
                    <a:pt x="326" y="1127"/>
                  </a:lnTo>
                  <a:lnTo>
                    <a:pt x="313" y="1121"/>
                  </a:lnTo>
                  <a:lnTo>
                    <a:pt x="300" y="1114"/>
                  </a:lnTo>
                  <a:lnTo>
                    <a:pt x="288" y="1106"/>
                  </a:lnTo>
                  <a:lnTo>
                    <a:pt x="276" y="1098"/>
                  </a:lnTo>
                  <a:lnTo>
                    <a:pt x="264" y="1091"/>
                  </a:lnTo>
                  <a:lnTo>
                    <a:pt x="251" y="1083"/>
                  </a:lnTo>
                  <a:lnTo>
                    <a:pt x="240" y="1074"/>
                  </a:lnTo>
                  <a:lnTo>
                    <a:pt x="229" y="1066"/>
                  </a:lnTo>
                  <a:lnTo>
                    <a:pt x="218" y="1056"/>
                  </a:lnTo>
                  <a:lnTo>
                    <a:pt x="206" y="1047"/>
                  </a:lnTo>
                  <a:lnTo>
                    <a:pt x="196" y="1038"/>
                  </a:lnTo>
                  <a:lnTo>
                    <a:pt x="175" y="1018"/>
                  </a:lnTo>
                  <a:lnTo>
                    <a:pt x="155" y="997"/>
                  </a:lnTo>
                  <a:lnTo>
                    <a:pt x="146" y="986"/>
                  </a:lnTo>
                  <a:lnTo>
                    <a:pt x="137" y="976"/>
                  </a:lnTo>
                  <a:lnTo>
                    <a:pt x="128" y="965"/>
                  </a:lnTo>
                  <a:lnTo>
                    <a:pt x="119" y="953"/>
                  </a:lnTo>
                  <a:lnTo>
                    <a:pt x="111" y="941"/>
                  </a:lnTo>
                  <a:lnTo>
                    <a:pt x="102" y="930"/>
                  </a:lnTo>
                  <a:lnTo>
                    <a:pt x="94" y="918"/>
                  </a:lnTo>
                  <a:lnTo>
                    <a:pt x="87" y="906"/>
                  </a:lnTo>
                  <a:lnTo>
                    <a:pt x="80" y="893"/>
                  </a:lnTo>
                  <a:lnTo>
                    <a:pt x="73" y="881"/>
                  </a:lnTo>
                  <a:lnTo>
                    <a:pt x="66" y="868"/>
                  </a:lnTo>
                  <a:lnTo>
                    <a:pt x="60" y="855"/>
                  </a:lnTo>
                  <a:lnTo>
                    <a:pt x="53" y="841"/>
                  </a:lnTo>
                  <a:lnTo>
                    <a:pt x="47" y="828"/>
                  </a:lnTo>
                  <a:lnTo>
                    <a:pt x="42" y="815"/>
                  </a:lnTo>
                  <a:lnTo>
                    <a:pt x="37" y="802"/>
                  </a:lnTo>
                  <a:lnTo>
                    <a:pt x="32" y="787"/>
                  </a:lnTo>
                  <a:lnTo>
                    <a:pt x="28" y="774"/>
                  </a:lnTo>
                  <a:lnTo>
                    <a:pt x="23" y="760"/>
                  </a:lnTo>
                  <a:lnTo>
                    <a:pt x="20" y="745"/>
                  </a:lnTo>
                  <a:lnTo>
                    <a:pt x="16" y="731"/>
                  </a:lnTo>
                  <a:lnTo>
                    <a:pt x="13" y="717"/>
                  </a:lnTo>
                  <a:lnTo>
                    <a:pt x="10" y="702"/>
                  </a:lnTo>
                  <a:lnTo>
                    <a:pt x="8" y="687"/>
                  </a:lnTo>
                  <a:lnTo>
                    <a:pt x="5" y="672"/>
                  </a:lnTo>
                  <a:lnTo>
                    <a:pt x="3" y="658"/>
                  </a:lnTo>
                  <a:lnTo>
                    <a:pt x="2" y="642"/>
                  </a:lnTo>
                  <a:lnTo>
                    <a:pt x="1" y="627"/>
                  </a:lnTo>
                  <a:lnTo>
                    <a:pt x="0" y="612"/>
                  </a:lnTo>
                  <a:lnTo>
                    <a:pt x="0"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56" name="Freeform 77">
              <a:extLst>
                <a:ext uri="{FF2B5EF4-FFF2-40B4-BE49-F238E27FC236}">
                  <a16:creationId xmlns:a16="http://schemas.microsoft.com/office/drawing/2014/main" id="{A39B9FFB-A508-4156-B5B1-9D6B582B8C99}"/>
                </a:ext>
              </a:extLst>
            </p:cNvPr>
            <p:cNvSpPr>
              <a:spLocks/>
            </p:cNvSpPr>
            <p:nvPr/>
          </p:nvSpPr>
          <p:spPr bwMode="auto">
            <a:xfrm>
              <a:off x="3054" y="2543"/>
              <a:ext cx="1193" cy="1192"/>
            </a:xfrm>
            <a:custGeom>
              <a:avLst/>
              <a:gdLst>
                <a:gd name="T0" fmla="*/ 2 w 1193"/>
                <a:gd name="T1" fmla="*/ 551 h 1192"/>
                <a:gd name="T2" fmla="*/ 10 w 1193"/>
                <a:gd name="T3" fmla="*/ 492 h 1192"/>
                <a:gd name="T4" fmla="*/ 23 w 1193"/>
                <a:gd name="T5" fmla="*/ 433 h 1192"/>
                <a:gd name="T6" fmla="*/ 42 w 1193"/>
                <a:gd name="T7" fmla="*/ 378 h 1192"/>
                <a:gd name="T8" fmla="*/ 66 w 1193"/>
                <a:gd name="T9" fmla="*/ 325 h 1192"/>
                <a:gd name="T10" fmla="*/ 94 w 1193"/>
                <a:gd name="T11" fmla="*/ 275 h 1192"/>
                <a:gd name="T12" fmla="*/ 128 w 1193"/>
                <a:gd name="T13" fmla="*/ 228 h 1192"/>
                <a:gd name="T14" fmla="*/ 175 w 1193"/>
                <a:gd name="T15" fmla="*/ 175 h 1192"/>
                <a:gd name="T16" fmla="*/ 229 w 1193"/>
                <a:gd name="T17" fmla="*/ 127 h 1192"/>
                <a:gd name="T18" fmla="*/ 276 w 1193"/>
                <a:gd name="T19" fmla="*/ 95 h 1192"/>
                <a:gd name="T20" fmla="*/ 325 w 1193"/>
                <a:gd name="T21" fmla="*/ 65 h 1192"/>
                <a:gd name="T22" fmla="*/ 378 w 1193"/>
                <a:gd name="T23" fmla="*/ 42 h 1192"/>
                <a:gd name="T24" fmla="*/ 433 w 1193"/>
                <a:gd name="T25" fmla="*/ 23 h 1192"/>
                <a:gd name="T26" fmla="*/ 491 w 1193"/>
                <a:gd name="T27" fmla="*/ 10 h 1192"/>
                <a:gd name="T28" fmla="*/ 550 w 1193"/>
                <a:gd name="T29" fmla="*/ 2 h 1192"/>
                <a:gd name="T30" fmla="*/ 613 w 1193"/>
                <a:gd name="T31" fmla="*/ 1 h 1192"/>
                <a:gd name="T32" fmla="*/ 673 w 1193"/>
                <a:gd name="T33" fmla="*/ 5 h 1192"/>
                <a:gd name="T34" fmla="*/ 732 w 1193"/>
                <a:gd name="T35" fmla="*/ 15 h 1192"/>
                <a:gd name="T36" fmla="*/ 788 w 1193"/>
                <a:gd name="T37" fmla="*/ 32 h 1192"/>
                <a:gd name="T38" fmla="*/ 842 w 1193"/>
                <a:gd name="T39" fmla="*/ 53 h 1192"/>
                <a:gd name="T40" fmla="*/ 893 w 1193"/>
                <a:gd name="T41" fmla="*/ 80 h 1192"/>
                <a:gd name="T42" fmla="*/ 942 w 1193"/>
                <a:gd name="T43" fmla="*/ 110 h 1192"/>
                <a:gd name="T44" fmla="*/ 987 w 1193"/>
                <a:gd name="T45" fmla="*/ 146 h 1192"/>
                <a:gd name="T46" fmla="*/ 1047 w 1193"/>
                <a:gd name="T47" fmla="*/ 207 h 1192"/>
                <a:gd name="T48" fmla="*/ 1083 w 1193"/>
                <a:gd name="T49" fmla="*/ 252 h 1192"/>
                <a:gd name="T50" fmla="*/ 1114 w 1193"/>
                <a:gd name="T51" fmla="*/ 300 h 1192"/>
                <a:gd name="T52" fmla="*/ 1140 w 1193"/>
                <a:gd name="T53" fmla="*/ 351 h 1192"/>
                <a:gd name="T54" fmla="*/ 1161 w 1193"/>
                <a:gd name="T55" fmla="*/ 406 h 1192"/>
                <a:gd name="T56" fmla="*/ 1178 w 1193"/>
                <a:gd name="T57" fmla="*/ 462 h 1192"/>
                <a:gd name="T58" fmla="*/ 1188 w 1193"/>
                <a:gd name="T59" fmla="*/ 520 h 1192"/>
                <a:gd name="T60" fmla="*/ 1193 w 1193"/>
                <a:gd name="T61" fmla="*/ 581 h 1192"/>
                <a:gd name="T62" fmla="*/ 1192 w 1193"/>
                <a:gd name="T63" fmla="*/ 627 h 1192"/>
                <a:gd name="T64" fmla="*/ 1186 w 1193"/>
                <a:gd name="T65" fmla="*/ 687 h 1192"/>
                <a:gd name="T66" fmla="*/ 1175 w 1193"/>
                <a:gd name="T67" fmla="*/ 745 h 1192"/>
                <a:gd name="T68" fmla="*/ 1157 w 1193"/>
                <a:gd name="T69" fmla="*/ 802 h 1192"/>
                <a:gd name="T70" fmla="*/ 1134 w 1193"/>
                <a:gd name="T71" fmla="*/ 855 h 1192"/>
                <a:gd name="T72" fmla="*/ 1106 w 1193"/>
                <a:gd name="T73" fmla="*/ 906 h 1192"/>
                <a:gd name="T74" fmla="*/ 1075 w 1193"/>
                <a:gd name="T75" fmla="*/ 953 h 1192"/>
                <a:gd name="T76" fmla="*/ 1038 w 1193"/>
                <a:gd name="T77" fmla="*/ 997 h 1192"/>
                <a:gd name="T78" fmla="*/ 976 w 1193"/>
                <a:gd name="T79" fmla="*/ 1056 h 1192"/>
                <a:gd name="T80" fmla="*/ 930 w 1193"/>
                <a:gd name="T81" fmla="*/ 1090 h 1192"/>
                <a:gd name="T82" fmla="*/ 881 w 1193"/>
                <a:gd name="T83" fmla="*/ 1121 h 1192"/>
                <a:gd name="T84" fmla="*/ 829 w 1193"/>
                <a:gd name="T85" fmla="*/ 1145 h 1192"/>
                <a:gd name="T86" fmla="*/ 774 w 1193"/>
                <a:gd name="T87" fmla="*/ 1166 h 1192"/>
                <a:gd name="T88" fmla="*/ 717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20 w 1193"/>
                <a:gd name="T99" fmla="*/ 1166 h 1192"/>
                <a:gd name="T100" fmla="*/ 365 w 1193"/>
                <a:gd name="T101" fmla="*/ 1145 h 1192"/>
                <a:gd name="T102" fmla="*/ 313 w 1193"/>
                <a:gd name="T103" fmla="*/ 1121 h 1192"/>
                <a:gd name="T104" fmla="*/ 264 w 1193"/>
                <a:gd name="T105" fmla="*/ 1091 h 1192"/>
                <a:gd name="T106" fmla="*/ 218 w 1193"/>
                <a:gd name="T107" fmla="*/ 1056 h 1192"/>
                <a:gd name="T108" fmla="*/ 155 w 1193"/>
                <a:gd name="T109" fmla="*/ 997 h 1192"/>
                <a:gd name="T110" fmla="*/ 119 w 1193"/>
                <a:gd name="T111" fmla="*/ 953 h 1192"/>
                <a:gd name="T112" fmla="*/ 87 w 1193"/>
                <a:gd name="T113" fmla="*/ 906 h 1192"/>
                <a:gd name="T114" fmla="*/ 60 w 1193"/>
                <a:gd name="T115" fmla="*/ 855 h 1192"/>
                <a:gd name="T116" fmla="*/ 37 w 1193"/>
                <a:gd name="T117" fmla="*/ 802 h 1192"/>
                <a:gd name="T118" fmla="*/ 20 w 1193"/>
                <a:gd name="T119" fmla="*/ 745 h 1192"/>
                <a:gd name="T120" fmla="*/ 8 w 1193"/>
                <a:gd name="T121" fmla="*/ 687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1"/>
                  </a:lnTo>
                  <a:lnTo>
                    <a:pt x="1" y="566"/>
                  </a:lnTo>
                  <a:lnTo>
                    <a:pt x="2" y="551"/>
                  </a:lnTo>
                  <a:lnTo>
                    <a:pt x="3" y="535"/>
                  </a:lnTo>
                  <a:lnTo>
                    <a:pt x="5" y="521"/>
                  </a:lnTo>
                  <a:lnTo>
                    <a:pt x="8" y="506"/>
                  </a:lnTo>
                  <a:lnTo>
                    <a:pt x="10" y="492"/>
                  </a:lnTo>
                  <a:lnTo>
                    <a:pt x="13" y="476"/>
                  </a:lnTo>
                  <a:lnTo>
                    <a:pt x="16" y="462"/>
                  </a:lnTo>
                  <a:lnTo>
                    <a:pt x="20" y="448"/>
                  </a:lnTo>
                  <a:lnTo>
                    <a:pt x="23" y="433"/>
                  </a:lnTo>
                  <a:lnTo>
                    <a:pt x="28" y="419"/>
                  </a:lnTo>
                  <a:lnTo>
                    <a:pt x="32" y="406"/>
                  </a:lnTo>
                  <a:lnTo>
                    <a:pt x="37" y="392"/>
                  </a:lnTo>
                  <a:lnTo>
                    <a:pt x="42" y="378"/>
                  </a:lnTo>
                  <a:lnTo>
                    <a:pt x="47" y="365"/>
                  </a:lnTo>
                  <a:lnTo>
                    <a:pt x="53" y="352"/>
                  </a:lnTo>
                  <a:lnTo>
                    <a:pt x="60" y="339"/>
                  </a:lnTo>
                  <a:lnTo>
                    <a:pt x="66" y="325"/>
                  </a:lnTo>
                  <a:lnTo>
                    <a:pt x="73" y="312"/>
                  </a:lnTo>
                  <a:lnTo>
                    <a:pt x="80" y="300"/>
                  </a:lnTo>
                  <a:lnTo>
                    <a:pt x="87" y="288"/>
                  </a:lnTo>
                  <a:lnTo>
                    <a:pt x="94" y="275"/>
                  </a:lnTo>
                  <a:lnTo>
                    <a:pt x="102" y="263"/>
                  </a:lnTo>
                  <a:lnTo>
                    <a:pt x="111" y="252"/>
                  </a:lnTo>
                  <a:lnTo>
                    <a:pt x="119" y="240"/>
                  </a:lnTo>
                  <a:lnTo>
                    <a:pt x="128" y="228"/>
                  </a:lnTo>
                  <a:lnTo>
                    <a:pt x="137" y="217"/>
                  </a:lnTo>
                  <a:lnTo>
                    <a:pt x="146" y="207"/>
                  </a:lnTo>
                  <a:lnTo>
                    <a:pt x="155" y="196"/>
                  </a:lnTo>
                  <a:lnTo>
                    <a:pt x="175" y="175"/>
                  </a:lnTo>
                  <a:lnTo>
                    <a:pt x="196" y="155"/>
                  </a:lnTo>
                  <a:lnTo>
                    <a:pt x="206" y="146"/>
                  </a:lnTo>
                  <a:lnTo>
                    <a:pt x="218" y="137"/>
                  </a:lnTo>
                  <a:lnTo>
                    <a:pt x="229" y="127"/>
                  </a:lnTo>
                  <a:lnTo>
                    <a:pt x="240" y="119"/>
                  </a:lnTo>
                  <a:lnTo>
                    <a:pt x="251" y="110"/>
                  </a:lnTo>
                  <a:lnTo>
                    <a:pt x="264" y="102"/>
                  </a:lnTo>
                  <a:lnTo>
                    <a:pt x="276" y="95"/>
                  </a:lnTo>
                  <a:lnTo>
                    <a:pt x="287" y="87"/>
                  </a:lnTo>
                  <a:lnTo>
                    <a:pt x="300" y="80"/>
                  </a:lnTo>
                  <a:lnTo>
                    <a:pt x="313" y="72"/>
                  </a:lnTo>
                  <a:lnTo>
                    <a:pt x="325" y="65"/>
                  </a:lnTo>
                  <a:lnTo>
                    <a:pt x="338" y="59"/>
                  </a:lnTo>
                  <a:lnTo>
                    <a:pt x="351" y="53"/>
                  </a:lnTo>
                  <a:lnTo>
                    <a:pt x="365" y="47"/>
                  </a:lnTo>
                  <a:lnTo>
                    <a:pt x="378" y="42"/>
                  </a:lnTo>
                  <a:lnTo>
                    <a:pt x="392" y="37"/>
                  </a:lnTo>
                  <a:lnTo>
                    <a:pt x="405" y="32"/>
                  </a:lnTo>
                  <a:lnTo>
                    <a:pt x="420" y="28"/>
                  </a:lnTo>
                  <a:lnTo>
                    <a:pt x="433" y="23"/>
                  </a:lnTo>
                  <a:lnTo>
                    <a:pt x="447" y="19"/>
                  </a:lnTo>
                  <a:lnTo>
                    <a:pt x="462" y="15"/>
                  </a:lnTo>
                  <a:lnTo>
                    <a:pt x="477" y="12"/>
                  </a:lnTo>
                  <a:lnTo>
                    <a:pt x="491" y="10"/>
                  </a:lnTo>
                  <a:lnTo>
                    <a:pt x="505" y="7"/>
                  </a:lnTo>
                  <a:lnTo>
                    <a:pt x="521" y="5"/>
                  </a:lnTo>
                  <a:lnTo>
                    <a:pt x="536" y="3"/>
                  </a:lnTo>
                  <a:lnTo>
                    <a:pt x="550" y="2"/>
                  </a:lnTo>
                  <a:lnTo>
                    <a:pt x="566" y="1"/>
                  </a:lnTo>
                  <a:lnTo>
                    <a:pt x="581" y="1"/>
                  </a:lnTo>
                  <a:lnTo>
                    <a:pt x="596" y="0"/>
                  </a:lnTo>
                  <a:lnTo>
                    <a:pt x="613" y="1"/>
                  </a:lnTo>
                  <a:lnTo>
                    <a:pt x="628" y="1"/>
                  </a:lnTo>
                  <a:lnTo>
                    <a:pt x="642" y="2"/>
                  </a:lnTo>
                  <a:lnTo>
                    <a:pt x="657" y="4"/>
                  </a:lnTo>
                  <a:lnTo>
                    <a:pt x="673" y="5"/>
                  </a:lnTo>
                  <a:lnTo>
                    <a:pt x="688" y="7"/>
                  </a:lnTo>
                  <a:lnTo>
                    <a:pt x="702" y="10"/>
                  </a:lnTo>
                  <a:lnTo>
                    <a:pt x="717" y="12"/>
                  </a:lnTo>
                  <a:lnTo>
                    <a:pt x="732" y="15"/>
                  </a:lnTo>
                  <a:lnTo>
                    <a:pt x="746" y="19"/>
                  </a:lnTo>
                  <a:lnTo>
                    <a:pt x="760" y="23"/>
                  </a:lnTo>
                  <a:lnTo>
                    <a:pt x="774" y="28"/>
                  </a:lnTo>
                  <a:lnTo>
                    <a:pt x="788" y="32"/>
                  </a:lnTo>
                  <a:lnTo>
                    <a:pt x="801" y="37"/>
                  </a:lnTo>
                  <a:lnTo>
                    <a:pt x="816" y="42"/>
                  </a:lnTo>
                  <a:lnTo>
                    <a:pt x="829" y="47"/>
                  </a:lnTo>
                  <a:lnTo>
                    <a:pt x="842" y="53"/>
                  </a:lnTo>
                  <a:lnTo>
                    <a:pt x="855" y="59"/>
                  </a:lnTo>
                  <a:lnTo>
                    <a:pt x="869" y="65"/>
                  </a:lnTo>
                  <a:lnTo>
                    <a:pt x="881" y="72"/>
                  </a:lnTo>
                  <a:lnTo>
                    <a:pt x="893" y="80"/>
                  </a:lnTo>
                  <a:lnTo>
                    <a:pt x="906" y="87"/>
                  </a:lnTo>
                  <a:lnTo>
                    <a:pt x="919" y="95"/>
                  </a:lnTo>
                  <a:lnTo>
                    <a:pt x="930" y="102"/>
                  </a:lnTo>
                  <a:lnTo>
                    <a:pt x="942" y="110"/>
                  </a:lnTo>
                  <a:lnTo>
                    <a:pt x="953" y="119"/>
                  </a:lnTo>
                  <a:lnTo>
                    <a:pt x="964" y="127"/>
                  </a:lnTo>
                  <a:lnTo>
                    <a:pt x="976" y="137"/>
                  </a:lnTo>
                  <a:lnTo>
                    <a:pt x="987" y="146"/>
                  </a:lnTo>
                  <a:lnTo>
                    <a:pt x="997" y="155"/>
                  </a:lnTo>
                  <a:lnTo>
                    <a:pt x="1019" y="175"/>
                  </a:lnTo>
                  <a:lnTo>
                    <a:pt x="1038" y="196"/>
                  </a:lnTo>
                  <a:lnTo>
                    <a:pt x="1047" y="207"/>
                  </a:lnTo>
                  <a:lnTo>
                    <a:pt x="1057" y="217"/>
                  </a:lnTo>
                  <a:lnTo>
                    <a:pt x="1065" y="228"/>
                  </a:lnTo>
                  <a:lnTo>
                    <a:pt x="1075" y="240"/>
                  </a:lnTo>
                  <a:lnTo>
                    <a:pt x="1083" y="252"/>
                  </a:lnTo>
                  <a:lnTo>
                    <a:pt x="1091" y="263"/>
                  </a:lnTo>
                  <a:lnTo>
                    <a:pt x="1099" y="275"/>
                  </a:lnTo>
                  <a:lnTo>
                    <a:pt x="1106" y="288"/>
                  </a:lnTo>
                  <a:lnTo>
                    <a:pt x="1114" y="300"/>
                  </a:lnTo>
                  <a:lnTo>
                    <a:pt x="1121" y="312"/>
                  </a:lnTo>
                  <a:lnTo>
                    <a:pt x="1128" y="325"/>
                  </a:lnTo>
                  <a:lnTo>
                    <a:pt x="1134" y="339"/>
                  </a:lnTo>
                  <a:lnTo>
                    <a:pt x="1140" y="351"/>
                  </a:lnTo>
                  <a:lnTo>
                    <a:pt x="1146" y="364"/>
                  </a:lnTo>
                  <a:lnTo>
                    <a:pt x="1151" y="378"/>
                  </a:lnTo>
                  <a:lnTo>
                    <a:pt x="1156" y="392"/>
                  </a:lnTo>
                  <a:lnTo>
                    <a:pt x="1161" y="406"/>
                  </a:lnTo>
                  <a:lnTo>
                    <a:pt x="1166" y="419"/>
                  </a:lnTo>
                  <a:lnTo>
                    <a:pt x="1171" y="433"/>
                  </a:lnTo>
                  <a:lnTo>
                    <a:pt x="1175" y="448"/>
                  </a:lnTo>
                  <a:lnTo>
                    <a:pt x="1178" y="462"/>
                  </a:lnTo>
                  <a:lnTo>
                    <a:pt x="1181" y="476"/>
                  </a:lnTo>
                  <a:lnTo>
                    <a:pt x="1184" y="491"/>
                  </a:lnTo>
                  <a:lnTo>
                    <a:pt x="1186" y="506"/>
                  </a:lnTo>
                  <a:lnTo>
                    <a:pt x="1188" y="520"/>
                  </a:lnTo>
                  <a:lnTo>
                    <a:pt x="1190" y="535"/>
                  </a:lnTo>
                  <a:lnTo>
                    <a:pt x="1191" y="551"/>
                  </a:lnTo>
                  <a:lnTo>
                    <a:pt x="1192" y="566"/>
                  </a:lnTo>
                  <a:lnTo>
                    <a:pt x="1193" y="581"/>
                  </a:lnTo>
                  <a:lnTo>
                    <a:pt x="1193" y="597"/>
                  </a:lnTo>
                  <a:lnTo>
                    <a:pt x="1193" y="612"/>
                  </a:lnTo>
                  <a:lnTo>
                    <a:pt x="1192" y="627"/>
                  </a:lnTo>
                  <a:lnTo>
                    <a:pt x="1191" y="642"/>
                  </a:lnTo>
                  <a:lnTo>
                    <a:pt x="1190" y="658"/>
                  </a:lnTo>
                  <a:lnTo>
                    <a:pt x="1188" y="672"/>
                  </a:lnTo>
                  <a:lnTo>
                    <a:pt x="1186" y="687"/>
                  </a:lnTo>
                  <a:lnTo>
                    <a:pt x="1184" y="702"/>
                  </a:lnTo>
                  <a:lnTo>
                    <a:pt x="1181" y="717"/>
                  </a:lnTo>
                  <a:lnTo>
                    <a:pt x="1178" y="731"/>
                  </a:lnTo>
                  <a:lnTo>
                    <a:pt x="1175" y="745"/>
                  </a:lnTo>
                  <a:lnTo>
                    <a:pt x="1171" y="760"/>
                  </a:lnTo>
                  <a:lnTo>
                    <a:pt x="1166" y="774"/>
                  </a:lnTo>
                  <a:lnTo>
                    <a:pt x="1161" y="787"/>
                  </a:lnTo>
                  <a:lnTo>
                    <a:pt x="1157" y="802"/>
                  </a:lnTo>
                  <a:lnTo>
                    <a:pt x="1151" y="815"/>
                  </a:lnTo>
                  <a:lnTo>
                    <a:pt x="1146" y="828"/>
                  </a:lnTo>
                  <a:lnTo>
                    <a:pt x="1140" y="841"/>
                  </a:lnTo>
                  <a:lnTo>
                    <a:pt x="1134" y="855"/>
                  </a:lnTo>
                  <a:lnTo>
                    <a:pt x="1128" y="868"/>
                  </a:lnTo>
                  <a:lnTo>
                    <a:pt x="1121" y="881"/>
                  </a:lnTo>
                  <a:lnTo>
                    <a:pt x="1114" y="893"/>
                  </a:lnTo>
                  <a:lnTo>
                    <a:pt x="1106" y="906"/>
                  </a:lnTo>
                  <a:lnTo>
                    <a:pt x="1099" y="918"/>
                  </a:lnTo>
                  <a:lnTo>
                    <a:pt x="1091" y="930"/>
                  </a:lnTo>
                  <a:lnTo>
                    <a:pt x="1083" y="941"/>
                  </a:lnTo>
                  <a:lnTo>
                    <a:pt x="1075" y="953"/>
                  </a:lnTo>
                  <a:lnTo>
                    <a:pt x="1065" y="965"/>
                  </a:lnTo>
                  <a:lnTo>
                    <a:pt x="1057" y="976"/>
                  </a:lnTo>
                  <a:lnTo>
                    <a:pt x="1047" y="986"/>
                  </a:lnTo>
                  <a:lnTo>
                    <a:pt x="1038" y="997"/>
                  </a:lnTo>
                  <a:lnTo>
                    <a:pt x="1019" y="1018"/>
                  </a:lnTo>
                  <a:lnTo>
                    <a:pt x="997" y="1037"/>
                  </a:lnTo>
                  <a:lnTo>
                    <a:pt x="987" y="1047"/>
                  </a:lnTo>
                  <a:lnTo>
                    <a:pt x="976" y="1056"/>
                  </a:lnTo>
                  <a:lnTo>
                    <a:pt x="964" y="1066"/>
                  </a:lnTo>
                  <a:lnTo>
                    <a:pt x="953" y="1074"/>
                  </a:lnTo>
                  <a:lnTo>
                    <a:pt x="942" y="1082"/>
                  </a:lnTo>
                  <a:lnTo>
                    <a:pt x="930" y="1090"/>
                  </a:lnTo>
                  <a:lnTo>
                    <a:pt x="919" y="1098"/>
                  </a:lnTo>
                  <a:lnTo>
                    <a:pt x="906" y="1106"/>
                  </a:lnTo>
                  <a:lnTo>
                    <a:pt x="893" y="1114"/>
                  </a:lnTo>
                  <a:lnTo>
                    <a:pt x="881" y="1121"/>
                  </a:lnTo>
                  <a:lnTo>
                    <a:pt x="869" y="1127"/>
                  </a:lnTo>
                  <a:lnTo>
                    <a:pt x="855" y="1134"/>
                  </a:lnTo>
                  <a:lnTo>
                    <a:pt x="842" y="1140"/>
                  </a:lnTo>
                  <a:lnTo>
                    <a:pt x="829" y="1145"/>
                  </a:lnTo>
                  <a:lnTo>
                    <a:pt x="816" y="1151"/>
                  </a:lnTo>
                  <a:lnTo>
                    <a:pt x="801" y="1156"/>
                  </a:lnTo>
                  <a:lnTo>
                    <a:pt x="788" y="1160"/>
                  </a:lnTo>
                  <a:lnTo>
                    <a:pt x="774" y="1166"/>
                  </a:lnTo>
                  <a:lnTo>
                    <a:pt x="759" y="1170"/>
                  </a:lnTo>
                  <a:lnTo>
                    <a:pt x="746" y="1174"/>
                  </a:lnTo>
                  <a:lnTo>
                    <a:pt x="731" y="1177"/>
                  </a:lnTo>
                  <a:lnTo>
                    <a:pt x="717" y="1180"/>
                  </a:lnTo>
                  <a:lnTo>
                    <a:pt x="702" y="1183"/>
                  </a:lnTo>
                  <a:lnTo>
                    <a:pt x="687" y="1185"/>
                  </a:lnTo>
                  <a:lnTo>
                    <a:pt x="673" y="1187"/>
                  </a:lnTo>
                  <a:lnTo>
                    <a:pt x="657" y="1189"/>
                  </a:lnTo>
                  <a:lnTo>
                    <a:pt x="642" y="1190"/>
                  </a:lnTo>
                  <a:lnTo>
                    <a:pt x="628" y="1191"/>
                  </a:lnTo>
                  <a:lnTo>
                    <a:pt x="613" y="1192"/>
                  </a:lnTo>
                  <a:lnTo>
                    <a:pt x="596" y="1192"/>
                  </a:lnTo>
                  <a:lnTo>
                    <a:pt x="581" y="1192"/>
                  </a:lnTo>
                  <a:lnTo>
                    <a:pt x="566" y="1192"/>
                  </a:lnTo>
                  <a:lnTo>
                    <a:pt x="551" y="1191"/>
                  </a:lnTo>
                  <a:lnTo>
                    <a:pt x="536" y="1189"/>
                  </a:lnTo>
                  <a:lnTo>
                    <a:pt x="521" y="1188"/>
                  </a:lnTo>
                  <a:lnTo>
                    <a:pt x="506" y="1186"/>
                  </a:lnTo>
                  <a:lnTo>
                    <a:pt x="491" y="1183"/>
                  </a:lnTo>
                  <a:lnTo>
                    <a:pt x="477" y="1180"/>
                  </a:lnTo>
                  <a:lnTo>
                    <a:pt x="463" y="1177"/>
                  </a:lnTo>
                  <a:lnTo>
                    <a:pt x="447" y="1174"/>
                  </a:lnTo>
                  <a:lnTo>
                    <a:pt x="434" y="1170"/>
                  </a:lnTo>
                  <a:lnTo>
                    <a:pt x="420" y="1166"/>
                  </a:lnTo>
                  <a:lnTo>
                    <a:pt x="405" y="1161"/>
                  </a:lnTo>
                  <a:lnTo>
                    <a:pt x="392" y="1156"/>
                  </a:lnTo>
                  <a:lnTo>
                    <a:pt x="378" y="1151"/>
                  </a:lnTo>
                  <a:lnTo>
                    <a:pt x="365" y="1145"/>
                  </a:lnTo>
                  <a:lnTo>
                    <a:pt x="351" y="1140"/>
                  </a:lnTo>
                  <a:lnTo>
                    <a:pt x="338" y="1134"/>
                  </a:lnTo>
                  <a:lnTo>
                    <a:pt x="326" y="1127"/>
                  </a:lnTo>
                  <a:lnTo>
                    <a:pt x="313" y="1121"/>
                  </a:lnTo>
                  <a:lnTo>
                    <a:pt x="300" y="1114"/>
                  </a:lnTo>
                  <a:lnTo>
                    <a:pt x="288" y="1106"/>
                  </a:lnTo>
                  <a:lnTo>
                    <a:pt x="276" y="1098"/>
                  </a:lnTo>
                  <a:lnTo>
                    <a:pt x="264" y="1091"/>
                  </a:lnTo>
                  <a:lnTo>
                    <a:pt x="251" y="1083"/>
                  </a:lnTo>
                  <a:lnTo>
                    <a:pt x="240" y="1074"/>
                  </a:lnTo>
                  <a:lnTo>
                    <a:pt x="229" y="1066"/>
                  </a:lnTo>
                  <a:lnTo>
                    <a:pt x="218" y="1056"/>
                  </a:lnTo>
                  <a:lnTo>
                    <a:pt x="206" y="1047"/>
                  </a:lnTo>
                  <a:lnTo>
                    <a:pt x="196" y="1038"/>
                  </a:lnTo>
                  <a:lnTo>
                    <a:pt x="175" y="1018"/>
                  </a:lnTo>
                  <a:lnTo>
                    <a:pt x="155" y="997"/>
                  </a:lnTo>
                  <a:lnTo>
                    <a:pt x="146" y="986"/>
                  </a:lnTo>
                  <a:lnTo>
                    <a:pt x="137" y="976"/>
                  </a:lnTo>
                  <a:lnTo>
                    <a:pt x="128" y="965"/>
                  </a:lnTo>
                  <a:lnTo>
                    <a:pt x="119" y="953"/>
                  </a:lnTo>
                  <a:lnTo>
                    <a:pt x="111" y="941"/>
                  </a:lnTo>
                  <a:lnTo>
                    <a:pt x="102" y="930"/>
                  </a:lnTo>
                  <a:lnTo>
                    <a:pt x="94" y="918"/>
                  </a:lnTo>
                  <a:lnTo>
                    <a:pt x="87" y="906"/>
                  </a:lnTo>
                  <a:lnTo>
                    <a:pt x="80" y="893"/>
                  </a:lnTo>
                  <a:lnTo>
                    <a:pt x="73" y="881"/>
                  </a:lnTo>
                  <a:lnTo>
                    <a:pt x="66" y="868"/>
                  </a:lnTo>
                  <a:lnTo>
                    <a:pt x="60" y="855"/>
                  </a:lnTo>
                  <a:lnTo>
                    <a:pt x="53" y="841"/>
                  </a:lnTo>
                  <a:lnTo>
                    <a:pt x="47" y="828"/>
                  </a:lnTo>
                  <a:lnTo>
                    <a:pt x="42" y="815"/>
                  </a:lnTo>
                  <a:lnTo>
                    <a:pt x="37" y="802"/>
                  </a:lnTo>
                  <a:lnTo>
                    <a:pt x="32" y="787"/>
                  </a:lnTo>
                  <a:lnTo>
                    <a:pt x="28" y="774"/>
                  </a:lnTo>
                  <a:lnTo>
                    <a:pt x="23" y="760"/>
                  </a:lnTo>
                  <a:lnTo>
                    <a:pt x="20" y="745"/>
                  </a:lnTo>
                  <a:lnTo>
                    <a:pt x="16" y="731"/>
                  </a:lnTo>
                  <a:lnTo>
                    <a:pt x="13" y="717"/>
                  </a:lnTo>
                  <a:lnTo>
                    <a:pt x="10" y="702"/>
                  </a:lnTo>
                  <a:lnTo>
                    <a:pt x="8" y="687"/>
                  </a:lnTo>
                  <a:lnTo>
                    <a:pt x="5" y="672"/>
                  </a:lnTo>
                  <a:lnTo>
                    <a:pt x="3" y="658"/>
                  </a:lnTo>
                  <a:lnTo>
                    <a:pt x="2" y="642"/>
                  </a:lnTo>
                  <a:lnTo>
                    <a:pt x="1" y="627"/>
                  </a:lnTo>
                  <a:lnTo>
                    <a:pt x="0" y="612"/>
                  </a:lnTo>
                  <a:lnTo>
                    <a:pt x="0" y="59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57" name="Line 78">
              <a:extLst>
                <a:ext uri="{FF2B5EF4-FFF2-40B4-BE49-F238E27FC236}">
                  <a16:creationId xmlns:a16="http://schemas.microsoft.com/office/drawing/2014/main" id="{EFFBDE3F-CC27-44B2-9C6C-ED3C5FEDF7B1}"/>
                </a:ext>
              </a:extLst>
            </p:cNvPr>
            <p:cNvSpPr>
              <a:spLocks noChangeShapeType="1"/>
            </p:cNvSpPr>
            <p:nvPr/>
          </p:nvSpPr>
          <p:spPr bwMode="auto">
            <a:xfrm>
              <a:off x="3054" y="3140"/>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58" name="Line 79">
              <a:extLst>
                <a:ext uri="{FF2B5EF4-FFF2-40B4-BE49-F238E27FC236}">
                  <a16:creationId xmlns:a16="http://schemas.microsoft.com/office/drawing/2014/main" id="{9BAAA24B-B6A1-498D-B6DB-8B4E07DF74AA}"/>
                </a:ext>
              </a:extLst>
            </p:cNvPr>
            <p:cNvSpPr>
              <a:spLocks noChangeShapeType="1"/>
            </p:cNvSpPr>
            <p:nvPr/>
          </p:nvSpPr>
          <p:spPr bwMode="auto">
            <a:xfrm>
              <a:off x="3651" y="2544"/>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59" name="Line 80">
              <a:extLst>
                <a:ext uri="{FF2B5EF4-FFF2-40B4-BE49-F238E27FC236}">
                  <a16:creationId xmlns:a16="http://schemas.microsoft.com/office/drawing/2014/main" id="{24DA221E-D89E-476F-BD10-B365C36BDE04}"/>
                </a:ext>
              </a:extLst>
            </p:cNvPr>
            <p:cNvSpPr>
              <a:spLocks noChangeShapeType="1"/>
            </p:cNvSpPr>
            <p:nvPr/>
          </p:nvSpPr>
          <p:spPr bwMode="auto">
            <a:xfrm flipH="1" flipV="1">
              <a:off x="3229" y="2718"/>
              <a:ext cx="844"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60" name="Line 81">
              <a:extLst>
                <a:ext uri="{FF2B5EF4-FFF2-40B4-BE49-F238E27FC236}">
                  <a16:creationId xmlns:a16="http://schemas.microsoft.com/office/drawing/2014/main" id="{51C2787D-3E48-449B-97ED-A59678C0020E}"/>
                </a:ext>
              </a:extLst>
            </p:cNvPr>
            <p:cNvSpPr>
              <a:spLocks noChangeShapeType="1"/>
            </p:cNvSpPr>
            <p:nvPr/>
          </p:nvSpPr>
          <p:spPr bwMode="auto">
            <a:xfrm flipH="1">
              <a:off x="3229" y="2718"/>
              <a:ext cx="844"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61" name="Rectangle 82">
              <a:extLst>
                <a:ext uri="{FF2B5EF4-FFF2-40B4-BE49-F238E27FC236}">
                  <a16:creationId xmlns:a16="http://schemas.microsoft.com/office/drawing/2014/main" id="{5FCAB0E0-8186-42B3-9F84-4B4DF32C5B12}"/>
                </a:ext>
              </a:extLst>
            </p:cNvPr>
            <p:cNvSpPr>
              <a:spLocks noChangeArrowheads="1"/>
            </p:cNvSpPr>
            <p:nvPr/>
          </p:nvSpPr>
          <p:spPr bwMode="auto">
            <a:xfrm>
              <a:off x="3780" y="272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2" name="Rectangle 83">
              <a:extLst>
                <a:ext uri="{FF2B5EF4-FFF2-40B4-BE49-F238E27FC236}">
                  <a16:creationId xmlns:a16="http://schemas.microsoft.com/office/drawing/2014/main" id="{3D03731F-A945-4029-AFFD-7B2112170AAD}"/>
                </a:ext>
              </a:extLst>
            </p:cNvPr>
            <p:cNvSpPr>
              <a:spLocks noChangeArrowheads="1"/>
            </p:cNvSpPr>
            <p:nvPr/>
          </p:nvSpPr>
          <p:spPr bwMode="auto">
            <a:xfrm>
              <a:off x="4060" y="294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3" name="Rectangle 84">
              <a:extLst>
                <a:ext uri="{FF2B5EF4-FFF2-40B4-BE49-F238E27FC236}">
                  <a16:creationId xmlns:a16="http://schemas.microsoft.com/office/drawing/2014/main" id="{3EA5A91E-C077-4101-B6F5-557F4A757FB7}"/>
                </a:ext>
              </a:extLst>
            </p:cNvPr>
            <p:cNvSpPr>
              <a:spLocks noChangeArrowheads="1"/>
            </p:cNvSpPr>
            <p:nvPr/>
          </p:nvSpPr>
          <p:spPr bwMode="auto">
            <a:xfrm>
              <a:off x="4060" y="324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4" name="Rectangle 85">
              <a:extLst>
                <a:ext uri="{FF2B5EF4-FFF2-40B4-BE49-F238E27FC236}">
                  <a16:creationId xmlns:a16="http://schemas.microsoft.com/office/drawing/2014/main" id="{F0C709A2-BF18-4E6C-A67A-E56710E56EAC}"/>
                </a:ext>
              </a:extLst>
            </p:cNvPr>
            <p:cNvSpPr>
              <a:spLocks noChangeArrowheads="1"/>
            </p:cNvSpPr>
            <p:nvPr/>
          </p:nvSpPr>
          <p:spPr bwMode="auto">
            <a:xfrm>
              <a:off x="3805" y="345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5" name="Rectangle 86">
              <a:extLst>
                <a:ext uri="{FF2B5EF4-FFF2-40B4-BE49-F238E27FC236}">
                  <a16:creationId xmlns:a16="http://schemas.microsoft.com/office/drawing/2014/main" id="{67F7CCB6-31C1-43F9-8321-C028A6CED5E2}"/>
                </a:ext>
              </a:extLst>
            </p:cNvPr>
            <p:cNvSpPr>
              <a:spLocks noChangeArrowheads="1"/>
            </p:cNvSpPr>
            <p:nvPr/>
          </p:nvSpPr>
          <p:spPr bwMode="auto">
            <a:xfrm>
              <a:off x="3455" y="349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6" name="Rectangle 87">
              <a:extLst>
                <a:ext uri="{FF2B5EF4-FFF2-40B4-BE49-F238E27FC236}">
                  <a16:creationId xmlns:a16="http://schemas.microsoft.com/office/drawing/2014/main" id="{5890B743-54BC-4397-9720-55EB670BC783}"/>
                </a:ext>
              </a:extLst>
            </p:cNvPr>
            <p:cNvSpPr>
              <a:spLocks noChangeArrowheads="1"/>
            </p:cNvSpPr>
            <p:nvPr/>
          </p:nvSpPr>
          <p:spPr bwMode="auto">
            <a:xfrm>
              <a:off x="3247" y="324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7" name="Rectangle 88">
              <a:extLst>
                <a:ext uri="{FF2B5EF4-FFF2-40B4-BE49-F238E27FC236}">
                  <a16:creationId xmlns:a16="http://schemas.microsoft.com/office/drawing/2014/main" id="{B353E768-FD9C-4710-A65E-5FA4503D1BA6}"/>
                </a:ext>
              </a:extLst>
            </p:cNvPr>
            <p:cNvSpPr>
              <a:spLocks noChangeArrowheads="1"/>
            </p:cNvSpPr>
            <p:nvPr/>
          </p:nvSpPr>
          <p:spPr bwMode="auto">
            <a:xfrm>
              <a:off x="3247" y="294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8" name="Rectangle 89">
              <a:extLst>
                <a:ext uri="{FF2B5EF4-FFF2-40B4-BE49-F238E27FC236}">
                  <a16:creationId xmlns:a16="http://schemas.microsoft.com/office/drawing/2014/main" id="{319B01CB-FE05-4386-A887-0EFB68659488}"/>
                </a:ext>
              </a:extLst>
            </p:cNvPr>
            <p:cNvSpPr>
              <a:spLocks noChangeArrowheads="1"/>
            </p:cNvSpPr>
            <p:nvPr/>
          </p:nvSpPr>
          <p:spPr bwMode="auto">
            <a:xfrm>
              <a:off x="3455" y="269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69" name="Freeform 90">
              <a:extLst>
                <a:ext uri="{FF2B5EF4-FFF2-40B4-BE49-F238E27FC236}">
                  <a16:creationId xmlns:a16="http://schemas.microsoft.com/office/drawing/2014/main" id="{89E3B711-3F07-4BD7-B073-A5F0E8680D79}"/>
                </a:ext>
              </a:extLst>
            </p:cNvPr>
            <p:cNvSpPr>
              <a:spLocks/>
            </p:cNvSpPr>
            <p:nvPr/>
          </p:nvSpPr>
          <p:spPr bwMode="auto">
            <a:xfrm>
              <a:off x="3423" y="2913"/>
              <a:ext cx="437" cy="442"/>
            </a:xfrm>
            <a:custGeom>
              <a:avLst/>
              <a:gdLst>
                <a:gd name="T0" fmla="*/ 434 w 437"/>
                <a:gd name="T1" fmla="*/ 165 h 442"/>
                <a:gd name="T2" fmla="*/ 427 w 437"/>
                <a:gd name="T3" fmla="*/ 144 h 442"/>
                <a:gd name="T4" fmla="*/ 419 w 437"/>
                <a:gd name="T5" fmla="*/ 124 h 442"/>
                <a:gd name="T6" fmla="*/ 409 w 437"/>
                <a:gd name="T7" fmla="*/ 104 h 442"/>
                <a:gd name="T8" fmla="*/ 397 w 437"/>
                <a:gd name="T9" fmla="*/ 87 h 442"/>
                <a:gd name="T10" fmla="*/ 382 w 437"/>
                <a:gd name="T11" fmla="*/ 71 h 442"/>
                <a:gd name="T12" fmla="*/ 367 w 437"/>
                <a:gd name="T13" fmla="*/ 56 h 442"/>
                <a:gd name="T14" fmla="*/ 351 w 437"/>
                <a:gd name="T15" fmla="*/ 43 h 442"/>
                <a:gd name="T16" fmla="*/ 333 w 437"/>
                <a:gd name="T17" fmla="*/ 31 h 442"/>
                <a:gd name="T18" fmla="*/ 314 w 437"/>
                <a:gd name="T19" fmla="*/ 22 h 442"/>
                <a:gd name="T20" fmla="*/ 295 w 437"/>
                <a:gd name="T21" fmla="*/ 13 h 442"/>
                <a:gd name="T22" fmla="*/ 274 w 437"/>
                <a:gd name="T23" fmla="*/ 7 h 442"/>
                <a:gd name="T24" fmla="*/ 253 w 437"/>
                <a:gd name="T25" fmla="*/ 2 h 442"/>
                <a:gd name="T26" fmla="*/ 231 w 437"/>
                <a:gd name="T27" fmla="*/ 0 h 442"/>
                <a:gd name="T28" fmla="*/ 209 w 437"/>
                <a:gd name="T29" fmla="*/ 0 h 442"/>
                <a:gd name="T30" fmla="*/ 187 w 437"/>
                <a:gd name="T31" fmla="*/ 3 h 442"/>
                <a:gd name="T32" fmla="*/ 165 w 437"/>
                <a:gd name="T33" fmla="*/ 7 h 442"/>
                <a:gd name="T34" fmla="*/ 144 w 437"/>
                <a:gd name="T35" fmla="*/ 14 h 442"/>
                <a:gd name="T36" fmla="*/ 123 w 437"/>
                <a:gd name="T37" fmla="*/ 23 h 442"/>
                <a:gd name="T38" fmla="*/ 104 w 437"/>
                <a:gd name="T39" fmla="*/ 34 h 442"/>
                <a:gd name="T40" fmla="*/ 86 w 437"/>
                <a:gd name="T41" fmla="*/ 46 h 442"/>
                <a:gd name="T42" fmla="*/ 70 w 437"/>
                <a:gd name="T43" fmla="*/ 59 h 442"/>
                <a:gd name="T44" fmla="*/ 56 w 437"/>
                <a:gd name="T45" fmla="*/ 75 h 442"/>
                <a:gd name="T46" fmla="*/ 43 w 437"/>
                <a:gd name="T47" fmla="*/ 91 h 442"/>
                <a:gd name="T48" fmla="*/ 30 w 437"/>
                <a:gd name="T49" fmla="*/ 109 h 442"/>
                <a:gd name="T50" fmla="*/ 21 w 437"/>
                <a:gd name="T51" fmla="*/ 128 h 442"/>
                <a:gd name="T52" fmla="*/ 13 w 437"/>
                <a:gd name="T53" fmla="*/ 147 h 442"/>
                <a:gd name="T54" fmla="*/ 7 w 437"/>
                <a:gd name="T55" fmla="*/ 167 h 442"/>
                <a:gd name="T56" fmla="*/ 2 w 437"/>
                <a:gd name="T57" fmla="*/ 189 h 442"/>
                <a:gd name="T58" fmla="*/ 0 w 437"/>
                <a:gd name="T59" fmla="*/ 210 h 442"/>
                <a:gd name="T60" fmla="*/ 0 w 437"/>
                <a:gd name="T61" fmla="*/ 233 h 442"/>
                <a:gd name="T62" fmla="*/ 3 w 437"/>
                <a:gd name="T63" fmla="*/ 255 h 442"/>
                <a:gd name="T64" fmla="*/ 7 w 437"/>
                <a:gd name="T65" fmla="*/ 277 h 442"/>
                <a:gd name="T66" fmla="*/ 14 w 437"/>
                <a:gd name="T67" fmla="*/ 298 h 442"/>
                <a:gd name="T68" fmla="*/ 22 w 437"/>
                <a:gd name="T69" fmla="*/ 318 h 442"/>
                <a:gd name="T70" fmla="*/ 33 w 437"/>
                <a:gd name="T71" fmla="*/ 338 h 442"/>
                <a:gd name="T72" fmla="*/ 46 w 437"/>
                <a:gd name="T73" fmla="*/ 355 h 442"/>
                <a:gd name="T74" fmla="*/ 59 w 437"/>
                <a:gd name="T75" fmla="*/ 371 h 442"/>
                <a:gd name="T76" fmla="*/ 74 w 437"/>
                <a:gd name="T77" fmla="*/ 387 h 442"/>
                <a:gd name="T78" fmla="*/ 90 w 437"/>
                <a:gd name="T79" fmla="*/ 400 h 442"/>
                <a:gd name="T80" fmla="*/ 109 w 437"/>
                <a:gd name="T81" fmla="*/ 411 h 442"/>
                <a:gd name="T82" fmla="*/ 127 w 437"/>
                <a:gd name="T83" fmla="*/ 421 h 442"/>
                <a:gd name="T84" fmla="*/ 147 w 437"/>
                <a:gd name="T85" fmla="*/ 429 h 442"/>
                <a:gd name="T86" fmla="*/ 167 w 437"/>
                <a:gd name="T87" fmla="*/ 436 h 442"/>
                <a:gd name="T88" fmla="*/ 188 w 437"/>
                <a:gd name="T89" fmla="*/ 440 h 442"/>
                <a:gd name="T90" fmla="*/ 210 w 437"/>
                <a:gd name="T91" fmla="*/ 442 h 442"/>
                <a:gd name="T92" fmla="*/ 232 w 437"/>
                <a:gd name="T93" fmla="*/ 442 h 442"/>
                <a:gd name="T94" fmla="*/ 255 w 437"/>
                <a:gd name="T95" fmla="*/ 440 h 442"/>
                <a:gd name="T96" fmla="*/ 273 w 437"/>
                <a:gd name="T97" fmla="*/ 436 h 442"/>
                <a:gd name="T98" fmla="*/ 289 w 437"/>
                <a:gd name="T99" fmla="*/ 431 h 442"/>
                <a:gd name="T100" fmla="*/ 304 w 437"/>
                <a:gd name="T101" fmla="*/ 425 h 442"/>
                <a:gd name="T102" fmla="*/ 319 w 437"/>
                <a:gd name="T103" fmla="*/ 418 h 442"/>
                <a:gd name="T104" fmla="*/ 333 w 437"/>
                <a:gd name="T105" fmla="*/ 411 h 442"/>
                <a:gd name="T106" fmla="*/ 353 w 437"/>
                <a:gd name="T107" fmla="*/ 398 h 442"/>
                <a:gd name="T108" fmla="*/ 377 w 437"/>
                <a:gd name="T109" fmla="*/ 376 h 4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37" h="442">
                  <a:moveTo>
                    <a:pt x="437" y="177"/>
                  </a:moveTo>
                  <a:lnTo>
                    <a:pt x="434" y="165"/>
                  </a:lnTo>
                  <a:lnTo>
                    <a:pt x="431" y="154"/>
                  </a:lnTo>
                  <a:lnTo>
                    <a:pt x="427" y="144"/>
                  </a:lnTo>
                  <a:lnTo>
                    <a:pt x="423" y="134"/>
                  </a:lnTo>
                  <a:lnTo>
                    <a:pt x="419" y="124"/>
                  </a:lnTo>
                  <a:lnTo>
                    <a:pt x="414" y="114"/>
                  </a:lnTo>
                  <a:lnTo>
                    <a:pt x="409" y="104"/>
                  </a:lnTo>
                  <a:lnTo>
                    <a:pt x="403" y="96"/>
                  </a:lnTo>
                  <a:lnTo>
                    <a:pt x="397" y="87"/>
                  </a:lnTo>
                  <a:lnTo>
                    <a:pt x="389" y="79"/>
                  </a:lnTo>
                  <a:lnTo>
                    <a:pt x="382" y="71"/>
                  </a:lnTo>
                  <a:lnTo>
                    <a:pt x="375" y="63"/>
                  </a:lnTo>
                  <a:lnTo>
                    <a:pt x="367" y="56"/>
                  </a:lnTo>
                  <a:lnTo>
                    <a:pt x="359" y="49"/>
                  </a:lnTo>
                  <a:lnTo>
                    <a:pt x="351" y="43"/>
                  </a:lnTo>
                  <a:lnTo>
                    <a:pt x="341" y="37"/>
                  </a:lnTo>
                  <a:lnTo>
                    <a:pt x="333" y="31"/>
                  </a:lnTo>
                  <a:lnTo>
                    <a:pt x="323" y="26"/>
                  </a:lnTo>
                  <a:lnTo>
                    <a:pt x="314" y="22"/>
                  </a:lnTo>
                  <a:lnTo>
                    <a:pt x="305" y="17"/>
                  </a:lnTo>
                  <a:lnTo>
                    <a:pt x="295" y="13"/>
                  </a:lnTo>
                  <a:lnTo>
                    <a:pt x="284" y="9"/>
                  </a:lnTo>
                  <a:lnTo>
                    <a:pt x="274" y="7"/>
                  </a:lnTo>
                  <a:lnTo>
                    <a:pt x="264" y="4"/>
                  </a:lnTo>
                  <a:lnTo>
                    <a:pt x="253" y="2"/>
                  </a:lnTo>
                  <a:lnTo>
                    <a:pt x="242" y="1"/>
                  </a:lnTo>
                  <a:lnTo>
                    <a:pt x="231" y="0"/>
                  </a:lnTo>
                  <a:lnTo>
                    <a:pt x="220" y="0"/>
                  </a:lnTo>
                  <a:lnTo>
                    <a:pt x="209" y="0"/>
                  </a:lnTo>
                  <a:lnTo>
                    <a:pt x="199" y="1"/>
                  </a:lnTo>
                  <a:lnTo>
                    <a:pt x="187" y="3"/>
                  </a:lnTo>
                  <a:lnTo>
                    <a:pt x="176" y="5"/>
                  </a:lnTo>
                  <a:lnTo>
                    <a:pt x="165" y="7"/>
                  </a:lnTo>
                  <a:lnTo>
                    <a:pt x="154" y="10"/>
                  </a:lnTo>
                  <a:lnTo>
                    <a:pt x="144" y="14"/>
                  </a:lnTo>
                  <a:lnTo>
                    <a:pt x="133" y="19"/>
                  </a:lnTo>
                  <a:lnTo>
                    <a:pt x="123" y="23"/>
                  </a:lnTo>
                  <a:lnTo>
                    <a:pt x="114" y="28"/>
                  </a:lnTo>
                  <a:lnTo>
                    <a:pt x="104" y="34"/>
                  </a:lnTo>
                  <a:lnTo>
                    <a:pt x="96" y="40"/>
                  </a:lnTo>
                  <a:lnTo>
                    <a:pt x="86" y="46"/>
                  </a:lnTo>
                  <a:lnTo>
                    <a:pt x="78" y="52"/>
                  </a:lnTo>
                  <a:lnTo>
                    <a:pt x="70" y="59"/>
                  </a:lnTo>
                  <a:lnTo>
                    <a:pt x="63" y="66"/>
                  </a:lnTo>
                  <a:lnTo>
                    <a:pt x="56" y="75"/>
                  </a:lnTo>
                  <a:lnTo>
                    <a:pt x="49" y="83"/>
                  </a:lnTo>
                  <a:lnTo>
                    <a:pt x="43" y="91"/>
                  </a:lnTo>
                  <a:lnTo>
                    <a:pt x="36" y="100"/>
                  </a:lnTo>
                  <a:lnTo>
                    <a:pt x="30" y="109"/>
                  </a:lnTo>
                  <a:lnTo>
                    <a:pt x="25" y="118"/>
                  </a:lnTo>
                  <a:lnTo>
                    <a:pt x="21" y="128"/>
                  </a:lnTo>
                  <a:lnTo>
                    <a:pt x="16" y="138"/>
                  </a:lnTo>
                  <a:lnTo>
                    <a:pt x="13" y="147"/>
                  </a:lnTo>
                  <a:lnTo>
                    <a:pt x="9" y="157"/>
                  </a:lnTo>
                  <a:lnTo>
                    <a:pt x="7" y="167"/>
                  </a:lnTo>
                  <a:lnTo>
                    <a:pt x="4" y="179"/>
                  </a:lnTo>
                  <a:lnTo>
                    <a:pt x="2" y="189"/>
                  </a:lnTo>
                  <a:lnTo>
                    <a:pt x="1" y="200"/>
                  </a:lnTo>
                  <a:lnTo>
                    <a:pt x="0" y="210"/>
                  </a:lnTo>
                  <a:lnTo>
                    <a:pt x="0" y="221"/>
                  </a:lnTo>
                  <a:lnTo>
                    <a:pt x="0" y="233"/>
                  </a:lnTo>
                  <a:lnTo>
                    <a:pt x="1" y="244"/>
                  </a:lnTo>
                  <a:lnTo>
                    <a:pt x="3" y="255"/>
                  </a:lnTo>
                  <a:lnTo>
                    <a:pt x="5" y="266"/>
                  </a:lnTo>
                  <a:lnTo>
                    <a:pt x="7" y="277"/>
                  </a:lnTo>
                  <a:lnTo>
                    <a:pt x="10" y="288"/>
                  </a:lnTo>
                  <a:lnTo>
                    <a:pt x="14" y="298"/>
                  </a:lnTo>
                  <a:lnTo>
                    <a:pt x="18" y="308"/>
                  </a:lnTo>
                  <a:lnTo>
                    <a:pt x="22" y="318"/>
                  </a:lnTo>
                  <a:lnTo>
                    <a:pt x="27" y="329"/>
                  </a:lnTo>
                  <a:lnTo>
                    <a:pt x="33" y="338"/>
                  </a:lnTo>
                  <a:lnTo>
                    <a:pt x="39" y="347"/>
                  </a:lnTo>
                  <a:lnTo>
                    <a:pt x="46" y="355"/>
                  </a:lnTo>
                  <a:lnTo>
                    <a:pt x="52" y="363"/>
                  </a:lnTo>
                  <a:lnTo>
                    <a:pt x="59" y="371"/>
                  </a:lnTo>
                  <a:lnTo>
                    <a:pt x="66" y="379"/>
                  </a:lnTo>
                  <a:lnTo>
                    <a:pt x="74" y="387"/>
                  </a:lnTo>
                  <a:lnTo>
                    <a:pt x="82" y="393"/>
                  </a:lnTo>
                  <a:lnTo>
                    <a:pt x="90" y="400"/>
                  </a:lnTo>
                  <a:lnTo>
                    <a:pt x="100" y="405"/>
                  </a:lnTo>
                  <a:lnTo>
                    <a:pt x="109" y="411"/>
                  </a:lnTo>
                  <a:lnTo>
                    <a:pt x="118" y="416"/>
                  </a:lnTo>
                  <a:lnTo>
                    <a:pt x="127" y="421"/>
                  </a:lnTo>
                  <a:lnTo>
                    <a:pt x="137" y="425"/>
                  </a:lnTo>
                  <a:lnTo>
                    <a:pt x="147" y="429"/>
                  </a:lnTo>
                  <a:lnTo>
                    <a:pt x="157" y="433"/>
                  </a:lnTo>
                  <a:lnTo>
                    <a:pt x="167" y="436"/>
                  </a:lnTo>
                  <a:lnTo>
                    <a:pt x="178" y="438"/>
                  </a:lnTo>
                  <a:lnTo>
                    <a:pt x="188" y="440"/>
                  </a:lnTo>
                  <a:lnTo>
                    <a:pt x="200" y="441"/>
                  </a:lnTo>
                  <a:lnTo>
                    <a:pt x="210" y="442"/>
                  </a:lnTo>
                  <a:lnTo>
                    <a:pt x="221" y="442"/>
                  </a:lnTo>
                  <a:lnTo>
                    <a:pt x="232" y="442"/>
                  </a:lnTo>
                  <a:lnTo>
                    <a:pt x="244" y="441"/>
                  </a:lnTo>
                  <a:lnTo>
                    <a:pt x="255" y="440"/>
                  </a:lnTo>
                  <a:lnTo>
                    <a:pt x="266" y="438"/>
                  </a:lnTo>
                  <a:lnTo>
                    <a:pt x="273" y="436"/>
                  </a:lnTo>
                  <a:lnTo>
                    <a:pt x="281" y="434"/>
                  </a:lnTo>
                  <a:lnTo>
                    <a:pt x="289" y="431"/>
                  </a:lnTo>
                  <a:lnTo>
                    <a:pt x="297" y="428"/>
                  </a:lnTo>
                  <a:lnTo>
                    <a:pt x="304" y="425"/>
                  </a:lnTo>
                  <a:lnTo>
                    <a:pt x="312" y="422"/>
                  </a:lnTo>
                  <a:lnTo>
                    <a:pt x="319" y="418"/>
                  </a:lnTo>
                  <a:lnTo>
                    <a:pt x="326" y="415"/>
                  </a:lnTo>
                  <a:lnTo>
                    <a:pt x="333" y="411"/>
                  </a:lnTo>
                  <a:lnTo>
                    <a:pt x="340" y="407"/>
                  </a:lnTo>
                  <a:lnTo>
                    <a:pt x="353" y="398"/>
                  </a:lnTo>
                  <a:lnTo>
                    <a:pt x="366" y="388"/>
                  </a:lnTo>
                  <a:lnTo>
                    <a:pt x="377" y="3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0" name="Freeform 91">
              <a:extLst>
                <a:ext uri="{FF2B5EF4-FFF2-40B4-BE49-F238E27FC236}">
                  <a16:creationId xmlns:a16="http://schemas.microsoft.com/office/drawing/2014/main" id="{A96E9B95-AE40-4B1F-B3D3-81A114A9891F}"/>
                </a:ext>
              </a:extLst>
            </p:cNvPr>
            <p:cNvSpPr>
              <a:spLocks/>
            </p:cNvSpPr>
            <p:nvPr/>
          </p:nvSpPr>
          <p:spPr bwMode="auto">
            <a:xfrm>
              <a:off x="3841" y="3083"/>
              <a:ext cx="37" cy="57"/>
            </a:xfrm>
            <a:custGeom>
              <a:avLst/>
              <a:gdLst>
                <a:gd name="T0" fmla="*/ 37 w 37"/>
                <a:gd name="T1" fmla="*/ 0 h 57"/>
                <a:gd name="T2" fmla="*/ 23 w 37"/>
                <a:gd name="T3" fmla="*/ 57 h 57"/>
                <a:gd name="T4" fmla="*/ 0 w 37"/>
                <a:gd name="T5" fmla="*/ 4 h 57"/>
                <a:gd name="T6" fmla="*/ 37 w 37"/>
                <a:gd name="T7" fmla="*/ 0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57">
                  <a:moveTo>
                    <a:pt x="37" y="0"/>
                  </a:moveTo>
                  <a:lnTo>
                    <a:pt x="23" y="57"/>
                  </a:lnTo>
                  <a:lnTo>
                    <a:pt x="0" y="4"/>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1" name="Rectangle 92">
              <a:extLst>
                <a:ext uri="{FF2B5EF4-FFF2-40B4-BE49-F238E27FC236}">
                  <a16:creationId xmlns:a16="http://schemas.microsoft.com/office/drawing/2014/main" id="{FE7B711C-D187-44B4-9059-DDE5428EBC7C}"/>
                </a:ext>
              </a:extLst>
            </p:cNvPr>
            <p:cNvSpPr>
              <a:spLocks noChangeArrowheads="1"/>
            </p:cNvSpPr>
            <p:nvPr/>
          </p:nvSpPr>
          <p:spPr bwMode="auto">
            <a:xfrm>
              <a:off x="2935" y="3802"/>
              <a:ext cx="148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Times New Roman" pitchFamily="18" charset="0"/>
                </a:rPr>
                <a:t>④</a:t>
              </a:r>
              <a:r>
                <a:rPr lang="zh-CN" altLang="en-US" sz="2000" dirty="0">
                  <a:latin typeface="微软雅黑" panose="020B0503020204020204" pitchFamily="34" charset="-122"/>
                  <a:ea typeface="微软雅黑" panose="020B0503020204020204" pitchFamily="34" charset="-122"/>
                  <a:cs typeface="Times New Roman" pitchFamily="18" charset="0"/>
                </a:rPr>
                <a:t>发</a:t>
              </a:r>
              <a:r>
                <a:rPr lang="en-US" altLang="zh-CN" sz="2000" dirty="0" err="1">
                  <a:latin typeface="微软雅黑" panose="020B0503020204020204" pitchFamily="34" charset="-122"/>
                  <a:ea typeface="微软雅黑" panose="020B0503020204020204" pitchFamily="34" charset="-122"/>
                  <a:cs typeface="Times New Roman" pitchFamily="18" charset="0"/>
                </a:rPr>
                <a:t>ACK,n</a:t>
              </a:r>
              <a:r>
                <a:rPr lang="en-US" altLang="zh-CN" sz="2000" dirty="0">
                  <a:latin typeface="微软雅黑" panose="020B0503020204020204" pitchFamily="34" charset="-122"/>
                  <a:ea typeface="微软雅黑" panose="020B0503020204020204" pitchFamily="34" charset="-122"/>
                  <a:cs typeface="Times New Roman" pitchFamily="18" charset="0"/>
                </a:rPr>
                <a:t>=0,1,2</a:t>
              </a:r>
            </a:p>
          </p:txBody>
        </p:sp>
        <p:sp>
          <p:nvSpPr>
            <p:cNvPr id="172" name="Freeform 93">
              <a:extLst>
                <a:ext uri="{FF2B5EF4-FFF2-40B4-BE49-F238E27FC236}">
                  <a16:creationId xmlns:a16="http://schemas.microsoft.com/office/drawing/2014/main" id="{CDE19DD3-BA6A-405B-98C2-4675ACF9491F}"/>
                </a:ext>
              </a:extLst>
            </p:cNvPr>
            <p:cNvSpPr>
              <a:spLocks/>
            </p:cNvSpPr>
            <p:nvPr/>
          </p:nvSpPr>
          <p:spPr bwMode="auto">
            <a:xfrm>
              <a:off x="3054" y="1013"/>
              <a:ext cx="1193" cy="1192"/>
            </a:xfrm>
            <a:custGeom>
              <a:avLst/>
              <a:gdLst>
                <a:gd name="T0" fmla="*/ 2 w 1193"/>
                <a:gd name="T1" fmla="*/ 551 h 1192"/>
                <a:gd name="T2" fmla="*/ 10 w 1193"/>
                <a:gd name="T3" fmla="*/ 492 h 1192"/>
                <a:gd name="T4" fmla="*/ 23 w 1193"/>
                <a:gd name="T5" fmla="*/ 434 h 1192"/>
                <a:gd name="T6" fmla="*/ 42 w 1193"/>
                <a:gd name="T7" fmla="*/ 379 h 1192"/>
                <a:gd name="T8" fmla="*/ 66 w 1193"/>
                <a:gd name="T9" fmla="*/ 326 h 1192"/>
                <a:gd name="T10" fmla="*/ 94 w 1193"/>
                <a:gd name="T11" fmla="*/ 276 h 1192"/>
                <a:gd name="T12" fmla="*/ 128 w 1193"/>
                <a:gd name="T13" fmla="*/ 229 h 1192"/>
                <a:gd name="T14" fmla="*/ 175 w 1193"/>
                <a:gd name="T15" fmla="*/ 176 h 1192"/>
                <a:gd name="T16" fmla="*/ 229 w 1193"/>
                <a:gd name="T17" fmla="*/ 128 h 1192"/>
                <a:gd name="T18" fmla="*/ 276 w 1193"/>
                <a:gd name="T19" fmla="*/ 95 h 1192"/>
                <a:gd name="T20" fmla="*/ 325 w 1193"/>
                <a:gd name="T21" fmla="*/ 66 h 1192"/>
                <a:gd name="T22" fmla="*/ 378 w 1193"/>
                <a:gd name="T23" fmla="*/ 42 h 1192"/>
                <a:gd name="T24" fmla="*/ 433 w 1193"/>
                <a:gd name="T25" fmla="*/ 24 h 1192"/>
                <a:gd name="T26" fmla="*/ 491 w 1193"/>
                <a:gd name="T27" fmla="*/ 11 h 1192"/>
                <a:gd name="T28" fmla="*/ 550 w 1193"/>
                <a:gd name="T29" fmla="*/ 2 h 1192"/>
                <a:gd name="T30" fmla="*/ 613 w 1193"/>
                <a:gd name="T31" fmla="*/ 1 h 1192"/>
                <a:gd name="T32" fmla="*/ 673 w 1193"/>
                <a:gd name="T33" fmla="*/ 6 h 1192"/>
                <a:gd name="T34" fmla="*/ 732 w 1193"/>
                <a:gd name="T35" fmla="*/ 16 h 1192"/>
                <a:gd name="T36" fmla="*/ 788 w 1193"/>
                <a:gd name="T37" fmla="*/ 32 h 1192"/>
                <a:gd name="T38" fmla="*/ 842 w 1193"/>
                <a:gd name="T39" fmla="*/ 53 h 1192"/>
                <a:gd name="T40" fmla="*/ 893 w 1193"/>
                <a:gd name="T41" fmla="*/ 80 h 1192"/>
                <a:gd name="T42" fmla="*/ 942 w 1193"/>
                <a:gd name="T43" fmla="*/ 111 h 1192"/>
                <a:gd name="T44" fmla="*/ 987 w 1193"/>
                <a:gd name="T45" fmla="*/ 146 h 1192"/>
                <a:gd name="T46" fmla="*/ 1047 w 1193"/>
                <a:gd name="T47" fmla="*/ 207 h 1192"/>
                <a:gd name="T48" fmla="*/ 1083 w 1193"/>
                <a:gd name="T49" fmla="*/ 252 h 1192"/>
                <a:gd name="T50" fmla="*/ 1114 w 1193"/>
                <a:gd name="T51" fmla="*/ 300 h 1192"/>
                <a:gd name="T52" fmla="*/ 1140 w 1193"/>
                <a:gd name="T53" fmla="*/ 351 h 1192"/>
                <a:gd name="T54" fmla="*/ 1161 w 1193"/>
                <a:gd name="T55" fmla="*/ 406 h 1192"/>
                <a:gd name="T56" fmla="*/ 1178 w 1193"/>
                <a:gd name="T57" fmla="*/ 462 h 1192"/>
                <a:gd name="T58" fmla="*/ 1188 w 1193"/>
                <a:gd name="T59" fmla="*/ 520 h 1192"/>
                <a:gd name="T60" fmla="*/ 1193 w 1193"/>
                <a:gd name="T61" fmla="*/ 582 h 1192"/>
                <a:gd name="T62" fmla="*/ 1192 w 1193"/>
                <a:gd name="T63" fmla="*/ 628 h 1192"/>
                <a:gd name="T64" fmla="*/ 1186 w 1193"/>
                <a:gd name="T65" fmla="*/ 688 h 1192"/>
                <a:gd name="T66" fmla="*/ 1175 w 1193"/>
                <a:gd name="T67" fmla="*/ 746 h 1192"/>
                <a:gd name="T68" fmla="*/ 1157 w 1193"/>
                <a:gd name="T69" fmla="*/ 802 h 1192"/>
                <a:gd name="T70" fmla="*/ 1134 w 1193"/>
                <a:gd name="T71" fmla="*/ 855 h 1192"/>
                <a:gd name="T72" fmla="*/ 1106 w 1193"/>
                <a:gd name="T73" fmla="*/ 906 h 1192"/>
                <a:gd name="T74" fmla="*/ 1075 w 1193"/>
                <a:gd name="T75" fmla="*/ 954 h 1192"/>
                <a:gd name="T76" fmla="*/ 1038 w 1193"/>
                <a:gd name="T77" fmla="*/ 998 h 1192"/>
                <a:gd name="T78" fmla="*/ 976 w 1193"/>
                <a:gd name="T79" fmla="*/ 1057 h 1192"/>
                <a:gd name="T80" fmla="*/ 930 w 1193"/>
                <a:gd name="T81" fmla="*/ 1091 h 1192"/>
                <a:gd name="T82" fmla="*/ 881 w 1193"/>
                <a:gd name="T83" fmla="*/ 1121 h 1192"/>
                <a:gd name="T84" fmla="*/ 829 w 1193"/>
                <a:gd name="T85" fmla="*/ 1146 h 1192"/>
                <a:gd name="T86" fmla="*/ 774 w 1193"/>
                <a:gd name="T87" fmla="*/ 1166 h 1192"/>
                <a:gd name="T88" fmla="*/ 717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20 w 1193"/>
                <a:gd name="T99" fmla="*/ 1166 h 1192"/>
                <a:gd name="T100" fmla="*/ 365 w 1193"/>
                <a:gd name="T101" fmla="*/ 1146 h 1192"/>
                <a:gd name="T102" fmla="*/ 313 w 1193"/>
                <a:gd name="T103" fmla="*/ 1121 h 1192"/>
                <a:gd name="T104" fmla="*/ 264 w 1193"/>
                <a:gd name="T105" fmla="*/ 1092 h 1192"/>
                <a:gd name="T106" fmla="*/ 218 w 1193"/>
                <a:gd name="T107" fmla="*/ 1057 h 1192"/>
                <a:gd name="T108" fmla="*/ 155 w 1193"/>
                <a:gd name="T109" fmla="*/ 998 h 1192"/>
                <a:gd name="T110" fmla="*/ 119 w 1193"/>
                <a:gd name="T111" fmla="*/ 954 h 1192"/>
                <a:gd name="T112" fmla="*/ 87 w 1193"/>
                <a:gd name="T113" fmla="*/ 906 h 1192"/>
                <a:gd name="T114" fmla="*/ 60 w 1193"/>
                <a:gd name="T115" fmla="*/ 855 h 1192"/>
                <a:gd name="T116" fmla="*/ 37 w 1193"/>
                <a:gd name="T117" fmla="*/ 802 h 1192"/>
                <a:gd name="T118" fmla="*/ 20 w 1193"/>
                <a:gd name="T119" fmla="*/ 746 h 1192"/>
                <a:gd name="T120" fmla="*/ 8 w 1193"/>
                <a:gd name="T121" fmla="*/ 688 h 1192"/>
                <a:gd name="T122" fmla="*/ 1 w 1193"/>
                <a:gd name="T123" fmla="*/ 628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2"/>
                  </a:lnTo>
                  <a:lnTo>
                    <a:pt x="1" y="566"/>
                  </a:lnTo>
                  <a:lnTo>
                    <a:pt x="2" y="551"/>
                  </a:lnTo>
                  <a:lnTo>
                    <a:pt x="3" y="536"/>
                  </a:lnTo>
                  <a:lnTo>
                    <a:pt x="5" y="522"/>
                  </a:lnTo>
                  <a:lnTo>
                    <a:pt x="8" y="506"/>
                  </a:lnTo>
                  <a:lnTo>
                    <a:pt x="10" y="492"/>
                  </a:lnTo>
                  <a:lnTo>
                    <a:pt x="13" y="477"/>
                  </a:lnTo>
                  <a:lnTo>
                    <a:pt x="16" y="462"/>
                  </a:lnTo>
                  <a:lnTo>
                    <a:pt x="20" y="448"/>
                  </a:lnTo>
                  <a:lnTo>
                    <a:pt x="23" y="434"/>
                  </a:lnTo>
                  <a:lnTo>
                    <a:pt x="28" y="420"/>
                  </a:lnTo>
                  <a:lnTo>
                    <a:pt x="32" y="406"/>
                  </a:lnTo>
                  <a:lnTo>
                    <a:pt x="37" y="392"/>
                  </a:lnTo>
                  <a:lnTo>
                    <a:pt x="42" y="379"/>
                  </a:lnTo>
                  <a:lnTo>
                    <a:pt x="47" y="365"/>
                  </a:lnTo>
                  <a:lnTo>
                    <a:pt x="53" y="352"/>
                  </a:lnTo>
                  <a:lnTo>
                    <a:pt x="60" y="339"/>
                  </a:lnTo>
                  <a:lnTo>
                    <a:pt x="66" y="326"/>
                  </a:lnTo>
                  <a:lnTo>
                    <a:pt x="73" y="312"/>
                  </a:lnTo>
                  <a:lnTo>
                    <a:pt x="80" y="300"/>
                  </a:lnTo>
                  <a:lnTo>
                    <a:pt x="87" y="288"/>
                  </a:lnTo>
                  <a:lnTo>
                    <a:pt x="94" y="276"/>
                  </a:lnTo>
                  <a:lnTo>
                    <a:pt x="102" y="264"/>
                  </a:lnTo>
                  <a:lnTo>
                    <a:pt x="111" y="252"/>
                  </a:lnTo>
                  <a:lnTo>
                    <a:pt x="119" y="240"/>
                  </a:lnTo>
                  <a:lnTo>
                    <a:pt x="128" y="229"/>
                  </a:lnTo>
                  <a:lnTo>
                    <a:pt x="137" y="218"/>
                  </a:lnTo>
                  <a:lnTo>
                    <a:pt x="146" y="207"/>
                  </a:lnTo>
                  <a:lnTo>
                    <a:pt x="155" y="196"/>
                  </a:lnTo>
                  <a:lnTo>
                    <a:pt x="175" y="176"/>
                  </a:lnTo>
                  <a:lnTo>
                    <a:pt x="196" y="155"/>
                  </a:lnTo>
                  <a:lnTo>
                    <a:pt x="206" y="146"/>
                  </a:lnTo>
                  <a:lnTo>
                    <a:pt x="218" y="137"/>
                  </a:lnTo>
                  <a:lnTo>
                    <a:pt x="229" y="128"/>
                  </a:lnTo>
                  <a:lnTo>
                    <a:pt x="240" y="120"/>
                  </a:lnTo>
                  <a:lnTo>
                    <a:pt x="251" y="111"/>
                  </a:lnTo>
                  <a:lnTo>
                    <a:pt x="264" y="102"/>
                  </a:lnTo>
                  <a:lnTo>
                    <a:pt x="276" y="95"/>
                  </a:lnTo>
                  <a:lnTo>
                    <a:pt x="287" y="87"/>
                  </a:lnTo>
                  <a:lnTo>
                    <a:pt x="300" y="80"/>
                  </a:lnTo>
                  <a:lnTo>
                    <a:pt x="313" y="73"/>
                  </a:lnTo>
                  <a:lnTo>
                    <a:pt x="325" y="66"/>
                  </a:lnTo>
                  <a:lnTo>
                    <a:pt x="338" y="60"/>
                  </a:lnTo>
                  <a:lnTo>
                    <a:pt x="351" y="53"/>
                  </a:lnTo>
                  <a:lnTo>
                    <a:pt x="365" y="47"/>
                  </a:lnTo>
                  <a:lnTo>
                    <a:pt x="378" y="42"/>
                  </a:lnTo>
                  <a:lnTo>
                    <a:pt x="392" y="37"/>
                  </a:lnTo>
                  <a:lnTo>
                    <a:pt x="405" y="32"/>
                  </a:lnTo>
                  <a:lnTo>
                    <a:pt x="420" y="28"/>
                  </a:lnTo>
                  <a:lnTo>
                    <a:pt x="433" y="24"/>
                  </a:lnTo>
                  <a:lnTo>
                    <a:pt x="447" y="20"/>
                  </a:lnTo>
                  <a:lnTo>
                    <a:pt x="462" y="16"/>
                  </a:lnTo>
                  <a:lnTo>
                    <a:pt x="477" y="13"/>
                  </a:lnTo>
                  <a:lnTo>
                    <a:pt x="491" y="11"/>
                  </a:lnTo>
                  <a:lnTo>
                    <a:pt x="505" y="8"/>
                  </a:lnTo>
                  <a:lnTo>
                    <a:pt x="521" y="6"/>
                  </a:lnTo>
                  <a:lnTo>
                    <a:pt x="536" y="3"/>
                  </a:lnTo>
                  <a:lnTo>
                    <a:pt x="550" y="2"/>
                  </a:lnTo>
                  <a:lnTo>
                    <a:pt x="566" y="1"/>
                  </a:lnTo>
                  <a:lnTo>
                    <a:pt x="581" y="1"/>
                  </a:lnTo>
                  <a:lnTo>
                    <a:pt x="596" y="0"/>
                  </a:lnTo>
                  <a:lnTo>
                    <a:pt x="613" y="1"/>
                  </a:lnTo>
                  <a:lnTo>
                    <a:pt x="628" y="1"/>
                  </a:lnTo>
                  <a:lnTo>
                    <a:pt x="642" y="2"/>
                  </a:lnTo>
                  <a:lnTo>
                    <a:pt x="657" y="5"/>
                  </a:lnTo>
                  <a:lnTo>
                    <a:pt x="673" y="6"/>
                  </a:lnTo>
                  <a:lnTo>
                    <a:pt x="688" y="8"/>
                  </a:lnTo>
                  <a:lnTo>
                    <a:pt x="702" y="11"/>
                  </a:lnTo>
                  <a:lnTo>
                    <a:pt x="717" y="13"/>
                  </a:lnTo>
                  <a:lnTo>
                    <a:pt x="732" y="16"/>
                  </a:lnTo>
                  <a:lnTo>
                    <a:pt x="746" y="20"/>
                  </a:lnTo>
                  <a:lnTo>
                    <a:pt x="760" y="24"/>
                  </a:lnTo>
                  <a:lnTo>
                    <a:pt x="774" y="28"/>
                  </a:lnTo>
                  <a:lnTo>
                    <a:pt x="788" y="32"/>
                  </a:lnTo>
                  <a:lnTo>
                    <a:pt x="801" y="37"/>
                  </a:lnTo>
                  <a:lnTo>
                    <a:pt x="816" y="42"/>
                  </a:lnTo>
                  <a:lnTo>
                    <a:pt x="829" y="47"/>
                  </a:lnTo>
                  <a:lnTo>
                    <a:pt x="842" y="53"/>
                  </a:lnTo>
                  <a:lnTo>
                    <a:pt x="855" y="60"/>
                  </a:lnTo>
                  <a:lnTo>
                    <a:pt x="869" y="66"/>
                  </a:lnTo>
                  <a:lnTo>
                    <a:pt x="881" y="73"/>
                  </a:lnTo>
                  <a:lnTo>
                    <a:pt x="893" y="80"/>
                  </a:lnTo>
                  <a:lnTo>
                    <a:pt x="906" y="87"/>
                  </a:lnTo>
                  <a:lnTo>
                    <a:pt x="919" y="95"/>
                  </a:lnTo>
                  <a:lnTo>
                    <a:pt x="930" y="102"/>
                  </a:lnTo>
                  <a:lnTo>
                    <a:pt x="942" y="111"/>
                  </a:lnTo>
                  <a:lnTo>
                    <a:pt x="953" y="120"/>
                  </a:lnTo>
                  <a:lnTo>
                    <a:pt x="964" y="128"/>
                  </a:lnTo>
                  <a:lnTo>
                    <a:pt x="976" y="137"/>
                  </a:lnTo>
                  <a:lnTo>
                    <a:pt x="987" y="146"/>
                  </a:lnTo>
                  <a:lnTo>
                    <a:pt x="997" y="155"/>
                  </a:lnTo>
                  <a:lnTo>
                    <a:pt x="1019" y="176"/>
                  </a:lnTo>
                  <a:lnTo>
                    <a:pt x="1038" y="196"/>
                  </a:lnTo>
                  <a:lnTo>
                    <a:pt x="1047" y="207"/>
                  </a:lnTo>
                  <a:lnTo>
                    <a:pt x="1057" y="218"/>
                  </a:lnTo>
                  <a:lnTo>
                    <a:pt x="1065" y="229"/>
                  </a:lnTo>
                  <a:lnTo>
                    <a:pt x="1075" y="240"/>
                  </a:lnTo>
                  <a:lnTo>
                    <a:pt x="1083" y="252"/>
                  </a:lnTo>
                  <a:lnTo>
                    <a:pt x="1091" y="264"/>
                  </a:lnTo>
                  <a:lnTo>
                    <a:pt x="1099" y="276"/>
                  </a:lnTo>
                  <a:lnTo>
                    <a:pt x="1106" y="288"/>
                  </a:lnTo>
                  <a:lnTo>
                    <a:pt x="1114" y="300"/>
                  </a:lnTo>
                  <a:lnTo>
                    <a:pt x="1121" y="312"/>
                  </a:lnTo>
                  <a:lnTo>
                    <a:pt x="1128" y="326"/>
                  </a:lnTo>
                  <a:lnTo>
                    <a:pt x="1134" y="339"/>
                  </a:lnTo>
                  <a:lnTo>
                    <a:pt x="1140" y="351"/>
                  </a:lnTo>
                  <a:lnTo>
                    <a:pt x="1146" y="364"/>
                  </a:lnTo>
                  <a:lnTo>
                    <a:pt x="1151" y="379"/>
                  </a:lnTo>
                  <a:lnTo>
                    <a:pt x="1156" y="392"/>
                  </a:lnTo>
                  <a:lnTo>
                    <a:pt x="1161" y="406"/>
                  </a:lnTo>
                  <a:lnTo>
                    <a:pt x="1166" y="420"/>
                  </a:lnTo>
                  <a:lnTo>
                    <a:pt x="1171" y="434"/>
                  </a:lnTo>
                  <a:lnTo>
                    <a:pt x="1175" y="448"/>
                  </a:lnTo>
                  <a:lnTo>
                    <a:pt x="1178" y="462"/>
                  </a:lnTo>
                  <a:lnTo>
                    <a:pt x="1181" y="477"/>
                  </a:lnTo>
                  <a:lnTo>
                    <a:pt x="1184" y="491"/>
                  </a:lnTo>
                  <a:lnTo>
                    <a:pt x="1186" y="506"/>
                  </a:lnTo>
                  <a:lnTo>
                    <a:pt x="1188" y="520"/>
                  </a:lnTo>
                  <a:lnTo>
                    <a:pt x="1190" y="536"/>
                  </a:lnTo>
                  <a:lnTo>
                    <a:pt x="1191" y="551"/>
                  </a:lnTo>
                  <a:lnTo>
                    <a:pt x="1192" y="566"/>
                  </a:lnTo>
                  <a:lnTo>
                    <a:pt x="1193" y="582"/>
                  </a:lnTo>
                  <a:lnTo>
                    <a:pt x="1193" y="597"/>
                  </a:lnTo>
                  <a:lnTo>
                    <a:pt x="1193" y="612"/>
                  </a:lnTo>
                  <a:lnTo>
                    <a:pt x="1192" y="628"/>
                  </a:lnTo>
                  <a:lnTo>
                    <a:pt x="1191" y="643"/>
                  </a:lnTo>
                  <a:lnTo>
                    <a:pt x="1190" y="658"/>
                  </a:lnTo>
                  <a:lnTo>
                    <a:pt x="1188" y="672"/>
                  </a:lnTo>
                  <a:lnTo>
                    <a:pt x="1186" y="688"/>
                  </a:lnTo>
                  <a:lnTo>
                    <a:pt x="1184" y="702"/>
                  </a:lnTo>
                  <a:lnTo>
                    <a:pt x="1181" y="717"/>
                  </a:lnTo>
                  <a:lnTo>
                    <a:pt x="1178" y="732"/>
                  </a:lnTo>
                  <a:lnTo>
                    <a:pt x="1175" y="746"/>
                  </a:lnTo>
                  <a:lnTo>
                    <a:pt x="1171" y="760"/>
                  </a:lnTo>
                  <a:lnTo>
                    <a:pt x="1166" y="774"/>
                  </a:lnTo>
                  <a:lnTo>
                    <a:pt x="1161" y="788"/>
                  </a:lnTo>
                  <a:lnTo>
                    <a:pt x="1157" y="802"/>
                  </a:lnTo>
                  <a:lnTo>
                    <a:pt x="1151" y="815"/>
                  </a:lnTo>
                  <a:lnTo>
                    <a:pt x="1146" y="828"/>
                  </a:lnTo>
                  <a:lnTo>
                    <a:pt x="1140" y="842"/>
                  </a:lnTo>
                  <a:lnTo>
                    <a:pt x="1134" y="855"/>
                  </a:lnTo>
                  <a:lnTo>
                    <a:pt x="1128" y="868"/>
                  </a:lnTo>
                  <a:lnTo>
                    <a:pt x="1121" y="881"/>
                  </a:lnTo>
                  <a:lnTo>
                    <a:pt x="1114" y="894"/>
                  </a:lnTo>
                  <a:lnTo>
                    <a:pt x="1106" y="906"/>
                  </a:lnTo>
                  <a:lnTo>
                    <a:pt x="1099" y="918"/>
                  </a:lnTo>
                  <a:lnTo>
                    <a:pt x="1091" y="930"/>
                  </a:lnTo>
                  <a:lnTo>
                    <a:pt x="1083" y="942"/>
                  </a:lnTo>
                  <a:lnTo>
                    <a:pt x="1075" y="954"/>
                  </a:lnTo>
                  <a:lnTo>
                    <a:pt x="1065" y="965"/>
                  </a:lnTo>
                  <a:lnTo>
                    <a:pt x="1057" y="976"/>
                  </a:lnTo>
                  <a:lnTo>
                    <a:pt x="1047" y="987"/>
                  </a:lnTo>
                  <a:lnTo>
                    <a:pt x="1038" y="998"/>
                  </a:lnTo>
                  <a:lnTo>
                    <a:pt x="1019" y="1018"/>
                  </a:lnTo>
                  <a:lnTo>
                    <a:pt x="997" y="1037"/>
                  </a:lnTo>
                  <a:lnTo>
                    <a:pt x="987" y="1048"/>
                  </a:lnTo>
                  <a:lnTo>
                    <a:pt x="976" y="1057"/>
                  </a:lnTo>
                  <a:lnTo>
                    <a:pt x="964" y="1066"/>
                  </a:lnTo>
                  <a:lnTo>
                    <a:pt x="953" y="1074"/>
                  </a:lnTo>
                  <a:lnTo>
                    <a:pt x="942" y="1082"/>
                  </a:lnTo>
                  <a:lnTo>
                    <a:pt x="930" y="1091"/>
                  </a:lnTo>
                  <a:lnTo>
                    <a:pt x="919" y="1099"/>
                  </a:lnTo>
                  <a:lnTo>
                    <a:pt x="906" y="1107"/>
                  </a:lnTo>
                  <a:lnTo>
                    <a:pt x="893" y="1114"/>
                  </a:lnTo>
                  <a:lnTo>
                    <a:pt x="881" y="1121"/>
                  </a:lnTo>
                  <a:lnTo>
                    <a:pt x="869" y="1127"/>
                  </a:lnTo>
                  <a:lnTo>
                    <a:pt x="855" y="1134"/>
                  </a:lnTo>
                  <a:lnTo>
                    <a:pt x="842" y="1140"/>
                  </a:lnTo>
                  <a:lnTo>
                    <a:pt x="829" y="1146"/>
                  </a:lnTo>
                  <a:lnTo>
                    <a:pt x="816" y="1152"/>
                  </a:lnTo>
                  <a:lnTo>
                    <a:pt x="801" y="1157"/>
                  </a:lnTo>
                  <a:lnTo>
                    <a:pt x="788" y="1161"/>
                  </a:lnTo>
                  <a:lnTo>
                    <a:pt x="774" y="1166"/>
                  </a:lnTo>
                  <a:lnTo>
                    <a:pt x="759" y="1170"/>
                  </a:lnTo>
                  <a:lnTo>
                    <a:pt x="746" y="1174"/>
                  </a:lnTo>
                  <a:lnTo>
                    <a:pt x="731" y="1177"/>
                  </a:lnTo>
                  <a:lnTo>
                    <a:pt x="717" y="1180"/>
                  </a:lnTo>
                  <a:lnTo>
                    <a:pt x="702" y="1183"/>
                  </a:lnTo>
                  <a:lnTo>
                    <a:pt x="687" y="1185"/>
                  </a:lnTo>
                  <a:lnTo>
                    <a:pt x="673" y="1187"/>
                  </a:lnTo>
                  <a:lnTo>
                    <a:pt x="657" y="1189"/>
                  </a:lnTo>
                  <a:lnTo>
                    <a:pt x="642" y="1190"/>
                  </a:lnTo>
                  <a:lnTo>
                    <a:pt x="628" y="1191"/>
                  </a:lnTo>
                  <a:lnTo>
                    <a:pt x="613" y="1192"/>
                  </a:lnTo>
                  <a:lnTo>
                    <a:pt x="596" y="1192"/>
                  </a:lnTo>
                  <a:lnTo>
                    <a:pt x="581" y="1192"/>
                  </a:lnTo>
                  <a:lnTo>
                    <a:pt x="566" y="1192"/>
                  </a:lnTo>
                  <a:lnTo>
                    <a:pt x="551" y="1191"/>
                  </a:lnTo>
                  <a:lnTo>
                    <a:pt x="536" y="1189"/>
                  </a:lnTo>
                  <a:lnTo>
                    <a:pt x="521" y="1188"/>
                  </a:lnTo>
                  <a:lnTo>
                    <a:pt x="506" y="1186"/>
                  </a:lnTo>
                  <a:lnTo>
                    <a:pt x="491" y="1183"/>
                  </a:lnTo>
                  <a:lnTo>
                    <a:pt x="477" y="1180"/>
                  </a:lnTo>
                  <a:lnTo>
                    <a:pt x="463" y="1177"/>
                  </a:lnTo>
                  <a:lnTo>
                    <a:pt x="447" y="1174"/>
                  </a:lnTo>
                  <a:lnTo>
                    <a:pt x="434" y="1170"/>
                  </a:lnTo>
                  <a:lnTo>
                    <a:pt x="420" y="1166"/>
                  </a:lnTo>
                  <a:lnTo>
                    <a:pt x="405" y="1162"/>
                  </a:lnTo>
                  <a:lnTo>
                    <a:pt x="392" y="1157"/>
                  </a:lnTo>
                  <a:lnTo>
                    <a:pt x="378" y="1152"/>
                  </a:lnTo>
                  <a:lnTo>
                    <a:pt x="365" y="1146"/>
                  </a:lnTo>
                  <a:lnTo>
                    <a:pt x="351" y="1140"/>
                  </a:lnTo>
                  <a:lnTo>
                    <a:pt x="338" y="1134"/>
                  </a:lnTo>
                  <a:lnTo>
                    <a:pt x="326" y="1127"/>
                  </a:lnTo>
                  <a:lnTo>
                    <a:pt x="313" y="1121"/>
                  </a:lnTo>
                  <a:lnTo>
                    <a:pt x="300" y="1114"/>
                  </a:lnTo>
                  <a:lnTo>
                    <a:pt x="288" y="1107"/>
                  </a:lnTo>
                  <a:lnTo>
                    <a:pt x="276" y="1099"/>
                  </a:lnTo>
                  <a:lnTo>
                    <a:pt x="264" y="1092"/>
                  </a:lnTo>
                  <a:lnTo>
                    <a:pt x="251" y="1083"/>
                  </a:lnTo>
                  <a:lnTo>
                    <a:pt x="240" y="1074"/>
                  </a:lnTo>
                  <a:lnTo>
                    <a:pt x="229" y="1066"/>
                  </a:lnTo>
                  <a:lnTo>
                    <a:pt x="218" y="1057"/>
                  </a:lnTo>
                  <a:lnTo>
                    <a:pt x="206" y="1048"/>
                  </a:lnTo>
                  <a:lnTo>
                    <a:pt x="196" y="1039"/>
                  </a:lnTo>
                  <a:lnTo>
                    <a:pt x="175" y="1018"/>
                  </a:lnTo>
                  <a:lnTo>
                    <a:pt x="155" y="998"/>
                  </a:lnTo>
                  <a:lnTo>
                    <a:pt x="146" y="987"/>
                  </a:lnTo>
                  <a:lnTo>
                    <a:pt x="137" y="976"/>
                  </a:lnTo>
                  <a:lnTo>
                    <a:pt x="128" y="965"/>
                  </a:lnTo>
                  <a:lnTo>
                    <a:pt x="119" y="954"/>
                  </a:lnTo>
                  <a:lnTo>
                    <a:pt x="111" y="942"/>
                  </a:lnTo>
                  <a:lnTo>
                    <a:pt x="102" y="930"/>
                  </a:lnTo>
                  <a:lnTo>
                    <a:pt x="94" y="918"/>
                  </a:lnTo>
                  <a:lnTo>
                    <a:pt x="87" y="906"/>
                  </a:lnTo>
                  <a:lnTo>
                    <a:pt x="80" y="894"/>
                  </a:lnTo>
                  <a:lnTo>
                    <a:pt x="73" y="881"/>
                  </a:lnTo>
                  <a:lnTo>
                    <a:pt x="66" y="868"/>
                  </a:lnTo>
                  <a:lnTo>
                    <a:pt x="60" y="855"/>
                  </a:lnTo>
                  <a:lnTo>
                    <a:pt x="53" y="842"/>
                  </a:lnTo>
                  <a:lnTo>
                    <a:pt x="47" y="828"/>
                  </a:lnTo>
                  <a:lnTo>
                    <a:pt x="42" y="815"/>
                  </a:lnTo>
                  <a:lnTo>
                    <a:pt x="37" y="802"/>
                  </a:lnTo>
                  <a:lnTo>
                    <a:pt x="32" y="788"/>
                  </a:lnTo>
                  <a:lnTo>
                    <a:pt x="28" y="774"/>
                  </a:lnTo>
                  <a:lnTo>
                    <a:pt x="23" y="760"/>
                  </a:lnTo>
                  <a:lnTo>
                    <a:pt x="20" y="746"/>
                  </a:lnTo>
                  <a:lnTo>
                    <a:pt x="16" y="732"/>
                  </a:lnTo>
                  <a:lnTo>
                    <a:pt x="13" y="717"/>
                  </a:lnTo>
                  <a:lnTo>
                    <a:pt x="10" y="702"/>
                  </a:lnTo>
                  <a:lnTo>
                    <a:pt x="8" y="688"/>
                  </a:lnTo>
                  <a:lnTo>
                    <a:pt x="5" y="672"/>
                  </a:lnTo>
                  <a:lnTo>
                    <a:pt x="3" y="658"/>
                  </a:lnTo>
                  <a:lnTo>
                    <a:pt x="2" y="643"/>
                  </a:lnTo>
                  <a:lnTo>
                    <a:pt x="1" y="628"/>
                  </a:lnTo>
                  <a:lnTo>
                    <a:pt x="0" y="612"/>
                  </a:lnTo>
                  <a:lnTo>
                    <a:pt x="0"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3" name="Freeform 94">
              <a:extLst>
                <a:ext uri="{FF2B5EF4-FFF2-40B4-BE49-F238E27FC236}">
                  <a16:creationId xmlns:a16="http://schemas.microsoft.com/office/drawing/2014/main" id="{4C631F66-7851-4722-960B-C3A2E8A58AF5}"/>
                </a:ext>
              </a:extLst>
            </p:cNvPr>
            <p:cNvSpPr>
              <a:spLocks/>
            </p:cNvSpPr>
            <p:nvPr/>
          </p:nvSpPr>
          <p:spPr bwMode="auto">
            <a:xfrm>
              <a:off x="3054" y="1013"/>
              <a:ext cx="1193" cy="1192"/>
            </a:xfrm>
            <a:custGeom>
              <a:avLst/>
              <a:gdLst>
                <a:gd name="T0" fmla="*/ 2 w 1193"/>
                <a:gd name="T1" fmla="*/ 551 h 1192"/>
                <a:gd name="T2" fmla="*/ 10 w 1193"/>
                <a:gd name="T3" fmla="*/ 492 h 1192"/>
                <a:gd name="T4" fmla="*/ 23 w 1193"/>
                <a:gd name="T5" fmla="*/ 434 h 1192"/>
                <a:gd name="T6" fmla="*/ 42 w 1193"/>
                <a:gd name="T7" fmla="*/ 379 h 1192"/>
                <a:gd name="T8" fmla="*/ 66 w 1193"/>
                <a:gd name="T9" fmla="*/ 326 h 1192"/>
                <a:gd name="T10" fmla="*/ 94 w 1193"/>
                <a:gd name="T11" fmla="*/ 276 h 1192"/>
                <a:gd name="T12" fmla="*/ 128 w 1193"/>
                <a:gd name="T13" fmla="*/ 229 h 1192"/>
                <a:gd name="T14" fmla="*/ 175 w 1193"/>
                <a:gd name="T15" fmla="*/ 176 h 1192"/>
                <a:gd name="T16" fmla="*/ 229 w 1193"/>
                <a:gd name="T17" fmla="*/ 128 h 1192"/>
                <a:gd name="T18" fmla="*/ 276 w 1193"/>
                <a:gd name="T19" fmla="*/ 95 h 1192"/>
                <a:gd name="T20" fmla="*/ 325 w 1193"/>
                <a:gd name="T21" fmla="*/ 66 h 1192"/>
                <a:gd name="T22" fmla="*/ 378 w 1193"/>
                <a:gd name="T23" fmla="*/ 42 h 1192"/>
                <a:gd name="T24" fmla="*/ 433 w 1193"/>
                <a:gd name="T25" fmla="*/ 24 h 1192"/>
                <a:gd name="T26" fmla="*/ 491 w 1193"/>
                <a:gd name="T27" fmla="*/ 11 h 1192"/>
                <a:gd name="T28" fmla="*/ 550 w 1193"/>
                <a:gd name="T29" fmla="*/ 2 h 1192"/>
                <a:gd name="T30" fmla="*/ 613 w 1193"/>
                <a:gd name="T31" fmla="*/ 1 h 1192"/>
                <a:gd name="T32" fmla="*/ 673 w 1193"/>
                <a:gd name="T33" fmla="*/ 6 h 1192"/>
                <a:gd name="T34" fmla="*/ 732 w 1193"/>
                <a:gd name="T35" fmla="*/ 16 h 1192"/>
                <a:gd name="T36" fmla="*/ 788 w 1193"/>
                <a:gd name="T37" fmla="*/ 32 h 1192"/>
                <a:gd name="T38" fmla="*/ 842 w 1193"/>
                <a:gd name="T39" fmla="*/ 53 h 1192"/>
                <a:gd name="T40" fmla="*/ 893 w 1193"/>
                <a:gd name="T41" fmla="*/ 80 h 1192"/>
                <a:gd name="T42" fmla="*/ 942 w 1193"/>
                <a:gd name="T43" fmla="*/ 111 h 1192"/>
                <a:gd name="T44" fmla="*/ 987 w 1193"/>
                <a:gd name="T45" fmla="*/ 146 h 1192"/>
                <a:gd name="T46" fmla="*/ 1047 w 1193"/>
                <a:gd name="T47" fmla="*/ 207 h 1192"/>
                <a:gd name="T48" fmla="*/ 1083 w 1193"/>
                <a:gd name="T49" fmla="*/ 252 h 1192"/>
                <a:gd name="T50" fmla="*/ 1114 w 1193"/>
                <a:gd name="T51" fmla="*/ 300 h 1192"/>
                <a:gd name="T52" fmla="*/ 1140 w 1193"/>
                <a:gd name="T53" fmla="*/ 351 h 1192"/>
                <a:gd name="T54" fmla="*/ 1161 w 1193"/>
                <a:gd name="T55" fmla="*/ 406 h 1192"/>
                <a:gd name="T56" fmla="*/ 1178 w 1193"/>
                <a:gd name="T57" fmla="*/ 462 h 1192"/>
                <a:gd name="T58" fmla="*/ 1188 w 1193"/>
                <a:gd name="T59" fmla="*/ 520 h 1192"/>
                <a:gd name="T60" fmla="*/ 1193 w 1193"/>
                <a:gd name="T61" fmla="*/ 582 h 1192"/>
                <a:gd name="T62" fmla="*/ 1192 w 1193"/>
                <a:gd name="T63" fmla="*/ 628 h 1192"/>
                <a:gd name="T64" fmla="*/ 1186 w 1193"/>
                <a:gd name="T65" fmla="*/ 688 h 1192"/>
                <a:gd name="T66" fmla="*/ 1175 w 1193"/>
                <a:gd name="T67" fmla="*/ 746 h 1192"/>
                <a:gd name="T68" fmla="*/ 1157 w 1193"/>
                <a:gd name="T69" fmla="*/ 802 h 1192"/>
                <a:gd name="T70" fmla="*/ 1134 w 1193"/>
                <a:gd name="T71" fmla="*/ 855 h 1192"/>
                <a:gd name="T72" fmla="*/ 1106 w 1193"/>
                <a:gd name="T73" fmla="*/ 906 h 1192"/>
                <a:gd name="T74" fmla="*/ 1075 w 1193"/>
                <a:gd name="T75" fmla="*/ 954 h 1192"/>
                <a:gd name="T76" fmla="*/ 1038 w 1193"/>
                <a:gd name="T77" fmla="*/ 998 h 1192"/>
                <a:gd name="T78" fmla="*/ 976 w 1193"/>
                <a:gd name="T79" fmla="*/ 1057 h 1192"/>
                <a:gd name="T80" fmla="*/ 930 w 1193"/>
                <a:gd name="T81" fmla="*/ 1091 h 1192"/>
                <a:gd name="T82" fmla="*/ 881 w 1193"/>
                <a:gd name="T83" fmla="*/ 1121 h 1192"/>
                <a:gd name="T84" fmla="*/ 829 w 1193"/>
                <a:gd name="T85" fmla="*/ 1146 h 1192"/>
                <a:gd name="T86" fmla="*/ 774 w 1193"/>
                <a:gd name="T87" fmla="*/ 1166 h 1192"/>
                <a:gd name="T88" fmla="*/ 717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20 w 1193"/>
                <a:gd name="T99" fmla="*/ 1166 h 1192"/>
                <a:gd name="T100" fmla="*/ 365 w 1193"/>
                <a:gd name="T101" fmla="*/ 1146 h 1192"/>
                <a:gd name="T102" fmla="*/ 313 w 1193"/>
                <a:gd name="T103" fmla="*/ 1121 h 1192"/>
                <a:gd name="T104" fmla="*/ 264 w 1193"/>
                <a:gd name="T105" fmla="*/ 1092 h 1192"/>
                <a:gd name="T106" fmla="*/ 218 w 1193"/>
                <a:gd name="T107" fmla="*/ 1057 h 1192"/>
                <a:gd name="T108" fmla="*/ 155 w 1193"/>
                <a:gd name="T109" fmla="*/ 998 h 1192"/>
                <a:gd name="T110" fmla="*/ 119 w 1193"/>
                <a:gd name="T111" fmla="*/ 954 h 1192"/>
                <a:gd name="T112" fmla="*/ 87 w 1193"/>
                <a:gd name="T113" fmla="*/ 906 h 1192"/>
                <a:gd name="T114" fmla="*/ 60 w 1193"/>
                <a:gd name="T115" fmla="*/ 855 h 1192"/>
                <a:gd name="T116" fmla="*/ 37 w 1193"/>
                <a:gd name="T117" fmla="*/ 802 h 1192"/>
                <a:gd name="T118" fmla="*/ 20 w 1193"/>
                <a:gd name="T119" fmla="*/ 746 h 1192"/>
                <a:gd name="T120" fmla="*/ 8 w 1193"/>
                <a:gd name="T121" fmla="*/ 688 h 1192"/>
                <a:gd name="T122" fmla="*/ 1 w 1193"/>
                <a:gd name="T123" fmla="*/ 628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2"/>
                  </a:lnTo>
                  <a:lnTo>
                    <a:pt x="1" y="566"/>
                  </a:lnTo>
                  <a:lnTo>
                    <a:pt x="2" y="551"/>
                  </a:lnTo>
                  <a:lnTo>
                    <a:pt x="3" y="536"/>
                  </a:lnTo>
                  <a:lnTo>
                    <a:pt x="5" y="522"/>
                  </a:lnTo>
                  <a:lnTo>
                    <a:pt x="8" y="506"/>
                  </a:lnTo>
                  <a:lnTo>
                    <a:pt x="10" y="492"/>
                  </a:lnTo>
                  <a:lnTo>
                    <a:pt x="13" y="477"/>
                  </a:lnTo>
                  <a:lnTo>
                    <a:pt x="16" y="462"/>
                  </a:lnTo>
                  <a:lnTo>
                    <a:pt x="20" y="448"/>
                  </a:lnTo>
                  <a:lnTo>
                    <a:pt x="23" y="434"/>
                  </a:lnTo>
                  <a:lnTo>
                    <a:pt x="28" y="420"/>
                  </a:lnTo>
                  <a:lnTo>
                    <a:pt x="32" y="406"/>
                  </a:lnTo>
                  <a:lnTo>
                    <a:pt x="37" y="392"/>
                  </a:lnTo>
                  <a:lnTo>
                    <a:pt x="42" y="379"/>
                  </a:lnTo>
                  <a:lnTo>
                    <a:pt x="47" y="365"/>
                  </a:lnTo>
                  <a:lnTo>
                    <a:pt x="53" y="352"/>
                  </a:lnTo>
                  <a:lnTo>
                    <a:pt x="60" y="339"/>
                  </a:lnTo>
                  <a:lnTo>
                    <a:pt x="66" y="326"/>
                  </a:lnTo>
                  <a:lnTo>
                    <a:pt x="73" y="312"/>
                  </a:lnTo>
                  <a:lnTo>
                    <a:pt x="80" y="300"/>
                  </a:lnTo>
                  <a:lnTo>
                    <a:pt x="87" y="288"/>
                  </a:lnTo>
                  <a:lnTo>
                    <a:pt x="94" y="276"/>
                  </a:lnTo>
                  <a:lnTo>
                    <a:pt x="102" y="264"/>
                  </a:lnTo>
                  <a:lnTo>
                    <a:pt x="111" y="252"/>
                  </a:lnTo>
                  <a:lnTo>
                    <a:pt x="119" y="240"/>
                  </a:lnTo>
                  <a:lnTo>
                    <a:pt x="128" y="229"/>
                  </a:lnTo>
                  <a:lnTo>
                    <a:pt x="137" y="218"/>
                  </a:lnTo>
                  <a:lnTo>
                    <a:pt x="146" y="207"/>
                  </a:lnTo>
                  <a:lnTo>
                    <a:pt x="155" y="196"/>
                  </a:lnTo>
                  <a:lnTo>
                    <a:pt x="175" y="176"/>
                  </a:lnTo>
                  <a:lnTo>
                    <a:pt x="196" y="155"/>
                  </a:lnTo>
                  <a:lnTo>
                    <a:pt x="206" y="146"/>
                  </a:lnTo>
                  <a:lnTo>
                    <a:pt x="218" y="137"/>
                  </a:lnTo>
                  <a:lnTo>
                    <a:pt x="229" y="128"/>
                  </a:lnTo>
                  <a:lnTo>
                    <a:pt x="240" y="120"/>
                  </a:lnTo>
                  <a:lnTo>
                    <a:pt x="251" y="111"/>
                  </a:lnTo>
                  <a:lnTo>
                    <a:pt x="264" y="102"/>
                  </a:lnTo>
                  <a:lnTo>
                    <a:pt x="276" y="95"/>
                  </a:lnTo>
                  <a:lnTo>
                    <a:pt x="287" y="87"/>
                  </a:lnTo>
                  <a:lnTo>
                    <a:pt x="300" y="80"/>
                  </a:lnTo>
                  <a:lnTo>
                    <a:pt x="313" y="73"/>
                  </a:lnTo>
                  <a:lnTo>
                    <a:pt x="325" y="66"/>
                  </a:lnTo>
                  <a:lnTo>
                    <a:pt x="338" y="60"/>
                  </a:lnTo>
                  <a:lnTo>
                    <a:pt x="351" y="53"/>
                  </a:lnTo>
                  <a:lnTo>
                    <a:pt x="365" y="47"/>
                  </a:lnTo>
                  <a:lnTo>
                    <a:pt x="378" y="42"/>
                  </a:lnTo>
                  <a:lnTo>
                    <a:pt x="392" y="37"/>
                  </a:lnTo>
                  <a:lnTo>
                    <a:pt x="405" y="32"/>
                  </a:lnTo>
                  <a:lnTo>
                    <a:pt x="420" y="28"/>
                  </a:lnTo>
                  <a:lnTo>
                    <a:pt x="433" y="24"/>
                  </a:lnTo>
                  <a:lnTo>
                    <a:pt x="447" y="20"/>
                  </a:lnTo>
                  <a:lnTo>
                    <a:pt x="462" y="16"/>
                  </a:lnTo>
                  <a:lnTo>
                    <a:pt x="477" y="13"/>
                  </a:lnTo>
                  <a:lnTo>
                    <a:pt x="491" y="11"/>
                  </a:lnTo>
                  <a:lnTo>
                    <a:pt x="505" y="8"/>
                  </a:lnTo>
                  <a:lnTo>
                    <a:pt x="521" y="6"/>
                  </a:lnTo>
                  <a:lnTo>
                    <a:pt x="536" y="3"/>
                  </a:lnTo>
                  <a:lnTo>
                    <a:pt x="550" y="2"/>
                  </a:lnTo>
                  <a:lnTo>
                    <a:pt x="566" y="1"/>
                  </a:lnTo>
                  <a:lnTo>
                    <a:pt x="581" y="1"/>
                  </a:lnTo>
                  <a:lnTo>
                    <a:pt x="596" y="0"/>
                  </a:lnTo>
                  <a:lnTo>
                    <a:pt x="613" y="1"/>
                  </a:lnTo>
                  <a:lnTo>
                    <a:pt x="628" y="1"/>
                  </a:lnTo>
                  <a:lnTo>
                    <a:pt x="642" y="2"/>
                  </a:lnTo>
                  <a:lnTo>
                    <a:pt x="657" y="5"/>
                  </a:lnTo>
                  <a:lnTo>
                    <a:pt x="673" y="6"/>
                  </a:lnTo>
                  <a:lnTo>
                    <a:pt x="688" y="8"/>
                  </a:lnTo>
                  <a:lnTo>
                    <a:pt x="702" y="11"/>
                  </a:lnTo>
                  <a:lnTo>
                    <a:pt x="717" y="13"/>
                  </a:lnTo>
                  <a:lnTo>
                    <a:pt x="732" y="16"/>
                  </a:lnTo>
                  <a:lnTo>
                    <a:pt x="746" y="20"/>
                  </a:lnTo>
                  <a:lnTo>
                    <a:pt x="760" y="24"/>
                  </a:lnTo>
                  <a:lnTo>
                    <a:pt x="774" y="28"/>
                  </a:lnTo>
                  <a:lnTo>
                    <a:pt x="788" y="32"/>
                  </a:lnTo>
                  <a:lnTo>
                    <a:pt x="801" y="37"/>
                  </a:lnTo>
                  <a:lnTo>
                    <a:pt x="816" y="42"/>
                  </a:lnTo>
                  <a:lnTo>
                    <a:pt x="829" y="47"/>
                  </a:lnTo>
                  <a:lnTo>
                    <a:pt x="842" y="53"/>
                  </a:lnTo>
                  <a:lnTo>
                    <a:pt x="855" y="60"/>
                  </a:lnTo>
                  <a:lnTo>
                    <a:pt x="869" y="66"/>
                  </a:lnTo>
                  <a:lnTo>
                    <a:pt x="881" y="73"/>
                  </a:lnTo>
                  <a:lnTo>
                    <a:pt x="893" y="80"/>
                  </a:lnTo>
                  <a:lnTo>
                    <a:pt x="906" y="87"/>
                  </a:lnTo>
                  <a:lnTo>
                    <a:pt x="919" y="95"/>
                  </a:lnTo>
                  <a:lnTo>
                    <a:pt x="930" y="102"/>
                  </a:lnTo>
                  <a:lnTo>
                    <a:pt x="942" y="111"/>
                  </a:lnTo>
                  <a:lnTo>
                    <a:pt x="953" y="120"/>
                  </a:lnTo>
                  <a:lnTo>
                    <a:pt x="964" y="128"/>
                  </a:lnTo>
                  <a:lnTo>
                    <a:pt x="976" y="137"/>
                  </a:lnTo>
                  <a:lnTo>
                    <a:pt x="987" y="146"/>
                  </a:lnTo>
                  <a:lnTo>
                    <a:pt x="997" y="155"/>
                  </a:lnTo>
                  <a:lnTo>
                    <a:pt x="1019" y="176"/>
                  </a:lnTo>
                  <a:lnTo>
                    <a:pt x="1038" y="196"/>
                  </a:lnTo>
                  <a:lnTo>
                    <a:pt x="1047" y="207"/>
                  </a:lnTo>
                  <a:lnTo>
                    <a:pt x="1057" y="218"/>
                  </a:lnTo>
                  <a:lnTo>
                    <a:pt x="1065" y="229"/>
                  </a:lnTo>
                  <a:lnTo>
                    <a:pt x="1075" y="240"/>
                  </a:lnTo>
                  <a:lnTo>
                    <a:pt x="1083" y="252"/>
                  </a:lnTo>
                  <a:lnTo>
                    <a:pt x="1091" y="264"/>
                  </a:lnTo>
                  <a:lnTo>
                    <a:pt x="1099" y="276"/>
                  </a:lnTo>
                  <a:lnTo>
                    <a:pt x="1106" y="288"/>
                  </a:lnTo>
                  <a:lnTo>
                    <a:pt x="1114" y="300"/>
                  </a:lnTo>
                  <a:lnTo>
                    <a:pt x="1121" y="312"/>
                  </a:lnTo>
                  <a:lnTo>
                    <a:pt x="1128" y="326"/>
                  </a:lnTo>
                  <a:lnTo>
                    <a:pt x="1134" y="339"/>
                  </a:lnTo>
                  <a:lnTo>
                    <a:pt x="1140" y="351"/>
                  </a:lnTo>
                  <a:lnTo>
                    <a:pt x="1146" y="364"/>
                  </a:lnTo>
                  <a:lnTo>
                    <a:pt x="1151" y="379"/>
                  </a:lnTo>
                  <a:lnTo>
                    <a:pt x="1156" y="392"/>
                  </a:lnTo>
                  <a:lnTo>
                    <a:pt x="1161" y="406"/>
                  </a:lnTo>
                  <a:lnTo>
                    <a:pt x="1166" y="420"/>
                  </a:lnTo>
                  <a:lnTo>
                    <a:pt x="1171" y="434"/>
                  </a:lnTo>
                  <a:lnTo>
                    <a:pt x="1175" y="448"/>
                  </a:lnTo>
                  <a:lnTo>
                    <a:pt x="1178" y="462"/>
                  </a:lnTo>
                  <a:lnTo>
                    <a:pt x="1181" y="477"/>
                  </a:lnTo>
                  <a:lnTo>
                    <a:pt x="1184" y="491"/>
                  </a:lnTo>
                  <a:lnTo>
                    <a:pt x="1186" y="506"/>
                  </a:lnTo>
                  <a:lnTo>
                    <a:pt x="1188" y="520"/>
                  </a:lnTo>
                  <a:lnTo>
                    <a:pt x="1190" y="536"/>
                  </a:lnTo>
                  <a:lnTo>
                    <a:pt x="1191" y="551"/>
                  </a:lnTo>
                  <a:lnTo>
                    <a:pt x="1192" y="566"/>
                  </a:lnTo>
                  <a:lnTo>
                    <a:pt x="1193" y="582"/>
                  </a:lnTo>
                  <a:lnTo>
                    <a:pt x="1193" y="597"/>
                  </a:lnTo>
                  <a:lnTo>
                    <a:pt x="1193" y="612"/>
                  </a:lnTo>
                  <a:lnTo>
                    <a:pt x="1192" y="628"/>
                  </a:lnTo>
                  <a:lnTo>
                    <a:pt x="1191" y="643"/>
                  </a:lnTo>
                  <a:lnTo>
                    <a:pt x="1190" y="658"/>
                  </a:lnTo>
                  <a:lnTo>
                    <a:pt x="1188" y="672"/>
                  </a:lnTo>
                  <a:lnTo>
                    <a:pt x="1186" y="688"/>
                  </a:lnTo>
                  <a:lnTo>
                    <a:pt x="1184" y="702"/>
                  </a:lnTo>
                  <a:lnTo>
                    <a:pt x="1181" y="717"/>
                  </a:lnTo>
                  <a:lnTo>
                    <a:pt x="1178" y="732"/>
                  </a:lnTo>
                  <a:lnTo>
                    <a:pt x="1175" y="746"/>
                  </a:lnTo>
                  <a:lnTo>
                    <a:pt x="1171" y="760"/>
                  </a:lnTo>
                  <a:lnTo>
                    <a:pt x="1166" y="774"/>
                  </a:lnTo>
                  <a:lnTo>
                    <a:pt x="1161" y="788"/>
                  </a:lnTo>
                  <a:lnTo>
                    <a:pt x="1157" y="802"/>
                  </a:lnTo>
                  <a:lnTo>
                    <a:pt x="1151" y="815"/>
                  </a:lnTo>
                  <a:lnTo>
                    <a:pt x="1146" y="828"/>
                  </a:lnTo>
                  <a:lnTo>
                    <a:pt x="1140" y="842"/>
                  </a:lnTo>
                  <a:lnTo>
                    <a:pt x="1134" y="855"/>
                  </a:lnTo>
                  <a:lnTo>
                    <a:pt x="1128" y="868"/>
                  </a:lnTo>
                  <a:lnTo>
                    <a:pt x="1121" y="881"/>
                  </a:lnTo>
                  <a:lnTo>
                    <a:pt x="1114" y="894"/>
                  </a:lnTo>
                  <a:lnTo>
                    <a:pt x="1106" y="906"/>
                  </a:lnTo>
                  <a:lnTo>
                    <a:pt x="1099" y="918"/>
                  </a:lnTo>
                  <a:lnTo>
                    <a:pt x="1091" y="930"/>
                  </a:lnTo>
                  <a:lnTo>
                    <a:pt x="1083" y="942"/>
                  </a:lnTo>
                  <a:lnTo>
                    <a:pt x="1075" y="954"/>
                  </a:lnTo>
                  <a:lnTo>
                    <a:pt x="1065" y="965"/>
                  </a:lnTo>
                  <a:lnTo>
                    <a:pt x="1057" y="976"/>
                  </a:lnTo>
                  <a:lnTo>
                    <a:pt x="1047" y="987"/>
                  </a:lnTo>
                  <a:lnTo>
                    <a:pt x="1038" y="998"/>
                  </a:lnTo>
                  <a:lnTo>
                    <a:pt x="1019" y="1018"/>
                  </a:lnTo>
                  <a:lnTo>
                    <a:pt x="997" y="1037"/>
                  </a:lnTo>
                  <a:lnTo>
                    <a:pt x="987" y="1048"/>
                  </a:lnTo>
                  <a:lnTo>
                    <a:pt x="976" y="1057"/>
                  </a:lnTo>
                  <a:lnTo>
                    <a:pt x="964" y="1066"/>
                  </a:lnTo>
                  <a:lnTo>
                    <a:pt x="953" y="1074"/>
                  </a:lnTo>
                  <a:lnTo>
                    <a:pt x="942" y="1082"/>
                  </a:lnTo>
                  <a:lnTo>
                    <a:pt x="930" y="1091"/>
                  </a:lnTo>
                  <a:lnTo>
                    <a:pt x="919" y="1099"/>
                  </a:lnTo>
                  <a:lnTo>
                    <a:pt x="906" y="1107"/>
                  </a:lnTo>
                  <a:lnTo>
                    <a:pt x="893" y="1114"/>
                  </a:lnTo>
                  <a:lnTo>
                    <a:pt x="881" y="1121"/>
                  </a:lnTo>
                  <a:lnTo>
                    <a:pt x="869" y="1127"/>
                  </a:lnTo>
                  <a:lnTo>
                    <a:pt x="855" y="1134"/>
                  </a:lnTo>
                  <a:lnTo>
                    <a:pt x="842" y="1140"/>
                  </a:lnTo>
                  <a:lnTo>
                    <a:pt x="829" y="1146"/>
                  </a:lnTo>
                  <a:lnTo>
                    <a:pt x="816" y="1152"/>
                  </a:lnTo>
                  <a:lnTo>
                    <a:pt x="801" y="1157"/>
                  </a:lnTo>
                  <a:lnTo>
                    <a:pt x="788" y="1161"/>
                  </a:lnTo>
                  <a:lnTo>
                    <a:pt x="774" y="1166"/>
                  </a:lnTo>
                  <a:lnTo>
                    <a:pt x="759" y="1170"/>
                  </a:lnTo>
                  <a:lnTo>
                    <a:pt x="746" y="1174"/>
                  </a:lnTo>
                  <a:lnTo>
                    <a:pt x="731" y="1177"/>
                  </a:lnTo>
                  <a:lnTo>
                    <a:pt x="717" y="1180"/>
                  </a:lnTo>
                  <a:lnTo>
                    <a:pt x="702" y="1183"/>
                  </a:lnTo>
                  <a:lnTo>
                    <a:pt x="687" y="1185"/>
                  </a:lnTo>
                  <a:lnTo>
                    <a:pt x="673" y="1187"/>
                  </a:lnTo>
                  <a:lnTo>
                    <a:pt x="657" y="1189"/>
                  </a:lnTo>
                  <a:lnTo>
                    <a:pt x="642" y="1190"/>
                  </a:lnTo>
                  <a:lnTo>
                    <a:pt x="628" y="1191"/>
                  </a:lnTo>
                  <a:lnTo>
                    <a:pt x="613" y="1192"/>
                  </a:lnTo>
                  <a:lnTo>
                    <a:pt x="596" y="1192"/>
                  </a:lnTo>
                  <a:lnTo>
                    <a:pt x="581" y="1192"/>
                  </a:lnTo>
                  <a:lnTo>
                    <a:pt x="566" y="1192"/>
                  </a:lnTo>
                  <a:lnTo>
                    <a:pt x="551" y="1191"/>
                  </a:lnTo>
                  <a:lnTo>
                    <a:pt x="536" y="1189"/>
                  </a:lnTo>
                  <a:lnTo>
                    <a:pt x="521" y="1188"/>
                  </a:lnTo>
                  <a:lnTo>
                    <a:pt x="506" y="1186"/>
                  </a:lnTo>
                  <a:lnTo>
                    <a:pt x="491" y="1183"/>
                  </a:lnTo>
                  <a:lnTo>
                    <a:pt x="477" y="1180"/>
                  </a:lnTo>
                  <a:lnTo>
                    <a:pt x="463" y="1177"/>
                  </a:lnTo>
                  <a:lnTo>
                    <a:pt x="447" y="1174"/>
                  </a:lnTo>
                  <a:lnTo>
                    <a:pt x="434" y="1170"/>
                  </a:lnTo>
                  <a:lnTo>
                    <a:pt x="420" y="1166"/>
                  </a:lnTo>
                  <a:lnTo>
                    <a:pt x="405" y="1162"/>
                  </a:lnTo>
                  <a:lnTo>
                    <a:pt x="392" y="1157"/>
                  </a:lnTo>
                  <a:lnTo>
                    <a:pt x="378" y="1152"/>
                  </a:lnTo>
                  <a:lnTo>
                    <a:pt x="365" y="1146"/>
                  </a:lnTo>
                  <a:lnTo>
                    <a:pt x="351" y="1140"/>
                  </a:lnTo>
                  <a:lnTo>
                    <a:pt x="338" y="1134"/>
                  </a:lnTo>
                  <a:lnTo>
                    <a:pt x="326" y="1127"/>
                  </a:lnTo>
                  <a:lnTo>
                    <a:pt x="313" y="1121"/>
                  </a:lnTo>
                  <a:lnTo>
                    <a:pt x="300" y="1114"/>
                  </a:lnTo>
                  <a:lnTo>
                    <a:pt x="288" y="1107"/>
                  </a:lnTo>
                  <a:lnTo>
                    <a:pt x="276" y="1099"/>
                  </a:lnTo>
                  <a:lnTo>
                    <a:pt x="264" y="1092"/>
                  </a:lnTo>
                  <a:lnTo>
                    <a:pt x="251" y="1083"/>
                  </a:lnTo>
                  <a:lnTo>
                    <a:pt x="240" y="1074"/>
                  </a:lnTo>
                  <a:lnTo>
                    <a:pt x="229" y="1066"/>
                  </a:lnTo>
                  <a:lnTo>
                    <a:pt x="218" y="1057"/>
                  </a:lnTo>
                  <a:lnTo>
                    <a:pt x="206" y="1048"/>
                  </a:lnTo>
                  <a:lnTo>
                    <a:pt x="196" y="1039"/>
                  </a:lnTo>
                  <a:lnTo>
                    <a:pt x="175" y="1018"/>
                  </a:lnTo>
                  <a:lnTo>
                    <a:pt x="155" y="998"/>
                  </a:lnTo>
                  <a:lnTo>
                    <a:pt x="146" y="987"/>
                  </a:lnTo>
                  <a:lnTo>
                    <a:pt x="137" y="976"/>
                  </a:lnTo>
                  <a:lnTo>
                    <a:pt x="128" y="965"/>
                  </a:lnTo>
                  <a:lnTo>
                    <a:pt x="119" y="954"/>
                  </a:lnTo>
                  <a:lnTo>
                    <a:pt x="111" y="942"/>
                  </a:lnTo>
                  <a:lnTo>
                    <a:pt x="102" y="930"/>
                  </a:lnTo>
                  <a:lnTo>
                    <a:pt x="94" y="918"/>
                  </a:lnTo>
                  <a:lnTo>
                    <a:pt x="87" y="906"/>
                  </a:lnTo>
                  <a:lnTo>
                    <a:pt x="80" y="894"/>
                  </a:lnTo>
                  <a:lnTo>
                    <a:pt x="73" y="881"/>
                  </a:lnTo>
                  <a:lnTo>
                    <a:pt x="66" y="868"/>
                  </a:lnTo>
                  <a:lnTo>
                    <a:pt x="60" y="855"/>
                  </a:lnTo>
                  <a:lnTo>
                    <a:pt x="53" y="842"/>
                  </a:lnTo>
                  <a:lnTo>
                    <a:pt x="47" y="828"/>
                  </a:lnTo>
                  <a:lnTo>
                    <a:pt x="42" y="815"/>
                  </a:lnTo>
                  <a:lnTo>
                    <a:pt x="37" y="802"/>
                  </a:lnTo>
                  <a:lnTo>
                    <a:pt x="32" y="788"/>
                  </a:lnTo>
                  <a:lnTo>
                    <a:pt x="28" y="774"/>
                  </a:lnTo>
                  <a:lnTo>
                    <a:pt x="23" y="760"/>
                  </a:lnTo>
                  <a:lnTo>
                    <a:pt x="20" y="746"/>
                  </a:lnTo>
                  <a:lnTo>
                    <a:pt x="16" y="732"/>
                  </a:lnTo>
                  <a:lnTo>
                    <a:pt x="13" y="717"/>
                  </a:lnTo>
                  <a:lnTo>
                    <a:pt x="10" y="702"/>
                  </a:lnTo>
                  <a:lnTo>
                    <a:pt x="8" y="688"/>
                  </a:lnTo>
                  <a:lnTo>
                    <a:pt x="5" y="672"/>
                  </a:lnTo>
                  <a:lnTo>
                    <a:pt x="3" y="658"/>
                  </a:lnTo>
                  <a:lnTo>
                    <a:pt x="2" y="643"/>
                  </a:lnTo>
                  <a:lnTo>
                    <a:pt x="1" y="628"/>
                  </a:lnTo>
                  <a:lnTo>
                    <a:pt x="0" y="612"/>
                  </a:lnTo>
                  <a:lnTo>
                    <a:pt x="0" y="59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4" name="Line 95">
              <a:extLst>
                <a:ext uri="{FF2B5EF4-FFF2-40B4-BE49-F238E27FC236}">
                  <a16:creationId xmlns:a16="http://schemas.microsoft.com/office/drawing/2014/main" id="{89DA030A-1D81-4358-ADA1-35CE7B0FCA7F}"/>
                </a:ext>
              </a:extLst>
            </p:cNvPr>
            <p:cNvSpPr>
              <a:spLocks noChangeShapeType="1"/>
            </p:cNvSpPr>
            <p:nvPr/>
          </p:nvSpPr>
          <p:spPr bwMode="auto">
            <a:xfrm>
              <a:off x="3054" y="1610"/>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5" name="Line 96">
              <a:extLst>
                <a:ext uri="{FF2B5EF4-FFF2-40B4-BE49-F238E27FC236}">
                  <a16:creationId xmlns:a16="http://schemas.microsoft.com/office/drawing/2014/main" id="{9791169B-AA49-42BC-B605-C6E5597B9F00}"/>
                </a:ext>
              </a:extLst>
            </p:cNvPr>
            <p:cNvSpPr>
              <a:spLocks noChangeShapeType="1"/>
            </p:cNvSpPr>
            <p:nvPr/>
          </p:nvSpPr>
          <p:spPr bwMode="auto">
            <a:xfrm>
              <a:off x="3651" y="1014"/>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6" name="Line 97">
              <a:extLst>
                <a:ext uri="{FF2B5EF4-FFF2-40B4-BE49-F238E27FC236}">
                  <a16:creationId xmlns:a16="http://schemas.microsoft.com/office/drawing/2014/main" id="{379C21D5-DB2A-46D8-B758-281C3D3A6FC2}"/>
                </a:ext>
              </a:extLst>
            </p:cNvPr>
            <p:cNvSpPr>
              <a:spLocks noChangeShapeType="1"/>
            </p:cNvSpPr>
            <p:nvPr/>
          </p:nvSpPr>
          <p:spPr bwMode="auto">
            <a:xfrm flipH="1" flipV="1">
              <a:off x="3229" y="1189"/>
              <a:ext cx="844"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7" name="Line 98">
              <a:extLst>
                <a:ext uri="{FF2B5EF4-FFF2-40B4-BE49-F238E27FC236}">
                  <a16:creationId xmlns:a16="http://schemas.microsoft.com/office/drawing/2014/main" id="{96DF58AB-6F14-43F8-A6E1-052F27EED21C}"/>
                </a:ext>
              </a:extLst>
            </p:cNvPr>
            <p:cNvSpPr>
              <a:spLocks noChangeShapeType="1"/>
            </p:cNvSpPr>
            <p:nvPr/>
          </p:nvSpPr>
          <p:spPr bwMode="auto">
            <a:xfrm flipH="1">
              <a:off x="3229" y="1189"/>
              <a:ext cx="844" cy="8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78" name="Rectangle 99">
              <a:extLst>
                <a:ext uri="{FF2B5EF4-FFF2-40B4-BE49-F238E27FC236}">
                  <a16:creationId xmlns:a16="http://schemas.microsoft.com/office/drawing/2014/main" id="{342E233F-D5CA-4706-B988-0AF96E7ADE88}"/>
                </a:ext>
              </a:extLst>
            </p:cNvPr>
            <p:cNvSpPr>
              <a:spLocks noChangeArrowheads="1"/>
            </p:cNvSpPr>
            <p:nvPr/>
          </p:nvSpPr>
          <p:spPr bwMode="auto">
            <a:xfrm>
              <a:off x="3780" y="119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79" name="Rectangle 100">
              <a:extLst>
                <a:ext uri="{FF2B5EF4-FFF2-40B4-BE49-F238E27FC236}">
                  <a16:creationId xmlns:a16="http://schemas.microsoft.com/office/drawing/2014/main" id="{B98E7FCC-2B21-4FAF-BC56-E0A278F85F59}"/>
                </a:ext>
              </a:extLst>
            </p:cNvPr>
            <p:cNvSpPr>
              <a:spLocks noChangeArrowheads="1"/>
            </p:cNvSpPr>
            <p:nvPr/>
          </p:nvSpPr>
          <p:spPr bwMode="auto">
            <a:xfrm>
              <a:off x="4060" y="14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0" name="Rectangle 101">
              <a:extLst>
                <a:ext uri="{FF2B5EF4-FFF2-40B4-BE49-F238E27FC236}">
                  <a16:creationId xmlns:a16="http://schemas.microsoft.com/office/drawing/2014/main" id="{0A410FC6-A33D-4CF0-AD5A-C9C8DE085430}"/>
                </a:ext>
              </a:extLst>
            </p:cNvPr>
            <p:cNvSpPr>
              <a:spLocks noChangeArrowheads="1"/>
            </p:cNvSpPr>
            <p:nvPr/>
          </p:nvSpPr>
          <p:spPr bwMode="auto">
            <a:xfrm>
              <a:off x="4060" y="1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1" name="Rectangle 102">
              <a:extLst>
                <a:ext uri="{FF2B5EF4-FFF2-40B4-BE49-F238E27FC236}">
                  <a16:creationId xmlns:a16="http://schemas.microsoft.com/office/drawing/2014/main" id="{8F7064A1-E351-411A-9DAF-A575F96A0A4E}"/>
                </a:ext>
              </a:extLst>
            </p:cNvPr>
            <p:cNvSpPr>
              <a:spLocks noChangeArrowheads="1"/>
            </p:cNvSpPr>
            <p:nvPr/>
          </p:nvSpPr>
          <p:spPr bwMode="auto">
            <a:xfrm>
              <a:off x="3805" y="192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2" name="Rectangle 103">
              <a:extLst>
                <a:ext uri="{FF2B5EF4-FFF2-40B4-BE49-F238E27FC236}">
                  <a16:creationId xmlns:a16="http://schemas.microsoft.com/office/drawing/2014/main" id="{BB0275A2-3F77-4551-BE45-6E1EA8C19B1E}"/>
                </a:ext>
              </a:extLst>
            </p:cNvPr>
            <p:cNvSpPr>
              <a:spLocks noChangeArrowheads="1"/>
            </p:cNvSpPr>
            <p:nvPr/>
          </p:nvSpPr>
          <p:spPr bwMode="auto">
            <a:xfrm>
              <a:off x="3455" y="1968"/>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3" name="Rectangle 104">
              <a:extLst>
                <a:ext uri="{FF2B5EF4-FFF2-40B4-BE49-F238E27FC236}">
                  <a16:creationId xmlns:a16="http://schemas.microsoft.com/office/drawing/2014/main" id="{D1663B9D-7DB7-47E0-B684-E0F7C921D4E7}"/>
                </a:ext>
              </a:extLst>
            </p:cNvPr>
            <p:cNvSpPr>
              <a:spLocks noChangeArrowheads="1"/>
            </p:cNvSpPr>
            <p:nvPr/>
          </p:nvSpPr>
          <p:spPr bwMode="auto">
            <a:xfrm>
              <a:off x="3247" y="1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4" name="Rectangle 105">
              <a:extLst>
                <a:ext uri="{FF2B5EF4-FFF2-40B4-BE49-F238E27FC236}">
                  <a16:creationId xmlns:a16="http://schemas.microsoft.com/office/drawing/2014/main" id="{8F089DEB-5B8B-43B7-A8B6-3202CE756D3F}"/>
                </a:ext>
              </a:extLst>
            </p:cNvPr>
            <p:cNvSpPr>
              <a:spLocks noChangeArrowheads="1"/>
            </p:cNvSpPr>
            <p:nvPr/>
          </p:nvSpPr>
          <p:spPr bwMode="auto">
            <a:xfrm>
              <a:off x="3247" y="14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5" name="Rectangle 106">
              <a:extLst>
                <a:ext uri="{FF2B5EF4-FFF2-40B4-BE49-F238E27FC236}">
                  <a16:creationId xmlns:a16="http://schemas.microsoft.com/office/drawing/2014/main" id="{76F30530-365D-417E-89BF-F3F31DB55EFC}"/>
                </a:ext>
              </a:extLst>
            </p:cNvPr>
            <p:cNvSpPr>
              <a:spLocks noChangeArrowheads="1"/>
            </p:cNvSpPr>
            <p:nvPr/>
          </p:nvSpPr>
          <p:spPr bwMode="auto">
            <a:xfrm>
              <a:off x="3455" y="116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86" name="Freeform 107">
              <a:extLst>
                <a:ext uri="{FF2B5EF4-FFF2-40B4-BE49-F238E27FC236}">
                  <a16:creationId xmlns:a16="http://schemas.microsoft.com/office/drawing/2014/main" id="{215F08A5-81FD-461E-90CC-4531C33CD314}"/>
                </a:ext>
              </a:extLst>
            </p:cNvPr>
            <p:cNvSpPr>
              <a:spLocks/>
            </p:cNvSpPr>
            <p:nvPr/>
          </p:nvSpPr>
          <p:spPr bwMode="auto">
            <a:xfrm>
              <a:off x="3402" y="1321"/>
              <a:ext cx="492" cy="492"/>
            </a:xfrm>
            <a:custGeom>
              <a:avLst/>
              <a:gdLst>
                <a:gd name="T0" fmla="*/ 491 w 492"/>
                <a:gd name="T1" fmla="*/ 226 h 492"/>
                <a:gd name="T2" fmla="*/ 488 w 492"/>
                <a:gd name="T3" fmla="*/ 201 h 492"/>
                <a:gd name="T4" fmla="*/ 482 w 492"/>
                <a:gd name="T5" fmla="*/ 178 h 492"/>
                <a:gd name="T6" fmla="*/ 474 w 492"/>
                <a:gd name="T7" fmla="*/ 154 h 492"/>
                <a:gd name="T8" fmla="*/ 463 w 492"/>
                <a:gd name="T9" fmla="*/ 133 h 492"/>
                <a:gd name="T10" fmla="*/ 452 w 492"/>
                <a:gd name="T11" fmla="*/ 113 h 492"/>
                <a:gd name="T12" fmla="*/ 438 w 492"/>
                <a:gd name="T13" fmla="*/ 93 h 492"/>
                <a:gd name="T14" fmla="*/ 423 w 492"/>
                <a:gd name="T15" fmla="*/ 76 h 492"/>
                <a:gd name="T16" fmla="*/ 405 w 492"/>
                <a:gd name="T17" fmla="*/ 60 h 492"/>
                <a:gd name="T18" fmla="*/ 387 w 492"/>
                <a:gd name="T19" fmla="*/ 45 h 492"/>
                <a:gd name="T20" fmla="*/ 367 w 492"/>
                <a:gd name="T21" fmla="*/ 32 h 492"/>
                <a:gd name="T22" fmla="*/ 345 w 492"/>
                <a:gd name="T23" fmla="*/ 22 h 492"/>
                <a:gd name="T24" fmla="*/ 323 w 492"/>
                <a:gd name="T25" fmla="*/ 13 h 492"/>
                <a:gd name="T26" fmla="*/ 300 w 492"/>
                <a:gd name="T27" fmla="*/ 7 h 492"/>
                <a:gd name="T28" fmla="*/ 276 w 492"/>
                <a:gd name="T29" fmla="*/ 2 h 492"/>
                <a:gd name="T30" fmla="*/ 251 w 492"/>
                <a:gd name="T31" fmla="*/ 0 h 492"/>
                <a:gd name="T32" fmla="*/ 226 w 492"/>
                <a:gd name="T33" fmla="*/ 1 h 492"/>
                <a:gd name="T34" fmla="*/ 201 w 492"/>
                <a:gd name="T35" fmla="*/ 4 h 492"/>
                <a:gd name="T36" fmla="*/ 177 w 492"/>
                <a:gd name="T37" fmla="*/ 11 h 492"/>
                <a:gd name="T38" fmla="*/ 154 w 492"/>
                <a:gd name="T39" fmla="*/ 19 h 492"/>
                <a:gd name="T40" fmla="*/ 133 w 492"/>
                <a:gd name="T41" fmla="*/ 28 h 492"/>
                <a:gd name="T42" fmla="*/ 112 w 492"/>
                <a:gd name="T43" fmla="*/ 40 h 492"/>
                <a:gd name="T44" fmla="*/ 93 w 492"/>
                <a:gd name="T45" fmla="*/ 54 h 492"/>
                <a:gd name="T46" fmla="*/ 75 w 492"/>
                <a:gd name="T47" fmla="*/ 70 h 492"/>
                <a:gd name="T48" fmla="*/ 59 w 492"/>
                <a:gd name="T49" fmla="*/ 87 h 492"/>
                <a:gd name="T50" fmla="*/ 44 w 492"/>
                <a:gd name="T51" fmla="*/ 105 h 492"/>
                <a:gd name="T52" fmla="*/ 32 w 492"/>
                <a:gd name="T53" fmla="*/ 126 h 492"/>
                <a:gd name="T54" fmla="*/ 22 w 492"/>
                <a:gd name="T55" fmla="*/ 147 h 492"/>
                <a:gd name="T56" fmla="*/ 13 w 492"/>
                <a:gd name="T57" fmla="*/ 170 h 492"/>
                <a:gd name="T58" fmla="*/ 6 w 492"/>
                <a:gd name="T59" fmla="*/ 192 h 492"/>
                <a:gd name="T60" fmla="*/ 2 w 492"/>
                <a:gd name="T61" fmla="*/ 217 h 492"/>
                <a:gd name="T62" fmla="*/ 0 w 492"/>
                <a:gd name="T63" fmla="*/ 241 h 492"/>
                <a:gd name="T64" fmla="*/ 1 w 492"/>
                <a:gd name="T65" fmla="*/ 267 h 492"/>
                <a:gd name="T66" fmla="*/ 4 w 492"/>
                <a:gd name="T67" fmla="*/ 291 h 492"/>
                <a:gd name="T68" fmla="*/ 10 w 492"/>
                <a:gd name="T69" fmla="*/ 315 h 492"/>
                <a:gd name="T70" fmla="*/ 18 w 492"/>
                <a:gd name="T71" fmla="*/ 338 h 492"/>
                <a:gd name="T72" fmla="*/ 28 w 492"/>
                <a:gd name="T73" fmla="*/ 359 h 492"/>
                <a:gd name="T74" fmla="*/ 40 w 492"/>
                <a:gd name="T75" fmla="*/ 380 h 492"/>
                <a:gd name="T76" fmla="*/ 53 w 492"/>
                <a:gd name="T77" fmla="*/ 399 h 492"/>
                <a:gd name="T78" fmla="*/ 70 w 492"/>
                <a:gd name="T79" fmla="*/ 417 h 492"/>
                <a:gd name="T80" fmla="*/ 87 w 492"/>
                <a:gd name="T81" fmla="*/ 433 h 492"/>
                <a:gd name="T82" fmla="*/ 105 w 492"/>
                <a:gd name="T83" fmla="*/ 448 h 492"/>
                <a:gd name="T84" fmla="*/ 126 w 492"/>
                <a:gd name="T85" fmla="*/ 460 h 492"/>
                <a:gd name="T86" fmla="*/ 146 w 492"/>
                <a:gd name="T87" fmla="*/ 470 h 492"/>
                <a:gd name="T88" fmla="*/ 169 w 492"/>
                <a:gd name="T89" fmla="*/ 480 h 492"/>
                <a:gd name="T90" fmla="*/ 192 w 492"/>
                <a:gd name="T91" fmla="*/ 486 h 492"/>
                <a:gd name="T92" fmla="*/ 217 w 492"/>
                <a:gd name="T93" fmla="*/ 490 h 492"/>
                <a:gd name="T94" fmla="*/ 241 w 492"/>
                <a:gd name="T95" fmla="*/ 492 h 492"/>
                <a:gd name="T96" fmla="*/ 263 w 492"/>
                <a:gd name="T97" fmla="*/ 491 h 492"/>
                <a:gd name="T98" fmla="*/ 283 w 492"/>
                <a:gd name="T99" fmla="*/ 489 h 492"/>
                <a:gd name="T100" fmla="*/ 302 w 492"/>
                <a:gd name="T101" fmla="*/ 485 h 492"/>
                <a:gd name="T102" fmla="*/ 322 w 492"/>
                <a:gd name="T103" fmla="*/ 480 h 492"/>
                <a:gd name="T104" fmla="*/ 340 w 492"/>
                <a:gd name="T105" fmla="*/ 474 h 492"/>
                <a:gd name="T106" fmla="*/ 357 w 492"/>
                <a:gd name="T107" fmla="*/ 465 h 492"/>
                <a:gd name="T108" fmla="*/ 375 w 492"/>
                <a:gd name="T109" fmla="*/ 455 h 492"/>
                <a:gd name="T110" fmla="*/ 391 w 492"/>
                <a:gd name="T111" fmla="*/ 445 h 4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2" h="492">
                  <a:moveTo>
                    <a:pt x="492" y="239"/>
                  </a:moveTo>
                  <a:lnTo>
                    <a:pt x="491" y="226"/>
                  </a:lnTo>
                  <a:lnTo>
                    <a:pt x="489" y="214"/>
                  </a:lnTo>
                  <a:lnTo>
                    <a:pt x="488" y="201"/>
                  </a:lnTo>
                  <a:lnTo>
                    <a:pt x="485" y="189"/>
                  </a:lnTo>
                  <a:lnTo>
                    <a:pt x="482" y="178"/>
                  </a:lnTo>
                  <a:lnTo>
                    <a:pt x="478" y="166"/>
                  </a:lnTo>
                  <a:lnTo>
                    <a:pt x="474" y="154"/>
                  </a:lnTo>
                  <a:lnTo>
                    <a:pt x="470" y="143"/>
                  </a:lnTo>
                  <a:lnTo>
                    <a:pt x="463" y="133"/>
                  </a:lnTo>
                  <a:lnTo>
                    <a:pt x="458" y="123"/>
                  </a:lnTo>
                  <a:lnTo>
                    <a:pt x="452" y="113"/>
                  </a:lnTo>
                  <a:lnTo>
                    <a:pt x="445" y="102"/>
                  </a:lnTo>
                  <a:lnTo>
                    <a:pt x="438" y="93"/>
                  </a:lnTo>
                  <a:lnTo>
                    <a:pt x="431" y="84"/>
                  </a:lnTo>
                  <a:lnTo>
                    <a:pt x="423" y="76"/>
                  </a:lnTo>
                  <a:lnTo>
                    <a:pt x="414" y="68"/>
                  </a:lnTo>
                  <a:lnTo>
                    <a:pt x="405" y="60"/>
                  </a:lnTo>
                  <a:lnTo>
                    <a:pt x="396" y="52"/>
                  </a:lnTo>
                  <a:lnTo>
                    <a:pt x="387" y="45"/>
                  </a:lnTo>
                  <a:lnTo>
                    <a:pt x="377" y="38"/>
                  </a:lnTo>
                  <a:lnTo>
                    <a:pt x="367" y="32"/>
                  </a:lnTo>
                  <a:lnTo>
                    <a:pt x="356" y="27"/>
                  </a:lnTo>
                  <a:lnTo>
                    <a:pt x="345" y="22"/>
                  </a:lnTo>
                  <a:lnTo>
                    <a:pt x="335" y="17"/>
                  </a:lnTo>
                  <a:lnTo>
                    <a:pt x="323" y="13"/>
                  </a:lnTo>
                  <a:lnTo>
                    <a:pt x="311" y="10"/>
                  </a:lnTo>
                  <a:lnTo>
                    <a:pt x="300" y="7"/>
                  </a:lnTo>
                  <a:lnTo>
                    <a:pt x="288" y="4"/>
                  </a:lnTo>
                  <a:lnTo>
                    <a:pt x="276" y="2"/>
                  </a:lnTo>
                  <a:lnTo>
                    <a:pt x="263" y="1"/>
                  </a:lnTo>
                  <a:lnTo>
                    <a:pt x="251" y="0"/>
                  </a:lnTo>
                  <a:lnTo>
                    <a:pt x="238" y="1"/>
                  </a:lnTo>
                  <a:lnTo>
                    <a:pt x="226" y="1"/>
                  </a:lnTo>
                  <a:lnTo>
                    <a:pt x="213" y="3"/>
                  </a:lnTo>
                  <a:lnTo>
                    <a:pt x="201" y="4"/>
                  </a:lnTo>
                  <a:lnTo>
                    <a:pt x="189" y="8"/>
                  </a:lnTo>
                  <a:lnTo>
                    <a:pt x="177" y="11"/>
                  </a:lnTo>
                  <a:lnTo>
                    <a:pt x="166" y="15"/>
                  </a:lnTo>
                  <a:lnTo>
                    <a:pt x="154" y="19"/>
                  </a:lnTo>
                  <a:lnTo>
                    <a:pt x="143" y="23"/>
                  </a:lnTo>
                  <a:lnTo>
                    <a:pt x="133" y="28"/>
                  </a:lnTo>
                  <a:lnTo>
                    <a:pt x="122" y="34"/>
                  </a:lnTo>
                  <a:lnTo>
                    <a:pt x="112" y="40"/>
                  </a:lnTo>
                  <a:lnTo>
                    <a:pt x="102" y="47"/>
                  </a:lnTo>
                  <a:lnTo>
                    <a:pt x="93" y="54"/>
                  </a:lnTo>
                  <a:lnTo>
                    <a:pt x="84" y="62"/>
                  </a:lnTo>
                  <a:lnTo>
                    <a:pt x="75" y="70"/>
                  </a:lnTo>
                  <a:lnTo>
                    <a:pt x="67" y="78"/>
                  </a:lnTo>
                  <a:lnTo>
                    <a:pt x="59" y="87"/>
                  </a:lnTo>
                  <a:lnTo>
                    <a:pt x="51" y="96"/>
                  </a:lnTo>
                  <a:lnTo>
                    <a:pt x="44" y="105"/>
                  </a:lnTo>
                  <a:lnTo>
                    <a:pt x="38" y="116"/>
                  </a:lnTo>
                  <a:lnTo>
                    <a:pt x="32" y="126"/>
                  </a:lnTo>
                  <a:lnTo>
                    <a:pt x="27" y="136"/>
                  </a:lnTo>
                  <a:lnTo>
                    <a:pt x="22" y="147"/>
                  </a:lnTo>
                  <a:lnTo>
                    <a:pt x="17" y="157"/>
                  </a:lnTo>
                  <a:lnTo>
                    <a:pt x="13" y="170"/>
                  </a:lnTo>
                  <a:lnTo>
                    <a:pt x="9" y="181"/>
                  </a:lnTo>
                  <a:lnTo>
                    <a:pt x="6" y="192"/>
                  </a:lnTo>
                  <a:lnTo>
                    <a:pt x="3" y="204"/>
                  </a:lnTo>
                  <a:lnTo>
                    <a:pt x="2" y="217"/>
                  </a:lnTo>
                  <a:lnTo>
                    <a:pt x="1" y="229"/>
                  </a:lnTo>
                  <a:lnTo>
                    <a:pt x="0" y="241"/>
                  </a:lnTo>
                  <a:lnTo>
                    <a:pt x="0" y="254"/>
                  </a:lnTo>
                  <a:lnTo>
                    <a:pt x="1" y="267"/>
                  </a:lnTo>
                  <a:lnTo>
                    <a:pt x="2" y="279"/>
                  </a:lnTo>
                  <a:lnTo>
                    <a:pt x="4" y="291"/>
                  </a:lnTo>
                  <a:lnTo>
                    <a:pt x="7" y="303"/>
                  </a:lnTo>
                  <a:lnTo>
                    <a:pt x="10" y="315"/>
                  </a:lnTo>
                  <a:lnTo>
                    <a:pt x="14" y="327"/>
                  </a:lnTo>
                  <a:lnTo>
                    <a:pt x="18" y="338"/>
                  </a:lnTo>
                  <a:lnTo>
                    <a:pt x="23" y="349"/>
                  </a:lnTo>
                  <a:lnTo>
                    <a:pt x="28" y="359"/>
                  </a:lnTo>
                  <a:lnTo>
                    <a:pt x="34" y="371"/>
                  </a:lnTo>
                  <a:lnTo>
                    <a:pt x="40" y="380"/>
                  </a:lnTo>
                  <a:lnTo>
                    <a:pt x="46" y="390"/>
                  </a:lnTo>
                  <a:lnTo>
                    <a:pt x="53" y="399"/>
                  </a:lnTo>
                  <a:lnTo>
                    <a:pt x="61" y="408"/>
                  </a:lnTo>
                  <a:lnTo>
                    <a:pt x="70" y="417"/>
                  </a:lnTo>
                  <a:lnTo>
                    <a:pt x="78" y="426"/>
                  </a:lnTo>
                  <a:lnTo>
                    <a:pt x="87" y="433"/>
                  </a:lnTo>
                  <a:lnTo>
                    <a:pt x="96" y="441"/>
                  </a:lnTo>
                  <a:lnTo>
                    <a:pt x="105" y="448"/>
                  </a:lnTo>
                  <a:lnTo>
                    <a:pt x="116" y="454"/>
                  </a:lnTo>
                  <a:lnTo>
                    <a:pt x="126" y="460"/>
                  </a:lnTo>
                  <a:lnTo>
                    <a:pt x="136" y="465"/>
                  </a:lnTo>
                  <a:lnTo>
                    <a:pt x="146" y="470"/>
                  </a:lnTo>
                  <a:lnTo>
                    <a:pt x="157" y="476"/>
                  </a:lnTo>
                  <a:lnTo>
                    <a:pt x="169" y="480"/>
                  </a:lnTo>
                  <a:lnTo>
                    <a:pt x="180" y="483"/>
                  </a:lnTo>
                  <a:lnTo>
                    <a:pt x="192" y="486"/>
                  </a:lnTo>
                  <a:lnTo>
                    <a:pt x="204" y="488"/>
                  </a:lnTo>
                  <a:lnTo>
                    <a:pt x="217" y="490"/>
                  </a:lnTo>
                  <a:lnTo>
                    <a:pt x="229" y="491"/>
                  </a:lnTo>
                  <a:lnTo>
                    <a:pt x="241" y="492"/>
                  </a:lnTo>
                  <a:lnTo>
                    <a:pt x="253" y="492"/>
                  </a:lnTo>
                  <a:lnTo>
                    <a:pt x="263" y="491"/>
                  </a:lnTo>
                  <a:lnTo>
                    <a:pt x="274" y="490"/>
                  </a:lnTo>
                  <a:lnTo>
                    <a:pt x="283" y="489"/>
                  </a:lnTo>
                  <a:lnTo>
                    <a:pt x="293" y="487"/>
                  </a:lnTo>
                  <a:lnTo>
                    <a:pt x="302" y="485"/>
                  </a:lnTo>
                  <a:lnTo>
                    <a:pt x="311" y="483"/>
                  </a:lnTo>
                  <a:lnTo>
                    <a:pt x="322" y="480"/>
                  </a:lnTo>
                  <a:lnTo>
                    <a:pt x="331" y="477"/>
                  </a:lnTo>
                  <a:lnTo>
                    <a:pt x="340" y="474"/>
                  </a:lnTo>
                  <a:lnTo>
                    <a:pt x="348" y="469"/>
                  </a:lnTo>
                  <a:lnTo>
                    <a:pt x="357" y="465"/>
                  </a:lnTo>
                  <a:lnTo>
                    <a:pt x="365" y="460"/>
                  </a:lnTo>
                  <a:lnTo>
                    <a:pt x="375" y="455"/>
                  </a:lnTo>
                  <a:lnTo>
                    <a:pt x="383" y="450"/>
                  </a:lnTo>
                  <a:lnTo>
                    <a:pt x="391" y="445"/>
                  </a:lnTo>
                  <a:lnTo>
                    <a:pt x="398" y="43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87" name="Freeform 108">
              <a:extLst>
                <a:ext uri="{FF2B5EF4-FFF2-40B4-BE49-F238E27FC236}">
                  <a16:creationId xmlns:a16="http://schemas.microsoft.com/office/drawing/2014/main" id="{4D3C9AAC-C623-4944-8D4D-B4D4F2F0B404}"/>
                </a:ext>
              </a:extLst>
            </p:cNvPr>
            <p:cNvSpPr>
              <a:spLocks/>
            </p:cNvSpPr>
            <p:nvPr/>
          </p:nvSpPr>
          <p:spPr bwMode="auto">
            <a:xfrm>
              <a:off x="3876" y="1554"/>
              <a:ext cx="36" cy="56"/>
            </a:xfrm>
            <a:custGeom>
              <a:avLst/>
              <a:gdLst>
                <a:gd name="T0" fmla="*/ 36 w 36"/>
                <a:gd name="T1" fmla="*/ 2 h 56"/>
                <a:gd name="T2" fmla="*/ 14 w 36"/>
                <a:gd name="T3" fmla="*/ 56 h 56"/>
                <a:gd name="T4" fmla="*/ 0 w 36"/>
                <a:gd name="T5" fmla="*/ 0 h 56"/>
                <a:gd name="T6" fmla="*/ 36 w 36"/>
                <a:gd name="T7" fmla="*/ 2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56">
                  <a:moveTo>
                    <a:pt x="36" y="2"/>
                  </a:moveTo>
                  <a:lnTo>
                    <a:pt x="14" y="56"/>
                  </a:lnTo>
                  <a:lnTo>
                    <a:pt x="0" y="0"/>
                  </a:lnTo>
                  <a:lnTo>
                    <a:pt x="3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88" name="Rectangle 109">
              <a:extLst>
                <a:ext uri="{FF2B5EF4-FFF2-40B4-BE49-F238E27FC236}">
                  <a16:creationId xmlns:a16="http://schemas.microsoft.com/office/drawing/2014/main" id="{D758922A-E048-4D97-B56E-341C0CCB169E}"/>
                </a:ext>
              </a:extLst>
            </p:cNvPr>
            <p:cNvSpPr>
              <a:spLocks noChangeArrowheads="1"/>
            </p:cNvSpPr>
            <p:nvPr/>
          </p:nvSpPr>
          <p:spPr bwMode="auto">
            <a:xfrm>
              <a:off x="2920" y="2265"/>
              <a:ext cx="171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Times New Roman" pitchFamily="18" charset="0"/>
                </a:rPr>
                <a:t>⑤</a:t>
              </a:r>
              <a:r>
                <a:rPr lang="zh-CN" altLang="en-US" sz="2000" dirty="0">
                  <a:latin typeface="微软雅黑" panose="020B0503020204020204" pitchFamily="34" charset="-122"/>
                  <a:ea typeface="微软雅黑" panose="020B0503020204020204" pitchFamily="34" charset="-122"/>
                  <a:cs typeface="Times New Roman" pitchFamily="18" charset="0"/>
                </a:rPr>
                <a:t>收到</a:t>
              </a:r>
              <a:r>
                <a:rPr lang="en-US" altLang="zh-CN" sz="2000" dirty="0" err="1">
                  <a:latin typeface="微软雅黑" panose="020B0503020204020204" pitchFamily="34" charset="-122"/>
                  <a:ea typeface="微软雅黑" panose="020B0503020204020204" pitchFamily="34" charset="-122"/>
                  <a:cs typeface="Times New Roman" pitchFamily="18" charset="0"/>
                </a:rPr>
                <a:t>ACK,n</a:t>
              </a:r>
              <a:r>
                <a:rPr lang="en-US" altLang="zh-CN" sz="2000" dirty="0">
                  <a:latin typeface="微软雅黑" panose="020B0503020204020204" pitchFamily="34" charset="-122"/>
                  <a:ea typeface="微软雅黑" panose="020B0503020204020204" pitchFamily="34" charset="-122"/>
                  <a:cs typeface="Times New Roman" pitchFamily="18" charset="0"/>
                </a:rPr>
                <a:t>=0,1,2</a:t>
              </a:r>
            </a:p>
          </p:txBody>
        </p:sp>
        <p:sp>
          <p:nvSpPr>
            <p:cNvPr id="189" name="Freeform 110">
              <a:extLst>
                <a:ext uri="{FF2B5EF4-FFF2-40B4-BE49-F238E27FC236}">
                  <a16:creationId xmlns:a16="http://schemas.microsoft.com/office/drawing/2014/main" id="{C88074A7-6C41-48B0-9DF4-5D198F26B72F}"/>
                </a:ext>
              </a:extLst>
            </p:cNvPr>
            <p:cNvSpPr>
              <a:spLocks/>
            </p:cNvSpPr>
            <p:nvPr/>
          </p:nvSpPr>
          <p:spPr bwMode="auto">
            <a:xfrm>
              <a:off x="4457" y="2534"/>
              <a:ext cx="1193" cy="1192"/>
            </a:xfrm>
            <a:custGeom>
              <a:avLst/>
              <a:gdLst>
                <a:gd name="T0" fmla="*/ 2 w 1193"/>
                <a:gd name="T1" fmla="*/ 551 h 1192"/>
                <a:gd name="T2" fmla="*/ 9 w 1193"/>
                <a:gd name="T3" fmla="*/ 490 h 1192"/>
                <a:gd name="T4" fmla="*/ 23 w 1193"/>
                <a:gd name="T5" fmla="*/ 433 h 1192"/>
                <a:gd name="T6" fmla="*/ 42 w 1193"/>
                <a:gd name="T7" fmla="*/ 377 h 1192"/>
                <a:gd name="T8" fmla="*/ 65 w 1193"/>
                <a:gd name="T9" fmla="*/ 325 h 1192"/>
                <a:gd name="T10" fmla="*/ 94 w 1193"/>
                <a:gd name="T11" fmla="*/ 275 h 1192"/>
                <a:gd name="T12" fmla="*/ 128 w 1193"/>
                <a:gd name="T13" fmla="*/ 228 h 1192"/>
                <a:gd name="T14" fmla="*/ 175 w 1193"/>
                <a:gd name="T15" fmla="*/ 174 h 1192"/>
                <a:gd name="T16" fmla="*/ 229 w 1193"/>
                <a:gd name="T17" fmla="*/ 127 h 1192"/>
                <a:gd name="T18" fmla="*/ 276 w 1193"/>
                <a:gd name="T19" fmla="*/ 94 h 1192"/>
                <a:gd name="T20" fmla="*/ 325 w 1193"/>
                <a:gd name="T21" fmla="*/ 65 h 1192"/>
                <a:gd name="T22" fmla="*/ 378 w 1193"/>
                <a:gd name="T23" fmla="*/ 42 h 1192"/>
                <a:gd name="T24" fmla="*/ 433 w 1193"/>
                <a:gd name="T25" fmla="*/ 22 h 1192"/>
                <a:gd name="T26" fmla="*/ 491 w 1193"/>
                <a:gd name="T27" fmla="*/ 9 h 1192"/>
                <a:gd name="T28" fmla="*/ 550 w 1193"/>
                <a:gd name="T29" fmla="*/ 2 h 1192"/>
                <a:gd name="T30" fmla="*/ 612 w 1193"/>
                <a:gd name="T31" fmla="*/ 0 h 1192"/>
                <a:gd name="T32" fmla="*/ 672 w 1193"/>
                <a:gd name="T33" fmla="*/ 5 h 1192"/>
                <a:gd name="T34" fmla="*/ 732 w 1193"/>
                <a:gd name="T35" fmla="*/ 15 h 1192"/>
                <a:gd name="T36" fmla="*/ 788 w 1193"/>
                <a:gd name="T37" fmla="*/ 31 h 1192"/>
                <a:gd name="T38" fmla="*/ 842 w 1193"/>
                <a:gd name="T39" fmla="*/ 53 h 1192"/>
                <a:gd name="T40" fmla="*/ 893 w 1193"/>
                <a:gd name="T41" fmla="*/ 79 h 1192"/>
                <a:gd name="T42" fmla="*/ 942 w 1193"/>
                <a:gd name="T43" fmla="*/ 110 h 1192"/>
                <a:gd name="T44" fmla="*/ 987 w 1193"/>
                <a:gd name="T45" fmla="*/ 146 h 1192"/>
                <a:gd name="T46" fmla="*/ 1047 w 1193"/>
                <a:gd name="T47" fmla="*/ 206 h 1192"/>
                <a:gd name="T48" fmla="*/ 1083 w 1193"/>
                <a:gd name="T49" fmla="*/ 251 h 1192"/>
                <a:gd name="T50" fmla="*/ 1114 w 1193"/>
                <a:gd name="T51" fmla="*/ 300 h 1192"/>
                <a:gd name="T52" fmla="*/ 1140 w 1193"/>
                <a:gd name="T53" fmla="*/ 351 h 1192"/>
                <a:gd name="T54" fmla="*/ 1161 w 1193"/>
                <a:gd name="T55" fmla="*/ 405 h 1192"/>
                <a:gd name="T56" fmla="*/ 1177 w 1193"/>
                <a:gd name="T57" fmla="*/ 461 h 1192"/>
                <a:gd name="T58" fmla="*/ 1188 w 1193"/>
                <a:gd name="T59" fmla="*/ 520 h 1192"/>
                <a:gd name="T60" fmla="*/ 1193 w 1193"/>
                <a:gd name="T61" fmla="*/ 580 h 1192"/>
                <a:gd name="T62" fmla="*/ 1192 w 1193"/>
                <a:gd name="T63" fmla="*/ 627 h 1192"/>
                <a:gd name="T64" fmla="*/ 1186 w 1193"/>
                <a:gd name="T65" fmla="*/ 687 h 1192"/>
                <a:gd name="T66" fmla="*/ 1174 w 1193"/>
                <a:gd name="T67" fmla="*/ 745 h 1192"/>
                <a:gd name="T68" fmla="*/ 1157 w 1193"/>
                <a:gd name="T69" fmla="*/ 800 h 1192"/>
                <a:gd name="T70" fmla="*/ 1134 w 1193"/>
                <a:gd name="T71" fmla="*/ 854 h 1192"/>
                <a:gd name="T72" fmla="*/ 1106 w 1193"/>
                <a:gd name="T73" fmla="*/ 905 h 1192"/>
                <a:gd name="T74" fmla="*/ 1074 w 1193"/>
                <a:gd name="T75" fmla="*/ 952 h 1192"/>
                <a:gd name="T76" fmla="*/ 1038 w 1193"/>
                <a:gd name="T77" fmla="*/ 996 h 1192"/>
                <a:gd name="T78" fmla="*/ 975 w 1193"/>
                <a:gd name="T79" fmla="*/ 1056 h 1192"/>
                <a:gd name="T80" fmla="*/ 930 w 1193"/>
                <a:gd name="T81" fmla="*/ 1090 h 1192"/>
                <a:gd name="T82" fmla="*/ 881 w 1193"/>
                <a:gd name="T83" fmla="*/ 1120 h 1192"/>
                <a:gd name="T84" fmla="*/ 829 w 1193"/>
                <a:gd name="T85" fmla="*/ 1145 h 1192"/>
                <a:gd name="T86" fmla="*/ 773 w 1193"/>
                <a:gd name="T87" fmla="*/ 1165 h 1192"/>
                <a:gd name="T88" fmla="*/ 716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19 w 1193"/>
                <a:gd name="T99" fmla="*/ 1165 h 1192"/>
                <a:gd name="T100" fmla="*/ 364 w 1193"/>
                <a:gd name="T101" fmla="*/ 1145 h 1192"/>
                <a:gd name="T102" fmla="*/ 312 w 1193"/>
                <a:gd name="T103" fmla="*/ 1120 h 1192"/>
                <a:gd name="T104" fmla="*/ 263 w 1193"/>
                <a:gd name="T105" fmla="*/ 1090 h 1192"/>
                <a:gd name="T106" fmla="*/ 217 w 1193"/>
                <a:gd name="T107" fmla="*/ 1056 h 1192"/>
                <a:gd name="T108" fmla="*/ 155 w 1193"/>
                <a:gd name="T109" fmla="*/ 996 h 1192"/>
                <a:gd name="T110" fmla="*/ 118 w 1193"/>
                <a:gd name="T111" fmla="*/ 952 h 1192"/>
                <a:gd name="T112" fmla="*/ 87 w 1193"/>
                <a:gd name="T113" fmla="*/ 905 h 1192"/>
                <a:gd name="T114" fmla="*/ 59 w 1193"/>
                <a:gd name="T115" fmla="*/ 854 h 1192"/>
                <a:gd name="T116" fmla="*/ 37 w 1193"/>
                <a:gd name="T117" fmla="*/ 800 h 1192"/>
                <a:gd name="T118" fmla="*/ 20 w 1193"/>
                <a:gd name="T119" fmla="*/ 745 h 1192"/>
                <a:gd name="T120" fmla="*/ 7 w 1193"/>
                <a:gd name="T121" fmla="*/ 686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6"/>
                  </a:moveTo>
                  <a:lnTo>
                    <a:pt x="0" y="580"/>
                  </a:lnTo>
                  <a:lnTo>
                    <a:pt x="1" y="565"/>
                  </a:lnTo>
                  <a:lnTo>
                    <a:pt x="2" y="551"/>
                  </a:lnTo>
                  <a:lnTo>
                    <a:pt x="3" y="535"/>
                  </a:lnTo>
                  <a:lnTo>
                    <a:pt x="5" y="520"/>
                  </a:lnTo>
                  <a:lnTo>
                    <a:pt x="7" y="506"/>
                  </a:lnTo>
                  <a:lnTo>
                    <a:pt x="9" y="490"/>
                  </a:lnTo>
                  <a:lnTo>
                    <a:pt x="12" y="476"/>
                  </a:lnTo>
                  <a:lnTo>
                    <a:pt x="15" y="462"/>
                  </a:lnTo>
                  <a:lnTo>
                    <a:pt x="20" y="446"/>
                  </a:lnTo>
                  <a:lnTo>
                    <a:pt x="23" y="433"/>
                  </a:lnTo>
                  <a:lnTo>
                    <a:pt x="28" y="419"/>
                  </a:lnTo>
                  <a:lnTo>
                    <a:pt x="32" y="405"/>
                  </a:lnTo>
                  <a:lnTo>
                    <a:pt x="37" y="391"/>
                  </a:lnTo>
                  <a:lnTo>
                    <a:pt x="42" y="377"/>
                  </a:lnTo>
                  <a:lnTo>
                    <a:pt x="47" y="364"/>
                  </a:lnTo>
                  <a:lnTo>
                    <a:pt x="53" y="351"/>
                  </a:lnTo>
                  <a:lnTo>
                    <a:pt x="59" y="337"/>
                  </a:lnTo>
                  <a:lnTo>
                    <a:pt x="65" y="325"/>
                  </a:lnTo>
                  <a:lnTo>
                    <a:pt x="73" y="312"/>
                  </a:lnTo>
                  <a:lnTo>
                    <a:pt x="80" y="300"/>
                  </a:lnTo>
                  <a:lnTo>
                    <a:pt x="87" y="287"/>
                  </a:lnTo>
                  <a:lnTo>
                    <a:pt x="94" y="275"/>
                  </a:lnTo>
                  <a:lnTo>
                    <a:pt x="102" y="263"/>
                  </a:lnTo>
                  <a:lnTo>
                    <a:pt x="110" y="251"/>
                  </a:lnTo>
                  <a:lnTo>
                    <a:pt x="118" y="239"/>
                  </a:lnTo>
                  <a:lnTo>
                    <a:pt x="128" y="228"/>
                  </a:lnTo>
                  <a:lnTo>
                    <a:pt x="137" y="217"/>
                  </a:lnTo>
                  <a:lnTo>
                    <a:pt x="146" y="206"/>
                  </a:lnTo>
                  <a:lnTo>
                    <a:pt x="155" y="196"/>
                  </a:lnTo>
                  <a:lnTo>
                    <a:pt x="175" y="174"/>
                  </a:lnTo>
                  <a:lnTo>
                    <a:pt x="196" y="155"/>
                  </a:lnTo>
                  <a:lnTo>
                    <a:pt x="206" y="146"/>
                  </a:lnTo>
                  <a:lnTo>
                    <a:pt x="217" y="136"/>
                  </a:lnTo>
                  <a:lnTo>
                    <a:pt x="229" y="127"/>
                  </a:lnTo>
                  <a:lnTo>
                    <a:pt x="240" y="118"/>
                  </a:lnTo>
                  <a:lnTo>
                    <a:pt x="251" y="110"/>
                  </a:lnTo>
                  <a:lnTo>
                    <a:pt x="263" y="102"/>
                  </a:lnTo>
                  <a:lnTo>
                    <a:pt x="276" y="94"/>
                  </a:lnTo>
                  <a:lnTo>
                    <a:pt x="287" y="87"/>
                  </a:lnTo>
                  <a:lnTo>
                    <a:pt x="300" y="79"/>
                  </a:lnTo>
                  <a:lnTo>
                    <a:pt x="312" y="72"/>
                  </a:lnTo>
                  <a:lnTo>
                    <a:pt x="325" y="65"/>
                  </a:lnTo>
                  <a:lnTo>
                    <a:pt x="338" y="59"/>
                  </a:lnTo>
                  <a:lnTo>
                    <a:pt x="351" y="53"/>
                  </a:lnTo>
                  <a:lnTo>
                    <a:pt x="364" y="47"/>
                  </a:lnTo>
                  <a:lnTo>
                    <a:pt x="378" y="42"/>
                  </a:lnTo>
                  <a:lnTo>
                    <a:pt x="392" y="37"/>
                  </a:lnTo>
                  <a:lnTo>
                    <a:pt x="405" y="31"/>
                  </a:lnTo>
                  <a:lnTo>
                    <a:pt x="419" y="27"/>
                  </a:lnTo>
                  <a:lnTo>
                    <a:pt x="433" y="22"/>
                  </a:lnTo>
                  <a:lnTo>
                    <a:pt x="447" y="19"/>
                  </a:lnTo>
                  <a:lnTo>
                    <a:pt x="461" y="15"/>
                  </a:lnTo>
                  <a:lnTo>
                    <a:pt x="477" y="12"/>
                  </a:lnTo>
                  <a:lnTo>
                    <a:pt x="491" y="9"/>
                  </a:lnTo>
                  <a:lnTo>
                    <a:pt x="505" y="7"/>
                  </a:lnTo>
                  <a:lnTo>
                    <a:pt x="520" y="5"/>
                  </a:lnTo>
                  <a:lnTo>
                    <a:pt x="536" y="3"/>
                  </a:lnTo>
                  <a:lnTo>
                    <a:pt x="550" y="2"/>
                  </a:lnTo>
                  <a:lnTo>
                    <a:pt x="565" y="1"/>
                  </a:lnTo>
                  <a:lnTo>
                    <a:pt x="581" y="0"/>
                  </a:lnTo>
                  <a:lnTo>
                    <a:pt x="596" y="0"/>
                  </a:lnTo>
                  <a:lnTo>
                    <a:pt x="612" y="0"/>
                  </a:lnTo>
                  <a:lnTo>
                    <a:pt x="628" y="1"/>
                  </a:lnTo>
                  <a:lnTo>
                    <a:pt x="642" y="2"/>
                  </a:lnTo>
                  <a:lnTo>
                    <a:pt x="657" y="3"/>
                  </a:lnTo>
                  <a:lnTo>
                    <a:pt x="672" y="5"/>
                  </a:lnTo>
                  <a:lnTo>
                    <a:pt x="688" y="7"/>
                  </a:lnTo>
                  <a:lnTo>
                    <a:pt x="702" y="9"/>
                  </a:lnTo>
                  <a:lnTo>
                    <a:pt x="716" y="12"/>
                  </a:lnTo>
                  <a:lnTo>
                    <a:pt x="732" y="15"/>
                  </a:lnTo>
                  <a:lnTo>
                    <a:pt x="746" y="19"/>
                  </a:lnTo>
                  <a:lnTo>
                    <a:pt x="760" y="22"/>
                  </a:lnTo>
                  <a:lnTo>
                    <a:pt x="773" y="27"/>
                  </a:lnTo>
                  <a:lnTo>
                    <a:pt x="788" y="31"/>
                  </a:lnTo>
                  <a:lnTo>
                    <a:pt x="801" y="37"/>
                  </a:lnTo>
                  <a:lnTo>
                    <a:pt x="815" y="42"/>
                  </a:lnTo>
                  <a:lnTo>
                    <a:pt x="829" y="47"/>
                  </a:lnTo>
                  <a:lnTo>
                    <a:pt x="842" y="53"/>
                  </a:lnTo>
                  <a:lnTo>
                    <a:pt x="855" y="59"/>
                  </a:lnTo>
                  <a:lnTo>
                    <a:pt x="868" y="65"/>
                  </a:lnTo>
                  <a:lnTo>
                    <a:pt x="881" y="72"/>
                  </a:lnTo>
                  <a:lnTo>
                    <a:pt x="893" y="79"/>
                  </a:lnTo>
                  <a:lnTo>
                    <a:pt x="906" y="87"/>
                  </a:lnTo>
                  <a:lnTo>
                    <a:pt x="918" y="94"/>
                  </a:lnTo>
                  <a:lnTo>
                    <a:pt x="930" y="102"/>
                  </a:lnTo>
                  <a:lnTo>
                    <a:pt x="942" y="110"/>
                  </a:lnTo>
                  <a:lnTo>
                    <a:pt x="953" y="118"/>
                  </a:lnTo>
                  <a:lnTo>
                    <a:pt x="964" y="127"/>
                  </a:lnTo>
                  <a:lnTo>
                    <a:pt x="975" y="136"/>
                  </a:lnTo>
                  <a:lnTo>
                    <a:pt x="987" y="146"/>
                  </a:lnTo>
                  <a:lnTo>
                    <a:pt x="997" y="155"/>
                  </a:lnTo>
                  <a:lnTo>
                    <a:pt x="1018" y="174"/>
                  </a:lnTo>
                  <a:lnTo>
                    <a:pt x="1038" y="196"/>
                  </a:lnTo>
                  <a:lnTo>
                    <a:pt x="1047" y="206"/>
                  </a:lnTo>
                  <a:lnTo>
                    <a:pt x="1057" y="217"/>
                  </a:lnTo>
                  <a:lnTo>
                    <a:pt x="1065" y="228"/>
                  </a:lnTo>
                  <a:lnTo>
                    <a:pt x="1074" y="239"/>
                  </a:lnTo>
                  <a:lnTo>
                    <a:pt x="1083" y="251"/>
                  </a:lnTo>
                  <a:lnTo>
                    <a:pt x="1091" y="263"/>
                  </a:lnTo>
                  <a:lnTo>
                    <a:pt x="1099" y="275"/>
                  </a:lnTo>
                  <a:lnTo>
                    <a:pt x="1106" y="286"/>
                  </a:lnTo>
                  <a:lnTo>
                    <a:pt x="1114" y="300"/>
                  </a:lnTo>
                  <a:lnTo>
                    <a:pt x="1120" y="312"/>
                  </a:lnTo>
                  <a:lnTo>
                    <a:pt x="1127" y="324"/>
                  </a:lnTo>
                  <a:lnTo>
                    <a:pt x="1134" y="337"/>
                  </a:lnTo>
                  <a:lnTo>
                    <a:pt x="1140" y="351"/>
                  </a:lnTo>
                  <a:lnTo>
                    <a:pt x="1146" y="364"/>
                  </a:lnTo>
                  <a:lnTo>
                    <a:pt x="1151" y="377"/>
                  </a:lnTo>
                  <a:lnTo>
                    <a:pt x="1156" y="391"/>
                  </a:lnTo>
                  <a:lnTo>
                    <a:pt x="1161" y="405"/>
                  </a:lnTo>
                  <a:lnTo>
                    <a:pt x="1166" y="419"/>
                  </a:lnTo>
                  <a:lnTo>
                    <a:pt x="1170" y="432"/>
                  </a:lnTo>
                  <a:lnTo>
                    <a:pt x="1174" y="446"/>
                  </a:lnTo>
                  <a:lnTo>
                    <a:pt x="1177" y="461"/>
                  </a:lnTo>
                  <a:lnTo>
                    <a:pt x="1180" y="476"/>
                  </a:lnTo>
                  <a:lnTo>
                    <a:pt x="1184" y="490"/>
                  </a:lnTo>
                  <a:lnTo>
                    <a:pt x="1186" y="505"/>
                  </a:lnTo>
                  <a:lnTo>
                    <a:pt x="1188" y="520"/>
                  </a:lnTo>
                  <a:lnTo>
                    <a:pt x="1190" y="535"/>
                  </a:lnTo>
                  <a:lnTo>
                    <a:pt x="1191" y="549"/>
                  </a:lnTo>
                  <a:lnTo>
                    <a:pt x="1192" y="565"/>
                  </a:lnTo>
                  <a:lnTo>
                    <a:pt x="1193" y="580"/>
                  </a:lnTo>
                  <a:lnTo>
                    <a:pt x="1193" y="595"/>
                  </a:lnTo>
                  <a:lnTo>
                    <a:pt x="1193" y="596"/>
                  </a:lnTo>
                  <a:lnTo>
                    <a:pt x="1193" y="612"/>
                  </a:lnTo>
                  <a:lnTo>
                    <a:pt x="1192" y="627"/>
                  </a:lnTo>
                  <a:lnTo>
                    <a:pt x="1191" y="641"/>
                  </a:lnTo>
                  <a:lnTo>
                    <a:pt x="1190" y="657"/>
                  </a:lnTo>
                  <a:lnTo>
                    <a:pt x="1188" y="672"/>
                  </a:lnTo>
                  <a:lnTo>
                    <a:pt x="1186" y="687"/>
                  </a:lnTo>
                  <a:lnTo>
                    <a:pt x="1184" y="701"/>
                  </a:lnTo>
                  <a:lnTo>
                    <a:pt x="1180" y="716"/>
                  </a:lnTo>
                  <a:lnTo>
                    <a:pt x="1177" y="731"/>
                  </a:lnTo>
                  <a:lnTo>
                    <a:pt x="1174" y="745"/>
                  </a:lnTo>
                  <a:lnTo>
                    <a:pt x="1170" y="760"/>
                  </a:lnTo>
                  <a:lnTo>
                    <a:pt x="1166" y="773"/>
                  </a:lnTo>
                  <a:lnTo>
                    <a:pt x="1161" y="787"/>
                  </a:lnTo>
                  <a:lnTo>
                    <a:pt x="1157" y="800"/>
                  </a:lnTo>
                  <a:lnTo>
                    <a:pt x="1151" y="815"/>
                  </a:lnTo>
                  <a:lnTo>
                    <a:pt x="1146" y="828"/>
                  </a:lnTo>
                  <a:lnTo>
                    <a:pt x="1140" y="841"/>
                  </a:lnTo>
                  <a:lnTo>
                    <a:pt x="1134" y="854"/>
                  </a:lnTo>
                  <a:lnTo>
                    <a:pt x="1127" y="868"/>
                  </a:lnTo>
                  <a:lnTo>
                    <a:pt x="1120" y="880"/>
                  </a:lnTo>
                  <a:lnTo>
                    <a:pt x="1114" y="892"/>
                  </a:lnTo>
                  <a:lnTo>
                    <a:pt x="1106" y="905"/>
                  </a:lnTo>
                  <a:lnTo>
                    <a:pt x="1099" y="918"/>
                  </a:lnTo>
                  <a:lnTo>
                    <a:pt x="1091" y="929"/>
                  </a:lnTo>
                  <a:lnTo>
                    <a:pt x="1083" y="941"/>
                  </a:lnTo>
                  <a:lnTo>
                    <a:pt x="1074" y="952"/>
                  </a:lnTo>
                  <a:lnTo>
                    <a:pt x="1065" y="963"/>
                  </a:lnTo>
                  <a:lnTo>
                    <a:pt x="1057" y="975"/>
                  </a:lnTo>
                  <a:lnTo>
                    <a:pt x="1047" y="986"/>
                  </a:lnTo>
                  <a:lnTo>
                    <a:pt x="1038" y="996"/>
                  </a:lnTo>
                  <a:lnTo>
                    <a:pt x="1018" y="1018"/>
                  </a:lnTo>
                  <a:lnTo>
                    <a:pt x="997" y="1037"/>
                  </a:lnTo>
                  <a:lnTo>
                    <a:pt x="987" y="1046"/>
                  </a:lnTo>
                  <a:lnTo>
                    <a:pt x="975" y="1056"/>
                  </a:lnTo>
                  <a:lnTo>
                    <a:pt x="964" y="1064"/>
                  </a:lnTo>
                  <a:lnTo>
                    <a:pt x="953" y="1074"/>
                  </a:lnTo>
                  <a:lnTo>
                    <a:pt x="942" y="1082"/>
                  </a:lnTo>
                  <a:lnTo>
                    <a:pt x="930" y="1090"/>
                  </a:lnTo>
                  <a:lnTo>
                    <a:pt x="918" y="1098"/>
                  </a:lnTo>
                  <a:lnTo>
                    <a:pt x="906" y="1105"/>
                  </a:lnTo>
                  <a:lnTo>
                    <a:pt x="893" y="1113"/>
                  </a:lnTo>
                  <a:lnTo>
                    <a:pt x="881" y="1120"/>
                  </a:lnTo>
                  <a:lnTo>
                    <a:pt x="868" y="1127"/>
                  </a:lnTo>
                  <a:lnTo>
                    <a:pt x="855" y="1133"/>
                  </a:lnTo>
                  <a:lnTo>
                    <a:pt x="842" y="1139"/>
                  </a:lnTo>
                  <a:lnTo>
                    <a:pt x="829" y="1145"/>
                  </a:lnTo>
                  <a:lnTo>
                    <a:pt x="815" y="1150"/>
                  </a:lnTo>
                  <a:lnTo>
                    <a:pt x="801" y="1155"/>
                  </a:lnTo>
                  <a:lnTo>
                    <a:pt x="788" y="1160"/>
                  </a:lnTo>
                  <a:lnTo>
                    <a:pt x="773" y="1165"/>
                  </a:lnTo>
                  <a:lnTo>
                    <a:pt x="759" y="1169"/>
                  </a:lnTo>
                  <a:lnTo>
                    <a:pt x="746" y="1174"/>
                  </a:lnTo>
                  <a:lnTo>
                    <a:pt x="731" y="1177"/>
                  </a:lnTo>
                  <a:lnTo>
                    <a:pt x="716" y="1180"/>
                  </a:lnTo>
                  <a:lnTo>
                    <a:pt x="702" y="1183"/>
                  </a:lnTo>
                  <a:lnTo>
                    <a:pt x="687" y="1185"/>
                  </a:lnTo>
                  <a:lnTo>
                    <a:pt x="672" y="1187"/>
                  </a:lnTo>
                  <a:lnTo>
                    <a:pt x="657" y="1189"/>
                  </a:lnTo>
                  <a:lnTo>
                    <a:pt x="642" y="1190"/>
                  </a:lnTo>
                  <a:lnTo>
                    <a:pt x="628" y="1191"/>
                  </a:lnTo>
                  <a:lnTo>
                    <a:pt x="612" y="1192"/>
                  </a:lnTo>
                  <a:lnTo>
                    <a:pt x="596" y="1192"/>
                  </a:lnTo>
                  <a:lnTo>
                    <a:pt x="581" y="1192"/>
                  </a:lnTo>
                  <a:lnTo>
                    <a:pt x="565" y="1191"/>
                  </a:lnTo>
                  <a:lnTo>
                    <a:pt x="551" y="1190"/>
                  </a:lnTo>
                  <a:lnTo>
                    <a:pt x="536" y="1189"/>
                  </a:lnTo>
                  <a:lnTo>
                    <a:pt x="520" y="1187"/>
                  </a:lnTo>
                  <a:lnTo>
                    <a:pt x="506" y="1185"/>
                  </a:lnTo>
                  <a:lnTo>
                    <a:pt x="491" y="1183"/>
                  </a:lnTo>
                  <a:lnTo>
                    <a:pt x="477" y="1180"/>
                  </a:lnTo>
                  <a:lnTo>
                    <a:pt x="462" y="1177"/>
                  </a:lnTo>
                  <a:lnTo>
                    <a:pt x="447" y="1174"/>
                  </a:lnTo>
                  <a:lnTo>
                    <a:pt x="434" y="1169"/>
                  </a:lnTo>
                  <a:lnTo>
                    <a:pt x="419" y="1165"/>
                  </a:lnTo>
                  <a:lnTo>
                    <a:pt x="405" y="1160"/>
                  </a:lnTo>
                  <a:lnTo>
                    <a:pt x="392" y="1156"/>
                  </a:lnTo>
                  <a:lnTo>
                    <a:pt x="378" y="1150"/>
                  </a:lnTo>
                  <a:lnTo>
                    <a:pt x="364" y="1145"/>
                  </a:lnTo>
                  <a:lnTo>
                    <a:pt x="351" y="1139"/>
                  </a:lnTo>
                  <a:lnTo>
                    <a:pt x="338" y="1133"/>
                  </a:lnTo>
                  <a:lnTo>
                    <a:pt x="326" y="1127"/>
                  </a:lnTo>
                  <a:lnTo>
                    <a:pt x="312" y="1120"/>
                  </a:lnTo>
                  <a:lnTo>
                    <a:pt x="300" y="1113"/>
                  </a:lnTo>
                  <a:lnTo>
                    <a:pt x="288" y="1105"/>
                  </a:lnTo>
                  <a:lnTo>
                    <a:pt x="276" y="1098"/>
                  </a:lnTo>
                  <a:lnTo>
                    <a:pt x="263" y="1090"/>
                  </a:lnTo>
                  <a:lnTo>
                    <a:pt x="251" y="1082"/>
                  </a:lnTo>
                  <a:lnTo>
                    <a:pt x="240" y="1074"/>
                  </a:lnTo>
                  <a:lnTo>
                    <a:pt x="229" y="1064"/>
                  </a:lnTo>
                  <a:lnTo>
                    <a:pt x="217" y="1056"/>
                  </a:lnTo>
                  <a:lnTo>
                    <a:pt x="206" y="1046"/>
                  </a:lnTo>
                  <a:lnTo>
                    <a:pt x="196" y="1037"/>
                  </a:lnTo>
                  <a:lnTo>
                    <a:pt x="175" y="1018"/>
                  </a:lnTo>
                  <a:lnTo>
                    <a:pt x="155" y="996"/>
                  </a:lnTo>
                  <a:lnTo>
                    <a:pt x="146" y="986"/>
                  </a:lnTo>
                  <a:lnTo>
                    <a:pt x="137" y="975"/>
                  </a:lnTo>
                  <a:lnTo>
                    <a:pt x="128" y="963"/>
                  </a:lnTo>
                  <a:lnTo>
                    <a:pt x="118" y="952"/>
                  </a:lnTo>
                  <a:lnTo>
                    <a:pt x="110" y="941"/>
                  </a:lnTo>
                  <a:lnTo>
                    <a:pt x="102" y="929"/>
                  </a:lnTo>
                  <a:lnTo>
                    <a:pt x="94" y="918"/>
                  </a:lnTo>
                  <a:lnTo>
                    <a:pt x="87" y="905"/>
                  </a:lnTo>
                  <a:lnTo>
                    <a:pt x="80" y="892"/>
                  </a:lnTo>
                  <a:lnTo>
                    <a:pt x="73" y="880"/>
                  </a:lnTo>
                  <a:lnTo>
                    <a:pt x="65" y="868"/>
                  </a:lnTo>
                  <a:lnTo>
                    <a:pt x="59" y="854"/>
                  </a:lnTo>
                  <a:lnTo>
                    <a:pt x="53" y="841"/>
                  </a:lnTo>
                  <a:lnTo>
                    <a:pt x="47" y="828"/>
                  </a:lnTo>
                  <a:lnTo>
                    <a:pt x="42" y="815"/>
                  </a:lnTo>
                  <a:lnTo>
                    <a:pt x="37" y="800"/>
                  </a:lnTo>
                  <a:lnTo>
                    <a:pt x="32" y="787"/>
                  </a:lnTo>
                  <a:lnTo>
                    <a:pt x="28" y="773"/>
                  </a:lnTo>
                  <a:lnTo>
                    <a:pt x="23" y="759"/>
                  </a:lnTo>
                  <a:lnTo>
                    <a:pt x="20" y="745"/>
                  </a:lnTo>
                  <a:lnTo>
                    <a:pt x="15" y="730"/>
                  </a:lnTo>
                  <a:lnTo>
                    <a:pt x="12" y="716"/>
                  </a:lnTo>
                  <a:lnTo>
                    <a:pt x="9" y="701"/>
                  </a:lnTo>
                  <a:lnTo>
                    <a:pt x="7" y="686"/>
                  </a:lnTo>
                  <a:lnTo>
                    <a:pt x="5" y="672"/>
                  </a:lnTo>
                  <a:lnTo>
                    <a:pt x="3" y="657"/>
                  </a:lnTo>
                  <a:lnTo>
                    <a:pt x="2" y="641"/>
                  </a:lnTo>
                  <a:lnTo>
                    <a:pt x="1" y="627"/>
                  </a:lnTo>
                  <a:lnTo>
                    <a:pt x="0" y="612"/>
                  </a:lnTo>
                  <a:lnTo>
                    <a:pt x="0" y="595"/>
                  </a:lnTo>
                  <a:lnTo>
                    <a:pt x="0" y="5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90" name="Freeform 111">
              <a:extLst>
                <a:ext uri="{FF2B5EF4-FFF2-40B4-BE49-F238E27FC236}">
                  <a16:creationId xmlns:a16="http://schemas.microsoft.com/office/drawing/2014/main" id="{3AB00DAB-C920-4B14-A0AC-362BCDC4554E}"/>
                </a:ext>
              </a:extLst>
            </p:cNvPr>
            <p:cNvSpPr>
              <a:spLocks/>
            </p:cNvSpPr>
            <p:nvPr/>
          </p:nvSpPr>
          <p:spPr bwMode="auto">
            <a:xfrm>
              <a:off x="4457" y="2534"/>
              <a:ext cx="1193" cy="1192"/>
            </a:xfrm>
            <a:custGeom>
              <a:avLst/>
              <a:gdLst>
                <a:gd name="T0" fmla="*/ 2 w 1193"/>
                <a:gd name="T1" fmla="*/ 551 h 1192"/>
                <a:gd name="T2" fmla="*/ 9 w 1193"/>
                <a:gd name="T3" fmla="*/ 490 h 1192"/>
                <a:gd name="T4" fmla="*/ 23 w 1193"/>
                <a:gd name="T5" fmla="*/ 433 h 1192"/>
                <a:gd name="T6" fmla="*/ 42 w 1193"/>
                <a:gd name="T7" fmla="*/ 377 h 1192"/>
                <a:gd name="T8" fmla="*/ 65 w 1193"/>
                <a:gd name="T9" fmla="*/ 325 h 1192"/>
                <a:gd name="T10" fmla="*/ 94 w 1193"/>
                <a:gd name="T11" fmla="*/ 275 h 1192"/>
                <a:gd name="T12" fmla="*/ 128 w 1193"/>
                <a:gd name="T13" fmla="*/ 228 h 1192"/>
                <a:gd name="T14" fmla="*/ 175 w 1193"/>
                <a:gd name="T15" fmla="*/ 174 h 1192"/>
                <a:gd name="T16" fmla="*/ 229 w 1193"/>
                <a:gd name="T17" fmla="*/ 127 h 1192"/>
                <a:gd name="T18" fmla="*/ 276 w 1193"/>
                <a:gd name="T19" fmla="*/ 94 h 1192"/>
                <a:gd name="T20" fmla="*/ 325 w 1193"/>
                <a:gd name="T21" fmla="*/ 65 h 1192"/>
                <a:gd name="T22" fmla="*/ 378 w 1193"/>
                <a:gd name="T23" fmla="*/ 42 h 1192"/>
                <a:gd name="T24" fmla="*/ 433 w 1193"/>
                <a:gd name="T25" fmla="*/ 22 h 1192"/>
                <a:gd name="T26" fmla="*/ 491 w 1193"/>
                <a:gd name="T27" fmla="*/ 9 h 1192"/>
                <a:gd name="T28" fmla="*/ 550 w 1193"/>
                <a:gd name="T29" fmla="*/ 2 h 1192"/>
                <a:gd name="T30" fmla="*/ 612 w 1193"/>
                <a:gd name="T31" fmla="*/ 0 h 1192"/>
                <a:gd name="T32" fmla="*/ 672 w 1193"/>
                <a:gd name="T33" fmla="*/ 5 h 1192"/>
                <a:gd name="T34" fmla="*/ 732 w 1193"/>
                <a:gd name="T35" fmla="*/ 15 h 1192"/>
                <a:gd name="T36" fmla="*/ 788 w 1193"/>
                <a:gd name="T37" fmla="*/ 31 h 1192"/>
                <a:gd name="T38" fmla="*/ 842 w 1193"/>
                <a:gd name="T39" fmla="*/ 53 h 1192"/>
                <a:gd name="T40" fmla="*/ 893 w 1193"/>
                <a:gd name="T41" fmla="*/ 79 h 1192"/>
                <a:gd name="T42" fmla="*/ 942 w 1193"/>
                <a:gd name="T43" fmla="*/ 110 h 1192"/>
                <a:gd name="T44" fmla="*/ 987 w 1193"/>
                <a:gd name="T45" fmla="*/ 146 h 1192"/>
                <a:gd name="T46" fmla="*/ 1047 w 1193"/>
                <a:gd name="T47" fmla="*/ 206 h 1192"/>
                <a:gd name="T48" fmla="*/ 1083 w 1193"/>
                <a:gd name="T49" fmla="*/ 251 h 1192"/>
                <a:gd name="T50" fmla="*/ 1114 w 1193"/>
                <a:gd name="T51" fmla="*/ 300 h 1192"/>
                <a:gd name="T52" fmla="*/ 1140 w 1193"/>
                <a:gd name="T53" fmla="*/ 351 h 1192"/>
                <a:gd name="T54" fmla="*/ 1161 w 1193"/>
                <a:gd name="T55" fmla="*/ 405 h 1192"/>
                <a:gd name="T56" fmla="*/ 1177 w 1193"/>
                <a:gd name="T57" fmla="*/ 461 h 1192"/>
                <a:gd name="T58" fmla="*/ 1188 w 1193"/>
                <a:gd name="T59" fmla="*/ 520 h 1192"/>
                <a:gd name="T60" fmla="*/ 1193 w 1193"/>
                <a:gd name="T61" fmla="*/ 580 h 1192"/>
                <a:gd name="T62" fmla="*/ 1192 w 1193"/>
                <a:gd name="T63" fmla="*/ 627 h 1192"/>
                <a:gd name="T64" fmla="*/ 1186 w 1193"/>
                <a:gd name="T65" fmla="*/ 687 h 1192"/>
                <a:gd name="T66" fmla="*/ 1174 w 1193"/>
                <a:gd name="T67" fmla="*/ 745 h 1192"/>
                <a:gd name="T68" fmla="*/ 1157 w 1193"/>
                <a:gd name="T69" fmla="*/ 800 h 1192"/>
                <a:gd name="T70" fmla="*/ 1134 w 1193"/>
                <a:gd name="T71" fmla="*/ 854 h 1192"/>
                <a:gd name="T72" fmla="*/ 1106 w 1193"/>
                <a:gd name="T73" fmla="*/ 905 h 1192"/>
                <a:gd name="T74" fmla="*/ 1074 w 1193"/>
                <a:gd name="T75" fmla="*/ 952 h 1192"/>
                <a:gd name="T76" fmla="*/ 1038 w 1193"/>
                <a:gd name="T77" fmla="*/ 996 h 1192"/>
                <a:gd name="T78" fmla="*/ 975 w 1193"/>
                <a:gd name="T79" fmla="*/ 1056 h 1192"/>
                <a:gd name="T80" fmla="*/ 930 w 1193"/>
                <a:gd name="T81" fmla="*/ 1090 h 1192"/>
                <a:gd name="T82" fmla="*/ 881 w 1193"/>
                <a:gd name="T83" fmla="*/ 1120 h 1192"/>
                <a:gd name="T84" fmla="*/ 829 w 1193"/>
                <a:gd name="T85" fmla="*/ 1145 h 1192"/>
                <a:gd name="T86" fmla="*/ 773 w 1193"/>
                <a:gd name="T87" fmla="*/ 1165 h 1192"/>
                <a:gd name="T88" fmla="*/ 716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19 w 1193"/>
                <a:gd name="T99" fmla="*/ 1165 h 1192"/>
                <a:gd name="T100" fmla="*/ 364 w 1193"/>
                <a:gd name="T101" fmla="*/ 1145 h 1192"/>
                <a:gd name="T102" fmla="*/ 312 w 1193"/>
                <a:gd name="T103" fmla="*/ 1120 h 1192"/>
                <a:gd name="T104" fmla="*/ 263 w 1193"/>
                <a:gd name="T105" fmla="*/ 1090 h 1192"/>
                <a:gd name="T106" fmla="*/ 217 w 1193"/>
                <a:gd name="T107" fmla="*/ 1056 h 1192"/>
                <a:gd name="T108" fmla="*/ 155 w 1193"/>
                <a:gd name="T109" fmla="*/ 996 h 1192"/>
                <a:gd name="T110" fmla="*/ 118 w 1193"/>
                <a:gd name="T111" fmla="*/ 952 h 1192"/>
                <a:gd name="T112" fmla="*/ 87 w 1193"/>
                <a:gd name="T113" fmla="*/ 905 h 1192"/>
                <a:gd name="T114" fmla="*/ 59 w 1193"/>
                <a:gd name="T115" fmla="*/ 854 h 1192"/>
                <a:gd name="T116" fmla="*/ 37 w 1193"/>
                <a:gd name="T117" fmla="*/ 800 h 1192"/>
                <a:gd name="T118" fmla="*/ 20 w 1193"/>
                <a:gd name="T119" fmla="*/ 745 h 1192"/>
                <a:gd name="T120" fmla="*/ 7 w 1193"/>
                <a:gd name="T121" fmla="*/ 686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6"/>
                  </a:moveTo>
                  <a:lnTo>
                    <a:pt x="0" y="580"/>
                  </a:lnTo>
                  <a:lnTo>
                    <a:pt x="1" y="565"/>
                  </a:lnTo>
                  <a:lnTo>
                    <a:pt x="2" y="551"/>
                  </a:lnTo>
                  <a:lnTo>
                    <a:pt x="3" y="535"/>
                  </a:lnTo>
                  <a:lnTo>
                    <a:pt x="5" y="520"/>
                  </a:lnTo>
                  <a:lnTo>
                    <a:pt x="7" y="506"/>
                  </a:lnTo>
                  <a:lnTo>
                    <a:pt x="9" y="490"/>
                  </a:lnTo>
                  <a:lnTo>
                    <a:pt x="12" y="476"/>
                  </a:lnTo>
                  <a:lnTo>
                    <a:pt x="15" y="462"/>
                  </a:lnTo>
                  <a:lnTo>
                    <a:pt x="20" y="446"/>
                  </a:lnTo>
                  <a:lnTo>
                    <a:pt x="23" y="433"/>
                  </a:lnTo>
                  <a:lnTo>
                    <a:pt x="28" y="419"/>
                  </a:lnTo>
                  <a:lnTo>
                    <a:pt x="32" y="405"/>
                  </a:lnTo>
                  <a:lnTo>
                    <a:pt x="37" y="391"/>
                  </a:lnTo>
                  <a:lnTo>
                    <a:pt x="42" y="377"/>
                  </a:lnTo>
                  <a:lnTo>
                    <a:pt x="47" y="364"/>
                  </a:lnTo>
                  <a:lnTo>
                    <a:pt x="53" y="351"/>
                  </a:lnTo>
                  <a:lnTo>
                    <a:pt x="59" y="337"/>
                  </a:lnTo>
                  <a:lnTo>
                    <a:pt x="65" y="325"/>
                  </a:lnTo>
                  <a:lnTo>
                    <a:pt x="73" y="312"/>
                  </a:lnTo>
                  <a:lnTo>
                    <a:pt x="80" y="300"/>
                  </a:lnTo>
                  <a:lnTo>
                    <a:pt x="87" y="287"/>
                  </a:lnTo>
                  <a:lnTo>
                    <a:pt x="94" y="275"/>
                  </a:lnTo>
                  <a:lnTo>
                    <a:pt x="102" y="263"/>
                  </a:lnTo>
                  <a:lnTo>
                    <a:pt x="110" y="251"/>
                  </a:lnTo>
                  <a:lnTo>
                    <a:pt x="118" y="239"/>
                  </a:lnTo>
                  <a:lnTo>
                    <a:pt x="128" y="228"/>
                  </a:lnTo>
                  <a:lnTo>
                    <a:pt x="137" y="217"/>
                  </a:lnTo>
                  <a:lnTo>
                    <a:pt x="146" y="206"/>
                  </a:lnTo>
                  <a:lnTo>
                    <a:pt x="155" y="196"/>
                  </a:lnTo>
                  <a:lnTo>
                    <a:pt x="175" y="174"/>
                  </a:lnTo>
                  <a:lnTo>
                    <a:pt x="196" y="155"/>
                  </a:lnTo>
                  <a:lnTo>
                    <a:pt x="206" y="146"/>
                  </a:lnTo>
                  <a:lnTo>
                    <a:pt x="217" y="136"/>
                  </a:lnTo>
                  <a:lnTo>
                    <a:pt x="229" y="127"/>
                  </a:lnTo>
                  <a:lnTo>
                    <a:pt x="240" y="118"/>
                  </a:lnTo>
                  <a:lnTo>
                    <a:pt x="251" y="110"/>
                  </a:lnTo>
                  <a:lnTo>
                    <a:pt x="263" y="102"/>
                  </a:lnTo>
                  <a:lnTo>
                    <a:pt x="276" y="94"/>
                  </a:lnTo>
                  <a:lnTo>
                    <a:pt x="287" y="87"/>
                  </a:lnTo>
                  <a:lnTo>
                    <a:pt x="300" y="79"/>
                  </a:lnTo>
                  <a:lnTo>
                    <a:pt x="312" y="72"/>
                  </a:lnTo>
                  <a:lnTo>
                    <a:pt x="325" y="65"/>
                  </a:lnTo>
                  <a:lnTo>
                    <a:pt x="338" y="59"/>
                  </a:lnTo>
                  <a:lnTo>
                    <a:pt x="351" y="53"/>
                  </a:lnTo>
                  <a:lnTo>
                    <a:pt x="364" y="47"/>
                  </a:lnTo>
                  <a:lnTo>
                    <a:pt x="378" y="42"/>
                  </a:lnTo>
                  <a:lnTo>
                    <a:pt x="392" y="37"/>
                  </a:lnTo>
                  <a:lnTo>
                    <a:pt x="405" y="31"/>
                  </a:lnTo>
                  <a:lnTo>
                    <a:pt x="419" y="27"/>
                  </a:lnTo>
                  <a:lnTo>
                    <a:pt x="433" y="22"/>
                  </a:lnTo>
                  <a:lnTo>
                    <a:pt x="447" y="19"/>
                  </a:lnTo>
                  <a:lnTo>
                    <a:pt x="461" y="15"/>
                  </a:lnTo>
                  <a:lnTo>
                    <a:pt x="477" y="12"/>
                  </a:lnTo>
                  <a:lnTo>
                    <a:pt x="491" y="9"/>
                  </a:lnTo>
                  <a:lnTo>
                    <a:pt x="505" y="7"/>
                  </a:lnTo>
                  <a:lnTo>
                    <a:pt x="520" y="5"/>
                  </a:lnTo>
                  <a:lnTo>
                    <a:pt x="536" y="3"/>
                  </a:lnTo>
                  <a:lnTo>
                    <a:pt x="550" y="2"/>
                  </a:lnTo>
                  <a:lnTo>
                    <a:pt x="565" y="1"/>
                  </a:lnTo>
                  <a:lnTo>
                    <a:pt x="581" y="0"/>
                  </a:lnTo>
                  <a:lnTo>
                    <a:pt x="596" y="0"/>
                  </a:lnTo>
                  <a:lnTo>
                    <a:pt x="612" y="0"/>
                  </a:lnTo>
                  <a:lnTo>
                    <a:pt x="628" y="1"/>
                  </a:lnTo>
                  <a:lnTo>
                    <a:pt x="642" y="2"/>
                  </a:lnTo>
                  <a:lnTo>
                    <a:pt x="657" y="3"/>
                  </a:lnTo>
                  <a:lnTo>
                    <a:pt x="672" y="5"/>
                  </a:lnTo>
                  <a:lnTo>
                    <a:pt x="688" y="7"/>
                  </a:lnTo>
                  <a:lnTo>
                    <a:pt x="702" y="9"/>
                  </a:lnTo>
                  <a:lnTo>
                    <a:pt x="716" y="12"/>
                  </a:lnTo>
                  <a:lnTo>
                    <a:pt x="732" y="15"/>
                  </a:lnTo>
                  <a:lnTo>
                    <a:pt x="746" y="19"/>
                  </a:lnTo>
                  <a:lnTo>
                    <a:pt x="760" y="22"/>
                  </a:lnTo>
                  <a:lnTo>
                    <a:pt x="773" y="27"/>
                  </a:lnTo>
                  <a:lnTo>
                    <a:pt x="788" y="31"/>
                  </a:lnTo>
                  <a:lnTo>
                    <a:pt x="801" y="37"/>
                  </a:lnTo>
                  <a:lnTo>
                    <a:pt x="815" y="42"/>
                  </a:lnTo>
                  <a:lnTo>
                    <a:pt x="829" y="47"/>
                  </a:lnTo>
                  <a:lnTo>
                    <a:pt x="842" y="53"/>
                  </a:lnTo>
                  <a:lnTo>
                    <a:pt x="855" y="59"/>
                  </a:lnTo>
                  <a:lnTo>
                    <a:pt x="868" y="65"/>
                  </a:lnTo>
                  <a:lnTo>
                    <a:pt x="881" y="72"/>
                  </a:lnTo>
                  <a:lnTo>
                    <a:pt x="893" y="79"/>
                  </a:lnTo>
                  <a:lnTo>
                    <a:pt x="906" y="87"/>
                  </a:lnTo>
                  <a:lnTo>
                    <a:pt x="918" y="94"/>
                  </a:lnTo>
                  <a:lnTo>
                    <a:pt x="930" y="102"/>
                  </a:lnTo>
                  <a:lnTo>
                    <a:pt x="942" y="110"/>
                  </a:lnTo>
                  <a:lnTo>
                    <a:pt x="953" y="118"/>
                  </a:lnTo>
                  <a:lnTo>
                    <a:pt x="964" y="127"/>
                  </a:lnTo>
                  <a:lnTo>
                    <a:pt x="975" y="136"/>
                  </a:lnTo>
                  <a:lnTo>
                    <a:pt x="987" y="146"/>
                  </a:lnTo>
                  <a:lnTo>
                    <a:pt x="997" y="155"/>
                  </a:lnTo>
                  <a:lnTo>
                    <a:pt x="1018" y="174"/>
                  </a:lnTo>
                  <a:lnTo>
                    <a:pt x="1038" y="196"/>
                  </a:lnTo>
                  <a:lnTo>
                    <a:pt x="1047" y="206"/>
                  </a:lnTo>
                  <a:lnTo>
                    <a:pt x="1057" y="217"/>
                  </a:lnTo>
                  <a:lnTo>
                    <a:pt x="1065" y="228"/>
                  </a:lnTo>
                  <a:lnTo>
                    <a:pt x="1074" y="239"/>
                  </a:lnTo>
                  <a:lnTo>
                    <a:pt x="1083" y="251"/>
                  </a:lnTo>
                  <a:lnTo>
                    <a:pt x="1091" y="263"/>
                  </a:lnTo>
                  <a:lnTo>
                    <a:pt x="1099" y="275"/>
                  </a:lnTo>
                  <a:lnTo>
                    <a:pt x="1106" y="286"/>
                  </a:lnTo>
                  <a:lnTo>
                    <a:pt x="1114" y="300"/>
                  </a:lnTo>
                  <a:lnTo>
                    <a:pt x="1120" y="312"/>
                  </a:lnTo>
                  <a:lnTo>
                    <a:pt x="1127" y="324"/>
                  </a:lnTo>
                  <a:lnTo>
                    <a:pt x="1134" y="337"/>
                  </a:lnTo>
                  <a:lnTo>
                    <a:pt x="1140" y="351"/>
                  </a:lnTo>
                  <a:lnTo>
                    <a:pt x="1146" y="364"/>
                  </a:lnTo>
                  <a:lnTo>
                    <a:pt x="1151" y="377"/>
                  </a:lnTo>
                  <a:lnTo>
                    <a:pt x="1156" y="391"/>
                  </a:lnTo>
                  <a:lnTo>
                    <a:pt x="1161" y="405"/>
                  </a:lnTo>
                  <a:lnTo>
                    <a:pt x="1166" y="419"/>
                  </a:lnTo>
                  <a:lnTo>
                    <a:pt x="1170" y="432"/>
                  </a:lnTo>
                  <a:lnTo>
                    <a:pt x="1174" y="446"/>
                  </a:lnTo>
                  <a:lnTo>
                    <a:pt x="1177" y="461"/>
                  </a:lnTo>
                  <a:lnTo>
                    <a:pt x="1180" y="476"/>
                  </a:lnTo>
                  <a:lnTo>
                    <a:pt x="1184" y="490"/>
                  </a:lnTo>
                  <a:lnTo>
                    <a:pt x="1186" y="505"/>
                  </a:lnTo>
                  <a:lnTo>
                    <a:pt x="1188" y="520"/>
                  </a:lnTo>
                  <a:lnTo>
                    <a:pt x="1190" y="535"/>
                  </a:lnTo>
                  <a:lnTo>
                    <a:pt x="1191" y="549"/>
                  </a:lnTo>
                  <a:lnTo>
                    <a:pt x="1192" y="565"/>
                  </a:lnTo>
                  <a:lnTo>
                    <a:pt x="1193" y="580"/>
                  </a:lnTo>
                  <a:lnTo>
                    <a:pt x="1193" y="595"/>
                  </a:lnTo>
                  <a:lnTo>
                    <a:pt x="1193" y="596"/>
                  </a:lnTo>
                  <a:lnTo>
                    <a:pt x="1193" y="612"/>
                  </a:lnTo>
                  <a:lnTo>
                    <a:pt x="1192" y="627"/>
                  </a:lnTo>
                  <a:lnTo>
                    <a:pt x="1191" y="641"/>
                  </a:lnTo>
                  <a:lnTo>
                    <a:pt x="1190" y="657"/>
                  </a:lnTo>
                  <a:lnTo>
                    <a:pt x="1188" y="672"/>
                  </a:lnTo>
                  <a:lnTo>
                    <a:pt x="1186" y="687"/>
                  </a:lnTo>
                  <a:lnTo>
                    <a:pt x="1184" y="701"/>
                  </a:lnTo>
                  <a:lnTo>
                    <a:pt x="1180" y="716"/>
                  </a:lnTo>
                  <a:lnTo>
                    <a:pt x="1177" y="731"/>
                  </a:lnTo>
                  <a:lnTo>
                    <a:pt x="1174" y="745"/>
                  </a:lnTo>
                  <a:lnTo>
                    <a:pt x="1170" y="760"/>
                  </a:lnTo>
                  <a:lnTo>
                    <a:pt x="1166" y="773"/>
                  </a:lnTo>
                  <a:lnTo>
                    <a:pt x="1161" y="787"/>
                  </a:lnTo>
                  <a:lnTo>
                    <a:pt x="1157" y="800"/>
                  </a:lnTo>
                  <a:lnTo>
                    <a:pt x="1151" y="815"/>
                  </a:lnTo>
                  <a:lnTo>
                    <a:pt x="1146" y="828"/>
                  </a:lnTo>
                  <a:lnTo>
                    <a:pt x="1140" y="841"/>
                  </a:lnTo>
                  <a:lnTo>
                    <a:pt x="1134" y="854"/>
                  </a:lnTo>
                  <a:lnTo>
                    <a:pt x="1127" y="868"/>
                  </a:lnTo>
                  <a:lnTo>
                    <a:pt x="1120" y="880"/>
                  </a:lnTo>
                  <a:lnTo>
                    <a:pt x="1114" y="892"/>
                  </a:lnTo>
                  <a:lnTo>
                    <a:pt x="1106" y="905"/>
                  </a:lnTo>
                  <a:lnTo>
                    <a:pt x="1099" y="918"/>
                  </a:lnTo>
                  <a:lnTo>
                    <a:pt x="1091" y="929"/>
                  </a:lnTo>
                  <a:lnTo>
                    <a:pt x="1083" y="941"/>
                  </a:lnTo>
                  <a:lnTo>
                    <a:pt x="1074" y="952"/>
                  </a:lnTo>
                  <a:lnTo>
                    <a:pt x="1065" y="963"/>
                  </a:lnTo>
                  <a:lnTo>
                    <a:pt x="1057" y="975"/>
                  </a:lnTo>
                  <a:lnTo>
                    <a:pt x="1047" y="986"/>
                  </a:lnTo>
                  <a:lnTo>
                    <a:pt x="1038" y="996"/>
                  </a:lnTo>
                  <a:lnTo>
                    <a:pt x="1018" y="1018"/>
                  </a:lnTo>
                  <a:lnTo>
                    <a:pt x="997" y="1037"/>
                  </a:lnTo>
                  <a:lnTo>
                    <a:pt x="987" y="1046"/>
                  </a:lnTo>
                  <a:lnTo>
                    <a:pt x="975" y="1056"/>
                  </a:lnTo>
                  <a:lnTo>
                    <a:pt x="964" y="1064"/>
                  </a:lnTo>
                  <a:lnTo>
                    <a:pt x="953" y="1074"/>
                  </a:lnTo>
                  <a:lnTo>
                    <a:pt x="942" y="1082"/>
                  </a:lnTo>
                  <a:lnTo>
                    <a:pt x="930" y="1090"/>
                  </a:lnTo>
                  <a:lnTo>
                    <a:pt x="918" y="1098"/>
                  </a:lnTo>
                  <a:lnTo>
                    <a:pt x="906" y="1105"/>
                  </a:lnTo>
                  <a:lnTo>
                    <a:pt x="893" y="1113"/>
                  </a:lnTo>
                  <a:lnTo>
                    <a:pt x="881" y="1120"/>
                  </a:lnTo>
                  <a:lnTo>
                    <a:pt x="868" y="1127"/>
                  </a:lnTo>
                  <a:lnTo>
                    <a:pt x="855" y="1133"/>
                  </a:lnTo>
                  <a:lnTo>
                    <a:pt x="842" y="1139"/>
                  </a:lnTo>
                  <a:lnTo>
                    <a:pt x="829" y="1145"/>
                  </a:lnTo>
                  <a:lnTo>
                    <a:pt x="815" y="1150"/>
                  </a:lnTo>
                  <a:lnTo>
                    <a:pt x="801" y="1155"/>
                  </a:lnTo>
                  <a:lnTo>
                    <a:pt x="788" y="1160"/>
                  </a:lnTo>
                  <a:lnTo>
                    <a:pt x="773" y="1165"/>
                  </a:lnTo>
                  <a:lnTo>
                    <a:pt x="759" y="1169"/>
                  </a:lnTo>
                  <a:lnTo>
                    <a:pt x="746" y="1174"/>
                  </a:lnTo>
                  <a:lnTo>
                    <a:pt x="731" y="1177"/>
                  </a:lnTo>
                  <a:lnTo>
                    <a:pt x="716" y="1180"/>
                  </a:lnTo>
                  <a:lnTo>
                    <a:pt x="702" y="1183"/>
                  </a:lnTo>
                  <a:lnTo>
                    <a:pt x="687" y="1185"/>
                  </a:lnTo>
                  <a:lnTo>
                    <a:pt x="672" y="1187"/>
                  </a:lnTo>
                  <a:lnTo>
                    <a:pt x="657" y="1189"/>
                  </a:lnTo>
                  <a:lnTo>
                    <a:pt x="642" y="1190"/>
                  </a:lnTo>
                  <a:lnTo>
                    <a:pt x="628" y="1191"/>
                  </a:lnTo>
                  <a:lnTo>
                    <a:pt x="612" y="1192"/>
                  </a:lnTo>
                  <a:lnTo>
                    <a:pt x="596" y="1192"/>
                  </a:lnTo>
                  <a:lnTo>
                    <a:pt x="581" y="1192"/>
                  </a:lnTo>
                  <a:lnTo>
                    <a:pt x="565" y="1191"/>
                  </a:lnTo>
                  <a:lnTo>
                    <a:pt x="551" y="1190"/>
                  </a:lnTo>
                  <a:lnTo>
                    <a:pt x="536" y="1189"/>
                  </a:lnTo>
                  <a:lnTo>
                    <a:pt x="520" y="1187"/>
                  </a:lnTo>
                  <a:lnTo>
                    <a:pt x="506" y="1185"/>
                  </a:lnTo>
                  <a:lnTo>
                    <a:pt x="491" y="1183"/>
                  </a:lnTo>
                  <a:lnTo>
                    <a:pt x="477" y="1180"/>
                  </a:lnTo>
                  <a:lnTo>
                    <a:pt x="462" y="1177"/>
                  </a:lnTo>
                  <a:lnTo>
                    <a:pt x="447" y="1174"/>
                  </a:lnTo>
                  <a:lnTo>
                    <a:pt x="434" y="1169"/>
                  </a:lnTo>
                  <a:lnTo>
                    <a:pt x="419" y="1165"/>
                  </a:lnTo>
                  <a:lnTo>
                    <a:pt x="405" y="1160"/>
                  </a:lnTo>
                  <a:lnTo>
                    <a:pt x="392" y="1156"/>
                  </a:lnTo>
                  <a:lnTo>
                    <a:pt x="378" y="1150"/>
                  </a:lnTo>
                  <a:lnTo>
                    <a:pt x="364" y="1145"/>
                  </a:lnTo>
                  <a:lnTo>
                    <a:pt x="351" y="1139"/>
                  </a:lnTo>
                  <a:lnTo>
                    <a:pt x="338" y="1133"/>
                  </a:lnTo>
                  <a:lnTo>
                    <a:pt x="326" y="1127"/>
                  </a:lnTo>
                  <a:lnTo>
                    <a:pt x="312" y="1120"/>
                  </a:lnTo>
                  <a:lnTo>
                    <a:pt x="300" y="1113"/>
                  </a:lnTo>
                  <a:lnTo>
                    <a:pt x="288" y="1105"/>
                  </a:lnTo>
                  <a:lnTo>
                    <a:pt x="276" y="1098"/>
                  </a:lnTo>
                  <a:lnTo>
                    <a:pt x="263" y="1090"/>
                  </a:lnTo>
                  <a:lnTo>
                    <a:pt x="251" y="1082"/>
                  </a:lnTo>
                  <a:lnTo>
                    <a:pt x="240" y="1074"/>
                  </a:lnTo>
                  <a:lnTo>
                    <a:pt x="229" y="1064"/>
                  </a:lnTo>
                  <a:lnTo>
                    <a:pt x="217" y="1056"/>
                  </a:lnTo>
                  <a:lnTo>
                    <a:pt x="206" y="1046"/>
                  </a:lnTo>
                  <a:lnTo>
                    <a:pt x="196" y="1037"/>
                  </a:lnTo>
                  <a:lnTo>
                    <a:pt x="175" y="1018"/>
                  </a:lnTo>
                  <a:lnTo>
                    <a:pt x="155" y="996"/>
                  </a:lnTo>
                  <a:lnTo>
                    <a:pt x="146" y="986"/>
                  </a:lnTo>
                  <a:lnTo>
                    <a:pt x="137" y="975"/>
                  </a:lnTo>
                  <a:lnTo>
                    <a:pt x="128" y="963"/>
                  </a:lnTo>
                  <a:lnTo>
                    <a:pt x="118" y="952"/>
                  </a:lnTo>
                  <a:lnTo>
                    <a:pt x="110" y="941"/>
                  </a:lnTo>
                  <a:lnTo>
                    <a:pt x="102" y="929"/>
                  </a:lnTo>
                  <a:lnTo>
                    <a:pt x="94" y="918"/>
                  </a:lnTo>
                  <a:lnTo>
                    <a:pt x="87" y="905"/>
                  </a:lnTo>
                  <a:lnTo>
                    <a:pt x="80" y="892"/>
                  </a:lnTo>
                  <a:lnTo>
                    <a:pt x="73" y="880"/>
                  </a:lnTo>
                  <a:lnTo>
                    <a:pt x="65" y="868"/>
                  </a:lnTo>
                  <a:lnTo>
                    <a:pt x="59" y="854"/>
                  </a:lnTo>
                  <a:lnTo>
                    <a:pt x="53" y="841"/>
                  </a:lnTo>
                  <a:lnTo>
                    <a:pt x="47" y="828"/>
                  </a:lnTo>
                  <a:lnTo>
                    <a:pt x="42" y="815"/>
                  </a:lnTo>
                  <a:lnTo>
                    <a:pt x="37" y="800"/>
                  </a:lnTo>
                  <a:lnTo>
                    <a:pt x="32" y="787"/>
                  </a:lnTo>
                  <a:lnTo>
                    <a:pt x="28" y="773"/>
                  </a:lnTo>
                  <a:lnTo>
                    <a:pt x="23" y="759"/>
                  </a:lnTo>
                  <a:lnTo>
                    <a:pt x="20" y="745"/>
                  </a:lnTo>
                  <a:lnTo>
                    <a:pt x="15" y="730"/>
                  </a:lnTo>
                  <a:lnTo>
                    <a:pt x="12" y="716"/>
                  </a:lnTo>
                  <a:lnTo>
                    <a:pt x="9" y="701"/>
                  </a:lnTo>
                  <a:lnTo>
                    <a:pt x="7" y="686"/>
                  </a:lnTo>
                  <a:lnTo>
                    <a:pt x="5" y="672"/>
                  </a:lnTo>
                  <a:lnTo>
                    <a:pt x="3" y="657"/>
                  </a:lnTo>
                  <a:lnTo>
                    <a:pt x="2" y="641"/>
                  </a:lnTo>
                  <a:lnTo>
                    <a:pt x="1" y="627"/>
                  </a:lnTo>
                  <a:lnTo>
                    <a:pt x="0" y="612"/>
                  </a:lnTo>
                  <a:lnTo>
                    <a:pt x="0" y="5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91" name="Line 112">
              <a:extLst>
                <a:ext uri="{FF2B5EF4-FFF2-40B4-BE49-F238E27FC236}">
                  <a16:creationId xmlns:a16="http://schemas.microsoft.com/office/drawing/2014/main" id="{5E16DA13-96B0-4642-9BDD-7776E0D6D35E}"/>
                </a:ext>
              </a:extLst>
            </p:cNvPr>
            <p:cNvSpPr>
              <a:spLocks noChangeShapeType="1"/>
            </p:cNvSpPr>
            <p:nvPr/>
          </p:nvSpPr>
          <p:spPr bwMode="auto">
            <a:xfrm>
              <a:off x="4457" y="3130"/>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92" name="Line 113">
              <a:extLst>
                <a:ext uri="{FF2B5EF4-FFF2-40B4-BE49-F238E27FC236}">
                  <a16:creationId xmlns:a16="http://schemas.microsoft.com/office/drawing/2014/main" id="{1F0F1DCE-662C-43E1-99BB-2953067B63FB}"/>
                </a:ext>
              </a:extLst>
            </p:cNvPr>
            <p:cNvSpPr>
              <a:spLocks noChangeShapeType="1"/>
            </p:cNvSpPr>
            <p:nvPr/>
          </p:nvSpPr>
          <p:spPr bwMode="auto">
            <a:xfrm>
              <a:off x="5054" y="2534"/>
              <a:ext cx="1" cy="1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93" name="Line 114">
              <a:extLst>
                <a:ext uri="{FF2B5EF4-FFF2-40B4-BE49-F238E27FC236}">
                  <a16:creationId xmlns:a16="http://schemas.microsoft.com/office/drawing/2014/main" id="{674A555C-E41E-4A25-915C-16C4C551C8E8}"/>
                </a:ext>
              </a:extLst>
            </p:cNvPr>
            <p:cNvSpPr>
              <a:spLocks noChangeShapeType="1"/>
            </p:cNvSpPr>
            <p:nvPr/>
          </p:nvSpPr>
          <p:spPr bwMode="auto">
            <a:xfrm flipH="1" flipV="1">
              <a:off x="4633" y="2708"/>
              <a:ext cx="842" cy="8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94" name="Line 115">
              <a:extLst>
                <a:ext uri="{FF2B5EF4-FFF2-40B4-BE49-F238E27FC236}">
                  <a16:creationId xmlns:a16="http://schemas.microsoft.com/office/drawing/2014/main" id="{B3CAFC0E-41A5-4936-8E0A-81C1EB64B9EF}"/>
                </a:ext>
              </a:extLst>
            </p:cNvPr>
            <p:cNvSpPr>
              <a:spLocks noChangeShapeType="1"/>
            </p:cNvSpPr>
            <p:nvPr/>
          </p:nvSpPr>
          <p:spPr bwMode="auto">
            <a:xfrm flipH="1">
              <a:off x="4633" y="2708"/>
              <a:ext cx="842" cy="8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95" name="Rectangle 116">
              <a:extLst>
                <a:ext uri="{FF2B5EF4-FFF2-40B4-BE49-F238E27FC236}">
                  <a16:creationId xmlns:a16="http://schemas.microsoft.com/office/drawing/2014/main" id="{6F42F922-6D23-4F4B-90A1-BC88D06253FC}"/>
                </a:ext>
              </a:extLst>
            </p:cNvPr>
            <p:cNvSpPr>
              <a:spLocks noChangeArrowheads="1"/>
            </p:cNvSpPr>
            <p:nvPr/>
          </p:nvSpPr>
          <p:spPr bwMode="auto">
            <a:xfrm>
              <a:off x="5182" y="271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96" name="Rectangle 117">
              <a:extLst>
                <a:ext uri="{FF2B5EF4-FFF2-40B4-BE49-F238E27FC236}">
                  <a16:creationId xmlns:a16="http://schemas.microsoft.com/office/drawing/2014/main" id="{0E9FAD67-EEFE-4D38-9531-D891371FE611}"/>
                </a:ext>
              </a:extLst>
            </p:cNvPr>
            <p:cNvSpPr>
              <a:spLocks noChangeArrowheads="1"/>
            </p:cNvSpPr>
            <p:nvPr/>
          </p:nvSpPr>
          <p:spPr bwMode="auto">
            <a:xfrm>
              <a:off x="5463" y="293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97" name="Rectangle 118">
              <a:extLst>
                <a:ext uri="{FF2B5EF4-FFF2-40B4-BE49-F238E27FC236}">
                  <a16:creationId xmlns:a16="http://schemas.microsoft.com/office/drawing/2014/main" id="{C1533F75-AE0E-421C-B3C0-49357A019BD3}"/>
                </a:ext>
              </a:extLst>
            </p:cNvPr>
            <p:cNvSpPr>
              <a:spLocks noChangeArrowheads="1"/>
            </p:cNvSpPr>
            <p:nvPr/>
          </p:nvSpPr>
          <p:spPr bwMode="auto">
            <a:xfrm>
              <a:off x="5463" y="323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98" name="Rectangle 119">
              <a:extLst>
                <a:ext uri="{FF2B5EF4-FFF2-40B4-BE49-F238E27FC236}">
                  <a16:creationId xmlns:a16="http://schemas.microsoft.com/office/drawing/2014/main" id="{8E618EC6-9559-4F07-B60A-309B2CBCB617}"/>
                </a:ext>
              </a:extLst>
            </p:cNvPr>
            <p:cNvSpPr>
              <a:spLocks noChangeArrowheads="1"/>
            </p:cNvSpPr>
            <p:nvPr/>
          </p:nvSpPr>
          <p:spPr bwMode="auto">
            <a:xfrm>
              <a:off x="5208" y="3446"/>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199" name="Rectangle 120">
              <a:extLst>
                <a:ext uri="{FF2B5EF4-FFF2-40B4-BE49-F238E27FC236}">
                  <a16:creationId xmlns:a16="http://schemas.microsoft.com/office/drawing/2014/main" id="{98D95384-8DAF-4F20-910F-28813E037EF3}"/>
                </a:ext>
              </a:extLst>
            </p:cNvPr>
            <p:cNvSpPr>
              <a:spLocks noChangeArrowheads="1"/>
            </p:cNvSpPr>
            <p:nvPr/>
          </p:nvSpPr>
          <p:spPr bwMode="auto">
            <a:xfrm>
              <a:off x="4858" y="3488"/>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00" name="Rectangle 121">
              <a:extLst>
                <a:ext uri="{FF2B5EF4-FFF2-40B4-BE49-F238E27FC236}">
                  <a16:creationId xmlns:a16="http://schemas.microsoft.com/office/drawing/2014/main" id="{F35C7BCD-FDC1-4F2C-9D58-DDE04BE8EBC0}"/>
                </a:ext>
              </a:extLst>
            </p:cNvPr>
            <p:cNvSpPr>
              <a:spLocks noChangeArrowheads="1"/>
            </p:cNvSpPr>
            <p:nvPr/>
          </p:nvSpPr>
          <p:spPr bwMode="auto">
            <a:xfrm>
              <a:off x="4650" y="3233"/>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01" name="Rectangle 122">
              <a:extLst>
                <a:ext uri="{FF2B5EF4-FFF2-40B4-BE49-F238E27FC236}">
                  <a16:creationId xmlns:a16="http://schemas.microsoft.com/office/drawing/2014/main" id="{2DBC7843-4732-4421-826B-F8D322639FC7}"/>
                </a:ext>
              </a:extLst>
            </p:cNvPr>
            <p:cNvSpPr>
              <a:spLocks noChangeArrowheads="1"/>
            </p:cNvSpPr>
            <p:nvPr/>
          </p:nvSpPr>
          <p:spPr bwMode="auto">
            <a:xfrm>
              <a:off x="4650" y="293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02" name="Rectangle 123">
              <a:extLst>
                <a:ext uri="{FF2B5EF4-FFF2-40B4-BE49-F238E27FC236}">
                  <a16:creationId xmlns:a16="http://schemas.microsoft.com/office/drawing/2014/main" id="{DB0C5A23-637D-48FA-924B-43922665FA59}"/>
                </a:ext>
              </a:extLst>
            </p:cNvPr>
            <p:cNvSpPr>
              <a:spLocks noChangeArrowheads="1"/>
            </p:cNvSpPr>
            <p:nvPr/>
          </p:nvSpPr>
          <p:spPr bwMode="auto">
            <a:xfrm>
              <a:off x="4858" y="268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03" name="Freeform 124">
              <a:extLst>
                <a:ext uri="{FF2B5EF4-FFF2-40B4-BE49-F238E27FC236}">
                  <a16:creationId xmlns:a16="http://schemas.microsoft.com/office/drawing/2014/main" id="{53B271FA-6BD4-4C54-BDDC-556D3681D21A}"/>
                </a:ext>
              </a:extLst>
            </p:cNvPr>
            <p:cNvSpPr>
              <a:spLocks/>
            </p:cNvSpPr>
            <p:nvPr/>
          </p:nvSpPr>
          <p:spPr bwMode="auto">
            <a:xfrm>
              <a:off x="4822" y="2924"/>
              <a:ext cx="411" cy="402"/>
            </a:xfrm>
            <a:custGeom>
              <a:avLst/>
              <a:gdLst>
                <a:gd name="T0" fmla="*/ 277 w 411"/>
                <a:gd name="T1" fmla="*/ 399 h 402"/>
                <a:gd name="T2" fmla="*/ 296 w 411"/>
                <a:gd name="T3" fmla="*/ 391 h 402"/>
                <a:gd name="T4" fmla="*/ 315 w 411"/>
                <a:gd name="T5" fmla="*/ 381 h 402"/>
                <a:gd name="T6" fmla="*/ 331 w 411"/>
                <a:gd name="T7" fmla="*/ 370 h 402"/>
                <a:gd name="T8" fmla="*/ 346 w 411"/>
                <a:gd name="T9" fmla="*/ 356 h 402"/>
                <a:gd name="T10" fmla="*/ 360 w 411"/>
                <a:gd name="T11" fmla="*/ 342 h 402"/>
                <a:gd name="T12" fmla="*/ 373 w 411"/>
                <a:gd name="T13" fmla="*/ 327 h 402"/>
                <a:gd name="T14" fmla="*/ 383 w 411"/>
                <a:gd name="T15" fmla="*/ 309 h 402"/>
                <a:gd name="T16" fmla="*/ 392 w 411"/>
                <a:gd name="T17" fmla="*/ 292 h 402"/>
                <a:gd name="T18" fmla="*/ 399 w 411"/>
                <a:gd name="T19" fmla="*/ 274 h 402"/>
                <a:gd name="T20" fmla="*/ 405 w 411"/>
                <a:gd name="T21" fmla="*/ 255 h 402"/>
                <a:gd name="T22" fmla="*/ 409 w 411"/>
                <a:gd name="T23" fmla="*/ 236 h 402"/>
                <a:gd name="T24" fmla="*/ 411 w 411"/>
                <a:gd name="T25" fmla="*/ 216 h 402"/>
                <a:gd name="T26" fmla="*/ 411 w 411"/>
                <a:gd name="T27" fmla="*/ 195 h 402"/>
                <a:gd name="T28" fmla="*/ 409 w 411"/>
                <a:gd name="T29" fmla="*/ 175 h 402"/>
                <a:gd name="T30" fmla="*/ 404 w 411"/>
                <a:gd name="T31" fmla="*/ 154 h 402"/>
                <a:gd name="T32" fmla="*/ 398 w 411"/>
                <a:gd name="T33" fmla="*/ 134 h 402"/>
                <a:gd name="T34" fmla="*/ 390 w 411"/>
                <a:gd name="T35" fmla="*/ 116 h 402"/>
                <a:gd name="T36" fmla="*/ 380 w 411"/>
                <a:gd name="T37" fmla="*/ 97 h 402"/>
                <a:gd name="T38" fmla="*/ 369 w 411"/>
                <a:gd name="T39" fmla="*/ 81 h 402"/>
                <a:gd name="T40" fmla="*/ 355 w 411"/>
                <a:gd name="T41" fmla="*/ 66 h 402"/>
                <a:gd name="T42" fmla="*/ 341 w 411"/>
                <a:gd name="T43" fmla="*/ 51 h 402"/>
                <a:gd name="T44" fmla="*/ 326 w 411"/>
                <a:gd name="T45" fmla="*/ 39 h 402"/>
                <a:gd name="T46" fmla="*/ 309 w 411"/>
                <a:gd name="T47" fmla="*/ 29 h 402"/>
                <a:gd name="T48" fmla="*/ 292 w 411"/>
                <a:gd name="T49" fmla="*/ 20 h 402"/>
                <a:gd name="T50" fmla="*/ 274 w 411"/>
                <a:gd name="T51" fmla="*/ 12 h 402"/>
                <a:gd name="T52" fmla="*/ 254 w 411"/>
                <a:gd name="T53" fmla="*/ 7 h 402"/>
                <a:gd name="T54" fmla="*/ 235 w 411"/>
                <a:gd name="T55" fmla="*/ 2 h 402"/>
                <a:gd name="T56" fmla="*/ 216 w 411"/>
                <a:gd name="T57" fmla="*/ 0 h 402"/>
                <a:gd name="T58" fmla="*/ 195 w 411"/>
                <a:gd name="T59" fmla="*/ 0 h 402"/>
                <a:gd name="T60" fmla="*/ 175 w 411"/>
                <a:gd name="T61" fmla="*/ 2 h 402"/>
                <a:gd name="T62" fmla="*/ 154 w 411"/>
                <a:gd name="T63" fmla="*/ 7 h 402"/>
                <a:gd name="T64" fmla="*/ 134 w 411"/>
                <a:gd name="T65" fmla="*/ 14 h 402"/>
                <a:gd name="T66" fmla="*/ 115 w 411"/>
                <a:gd name="T67" fmla="*/ 22 h 402"/>
                <a:gd name="T68" fmla="*/ 97 w 411"/>
                <a:gd name="T69" fmla="*/ 31 h 402"/>
                <a:gd name="T70" fmla="*/ 81 w 411"/>
                <a:gd name="T71" fmla="*/ 43 h 402"/>
                <a:gd name="T72" fmla="*/ 66 w 411"/>
                <a:gd name="T73" fmla="*/ 55 h 402"/>
                <a:gd name="T74" fmla="*/ 51 w 411"/>
                <a:gd name="T75" fmla="*/ 70 h 402"/>
                <a:gd name="T76" fmla="*/ 39 w 411"/>
                <a:gd name="T77" fmla="*/ 86 h 402"/>
                <a:gd name="T78" fmla="*/ 28 w 411"/>
                <a:gd name="T79" fmla="*/ 102 h 402"/>
                <a:gd name="T80" fmla="*/ 19 w 411"/>
                <a:gd name="T81" fmla="*/ 120 h 402"/>
                <a:gd name="T82" fmla="*/ 12 w 411"/>
                <a:gd name="T83" fmla="*/ 138 h 402"/>
                <a:gd name="T84" fmla="*/ 5 w 411"/>
                <a:gd name="T85" fmla="*/ 157 h 402"/>
                <a:gd name="T86" fmla="*/ 2 w 411"/>
                <a:gd name="T87" fmla="*/ 177 h 402"/>
                <a:gd name="T88" fmla="*/ 0 w 411"/>
                <a:gd name="T89" fmla="*/ 196 h 402"/>
                <a:gd name="T90" fmla="*/ 0 w 411"/>
                <a:gd name="T91" fmla="*/ 217 h 402"/>
                <a:gd name="T92" fmla="*/ 2 w 411"/>
                <a:gd name="T93" fmla="*/ 237 h 402"/>
                <a:gd name="T94" fmla="*/ 6 w 411"/>
                <a:gd name="T95" fmla="*/ 257 h 402"/>
                <a:gd name="T96" fmla="*/ 15 w 411"/>
                <a:gd name="T97" fmla="*/ 282 h 402"/>
                <a:gd name="T98" fmla="*/ 27 w 411"/>
                <a:gd name="T99" fmla="*/ 307 h 402"/>
                <a:gd name="T100" fmla="*/ 43 w 411"/>
                <a:gd name="T101" fmla="*/ 332 h 402"/>
                <a:gd name="T102" fmla="*/ 63 w 411"/>
                <a:gd name="T103" fmla="*/ 354 h 4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11" h="402">
                  <a:moveTo>
                    <a:pt x="268" y="402"/>
                  </a:moveTo>
                  <a:lnTo>
                    <a:pt x="277" y="399"/>
                  </a:lnTo>
                  <a:lnTo>
                    <a:pt x="287" y="395"/>
                  </a:lnTo>
                  <a:lnTo>
                    <a:pt x="296" y="391"/>
                  </a:lnTo>
                  <a:lnTo>
                    <a:pt x="305" y="386"/>
                  </a:lnTo>
                  <a:lnTo>
                    <a:pt x="315" y="381"/>
                  </a:lnTo>
                  <a:lnTo>
                    <a:pt x="323" y="375"/>
                  </a:lnTo>
                  <a:lnTo>
                    <a:pt x="331" y="370"/>
                  </a:lnTo>
                  <a:lnTo>
                    <a:pt x="339" y="362"/>
                  </a:lnTo>
                  <a:lnTo>
                    <a:pt x="346" y="356"/>
                  </a:lnTo>
                  <a:lnTo>
                    <a:pt x="353" y="349"/>
                  </a:lnTo>
                  <a:lnTo>
                    <a:pt x="360" y="342"/>
                  </a:lnTo>
                  <a:lnTo>
                    <a:pt x="367" y="334"/>
                  </a:lnTo>
                  <a:lnTo>
                    <a:pt x="373" y="327"/>
                  </a:lnTo>
                  <a:lnTo>
                    <a:pt x="378" y="319"/>
                  </a:lnTo>
                  <a:lnTo>
                    <a:pt x="383" y="309"/>
                  </a:lnTo>
                  <a:lnTo>
                    <a:pt x="388" y="301"/>
                  </a:lnTo>
                  <a:lnTo>
                    <a:pt x="392" y="292"/>
                  </a:lnTo>
                  <a:lnTo>
                    <a:pt x="396" y="283"/>
                  </a:lnTo>
                  <a:lnTo>
                    <a:pt x="399" y="274"/>
                  </a:lnTo>
                  <a:lnTo>
                    <a:pt x="402" y="265"/>
                  </a:lnTo>
                  <a:lnTo>
                    <a:pt x="405" y="255"/>
                  </a:lnTo>
                  <a:lnTo>
                    <a:pt x="407" y="245"/>
                  </a:lnTo>
                  <a:lnTo>
                    <a:pt x="409" y="236"/>
                  </a:lnTo>
                  <a:lnTo>
                    <a:pt x="410" y="226"/>
                  </a:lnTo>
                  <a:lnTo>
                    <a:pt x="411" y="216"/>
                  </a:lnTo>
                  <a:lnTo>
                    <a:pt x="411" y="205"/>
                  </a:lnTo>
                  <a:lnTo>
                    <a:pt x="411" y="195"/>
                  </a:lnTo>
                  <a:lnTo>
                    <a:pt x="410" y="185"/>
                  </a:lnTo>
                  <a:lnTo>
                    <a:pt x="409" y="175"/>
                  </a:lnTo>
                  <a:lnTo>
                    <a:pt x="407" y="165"/>
                  </a:lnTo>
                  <a:lnTo>
                    <a:pt x="404" y="154"/>
                  </a:lnTo>
                  <a:lnTo>
                    <a:pt x="402" y="144"/>
                  </a:lnTo>
                  <a:lnTo>
                    <a:pt x="398" y="134"/>
                  </a:lnTo>
                  <a:lnTo>
                    <a:pt x="394" y="125"/>
                  </a:lnTo>
                  <a:lnTo>
                    <a:pt x="390" y="116"/>
                  </a:lnTo>
                  <a:lnTo>
                    <a:pt x="385" y="106"/>
                  </a:lnTo>
                  <a:lnTo>
                    <a:pt x="380" y="97"/>
                  </a:lnTo>
                  <a:lnTo>
                    <a:pt x="375" y="89"/>
                  </a:lnTo>
                  <a:lnTo>
                    <a:pt x="369" y="81"/>
                  </a:lnTo>
                  <a:lnTo>
                    <a:pt x="363" y="73"/>
                  </a:lnTo>
                  <a:lnTo>
                    <a:pt x="355" y="66"/>
                  </a:lnTo>
                  <a:lnTo>
                    <a:pt x="349" y="59"/>
                  </a:lnTo>
                  <a:lnTo>
                    <a:pt x="341" y="51"/>
                  </a:lnTo>
                  <a:lnTo>
                    <a:pt x="334" y="45"/>
                  </a:lnTo>
                  <a:lnTo>
                    <a:pt x="326" y="39"/>
                  </a:lnTo>
                  <a:lnTo>
                    <a:pt x="318" y="34"/>
                  </a:lnTo>
                  <a:lnTo>
                    <a:pt x="309" y="29"/>
                  </a:lnTo>
                  <a:lnTo>
                    <a:pt x="301" y="24"/>
                  </a:lnTo>
                  <a:lnTo>
                    <a:pt x="292" y="20"/>
                  </a:lnTo>
                  <a:lnTo>
                    <a:pt x="283" y="16"/>
                  </a:lnTo>
                  <a:lnTo>
                    <a:pt x="274" y="12"/>
                  </a:lnTo>
                  <a:lnTo>
                    <a:pt x="265" y="9"/>
                  </a:lnTo>
                  <a:lnTo>
                    <a:pt x="254" y="7"/>
                  </a:lnTo>
                  <a:lnTo>
                    <a:pt x="245" y="4"/>
                  </a:lnTo>
                  <a:lnTo>
                    <a:pt x="235" y="2"/>
                  </a:lnTo>
                  <a:lnTo>
                    <a:pt x="226" y="1"/>
                  </a:lnTo>
                  <a:lnTo>
                    <a:pt x="216" y="0"/>
                  </a:lnTo>
                  <a:lnTo>
                    <a:pt x="205" y="0"/>
                  </a:lnTo>
                  <a:lnTo>
                    <a:pt x="195" y="0"/>
                  </a:lnTo>
                  <a:lnTo>
                    <a:pt x="185" y="1"/>
                  </a:lnTo>
                  <a:lnTo>
                    <a:pt x="175" y="2"/>
                  </a:lnTo>
                  <a:lnTo>
                    <a:pt x="165" y="4"/>
                  </a:lnTo>
                  <a:lnTo>
                    <a:pt x="154" y="7"/>
                  </a:lnTo>
                  <a:lnTo>
                    <a:pt x="144" y="10"/>
                  </a:lnTo>
                  <a:lnTo>
                    <a:pt x="134" y="14"/>
                  </a:lnTo>
                  <a:lnTo>
                    <a:pt x="125" y="17"/>
                  </a:lnTo>
                  <a:lnTo>
                    <a:pt x="115" y="22"/>
                  </a:lnTo>
                  <a:lnTo>
                    <a:pt x="105" y="26"/>
                  </a:lnTo>
                  <a:lnTo>
                    <a:pt x="97" y="31"/>
                  </a:lnTo>
                  <a:lnTo>
                    <a:pt x="89" y="37"/>
                  </a:lnTo>
                  <a:lnTo>
                    <a:pt x="81" y="43"/>
                  </a:lnTo>
                  <a:lnTo>
                    <a:pt x="73" y="49"/>
                  </a:lnTo>
                  <a:lnTo>
                    <a:pt x="66" y="55"/>
                  </a:lnTo>
                  <a:lnTo>
                    <a:pt x="59" y="63"/>
                  </a:lnTo>
                  <a:lnTo>
                    <a:pt x="51" y="70"/>
                  </a:lnTo>
                  <a:lnTo>
                    <a:pt x="45" y="78"/>
                  </a:lnTo>
                  <a:lnTo>
                    <a:pt x="39" y="86"/>
                  </a:lnTo>
                  <a:lnTo>
                    <a:pt x="33" y="94"/>
                  </a:lnTo>
                  <a:lnTo>
                    <a:pt x="28" y="102"/>
                  </a:lnTo>
                  <a:lnTo>
                    <a:pt x="24" y="111"/>
                  </a:lnTo>
                  <a:lnTo>
                    <a:pt x="19" y="120"/>
                  </a:lnTo>
                  <a:lnTo>
                    <a:pt x="15" y="129"/>
                  </a:lnTo>
                  <a:lnTo>
                    <a:pt x="12" y="138"/>
                  </a:lnTo>
                  <a:lnTo>
                    <a:pt x="9" y="147"/>
                  </a:lnTo>
                  <a:lnTo>
                    <a:pt x="5" y="157"/>
                  </a:lnTo>
                  <a:lnTo>
                    <a:pt x="3" y="167"/>
                  </a:lnTo>
                  <a:lnTo>
                    <a:pt x="2" y="177"/>
                  </a:lnTo>
                  <a:lnTo>
                    <a:pt x="0" y="186"/>
                  </a:lnTo>
                  <a:lnTo>
                    <a:pt x="0" y="196"/>
                  </a:lnTo>
                  <a:lnTo>
                    <a:pt x="0" y="206"/>
                  </a:lnTo>
                  <a:lnTo>
                    <a:pt x="0" y="217"/>
                  </a:lnTo>
                  <a:lnTo>
                    <a:pt x="1" y="227"/>
                  </a:lnTo>
                  <a:lnTo>
                    <a:pt x="2" y="237"/>
                  </a:lnTo>
                  <a:lnTo>
                    <a:pt x="4" y="247"/>
                  </a:lnTo>
                  <a:lnTo>
                    <a:pt x="6" y="257"/>
                  </a:lnTo>
                  <a:lnTo>
                    <a:pt x="10" y="268"/>
                  </a:lnTo>
                  <a:lnTo>
                    <a:pt x="15" y="282"/>
                  </a:lnTo>
                  <a:lnTo>
                    <a:pt x="20" y="295"/>
                  </a:lnTo>
                  <a:lnTo>
                    <a:pt x="27" y="307"/>
                  </a:lnTo>
                  <a:lnTo>
                    <a:pt x="35" y="321"/>
                  </a:lnTo>
                  <a:lnTo>
                    <a:pt x="43" y="332"/>
                  </a:lnTo>
                  <a:lnTo>
                    <a:pt x="52" y="343"/>
                  </a:lnTo>
                  <a:lnTo>
                    <a:pt x="63" y="354"/>
                  </a:lnTo>
                  <a:lnTo>
                    <a:pt x="74" y="36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04" name="Freeform 125">
              <a:extLst>
                <a:ext uri="{FF2B5EF4-FFF2-40B4-BE49-F238E27FC236}">
                  <a16:creationId xmlns:a16="http://schemas.microsoft.com/office/drawing/2014/main" id="{71B60281-206E-44CB-BA27-A2F143DD899A}"/>
                </a:ext>
              </a:extLst>
            </p:cNvPr>
            <p:cNvSpPr>
              <a:spLocks/>
            </p:cNvSpPr>
            <p:nvPr/>
          </p:nvSpPr>
          <p:spPr bwMode="auto">
            <a:xfrm>
              <a:off x="5054" y="3308"/>
              <a:ext cx="41" cy="37"/>
            </a:xfrm>
            <a:custGeom>
              <a:avLst/>
              <a:gdLst>
                <a:gd name="T0" fmla="*/ 40 w 41"/>
                <a:gd name="T1" fmla="*/ 37 h 37"/>
                <a:gd name="T2" fmla="*/ 0 w 41"/>
                <a:gd name="T3" fmla="*/ 26 h 37"/>
                <a:gd name="T4" fmla="*/ 32 w 41"/>
                <a:gd name="T5" fmla="*/ 0 h 37"/>
                <a:gd name="T6" fmla="*/ 35 w 41"/>
                <a:gd name="T7" fmla="*/ 4 h 37"/>
                <a:gd name="T8" fmla="*/ 37 w 41"/>
                <a:gd name="T9" fmla="*/ 8 h 37"/>
                <a:gd name="T10" fmla="*/ 39 w 41"/>
                <a:gd name="T11" fmla="*/ 13 h 37"/>
                <a:gd name="T12" fmla="*/ 40 w 41"/>
                <a:gd name="T13" fmla="*/ 17 h 37"/>
                <a:gd name="T14" fmla="*/ 41 w 41"/>
                <a:gd name="T15" fmla="*/ 22 h 37"/>
                <a:gd name="T16" fmla="*/ 41 w 41"/>
                <a:gd name="T17" fmla="*/ 26 h 37"/>
                <a:gd name="T18" fmla="*/ 40 w 41"/>
                <a:gd name="T19" fmla="*/ 31 h 37"/>
                <a:gd name="T20" fmla="*/ 40 w 41"/>
                <a:gd name="T21" fmla="*/ 37 h 37"/>
                <a:gd name="T22" fmla="*/ 40 w 41"/>
                <a:gd name="T23" fmla="*/ 37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 h="37">
                  <a:moveTo>
                    <a:pt x="40" y="37"/>
                  </a:moveTo>
                  <a:lnTo>
                    <a:pt x="0" y="26"/>
                  </a:lnTo>
                  <a:lnTo>
                    <a:pt x="32" y="0"/>
                  </a:lnTo>
                  <a:lnTo>
                    <a:pt x="35" y="4"/>
                  </a:lnTo>
                  <a:lnTo>
                    <a:pt x="37" y="8"/>
                  </a:lnTo>
                  <a:lnTo>
                    <a:pt x="39" y="13"/>
                  </a:lnTo>
                  <a:lnTo>
                    <a:pt x="40" y="17"/>
                  </a:lnTo>
                  <a:lnTo>
                    <a:pt x="41" y="22"/>
                  </a:lnTo>
                  <a:lnTo>
                    <a:pt x="41" y="26"/>
                  </a:lnTo>
                  <a:lnTo>
                    <a:pt x="40" y="31"/>
                  </a:lnTo>
                  <a:lnTo>
                    <a:pt x="4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05" name="Rectangle 126">
              <a:extLst>
                <a:ext uri="{FF2B5EF4-FFF2-40B4-BE49-F238E27FC236}">
                  <a16:creationId xmlns:a16="http://schemas.microsoft.com/office/drawing/2014/main" id="{E76803AA-A728-479C-ACAC-33556BD2C92F}"/>
                </a:ext>
              </a:extLst>
            </p:cNvPr>
            <p:cNvSpPr>
              <a:spLocks noChangeArrowheads="1"/>
            </p:cNvSpPr>
            <p:nvPr/>
          </p:nvSpPr>
          <p:spPr bwMode="auto">
            <a:xfrm>
              <a:off x="4416" y="3792"/>
              <a:ext cx="17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Times New Roman" pitchFamily="18" charset="0"/>
                </a:rPr>
                <a:t>⑦</a:t>
              </a:r>
              <a:r>
                <a:rPr lang="zh-CN" altLang="en-US" sz="2000" dirty="0">
                  <a:latin typeface="微软雅黑" panose="020B0503020204020204" pitchFamily="34" charset="-122"/>
                  <a:ea typeface="微软雅黑" panose="020B0503020204020204" pitchFamily="34" charset="-122"/>
                  <a:cs typeface="Times New Roman" pitchFamily="18" charset="0"/>
                </a:rPr>
                <a:t>收</a:t>
              </a:r>
              <a:r>
                <a:rPr lang="en-US" altLang="zh-CN" sz="2000" dirty="0">
                  <a:latin typeface="微软雅黑" panose="020B0503020204020204" pitchFamily="34" charset="-122"/>
                  <a:ea typeface="微软雅黑" panose="020B0503020204020204" pitchFamily="34" charset="-122"/>
                  <a:cs typeface="Times New Roman" pitchFamily="18" charset="0"/>
                </a:rPr>
                <a:t>3,4,</a:t>
              </a:r>
              <a:r>
                <a:rPr lang="zh-CN" altLang="en-US" sz="2000" dirty="0">
                  <a:latin typeface="微软雅黑" panose="020B0503020204020204" pitchFamily="34" charset="-122"/>
                  <a:ea typeface="微软雅黑" panose="020B0503020204020204" pitchFamily="34" charset="-122"/>
                  <a:cs typeface="Times New Roman" pitchFamily="18" charset="0"/>
                </a:rPr>
                <a:t>发</a:t>
              </a:r>
              <a:r>
                <a:rPr lang="en-US" altLang="zh-CN" sz="2000" dirty="0" err="1">
                  <a:latin typeface="微软雅黑" panose="020B0503020204020204" pitchFamily="34" charset="-122"/>
                  <a:ea typeface="微软雅黑" panose="020B0503020204020204" pitchFamily="34" charset="-122"/>
                  <a:cs typeface="Times New Roman" pitchFamily="18" charset="0"/>
                </a:rPr>
                <a:t>ACK,n</a:t>
              </a:r>
              <a:r>
                <a:rPr lang="en-US" altLang="zh-CN" sz="2000" dirty="0">
                  <a:latin typeface="微软雅黑" panose="020B0503020204020204" pitchFamily="34" charset="-122"/>
                  <a:ea typeface="微软雅黑" panose="020B0503020204020204" pitchFamily="34" charset="-122"/>
                  <a:cs typeface="Times New Roman" pitchFamily="18" charset="0"/>
                </a:rPr>
                <a:t>=3,4</a:t>
              </a:r>
            </a:p>
          </p:txBody>
        </p:sp>
        <p:sp>
          <p:nvSpPr>
            <p:cNvPr id="206" name="Freeform 127">
              <a:extLst>
                <a:ext uri="{FF2B5EF4-FFF2-40B4-BE49-F238E27FC236}">
                  <a16:creationId xmlns:a16="http://schemas.microsoft.com/office/drawing/2014/main" id="{BFA1B4B4-558D-44CF-9A32-7E21B05C4005}"/>
                </a:ext>
              </a:extLst>
            </p:cNvPr>
            <p:cNvSpPr>
              <a:spLocks/>
            </p:cNvSpPr>
            <p:nvPr/>
          </p:nvSpPr>
          <p:spPr bwMode="auto">
            <a:xfrm>
              <a:off x="4464" y="1008"/>
              <a:ext cx="1193" cy="1192"/>
            </a:xfrm>
            <a:custGeom>
              <a:avLst/>
              <a:gdLst>
                <a:gd name="T0" fmla="*/ 2 w 1193"/>
                <a:gd name="T1" fmla="*/ 551 h 1192"/>
                <a:gd name="T2" fmla="*/ 9 w 1193"/>
                <a:gd name="T3" fmla="*/ 491 h 1192"/>
                <a:gd name="T4" fmla="*/ 23 w 1193"/>
                <a:gd name="T5" fmla="*/ 434 h 1192"/>
                <a:gd name="T6" fmla="*/ 42 w 1193"/>
                <a:gd name="T7" fmla="*/ 378 h 1192"/>
                <a:gd name="T8" fmla="*/ 65 w 1193"/>
                <a:gd name="T9" fmla="*/ 326 h 1192"/>
                <a:gd name="T10" fmla="*/ 94 w 1193"/>
                <a:gd name="T11" fmla="*/ 276 h 1192"/>
                <a:gd name="T12" fmla="*/ 128 w 1193"/>
                <a:gd name="T13" fmla="*/ 229 h 1192"/>
                <a:gd name="T14" fmla="*/ 175 w 1193"/>
                <a:gd name="T15" fmla="*/ 175 h 1192"/>
                <a:gd name="T16" fmla="*/ 229 w 1193"/>
                <a:gd name="T17" fmla="*/ 128 h 1192"/>
                <a:gd name="T18" fmla="*/ 276 w 1193"/>
                <a:gd name="T19" fmla="*/ 94 h 1192"/>
                <a:gd name="T20" fmla="*/ 325 w 1193"/>
                <a:gd name="T21" fmla="*/ 66 h 1192"/>
                <a:gd name="T22" fmla="*/ 378 w 1193"/>
                <a:gd name="T23" fmla="*/ 42 h 1192"/>
                <a:gd name="T24" fmla="*/ 433 w 1193"/>
                <a:gd name="T25" fmla="*/ 23 h 1192"/>
                <a:gd name="T26" fmla="*/ 491 w 1193"/>
                <a:gd name="T27" fmla="*/ 9 h 1192"/>
                <a:gd name="T28" fmla="*/ 550 w 1193"/>
                <a:gd name="T29" fmla="*/ 2 h 1192"/>
                <a:gd name="T30" fmla="*/ 612 w 1193"/>
                <a:gd name="T31" fmla="*/ 0 h 1192"/>
                <a:gd name="T32" fmla="*/ 672 w 1193"/>
                <a:gd name="T33" fmla="*/ 5 h 1192"/>
                <a:gd name="T34" fmla="*/ 732 w 1193"/>
                <a:gd name="T35" fmla="*/ 16 h 1192"/>
                <a:gd name="T36" fmla="*/ 788 w 1193"/>
                <a:gd name="T37" fmla="*/ 32 h 1192"/>
                <a:gd name="T38" fmla="*/ 842 w 1193"/>
                <a:gd name="T39" fmla="*/ 53 h 1192"/>
                <a:gd name="T40" fmla="*/ 893 w 1193"/>
                <a:gd name="T41" fmla="*/ 80 h 1192"/>
                <a:gd name="T42" fmla="*/ 942 w 1193"/>
                <a:gd name="T43" fmla="*/ 110 h 1192"/>
                <a:gd name="T44" fmla="*/ 987 w 1193"/>
                <a:gd name="T45" fmla="*/ 146 h 1192"/>
                <a:gd name="T46" fmla="*/ 1047 w 1193"/>
                <a:gd name="T47" fmla="*/ 206 h 1192"/>
                <a:gd name="T48" fmla="*/ 1083 w 1193"/>
                <a:gd name="T49" fmla="*/ 251 h 1192"/>
                <a:gd name="T50" fmla="*/ 1114 w 1193"/>
                <a:gd name="T51" fmla="*/ 300 h 1192"/>
                <a:gd name="T52" fmla="*/ 1140 w 1193"/>
                <a:gd name="T53" fmla="*/ 351 h 1192"/>
                <a:gd name="T54" fmla="*/ 1161 w 1193"/>
                <a:gd name="T55" fmla="*/ 405 h 1192"/>
                <a:gd name="T56" fmla="*/ 1177 w 1193"/>
                <a:gd name="T57" fmla="*/ 461 h 1192"/>
                <a:gd name="T58" fmla="*/ 1188 w 1193"/>
                <a:gd name="T59" fmla="*/ 520 h 1192"/>
                <a:gd name="T60" fmla="*/ 1193 w 1193"/>
                <a:gd name="T61" fmla="*/ 580 h 1192"/>
                <a:gd name="T62" fmla="*/ 1192 w 1193"/>
                <a:gd name="T63" fmla="*/ 627 h 1192"/>
                <a:gd name="T64" fmla="*/ 1186 w 1193"/>
                <a:gd name="T65" fmla="*/ 688 h 1192"/>
                <a:gd name="T66" fmla="*/ 1174 w 1193"/>
                <a:gd name="T67" fmla="*/ 746 h 1192"/>
                <a:gd name="T68" fmla="*/ 1157 w 1193"/>
                <a:gd name="T69" fmla="*/ 801 h 1192"/>
                <a:gd name="T70" fmla="*/ 1134 w 1193"/>
                <a:gd name="T71" fmla="*/ 855 h 1192"/>
                <a:gd name="T72" fmla="*/ 1106 w 1193"/>
                <a:gd name="T73" fmla="*/ 906 h 1192"/>
                <a:gd name="T74" fmla="*/ 1074 w 1193"/>
                <a:gd name="T75" fmla="*/ 953 h 1192"/>
                <a:gd name="T76" fmla="*/ 1038 w 1193"/>
                <a:gd name="T77" fmla="*/ 997 h 1192"/>
                <a:gd name="T78" fmla="*/ 975 w 1193"/>
                <a:gd name="T79" fmla="*/ 1057 h 1192"/>
                <a:gd name="T80" fmla="*/ 930 w 1193"/>
                <a:gd name="T81" fmla="*/ 1090 h 1192"/>
                <a:gd name="T82" fmla="*/ 881 w 1193"/>
                <a:gd name="T83" fmla="*/ 1120 h 1192"/>
                <a:gd name="T84" fmla="*/ 829 w 1193"/>
                <a:gd name="T85" fmla="*/ 1145 h 1192"/>
                <a:gd name="T86" fmla="*/ 773 w 1193"/>
                <a:gd name="T87" fmla="*/ 1166 h 1192"/>
                <a:gd name="T88" fmla="*/ 716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19 w 1193"/>
                <a:gd name="T99" fmla="*/ 1166 h 1192"/>
                <a:gd name="T100" fmla="*/ 364 w 1193"/>
                <a:gd name="T101" fmla="*/ 1145 h 1192"/>
                <a:gd name="T102" fmla="*/ 312 w 1193"/>
                <a:gd name="T103" fmla="*/ 1120 h 1192"/>
                <a:gd name="T104" fmla="*/ 263 w 1193"/>
                <a:gd name="T105" fmla="*/ 1090 h 1192"/>
                <a:gd name="T106" fmla="*/ 217 w 1193"/>
                <a:gd name="T107" fmla="*/ 1057 h 1192"/>
                <a:gd name="T108" fmla="*/ 155 w 1193"/>
                <a:gd name="T109" fmla="*/ 997 h 1192"/>
                <a:gd name="T110" fmla="*/ 118 w 1193"/>
                <a:gd name="T111" fmla="*/ 953 h 1192"/>
                <a:gd name="T112" fmla="*/ 87 w 1193"/>
                <a:gd name="T113" fmla="*/ 906 h 1192"/>
                <a:gd name="T114" fmla="*/ 59 w 1193"/>
                <a:gd name="T115" fmla="*/ 855 h 1192"/>
                <a:gd name="T116" fmla="*/ 37 w 1193"/>
                <a:gd name="T117" fmla="*/ 801 h 1192"/>
                <a:gd name="T118" fmla="*/ 20 w 1193"/>
                <a:gd name="T119" fmla="*/ 746 h 1192"/>
                <a:gd name="T120" fmla="*/ 7 w 1193"/>
                <a:gd name="T121" fmla="*/ 687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0"/>
                  </a:lnTo>
                  <a:lnTo>
                    <a:pt x="1" y="565"/>
                  </a:lnTo>
                  <a:lnTo>
                    <a:pt x="2" y="551"/>
                  </a:lnTo>
                  <a:lnTo>
                    <a:pt x="3" y="536"/>
                  </a:lnTo>
                  <a:lnTo>
                    <a:pt x="5" y="520"/>
                  </a:lnTo>
                  <a:lnTo>
                    <a:pt x="7" y="506"/>
                  </a:lnTo>
                  <a:lnTo>
                    <a:pt x="9" y="491"/>
                  </a:lnTo>
                  <a:lnTo>
                    <a:pt x="12" y="476"/>
                  </a:lnTo>
                  <a:lnTo>
                    <a:pt x="15" y="462"/>
                  </a:lnTo>
                  <a:lnTo>
                    <a:pt x="20" y="447"/>
                  </a:lnTo>
                  <a:lnTo>
                    <a:pt x="23" y="434"/>
                  </a:lnTo>
                  <a:lnTo>
                    <a:pt x="28" y="419"/>
                  </a:lnTo>
                  <a:lnTo>
                    <a:pt x="32" y="405"/>
                  </a:lnTo>
                  <a:lnTo>
                    <a:pt x="37" y="392"/>
                  </a:lnTo>
                  <a:lnTo>
                    <a:pt x="42" y="378"/>
                  </a:lnTo>
                  <a:lnTo>
                    <a:pt x="47" y="364"/>
                  </a:lnTo>
                  <a:lnTo>
                    <a:pt x="53" y="351"/>
                  </a:lnTo>
                  <a:lnTo>
                    <a:pt x="59" y="338"/>
                  </a:lnTo>
                  <a:lnTo>
                    <a:pt x="65" y="326"/>
                  </a:lnTo>
                  <a:lnTo>
                    <a:pt x="73" y="312"/>
                  </a:lnTo>
                  <a:lnTo>
                    <a:pt x="80" y="300"/>
                  </a:lnTo>
                  <a:lnTo>
                    <a:pt x="87" y="288"/>
                  </a:lnTo>
                  <a:lnTo>
                    <a:pt x="94" y="276"/>
                  </a:lnTo>
                  <a:lnTo>
                    <a:pt x="102" y="263"/>
                  </a:lnTo>
                  <a:lnTo>
                    <a:pt x="110" y="251"/>
                  </a:lnTo>
                  <a:lnTo>
                    <a:pt x="118" y="240"/>
                  </a:lnTo>
                  <a:lnTo>
                    <a:pt x="128" y="229"/>
                  </a:lnTo>
                  <a:lnTo>
                    <a:pt x="137" y="217"/>
                  </a:lnTo>
                  <a:lnTo>
                    <a:pt x="146" y="206"/>
                  </a:lnTo>
                  <a:lnTo>
                    <a:pt x="155" y="196"/>
                  </a:lnTo>
                  <a:lnTo>
                    <a:pt x="175" y="175"/>
                  </a:lnTo>
                  <a:lnTo>
                    <a:pt x="196" y="155"/>
                  </a:lnTo>
                  <a:lnTo>
                    <a:pt x="206" y="146"/>
                  </a:lnTo>
                  <a:lnTo>
                    <a:pt x="217" y="137"/>
                  </a:lnTo>
                  <a:lnTo>
                    <a:pt x="229" y="128"/>
                  </a:lnTo>
                  <a:lnTo>
                    <a:pt x="240" y="119"/>
                  </a:lnTo>
                  <a:lnTo>
                    <a:pt x="251" y="110"/>
                  </a:lnTo>
                  <a:lnTo>
                    <a:pt x="263" y="102"/>
                  </a:lnTo>
                  <a:lnTo>
                    <a:pt x="276" y="94"/>
                  </a:lnTo>
                  <a:lnTo>
                    <a:pt x="287" y="87"/>
                  </a:lnTo>
                  <a:lnTo>
                    <a:pt x="300" y="80"/>
                  </a:lnTo>
                  <a:lnTo>
                    <a:pt x="312" y="73"/>
                  </a:lnTo>
                  <a:lnTo>
                    <a:pt x="325" y="66"/>
                  </a:lnTo>
                  <a:lnTo>
                    <a:pt x="338" y="59"/>
                  </a:lnTo>
                  <a:lnTo>
                    <a:pt x="351" y="53"/>
                  </a:lnTo>
                  <a:lnTo>
                    <a:pt x="364" y="47"/>
                  </a:lnTo>
                  <a:lnTo>
                    <a:pt x="378" y="42"/>
                  </a:lnTo>
                  <a:lnTo>
                    <a:pt x="392" y="37"/>
                  </a:lnTo>
                  <a:lnTo>
                    <a:pt x="405" y="32"/>
                  </a:lnTo>
                  <a:lnTo>
                    <a:pt x="419" y="28"/>
                  </a:lnTo>
                  <a:lnTo>
                    <a:pt x="433" y="23"/>
                  </a:lnTo>
                  <a:lnTo>
                    <a:pt x="447" y="20"/>
                  </a:lnTo>
                  <a:lnTo>
                    <a:pt x="461" y="16"/>
                  </a:lnTo>
                  <a:lnTo>
                    <a:pt x="477" y="12"/>
                  </a:lnTo>
                  <a:lnTo>
                    <a:pt x="491" y="9"/>
                  </a:lnTo>
                  <a:lnTo>
                    <a:pt x="505" y="7"/>
                  </a:lnTo>
                  <a:lnTo>
                    <a:pt x="520" y="5"/>
                  </a:lnTo>
                  <a:lnTo>
                    <a:pt x="536" y="3"/>
                  </a:lnTo>
                  <a:lnTo>
                    <a:pt x="550" y="2"/>
                  </a:lnTo>
                  <a:lnTo>
                    <a:pt x="565" y="1"/>
                  </a:lnTo>
                  <a:lnTo>
                    <a:pt x="581" y="0"/>
                  </a:lnTo>
                  <a:lnTo>
                    <a:pt x="596" y="0"/>
                  </a:lnTo>
                  <a:lnTo>
                    <a:pt x="612" y="0"/>
                  </a:lnTo>
                  <a:lnTo>
                    <a:pt x="628" y="1"/>
                  </a:lnTo>
                  <a:lnTo>
                    <a:pt x="642" y="2"/>
                  </a:lnTo>
                  <a:lnTo>
                    <a:pt x="657" y="3"/>
                  </a:lnTo>
                  <a:lnTo>
                    <a:pt x="672" y="5"/>
                  </a:lnTo>
                  <a:lnTo>
                    <a:pt x="688" y="7"/>
                  </a:lnTo>
                  <a:lnTo>
                    <a:pt x="702" y="9"/>
                  </a:lnTo>
                  <a:lnTo>
                    <a:pt x="716" y="12"/>
                  </a:lnTo>
                  <a:lnTo>
                    <a:pt x="732" y="16"/>
                  </a:lnTo>
                  <a:lnTo>
                    <a:pt x="746" y="20"/>
                  </a:lnTo>
                  <a:lnTo>
                    <a:pt x="760" y="23"/>
                  </a:lnTo>
                  <a:lnTo>
                    <a:pt x="773" y="28"/>
                  </a:lnTo>
                  <a:lnTo>
                    <a:pt x="788" y="32"/>
                  </a:lnTo>
                  <a:lnTo>
                    <a:pt x="801" y="37"/>
                  </a:lnTo>
                  <a:lnTo>
                    <a:pt x="815" y="42"/>
                  </a:lnTo>
                  <a:lnTo>
                    <a:pt x="829" y="47"/>
                  </a:lnTo>
                  <a:lnTo>
                    <a:pt x="842" y="53"/>
                  </a:lnTo>
                  <a:lnTo>
                    <a:pt x="855" y="59"/>
                  </a:lnTo>
                  <a:lnTo>
                    <a:pt x="868" y="66"/>
                  </a:lnTo>
                  <a:lnTo>
                    <a:pt x="881" y="73"/>
                  </a:lnTo>
                  <a:lnTo>
                    <a:pt x="893" y="80"/>
                  </a:lnTo>
                  <a:lnTo>
                    <a:pt x="906" y="87"/>
                  </a:lnTo>
                  <a:lnTo>
                    <a:pt x="918" y="94"/>
                  </a:lnTo>
                  <a:lnTo>
                    <a:pt x="930" y="102"/>
                  </a:lnTo>
                  <a:lnTo>
                    <a:pt x="942" y="110"/>
                  </a:lnTo>
                  <a:lnTo>
                    <a:pt x="953" y="119"/>
                  </a:lnTo>
                  <a:lnTo>
                    <a:pt x="964" y="128"/>
                  </a:lnTo>
                  <a:lnTo>
                    <a:pt x="975" y="137"/>
                  </a:lnTo>
                  <a:lnTo>
                    <a:pt x="987" y="146"/>
                  </a:lnTo>
                  <a:lnTo>
                    <a:pt x="997" y="155"/>
                  </a:lnTo>
                  <a:lnTo>
                    <a:pt x="1018" y="175"/>
                  </a:lnTo>
                  <a:lnTo>
                    <a:pt x="1038" y="196"/>
                  </a:lnTo>
                  <a:lnTo>
                    <a:pt x="1047" y="206"/>
                  </a:lnTo>
                  <a:lnTo>
                    <a:pt x="1057" y="217"/>
                  </a:lnTo>
                  <a:lnTo>
                    <a:pt x="1065" y="229"/>
                  </a:lnTo>
                  <a:lnTo>
                    <a:pt x="1074" y="240"/>
                  </a:lnTo>
                  <a:lnTo>
                    <a:pt x="1083" y="251"/>
                  </a:lnTo>
                  <a:lnTo>
                    <a:pt x="1091" y="263"/>
                  </a:lnTo>
                  <a:lnTo>
                    <a:pt x="1099" y="276"/>
                  </a:lnTo>
                  <a:lnTo>
                    <a:pt x="1106" y="287"/>
                  </a:lnTo>
                  <a:lnTo>
                    <a:pt x="1114" y="300"/>
                  </a:lnTo>
                  <a:lnTo>
                    <a:pt x="1120" y="312"/>
                  </a:lnTo>
                  <a:lnTo>
                    <a:pt x="1127" y="325"/>
                  </a:lnTo>
                  <a:lnTo>
                    <a:pt x="1134" y="338"/>
                  </a:lnTo>
                  <a:lnTo>
                    <a:pt x="1140" y="351"/>
                  </a:lnTo>
                  <a:lnTo>
                    <a:pt x="1146" y="364"/>
                  </a:lnTo>
                  <a:lnTo>
                    <a:pt x="1151" y="378"/>
                  </a:lnTo>
                  <a:lnTo>
                    <a:pt x="1156" y="392"/>
                  </a:lnTo>
                  <a:lnTo>
                    <a:pt x="1161" y="405"/>
                  </a:lnTo>
                  <a:lnTo>
                    <a:pt x="1166" y="419"/>
                  </a:lnTo>
                  <a:lnTo>
                    <a:pt x="1170" y="433"/>
                  </a:lnTo>
                  <a:lnTo>
                    <a:pt x="1174" y="447"/>
                  </a:lnTo>
                  <a:lnTo>
                    <a:pt x="1177" y="461"/>
                  </a:lnTo>
                  <a:lnTo>
                    <a:pt x="1180" y="476"/>
                  </a:lnTo>
                  <a:lnTo>
                    <a:pt x="1184" y="491"/>
                  </a:lnTo>
                  <a:lnTo>
                    <a:pt x="1186" y="505"/>
                  </a:lnTo>
                  <a:lnTo>
                    <a:pt x="1188" y="520"/>
                  </a:lnTo>
                  <a:lnTo>
                    <a:pt x="1190" y="536"/>
                  </a:lnTo>
                  <a:lnTo>
                    <a:pt x="1191" y="550"/>
                  </a:lnTo>
                  <a:lnTo>
                    <a:pt x="1192" y="565"/>
                  </a:lnTo>
                  <a:lnTo>
                    <a:pt x="1193" y="580"/>
                  </a:lnTo>
                  <a:lnTo>
                    <a:pt x="1193" y="596"/>
                  </a:lnTo>
                  <a:lnTo>
                    <a:pt x="1193" y="597"/>
                  </a:lnTo>
                  <a:lnTo>
                    <a:pt x="1193" y="612"/>
                  </a:lnTo>
                  <a:lnTo>
                    <a:pt x="1192" y="627"/>
                  </a:lnTo>
                  <a:lnTo>
                    <a:pt x="1191" y="642"/>
                  </a:lnTo>
                  <a:lnTo>
                    <a:pt x="1190" y="657"/>
                  </a:lnTo>
                  <a:lnTo>
                    <a:pt x="1188" y="672"/>
                  </a:lnTo>
                  <a:lnTo>
                    <a:pt x="1186" y="688"/>
                  </a:lnTo>
                  <a:lnTo>
                    <a:pt x="1184" y="702"/>
                  </a:lnTo>
                  <a:lnTo>
                    <a:pt x="1180" y="716"/>
                  </a:lnTo>
                  <a:lnTo>
                    <a:pt x="1177" y="731"/>
                  </a:lnTo>
                  <a:lnTo>
                    <a:pt x="1174" y="746"/>
                  </a:lnTo>
                  <a:lnTo>
                    <a:pt x="1170" y="760"/>
                  </a:lnTo>
                  <a:lnTo>
                    <a:pt x="1166" y="773"/>
                  </a:lnTo>
                  <a:lnTo>
                    <a:pt x="1161" y="787"/>
                  </a:lnTo>
                  <a:lnTo>
                    <a:pt x="1157" y="801"/>
                  </a:lnTo>
                  <a:lnTo>
                    <a:pt x="1151" y="815"/>
                  </a:lnTo>
                  <a:lnTo>
                    <a:pt x="1146" y="828"/>
                  </a:lnTo>
                  <a:lnTo>
                    <a:pt x="1140" y="842"/>
                  </a:lnTo>
                  <a:lnTo>
                    <a:pt x="1134" y="855"/>
                  </a:lnTo>
                  <a:lnTo>
                    <a:pt x="1127" y="868"/>
                  </a:lnTo>
                  <a:lnTo>
                    <a:pt x="1120" y="880"/>
                  </a:lnTo>
                  <a:lnTo>
                    <a:pt x="1114" y="893"/>
                  </a:lnTo>
                  <a:lnTo>
                    <a:pt x="1106" y="906"/>
                  </a:lnTo>
                  <a:lnTo>
                    <a:pt x="1099" y="918"/>
                  </a:lnTo>
                  <a:lnTo>
                    <a:pt x="1091" y="929"/>
                  </a:lnTo>
                  <a:lnTo>
                    <a:pt x="1083" y="941"/>
                  </a:lnTo>
                  <a:lnTo>
                    <a:pt x="1074" y="953"/>
                  </a:lnTo>
                  <a:lnTo>
                    <a:pt x="1065" y="964"/>
                  </a:lnTo>
                  <a:lnTo>
                    <a:pt x="1057" y="975"/>
                  </a:lnTo>
                  <a:lnTo>
                    <a:pt x="1047" y="986"/>
                  </a:lnTo>
                  <a:lnTo>
                    <a:pt x="1038" y="997"/>
                  </a:lnTo>
                  <a:lnTo>
                    <a:pt x="1018" y="1018"/>
                  </a:lnTo>
                  <a:lnTo>
                    <a:pt x="997" y="1037"/>
                  </a:lnTo>
                  <a:lnTo>
                    <a:pt x="987" y="1046"/>
                  </a:lnTo>
                  <a:lnTo>
                    <a:pt x="975" y="1057"/>
                  </a:lnTo>
                  <a:lnTo>
                    <a:pt x="964" y="1065"/>
                  </a:lnTo>
                  <a:lnTo>
                    <a:pt x="953" y="1074"/>
                  </a:lnTo>
                  <a:lnTo>
                    <a:pt x="942" y="1082"/>
                  </a:lnTo>
                  <a:lnTo>
                    <a:pt x="930" y="1090"/>
                  </a:lnTo>
                  <a:lnTo>
                    <a:pt x="918" y="1099"/>
                  </a:lnTo>
                  <a:lnTo>
                    <a:pt x="906" y="1106"/>
                  </a:lnTo>
                  <a:lnTo>
                    <a:pt x="893" y="1114"/>
                  </a:lnTo>
                  <a:lnTo>
                    <a:pt x="881" y="1120"/>
                  </a:lnTo>
                  <a:lnTo>
                    <a:pt x="868" y="1127"/>
                  </a:lnTo>
                  <a:lnTo>
                    <a:pt x="855" y="1133"/>
                  </a:lnTo>
                  <a:lnTo>
                    <a:pt x="842" y="1139"/>
                  </a:lnTo>
                  <a:lnTo>
                    <a:pt x="829" y="1145"/>
                  </a:lnTo>
                  <a:lnTo>
                    <a:pt x="815" y="1151"/>
                  </a:lnTo>
                  <a:lnTo>
                    <a:pt x="801" y="1156"/>
                  </a:lnTo>
                  <a:lnTo>
                    <a:pt x="788" y="1161"/>
                  </a:lnTo>
                  <a:lnTo>
                    <a:pt x="773" y="1166"/>
                  </a:lnTo>
                  <a:lnTo>
                    <a:pt x="759" y="1170"/>
                  </a:lnTo>
                  <a:lnTo>
                    <a:pt x="746" y="1174"/>
                  </a:lnTo>
                  <a:lnTo>
                    <a:pt x="731" y="1177"/>
                  </a:lnTo>
                  <a:lnTo>
                    <a:pt x="716" y="1180"/>
                  </a:lnTo>
                  <a:lnTo>
                    <a:pt x="702" y="1183"/>
                  </a:lnTo>
                  <a:lnTo>
                    <a:pt x="687" y="1185"/>
                  </a:lnTo>
                  <a:lnTo>
                    <a:pt x="672" y="1187"/>
                  </a:lnTo>
                  <a:lnTo>
                    <a:pt x="657" y="1189"/>
                  </a:lnTo>
                  <a:lnTo>
                    <a:pt x="642" y="1190"/>
                  </a:lnTo>
                  <a:lnTo>
                    <a:pt x="628" y="1191"/>
                  </a:lnTo>
                  <a:lnTo>
                    <a:pt x="612" y="1192"/>
                  </a:lnTo>
                  <a:lnTo>
                    <a:pt x="596" y="1192"/>
                  </a:lnTo>
                  <a:lnTo>
                    <a:pt x="581" y="1192"/>
                  </a:lnTo>
                  <a:lnTo>
                    <a:pt x="565" y="1191"/>
                  </a:lnTo>
                  <a:lnTo>
                    <a:pt x="551" y="1190"/>
                  </a:lnTo>
                  <a:lnTo>
                    <a:pt x="536" y="1189"/>
                  </a:lnTo>
                  <a:lnTo>
                    <a:pt x="520" y="1187"/>
                  </a:lnTo>
                  <a:lnTo>
                    <a:pt x="506" y="1185"/>
                  </a:lnTo>
                  <a:lnTo>
                    <a:pt x="491" y="1183"/>
                  </a:lnTo>
                  <a:lnTo>
                    <a:pt x="477" y="1180"/>
                  </a:lnTo>
                  <a:lnTo>
                    <a:pt x="462" y="1177"/>
                  </a:lnTo>
                  <a:lnTo>
                    <a:pt x="447" y="1174"/>
                  </a:lnTo>
                  <a:lnTo>
                    <a:pt x="434" y="1170"/>
                  </a:lnTo>
                  <a:lnTo>
                    <a:pt x="419" y="1166"/>
                  </a:lnTo>
                  <a:lnTo>
                    <a:pt x="405" y="1161"/>
                  </a:lnTo>
                  <a:lnTo>
                    <a:pt x="392" y="1157"/>
                  </a:lnTo>
                  <a:lnTo>
                    <a:pt x="378" y="1151"/>
                  </a:lnTo>
                  <a:lnTo>
                    <a:pt x="364" y="1145"/>
                  </a:lnTo>
                  <a:lnTo>
                    <a:pt x="351" y="1139"/>
                  </a:lnTo>
                  <a:lnTo>
                    <a:pt x="338" y="1133"/>
                  </a:lnTo>
                  <a:lnTo>
                    <a:pt x="326" y="1127"/>
                  </a:lnTo>
                  <a:lnTo>
                    <a:pt x="312" y="1120"/>
                  </a:lnTo>
                  <a:lnTo>
                    <a:pt x="300" y="1114"/>
                  </a:lnTo>
                  <a:lnTo>
                    <a:pt x="288" y="1106"/>
                  </a:lnTo>
                  <a:lnTo>
                    <a:pt x="276" y="1099"/>
                  </a:lnTo>
                  <a:lnTo>
                    <a:pt x="263" y="1090"/>
                  </a:lnTo>
                  <a:lnTo>
                    <a:pt x="251" y="1082"/>
                  </a:lnTo>
                  <a:lnTo>
                    <a:pt x="240" y="1074"/>
                  </a:lnTo>
                  <a:lnTo>
                    <a:pt x="229" y="1065"/>
                  </a:lnTo>
                  <a:lnTo>
                    <a:pt x="217" y="1057"/>
                  </a:lnTo>
                  <a:lnTo>
                    <a:pt x="206" y="1046"/>
                  </a:lnTo>
                  <a:lnTo>
                    <a:pt x="196" y="1037"/>
                  </a:lnTo>
                  <a:lnTo>
                    <a:pt x="175" y="1018"/>
                  </a:lnTo>
                  <a:lnTo>
                    <a:pt x="155" y="997"/>
                  </a:lnTo>
                  <a:lnTo>
                    <a:pt x="146" y="986"/>
                  </a:lnTo>
                  <a:lnTo>
                    <a:pt x="137" y="975"/>
                  </a:lnTo>
                  <a:lnTo>
                    <a:pt x="128" y="964"/>
                  </a:lnTo>
                  <a:lnTo>
                    <a:pt x="118" y="953"/>
                  </a:lnTo>
                  <a:lnTo>
                    <a:pt x="110" y="941"/>
                  </a:lnTo>
                  <a:lnTo>
                    <a:pt x="102" y="929"/>
                  </a:lnTo>
                  <a:lnTo>
                    <a:pt x="94" y="918"/>
                  </a:lnTo>
                  <a:lnTo>
                    <a:pt x="87" y="906"/>
                  </a:lnTo>
                  <a:lnTo>
                    <a:pt x="80" y="893"/>
                  </a:lnTo>
                  <a:lnTo>
                    <a:pt x="73" y="880"/>
                  </a:lnTo>
                  <a:lnTo>
                    <a:pt x="65" y="868"/>
                  </a:lnTo>
                  <a:lnTo>
                    <a:pt x="59" y="855"/>
                  </a:lnTo>
                  <a:lnTo>
                    <a:pt x="53" y="842"/>
                  </a:lnTo>
                  <a:lnTo>
                    <a:pt x="47" y="828"/>
                  </a:lnTo>
                  <a:lnTo>
                    <a:pt x="42" y="815"/>
                  </a:lnTo>
                  <a:lnTo>
                    <a:pt x="37" y="801"/>
                  </a:lnTo>
                  <a:lnTo>
                    <a:pt x="32" y="787"/>
                  </a:lnTo>
                  <a:lnTo>
                    <a:pt x="28" y="773"/>
                  </a:lnTo>
                  <a:lnTo>
                    <a:pt x="23" y="759"/>
                  </a:lnTo>
                  <a:lnTo>
                    <a:pt x="20" y="746"/>
                  </a:lnTo>
                  <a:lnTo>
                    <a:pt x="15" y="730"/>
                  </a:lnTo>
                  <a:lnTo>
                    <a:pt x="12" y="716"/>
                  </a:lnTo>
                  <a:lnTo>
                    <a:pt x="9" y="702"/>
                  </a:lnTo>
                  <a:lnTo>
                    <a:pt x="7" y="687"/>
                  </a:lnTo>
                  <a:lnTo>
                    <a:pt x="5" y="672"/>
                  </a:lnTo>
                  <a:lnTo>
                    <a:pt x="3" y="657"/>
                  </a:lnTo>
                  <a:lnTo>
                    <a:pt x="2" y="642"/>
                  </a:lnTo>
                  <a:lnTo>
                    <a:pt x="1" y="627"/>
                  </a:lnTo>
                  <a:lnTo>
                    <a:pt x="0" y="612"/>
                  </a:lnTo>
                  <a:lnTo>
                    <a:pt x="0" y="596"/>
                  </a:lnTo>
                  <a:lnTo>
                    <a:pt x="0"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07" name="Freeform 128">
              <a:extLst>
                <a:ext uri="{FF2B5EF4-FFF2-40B4-BE49-F238E27FC236}">
                  <a16:creationId xmlns:a16="http://schemas.microsoft.com/office/drawing/2014/main" id="{E346BDA0-51DE-464A-BF0F-B36FC5CAF656}"/>
                </a:ext>
              </a:extLst>
            </p:cNvPr>
            <p:cNvSpPr>
              <a:spLocks/>
            </p:cNvSpPr>
            <p:nvPr/>
          </p:nvSpPr>
          <p:spPr bwMode="auto">
            <a:xfrm>
              <a:off x="4457" y="1004"/>
              <a:ext cx="1193" cy="1192"/>
            </a:xfrm>
            <a:custGeom>
              <a:avLst/>
              <a:gdLst>
                <a:gd name="T0" fmla="*/ 2 w 1193"/>
                <a:gd name="T1" fmla="*/ 551 h 1192"/>
                <a:gd name="T2" fmla="*/ 9 w 1193"/>
                <a:gd name="T3" fmla="*/ 491 h 1192"/>
                <a:gd name="T4" fmla="*/ 23 w 1193"/>
                <a:gd name="T5" fmla="*/ 434 h 1192"/>
                <a:gd name="T6" fmla="*/ 42 w 1193"/>
                <a:gd name="T7" fmla="*/ 378 h 1192"/>
                <a:gd name="T8" fmla="*/ 65 w 1193"/>
                <a:gd name="T9" fmla="*/ 326 h 1192"/>
                <a:gd name="T10" fmla="*/ 94 w 1193"/>
                <a:gd name="T11" fmla="*/ 276 h 1192"/>
                <a:gd name="T12" fmla="*/ 128 w 1193"/>
                <a:gd name="T13" fmla="*/ 229 h 1192"/>
                <a:gd name="T14" fmla="*/ 175 w 1193"/>
                <a:gd name="T15" fmla="*/ 175 h 1192"/>
                <a:gd name="T16" fmla="*/ 229 w 1193"/>
                <a:gd name="T17" fmla="*/ 128 h 1192"/>
                <a:gd name="T18" fmla="*/ 276 w 1193"/>
                <a:gd name="T19" fmla="*/ 94 h 1192"/>
                <a:gd name="T20" fmla="*/ 325 w 1193"/>
                <a:gd name="T21" fmla="*/ 66 h 1192"/>
                <a:gd name="T22" fmla="*/ 378 w 1193"/>
                <a:gd name="T23" fmla="*/ 42 h 1192"/>
                <a:gd name="T24" fmla="*/ 433 w 1193"/>
                <a:gd name="T25" fmla="*/ 23 h 1192"/>
                <a:gd name="T26" fmla="*/ 491 w 1193"/>
                <a:gd name="T27" fmla="*/ 9 h 1192"/>
                <a:gd name="T28" fmla="*/ 550 w 1193"/>
                <a:gd name="T29" fmla="*/ 2 h 1192"/>
                <a:gd name="T30" fmla="*/ 612 w 1193"/>
                <a:gd name="T31" fmla="*/ 0 h 1192"/>
                <a:gd name="T32" fmla="*/ 672 w 1193"/>
                <a:gd name="T33" fmla="*/ 5 h 1192"/>
                <a:gd name="T34" fmla="*/ 732 w 1193"/>
                <a:gd name="T35" fmla="*/ 16 h 1192"/>
                <a:gd name="T36" fmla="*/ 788 w 1193"/>
                <a:gd name="T37" fmla="*/ 32 h 1192"/>
                <a:gd name="T38" fmla="*/ 842 w 1193"/>
                <a:gd name="T39" fmla="*/ 53 h 1192"/>
                <a:gd name="T40" fmla="*/ 893 w 1193"/>
                <a:gd name="T41" fmla="*/ 80 h 1192"/>
                <a:gd name="T42" fmla="*/ 942 w 1193"/>
                <a:gd name="T43" fmla="*/ 110 h 1192"/>
                <a:gd name="T44" fmla="*/ 987 w 1193"/>
                <a:gd name="T45" fmla="*/ 146 h 1192"/>
                <a:gd name="T46" fmla="*/ 1047 w 1193"/>
                <a:gd name="T47" fmla="*/ 206 h 1192"/>
                <a:gd name="T48" fmla="*/ 1083 w 1193"/>
                <a:gd name="T49" fmla="*/ 251 h 1192"/>
                <a:gd name="T50" fmla="*/ 1114 w 1193"/>
                <a:gd name="T51" fmla="*/ 300 h 1192"/>
                <a:gd name="T52" fmla="*/ 1140 w 1193"/>
                <a:gd name="T53" fmla="*/ 351 h 1192"/>
                <a:gd name="T54" fmla="*/ 1161 w 1193"/>
                <a:gd name="T55" fmla="*/ 405 h 1192"/>
                <a:gd name="T56" fmla="*/ 1177 w 1193"/>
                <a:gd name="T57" fmla="*/ 461 h 1192"/>
                <a:gd name="T58" fmla="*/ 1188 w 1193"/>
                <a:gd name="T59" fmla="*/ 520 h 1192"/>
                <a:gd name="T60" fmla="*/ 1193 w 1193"/>
                <a:gd name="T61" fmla="*/ 580 h 1192"/>
                <a:gd name="T62" fmla="*/ 1192 w 1193"/>
                <a:gd name="T63" fmla="*/ 627 h 1192"/>
                <a:gd name="T64" fmla="*/ 1186 w 1193"/>
                <a:gd name="T65" fmla="*/ 688 h 1192"/>
                <a:gd name="T66" fmla="*/ 1174 w 1193"/>
                <a:gd name="T67" fmla="*/ 746 h 1192"/>
                <a:gd name="T68" fmla="*/ 1157 w 1193"/>
                <a:gd name="T69" fmla="*/ 801 h 1192"/>
                <a:gd name="T70" fmla="*/ 1134 w 1193"/>
                <a:gd name="T71" fmla="*/ 855 h 1192"/>
                <a:gd name="T72" fmla="*/ 1106 w 1193"/>
                <a:gd name="T73" fmla="*/ 906 h 1192"/>
                <a:gd name="T74" fmla="*/ 1074 w 1193"/>
                <a:gd name="T75" fmla="*/ 953 h 1192"/>
                <a:gd name="T76" fmla="*/ 1038 w 1193"/>
                <a:gd name="T77" fmla="*/ 997 h 1192"/>
                <a:gd name="T78" fmla="*/ 975 w 1193"/>
                <a:gd name="T79" fmla="*/ 1057 h 1192"/>
                <a:gd name="T80" fmla="*/ 930 w 1193"/>
                <a:gd name="T81" fmla="*/ 1090 h 1192"/>
                <a:gd name="T82" fmla="*/ 881 w 1193"/>
                <a:gd name="T83" fmla="*/ 1120 h 1192"/>
                <a:gd name="T84" fmla="*/ 829 w 1193"/>
                <a:gd name="T85" fmla="*/ 1145 h 1192"/>
                <a:gd name="T86" fmla="*/ 773 w 1193"/>
                <a:gd name="T87" fmla="*/ 1166 h 1192"/>
                <a:gd name="T88" fmla="*/ 716 w 1193"/>
                <a:gd name="T89" fmla="*/ 1180 h 1192"/>
                <a:gd name="T90" fmla="*/ 657 w 1193"/>
                <a:gd name="T91" fmla="*/ 1189 h 1192"/>
                <a:gd name="T92" fmla="*/ 596 w 1193"/>
                <a:gd name="T93" fmla="*/ 1192 h 1192"/>
                <a:gd name="T94" fmla="*/ 536 w 1193"/>
                <a:gd name="T95" fmla="*/ 1189 h 1192"/>
                <a:gd name="T96" fmla="*/ 477 w 1193"/>
                <a:gd name="T97" fmla="*/ 1180 h 1192"/>
                <a:gd name="T98" fmla="*/ 419 w 1193"/>
                <a:gd name="T99" fmla="*/ 1166 h 1192"/>
                <a:gd name="T100" fmla="*/ 364 w 1193"/>
                <a:gd name="T101" fmla="*/ 1145 h 1192"/>
                <a:gd name="T102" fmla="*/ 312 w 1193"/>
                <a:gd name="T103" fmla="*/ 1120 h 1192"/>
                <a:gd name="T104" fmla="*/ 263 w 1193"/>
                <a:gd name="T105" fmla="*/ 1090 h 1192"/>
                <a:gd name="T106" fmla="*/ 217 w 1193"/>
                <a:gd name="T107" fmla="*/ 1057 h 1192"/>
                <a:gd name="T108" fmla="*/ 155 w 1193"/>
                <a:gd name="T109" fmla="*/ 997 h 1192"/>
                <a:gd name="T110" fmla="*/ 118 w 1193"/>
                <a:gd name="T111" fmla="*/ 953 h 1192"/>
                <a:gd name="T112" fmla="*/ 87 w 1193"/>
                <a:gd name="T113" fmla="*/ 906 h 1192"/>
                <a:gd name="T114" fmla="*/ 59 w 1193"/>
                <a:gd name="T115" fmla="*/ 855 h 1192"/>
                <a:gd name="T116" fmla="*/ 37 w 1193"/>
                <a:gd name="T117" fmla="*/ 801 h 1192"/>
                <a:gd name="T118" fmla="*/ 20 w 1193"/>
                <a:gd name="T119" fmla="*/ 746 h 1192"/>
                <a:gd name="T120" fmla="*/ 7 w 1193"/>
                <a:gd name="T121" fmla="*/ 687 h 1192"/>
                <a:gd name="T122" fmla="*/ 1 w 1193"/>
                <a:gd name="T123" fmla="*/ 627 h 1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3" h="1192">
                  <a:moveTo>
                    <a:pt x="0" y="597"/>
                  </a:moveTo>
                  <a:lnTo>
                    <a:pt x="0" y="580"/>
                  </a:lnTo>
                  <a:lnTo>
                    <a:pt x="1" y="565"/>
                  </a:lnTo>
                  <a:lnTo>
                    <a:pt x="2" y="551"/>
                  </a:lnTo>
                  <a:lnTo>
                    <a:pt x="3" y="536"/>
                  </a:lnTo>
                  <a:lnTo>
                    <a:pt x="5" y="520"/>
                  </a:lnTo>
                  <a:lnTo>
                    <a:pt x="7" y="506"/>
                  </a:lnTo>
                  <a:lnTo>
                    <a:pt x="9" y="491"/>
                  </a:lnTo>
                  <a:lnTo>
                    <a:pt x="12" y="476"/>
                  </a:lnTo>
                  <a:lnTo>
                    <a:pt x="15" y="462"/>
                  </a:lnTo>
                  <a:lnTo>
                    <a:pt x="20" y="447"/>
                  </a:lnTo>
                  <a:lnTo>
                    <a:pt x="23" y="434"/>
                  </a:lnTo>
                  <a:lnTo>
                    <a:pt x="28" y="419"/>
                  </a:lnTo>
                  <a:lnTo>
                    <a:pt x="32" y="405"/>
                  </a:lnTo>
                  <a:lnTo>
                    <a:pt x="37" y="392"/>
                  </a:lnTo>
                  <a:lnTo>
                    <a:pt x="42" y="378"/>
                  </a:lnTo>
                  <a:lnTo>
                    <a:pt x="47" y="364"/>
                  </a:lnTo>
                  <a:lnTo>
                    <a:pt x="53" y="351"/>
                  </a:lnTo>
                  <a:lnTo>
                    <a:pt x="59" y="338"/>
                  </a:lnTo>
                  <a:lnTo>
                    <a:pt x="65" y="326"/>
                  </a:lnTo>
                  <a:lnTo>
                    <a:pt x="73" y="312"/>
                  </a:lnTo>
                  <a:lnTo>
                    <a:pt x="80" y="300"/>
                  </a:lnTo>
                  <a:lnTo>
                    <a:pt x="87" y="288"/>
                  </a:lnTo>
                  <a:lnTo>
                    <a:pt x="94" y="276"/>
                  </a:lnTo>
                  <a:lnTo>
                    <a:pt x="102" y="263"/>
                  </a:lnTo>
                  <a:lnTo>
                    <a:pt x="110" y="251"/>
                  </a:lnTo>
                  <a:lnTo>
                    <a:pt x="118" y="240"/>
                  </a:lnTo>
                  <a:lnTo>
                    <a:pt x="128" y="229"/>
                  </a:lnTo>
                  <a:lnTo>
                    <a:pt x="137" y="217"/>
                  </a:lnTo>
                  <a:lnTo>
                    <a:pt x="146" y="206"/>
                  </a:lnTo>
                  <a:lnTo>
                    <a:pt x="155" y="196"/>
                  </a:lnTo>
                  <a:lnTo>
                    <a:pt x="175" y="175"/>
                  </a:lnTo>
                  <a:lnTo>
                    <a:pt x="196" y="155"/>
                  </a:lnTo>
                  <a:lnTo>
                    <a:pt x="206" y="146"/>
                  </a:lnTo>
                  <a:lnTo>
                    <a:pt x="217" y="137"/>
                  </a:lnTo>
                  <a:lnTo>
                    <a:pt x="229" y="128"/>
                  </a:lnTo>
                  <a:lnTo>
                    <a:pt x="240" y="119"/>
                  </a:lnTo>
                  <a:lnTo>
                    <a:pt x="251" y="110"/>
                  </a:lnTo>
                  <a:lnTo>
                    <a:pt x="263" y="102"/>
                  </a:lnTo>
                  <a:lnTo>
                    <a:pt x="276" y="94"/>
                  </a:lnTo>
                  <a:lnTo>
                    <a:pt x="287" y="87"/>
                  </a:lnTo>
                  <a:lnTo>
                    <a:pt x="300" y="80"/>
                  </a:lnTo>
                  <a:lnTo>
                    <a:pt x="312" y="73"/>
                  </a:lnTo>
                  <a:lnTo>
                    <a:pt x="325" y="66"/>
                  </a:lnTo>
                  <a:lnTo>
                    <a:pt x="338" y="59"/>
                  </a:lnTo>
                  <a:lnTo>
                    <a:pt x="351" y="53"/>
                  </a:lnTo>
                  <a:lnTo>
                    <a:pt x="364" y="47"/>
                  </a:lnTo>
                  <a:lnTo>
                    <a:pt x="378" y="42"/>
                  </a:lnTo>
                  <a:lnTo>
                    <a:pt x="392" y="37"/>
                  </a:lnTo>
                  <a:lnTo>
                    <a:pt x="405" y="32"/>
                  </a:lnTo>
                  <a:lnTo>
                    <a:pt x="419" y="28"/>
                  </a:lnTo>
                  <a:lnTo>
                    <a:pt x="433" y="23"/>
                  </a:lnTo>
                  <a:lnTo>
                    <a:pt x="447" y="20"/>
                  </a:lnTo>
                  <a:lnTo>
                    <a:pt x="461" y="16"/>
                  </a:lnTo>
                  <a:lnTo>
                    <a:pt x="477" y="12"/>
                  </a:lnTo>
                  <a:lnTo>
                    <a:pt x="491" y="9"/>
                  </a:lnTo>
                  <a:lnTo>
                    <a:pt x="505" y="7"/>
                  </a:lnTo>
                  <a:lnTo>
                    <a:pt x="520" y="5"/>
                  </a:lnTo>
                  <a:lnTo>
                    <a:pt x="536" y="3"/>
                  </a:lnTo>
                  <a:lnTo>
                    <a:pt x="550" y="2"/>
                  </a:lnTo>
                  <a:lnTo>
                    <a:pt x="565" y="1"/>
                  </a:lnTo>
                  <a:lnTo>
                    <a:pt x="581" y="0"/>
                  </a:lnTo>
                  <a:lnTo>
                    <a:pt x="596" y="0"/>
                  </a:lnTo>
                  <a:lnTo>
                    <a:pt x="612" y="0"/>
                  </a:lnTo>
                  <a:lnTo>
                    <a:pt x="628" y="1"/>
                  </a:lnTo>
                  <a:lnTo>
                    <a:pt x="642" y="2"/>
                  </a:lnTo>
                  <a:lnTo>
                    <a:pt x="657" y="3"/>
                  </a:lnTo>
                  <a:lnTo>
                    <a:pt x="672" y="5"/>
                  </a:lnTo>
                  <a:lnTo>
                    <a:pt x="688" y="7"/>
                  </a:lnTo>
                  <a:lnTo>
                    <a:pt x="702" y="9"/>
                  </a:lnTo>
                  <a:lnTo>
                    <a:pt x="716" y="12"/>
                  </a:lnTo>
                  <a:lnTo>
                    <a:pt x="732" y="16"/>
                  </a:lnTo>
                  <a:lnTo>
                    <a:pt x="746" y="20"/>
                  </a:lnTo>
                  <a:lnTo>
                    <a:pt x="760" y="23"/>
                  </a:lnTo>
                  <a:lnTo>
                    <a:pt x="773" y="28"/>
                  </a:lnTo>
                  <a:lnTo>
                    <a:pt x="788" y="32"/>
                  </a:lnTo>
                  <a:lnTo>
                    <a:pt x="801" y="37"/>
                  </a:lnTo>
                  <a:lnTo>
                    <a:pt x="815" y="42"/>
                  </a:lnTo>
                  <a:lnTo>
                    <a:pt x="829" y="47"/>
                  </a:lnTo>
                  <a:lnTo>
                    <a:pt x="842" y="53"/>
                  </a:lnTo>
                  <a:lnTo>
                    <a:pt x="855" y="59"/>
                  </a:lnTo>
                  <a:lnTo>
                    <a:pt x="868" y="66"/>
                  </a:lnTo>
                  <a:lnTo>
                    <a:pt x="881" y="73"/>
                  </a:lnTo>
                  <a:lnTo>
                    <a:pt x="893" y="80"/>
                  </a:lnTo>
                  <a:lnTo>
                    <a:pt x="906" y="87"/>
                  </a:lnTo>
                  <a:lnTo>
                    <a:pt x="918" y="94"/>
                  </a:lnTo>
                  <a:lnTo>
                    <a:pt x="930" y="102"/>
                  </a:lnTo>
                  <a:lnTo>
                    <a:pt x="942" y="110"/>
                  </a:lnTo>
                  <a:lnTo>
                    <a:pt x="953" y="119"/>
                  </a:lnTo>
                  <a:lnTo>
                    <a:pt x="964" y="128"/>
                  </a:lnTo>
                  <a:lnTo>
                    <a:pt x="975" y="137"/>
                  </a:lnTo>
                  <a:lnTo>
                    <a:pt x="987" y="146"/>
                  </a:lnTo>
                  <a:lnTo>
                    <a:pt x="997" y="155"/>
                  </a:lnTo>
                  <a:lnTo>
                    <a:pt x="1018" y="175"/>
                  </a:lnTo>
                  <a:lnTo>
                    <a:pt x="1038" y="196"/>
                  </a:lnTo>
                  <a:lnTo>
                    <a:pt x="1047" y="206"/>
                  </a:lnTo>
                  <a:lnTo>
                    <a:pt x="1057" y="217"/>
                  </a:lnTo>
                  <a:lnTo>
                    <a:pt x="1065" y="229"/>
                  </a:lnTo>
                  <a:lnTo>
                    <a:pt x="1074" y="240"/>
                  </a:lnTo>
                  <a:lnTo>
                    <a:pt x="1083" y="251"/>
                  </a:lnTo>
                  <a:lnTo>
                    <a:pt x="1091" y="263"/>
                  </a:lnTo>
                  <a:lnTo>
                    <a:pt x="1099" y="276"/>
                  </a:lnTo>
                  <a:lnTo>
                    <a:pt x="1106" y="287"/>
                  </a:lnTo>
                  <a:lnTo>
                    <a:pt x="1114" y="300"/>
                  </a:lnTo>
                  <a:lnTo>
                    <a:pt x="1120" y="312"/>
                  </a:lnTo>
                  <a:lnTo>
                    <a:pt x="1127" y="325"/>
                  </a:lnTo>
                  <a:lnTo>
                    <a:pt x="1134" y="338"/>
                  </a:lnTo>
                  <a:lnTo>
                    <a:pt x="1140" y="351"/>
                  </a:lnTo>
                  <a:lnTo>
                    <a:pt x="1146" y="364"/>
                  </a:lnTo>
                  <a:lnTo>
                    <a:pt x="1151" y="378"/>
                  </a:lnTo>
                  <a:lnTo>
                    <a:pt x="1156" y="392"/>
                  </a:lnTo>
                  <a:lnTo>
                    <a:pt x="1161" y="405"/>
                  </a:lnTo>
                  <a:lnTo>
                    <a:pt x="1166" y="419"/>
                  </a:lnTo>
                  <a:lnTo>
                    <a:pt x="1170" y="433"/>
                  </a:lnTo>
                  <a:lnTo>
                    <a:pt x="1174" y="447"/>
                  </a:lnTo>
                  <a:lnTo>
                    <a:pt x="1177" y="461"/>
                  </a:lnTo>
                  <a:lnTo>
                    <a:pt x="1180" y="476"/>
                  </a:lnTo>
                  <a:lnTo>
                    <a:pt x="1184" y="491"/>
                  </a:lnTo>
                  <a:lnTo>
                    <a:pt x="1186" y="505"/>
                  </a:lnTo>
                  <a:lnTo>
                    <a:pt x="1188" y="520"/>
                  </a:lnTo>
                  <a:lnTo>
                    <a:pt x="1190" y="536"/>
                  </a:lnTo>
                  <a:lnTo>
                    <a:pt x="1191" y="550"/>
                  </a:lnTo>
                  <a:lnTo>
                    <a:pt x="1192" y="565"/>
                  </a:lnTo>
                  <a:lnTo>
                    <a:pt x="1193" y="580"/>
                  </a:lnTo>
                  <a:lnTo>
                    <a:pt x="1193" y="596"/>
                  </a:lnTo>
                  <a:lnTo>
                    <a:pt x="1193" y="597"/>
                  </a:lnTo>
                  <a:lnTo>
                    <a:pt x="1193" y="612"/>
                  </a:lnTo>
                  <a:lnTo>
                    <a:pt x="1192" y="627"/>
                  </a:lnTo>
                  <a:lnTo>
                    <a:pt x="1191" y="642"/>
                  </a:lnTo>
                  <a:lnTo>
                    <a:pt x="1190" y="657"/>
                  </a:lnTo>
                  <a:lnTo>
                    <a:pt x="1188" y="672"/>
                  </a:lnTo>
                  <a:lnTo>
                    <a:pt x="1186" y="688"/>
                  </a:lnTo>
                  <a:lnTo>
                    <a:pt x="1184" y="702"/>
                  </a:lnTo>
                  <a:lnTo>
                    <a:pt x="1180" y="716"/>
                  </a:lnTo>
                  <a:lnTo>
                    <a:pt x="1177" y="731"/>
                  </a:lnTo>
                  <a:lnTo>
                    <a:pt x="1174" y="746"/>
                  </a:lnTo>
                  <a:lnTo>
                    <a:pt x="1170" y="760"/>
                  </a:lnTo>
                  <a:lnTo>
                    <a:pt x="1166" y="773"/>
                  </a:lnTo>
                  <a:lnTo>
                    <a:pt x="1161" y="787"/>
                  </a:lnTo>
                  <a:lnTo>
                    <a:pt x="1157" y="801"/>
                  </a:lnTo>
                  <a:lnTo>
                    <a:pt x="1151" y="815"/>
                  </a:lnTo>
                  <a:lnTo>
                    <a:pt x="1146" y="828"/>
                  </a:lnTo>
                  <a:lnTo>
                    <a:pt x="1140" y="842"/>
                  </a:lnTo>
                  <a:lnTo>
                    <a:pt x="1134" y="855"/>
                  </a:lnTo>
                  <a:lnTo>
                    <a:pt x="1127" y="868"/>
                  </a:lnTo>
                  <a:lnTo>
                    <a:pt x="1120" y="880"/>
                  </a:lnTo>
                  <a:lnTo>
                    <a:pt x="1114" y="893"/>
                  </a:lnTo>
                  <a:lnTo>
                    <a:pt x="1106" y="906"/>
                  </a:lnTo>
                  <a:lnTo>
                    <a:pt x="1099" y="918"/>
                  </a:lnTo>
                  <a:lnTo>
                    <a:pt x="1091" y="929"/>
                  </a:lnTo>
                  <a:lnTo>
                    <a:pt x="1083" y="941"/>
                  </a:lnTo>
                  <a:lnTo>
                    <a:pt x="1074" y="953"/>
                  </a:lnTo>
                  <a:lnTo>
                    <a:pt x="1065" y="964"/>
                  </a:lnTo>
                  <a:lnTo>
                    <a:pt x="1057" y="975"/>
                  </a:lnTo>
                  <a:lnTo>
                    <a:pt x="1047" y="986"/>
                  </a:lnTo>
                  <a:lnTo>
                    <a:pt x="1038" y="997"/>
                  </a:lnTo>
                  <a:lnTo>
                    <a:pt x="1018" y="1018"/>
                  </a:lnTo>
                  <a:lnTo>
                    <a:pt x="997" y="1037"/>
                  </a:lnTo>
                  <a:lnTo>
                    <a:pt x="987" y="1046"/>
                  </a:lnTo>
                  <a:lnTo>
                    <a:pt x="975" y="1057"/>
                  </a:lnTo>
                  <a:lnTo>
                    <a:pt x="964" y="1065"/>
                  </a:lnTo>
                  <a:lnTo>
                    <a:pt x="953" y="1074"/>
                  </a:lnTo>
                  <a:lnTo>
                    <a:pt x="942" y="1082"/>
                  </a:lnTo>
                  <a:lnTo>
                    <a:pt x="930" y="1090"/>
                  </a:lnTo>
                  <a:lnTo>
                    <a:pt x="918" y="1099"/>
                  </a:lnTo>
                  <a:lnTo>
                    <a:pt x="906" y="1106"/>
                  </a:lnTo>
                  <a:lnTo>
                    <a:pt x="893" y="1114"/>
                  </a:lnTo>
                  <a:lnTo>
                    <a:pt x="881" y="1120"/>
                  </a:lnTo>
                  <a:lnTo>
                    <a:pt x="868" y="1127"/>
                  </a:lnTo>
                  <a:lnTo>
                    <a:pt x="855" y="1133"/>
                  </a:lnTo>
                  <a:lnTo>
                    <a:pt x="842" y="1139"/>
                  </a:lnTo>
                  <a:lnTo>
                    <a:pt x="829" y="1145"/>
                  </a:lnTo>
                  <a:lnTo>
                    <a:pt x="815" y="1151"/>
                  </a:lnTo>
                  <a:lnTo>
                    <a:pt x="801" y="1156"/>
                  </a:lnTo>
                  <a:lnTo>
                    <a:pt x="788" y="1161"/>
                  </a:lnTo>
                  <a:lnTo>
                    <a:pt x="773" y="1166"/>
                  </a:lnTo>
                  <a:lnTo>
                    <a:pt x="759" y="1170"/>
                  </a:lnTo>
                  <a:lnTo>
                    <a:pt x="746" y="1174"/>
                  </a:lnTo>
                  <a:lnTo>
                    <a:pt x="731" y="1177"/>
                  </a:lnTo>
                  <a:lnTo>
                    <a:pt x="716" y="1180"/>
                  </a:lnTo>
                  <a:lnTo>
                    <a:pt x="702" y="1183"/>
                  </a:lnTo>
                  <a:lnTo>
                    <a:pt x="687" y="1185"/>
                  </a:lnTo>
                  <a:lnTo>
                    <a:pt x="672" y="1187"/>
                  </a:lnTo>
                  <a:lnTo>
                    <a:pt x="657" y="1189"/>
                  </a:lnTo>
                  <a:lnTo>
                    <a:pt x="642" y="1190"/>
                  </a:lnTo>
                  <a:lnTo>
                    <a:pt x="628" y="1191"/>
                  </a:lnTo>
                  <a:lnTo>
                    <a:pt x="612" y="1192"/>
                  </a:lnTo>
                  <a:lnTo>
                    <a:pt x="596" y="1192"/>
                  </a:lnTo>
                  <a:lnTo>
                    <a:pt x="581" y="1192"/>
                  </a:lnTo>
                  <a:lnTo>
                    <a:pt x="565" y="1191"/>
                  </a:lnTo>
                  <a:lnTo>
                    <a:pt x="551" y="1190"/>
                  </a:lnTo>
                  <a:lnTo>
                    <a:pt x="536" y="1189"/>
                  </a:lnTo>
                  <a:lnTo>
                    <a:pt x="520" y="1187"/>
                  </a:lnTo>
                  <a:lnTo>
                    <a:pt x="506" y="1185"/>
                  </a:lnTo>
                  <a:lnTo>
                    <a:pt x="491" y="1183"/>
                  </a:lnTo>
                  <a:lnTo>
                    <a:pt x="477" y="1180"/>
                  </a:lnTo>
                  <a:lnTo>
                    <a:pt x="462" y="1177"/>
                  </a:lnTo>
                  <a:lnTo>
                    <a:pt x="447" y="1174"/>
                  </a:lnTo>
                  <a:lnTo>
                    <a:pt x="434" y="1170"/>
                  </a:lnTo>
                  <a:lnTo>
                    <a:pt x="419" y="1166"/>
                  </a:lnTo>
                  <a:lnTo>
                    <a:pt x="405" y="1161"/>
                  </a:lnTo>
                  <a:lnTo>
                    <a:pt x="392" y="1157"/>
                  </a:lnTo>
                  <a:lnTo>
                    <a:pt x="378" y="1151"/>
                  </a:lnTo>
                  <a:lnTo>
                    <a:pt x="364" y="1145"/>
                  </a:lnTo>
                  <a:lnTo>
                    <a:pt x="351" y="1139"/>
                  </a:lnTo>
                  <a:lnTo>
                    <a:pt x="338" y="1133"/>
                  </a:lnTo>
                  <a:lnTo>
                    <a:pt x="326" y="1127"/>
                  </a:lnTo>
                  <a:lnTo>
                    <a:pt x="312" y="1120"/>
                  </a:lnTo>
                  <a:lnTo>
                    <a:pt x="300" y="1114"/>
                  </a:lnTo>
                  <a:lnTo>
                    <a:pt x="288" y="1106"/>
                  </a:lnTo>
                  <a:lnTo>
                    <a:pt x="276" y="1099"/>
                  </a:lnTo>
                  <a:lnTo>
                    <a:pt x="263" y="1090"/>
                  </a:lnTo>
                  <a:lnTo>
                    <a:pt x="251" y="1082"/>
                  </a:lnTo>
                  <a:lnTo>
                    <a:pt x="240" y="1074"/>
                  </a:lnTo>
                  <a:lnTo>
                    <a:pt x="229" y="1065"/>
                  </a:lnTo>
                  <a:lnTo>
                    <a:pt x="217" y="1057"/>
                  </a:lnTo>
                  <a:lnTo>
                    <a:pt x="206" y="1046"/>
                  </a:lnTo>
                  <a:lnTo>
                    <a:pt x="196" y="1037"/>
                  </a:lnTo>
                  <a:lnTo>
                    <a:pt x="175" y="1018"/>
                  </a:lnTo>
                  <a:lnTo>
                    <a:pt x="155" y="997"/>
                  </a:lnTo>
                  <a:lnTo>
                    <a:pt x="146" y="986"/>
                  </a:lnTo>
                  <a:lnTo>
                    <a:pt x="137" y="975"/>
                  </a:lnTo>
                  <a:lnTo>
                    <a:pt x="128" y="964"/>
                  </a:lnTo>
                  <a:lnTo>
                    <a:pt x="118" y="953"/>
                  </a:lnTo>
                  <a:lnTo>
                    <a:pt x="110" y="941"/>
                  </a:lnTo>
                  <a:lnTo>
                    <a:pt x="102" y="929"/>
                  </a:lnTo>
                  <a:lnTo>
                    <a:pt x="94" y="918"/>
                  </a:lnTo>
                  <a:lnTo>
                    <a:pt x="87" y="906"/>
                  </a:lnTo>
                  <a:lnTo>
                    <a:pt x="80" y="893"/>
                  </a:lnTo>
                  <a:lnTo>
                    <a:pt x="73" y="880"/>
                  </a:lnTo>
                  <a:lnTo>
                    <a:pt x="65" y="868"/>
                  </a:lnTo>
                  <a:lnTo>
                    <a:pt x="59" y="855"/>
                  </a:lnTo>
                  <a:lnTo>
                    <a:pt x="53" y="842"/>
                  </a:lnTo>
                  <a:lnTo>
                    <a:pt x="47" y="828"/>
                  </a:lnTo>
                  <a:lnTo>
                    <a:pt x="42" y="815"/>
                  </a:lnTo>
                  <a:lnTo>
                    <a:pt x="37" y="801"/>
                  </a:lnTo>
                  <a:lnTo>
                    <a:pt x="32" y="787"/>
                  </a:lnTo>
                  <a:lnTo>
                    <a:pt x="28" y="773"/>
                  </a:lnTo>
                  <a:lnTo>
                    <a:pt x="23" y="759"/>
                  </a:lnTo>
                  <a:lnTo>
                    <a:pt x="20" y="746"/>
                  </a:lnTo>
                  <a:lnTo>
                    <a:pt x="15" y="730"/>
                  </a:lnTo>
                  <a:lnTo>
                    <a:pt x="12" y="716"/>
                  </a:lnTo>
                  <a:lnTo>
                    <a:pt x="9" y="702"/>
                  </a:lnTo>
                  <a:lnTo>
                    <a:pt x="7" y="687"/>
                  </a:lnTo>
                  <a:lnTo>
                    <a:pt x="5" y="672"/>
                  </a:lnTo>
                  <a:lnTo>
                    <a:pt x="3" y="657"/>
                  </a:lnTo>
                  <a:lnTo>
                    <a:pt x="2" y="642"/>
                  </a:lnTo>
                  <a:lnTo>
                    <a:pt x="1" y="627"/>
                  </a:lnTo>
                  <a:lnTo>
                    <a:pt x="0" y="612"/>
                  </a:lnTo>
                  <a:lnTo>
                    <a:pt x="0" y="5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08" name="Line 129">
              <a:extLst>
                <a:ext uri="{FF2B5EF4-FFF2-40B4-BE49-F238E27FC236}">
                  <a16:creationId xmlns:a16="http://schemas.microsoft.com/office/drawing/2014/main" id="{D7B4D616-A8F3-4935-BA1B-93B2E4754486}"/>
                </a:ext>
              </a:extLst>
            </p:cNvPr>
            <p:cNvSpPr>
              <a:spLocks noChangeShapeType="1"/>
            </p:cNvSpPr>
            <p:nvPr/>
          </p:nvSpPr>
          <p:spPr bwMode="auto">
            <a:xfrm>
              <a:off x="4457" y="1601"/>
              <a:ext cx="1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09" name="Line 130">
              <a:extLst>
                <a:ext uri="{FF2B5EF4-FFF2-40B4-BE49-F238E27FC236}">
                  <a16:creationId xmlns:a16="http://schemas.microsoft.com/office/drawing/2014/main" id="{BE16388E-C8B8-4366-9B67-D8ADB3070F4A}"/>
                </a:ext>
              </a:extLst>
            </p:cNvPr>
            <p:cNvSpPr>
              <a:spLocks noChangeShapeType="1"/>
            </p:cNvSpPr>
            <p:nvPr/>
          </p:nvSpPr>
          <p:spPr bwMode="auto">
            <a:xfrm>
              <a:off x="5054" y="1004"/>
              <a:ext cx="1" cy="1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10" name="Line 131">
              <a:extLst>
                <a:ext uri="{FF2B5EF4-FFF2-40B4-BE49-F238E27FC236}">
                  <a16:creationId xmlns:a16="http://schemas.microsoft.com/office/drawing/2014/main" id="{0A80EC98-91AD-478A-8461-8EACA1A2359B}"/>
                </a:ext>
              </a:extLst>
            </p:cNvPr>
            <p:cNvSpPr>
              <a:spLocks noChangeShapeType="1"/>
            </p:cNvSpPr>
            <p:nvPr/>
          </p:nvSpPr>
          <p:spPr bwMode="auto">
            <a:xfrm flipH="1" flipV="1">
              <a:off x="4633" y="1179"/>
              <a:ext cx="842"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11" name="Line 132">
              <a:extLst>
                <a:ext uri="{FF2B5EF4-FFF2-40B4-BE49-F238E27FC236}">
                  <a16:creationId xmlns:a16="http://schemas.microsoft.com/office/drawing/2014/main" id="{006F32E6-D041-4B1A-ABE4-BB7C1A353E18}"/>
                </a:ext>
              </a:extLst>
            </p:cNvPr>
            <p:cNvSpPr>
              <a:spLocks noChangeShapeType="1"/>
            </p:cNvSpPr>
            <p:nvPr/>
          </p:nvSpPr>
          <p:spPr bwMode="auto">
            <a:xfrm flipH="1">
              <a:off x="4633" y="1179"/>
              <a:ext cx="842"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12" name="Rectangle 133">
              <a:extLst>
                <a:ext uri="{FF2B5EF4-FFF2-40B4-BE49-F238E27FC236}">
                  <a16:creationId xmlns:a16="http://schemas.microsoft.com/office/drawing/2014/main" id="{B270EAF8-F02D-431C-B9F2-73BFEED8AE2D}"/>
                </a:ext>
              </a:extLst>
            </p:cNvPr>
            <p:cNvSpPr>
              <a:spLocks noChangeArrowheads="1"/>
            </p:cNvSpPr>
            <p:nvPr/>
          </p:nvSpPr>
          <p:spPr bwMode="auto">
            <a:xfrm>
              <a:off x="5182" y="118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0</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3" name="Rectangle 134">
              <a:extLst>
                <a:ext uri="{FF2B5EF4-FFF2-40B4-BE49-F238E27FC236}">
                  <a16:creationId xmlns:a16="http://schemas.microsoft.com/office/drawing/2014/main" id="{962E8A10-1533-4E58-8AC4-E93D1075A339}"/>
                </a:ext>
              </a:extLst>
            </p:cNvPr>
            <p:cNvSpPr>
              <a:spLocks noChangeArrowheads="1"/>
            </p:cNvSpPr>
            <p:nvPr/>
          </p:nvSpPr>
          <p:spPr bwMode="auto">
            <a:xfrm>
              <a:off x="5463" y="140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1</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4" name="Rectangle 135">
              <a:extLst>
                <a:ext uri="{FF2B5EF4-FFF2-40B4-BE49-F238E27FC236}">
                  <a16:creationId xmlns:a16="http://schemas.microsoft.com/office/drawing/2014/main" id="{FA42C65A-145D-4391-965C-8BD9A829FF6E}"/>
                </a:ext>
              </a:extLst>
            </p:cNvPr>
            <p:cNvSpPr>
              <a:spLocks noChangeArrowheads="1"/>
            </p:cNvSpPr>
            <p:nvPr/>
          </p:nvSpPr>
          <p:spPr bwMode="auto">
            <a:xfrm>
              <a:off x="5463" y="170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2</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5" name="Rectangle 136">
              <a:extLst>
                <a:ext uri="{FF2B5EF4-FFF2-40B4-BE49-F238E27FC236}">
                  <a16:creationId xmlns:a16="http://schemas.microsoft.com/office/drawing/2014/main" id="{D773494F-81B1-4DBD-B59C-0778A9CEF9D7}"/>
                </a:ext>
              </a:extLst>
            </p:cNvPr>
            <p:cNvSpPr>
              <a:spLocks noChangeArrowheads="1"/>
            </p:cNvSpPr>
            <p:nvPr/>
          </p:nvSpPr>
          <p:spPr bwMode="auto">
            <a:xfrm>
              <a:off x="5208" y="191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3</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6" name="Rectangle 137">
              <a:extLst>
                <a:ext uri="{FF2B5EF4-FFF2-40B4-BE49-F238E27FC236}">
                  <a16:creationId xmlns:a16="http://schemas.microsoft.com/office/drawing/2014/main" id="{B12581FE-3AB5-4437-8870-A5DD4F417D73}"/>
                </a:ext>
              </a:extLst>
            </p:cNvPr>
            <p:cNvSpPr>
              <a:spLocks noChangeArrowheads="1"/>
            </p:cNvSpPr>
            <p:nvPr/>
          </p:nvSpPr>
          <p:spPr bwMode="auto">
            <a:xfrm>
              <a:off x="4858" y="1959"/>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4</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7" name="Rectangle 138">
              <a:extLst>
                <a:ext uri="{FF2B5EF4-FFF2-40B4-BE49-F238E27FC236}">
                  <a16:creationId xmlns:a16="http://schemas.microsoft.com/office/drawing/2014/main" id="{B81C0942-BA5C-4E97-B69C-2A045D9EB813}"/>
                </a:ext>
              </a:extLst>
            </p:cNvPr>
            <p:cNvSpPr>
              <a:spLocks noChangeArrowheads="1"/>
            </p:cNvSpPr>
            <p:nvPr/>
          </p:nvSpPr>
          <p:spPr bwMode="auto">
            <a:xfrm>
              <a:off x="4650" y="1704"/>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5</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8" name="Rectangle 139">
              <a:extLst>
                <a:ext uri="{FF2B5EF4-FFF2-40B4-BE49-F238E27FC236}">
                  <a16:creationId xmlns:a16="http://schemas.microsoft.com/office/drawing/2014/main" id="{CB3925C9-2334-4B04-910D-A11C45796A3C}"/>
                </a:ext>
              </a:extLst>
            </p:cNvPr>
            <p:cNvSpPr>
              <a:spLocks noChangeArrowheads="1"/>
            </p:cNvSpPr>
            <p:nvPr/>
          </p:nvSpPr>
          <p:spPr bwMode="auto">
            <a:xfrm>
              <a:off x="4650" y="1407"/>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6</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19" name="Rectangle 140">
              <a:extLst>
                <a:ext uri="{FF2B5EF4-FFF2-40B4-BE49-F238E27FC236}">
                  <a16:creationId xmlns:a16="http://schemas.microsoft.com/office/drawing/2014/main" id="{0A5C33AF-8FDA-43B7-A5B9-81341AC866AA}"/>
                </a:ext>
              </a:extLst>
            </p:cNvPr>
            <p:cNvSpPr>
              <a:spLocks noChangeArrowheads="1"/>
            </p:cNvSpPr>
            <p:nvPr/>
          </p:nvSpPr>
          <p:spPr bwMode="auto">
            <a:xfrm>
              <a:off x="4858" y="1152"/>
              <a:ext cx="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Times New Roman" pitchFamily="18" charset="0"/>
                </a:rPr>
                <a:t>7</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sp>
          <p:nvSpPr>
            <p:cNvPr id="220" name="Freeform 141">
              <a:extLst>
                <a:ext uri="{FF2B5EF4-FFF2-40B4-BE49-F238E27FC236}">
                  <a16:creationId xmlns:a16="http://schemas.microsoft.com/office/drawing/2014/main" id="{D03ABB35-877E-47DB-9AEF-8561FAC8815C}"/>
                </a:ext>
              </a:extLst>
            </p:cNvPr>
            <p:cNvSpPr>
              <a:spLocks/>
            </p:cNvSpPr>
            <p:nvPr/>
          </p:nvSpPr>
          <p:spPr bwMode="auto">
            <a:xfrm>
              <a:off x="4834" y="1372"/>
              <a:ext cx="456" cy="229"/>
            </a:xfrm>
            <a:custGeom>
              <a:avLst/>
              <a:gdLst>
                <a:gd name="T0" fmla="*/ 454 w 456"/>
                <a:gd name="T1" fmla="*/ 181 h 229"/>
                <a:gd name="T2" fmla="*/ 447 w 456"/>
                <a:gd name="T3" fmla="*/ 158 h 229"/>
                <a:gd name="T4" fmla="*/ 439 w 456"/>
                <a:gd name="T5" fmla="*/ 137 h 229"/>
                <a:gd name="T6" fmla="*/ 429 w 456"/>
                <a:gd name="T7" fmla="*/ 117 h 229"/>
                <a:gd name="T8" fmla="*/ 417 w 456"/>
                <a:gd name="T9" fmla="*/ 98 h 229"/>
                <a:gd name="T10" fmla="*/ 404 w 456"/>
                <a:gd name="T11" fmla="*/ 80 h 229"/>
                <a:gd name="T12" fmla="*/ 388 w 456"/>
                <a:gd name="T13" fmla="*/ 65 h 229"/>
                <a:gd name="T14" fmla="*/ 371 w 456"/>
                <a:gd name="T15" fmla="*/ 49 h 229"/>
                <a:gd name="T16" fmla="*/ 354 w 456"/>
                <a:gd name="T17" fmla="*/ 37 h 229"/>
                <a:gd name="T18" fmla="*/ 334 w 456"/>
                <a:gd name="T19" fmla="*/ 26 h 229"/>
                <a:gd name="T20" fmla="*/ 314 w 456"/>
                <a:gd name="T21" fmla="*/ 17 h 229"/>
                <a:gd name="T22" fmla="*/ 293 w 456"/>
                <a:gd name="T23" fmla="*/ 10 h 229"/>
                <a:gd name="T24" fmla="*/ 271 w 456"/>
                <a:gd name="T25" fmla="*/ 4 h 229"/>
                <a:gd name="T26" fmla="*/ 249 w 456"/>
                <a:gd name="T27" fmla="*/ 1 h 229"/>
                <a:gd name="T28" fmla="*/ 226 w 456"/>
                <a:gd name="T29" fmla="*/ 0 h 229"/>
                <a:gd name="T30" fmla="*/ 203 w 456"/>
                <a:gd name="T31" fmla="*/ 2 h 229"/>
                <a:gd name="T32" fmla="*/ 181 w 456"/>
                <a:gd name="T33" fmla="*/ 5 h 229"/>
                <a:gd name="T34" fmla="*/ 161 w 456"/>
                <a:gd name="T35" fmla="*/ 11 h 229"/>
                <a:gd name="T36" fmla="*/ 142 w 456"/>
                <a:gd name="T37" fmla="*/ 18 h 229"/>
                <a:gd name="T38" fmla="*/ 124 w 456"/>
                <a:gd name="T39" fmla="*/ 26 h 229"/>
                <a:gd name="T40" fmla="*/ 107 w 456"/>
                <a:gd name="T41" fmla="*/ 36 h 229"/>
                <a:gd name="T42" fmla="*/ 90 w 456"/>
                <a:gd name="T43" fmla="*/ 47 h 229"/>
                <a:gd name="T44" fmla="*/ 75 w 456"/>
                <a:gd name="T45" fmla="*/ 60 h 229"/>
                <a:gd name="T46" fmla="*/ 61 w 456"/>
                <a:gd name="T47" fmla="*/ 74 h 229"/>
                <a:gd name="T48" fmla="*/ 49 w 456"/>
                <a:gd name="T49" fmla="*/ 89 h 229"/>
                <a:gd name="T50" fmla="*/ 36 w 456"/>
                <a:gd name="T51" fmla="*/ 104 h 229"/>
                <a:gd name="T52" fmla="*/ 27 w 456"/>
                <a:gd name="T53" fmla="*/ 122 h 229"/>
                <a:gd name="T54" fmla="*/ 18 w 456"/>
                <a:gd name="T55" fmla="*/ 140 h 229"/>
                <a:gd name="T56" fmla="*/ 11 w 456"/>
                <a:gd name="T57" fmla="*/ 158 h 229"/>
                <a:gd name="T58" fmla="*/ 6 w 456"/>
                <a:gd name="T59" fmla="*/ 178 h 229"/>
                <a:gd name="T60" fmla="*/ 2 w 456"/>
                <a:gd name="T61" fmla="*/ 197 h 229"/>
                <a:gd name="T62" fmla="*/ 0 w 456"/>
                <a:gd name="T63" fmla="*/ 218 h 2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6" h="229">
                  <a:moveTo>
                    <a:pt x="456" y="192"/>
                  </a:moveTo>
                  <a:lnTo>
                    <a:pt x="454" y="181"/>
                  </a:lnTo>
                  <a:lnTo>
                    <a:pt x="450" y="170"/>
                  </a:lnTo>
                  <a:lnTo>
                    <a:pt x="447" y="158"/>
                  </a:lnTo>
                  <a:lnTo>
                    <a:pt x="443" y="147"/>
                  </a:lnTo>
                  <a:lnTo>
                    <a:pt x="439" y="137"/>
                  </a:lnTo>
                  <a:lnTo>
                    <a:pt x="434" y="127"/>
                  </a:lnTo>
                  <a:lnTo>
                    <a:pt x="429" y="117"/>
                  </a:lnTo>
                  <a:lnTo>
                    <a:pt x="423" y="107"/>
                  </a:lnTo>
                  <a:lnTo>
                    <a:pt x="417" y="98"/>
                  </a:lnTo>
                  <a:lnTo>
                    <a:pt x="410" y="89"/>
                  </a:lnTo>
                  <a:lnTo>
                    <a:pt x="404" y="80"/>
                  </a:lnTo>
                  <a:lnTo>
                    <a:pt x="395" y="72"/>
                  </a:lnTo>
                  <a:lnTo>
                    <a:pt x="388" y="65"/>
                  </a:lnTo>
                  <a:lnTo>
                    <a:pt x="380" y="56"/>
                  </a:lnTo>
                  <a:lnTo>
                    <a:pt x="371" y="49"/>
                  </a:lnTo>
                  <a:lnTo>
                    <a:pt x="363" y="43"/>
                  </a:lnTo>
                  <a:lnTo>
                    <a:pt x="354" y="37"/>
                  </a:lnTo>
                  <a:lnTo>
                    <a:pt x="343" y="31"/>
                  </a:lnTo>
                  <a:lnTo>
                    <a:pt x="334" y="26"/>
                  </a:lnTo>
                  <a:lnTo>
                    <a:pt x="324" y="21"/>
                  </a:lnTo>
                  <a:lnTo>
                    <a:pt x="314" y="17"/>
                  </a:lnTo>
                  <a:lnTo>
                    <a:pt x="304" y="13"/>
                  </a:lnTo>
                  <a:lnTo>
                    <a:pt x="293" y="10"/>
                  </a:lnTo>
                  <a:lnTo>
                    <a:pt x="282" y="6"/>
                  </a:lnTo>
                  <a:lnTo>
                    <a:pt x="271" y="4"/>
                  </a:lnTo>
                  <a:lnTo>
                    <a:pt x="260" y="2"/>
                  </a:lnTo>
                  <a:lnTo>
                    <a:pt x="249" y="1"/>
                  </a:lnTo>
                  <a:lnTo>
                    <a:pt x="237" y="0"/>
                  </a:lnTo>
                  <a:lnTo>
                    <a:pt x="226" y="0"/>
                  </a:lnTo>
                  <a:lnTo>
                    <a:pt x="215" y="1"/>
                  </a:lnTo>
                  <a:lnTo>
                    <a:pt x="203" y="2"/>
                  </a:lnTo>
                  <a:lnTo>
                    <a:pt x="191" y="3"/>
                  </a:lnTo>
                  <a:lnTo>
                    <a:pt x="181" y="5"/>
                  </a:lnTo>
                  <a:lnTo>
                    <a:pt x="171" y="9"/>
                  </a:lnTo>
                  <a:lnTo>
                    <a:pt x="161" y="11"/>
                  </a:lnTo>
                  <a:lnTo>
                    <a:pt x="152" y="14"/>
                  </a:lnTo>
                  <a:lnTo>
                    <a:pt x="142" y="18"/>
                  </a:lnTo>
                  <a:lnTo>
                    <a:pt x="132" y="22"/>
                  </a:lnTo>
                  <a:lnTo>
                    <a:pt x="124" y="26"/>
                  </a:lnTo>
                  <a:lnTo>
                    <a:pt x="115" y="31"/>
                  </a:lnTo>
                  <a:lnTo>
                    <a:pt x="107" y="36"/>
                  </a:lnTo>
                  <a:lnTo>
                    <a:pt x="99" y="41"/>
                  </a:lnTo>
                  <a:lnTo>
                    <a:pt x="90" y="47"/>
                  </a:lnTo>
                  <a:lnTo>
                    <a:pt x="82" y="53"/>
                  </a:lnTo>
                  <a:lnTo>
                    <a:pt x="75" y="60"/>
                  </a:lnTo>
                  <a:lnTo>
                    <a:pt x="68" y="67"/>
                  </a:lnTo>
                  <a:lnTo>
                    <a:pt x="61" y="74"/>
                  </a:lnTo>
                  <a:lnTo>
                    <a:pt x="55" y="81"/>
                  </a:lnTo>
                  <a:lnTo>
                    <a:pt x="49" y="89"/>
                  </a:lnTo>
                  <a:lnTo>
                    <a:pt x="42" y="96"/>
                  </a:lnTo>
                  <a:lnTo>
                    <a:pt x="36" y="104"/>
                  </a:lnTo>
                  <a:lnTo>
                    <a:pt x="31" y="114"/>
                  </a:lnTo>
                  <a:lnTo>
                    <a:pt x="27" y="122"/>
                  </a:lnTo>
                  <a:lnTo>
                    <a:pt x="22" y="131"/>
                  </a:lnTo>
                  <a:lnTo>
                    <a:pt x="18" y="140"/>
                  </a:lnTo>
                  <a:lnTo>
                    <a:pt x="15" y="149"/>
                  </a:lnTo>
                  <a:lnTo>
                    <a:pt x="11" y="158"/>
                  </a:lnTo>
                  <a:lnTo>
                    <a:pt x="8" y="168"/>
                  </a:lnTo>
                  <a:lnTo>
                    <a:pt x="6" y="178"/>
                  </a:lnTo>
                  <a:lnTo>
                    <a:pt x="4" y="187"/>
                  </a:lnTo>
                  <a:lnTo>
                    <a:pt x="2" y="197"/>
                  </a:lnTo>
                  <a:lnTo>
                    <a:pt x="1" y="207"/>
                  </a:lnTo>
                  <a:lnTo>
                    <a:pt x="0" y="218"/>
                  </a:lnTo>
                  <a:lnTo>
                    <a:pt x="0" y="22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21" name="Freeform 142">
              <a:extLst>
                <a:ext uri="{FF2B5EF4-FFF2-40B4-BE49-F238E27FC236}">
                  <a16:creationId xmlns:a16="http://schemas.microsoft.com/office/drawing/2014/main" id="{0CE4FABA-0870-4313-9E5F-3630C506D100}"/>
                </a:ext>
              </a:extLst>
            </p:cNvPr>
            <p:cNvSpPr>
              <a:spLocks/>
            </p:cNvSpPr>
            <p:nvPr/>
          </p:nvSpPr>
          <p:spPr bwMode="auto">
            <a:xfrm>
              <a:off x="5271" y="1559"/>
              <a:ext cx="37" cy="42"/>
            </a:xfrm>
            <a:custGeom>
              <a:avLst/>
              <a:gdLst>
                <a:gd name="T0" fmla="*/ 37 w 37"/>
                <a:gd name="T1" fmla="*/ 3 h 42"/>
                <a:gd name="T2" fmla="*/ 22 w 37"/>
                <a:gd name="T3" fmla="*/ 42 h 42"/>
                <a:gd name="T4" fmla="*/ 0 w 37"/>
                <a:gd name="T5" fmla="*/ 6 h 42"/>
                <a:gd name="T6" fmla="*/ 4 w 37"/>
                <a:gd name="T7" fmla="*/ 4 h 42"/>
                <a:gd name="T8" fmla="*/ 8 w 37"/>
                <a:gd name="T9" fmla="*/ 2 h 42"/>
                <a:gd name="T10" fmla="*/ 13 w 37"/>
                <a:gd name="T11" fmla="*/ 1 h 42"/>
                <a:gd name="T12" fmla="*/ 19 w 37"/>
                <a:gd name="T13" fmla="*/ 1 h 42"/>
                <a:gd name="T14" fmla="*/ 23 w 37"/>
                <a:gd name="T15" fmla="*/ 0 h 42"/>
                <a:gd name="T16" fmla="*/ 28 w 37"/>
                <a:gd name="T17" fmla="*/ 1 h 42"/>
                <a:gd name="T18" fmla="*/ 32 w 37"/>
                <a:gd name="T19" fmla="*/ 2 h 42"/>
                <a:gd name="T20" fmla="*/ 37 w 37"/>
                <a:gd name="T21" fmla="*/ 3 h 42"/>
                <a:gd name="T22" fmla="*/ 37 w 37"/>
                <a:gd name="T23" fmla="*/ 3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 h="42">
                  <a:moveTo>
                    <a:pt x="37" y="3"/>
                  </a:moveTo>
                  <a:lnTo>
                    <a:pt x="22" y="42"/>
                  </a:lnTo>
                  <a:lnTo>
                    <a:pt x="0" y="6"/>
                  </a:lnTo>
                  <a:lnTo>
                    <a:pt x="4" y="4"/>
                  </a:lnTo>
                  <a:lnTo>
                    <a:pt x="8" y="2"/>
                  </a:lnTo>
                  <a:lnTo>
                    <a:pt x="13" y="1"/>
                  </a:lnTo>
                  <a:lnTo>
                    <a:pt x="19" y="1"/>
                  </a:lnTo>
                  <a:lnTo>
                    <a:pt x="23" y="0"/>
                  </a:lnTo>
                  <a:lnTo>
                    <a:pt x="28" y="1"/>
                  </a:lnTo>
                  <a:lnTo>
                    <a:pt x="32" y="2"/>
                  </a:lnTo>
                  <a:lnTo>
                    <a:pt x="3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222" name="Rectangle 143">
              <a:extLst>
                <a:ext uri="{FF2B5EF4-FFF2-40B4-BE49-F238E27FC236}">
                  <a16:creationId xmlns:a16="http://schemas.microsoft.com/office/drawing/2014/main" id="{EEF64356-5DEE-48F2-AB1F-A1B7EB24C009}"/>
                </a:ext>
              </a:extLst>
            </p:cNvPr>
            <p:cNvSpPr>
              <a:spLocks noChangeArrowheads="1"/>
            </p:cNvSpPr>
            <p:nvPr/>
          </p:nvSpPr>
          <p:spPr bwMode="auto">
            <a:xfrm>
              <a:off x="4704" y="2266"/>
              <a:ext cx="8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Times New Roman" pitchFamily="18" charset="0"/>
                </a:rPr>
                <a:t>⑥</a:t>
              </a:r>
              <a:r>
                <a:rPr lang="zh-CN" altLang="en-US" sz="2000" dirty="0">
                  <a:latin typeface="微软雅黑" panose="020B0503020204020204" pitchFamily="34" charset="-122"/>
                  <a:ea typeface="微软雅黑" panose="020B0503020204020204" pitchFamily="34" charset="-122"/>
                  <a:cs typeface="Times New Roman" pitchFamily="18" charset="0"/>
                </a:rPr>
                <a:t>发</a:t>
              </a:r>
              <a:r>
                <a:rPr lang="en-US" altLang="zh-CN" sz="2000" dirty="0">
                  <a:latin typeface="微软雅黑" panose="020B0503020204020204" pitchFamily="34" charset="-122"/>
                  <a:ea typeface="微软雅黑" panose="020B0503020204020204" pitchFamily="34" charset="-122"/>
                  <a:cs typeface="Times New Roman" pitchFamily="18" charset="0"/>
                </a:rPr>
                <a:t>3,4,5</a:t>
              </a:r>
            </a:p>
          </p:txBody>
        </p:sp>
        <p:sp>
          <p:nvSpPr>
            <p:cNvPr id="223" name="Text Box 144">
              <a:extLst>
                <a:ext uri="{FF2B5EF4-FFF2-40B4-BE49-F238E27FC236}">
                  <a16:creationId xmlns:a16="http://schemas.microsoft.com/office/drawing/2014/main" id="{D169CFFF-2244-479F-819C-35B6138B8169}"/>
                </a:ext>
              </a:extLst>
            </p:cNvPr>
            <p:cNvSpPr txBox="1">
              <a:spLocks noChangeArrowheads="1"/>
            </p:cNvSpPr>
            <p:nvPr/>
          </p:nvSpPr>
          <p:spPr bwMode="auto">
            <a:xfrm>
              <a:off x="12" y="2236"/>
              <a:ext cx="171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pPr>
                <a:spcBef>
                  <a:spcPct val="50000"/>
                </a:spcBef>
              </a:pPr>
              <a:r>
                <a:rPr lang="en-US" altLang="zh-CN" sz="2000" b="0" dirty="0">
                  <a:solidFill>
                    <a:srgbClr val="333333"/>
                  </a:solidFill>
                  <a:latin typeface="微软雅黑" panose="020B0503020204020204" pitchFamily="34" charset="-122"/>
                  <a:ea typeface="微软雅黑" panose="020B0503020204020204" pitchFamily="34" charset="-122"/>
                  <a:cs typeface="Times New Roman" pitchFamily="18" charset="0"/>
                </a:rPr>
                <a:t>①</a:t>
              </a:r>
              <a:r>
                <a:rPr lang="zh-CN" altLang="en-US" sz="2000" b="0" dirty="0">
                  <a:latin typeface="微软雅黑" panose="020B0503020204020204" pitchFamily="34" charset="-122"/>
                  <a:ea typeface="微软雅黑" panose="020B0503020204020204" pitchFamily="34" charset="-122"/>
                  <a:cs typeface="Times New Roman" pitchFamily="18" charset="0"/>
                </a:rPr>
                <a:t>发送窗口初始化为</a:t>
              </a:r>
              <a:r>
                <a:rPr lang="en-US" altLang="zh-CN" sz="2000" b="0" dirty="0">
                  <a:latin typeface="微软雅黑" panose="020B0503020204020204" pitchFamily="34" charset="-122"/>
                  <a:ea typeface="微软雅黑" panose="020B0503020204020204" pitchFamily="34" charset="-122"/>
                  <a:cs typeface="Times New Roman" pitchFamily="18" charset="0"/>
                </a:rPr>
                <a:t>7</a:t>
              </a:r>
            </a:p>
          </p:txBody>
        </p:sp>
        <p:sp>
          <p:nvSpPr>
            <p:cNvPr id="224" name="Text Box 145">
              <a:extLst>
                <a:ext uri="{FF2B5EF4-FFF2-40B4-BE49-F238E27FC236}">
                  <a16:creationId xmlns:a16="http://schemas.microsoft.com/office/drawing/2014/main" id="{03CC08BA-2434-446E-9DEC-E87295237570}"/>
                </a:ext>
              </a:extLst>
            </p:cNvPr>
            <p:cNvSpPr txBox="1">
              <a:spLocks noChangeArrowheads="1"/>
            </p:cNvSpPr>
            <p:nvPr/>
          </p:nvSpPr>
          <p:spPr bwMode="auto">
            <a:xfrm>
              <a:off x="12" y="3775"/>
              <a:ext cx="171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itchFamily="34" charset="0"/>
                  <a:ea typeface="宋体" pitchFamily="2" charset="-122"/>
                </a:defRPr>
              </a:lvl1pPr>
              <a:lvl2pPr>
                <a:defRPr sz="2800" b="1">
                  <a:solidFill>
                    <a:schemeClr val="tx1"/>
                  </a:solidFill>
                  <a:latin typeface="Arial" pitchFamily="34" charset="0"/>
                  <a:ea typeface="宋体" pitchFamily="2" charset="-122"/>
                </a:defRPr>
              </a:lvl2pPr>
              <a:lvl3pPr>
                <a:defRPr sz="24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eaLnBrk="0" hangingPunct="0">
                <a:defRPr sz="2000" b="1">
                  <a:solidFill>
                    <a:schemeClr val="tx1"/>
                  </a:solidFill>
                  <a:latin typeface="Arial" pitchFamily="34" charset="0"/>
                  <a:ea typeface="宋体" pitchFamily="2" charset="-122"/>
                </a:defRPr>
              </a:lvl6pPr>
              <a:lvl7pPr eaLnBrk="0" hangingPunct="0">
                <a:defRPr sz="2000" b="1">
                  <a:solidFill>
                    <a:schemeClr val="tx1"/>
                  </a:solidFill>
                  <a:latin typeface="Arial" pitchFamily="34" charset="0"/>
                  <a:ea typeface="宋体" pitchFamily="2" charset="-122"/>
                </a:defRPr>
              </a:lvl7pPr>
              <a:lvl8pPr eaLnBrk="0" hangingPunct="0">
                <a:defRPr sz="2000" b="1">
                  <a:solidFill>
                    <a:schemeClr val="tx1"/>
                  </a:solidFill>
                  <a:latin typeface="Arial" pitchFamily="34" charset="0"/>
                  <a:ea typeface="宋体" pitchFamily="2" charset="-122"/>
                </a:defRPr>
              </a:lvl8pPr>
              <a:lvl9pPr eaLnBrk="0" hangingPunct="0">
                <a:defRPr sz="2000" b="1">
                  <a:solidFill>
                    <a:schemeClr val="tx1"/>
                  </a:solidFill>
                  <a:latin typeface="Arial" pitchFamily="34" charset="0"/>
                  <a:ea typeface="宋体" pitchFamily="2" charset="-122"/>
                </a:defRPr>
              </a:lvl9pPr>
            </a:lstStyle>
            <a:p>
              <a:pPr>
                <a:spcBef>
                  <a:spcPct val="50000"/>
                </a:spcBef>
              </a:pPr>
              <a:r>
                <a:rPr lang="en-US" altLang="zh-CN" sz="2000" b="0" dirty="0">
                  <a:solidFill>
                    <a:srgbClr val="333333"/>
                  </a:solidFill>
                  <a:latin typeface="微软雅黑" panose="020B0503020204020204" pitchFamily="34" charset="-122"/>
                  <a:ea typeface="微软雅黑" panose="020B0503020204020204" pitchFamily="34" charset="-122"/>
                  <a:cs typeface="Times New Roman" pitchFamily="18" charset="0"/>
                </a:rPr>
                <a:t>①</a:t>
              </a:r>
              <a:r>
                <a:rPr lang="zh-CN" altLang="en-US" sz="2000" b="0" dirty="0">
                  <a:latin typeface="微软雅黑" panose="020B0503020204020204" pitchFamily="34" charset="-122"/>
                  <a:ea typeface="微软雅黑" panose="020B0503020204020204" pitchFamily="34" charset="-122"/>
                  <a:cs typeface="Times New Roman" pitchFamily="18" charset="0"/>
                </a:rPr>
                <a:t>接收窗口初始化为</a:t>
              </a:r>
              <a:r>
                <a:rPr lang="en-US" altLang="zh-CN" sz="2000" b="0" dirty="0">
                  <a:latin typeface="微软雅黑" panose="020B0503020204020204" pitchFamily="34" charset="-122"/>
                  <a:ea typeface="微软雅黑" panose="020B0503020204020204" pitchFamily="34" charset="-122"/>
                  <a:cs typeface="Times New Roman" pitchFamily="18" charset="0"/>
                </a:rPr>
                <a:t>7</a:t>
              </a:r>
            </a:p>
          </p:txBody>
        </p:sp>
        <p:sp>
          <p:nvSpPr>
            <p:cNvPr id="225" name="Arc 146">
              <a:extLst>
                <a:ext uri="{FF2B5EF4-FFF2-40B4-BE49-F238E27FC236}">
                  <a16:creationId xmlns:a16="http://schemas.microsoft.com/office/drawing/2014/main" id="{8716D010-B056-4D2F-B2BC-4BDEFAE44940}"/>
                </a:ext>
              </a:extLst>
            </p:cNvPr>
            <p:cNvSpPr>
              <a:spLocks/>
            </p:cNvSpPr>
            <p:nvPr/>
          </p:nvSpPr>
          <p:spPr bwMode="auto">
            <a:xfrm>
              <a:off x="2256" y="1440"/>
              <a:ext cx="192" cy="336"/>
            </a:xfrm>
            <a:custGeom>
              <a:avLst/>
              <a:gdLst>
                <a:gd name="T0" fmla="*/ 0 w 21600"/>
                <a:gd name="T1" fmla="*/ 0 h 36632"/>
                <a:gd name="T2" fmla="*/ 0 w 21600"/>
                <a:gd name="T3" fmla="*/ 0 h 36632"/>
                <a:gd name="T4" fmla="*/ 0 w 21600"/>
                <a:gd name="T5" fmla="*/ 0 h 36632"/>
                <a:gd name="T6" fmla="*/ 0 60000 65536"/>
                <a:gd name="T7" fmla="*/ 0 60000 65536"/>
                <a:gd name="T8" fmla="*/ 0 60000 65536"/>
              </a:gdLst>
              <a:ahLst/>
              <a:cxnLst>
                <a:cxn ang="T6">
                  <a:pos x="T0" y="T1"/>
                </a:cxn>
                <a:cxn ang="T7">
                  <a:pos x="T2" y="T3"/>
                </a:cxn>
                <a:cxn ang="T8">
                  <a:pos x="T4" y="T5"/>
                </a:cxn>
              </a:cxnLst>
              <a:rect l="0" t="0" r="r" b="b"/>
              <a:pathLst>
                <a:path w="21600" h="36632" fill="none" extrusionOk="0">
                  <a:moveTo>
                    <a:pt x="-1" y="0"/>
                  </a:moveTo>
                  <a:cubicBezTo>
                    <a:pt x="11929" y="0"/>
                    <a:pt x="21600" y="9670"/>
                    <a:pt x="21600" y="21600"/>
                  </a:cubicBezTo>
                  <a:cubicBezTo>
                    <a:pt x="21600" y="27211"/>
                    <a:pt x="19416" y="32602"/>
                    <a:pt x="15511" y="36632"/>
                  </a:cubicBezTo>
                </a:path>
                <a:path w="21600" h="36632" stroke="0" extrusionOk="0">
                  <a:moveTo>
                    <a:pt x="-1" y="0"/>
                  </a:moveTo>
                  <a:cubicBezTo>
                    <a:pt x="11929" y="0"/>
                    <a:pt x="21600" y="9670"/>
                    <a:pt x="21600" y="21600"/>
                  </a:cubicBezTo>
                  <a:cubicBezTo>
                    <a:pt x="21600" y="27211"/>
                    <a:pt x="19416" y="32602"/>
                    <a:pt x="15511" y="36632"/>
                  </a:cubicBezTo>
                  <a:lnTo>
                    <a:pt x="0" y="21600"/>
                  </a:lnTo>
                  <a:lnTo>
                    <a:pt x="-1" y="0"/>
                  </a:lnTo>
                  <a:close/>
                </a:path>
              </a:pathLst>
            </a:cu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226" name="Arc 147">
              <a:extLst>
                <a:ext uri="{FF2B5EF4-FFF2-40B4-BE49-F238E27FC236}">
                  <a16:creationId xmlns:a16="http://schemas.microsoft.com/office/drawing/2014/main" id="{1EDA3887-367E-4F86-8141-824697653185}"/>
                </a:ext>
              </a:extLst>
            </p:cNvPr>
            <p:cNvSpPr>
              <a:spLocks/>
            </p:cNvSpPr>
            <p:nvPr/>
          </p:nvSpPr>
          <p:spPr bwMode="auto">
            <a:xfrm>
              <a:off x="2256" y="2976"/>
              <a:ext cx="192" cy="336"/>
            </a:xfrm>
            <a:custGeom>
              <a:avLst/>
              <a:gdLst>
                <a:gd name="T0" fmla="*/ 0 w 21600"/>
                <a:gd name="T1" fmla="*/ 0 h 36632"/>
                <a:gd name="T2" fmla="*/ 0 w 21600"/>
                <a:gd name="T3" fmla="*/ 0 h 36632"/>
                <a:gd name="T4" fmla="*/ 0 w 21600"/>
                <a:gd name="T5" fmla="*/ 0 h 36632"/>
                <a:gd name="T6" fmla="*/ 0 60000 65536"/>
                <a:gd name="T7" fmla="*/ 0 60000 65536"/>
                <a:gd name="T8" fmla="*/ 0 60000 65536"/>
              </a:gdLst>
              <a:ahLst/>
              <a:cxnLst>
                <a:cxn ang="T6">
                  <a:pos x="T0" y="T1"/>
                </a:cxn>
                <a:cxn ang="T7">
                  <a:pos x="T2" y="T3"/>
                </a:cxn>
                <a:cxn ang="T8">
                  <a:pos x="T4" y="T5"/>
                </a:cxn>
              </a:cxnLst>
              <a:rect l="0" t="0" r="r" b="b"/>
              <a:pathLst>
                <a:path w="21600" h="36632" fill="none" extrusionOk="0">
                  <a:moveTo>
                    <a:pt x="-1" y="0"/>
                  </a:moveTo>
                  <a:cubicBezTo>
                    <a:pt x="11929" y="0"/>
                    <a:pt x="21600" y="9670"/>
                    <a:pt x="21600" y="21600"/>
                  </a:cubicBezTo>
                  <a:cubicBezTo>
                    <a:pt x="21600" y="27211"/>
                    <a:pt x="19416" y="32602"/>
                    <a:pt x="15511" y="36632"/>
                  </a:cubicBezTo>
                </a:path>
                <a:path w="21600" h="36632" stroke="0" extrusionOk="0">
                  <a:moveTo>
                    <a:pt x="-1" y="0"/>
                  </a:moveTo>
                  <a:cubicBezTo>
                    <a:pt x="11929" y="0"/>
                    <a:pt x="21600" y="9670"/>
                    <a:pt x="21600" y="21600"/>
                  </a:cubicBezTo>
                  <a:cubicBezTo>
                    <a:pt x="21600" y="27211"/>
                    <a:pt x="19416" y="32602"/>
                    <a:pt x="15511" y="36632"/>
                  </a:cubicBezTo>
                  <a:lnTo>
                    <a:pt x="0" y="21600"/>
                  </a:lnTo>
                  <a:lnTo>
                    <a:pt x="-1" y="0"/>
                  </a:lnTo>
                  <a:close/>
                </a:path>
              </a:pathLst>
            </a:cu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227" name="Arc 148">
              <a:extLst>
                <a:ext uri="{FF2B5EF4-FFF2-40B4-BE49-F238E27FC236}">
                  <a16:creationId xmlns:a16="http://schemas.microsoft.com/office/drawing/2014/main" id="{10513049-5074-4D36-9D38-B598BC4F184A}"/>
                </a:ext>
              </a:extLst>
            </p:cNvPr>
            <p:cNvSpPr>
              <a:spLocks/>
            </p:cNvSpPr>
            <p:nvPr/>
          </p:nvSpPr>
          <p:spPr bwMode="auto">
            <a:xfrm rot="10800000">
              <a:off x="4827" y="1552"/>
              <a:ext cx="378" cy="276"/>
            </a:xfrm>
            <a:custGeom>
              <a:avLst/>
              <a:gdLst>
                <a:gd name="T0" fmla="*/ 0 w 36125"/>
                <a:gd name="T1" fmla="*/ 0 h 21600"/>
                <a:gd name="T2" fmla="*/ 0 w 36125"/>
                <a:gd name="T3" fmla="*/ 0 h 21600"/>
                <a:gd name="T4" fmla="*/ 0 w 36125"/>
                <a:gd name="T5" fmla="*/ 0 h 21600"/>
                <a:gd name="T6" fmla="*/ 0 60000 65536"/>
                <a:gd name="T7" fmla="*/ 0 60000 65536"/>
                <a:gd name="T8" fmla="*/ 0 60000 65536"/>
              </a:gdLst>
              <a:ahLst/>
              <a:cxnLst>
                <a:cxn ang="T6">
                  <a:pos x="T0" y="T1"/>
                </a:cxn>
                <a:cxn ang="T7">
                  <a:pos x="T2" y="T3"/>
                </a:cxn>
                <a:cxn ang="T8">
                  <a:pos x="T4" y="T5"/>
                </a:cxn>
              </a:cxnLst>
              <a:rect l="0" t="0" r="r" b="b"/>
              <a:pathLst>
                <a:path w="36125" h="21600" fill="none" extrusionOk="0">
                  <a:moveTo>
                    <a:pt x="0" y="5728"/>
                  </a:moveTo>
                  <a:cubicBezTo>
                    <a:pt x="3990" y="2045"/>
                    <a:pt x="9220" y="-1"/>
                    <a:pt x="14651" y="0"/>
                  </a:cubicBezTo>
                  <a:cubicBezTo>
                    <a:pt x="25680" y="0"/>
                    <a:pt x="34937" y="8309"/>
                    <a:pt x="36125" y="19273"/>
                  </a:cubicBezTo>
                </a:path>
                <a:path w="36125" h="21600" stroke="0" extrusionOk="0">
                  <a:moveTo>
                    <a:pt x="0" y="5728"/>
                  </a:moveTo>
                  <a:cubicBezTo>
                    <a:pt x="3990" y="2045"/>
                    <a:pt x="9220" y="-1"/>
                    <a:pt x="14651" y="0"/>
                  </a:cubicBezTo>
                  <a:cubicBezTo>
                    <a:pt x="25680" y="0"/>
                    <a:pt x="34937" y="8309"/>
                    <a:pt x="36125" y="19273"/>
                  </a:cubicBezTo>
                  <a:lnTo>
                    <a:pt x="14651" y="21600"/>
                  </a:lnTo>
                  <a:lnTo>
                    <a:pt x="0" y="5728"/>
                  </a:lnTo>
                  <a:close/>
                </a:path>
              </a:pathLst>
            </a:cu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82742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6B01C-4ED6-41E0-BF33-5D2821A09A43}"/>
              </a:ext>
            </a:extLst>
          </p:cNvPr>
          <p:cNvSpPr>
            <a:spLocks noGrp="1"/>
          </p:cNvSpPr>
          <p:nvPr>
            <p:ph type="title"/>
          </p:nvPr>
        </p:nvSpPr>
        <p:spPr/>
        <p:txBody>
          <a:bodyPr/>
          <a:lstStyle/>
          <a:p>
            <a:r>
              <a:rPr lang="zh-CN" altLang="en-US" dirty="0"/>
              <a:t>确认</a:t>
            </a:r>
            <a:r>
              <a:rPr lang="en-US" altLang="zh-CN" dirty="0"/>
              <a:t>+</a:t>
            </a:r>
            <a:r>
              <a:rPr lang="zh-CN" altLang="en-US" dirty="0"/>
              <a:t>重传：回退</a:t>
            </a:r>
            <a:r>
              <a:rPr lang="en-US" altLang="zh-CN" dirty="0"/>
              <a:t>N VS </a:t>
            </a:r>
            <a:r>
              <a:rPr lang="zh-CN" altLang="en-US" dirty="0"/>
              <a:t>选择重传</a:t>
            </a:r>
          </a:p>
        </p:txBody>
      </p:sp>
      <p:sp>
        <p:nvSpPr>
          <p:cNvPr id="4" name="灯片编号占位符 3">
            <a:extLst>
              <a:ext uri="{FF2B5EF4-FFF2-40B4-BE49-F238E27FC236}">
                <a16:creationId xmlns:a16="http://schemas.microsoft.com/office/drawing/2014/main" id="{97229EC3-6017-4905-AFB9-D8412B33DAEC}"/>
              </a:ext>
            </a:extLst>
          </p:cNvPr>
          <p:cNvSpPr>
            <a:spLocks noGrp="1"/>
          </p:cNvSpPr>
          <p:nvPr>
            <p:ph type="sldNum" sz="quarter" idx="11"/>
          </p:nvPr>
        </p:nvSpPr>
        <p:spPr/>
        <p:txBody>
          <a:bodyPr/>
          <a:lstStyle/>
          <a:p>
            <a:pPr>
              <a:defRPr/>
            </a:pPr>
            <a:fld id="{3FFE790D-BCFB-4008-9260-CA63AEE325FD}" type="slidenum">
              <a:rPr lang="en-US" smtClean="0"/>
              <a:pPr>
                <a:defRPr/>
              </a:pPr>
              <a:t>57</a:t>
            </a:fld>
            <a:endParaRPr lang="en-US" dirty="0"/>
          </a:p>
        </p:txBody>
      </p:sp>
      <p:sp>
        <p:nvSpPr>
          <p:cNvPr id="5" name="Rectangle 3">
            <a:extLst>
              <a:ext uri="{FF2B5EF4-FFF2-40B4-BE49-F238E27FC236}">
                <a16:creationId xmlns:a16="http://schemas.microsoft.com/office/drawing/2014/main" id="{705F57C2-178E-4561-BB18-53959AD34F26}"/>
              </a:ext>
            </a:extLst>
          </p:cNvPr>
          <p:cNvSpPr txBox="1">
            <a:spLocks noChangeArrowheads="1"/>
          </p:cNvSpPr>
          <p:nvPr/>
        </p:nvSpPr>
        <p:spPr bwMode="auto">
          <a:xfrm>
            <a:off x="838200" y="1447800"/>
            <a:ext cx="46482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Font typeface="Wingdings" panose="05000000000000000000" pitchFamily="2" charset="2"/>
              <a:buNone/>
            </a:pPr>
            <a:r>
              <a:rPr lang="zh-CN" altLang="en-US" u="sng" kern="0" dirty="0">
                <a:solidFill>
                  <a:srgbClr val="CC0000"/>
                </a:solidFill>
                <a:latin typeface="微软雅黑" panose="020B0503020204020204" pitchFamily="34" charset="-122"/>
                <a:ea typeface="微软雅黑" panose="020B0503020204020204" pitchFamily="34" charset="-122"/>
              </a:rPr>
              <a:t>回退</a:t>
            </a:r>
            <a:r>
              <a:rPr lang="en-US" altLang="zh-CN" u="sng" kern="0" dirty="0">
                <a:solidFill>
                  <a:srgbClr val="CC0000"/>
                </a:solidFill>
                <a:latin typeface="微软雅黑" panose="020B0503020204020204" pitchFamily="34" charset="-122"/>
                <a:ea typeface="微软雅黑" panose="020B0503020204020204" pitchFamily="34" charset="-122"/>
              </a:rPr>
              <a:t>N</a:t>
            </a:r>
            <a:r>
              <a:rPr lang="zh-CN" altLang="en-US" u="sng" kern="0" dirty="0">
                <a:solidFill>
                  <a:srgbClr val="CC0000"/>
                </a:solidFill>
                <a:latin typeface="微软雅黑" panose="020B0503020204020204" pitchFamily="34" charset="-122"/>
                <a:ea typeface="微软雅黑" panose="020B0503020204020204" pitchFamily="34" charset="-122"/>
              </a:rPr>
              <a:t>（</a:t>
            </a:r>
            <a:r>
              <a:rPr lang="en-US" altLang="zh-CN" u="sng" kern="0" dirty="0">
                <a:solidFill>
                  <a:srgbClr val="CC0000"/>
                </a:solidFill>
                <a:latin typeface="微软雅黑" panose="020B0503020204020204" pitchFamily="34" charset="-122"/>
                <a:ea typeface="微软雅黑" panose="020B0503020204020204" pitchFamily="34" charset="-122"/>
              </a:rPr>
              <a:t>Go Back N</a:t>
            </a:r>
            <a:r>
              <a:rPr lang="zh-CN" altLang="en-US" u="sng" kern="0" dirty="0">
                <a:solidFill>
                  <a:srgbClr val="CC0000"/>
                </a:solidFill>
                <a:latin typeface="微软雅黑" panose="020B0503020204020204" pitchFamily="34" charset="-122"/>
                <a:ea typeface="微软雅黑" panose="020B0503020204020204" pitchFamily="34" charset="-122"/>
              </a:rPr>
              <a:t>，简称</a:t>
            </a:r>
            <a:r>
              <a:rPr lang="en-US" altLang="zh-CN" u="sng" kern="0" dirty="0">
                <a:solidFill>
                  <a:srgbClr val="CC0000"/>
                </a:solidFill>
                <a:latin typeface="微软雅黑" panose="020B0503020204020204" pitchFamily="34" charset="-122"/>
                <a:ea typeface="微软雅黑" panose="020B0503020204020204" pitchFamily="34" charset="-122"/>
              </a:rPr>
              <a:t>GBN</a:t>
            </a:r>
            <a:r>
              <a:rPr lang="zh-CN" altLang="en-US" u="sng" kern="0" dirty="0">
                <a:solidFill>
                  <a:srgbClr val="CC0000"/>
                </a:solidFill>
                <a:latin typeface="微软雅黑" panose="020B0503020204020204" pitchFamily="34" charset="-122"/>
                <a:ea typeface="微软雅黑" panose="020B0503020204020204" pitchFamily="34" charset="-122"/>
              </a:rPr>
              <a:t>）</a:t>
            </a:r>
            <a:r>
              <a:rPr lang="en-US" altLang="zh-CN" u="sng" kern="0" dirty="0">
                <a:solidFill>
                  <a:srgbClr val="CC0000"/>
                </a:solidFill>
                <a:latin typeface="微软雅黑" panose="020B0503020204020204" pitchFamily="34" charset="-122"/>
                <a:ea typeface="微软雅黑" panose="020B0503020204020204" pitchFamily="34" charset="-122"/>
              </a:rPr>
              <a:t>:</a:t>
            </a:r>
          </a:p>
          <a:p>
            <a:r>
              <a:rPr lang="zh-CN" altLang="en-US" kern="0" dirty="0">
                <a:latin typeface="微软雅黑" panose="020B0503020204020204" pitchFamily="34" charset="-122"/>
                <a:ea typeface="微软雅黑" panose="020B0503020204020204" pitchFamily="34" charset="-122"/>
              </a:rPr>
              <a:t>发送方最多可以有</a:t>
            </a:r>
            <a:r>
              <a:rPr lang="en-US" altLang="zh-CN" kern="0" dirty="0">
                <a:latin typeface="微软雅黑" panose="020B0503020204020204" pitchFamily="34" charset="-122"/>
                <a:ea typeface="微软雅黑" panose="020B0503020204020204" pitchFamily="34" charset="-122"/>
              </a:rPr>
              <a:t>N</a:t>
            </a:r>
            <a:r>
              <a:rPr lang="zh-CN" altLang="en-US" kern="0" dirty="0">
                <a:latin typeface="微软雅黑" panose="020B0503020204020204" pitchFamily="34" charset="-122"/>
                <a:ea typeface="微软雅黑" panose="020B0503020204020204" pitchFamily="34" charset="-122"/>
              </a:rPr>
              <a:t>个未确认数据包</a:t>
            </a:r>
            <a:endParaRPr lang="en-US" altLang="zh-CN" kern="0" dirty="0">
              <a:latin typeface="微软雅黑" panose="020B0503020204020204" pitchFamily="34" charset="-122"/>
              <a:ea typeface="微软雅黑" panose="020B0503020204020204" pitchFamily="34" charset="-122"/>
            </a:endParaRPr>
          </a:p>
          <a:p>
            <a:r>
              <a:rPr lang="zh-CN" altLang="en-US" kern="0" dirty="0">
                <a:latin typeface="微软雅黑" panose="020B0503020204020204" pitchFamily="34" charset="-122"/>
                <a:ea typeface="微软雅黑" panose="020B0503020204020204" pitchFamily="34" charset="-122"/>
              </a:rPr>
              <a:t>接收方对</a:t>
            </a:r>
            <a:r>
              <a:rPr lang="zh-CN" altLang="en-US" kern="0" dirty="0">
                <a:solidFill>
                  <a:srgbClr val="C00000"/>
                </a:solidFill>
                <a:latin typeface="微软雅黑" panose="020B0503020204020204" pitchFamily="34" charset="-122"/>
                <a:ea typeface="微软雅黑" panose="020B0503020204020204" pitchFamily="34" charset="-122"/>
              </a:rPr>
              <a:t>多个</a:t>
            </a:r>
            <a:r>
              <a:rPr lang="zh-CN" altLang="en-US" kern="0" dirty="0">
                <a:latin typeface="微软雅黑" panose="020B0503020204020204" pitchFamily="34" charset="-122"/>
                <a:ea typeface="微软雅黑" panose="020B0503020204020204" pitchFamily="34" charset="-122"/>
              </a:rPr>
              <a:t>连续数据包进行</a:t>
            </a:r>
            <a:r>
              <a:rPr lang="zh-CN" altLang="en-US" kern="0" dirty="0">
                <a:solidFill>
                  <a:srgbClr val="C00000"/>
                </a:solidFill>
                <a:latin typeface="微软雅黑" panose="020B0503020204020204" pitchFamily="34" charset="-122"/>
                <a:ea typeface="微软雅黑" panose="020B0503020204020204" pitchFamily="34" charset="-122"/>
              </a:rPr>
              <a:t>累计确认</a:t>
            </a:r>
            <a:endParaRPr lang="en-US" altLang="zh-CN" kern="0" dirty="0">
              <a:solidFill>
                <a:srgbClr val="C00000"/>
              </a:solidFill>
              <a:latin typeface="微软雅黑" panose="020B0503020204020204" pitchFamily="34" charset="-122"/>
              <a:ea typeface="微软雅黑" panose="020B0503020204020204" pitchFamily="34" charset="-122"/>
            </a:endParaRPr>
          </a:p>
          <a:p>
            <a:pPr lvl="1"/>
            <a:r>
              <a:rPr lang="zh-CN" altLang="en-US" kern="0" dirty="0">
                <a:latin typeface="微软雅黑" panose="020B0503020204020204" pitchFamily="34" charset="-122"/>
                <a:ea typeface="微软雅黑" panose="020B0503020204020204" pitchFamily="34" charset="-122"/>
              </a:rPr>
              <a:t>非连续数据包暂时不确认</a:t>
            </a:r>
            <a:endParaRPr lang="en-US" altLang="ja-JP" kern="0" dirty="0">
              <a:latin typeface="微软雅黑" panose="020B0503020204020204" pitchFamily="34" charset="-122"/>
              <a:ea typeface="微软雅黑" panose="020B0503020204020204" pitchFamily="34" charset="-122"/>
            </a:endParaRPr>
          </a:p>
          <a:p>
            <a:r>
              <a:rPr lang="zh-CN" altLang="en-US" kern="0" dirty="0">
                <a:latin typeface="微软雅黑" panose="020B0503020204020204" pitchFamily="34" charset="-122"/>
                <a:ea typeface="微软雅黑" panose="020B0503020204020204" pitchFamily="34" charset="-122"/>
              </a:rPr>
              <a:t>发送方维护</a:t>
            </a:r>
            <a:r>
              <a:rPr lang="en-US" altLang="zh-CN" kern="0" dirty="0">
                <a:solidFill>
                  <a:srgbClr val="C00000"/>
                </a:solidFill>
                <a:latin typeface="微软雅黑" panose="020B0503020204020204" pitchFamily="34" charset="-122"/>
                <a:ea typeface="微软雅黑" panose="020B0503020204020204" pitchFamily="34" charset="-122"/>
              </a:rPr>
              <a:t>1</a:t>
            </a:r>
            <a:r>
              <a:rPr lang="zh-CN" altLang="en-US" kern="0" dirty="0">
                <a:solidFill>
                  <a:srgbClr val="C00000"/>
                </a:solidFill>
                <a:latin typeface="微软雅黑" panose="020B0503020204020204" pitchFamily="34" charset="-122"/>
                <a:ea typeface="微软雅黑" panose="020B0503020204020204" pitchFamily="34" charset="-122"/>
              </a:rPr>
              <a:t>个</a:t>
            </a:r>
            <a:r>
              <a:rPr lang="zh-CN" altLang="en-US" kern="0" dirty="0">
                <a:latin typeface="微软雅黑" panose="020B0503020204020204" pitchFamily="34" charset="-122"/>
                <a:ea typeface="微软雅黑" panose="020B0503020204020204" pitchFamily="34" charset="-122"/>
              </a:rPr>
              <a:t>计数器</a:t>
            </a:r>
            <a:endParaRPr lang="en-US" altLang="zh-CN" kern="0" dirty="0">
              <a:latin typeface="微软雅黑" panose="020B0503020204020204" pitchFamily="34" charset="-122"/>
              <a:ea typeface="微软雅黑" panose="020B0503020204020204" pitchFamily="34" charset="-122"/>
            </a:endParaRPr>
          </a:p>
          <a:p>
            <a:pPr lvl="1"/>
            <a:r>
              <a:rPr lang="zh-CN" altLang="en-US" kern="0" dirty="0">
                <a:latin typeface="微软雅黑" panose="020B0503020204020204" pitchFamily="34" charset="-122"/>
                <a:ea typeface="微软雅黑" panose="020B0503020204020204" pitchFamily="34" charset="-122"/>
              </a:rPr>
              <a:t>对当前最古老数据包计时</a:t>
            </a:r>
            <a:br>
              <a:rPr lang="en-US" altLang="zh-CN" kern="0" dirty="0">
                <a:latin typeface="微软雅黑" panose="020B0503020204020204" pitchFamily="34" charset="-122"/>
                <a:ea typeface="微软雅黑" panose="020B0503020204020204" pitchFamily="34" charset="-122"/>
              </a:rPr>
            </a:br>
            <a:r>
              <a:rPr lang="zh-CN" altLang="en-US" kern="0" dirty="0">
                <a:latin typeface="微软雅黑" panose="020B0503020204020204" pitchFamily="34" charset="-122"/>
                <a:ea typeface="微软雅黑" panose="020B0503020204020204" pitchFamily="34" charset="-122"/>
              </a:rPr>
              <a:t>（从该数据包成为最古老包开始计）</a:t>
            </a:r>
            <a:endParaRPr lang="en-US" altLang="zh-CN" kern="0" dirty="0">
              <a:latin typeface="微软雅黑" panose="020B0503020204020204" pitchFamily="34" charset="-122"/>
              <a:ea typeface="微软雅黑" panose="020B0503020204020204" pitchFamily="34" charset="-122"/>
            </a:endParaRPr>
          </a:p>
          <a:p>
            <a:pPr lvl="1"/>
            <a:r>
              <a:rPr lang="zh-CN" altLang="en-US" kern="0" dirty="0">
                <a:latin typeface="微软雅黑" panose="020B0503020204020204" pitchFamily="34" charset="-122"/>
                <a:ea typeface="微软雅黑" panose="020B0503020204020204" pitchFamily="34" charset="-122"/>
              </a:rPr>
              <a:t>计数器到期时，重传</a:t>
            </a:r>
            <a:r>
              <a:rPr lang="zh-CN" altLang="en-US" kern="0" dirty="0">
                <a:solidFill>
                  <a:srgbClr val="C00000"/>
                </a:solidFill>
                <a:latin typeface="微软雅黑" panose="020B0503020204020204" pitchFamily="34" charset="-122"/>
                <a:ea typeface="微软雅黑" panose="020B0503020204020204" pitchFamily="34" charset="-122"/>
              </a:rPr>
              <a:t>所有</a:t>
            </a:r>
            <a:r>
              <a:rPr lang="zh-CN" altLang="en-US" kern="0" dirty="0">
                <a:latin typeface="微软雅黑" panose="020B0503020204020204" pitchFamily="34" charset="-122"/>
                <a:ea typeface="微软雅黑" panose="020B0503020204020204" pitchFamily="34" charset="-122"/>
              </a:rPr>
              <a:t>未确认数据包</a:t>
            </a:r>
            <a:endParaRPr lang="en-US" altLang="zh-CN" kern="0" dirty="0">
              <a:latin typeface="微软雅黑" panose="020B0503020204020204" pitchFamily="34" charset="-122"/>
              <a:ea typeface="微软雅黑" panose="020B0503020204020204" pitchFamily="34" charset="-122"/>
            </a:endParaRPr>
          </a:p>
        </p:txBody>
      </p:sp>
      <p:sp>
        <p:nvSpPr>
          <p:cNvPr id="6" name="Rectangle 4">
            <a:extLst>
              <a:ext uri="{FF2B5EF4-FFF2-40B4-BE49-F238E27FC236}">
                <a16:creationId xmlns:a16="http://schemas.microsoft.com/office/drawing/2014/main" id="{631ABF1B-836D-4155-AC48-682FEE8508E9}"/>
              </a:ext>
            </a:extLst>
          </p:cNvPr>
          <p:cNvSpPr txBox="1">
            <a:spLocks noChangeArrowheads="1"/>
          </p:cNvSpPr>
          <p:nvPr/>
        </p:nvSpPr>
        <p:spPr>
          <a:xfrm>
            <a:off x="6324600" y="1447800"/>
            <a:ext cx="5181600" cy="4648200"/>
          </a:xfrm>
          <a:prstGeom prst="rect">
            <a:avLst/>
          </a:prstGeom>
        </p:spPr>
        <p:txBody>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Font typeface="Wingdings" panose="05000000000000000000" pitchFamily="2" charset="2"/>
              <a:buNone/>
            </a:pPr>
            <a:r>
              <a:rPr lang="zh-CN" altLang="en-US" u="sng" kern="0" dirty="0">
                <a:solidFill>
                  <a:srgbClr val="CC0000"/>
                </a:solidFill>
                <a:latin typeface="微软雅黑" panose="020B0503020204020204" pitchFamily="34" charset="-122"/>
                <a:ea typeface="微软雅黑" panose="020B0503020204020204" pitchFamily="34" charset="-122"/>
              </a:rPr>
              <a:t>选择重传（</a:t>
            </a:r>
            <a:r>
              <a:rPr lang="en-US" altLang="zh-CN" u="sng" kern="0" dirty="0">
                <a:solidFill>
                  <a:srgbClr val="CC0000"/>
                </a:solidFill>
                <a:latin typeface="微软雅黑" panose="020B0503020204020204" pitchFamily="34" charset="-122"/>
                <a:ea typeface="微软雅黑" panose="020B0503020204020204" pitchFamily="34" charset="-122"/>
              </a:rPr>
              <a:t>Selective Repeat</a:t>
            </a:r>
            <a:r>
              <a:rPr lang="zh-CN" altLang="en-US" u="sng" kern="0" dirty="0">
                <a:solidFill>
                  <a:srgbClr val="CC0000"/>
                </a:solidFill>
                <a:latin typeface="微软雅黑" panose="020B0503020204020204" pitchFamily="34" charset="-122"/>
                <a:ea typeface="微软雅黑" panose="020B0503020204020204" pitchFamily="34" charset="-122"/>
              </a:rPr>
              <a:t>，简称</a:t>
            </a:r>
            <a:r>
              <a:rPr lang="en-US" altLang="zh-CN" u="sng" kern="0" dirty="0">
                <a:solidFill>
                  <a:srgbClr val="CC0000"/>
                </a:solidFill>
                <a:latin typeface="微软雅黑" panose="020B0503020204020204" pitchFamily="34" charset="-122"/>
                <a:ea typeface="微软雅黑" panose="020B0503020204020204" pitchFamily="34" charset="-122"/>
              </a:rPr>
              <a:t>SR</a:t>
            </a:r>
            <a:r>
              <a:rPr lang="zh-CN" altLang="en-US" u="sng" kern="0" dirty="0">
                <a:solidFill>
                  <a:srgbClr val="CC0000"/>
                </a:solidFill>
                <a:latin typeface="微软雅黑" panose="020B0503020204020204" pitchFamily="34" charset="-122"/>
                <a:ea typeface="微软雅黑" panose="020B0503020204020204" pitchFamily="34" charset="-122"/>
              </a:rPr>
              <a:t>）</a:t>
            </a:r>
            <a:r>
              <a:rPr lang="en-US" altLang="zh-CN" u="sng" kern="0" dirty="0">
                <a:solidFill>
                  <a:srgbClr val="CC0000"/>
                </a:solidFill>
                <a:latin typeface="微软雅黑" panose="020B0503020204020204" pitchFamily="34" charset="-122"/>
                <a:ea typeface="微软雅黑" panose="020B0503020204020204" pitchFamily="34" charset="-122"/>
              </a:rPr>
              <a:t>:</a:t>
            </a:r>
          </a:p>
          <a:p>
            <a:r>
              <a:rPr lang="zh-CN" altLang="en-US" kern="0" dirty="0">
                <a:latin typeface="微软雅黑" panose="020B0503020204020204" pitchFamily="34" charset="-122"/>
                <a:ea typeface="微软雅黑" panose="020B0503020204020204" pitchFamily="34" charset="-122"/>
              </a:rPr>
              <a:t>发送方最多可以有</a:t>
            </a:r>
            <a:r>
              <a:rPr lang="en-US" altLang="zh-CN" kern="0" dirty="0">
                <a:latin typeface="微软雅黑" panose="020B0503020204020204" pitchFamily="34" charset="-122"/>
                <a:ea typeface="微软雅黑" panose="020B0503020204020204" pitchFamily="34" charset="-122"/>
              </a:rPr>
              <a:t>N</a:t>
            </a:r>
            <a:r>
              <a:rPr lang="zh-CN" altLang="en-US" kern="0" dirty="0">
                <a:latin typeface="微软雅黑" panose="020B0503020204020204" pitchFamily="34" charset="-122"/>
                <a:ea typeface="微软雅黑" panose="020B0503020204020204" pitchFamily="34" charset="-122"/>
              </a:rPr>
              <a:t>个未确认数据包</a:t>
            </a:r>
            <a:endParaRPr lang="en-US" altLang="zh-CN" kern="0" dirty="0">
              <a:latin typeface="微软雅黑" panose="020B0503020204020204" pitchFamily="34" charset="-122"/>
              <a:ea typeface="微软雅黑" panose="020B0503020204020204" pitchFamily="34" charset="-122"/>
            </a:endParaRPr>
          </a:p>
          <a:p>
            <a:r>
              <a:rPr lang="zh-CN" altLang="en-US" kern="0" dirty="0">
                <a:latin typeface="微软雅黑" panose="020B0503020204020204" pitchFamily="34" charset="-122"/>
                <a:ea typeface="微软雅黑" panose="020B0503020204020204" pitchFamily="34" charset="-122"/>
              </a:rPr>
              <a:t>接收方对</a:t>
            </a:r>
            <a:r>
              <a:rPr lang="zh-CN" altLang="en-US" kern="0" dirty="0">
                <a:solidFill>
                  <a:srgbClr val="C00000"/>
                </a:solidFill>
                <a:latin typeface="微软雅黑" panose="020B0503020204020204" pitchFamily="34" charset="-122"/>
                <a:ea typeface="微软雅黑" panose="020B0503020204020204" pitchFamily="34" charset="-122"/>
              </a:rPr>
              <a:t>每个数据包</a:t>
            </a:r>
            <a:r>
              <a:rPr lang="zh-CN" altLang="en-US" kern="0" dirty="0">
                <a:latin typeface="微软雅黑" panose="020B0503020204020204" pitchFamily="34" charset="-122"/>
                <a:ea typeface="微软雅黑" panose="020B0503020204020204" pitchFamily="34" charset="-122"/>
              </a:rPr>
              <a:t>进行</a:t>
            </a:r>
            <a:r>
              <a:rPr lang="zh-CN" altLang="en-US" kern="0" dirty="0">
                <a:solidFill>
                  <a:srgbClr val="C00000"/>
                </a:solidFill>
                <a:latin typeface="微软雅黑" panose="020B0503020204020204" pitchFamily="34" charset="-122"/>
                <a:ea typeface="微软雅黑" panose="020B0503020204020204" pitchFamily="34" charset="-122"/>
              </a:rPr>
              <a:t>各自</a:t>
            </a:r>
            <a:r>
              <a:rPr lang="zh-CN" altLang="en-US" kern="0" dirty="0">
                <a:latin typeface="微软雅黑" panose="020B0503020204020204" pitchFamily="34" charset="-122"/>
                <a:ea typeface="微软雅黑" panose="020B0503020204020204" pitchFamily="34" charset="-122"/>
              </a:rPr>
              <a:t>确认</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kern="0" dirty="0">
              <a:latin typeface="微软雅黑" panose="020B0503020204020204" pitchFamily="34" charset="-122"/>
              <a:ea typeface="微软雅黑" panose="020B0503020204020204" pitchFamily="34" charset="-122"/>
            </a:endParaRPr>
          </a:p>
          <a:p>
            <a:pPr>
              <a:spcBef>
                <a:spcPct val="0"/>
              </a:spcBef>
            </a:pPr>
            <a:r>
              <a:rPr lang="zh-CN" altLang="en-US" kern="0" dirty="0">
                <a:latin typeface="微软雅黑" panose="020B0503020204020204" pitchFamily="34" charset="-122"/>
                <a:ea typeface="微软雅黑" panose="020B0503020204020204" pitchFamily="34" charset="-122"/>
              </a:rPr>
              <a:t>发送方对</a:t>
            </a:r>
            <a:r>
              <a:rPr lang="zh-CN" altLang="en-US" kern="0" dirty="0">
                <a:solidFill>
                  <a:srgbClr val="C00000"/>
                </a:solidFill>
                <a:latin typeface="微软雅黑" panose="020B0503020204020204" pitchFamily="34" charset="-122"/>
                <a:ea typeface="微软雅黑" panose="020B0503020204020204" pitchFamily="34" charset="-122"/>
              </a:rPr>
              <a:t>每个</a:t>
            </a:r>
            <a:r>
              <a:rPr lang="zh-CN" altLang="en-US" kern="0" dirty="0">
                <a:latin typeface="微软雅黑" panose="020B0503020204020204" pitchFamily="34" charset="-122"/>
                <a:ea typeface="微软雅黑" panose="020B0503020204020204" pitchFamily="34" charset="-122"/>
              </a:rPr>
              <a:t>数据包维护计数器</a:t>
            </a:r>
            <a:endParaRPr lang="en-US" altLang="zh-CN" kern="0" dirty="0">
              <a:latin typeface="微软雅黑" panose="020B0503020204020204" pitchFamily="34" charset="-122"/>
              <a:ea typeface="微软雅黑" panose="020B0503020204020204" pitchFamily="34" charset="-122"/>
            </a:endParaRPr>
          </a:p>
          <a:p>
            <a:pPr lvl="1"/>
            <a:r>
              <a:rPr lang="zh-CN" altLang="en-US" kern="0" dirty="0">
                <a:latin typeface="微软雅黑" panose="020B0503020204020204" pitchFamily="34" charset="-122"/>
                <a:ea typeface="微软雅黑" panose="020B0503020204020204" pitchFamily="34" charset="-122"/>
              </a:rPr>
              <a:t>计数器到期时，只重传</a:t>
            </a:r>
            <a:r>
              <a:rPr lang="zh-CN" altLang="en-US" kern="0" dirty="0">
                <a:solidFill>
                  <a:srgbClr val="C00000"/>
                </a:solidFill>
                <a:latin typeface="微软雅黑" panose="020B0503020204020204" pitchFamily="34" charset="-122"/>
                <a:ea typeface="微软雅黑" panose="020B0503020204020204" pitchFamily="34" charset="-122"/>
              </a:rPr>
              <a:t>对应的单个</a:t>
            </a:r>
            <a:r>
              <a:rPr lang="zh-CN" altLang="en-US" kern="0" dirty="0">
                <a:latin typeface="微软雅黑" panose="020B0503020204020204" pitchFamily="34" charset="-122"/>
                <a:ea typeface="微软雅黑" panose="020B0503020204020204" pitchFamily="34" charset="-122"/>
              </a:rPr>
              <a:t>未确认数据包</a:t>
            </a:r>
            <a:endParaRPr lang="en-US" altLang="zh-CN"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8352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598E2-B283-4372-BCDA-494AFA8E017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39E49A67-1F92-4EC3-84A2-AD14F0B10B69}"/>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solidFill>
                  <a:srgbClr val="FF0000"/>
                </a:solidFill>
              </a:rPr>
              <a:t>回退</a:t>
            </a:r>
            <a:r>
              <a:rPr lang="en-US" altLang="zh-CN" dirty="0">
                <a:solidFill>
                  <a:srgbClr val="FF0000"/>
                </a:solidFill>
              </a:rPr>
              <a:t>N</a:t>
            </a:r>
            <a:r>
              <a:rPr lang="zh-CN" altLang="en-US" dirty="0">
                <a:solidFill>
                  <a:srgbClr val="FF0000"/>
                </a:solidFill>
              </a:rPr>
              <a:t>算法（</a:t>
            </a:r>
            <a:r>
              <a:rPr lang="en-US" altLang="zh-CN" dirty="0">
                <a:solidFill>
                  <a:srgbClr val="FF0000"/>
                </a:solidFill>
              </a:rPr>
              <a:t>GBN</a:t>
            </a:r>
            <a:r>
              <a:rPr lang="zh-CN" altLang="en-US" dirty="0">
                <a:solidFill>
                  <a:srgbClr val="FF0000"/>
                </a:solidFill>
              </a:rPr>
              <a:t>）</a:t>
            </a:r>
            <a:endParaRPr lang="en-US" altLang="zh-CN" dirty="0">
              <a:solidFill>
                <a:srgbClr val="FF0000"/>
              </a:solidFill>
            </a:endParaRPr>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endParaRPr lang="zh-CN" altLang="en-US" dirty="0"/>
          </a:p>
        </p:txBody>
      </p:sp>
      <p:sp>
        <p:nvSpPr>
          <p:cNvPr id="4" name="灯片编号占位符 3">
            <a:extLst>
              <a:ext uri="{FF2B5EF4-FFF2-40B4-BE49-F238E27FC236}">
                <a16:creationId xmlns:a16="http://schemas.microsoft.com/office/drawing/2014/main" id="{98C20233-8D48-4BA5-8450-B71362C9C83D}"/>
              </a:ext>
            </a:extLst>
          </p:cNvPr>
          <p:cNvSpPr>
            <a:spLocks noGrp="1"/>
          </p:cNvSpPr>
          <p:nvPr>
            <p:ph type="sldNum" sz="quarter" idx="11"/>
          </p:nvPr>
        </p:nvSpPr>
        <p:spPr/>
        <p:txBody>
          <a:bodyPr/>
          <a:lstStyle/>
          <a:p>
            <a:pPr>
              <a:defRPr/>
            </a:pPr>
            <a:fld id="{3FFE790D-BCFB-4008-9260-CA63AEE325FD}" type="slidenum">
              <a:rPr lang="en-US" smtClean="0"/>
              <a:pPr>
                <a:defRPr/>
              </a:pPr>
              <a:t>58</a:t>
            </a:fld>
            <a:endParaRPr lang="en-US" dirty="0"/>
          </a:p>
        </p:txBody>
      </p:sp>
    </p:spTree>
    <p:extLst>
      <p:ext uri="{BB962C8B-B14F-4D97-AF65-F5344CB8AC3E}">
        <p14:creationId xmlns:p14="http://schemas.microsoft.com/office/powerpoint/2010/main" val="1557430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B5E7D-8FD9-434B-BAC9-4A5D465A85EA}"/>
              </a:ext>
            </a:extLst>
          </p:cNvPr>
          <p:cNvSpPr>
            <a:spLocks noGrp="1"/>
          </p:cNvSpPr>
          <p:nvPr>
            <p:ph type="title"/>
          </p:nvPr>
        </p:nvSpPr>
        <p:spPr/>
        <p:txBody>
          <a:bodyPr>
            <a:normAutofit/>
          </a:bodyPr>
          <a:lstStyle/>
          <a:p>
            <a:r>
              <a:rPr kumimoji="1" lang="zh-CN" altLang="en-US" dirty="0"/>
              <a:t>回退</a:t>
            </a:r>
            <a:r>
              <a:rPr kumimoji="1" lang="en-US" altLang="zh-CN" dirty="0"/>
              <a:t>N</a:t>
            </a:r>
            <a:r>
              <a:rPr kumimoji="1" lang="en-US" altLang="zh-CN" sz="3200" dirty="0"/>
              <a:t>—</a:t>
            </a:r>
            <a:r>
              <a:rPr kumimoji="1" lang="zh-CN" altLang="en-US" sz="3200" dirty="0">
                <a:solidFill>
                  <a:srgbClr val="0000FF"/>
                </a:solidFill>
              </a:rPr>
              <a:t>设计思想</a:t>
            </a:r>
          </a:p>
        </p:txBody>
      </p:sp>
      <p:sp>
        <p:nvSpPr>
          <p:cNvPr id="3" name="内容占位符 2">
            <a:extLst>
              <a:ext uri="{FF2B5EF4-FFF2-40B4-BE49-F238E27FC236}">
                <a16:creationId xmlns:a16="http://schemas.microsoft.com/office/drawing/2014/main" id="{F94632E6-2D1A-4745-B0F4-BE23638BE196}"/>
              </a:ext>
            </a:extLst>
          </p:cNvPr>
          <p:cNvSpPr>
            <a:spLocks noGrp="1"/>
          </p:cNvSpPr>
          <p:nvPr>
            <p:ph idx="1"/>
          </p:nvPr>
        </p:nvSpPr>
        <p:spPr/>
        <p:txBody>
          <a:bodyPr>
            <a:normAutofit fontScale="92500"/>
          </a:bodyPr>
          <a:lstStyle/>
          <a:p>
            <a:pPr>
              <a:lnSpc>
                <a:spcPct val="130000"/>
              </a:lnSpc>
              <a:spcBef>
                <a:spcPts val="300"/>
              </a:spcBef>
            </a:pPr>
            <a:r>
              <a:rPr kumimoji="1" lang="zh-CN" altLang="en-US" dirty="0"/>
              <a:t>思想</a:t>
            </a:r>
            <a:endParaRPr kumimoji="1" lang="en-US" altLang="zh-CN" dirty="0"/>
          </a:p>
          <a:p>
            <a:pPr lvl="1">
              <a:lnSpc>
                <a:spcPct val="130000"/>
              </a:lnSpc>
              <a:spcBef>
                <a:spcPts val="300"/>
              </a:spcBef>
            </a:pPr>
            <a:r>
              <a:rPr kumimoji="1" lang="zh-CN" altLang="en-US" dirty="0"/>
              <a:t>当接收端收到一个</a:t>
            </a:r>
            <a:r>
              <a:rPr kumimoji="1" lang="zh-CN" altLang="en-US" dirty="0">
                <a:solidFill>
                  <a:srgbClr val="C00000"/>
                </a:solidFill>
              </a:rPr>
              <a:t>出错报文或乱序报文</a:t>
            </a:r>
            <a:r>
              <a:rPr kumimoji="1" lang="zh-CN" altLang="en-US" dirty="0"/>
              <a:t>时，</a:t>
            </a:r>
            <a:r>
              <a:rPr kumimoji="1" lang="zh-CN" altLang="en-US" dirty="0">
                <a:solidFill>
                  <a:srgbClr val="C00000"/>
                </a:solidFill>
              </a:rPr>
              <a:t>丢弃</a:t>
            </a:r>
            <a:r>
              <a:rPr kumimoji="1" lang="zh-CN" altLang="en-US" dirty="0"/>
              <a:t>后继</a:t>
            </a:r>
            <a:r>
              <a:rPr kumimoji="1" lang="zh-CN" altLang="en-US" dirty="0">
                <a:solidFill>
                  <a:srgbClr val="C00000"/>
                </a:solidFill>
              </a:rPr>
              <a:t>所有序号更大</a:t>
            </a:r>
            <a:r>
              <a:rPr kumimoji="1" lang="zh-CN" altLang="en-US" dirty="0"/>
              <a:t>的报文，并且不为这些报文发送确认</a:t>
            </a:r>
            <a:endParaRPr kumimoji="1" lang="en-US" altLang="zh-CN" dirty="0"/>
          </a:p>
          <a:p>
            <a:pPr lvl="1">
              <a:lnSpc>
                <a:spcPct val="130000"/>
              </a:lnSpc>
              <a:spcBef>
                <a:spcPts val="300"/>
              </a:spcBef>
            </a:pPr>
            <a:r>
              <a:rPr kumimoji="1" lang="zh-CN" altLang="en-US" dirty="0"/>
              <a:t>发送端</a:t>
            </a:r>
            <a:r>
              <a:rPr kumimoji="1" lang="zh-CN" altLang="en-US" dirty="0">
                <a:solidFill>
                  <a:srgbClr val="C00000"/>
                </a:solidFill>
              </a:rPr>
              <a:t>超时</a:t>
            </a:r>
            <a:r>
              <a:rPr kumimoji="1" lang="zh-CN" altLang="en-US" dirty="0"/>
              <a:t>后，</a:t>
            </a:r>
            <a:r>
              <a:rPr kumimoji="1" lang="zh-CN" altLang="en-US" dirty="0">
                <a:solidFill>
                  <a:srgbClr val="C00000"/>
                </a:solidFill>
              </a:rPr>
              <a:t>重传所有</a:t>
            </a:r>
            <a:r>
              <a:rPr kumimoji="1" lang="zh-CN" altLang="en-US" dirty="0"/>
              <a:t>未被确认的报文</a:t>
            </a:r>
            <a:endParaRPr kumimoji="1" lang="en-US" altLang="zh-CN" dirty="0"/>
          </a:p>
          <a:p>
            <a:pPr>
              <a:lnSpc>
                <a:spcPct val="130000"/>
              </a:lnSpc>
              <a:spcBef>
                <a:spcPts val="300"/>
              </a:spcBef>
            </a:pPr>
            <a:r>
              <a:rPr kumimoji="1" lang="zh-CN" altLang="en-US" dirty="0"/>
              <a:t>要点</a:t>
            </a:r>
            <a:endParaRPr kumimoji="1" lang="en-US" altLang="zh-CN" dirty="0"/>
          </a:p>
          <a:p>
            <a:pPr lvl="1">
              <a:lnSpc>
                <a:spcPct val="130000"/>
              </a:lnSpc>
              <a:spcBef>
                <a:spcPts val="300"/>
              </a:spcBef>
            </a:pPr>
            <a:r>
              <a:rPr kumimoji="1" lang="zh-CN" altLang="en-US" dirty="0"/>
              <a:t>发送方保存所有未确认数据包</a:t>
            </a:r>
            <a:endParaRPr kumimoji="1" lang="en-US" altLang="zh-CN" dirty="0"/>
          </a:p>
          <a:p>
            <a:pPr lvl="2">
              <a:lnSpc>
                <a:spcPct val="130000"/>
              </a:lnSpc>
              <a:spcBef>
                <a:spcPts val="300"/>
              </a:spcBef>
            </a:pPr>
            <a:r>
              <a:rPr kumimoji="1" lang="zh-CN" altLang="en-US" dirty="0"/>
              <a:t>构成一个先进先出队列</a:t>
            </a:r>
            <a:endParaRPr kumimoji="1" lang="en-US" altLang="zh-CN" dirty="0"/>
          </a:p>
          <a:p>
            <a:pPr lvl="2">
              <a:lnSpc>
                <a:spcPct val="130000"/>
              </a:lnSpc>
              <a:spcBef>
                <a:spcPts val="300"/>
              </a:spcBef>
            </a:pPr>
            <a:r>
              <a:rPr kumimoji="1" lang="en-US" altLang="zh-CN" dirty="0"/>
              <a:t>seq</a:t>
            </a:r>
            <a:r>
              <a:rPr kumimoji="1" lang="zh-CN" altLang="en-US" dirty="0"/>
              <a:t>值连续，只需维护</a:t>
            </a:r>
            <a:r>
              <a:rPr kumimoji="1" lang="en-US" altLang="zh-CN" dirty="0"/>
              <a:t>seq</a:t>
            </a:r>
            <a:r>
              <a:rPr kumimoji="1" lang="zh-CN" altLang="en-US" dirty="0"/>
              <a:t>的上下界</a:t>
            </a:r>
            <a:endParaRPr kumimoji="1" lang="en-US" altLang="zh-CN" dirty="0"/>
          </a:p>
          <a:p>
            <a:pPr lvl="1">
              <a:lnSpc>
                <a:spcPct val="130000"/>
              </a:lnSpc>
              <a:spcBef>
                <a:spcPts val="300"/>
              </a:spcBef>
            </a:pPr>
            <a:r>
              <a:rPr kumimoji="1" lang="zh-CN" altLang="en-US" dirty="0"/>
              <a:t>接收端无需保存数据包</a:t>
            </a:r>
            <a:endParaRPr kumimoji="1" lang="en-US" altLang="zh-CN" dirty="0"/>
          </a:p>
          <a:p>
            <a:pPr lvl="2">
              <a:lnSpc>
                <a:spcPct val="130000"/>
              </a:lnSpc>
              <a:spcBef>
                <a:spcPts val="300"/>
              </a:spcBef>
            </a:pPr>
            <a:r>
              <a:rPr kumimoji="1" lang="zh-CN" altLang="en-US" dirty="0"/>
              <a:t>只要记住下一个期望收到的</a:t>
            </a:r>
            <a:r>
              <a:rPr kumimoji="1" lang="en-US" altLang="zh-CN" dirty="0"/>
              <a:t>seq</a:t>
            </a:r>
            <a:endParaRPr kumimoji="1" lang="zh-CN" altLang="en-US" dirty="0"/>
          </a:p>
          <a:p>
            <a:pPr>
              <a:lnSpc>
                <a:spcPct val="130000"/>
              </a:lnSpc>
              <a:spcBef>
                <a:spcPts val="300"/>
              </a:spcBef>
            </a:pPr>
            <a:r>
              <a:rPr kumimoji="1" lang="zh-CN" altLang="en-US" dirty="0"/>
              <a:t>优劣</a:t>
            </a:r>
            <a:endParaRPr kumimoji="1" lang="en-US" altLang="zh-CN" dirty="0"/>
          </a:p>
          <a:p>
            <a:pPr lvl="1">
              <a:lnSpc>
                <a:spcPct val="130000"/>
              </a:lnSpc>
              <a:spcBef>
                <a:spcPts val="300"/>
              </a:spcBef>
            </a:pPr>
            <a:r>
              <a:rPr kumimoji="1" lang="zh-CN" altLang="en-US" dirty="0"/>
              <a:t>优点：减轻接收端负担</a:t>
            </a:r>
            <a:endParaRPr kumimoji="1" lang="en-US" altLang="zh-CN" dirty="0"/>
          </a:p>
          <a:p>
            <a:pPr lvl="1">
              <a:lnSpc>
                <a:spcPct val="130000"/>
              </a:lnSpc>
              <a:spcBef>
                <a:spcPts val="300"/>
              </a:spcBef>
            </a:pPr>
            <a:r>
              <a:rPr kumimoji="1" lang="zh-CN" altLang="en-US" dirty="0"/>
              <a:t>缺点：重传包数量大，增加发送端与信道负担</a:t>
            </a:r>
            <a:endParaRPr kumimoji="1" lang="en-US" altLang="zh-CN" dirty="0"/>
          </a:p>
          <a:p>
            <a:pPr>
              <a:lnSpc>
                <a:spcPct val="130000"/>
              </a:lnSpc>
              <a:spcBef>
                <a:spcPts val="300"/>
              </a:spcBef>
            </a:pPr>
            <a:endParaRPr kumimoji="1" lang="en-US" altLang="zh-CN" dirty="0"/>
          </a:p>
        </p:txBody>
      </p:sp>
      <p:sp>
        <p:nvSpPr>
          <p:cNvPr id="4" name="灯片编号占位符 3">
            <a:extLst>
              <a:ext uri="{FF2B5EF4-FFF2-40B4-BE49-F238E27FC236}">
                <a16:creationId xmlns:a16="http://schemas.microsoft.com/office/drawing/2014/main" id="{FFE5B1FA-3368-EB45-8FBE-015EE86958F7}"/>
              </a:ext>
            </a:extLst>
          </p:cNvPr>
          <p:cNvSpPr>
            <a:spLocks noGrp="1"/>
          </p:cNvSpPr>
          <p:nvPr>
            <p:ph type="sldNum" sz="quarter" idx="4294967295"/>
          </p:nvPr>
        </p:nvSpPr>
        <p:spPr/>
        <p:txBody>
          <a:bodyPr/>
          <a:lstStyle/>
          <a:p>
            <a:fld id="{8D4D1E41-7A09-AB4A-A4E1-09765ADA2698}" type="slidenum">
              <a:rPr kumimoji="1" lang="zh-CN" altLang="en-US" smtClean="0"/>
              <a:t>59</a:t>
            </a:fld>
            <a:endParaRPr kumimoji="1" lang="zh-CN" altLang="en-US" dirty="0"/>
          </a:p>
        </p:txBody>
      </p:sp>
    </p:spTree>
    <p:extLst>
      <p:ext uri="{BB962C8B-B14F-4D97-AF65-F5344CB8AC3E}">
        <p14:creationId xmlns:p14="http://schemas.microsoft.com/office/powerpoint/2010/main" val="178836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EEA5F-916A-4D8B-AF1F-C04689DF7F10}"/>
              </a:ext>
            </a:extLst>
          </p:cNvPr>
          <p:cNvSpPr>
            <a:spLocks noGrp="1"/>
          </p:cNvSpPr>
          <p:nvPr>
            <p:ph type="title"/>
          </p:nvPr>
        </p:nvSpPr>
        <p:spPr/>
        <p:txBody>
          <a:bodyPr/>
          <a:lstStyle/>
          <a:p>
            <a:r>
              <a:rPr lang="zh-CN" altLang="en-US" dirty="0"/>
              <a:t>可靠传输概念</a:t>
            </a:r>
          </a:p>
        </p:txBody>
      </p:sp>
      <p:sp>
        <p:nvSpPr>
          <p:cNvPr id="4" name="灯片编号占位符 3">
            <a:extLst>
              <a:ext uri="{FF2B5EF4-FFF2-40B4-BE49-F238E27FC236}">
                <a16:creationId xmlns:a16="http://schemas.microsoft.com/office/drawing/2014/main" id="{49B8C415-E599-46DA-A8EF-D48C9F599549}"/>
              </a:ext>
            </a:extLst>
          </p:cNvPr>
          <p:cNvSpPr>
            <a:spLocks noGrp="1"/>
          </p:cNvSpPr>
          <p:nvPr>
            <p:ph type="sldNum" sz="quarter" idx="11"/>
          </p:nvPr>
        </p:nvSpPr>
        <p:spPr/>
        <p:txBody>
          <a:bodyPr/>
          <a:lstStyle/>
          <a:p>
            <a:pPr>
              <a:defRPr/>
            </a:pPr>
            <a:fld id="{3FFE790D-BCFB-4008-9260-CA63AEE325FD}" type="slidenum">
              <a:rPr lang="en-US" smtClean="0"/>
              <a:pPr>
                <a:defRPr/>
              </a:pPr>
              <a:t>6</a:t>
            </a:fld>
            <a:endParaRPr lang="en-US" dirty="0"/>
          </a:p>
        </p:txBody>
      </p:sp>
      <p:grpSp>
        <p:nvGrpSpPr>
          <p:cNvPr id="5" name="Group 791">
            <a:extLst>
              <a:ext uri="{FF2B5EF4-FFF2-40B4-BE49-F238E27FC236}">
                <a16:creationId xmlns:a16="http://schemas.microsoft.com/office/drawing/2014/main" id="{E2A0A721-2177-4FC4-B2FD-7C0668430A3D}"/>
              </a:ext>
            </a:extLst>
          </p:cNvPr>
          <p:cNvGrpSpPr/>
          <p:nvPr/>
        </p:nvGrpSpPr>
        <p:grpSpPr>
          <a:xfrm>
            <a:off x="1126126" y="2923965"/>
            <a:ext cx="1066800" cy="838200"/>
            <a:chOff x="7487144" y="3389820"/>
            <a:chExt cx="350807" cy="305517"/>
          </a:xfrm>
        </p:grpSpPr>
        <p:pic>
          <p:nvPicPr>
            <p:cNvPr id="6" name="Picture 1115" descr="antenna_stylized">
              <a:extLst>
                <a:ext uri="{FF2B5EF4-FFF2-40B4-BE49-F238E27FC236}">
                  <a16:creationId xmlns:a16="http://schemas.microsoft.com/office/drawing/2014/main" id="{24D10E23-E7DB-412A-9E53-4E8FAB9101A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16" descr="laptop_keyboard">
              <a:extLst>
                <a:ext uri="{FF2B5EF4-FFF2-40B4-BE49-F238E27FC236}">
                  <a16:creationId xmlns:a16="http://schemas.microsoft.com/office/drawing/2014/main" id="{5CE1BEEC-A4AA-4611-B44D-C018F2645A3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17">
              <a:extLst>
                <a:ext uri="{FF2B5EF4-FFF2-40B4-BE49-F238E27FC236}">
                  <a16:creationId xmlns:a16="http://schemas.microsoft.com/office/drawing/2014/main" id="{0C05F043-5163-4DD5-A78B-C649D8C93934}"/>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9" name="Picture 1118" descr="screen">
              <a:extLst>
                <a:ext uri="{FF2B5EF4-FFF2-40B4-BE49-F238E27FC236}">
                  <a16:creationId xmlns:a16="http://schemas.microsoft.com/office/drawing/2014/main" id="{A9DB779F-6C1C-4908-8897-87ED2BF8239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119">
              <a:extLst>
                <a:ext uri="{FF2B5EF4-FFF2-40B4-BE49-F238E27FC236}">
                  <a16:creationId xmlns:a16="http://schemas.microsoft.com/office/drawing/2014/main" id="{E9CA9F43-92F4-47A2-B4D9-C2787CD44D82}"/>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 name="Freeform 1120">
              <a:extLst>
                <a:ext uri="{FF2B5EF4-FFF2-40B4-BE49-F238E27FC236}">
                  <a16:creationId xmlns:a16="http://schemas.microsoft.com/office/drawing/2014/main" id="{DDE46A9B-6903-493E-AAC1-1B3E2ACDCF7D}"/>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 name="Freeform 1121">
              <a:extLst>
                <a:ext uri="{FF2B5EF4-FFF2-40B4-BE49-F238E27FC236}">
                  <a16:creationId xmlns:a16="http://schemas.microsoft.com/office/drawing/2014/main" id="{51729FE0-9362-439A-95B3-BAD4289875D7}"/>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3" name="Freeform 1122">
              <a:extLst>
                <a:ext uri="{FF2B5EF4-FFF2-40B4-BE49-F238E27FC236}">
                  <a16:creationId xmlns:a16="http://schemas.microsoft.com/office/drawing/2014/main" id="{0788021B-7404-4259-B95E-7F1BC75B090E}"/>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4" name="Freeform 1123">
              <a:extLst>
                <a:ext uri="{FF2B5EF4-FFF2-40B4-BE49-F238E27FC236}">
                  <a16:creationId xmlns:a16="http://schemas.microsoft.com/office/drawing/2014/main" id="{A26DC163-187D-4BE9-9F1C-94D2760F13D2}"/>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5" name="Freeform 1124">
              <a:extLst>
                <a:ext uri="{FF2B5EF4-FFF2-40B4-BE49-F238E27FC236}">
                  <a16:creationId xmlns:a16="http://schemas.microsoft.com/office/drawing/2014/main" id="{3F14E065-B8A2-4B26-9897-396D97AD9D2C}"/>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6" name="Group 1125">
              <a:extLst>
                <a:ext uri="{FF2B5EF4-FFF2-40B4-BE49-F238E27FC236}">
                  <a16:creationId xmlns:a16="http://schemas.microsoft.com/office/drawing/2014/main" id="{A353FFF7-DB99-426C-90B6-D44A871FA2F5}"/>
                </a:ext>
              </a:extLst>
            </p:cNvPr>
            <p:cNvGrpSpPr/>
            <p:nvPr/>
          </p:nvGrpSpPr>
          <p:grpSpPr bwMode="auto">
            <a:xfrm>
              <a:off x="7593395" y="3625649"/>
              <a:ext cx="64747" cy="27592"/>
              <a:chOff x="1740" y="2642"/>
              <a:chExt cx="752" cy="327"/>
            </a:xfrm>
          </p:grpSpPr>
          <p:sp>
            <p:nvSpPr>
              <p:cNvPr id="23" name="Freeform 1126">
                <a:extLst>
                  <a:ext uri="{FF2B5EF4-FFF2-40B4-BE49-F238E27FC236}">
                    <a16:creationId xmlns:a16="http://schemas.microsoft.com/office/drawing/2014/main" id="{C64E60F0-05B4-4030-BC26-17D3BD256F85}"/>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4" name="Freeform 1127">
                <a:extLst>
                  <a:ext uri="{FF2B5EF4-FFF2-40B4-BE49-F238E27FC236}">
                    <a16:creationId xmlns:a16="http://schemas.microsoft.com/office/drawing/2014/main" id="{D81C3CBA-A87D-4D27-8C39-60B877ED45B8}"/>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5" name="Freeform 1128">
                <a:extLst>
                  <a:ext uri="{FF2B5EF4-FFF2-40B4-BE49-F238E27FC236}">
                    <a16:creationId xmlns:a16="http://schemas.microsoft.com/office/drawing/2014/main" id="{F55B3C4F-12DF-44FB-9477-B50AAED4396F}"/>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6" name="Freeform 1129">
                <a:extLst>
                  <a:ext uri="{FF2B5EF4-FFF2-40B4-BE49-F238E27FC236}">
                    <a16:creationId xmlns:a16="http://schemas.microsoft.com/office/drawing/2014/main" id="{F8D363EC-92FD-4E60-92C9-B7AFFBBDC735}"/>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7" name="Freeform 1130">
                <a:extLst>
                  <a:ext uri="{FF2B5EF4-FFF2-40B4-BE49-F238E27FC236}">
                    <a16:creationId xmlns:a16="http://schemas.microsoft.com/office/drawing/2014/main" id="{5BB82429-28E6-4962-9DA1-54317C56C3CC}"/>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8" name="Freeform 1131">
                <a:extLst>
                  <a:ext uri="{FF2B5EF4-FFF2-40B4-BE49-F238E27FC236}">
                    <a16:creationId xmlns:a16="http://schemas.microsoft.com/office/drawing/2014/main" id="{EE51727F-47D6-4A64-87EE-D318C5926A91}"/>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17" name="Freeform 1132">
              <a:extLst>
                <a:ext uri="{FF2B5EF4-FFF2-40B4-BE49-F238E27FC236}">
                  <a16:creationId xmlns:a16="http://schemas.microsoft.com/office/drawing/2014/main" id="{E845B3C9-E0C7-4385-93D3-20D77EF769D4}"/>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Freeform 1133">
              <a:extLst>
                <a:ext uri="{FF2B5EF4-FFF2-40B4-BE49-F238E27FC236}">
                  <a16:creationId xmlns:a16="http://schemas.microsoft.com/office/drawing/2014/main" id="{638C362B-26E6-412E-8A38-F100B73194EA}"/>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Freeform 1134">
              <a:extLst>
                <a:ext uri="{FF2B5EF4-FFF2-40B4-BE49-F238E27FC236}">
                  <a16:creationId xmlns:a16="http://schemas.microsoft.com/office/drawing/2014/main" id="{C7FB2E45-7284-426A-B948-764225CF7FDE}"/>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0" name="Freeform 1135">
              <a:extLst>
                <a:ext uri="{FF2B5EF4-FFF2-40B4-BE49-F238E27FC236}">
                  <a16:creationId xmlns:a16="http://schemas.microsoft.com/office/drawing/2014/main" id="{E3E4FD3E-2050-4573-A724-ED65B9122962}"/>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1" name="Freeform 1136">
              <a:extLst>
                <a:ext uri="{FF2B5EF4-FFF2-40B4-BE49-F238E27FC236}">
                  <a16:creationId xmlns:a16="http://schemas.microsoft.com/office/drawing/2014/main" id="{2F099645-D392-48F5-9EB6-B8057C76DBA2}"/>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2" name="Freeform 1137">
              <a:extLst>
                <a:ext uri="{FF2B5EF4-FFF2-40B4-BE49-F238E27FC236}">
                  <a16:creationId xmlns:a16="http://schemas.microsoft.com/office/drawing/2014/main" id="{543ACA7D-9A59-446C-9302-28E7914C63FE}"/>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29" name="Group 983">
            <a:extLst>
              <a:ext uri="{FF2B5EF4-FFF2-40B4-BE49-F238E27FC236}">
                <a16:creationId xmlns:a16="http://schemas.microsoft.com/office/drawing/2014/main" id="{0C37DE5F-BEE6-4255-AC62-BF63538806B2}"/>
              </a:ext>
            </a:extLst>
          </p:cNvPr>
          <p:cNvGrpSpPr/>
          <p:nvPr/>
        </p:nvGrpSpPr>
        <p:grpSpPr bwMode="auto">
          <a:xfrm>
            <a:off x="10138475" y="2872687"/>
            <a:ext cx="531361" cy="915195"/>
            <a:chOff x="4140" y="429"/>
            <a:chExt cx="1425" cy="2396"/>
          </a:xfrm>
        </p:grpSpPr>
        <p:sp>
          <p:nvSpPr>
            <p:cNvPr id="30" name="Freeform 984">
              <a:extLst>
                <a:ext uri="{FF2B5EF4-FFF2-40B4-BE49-F238E27FC236}">
                  <a16:creationId xmlns:a16="http://schemas.microsoft.com/office/drawing/2014/main" id="{4C92A2C4-85A5-406E-86AB-8B4394347397}"/>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1" name="Rectangle 985">
              <a:extLst>
                <a:ext uri="{FF2B5EF4-FFF2-40B4-BE49-F238E27FC236}">
                  <a16:creationId xmlns:a16="http://schemas.microsoft.com/office/drawing/2014/main" id="{40108E02-43C9-4362-986D-E0F60338F4A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2" name="Freeform 986">
              <a:extLst>
                <a:ext uri="{FF2B5EF4-FFF2-40B4-BE49-F238E27FC236}">
                  <a16:creationId xmlns:a16="http://schemas.microsoft.com/office/drawing/2014/main" id="{9E9C4A93-657D-4543-A59B-B6A1C393B01F}"/>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3" name="Freeform 987">
              <a:extLst>
                <a:ext uri="{FF2B5EF4-FFF2-40B4-BE49-F238E27FC236}">
                  <a16:creationId xmlns:a16="http://schemas.microsoft.com/office/drawing/2014/main" id="{BBBA41CD-9A1F-4D83-AB89-255F22C96953}"/>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4" name="Rectangle 988">
              <a:extLst>
                <a:ext uri="{FF2B5EF4-FFF2-40B4-BE49-F238E27FC236}">
                  <a16:creationId xmlns:a16="http://schemas.microsoft.com/office/drawing/2014/main" id="{78C96C52-7562-41D7-A028-BA8D0D4C2E5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5" name="Group 989">
              <a:extLst>
                <a:ext uri="{FF2B5EF4-FFF2-40B4-BE49-F238E27FC236}">
                  <a16:creationId xmlns:a16="http://schemas.microsoft.com/office/drawing/2014/main" id="{9F616C33-9F2E-46F5-9A41-EB060136900F}"/>
                </a:ext>
              </a:extLst>
            </p:cNvPr>
            <p:cNvGrpSpPr/>
            <p:nvPr/>
          </p:nvGrpSpPr>
          <p:grpSpPr bwMode="auto">
            <a:xfrm>
              <a:off x="4749" y="668"/>
              <a:ext cx="581" cy="145"/>
              <a:chOff x="614" y="2568"/>
              <a:chExt cx="725" cy="139"/>
            </a:xfrm>
          </p:grpSpPr>
          <p:sp>
            <p:nvSpPr>
              <p:cNvPr id="60" name="AutoShape 990">
                <a:extLst>
                  <a:ext uri="{FF2B5EF4-FFF2-40B4-BE49-F238E27FC236}">
                    <a16:creationId xmlns:a16="http://schemas.microsoft.com/office/drawing/2014/main" id="{7613FAF5-7652-4196-8706-CA6B6D4411F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1" name="AutoShape 991">
                <a:extLst>
                  <a:ext uri="{FF2B5EF4-FFF2-40B4-BE49-F238E27FC236}">
                    <a16:creationId xmlns:a16="http://schemas.microsoft.com/office/drawing/2014/main" id="{A8C1EF47-045E-4D85-9F6C-BA7ADF4789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6" name="Rectangle 992">
              <a:extLst>
                <a:ext uri="{FF2B5EF4-FFF2-40B4-BE49-F238E27FC236}">
                  <a16:creationId xmlns:a16="http://schemas.microsoft.com/office/drawing/2014/main" id="{832A3656-0441-4BBC-92D8-D3DC3444901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7" name="Group 993">
              <a:extLst>
                <a:ext uri="{FF2B5EF4-FFF2-40B4-BE49-F238E27FC236}">
                  <a16:creationId xmlns:a16="http://schemas.microsoft.com/office/drawing/2014/main" id="{32083501-58BF-48D2-A02C-75ABDC1F3B77}"/>
                </a:ext>
              </a:extLst>
            </p:cNvPr>
            <p:cNvGrpSpPr/>
            <p:nvPr/>
          </p:nvGrpSpPr>
          <p:grpSpPr bwMode="auto">
            <a:xfrm>
              <a:off x="4747" y="994"/>
              <a:ext cx="581" cy="134"/>
              <a:chOff x="614" y="2568"/>
              <a:chExt cx="725" cy="139"/>
            </a:xfrm>
          </p:grpSpPr>
          <p:sp>
            <p:nvSpPr>
              <p:cNvPr id="58" name="AutoShape 994">
                <a:extLst>
                  <a:ext uri="{FF2B5EF4-FFF2-40B4-BE49-F238E27FC236}">
                    <a16:creationId xmlns:a16="http://schemas.microsoft.com/office/drawing/2014/main" id="{5453CD49-C4AF-4ADE-A3A0-0C00E61F24D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9" name="AutoShape 995">
                <a:extLst>
                  <a:ext uri="{FF2B5EF4-FFF2-40B4-BE49-F238E27FC236}">
                    <a16:creationId xmlns:a16="http://schemas.microsoft.com/office/drawing/2014/main" id="{FA2B28C7-0D59-45CC-9E0D-C5177B2549D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8" name="Rectangle 996">
              <a:extLst>
                <a:ext uri="{FF2B5EF4-FFF2-40B4-BE49-F238E27FC236}">
                  <a16:creationId xmlns:a16="http://schemas.microsoft.com/office/drawing/2014/main" id="{20872267-FD7A-4360-9FA2-7F8EA9D3A23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9" name="Rectangle 997">
              <a:extLst>
                <a:ext uri="{FF2B5EF4-FFF2-40B4-BE49-F238E27FC236}">
                  <a16:creationId xmlns:a16="http://schemas.microsoft.com/office/drawing/2014/main" id="{76E1E9C7-EA86-49BD-AF1F-0124CD0A474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0" name="Group 998">
              <a:extLst>
                <a:ext uri="{FF2B5EF4-FFF2-40B4-BE49-F238E27FC236}">
                  <a16:creationId xmlns:a16="http://schemas.microsoft.com/office/drawing/2014/main" id="{6CF66895-3BAE-415D-9D36-2B8DD1964BDB}"/>
                </a:ext>
              </a:extLst>
            </p:cNvPr>
            <p:cNvGrpSpPr/>
            <p:nvPr/>
          </p:nvGrpSpPr>
          <p:grpSpPr bwMode="auto">
            <a:xfrm>
              <a:off x="4735" y="1627"/>
              <a:ext cx="582" cy="151"/>
              <a:chOff x="614" y="2568"/>
              <a:chExt cx="725" cy="139"/>
            </a:xfrm>
          </p:grpSpPr>
          <p:sp>
            <p:nvSpPr>
              <p:cNvPr id="56" name="AutoShape 999">
                <a:extLst>
                  <a:ext uri="{FF2B5EF4-FFF2-40B4-BE49-F238E27FC236}">
                    <a16:creationId xmlns:a16="http://schemas.microsoft.com/office/drawing/2014/main" id="{8BB7EF71-FC8F-47E4-A688-40705BE31B5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7" name="AutoShape 1000">
                <a:extLst>
                  <a:ext uri="{FF2B5EF4-FFF2-40B4-BE49-F238E27FC236}">
                    <a16:creationId xmlns:a16="http://schemas.microsoft.com/office/drawing/2014/main" id="{6E7B5974-B97A-4CF6-98EB-800E5F470A4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1" name="Freeform 1001">
              <a:extLst>
                <a:ext uri="{FF2B5EF4-FFF2-40B4-BE49-F238E27FC236}">
                  <a16:creationId xmlns:a16="http://schemas.microsoft.com/office/drawing/2014/main" id="{06015C0E-CE1D-40FE-8261-E449B0A966B4}"/>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42" name="Group 1002">
              <a:extLst>
                <a:ext uri="{FF2B5EF4-FFF2-40B4-BE49-F238E27FC236}">
                  <a16:creationId xmlns:a16="http://schemas.microsoft.com/office/drawing/2014/main" id="{AF82C001-67A1-426B-8486-F2D5C38D6ED1}"/>
                </a:ext>
              </a:extLst>
            </p:cNvPr>
            <p:cNvGrpSpPr/>
            <p:nvPr/>
          </p:nvGrpSpPr>
          <p:grpSpPr bwMode="auto">
            <a:xfrm>
              <a:off x="4739" y="1327"/>
              <a:ext cx="582" cy="139"/>
              <a:chOff x="614" y="2568"/>
              <a:chExt cx="725" cy="139"/>
            </a:xfrm>
          </p:grpSpPr>
          <p:sp>
            <p:nvSpPr>
              <p:cNvPr id="54" name="AutoShape 1003">
                <a:extLst>
                  <a:ext uri="{FF2B5EF4-FFF2-40B4-BE49-F238E27FC236}">
                    <a16:creationId xmlns:a16="http://schemas.microsoft.com/office/drawing/2014/main" id="{9ED94D76-E897-4983-99C7-11B112819BB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5" name="AutoShape 1004">
                <a:extLst>
                  <a:ext uri="{FF2B5EF4-FFF2-40B4-BE49-F238E27FC236}">
                    <a16:creationId xmlns:a16="http://schemas.microsoft.com/office/drawing/2014/main" id="{770F7467-1922-4611-BF53-30C1C18B23F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3" name="Rectangle 1005">
              <a:extLst>
                <a:ext uri="{FF2B5EF4-FFF2-40B4-BE49-F238E27FC236}">
                  <a16:creationId xmlns:a16="http://schemas.microsoft.com/office/drawing/2014/main" id="{1BAAF83C-AB2F-4CEC-816F-481DF78F4F7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4" name="Freeform 1006">
              <a:extLst>
                <a:ext uri="{FF2B5EF4-FFF2-40B4-BE49-F238E27FC236}">
                  <a16:creationId xmlns:a16="http://schemas.microsoft.com/office/drawing/2014/main" id="{88808CA3-7133-4687-A43C-C42A4A8287CE}"/>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5" name="Freeform 1007">
              <a:extLst>
                <a:ext uri="{FF2B5EF4-FFF2-40B4-BE49-F238E27FC236}">
                  <a16:creationId xmlns:a16="http://schemas.microsoft.com/office/drawing/2014/main" id="{C7979E69-AF74-4424-B43C-0BC3DD3B7F7D}"/>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6" name="Oval 1008">
              <a:extLst>
                <a:ext uri="{FF2B5EF4-FFF2-40B4-BE49-F238E27FC236}">
                  <a16:creationId xmlns:a16="http://schemas.microsoft.com/office/drawing/2014/main" id="{050FC104-620B-41D3-99D2-4445BE979D2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 name="Freeform 1009">
              <a:extLst>
                <a:ext uri="{FF2B5EF4-FFF2-40B4-BE49-F238E27FC236}">
                  <a16:creationId xmlns:a16="http://schemas.microsoft.com/office/drawing/2014/main" id="{C070B69A-7308-407A-BF51-5C2479D7AFC2}"/>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8" name="AutoShape 1010">
              <a:extLst>
                <a:ext uri="{FF2B5EF4-FFF2-40B4-BE49-F238E27FC236}">
                  <a16:creationId xmlns:a16="http://schemas.microsoft.com/office/drawing/2014/main" id="{792CE403-4234-4112-A2EF-A8AD4CFE4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 name="AutoShape 1011">
              <a:extLst>
                <a:ext uri="{FF2B5EF4-FFF2-40B4-BE49-F238E27FC236}">
                  <a16:creationId xmlns:a16="http://schemas.microsoft.com/office/drawing/2014/main" id="{68CB474A-6537-4F45-8241-2B09C4C7D8E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 name="Oval 1012">
              <a:extLst>
                <a:ext uri="{FF2B5EF4-FFF2-40B4-BE49-F238E27FC236}">
                  <a16:creationId xmlns:a16="http://schemas.microsoft.com/office/drawing/2014/main" id="{81E3B3B4-63B5-4971-9735-20BE2CC2D51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1" name="Oval 1013">
              <a:extLst>
                <a:ext uri="{FF2B5EF4-FFF2-40B4-BE49-F238E27FC236}">
                  <a16:creationId xmlns:a16="http://schemas.microsoft.com/office/drawing/2014/main" id="{0547F7AD-343D-425D-BFBA-BD30E144B82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 name="Oval 1014">
              <a:extLst>
                <a:ext uri="{FF2B5EF4-FFF2-40B4-BE49-F238E27FC236}">
                  <a16:creationId xmlns:a16="http://schemas.microsoft.com/office/drawing/2014/main" id="{A26C1A74-5469-410F-B6F0-B5B5740C3CF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 name="Rectangle 1015">
              <a:extLst>
                <a:ext uri="{FF2B5EF4-FFF2-40B4-BE49-F238E27FC236}">
                  <a16:creationId xmlns:a16="http://schemas.microsoft.com/office/drawing/2014/main" id="{97C1B9A3-5DEB-4E71-9B8D-D9DD95CE67B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62" name="Freeform 427">
            <a:extLst>
              <a:ext uri="{FF2B5EF4-FFF2-40B4-BE49-F238E27FC236}">
                <a16:creationId xmlns:a16="http://schemas.microsoft.com/office/drawing/2014/main" id="{CCAB99D2-FB83-427D-9BE3-1541AA258838}"/>
              </a:ext>
            </a:extLst>
          </p:cNvPr>
          <p:cNvSpPr/>
          <p:nvPr/>
        </p:nvSpPr>
        <p:spPr bwMode="auto">
          <a:xfrm>
            <a:off x="2543886" y="1981200"/>
            <a:ext cx="7104228" cy="281549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C4F0FF"/>
          </a:solidFill>
          <a:ln>
            <a:noFill/>
          </a:ln>
        </p:spPr>
        <p:txBody>
          <a:bodyPr/>
          <a:lstStyle/>
          <a:p>
            <a:endParaRPr lang="en-US" dirty="0"/>
          </a:p>
        </p:txBody>
      </p:sp>
      <p:pic>
        <p:nvPicPr>
          <p:cNvPr id="63" name="图片 62">
            <a:extLst>
              <a:ext uri="{FF2B5EF4-FFF2-40B4-BE49-F238E27FC236}">
                <a16:creationId xmlns:a16="http://schemas.microsoft.com/office/drawing/2014/main" id="{D78D4E75-52A0-4297-8D90-40BF8D977749}"/>
              </a:ext>
            </a:extLst>
          </p:cNvPr>
          <p:cNvPicPr>
            <a:picLocks noChangeAspect="1"/>
          </p:cNvPicPr>
          <p:nvPr/>
        </p:nvPicPr>
        <p:blipFill>
          <a:blip r:embed="rId5"/>
          <a:stretch>
            <a:fillRect/>
          </a:stretch>
        </p:blipFill>
        <p:spPr>
          <a:xfrm>
            <a:off x="5760051" y="2548552"/>
            <a:ext cx="671897" cy="468292"/>
          </a:xfrm>
          <a:prstGeom prst="rect">
            <a:avLst/>
          </a:prstGeom>
        </p:spPr>
      </p:pic>
      <p:pic>
        <p:nvPicPr>
          <p:cNvPr id="64" name="图片 63" descr="卡通人物&#10;&#10;描述已自动生成">
            <a:extLst>
              <a:ext uri="{FF2B5EF4-FFF2-40B4-BE49-F238E27FC236}">
                <a16:creationId xmlns:a16="http://schemas.microsoft.com/office/drawing/2014/main" id="{4D479A02-F4EF-498D-9DC1-139246BC2DAD}"/>
              </a:ext>
            </a:extLst>
          </p:cNvPr>
          <p:cNvPicPr>
            <a:picLocks noChangeAspect="1"/>
          </p:cNvPicPr>
          <p:nvPr/>
        </p:nvPicPr>
        <p:blipFill>
          <a:blip r:embed="rId6"/>
          <a:stretch>
            <a:fillRect/>
          </a:stretch>
        </p:blipFill>
        <p:spPr>
          <a:xfrm>
            <a:off x="3382119" y="3226007"/>
            <a:ext cx="511920" cy="426600"/>
          </a:xfrm>
          <a:prstGeom prst="rect">
            <a:avLst/>
          </a:prstGeom>
        </p:spPr>
      </p:pic>
      <p:pic>
        <p:nvPicPr>
          <p:cNvPr id="65" name="图片 64">
            <a:extLst>
              <a:ext uri="{FF2B5EF4-FFF2-40B4-BE49-F238E27FC236}">
                <a16:creationId xmlns:a16="http://schemas.microsoft.com/office/drawing/2014/main" id="{FF687E24-C771-497E-99FA-798C3E4A3DF6}"/>
              </a:ext>
            </a:extLst>
          </p:cNvPr>
          <p:cNvPicPr>
            <a:picLocks noChangeAspect="1"/>
          </p:cNvPicPr>
          <p:nvPr/>
        </p:nvPicPr>
        <p:blipFill>
          <a:blip r:embed="rId5"/>
          <a:stretch>
            <a:fillRect/>
          </a:stretch>
        </p:blipFill>
        <p:spPr>
          <a:xfrm>
            <a:off x="5236650" y="3783681"/>
            <a:ext cx="671897" cy="468292"/>
          </a:xfrm>
          <a:prstGeom prst="rect">
            <a:avLst/>
          </a:prstGeom>
        </p:spPr>
      </p:pic>
      <p:pic>
        <p:nvPicPr>
          <p:cNvPr id="66" name="图片 65">
            <a:extLst>
              <a:ext uri="{FF2B5EF4-FFF2-40B4-BE49-F238E27FC236}">
                <a16:creationId xmlns:a16="http://schemas.microsoft.com/office/drawing/2014/main" id="{B80EB648-E11B-4637-A29A-1813D67216FF}"/>
              </a:ext>
            </a:extLst>
          </p:cNvPr>
          <p:cNvPicPr>
            <a:picLocks noChangeAspect="1"/>
          </p:cNvPicPr>
          <p:nvPr/>
        </p:nvPicPr>
        <p:blipFill>
          <a:blip r:embed="rId5"/>
          <a:stretch>
            <a:fillRect/>
          </a:stretch>
        </p:blipFill>
        <p:spPr>
          <a:xfrm>
            <a:off x="7106433" y="3549475"/>
            <a:ext cx="671897" cy="468292"/>
          </a:xfrm>
          <a:prstGeom prst="rect">
            <a:avLst/>
          </a:prstGeom>
        </p:spPr>
      </p:pic>
      <p:pic>
        <p:nvPicPr>
          <p:cNvPr id="67" name="图片 66" descr="卡通人物&#10;&#10;描述已自动生成">
            <a:extLst>
              <a:ext uri="{FF2B5EF4-FFF2-40B4-BE49-F238E27FC236}">
                <a16:creationId xmlns:a16="http://schemas.microsoft.com/office/drawing/2014/main" id="{F5134402-4234-4D4B-8E2B-95817CBDB02A}"/>
              </a:ext>
            </a:extLst>
          </p:cNvPr>
          <p:cNvPicPr>
            <a:picLocks noChangeAspect="1"/>
          </p:cNvPicPr>
          <p:nvPr/>
        </p:nvPicPr>
        <p:blipFill>
          <a:blip r:embed="rId6"/>
          <a:stretch>
            <a:fillRect/>
          </a:stretch>
        </p:blipFill>
        <p:spPr>
          <a:xfrm>
            <a:off x="8589450" y="3108735"/>
            <a:ext cx="511920" cy="426600"/>
          </a:xfrm>
          <a:prstGeom prst="rect">
            <a:avLst/>
          </a:prstGeom>
        </p:spPr>
      </p:pic>
      <p:sp>
        <p:nvSpPr>
          <p:cNvPr id="69" name="Line 541">
            <a:extLst>
              <a:ext uri="{FF2B5EF4-FFF2-40B4-BE49-F238E27FC236}">
                <a16:creationId xmlns:a16="http://schemas.microsoft.com/office/drawing/2014/main" id="{6FCCAB49-68ED-41DD-92C1-ACA74F2D8198}"/>
              </a:ext>
            </a:extLst>
          </p:cNvPr>
          <p:cNvSpPr>
            <a:spLocks noChangeShapeType="1"/>
          </p:cNvSpPr>
          <p:nvPr/>
        </p:nvSpPr>
        <p:spPr bwMode="auto">
          <a:xfrm flipV="1">
            <a:off x="5541450" y="2997258"/>
            <a:ext cx="483146" cy="834555"/>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0" name="Line 541">
            <a:extLst>
              <a:ext uri="{FF2B5EF4-FFF2-40B4-BE49-F238E27FC236}">
                <a16:creationId xmlns:a16="http://schemas.microsoft.com/office/drawing/2014/main" id="{D2761056-8A1A-4A2D-90FC-E1AD47E310C8}"/>
              </a:ext>
            </a:extLst>
          </p:cNvPr>
          <p:cNvSpPr>
            <a:spLocks noChangeShapeType="1"/>
          </p:cNvSpPr>
          <p:nvPr/>
        </p:nvSpPr>
        <p:spPr bwMode="auto">
          <a:xfrm flipV="1">
            <a:off x="5846250" y="3831812"/>
            <a:ext cx="1295400" cy="18398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1" name="Line 541">
            <a:extLst>
              <a:ext uri="{FF2B5EF4-FFF2-40B4-BE49-F238E27FC236}">
                <a16:creationId xmlns:a16="http://schemas.microsoft.com/office/drawing/2014/main" id="{2085F57E-D960-4DF9-863B-BD7B468B41DD}"/>
              </a:ext>
            </a:extLst>
          </p:cNvPr>
          <p:cNvSpPr>
            <a:spLocks noChangeShapeType="1"/>
          </p:cNvSpPr>
          <p:nvPr/>
        </p:nvSpPr>
        <p:spPr bwMode="auto">
          <a:xfrm>
            <a:off x="6400410" y="2923965"/>
            <a:ext cx="807987" cy="687289"/>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cxnSp>
        <p:nvCxnSpPr>
          <p:cNvPr id="73" name="直接连接符 72">
            <a:extLst>
              <a:ext uri="{FF2B5EF4-FFF2-40B4-BE49-F238E27FC236}">
                <a16:creationId xmlns:a16="http://schemas.microsoft.com/office/drawing/2014/main" id="{5E48A898-4C8B-44F8-8417-D73C12C87366}"/>
              </a:ext>
            </a:extLst>
          </p:cNvPr>
          <p:cNvCxnSpPr>
            <a:cxnSpLocks/>
            <a:endCxn id="64" idx="1"/>
          </p:cNvCxnSpPr>
          <p:nvPr/>
        </p:nvCxnSpPr>
        <p:spPr bwMode="auto">
          <a:xfrm>
            <a:off x="2145158" y="3350565"/>
            <a:ext cx="1236961" cy="88742"/>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EAFC458C-2C19-49D7-9609-41D30EF9A8AC}"/>
              </a:ext>
            </a:extLst>
          </p:cNvPr>
          <p:cNvCxnSpPr>
            <a:cxnSpLocks/>
            <a:stCxn id="65" idx="1"/>
            <a:endCxn id="64" idx="3"/>
          </p:cNvCxnSpPr>
          <p:nvPr/>
        </p:nvCxnSpPr>
        <p:spPr bwMode="auto">
          <a:xfrm flipH="1" flipV="1">
            <a:off x="3894039" y="3439307"/>
            <a:ext cx="1342611" cy="578520"/>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62283CB4-4040-4E36-850A-5FE8D2BD7365}"/>
              </a:ext>
            </a:extLst>
          </p:cNvPr>
          <p:cNvCxnSpPr>
            <a:cxnSpLocks/>
            <a:stCxn id="63" idx="1"/>
          </p:cNvCxnSpPr>
          <p:nvPr/>
        </p:nvCxnSpPr>
        <p:spPr bwMode="auto">
          <a:xfrm flipH="1">
            <a:off x="3855597" y="2782698"/>
            <a:ext cx="1904454" cy="51511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A7165918-8462-4D59-A374-D7922A8F9F34}"/>
              </a:ext>
            </a:extLst>
          </p:cNvPr>
          <p:cNvCxnSpPr>
            <a:cxnSpLocks/>
            <a:endCxn id="66" idx="3"/>
          </p:cNvCxnSpPr>
          <p:nvPr/>
        </p:nvCxnSpPr>
        <p:spPr bwMode="auto">
          <a:xfrm flipH="1">
            <a:off x="7778330" y="3262294"/>
            <a:ext cx="801800" cy="521327"/>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AA096189-5F2C-4B5D-8FF7-4418AC29B390}"/>
              </a:ext>
            </a:extLst>
          </p:cNvPr>
          <p:cNvCxnSpPr>
            <a:cxnSpLocks/>
            <a:stCxn id="31" idx="1"/>
            <a:endCxn id="67" idx="3"/>
          </p:cNvCxnSpPr>
          <p:nvPr/>
        </p:nvCxnSpPr>
        <p:spPr bwMode="auto">
          <a:xfrm flipH="1">
            <a:off x="9101370" y="3309086"/>
            <a:ext cx="1063207" cy="1294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sp>
        <p:nvSpPr>
          <p:cNvPr id="86" name="Rectangle 28">
            <a:extLst>
              <a:ext uri="{FF2B5EF4-FFF2-40B4-BE49-F238E27FC236}">
                <a16:creationId xmlns:a16="http://schemas.microsoft.com/office/drawing/2014/main" id="{D6AAD6E2-C9E1-4C4E-82D9-A0C44502AF95}"/>
              </a:ext>
            </a:extLst>
          </p:cNvPr>
          <p:cNvSpPr/>
          <p:nvPr/>
        </p:nvSpPr>
        <p:spPr bwMode="auto">
          <a:xfrm rot="233520">
            <a:off x="3016099" y="3492296"/>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1</a:t>
            </a:r>
          </a:p>
        </p:txBody>
      </p:sp>
      <p:sp>
        <p:nvSpPr>
          <p:cNvPr id="87" name="Rectangle 23">
            <a:extLst>
              <a:ext uri="{FF2B5EF4-FFF2-40B4-BE49-F238E27FC236}">
                <a16:creationId xmlns:a16="http://schemas.microsoft.com/office/drawing/2014/main" id="{9290121E-C386-4E3C-9C4B-B956D3153CF7}"/>
              </a:ext>
            </a:extLst>
          </p:cNvPr>
          <p:cNvSpPr/>
          <p:nvPr/>
        </p:nvSpPr>
        <p:spPr bwMode="auto">
          <a:xfrm rot="234041">
            <a:off x="2661106" y="3473725"/>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2</a:t>
            </a:r>
          </a:p>
        </p:txBody>
      </p:sp>
      <p:sp>
        <p:nvSpPr>
          <p:cNvPr id="88" name="Rectangle 27">
            <a:extLst>
              <a:ext uri="{FF2B5EF4-FFF2-40B4-BE49-F238E27FC236}">
                <a16:creationId xmlns:a16="http://schemas.microsoft.com/office/drawing/2014/main" id="{A7E13FF8-8E20-4B32-9CA9-9FD7FB7CE809}"/>
              </a:ext>
            </a:extLst>
          </p:cNvPr>
          <p:cNvSpPr/>
          <p:nvPr/>
        </p:nvSpPr>
        <p:spPr bwMode="auto">
          <a:xfrm rot="237937">
            <a:off x="2233718" y="3452623"/>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3</a:t>
            </a:r>
          </a:p>
        </p:txBody>
      </p:sp>
      <p:sp>
        <p:nvSpPr>
          <p:cNvPr id="90" name="文本框 89">
            <a:extLst>
              <a:ext uri="{FF2B5EF4-FFF2-40B4-BE49-F238E27FC236}">
                <a16:creationId xmlns:a16="http://schemas.microsoft.com/office/drawing/2014/main" id="{C2C18BDB-4090-4777-82FF-C2E379D81843}"/>
              </a:ext>
            </a:extLst>
          </p:cNvPr>
          <p:cNvSpPr txBox="1"/>
          <p:nvPr/>
        </p:nvSpPr>
        <p:spPr>
          <a:xfrm>
            <a:off x="1197583" y="2415592"/>
            <a:ext cx="415498" cy="369332"/>
          </a:xfrm>
          <a:prstGeom prst="rect">
            <a:avLst/>
          </a:prstGeom>
          <a:noFill/>
        </p:spPr>
        <p:txBody>
          <a:bodyPr wrap="none" rtlCol="0">
            <a:spAutoFit/>
          </a:bodyPr>
          <a:lstStyle/>
          <a:p>
            <a:r>
              <a:rPr lang="zh-CN" altLang="en-US" dirty="0"/>
              <a:t>源</a:t>
            </a:r>
          </a:p>
        </p:txBody>
      </p:sp>
      <p:sp>
        <p:nvSpPr>
          <p:cNvPr id="91" name="文本框 90">
            <a:extLst>
              <a:ext uri="{FF2B5EF4-FFF2-40B4-BE49-F238E27FC236}">
                <a16:creationId xmlns:a16="http://schemas.microsoft.com/office/drawing/2014/main" id="{06FFB733-BE96-4736-9CCA-94D2FB18FA75}"/>
              </a:ext>
            </a:extLst>
          </p:cNvPr>
          <p:cNvSpPr txBox="1"/>
          <p:nvPr/>
        </p:nvSpPr>
        <p:spPr>
          <a:xfrm>
            <a:off x="10527560" y="2414553"/>
            <a:ext cx="646331" cy="369332"/>
          </a:xfrm>
          <a:prstGeom prst="rect">
            <a:avLst/>
          </a:prstGeom>
          <a:noFill/>
        </p:spPr>
        <p:txBody>
          <a:bodyPr wrap="none" rtlCol="0">
            <a:spAutoFit/>
          </a:bodyPr>
          <a:lstStyle/>
          <a:p>
            <a:r>
              <a:rPr lang="zh-CN" altLang="en-US" dirty="0"/>
              <a:t>目的</a:t>
            </a:r>
          </a:p>
        </p:txBody>
      </p:sp>
      <p:sp>
        <p:nvSpPr>
          <p:cNvPr id="92" name="文本框 91">
            <a:extLst>
              <a:ext uri="{FF2B5EF4-FFF2-40B4-BE49-F238E27FC236}">
                <a16:creationId xmlns:a16="http://schemas.microsoft.com/office/drawing/2014/main" id="{3A1B67CC-79A9-4CA1-8DD3-F6F4DC50DE87}"/>
              </a:ext>
            </a:extLst>
          </p:cNvPr>
          <p:cNvSpPr txBox="1"/>
          <p:nvPr/>
        </p:nvSpPr>
        <p:spPr>
          <a:xfrm>
            <a:off x="5008050" y="2035775"/>
            <a:ext cx="2492990" cy="369332"/>
          </a:xfrm>
          <a:prstGeom prst="rect">
            <a:avLst/>
          </a:prstGeom>
          <a:noFill/>
        </p:spPr>
        <p:txBody>
          <a:bodyPr wrap="none" rtlCol="0">
            <a:spAutoFit/>
          </a:bodyPr>
          <a:lstStyle/>
          <a:p>
            <a:r>
              <a:rPr lang="zh-CN" altLang="en-US" dirty="0"/>
              <a:t>网络核心：不可靠信道</a:t>
            </a:r>
          </a:p>
        </p:txBody>
      </p:sp>
      <p:sp>
        <p:nvSpPr>
          <p:cNvPr id="68" name="Rectangle 28">
            <a:extLst>
              <a:ext uri="{FF2B5EF4-FFF2-40B4-BE49-F238E27FC236}">
                <a16:creationId xmlns:a16="http://schemas.microsoft.com/office/drawing/2014/main" id="{D96079FD-EE09-6610-D8C9-E44253FF18E6}"/>
              </a:ext>
            </a:extLst>
          </p:cNvPr>
          <p:cNvSpPr/>
          <p:nvPr/>
        </p:nvSpPr>
        <p:spPr bwMode="auto">
          <a:xfrm rot="20952080">
            <a:off x="6883142" y="3983522"/>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2</a:t>
            </a:r>
          </a:p>
        </p:txBody>
      </p:sp>
      <p:sp>
        <p:nvSpPr>
          <p:cNvPr id="72" name="Rectangle 23">
            <a:extLst>
              <a:ext uri="{FF2B5EF4-FFF2-40B4-BE49-F238E27FC236}">
                <a16:creationId xmlns:a16="http://schemas.microsoft.com/office/drawing/2014/main" id="{65D560B3-4CC1-828C-C573-628E0FC422DB}"/>
              </a:ext>
            </a:extLst>
          </p:cNvPr>
          <p:cNvSpPr/>
          <p:nvPr/>
        </p:nvSpPr>
        <p:spPr bwMode="auto">
          <a:xfrm rot="20973303">
            <a:off x="6531265" y="4019578"/>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3</a:t>
            </a:r>
          </a:p>
        </p:txBody>
      </p:sp>
      <p:sp>
        <p:nvSpPr>
          <p:cNvPr id="75" name="Rectangle 27">
            <a:extLst>
              <a:ext uri="{FF2B5EF4-FFF2-40B4-BE49-F238E27FC236}">
                <a16:creationId xmlns:a16="http://schemas.microsoft.com/office/drawing/2014/main" id="{674D15D8-A019-3106-5C6E-6E1A68198643}"/>
              </a:ext>
            </a:extLst>
          </p:cNvPr>
          <p:cNvSpPr/>
          <p:nvPr/>
        </p:nvSpPr>
        <p:spPr bwMode="auto">
          <a:xfrm rot="2576333">
            <a:off x="6561759" y="2658309"/>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1</a:t>
            </a:r>
          </a:p>
        </p:txBody>
      </p:sp>
      <p:sp>
        <p:nvSpPr>
          <p:cNvPr id="79" name="矩形 78">
            <a:extLst>
              <a:ext uri="{FF2B5EF4-FFF2-40B4-BE49-F238E27FC236}">
                <a16:creationId xmlns:a16="http://schemas.microsoft.com/office/drawing/2014/main" id="{DCC815A1-4E26-7CC8-16A0-7D1532701409}"/>
              </a:ext>
            </a:extLst>
          </p:cNvPr>
          <p:cNvSpPr/>
          <p:nvPr/>
        </p:nvSpPr>
        <p:spPr>
          <a:xfrm>
            <a:off x="2066140" y="5158071"/>
            <a:ext cx="8059720" cy="523220"/>
          </a:xfrm>
          <a:prstGeom prst="rect">
            <a:avLst/>
          </a:prstGeom>
        </p:spPr>
        <p:txBody>
          <a:bodyPr wrap="square">
            <a:spAutoFit/>
          </a:bodyPr>
          <a:lstStyle/>
          <a:p>
            <a:pPr algn="ctr"/>
            <a:r>
              <a:rPr lang="zh-CN" altLang="en-US" sz="2800" b="1" dirty="0">
                <a:solidFill>
                  <a:schemeClr val="tx2"/>
                </a:solidFill>
                <a:effectLst>
                  <a:outerShdw blurRad="38100" dist="38100" dir="2700000" algn="tl">
                    <a:srgbClr val="C0C0C0"/>
                  </a:outerShdw>
                </a:effectLst>
                <a:latin typeface="+mj-lt"/>
                <a:ea typeface="+mj-ea"/>
                <a:cs typeface="+mj-cs"/>
              </a:rPr>
              <a:t>不可靠信道：多路径导致乱序</a:t>
            </a:r>
          </a:p>
        </p:txBody>
      </p:sp>
      <p:sp>
        <p:nvSpPr>
          <p:cNvPr id="94" name="Rectangle 28">
            <a:extLst>
              <a:ext uri="{FF2B5EF4-FFF2-40B4-BE49-F238E27FC236}">
                <a16:creationId xmlns:a16="http://schemas.microsoft.com/office/drawing/2014/main" id="{FCC8D36F-E531-1E24-8AFE-AAD778FA4D74}"/>
              </a:ext>
            </a:extLst>
          </p:cNvPr>
          <p:cNvSpPr/>
          <p:nvPr/>
        </p:nvSpPr>
        <p:spPr bwMode="auto">
          <a:xfrm rot="233520">
            <a:off x="9642378" y="2759612"/>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2</a:t>
            </a:r>
          </a:p>
        </p:txBody>
      </p:sp>
      <p:sp>
        <p:nvSpPr>
          <p:cNvPr id="95" name="Rectangle 23">
            <a:extLst>
              <a:ext uri="{FF2B5EF4-FFF2-40B4-BE49-F238E27FC236}">
                <a16:creationId xmlns:a16="http://schemas.microsoft.com/office/drawing/2014/main" id="{C4E42596-6B32-D65C-9644-F8A75E2620CD}"/>
              </a:ext>
            </a:extLst>
          </p:cNvPr>
          <p:cNvSpPr/>
          <p:nvPr/>
        </p:nvSpPr>
        <p:spPr bwMode="auto">
          <a:xfrm rot="234041">
            <a:off x="9287385" y="2741041"/>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3</a:t>
            </a:r>
          </a:p>
        </p:txBody>
      </p:sp>
      <p:sp>
        <p:nvSpPr>
          <p:cNvPr id="96" name="Rectangle 27">
            <a:extLst>
              <a:ext uri="{FF2B5EF4-FFF2-40B4-BE49-F238E27FC236}">
                <a16:creationId xmlns:a16="http://schemas.microsoft.com/office/drawing/2014/main" id="{05E6476A-7887-B794-51FE-0E23241F9A1E}"/>
              </a:ext>
            </a:extLst>
          </p:cNvPr>
          <p:cNvSpPr/>
          <p:nvPr/>
        </p:nvSpPr>
        <p:spPr bwMode="auto">
          <a:xfrm rot="237937">
            <a:off x="8859997" y="2719939"/>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r>
              <a:rPr lang="en-US" sz="1969" dirty="0">
                <a:solidFill>
                  <a:schemeClr val="bg1"/>
                </a:solidFill>
                <a:latin typeface="Courier New" charset="0"/>
              </a:rPr>
              <a:t>1</a:t>
            </a:r>
          </a:p>
        </p:txBody>
      </p:sp>
    </p:spTree>
    <p:extLst>
      <p:ext uri="{BB962C8B-B14F-4D97-AF65-F5344CB8AC3E}">
        <p14:creationId xmlns:p14="http://schemas.microsoft.com/office/powerpoint/2010/main" val="1676298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A2E60-998D-47BE-BE24-0E8314283C3D}"/>
              </a:ext>
            </a:extLst>
          </p:cNvPr>
          <p:cNvSpPr>
            <a:spLocks noGrp="1"/>
          </p:cNvSpPr>
          <p:nvPr>
            <p:ph type="title"/>
          </p:nvPr>
        </p:nvSpPr>
        <p:spPr/>
        <p:txBody>
          <a:bodyPr/>
          <a:lstStyle/>
          <a:p>
            <a:r>
              <a:rPr kumimoji="1" lang="zh-CN" altLang="en-US" dirty="0"/>
              <a:t>回退</a:t>
            </a:r>
            <a:r>
              <a:rPr kumimoji="1" lang="en-US" altLang="zh-CN" dirty="0"/>
              <a:t>N</a:t>
            </a:r>
            <a:r>
              <a:rPr kumimoji="1" lang="zh-CN" altLang="en-US" dirty="0"/>
              <a:t>：发送方</a:t>
            </a:r>
            <a:endParaRPr lang="zh-CN" altLang="en-US" dirty="0"/>
          </a:p>
        </p:txBody>
      </p:sp>
      <p:sp>
        <p:nvSpPr>
          <p:cNvPr id="4" name="灯片编号占位符 3">
            <a:extLst>
              <a:ext uri="{FF2B5EF4-FFF2-40B4-BE49-F238E27FC236}">
                <a16:creationId xmlns:a16="http://schemas.microsoft.com/office/drawing/2014/main" id="{E6513247-C72B-499F-AC4C-CFC2F775FFC4}"/>
              </a:ext>
            </a:extLst>
          </p:cNvPr>
          <p:cNvSpPr>
            <a:spLocks noGrp="1"/>
          </p:cNvSpPr>
          <p:nvPr>
            <p:ph type="sldNum" sz="quarter" idx="11"/>
          </p:nvPr>
        </p:nvSpPr>
        <p:spPr/>
        <p:txBody>
          <a:bodyPr/>
          <a:lstStyle/>
          <a:p>
            <a:pPr>
              <a:defRPr/>
            </a:pPr>
            <a:fld id="{3FFE790D-BCFB-4008-9260-CA63AEE325FD}" type="slidenum">
              <a:rPr lang="en-US" smtClean="0"/>
              <a:pPr>
                <a:defRPr/>
              </a:pPr>
              <a:t>60</a:t>
            </a:fld>
            <a:endParaRPr lang="en-US" dirty="0"/>
          </a:p>
        </p:txBody>
      </p:sp>
      <p:sp>
        <p:nvSpPr>
          <p:cNvPr id="5" name="Rectangle 3">
            <a:extLst>
              <a:ext uri="{FF2B5EF4-FFF2-40B4-BE49-F238E27FC236}">
                <a16:creationId xmlns:a16="http://schemas.microsoft.com/office/drawing/2014/main" id="{64DE4E6A-C647-49A3-A260-87D5A2FFA83A}"/>
              </a:ext>
            </a:extLst>
          </p:cNvPr>
          <p:cNvSpPr txBox="1">
            <a:spLocks noChangeArrowheads="1"/>
          </p:cNvSpPr>
          <p:nvPr/>
        </p:nvSpPr>
        <p:spPr bwMode="auto">
          <a:xfrm>
            <a:off x="2057400" y="1314450"/>
            <a:ext cx="83248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r>
              <a:rPr lang="zh-CN" altLang="en-US" sz="2400" kern="0" dirty="0"/>
              <a:t>保存所有未被确认数据包（最多</a:t>
            </a:r>
            <a:r>
              <a:rPr lang="en-US" altLang="zh-CN" sz="2400" kern="0" dirty="0"/>
              <a:t>N</a:t>
            </a:r>
            <a:r>
              <a:rPr lang="zh-CN" altLang="en-US" sz="2400" kern="0" dirty="0"/>
              <a:t>个）</a:t>
            </a:r>
            <a:endParaRPr lang="en-US" altLang="zh-CN" sz="2400" kern="0" dirty="0"/>
          </a:p>
          <a:p>
            <a:pPr lvl="1"/>
            <a:r>
              <a:rPr lang="en-US" altLang="zh-CN" sz="2100" kern="0" dirty="0" err="1"/>
              <a:t>s</a:t>
            </a:r>
            <a:r>
              <a:rPr lang="en-US" altLang="ja-JP" sz="2100" kern="0" dirty="0" err="1"/>
              <a:t>end_base</a:t>
            </a:r>
            <a:r>
              <a:rPr lang="zh-CN" altLang="en-US" sz="2100" kern="0" dirty="0"/>
              <a:t>：当前第一个未确认数据包</a:t>
            </a:r>
            <a:endParaRPr lang="en-US" altLang="zh-CN" sz="2100" kern="0" dirty="0"/>
          </a:p>
          <a:p>
            <a:pPr lvl="1"/>
            <a:r>
              <a:rPr lang="en-US" altLang="zh-CN" sz="2100" kern="0" dirty="0" err="1"/>
              <a:t>next_seqnum</a:t>
            </a:r>
            <a:r>
              <a:rPr lang="zh-CN" altLang="en-US" sz="2100" kern="0" dirty="0"/>
              <a:t>：下一个发送数据包的</a:t>
            </a:r>
            <a:r>
              <a:rPr lang="en-US" altLang="zh-CN" sz="2100" kern="0" dirty="0"/>
              <a:t>seq</a:t>
            </a:r>
            <a:r>
              <a:rPr lang="zh-CN" altLang="en-US" sz="2100" kern="0" dirty="0"/>
              <a:t>值</a:t>
            </a:r>
            <a:endParaRPr lang="en-US" altLang="ja-JP" sz="2100" kern="0" dirty="0"/>
          </a:p>
          <a:p>
            <a:endParaRPr lang="en-US" altLang="zh-CN" kern="0" dirty="0"/>
          </a:p>
          <a:p>
            <a:endParaRPr lang="en-US" altLang="zh-CN" kern="0" dirty="0"/>
          </a:p>
        </p:txBody>
      </p:sp>
      <p:pic>
        <p:nvPicPr>
          <p:cNvPr id="6" name="Picture 4">
            <a:extLst>
              <a:ext uri="{FF2B5EF4-FFF2-40B4-BE49-F238E27FC236}">
                <a16:creationId xmlns:a16="http://schemas.microsoft.com/office/drawing/2014/main" id="{4D5C709A-01E7-420D-B084-9BE4D3FA5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80994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C374416-AB76-4AFD-9B20-16584A8A38A9}"/>
              </a:ext>
            </a:extLst>
          </p:cNvPr>
          <p:cNvSpPr>
            <a:spLocks noChangeArrowheads="1"/>
          </p:cNvSpPr>
          <p:nvPr/>
        </p:nvSpPr>
        <p:spPr bwMode="auto">
          <a:xfrm>
            <a:off x="3279775" y="3331063"/>
            <a:ext cx="2206625" cy="63658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 name="Rectangle 3">
            <a:extLst>
              <a:ext uri="{FF2B5EF4-FFF2-40B4-BE49-F238E27FC236}">
                <a16:creationId xmlns:a16="http://schemas.microsoft.com/office/drawing/2014/main" id="{9BA6F81F-D7F2-450F-9720-17CC3DE701F4}"/>
              </a:ext>
            </a:extLst>
          </p:cNvPr>
          <p:cNvSpPr txBox="1">
            <a:spLocks noChangeArrowheads="1"/>
          </p:cNvSpPr>
          <p:nvPr/>
        </p:nvSpPr>
        <p:spPr bwMode="auto">
          <a:xfrm>
            <a:off x="2618887" y="4827465"/>
            <a:ext cx="41629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r>
              <a:rPr lang="zh-CN" altLang="en-US" sz="2400" kern="0" dirty="0">
                <a:solidFill>
                  <a:srgbClr val="C00000"/>
                </a:solidFill>
              </a:rPr>
              <a:t>事件</a:t>
            </a:r>
            <a:r>
              <a:rPr lang="en-US" altLang="zh-CN" sz="2400" kern="0" dirty="0">
                <a:solidFill>
                  <a:srgbClr val="C00000"/>
                </a:solidFill>
              </a:rPr>
              <a:t>2</a:t>
            </a:r>
            <a:r>
              <a:rPr lang="zh-CN" altLang="en-US" sz="2400" kern="0" dirty="0">
                <a:solidFill>
                  <a:srgbClr val="C00000"/>
                </a:solidFill>
              </a:rPr>
              <a:t>：收到</a:t>
            </a:r>
            <a:r>
              <a:rPr lang="en-US" altLang="zh-CN" sz="2400" kern="0" dirty="0">
                <a:solidFill>
                  <a:srgbClr val="C00000"/>
                </a:solidFill>
              </a:rPr>
              <a:t>ACK(n)</a:t>
            </a:r>
          </a:p>
          <a:p>
            <a:pPr lvl="1"/>
            <a:r>
              <a:rPr lang="zh-CN" altLang="en-US" kern="0" dirty="0"/>
              <a:t>更新</a:t>
            </a:r>
            <a:r>
              <a:rPr lang="en-US" altLang="zh-CN" kern="0" dirty="0" err="1"/>
              <a:t>send_base</a:t>
            </a:r>
            <a:r>
              <a:rPr lang="zh-CN" altLang="en-US" kern="0" dirty="0"/>
              <a:t>向前移动</a:t>
            </a:r>
            <a:endParaRPr lang="en-US" altLang="zh-CN" kern="0" dirty="0"/>
          </a:p>
          <a:p>
            <a:pPr lvl="1"/>
            <a:r>
              <a:rPr lang="zh-CN" altLang="en-US" kern="0" dirty="0"/>
              <a:t>重设计时器</a:t>
            </a:r>
            <a:endParaRPr lang="en-US" altLang="zh-CN" kern="0" dirty="0"/>
          </a:p>
          <a:p>
            <a:endParaRPr lang="en-US" altLang="zh-CN" kern="0" dirty="0"/>
          </a:p>
        </p:txBody>
      </p:sp>
      <p:sp>
        <p:nvSpPr>
          <p:cNvPr id="9" name="Rectangle 3">
            <a:extLst>
              <a:ext uri="{FF2B5EF4-FFF2-40B4-BE49-F238E27FC236}">
                <a16:creationId xmlns:a16="http://schemas.microsoft.com/office/drawing/2014/main" id="{B685BE23-1351-4BD4-A336-AE9C9114C12D}"/>
              </a:ext>
            </a:extLst>
          </p:cNvPr>
          <p:cNvSpPr txBox="1">
            <a:spLocks noChangeArrowheads="1"/>
          </p:cNvSpPr>
          <p:nvPr/>
        </p:nvSpPr>
        <p:spPr bwMode="auto">
          <a:xfrm>
            <a:off x="5895487" y="4815741"/>
            <a:ext cx="41629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r>
              <a:rPr lang="zh-CN" altLang="en-US" sz="2400" kern="0" dirty="0">
                <a:solidFill>
                  <a:srgbClr val="C00000"/>
                </a:solidFill>
              </a:rPr>
              <a:t>事件</a:t>
            </a:r>
            <a:r>
              <a:rPr lang="en-US" altLang="zh-CN" sz="2400" kern="0" dirty="0">
                <a:solidFill>
                  <a:srgbClr val="C00000"/>
                </a:solidFill>
              </a:rPr>
              <a:t>3</a:t>
            </a:r>
            <a:r>
              <a:rPr lang="zh-CN" altLang="en-US" sz="2400" kern="0" dirty="0">
                <a:solidFill>
                  <a:srgbClr val="C00000"/>
                </a:solidFill>
              </a:rPr>
              <a:t>：超时</a:t>
            </a:r>
            <a:endParaRPr lang="en-US" altLang="zh-CN" kern="0" dirty="0">
              <a:solidFill>
                <a:srgbClr val="C00000"/>
              </a:solidFill>
            </a:endParaRPr>
          </a:p>
          <a:p>
            <a:pPr lvl="1"/>
            <a:r>
              <a:rPr lang="zh-CN" altLang="en-US" kern="0" dirty="0"/>
              <a:t>重传所有未确认数据包</a:t>
            </a:r>
            <a:endParaRPr lang="en-US" altLang="zh-CN" kern="0" dirty="0"/>
          </a:p>
          <a:p>
            <a:pPr lvl="1"/>
            <a:r>
              <a:rPr lang="zh-CN" altLang="en-US" kern="0" dirty="0"/>
              <a:t>重设计时器</a:t>
            </a:r>
            <a:endParaRPr lang="en-US" altLang="zh-CN" kern="0" dirty="0"/>
          </a:p>
        </p:txBody>
      </p:sp>
      <p:sp>
        <p:nvSpPr>
          <p:cNvPr id="10" name="Rectangle 3">
            <a:extLst>
              <a:ext uri="{FF2B5EF4-FFF2-40B4-BE49-F238E27FC236}">
                <a16:creationId xmlns:a16="http://schemas.microsoft.com/office/drawing/2014/main" id="{2DE9FF3D-4420-4BCA-9E5A-23F00EDDE001}"/>
              </a:ext>
            </a:extLst>
          </p:cNvPr>
          <p:cNvSpPr txBox="1">
            <a:spLocks noChangeArrowheads="1"/>
          </p:cNvSpPr>
          <p:nvPr/>
        </p:nvSpPr>
        <p:spPr bwMode="auto">
          <a:xfrm>
            <a:off x="8574210" y="4815741"/>
            <a:ext cx="354159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r>
              <a:rPr lang="zh-CN" altLang="en-US" sz="2400" kern="0" dirty="0">
                <a:solidFill>
                  <a:srgbClr val="C00000"/>
                </a:solidFill>
              </a:rPr>
              <a:t>事件</a:t>
            </a:r>
            <a:r>
              <a:rPr lang="en-US" altLang="zh-CN" sz="2400" kern="0" dirty="0">
                <a:solidFill>
                  <a:srgbClr val="C00000"/>
                </a:solidFill>
              </a:rPr>
              <a:t>4</a:t>
            </a:r>
            <a:r>
              <a:rPr lang="zh-CN" altLang="en-US" sz="2400" kern="0" dirty="0">
                <a:solidFill>
                  <a:srgbClr val="C00000"/>
                </a:solidFill>
              </a:rPr>
              <a:t>：收到错误</a:t>
            </a:r>
            <a:r>
              <a:rPr lang="en-US" altLang="zh-CN" sz="2400" kern="0" dirty="0">
                <a:solidFill>
                  <a:srgbClr val="C00000"/>
                </a:solidFill>
              </a:rPr>
              <a:t>ACK</a:t>
            </a:r>
            <a:endParaRPr lang="en-US" altLang="zh-CN" kern="0" dirty="0">
              <a:solidFill>
                <a:srgbClr val="C00000"/>
              </a:solidFill>
            </a:endParaRPr>
          </a:p>
          <a:p>
            <a:pPr lvl="1"/>
            <a:r>
              <a:rPr lang="zh-CN" altLang="en-US" kern="0" dirty="0"/>
              <a:t>包括：重复</a:t>
            </a:r>
            <a:r>
              <a:rPr lang="en-US" altLang="zh-CN" kern="0" dirty="0"/>
              <a:t>ACK</a:t>
            </a:r>
            <a:r>
              <a:rPr lang="zh-CN" altLang="en-US" kern="0" dirty="0"/>
              <a:t>、校验差错</a:t>
            </a:r>
            <a:endParaRPr lang="en-US" altLang="zh-CN" kern="0" dirty="0"/>
          </a:p>
          <a:p>
            <a:pPr lvl="1"/>
            <a:r>
              <a:rPr lang="zh-CN" altLang="en-US" kern="0" dirty="0"/>
              <a:t>忽略，等到超时重传</a:t>
            </a:r>
            <a:endParaRPr lang="en-US" altLang="zh-CN" kern="0" dirty="0"/>
          </a:p>
        </p:txBody>
      </p:sp>
      <p:sp>
        <p:nvSpPr>
          <p:cNvPr id="11" name="Rectangle 3">
            <a:extLst>
              <a:ext uri="{FF2B5EF4-FFF2-40B4-BE49-F238E27FC236}">
                <a16:creationId xmlns:a16="http://schemas.microsoft.com/office/drawing/2014/main" id="{58A403E9-8ADF-4D70-87D3-2FD8F6B88630}"/>
              </a:ext>
            </a:extLst>
          </p:cNvPr>
          <p:cNvSpPr txBox="1">
            <a:spLocks noChangeArrowheads="1"/>
          </p:cNvSpPr>
          <p:nvPr/>
        </p:nvSpPr>
        <p:spPr bwMode="auto">
          <a:xfrm>
            <a:off x="92199" y="4815741"/>
            <a:ext cx="270900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r>
              <a:rPr lang="zh-CN" altLang="en-US" sz="2400" kern="0" dirty="0">
                <a:solidFill>
                  <a:srgbClr val="C00000"/>
                </a:solidFill>
              </a:rPr>
              <a:t>事件</a:t>
            </a:r>
            <a:r>
              <a:rPr lang="en-US" altLang="zh-CN" sz="2400" kern="0" dirty="0">
                <a:solidFill>
                  <a:srgbClr val="C00000"/>
                </a:solidFill>
              </a:rPr>
              <a:t>1</a:t>
            </a:r>
            <a:r>
              <a:rPr lang="zh-CN" altLang="en-US" sz="2400" kern="0" dirty="0">
                <a:solidFill>
                  <a:srgbClr val="C00000"/>
                </a:solidFill>
              </a:rPr>
              <a:t>：发送</a:t>
            </a:r>
            <a:endParaRPr lang="en-US" altLang="zh-CN" sz="2400" kern="0" dirty="0">
              <a:solidFill>
                <a:srgbClr val="C00000"/>
              </a:solidFill>
            </a:endParaRPr>
          </a:p>
          <a:p>
            <a:pPr lvl="1"/>
            <a:r>
              <a:rPr lang="zh-CN" altLang="en-US" kern="0" dirty="0"/>
              <a:t>更新</a:t>
            </a:r>
            <a:r>
              <a:rPr lang="en-US" altLang="zh-CN" kern="0" dirty="0" err="1"/>
              <a:t>next_seqnum</a:t>
            </a:r>
            <a:endParaRPr lang="en-US" altLang="zh-CN" kern="0" dirty="0"/>
          </a:p>
          <a:p>
            <a:endParaRPr lang="en-US" altLang="zh-CN" kern="0" dirty="0"/>
          </a:p>
        </p:txBody>
      </p:sp>
    </p:spTree>
    <p:extLst>
      <p:ext uri="{BB962C8B-B14F-4D97-AF65-F5344CB8AC3E}">
        <p14:creationId xmlns:p14="http://schemas.microsoft.com/office/powerpoint/2010/main" val="427919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91F1F-517A-4EE4-A846-19F99B801AD8}"/>
              </a:ext>
            </a:extLst>
          </p:cNvPr>
          <p:cNvSpPr>
            <a:spLocks noGrp="1"/>
          </p:cNvSpPr>
          <p:nvPr>
            <p:ph type="title"/>
          </p:nvPr>
        </p:nvSpPr>
        <p:spPr/>
        <p:txBody>
          <a:bodyPr/>
          <a:lstStyle/>
          <a:p>
            <a:r>
              <a:rPr kumimoji="1" lang="zh-CN" altLang="en-US" dirty="0"/>
              <a:t>回退</a:t>
            </a:r>
            <a:r>
              <a:rPr kumimoji="1" lang="en-US" altLang="zh-CN" dirty="0"/>
              <a:t>N</a:t>
            </a:r>
            <a:r>
              <a:rPr kumimoji="1" lang="zh-CN" altLang="en-US" dirty="0"/>
              <a:t>：发送方</a:t>
            </a:r>
            <a:r>
              <a:rPr kumimoji="1" lang="en-US" altLang="zh-CN" dirty="0"/>
              <a:t>FSM</a:t>
            </a:r>
            <a:endParaRPr lang="zh-CN" altLang="en-US" dirty="0"/>
          </a:p>
        </p:txBody>
      </p:sp>
      <p:sp>
        <p:nvSpPr>
          <p:cNvPr id="4" name="灯片编号占位符 3">
            <a:extLst>
              <a:ext uri="{FF2B5EF4-FFF2-40B4-BE49-F238E27FC236}">
                <a16:creationId xmlns:a16="http://schemas.microsoft.com/office/drawing/2014/main" id="{860FC966-54CA-4356-B06F-E7C8A3D37DA6}"/>
              </a:ext>
            </a:extLst>
          </p:cNvPr>
          <p:cNvSpPr>
            <a:spLocks noGrp="1"/>
          </p:cNvSpPr>
          <p:nvPr>
            <p:ph type="sldNum" sz="quarter" idx="11"/>
          </p:nvPr>
        </p:nvSpPr>
        <p:spPr/>
        <p:txBody>
          <a:bodyPr/>
          <a:lstStyle/>
          <a:p>
            <a:pPr>
              <a:defRPr/>
            </a:pPr>
            <a:fld id="{3FFE790D-BCFB-4008-9260-CA63AEE325FD}" type="slidenum">
              <a:rPr lang="en-US" smtClean="0"/>
              <a:pPr>
                <a:defRPr/>
              </a:pPr>
              <a:t>61</a:t>
            </a:fld>
            <a:endParaRPr lang="en-US" dirty="0"/>
          </a:p>
        </p:txBody>
      </p:sp>
      <p:grpSp>
        <p:nvGrpSpPr>
          <p:cNvPr id="5" name="Group 3">
            <a:extLst>
              <a:ext uri="{FF2B5EF4-FFF2-40B4-BE49-F238E27FC236}">
                <a16:creationId xmlns:a16="http://schemas.microsoft.com/office/drawing/2014/main" id="{A935718F-8258-4F66-9977-F8A81660E2AE}"/>
              </a:ext>
            </a:extLst>
          </p:cNvPr>
          <p:cNvGrpSpPr>
            <a:grpSpLocks/>
          </p:cNvGrpSpPr>
          <p:nvPr/>
        </p:nvGrpSpPr>
        <p:grpSpPr bwMode="auto">
          <a:xfrm>
            <a:off x="5059363" y="3743326"/>
            <a:ext cx="800100" cy="657225"/>
            <a:chOff x="1939" y="2515"/>
            <a:chExt cx="504" cy="414"/>
          </a:xfrm>
        </p:grpSpPr>
        <p:sp>
          <p:nvSpPr>
            <p:cNvPr id="6" name="Oval 4">
              <a:extLst>
                <a:ext uri="{FF2B5EF4-FFF2-40B4-BE49-F238E27FC236}">
                  <a16:creationId xmlns:a16="http://schemas.microsoft.com/office/drawing/2014/main" id="{35930A28-5F5C-4F49-B9D0-28291EEABF08}"/>
                </a:ext>
              </a:extLst>
            </p:cNvPr>
            <p:cNvSpPr>
              <a:spLocks noChangeArrowheads="1"/>
            </p:cNvSpPr>
            <p:nvPr/>
          </p:nvSpPr>
          <p:spPr bwMode="auto">
            <a:xfrm>
              <a:off x="2004" y="2515"/>
              <a:ext cx="420" cy="414"/>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7" name="Text Box 5">
              <a:extLst>
                <a:ext uri="{FF2B5EF4-FFF2-40B4-BE49-F238E27FC236}">
                  <a16:creationId xmlns:a16="http://schemas.microsoft.com/office/drawing/2014/main" id="{01BA0694-B822-414D-B2EE-2E7FFA52D66B}"/>
                </a:ext>
              </a:extLst>
            </p:cNvPr>
            <p:cNvSpPr txBox="1">
              <a:spLocks noChangeArrowheads="1"/>
            </p:cNvSpPr>
            <p:nvPr/>
          </p:nvSpPr>
          <p:spPr bwMode="auto">
            <a:xfrm>
              <a:off x="1939" y="2611"/>
              <a:ext cx="50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a:latin typeface="Arial" panose="020B0604020202020204" pitchFamily="34" charset="0"/>
                </a:rPr>
                <a:t>Wait</a:t>
              </a:r>
              <a:endParaRPr lang="en-US" altLang="zh-CN">
                <a:latin typeface="Times New Roman" panose="02020603050405020304" pitchFamily="18" charset="0"/>
              </a:endParaRPr>
            </a:p>
          </p:txBody>
        </p:sp>
      </p:grpSp>
      <p:sp>
        <p:nvSpPr>
          <p:cNvPr id="8" name="Line 6">
            <a:extLst>
              <a:ext uri="{FF2B5EF4-FFF2-40B4-BE49-F238E27FC236}">
                <a16:creationId xmlns:a16="http://schemas.microsoft.com/office/drawing/2014/main" id="{AF92DD09-CDA4-4DF4-B639-DCF441D32195}"/>
              </a:ext>
            </a:extLst>
          </p:cNvPr>
          <p:cNvSpPr>
            <a:spLocks noChangeShapeType="1"/>
          </p:cNvSpPr>
          <p:nvPr/>
        </p:nvSpPr>
        <p:spPr bwMode="auto">
          <a:xfrm>
            <a:off x="3552826" y="2830514"/>
            <a:ext cx="1624013" cy="106997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7">
            <a:extLst>
              <a:ext uri="{FF2B5EF4-FFF2-40B4-BE49-F238E27FC236}">
                <a16:creationId xmlns:a16="http://schemas.microsoft.com/office/drawing/2014/main" id="{4166A1E0-DDD2-4AFD-9038-51DA0C90D2CB}"/>
              </a:ext>
            </a:extLst>
          </p:cNvPr>
          <p:cNvSpPr txBox="1">
            <a:spLocks noChangeArrowheads="1"/>
          </p:cNvSpPr>
          <p:nvPr/>
        </p:nvSpPr>
        <p:spPr bwMode="auto">
          <a:xfrm>
            <a:off x="6275389" y="3810001"/>
            <a:ext cx="27765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start_timer</a:t>
            </a:r>
          </a:p>
          <a:p>
            <a:pPr algn="l"/>
            <a:r>
              <a:rPr lang="en-US" altLang="zh-CN" sz="1400">
                <a:latin typeface="Arial" panose="020B0604020202020204" pitchFamily="34" charset="0"/>
              </a:rPr>
              <a:t>udt_send(sndpkt[base])</a:t>
            </a:r>
          </a:p>
          <a:p>
            <a:pPr algn="l"/>
            <a:r>
              <a:rPr lang="en-US" altLang="zh-CN" sz="1400">
                <a:latin typeface="Arial" panose="020B0604020202020204" pitchFamily="34" charset="0"/>
              </a:rPr>
              <a:t>udt_send(sndpkt[base+1])</a:t>
            </a:r>
          </a:p>
          <a:p>
            <a:pPr algn="l"/>
            <a:r>
              <a:rPr lang="en-US" altLang="zh-CN" sz="1400">
                <a:latin typeface="Arial" panose="020B0604020202020204" pitchFamily="34" charset="0"/>
              </a:rPr>
              <a:t>…</a:t>
            </a:r>
          </a:p>
          <a:p>
            <a:pPr algn="l"/>
            <a:r>
              <a:rPr lang="en-US" altLang="zh-CN" sz="1400">
                <a:latin typeface="Arial" panose="020B0604020202020204" pitchFamily="34" charset="0"/>
              </a:rPr>
              <a:t>udt_send(sndpkt[nextseqnum-1])</a:t>
            </a:r>
          </a:p>
          <a:p>
            <a:endParaRPr lang="en-US" altLang="zh-CN" sz="1400">
              <a:latin typeface="Times New Roman" panose="02020603050405020304" pitchFamily="18" charset="0"/>
            </a:endParaRPr>
          </a:p>
        </p:txBody>
      </p:sp>
      <p:sp>
        <p:nvSpPr>
          <p:cNvPr id="10" name="Text Box 8">
            <a:extLst>
              <a:ext uri="{FF2B5EF4-FFF2-40B4-BE49-F238E27FC236}">
                <a16:creationId xmlns:a16="http://schemas.microsoft.com/office/drawing/2014/main" id="{742B812E-ADEF-4E88-B1FC-5FB2045FA7D1}"/>
              </a:ext>
            </a:extLst>
          </p:cNvPr>
          <p:cNvSpPr txBox="1">
            <a:spLocks noChangeArrowheads="1"/>
          </p:cNvSpPr>
          <p:nvPr/>
        </p:nvSpPr>
        <p:spPr bwMode="auto">
          <a:xfrm>
            <a:off x="6297614" y="3575050"/>
            <a:ext cx="1100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timeout</a:t>
            </a:r>
            <a:endParaRPr lang="en-US" altLang="zh-CN" sz="1400">
              <a:latin typeface="Times New Roman" panose="02020603050405020304" pitchFamily="18" charset="0"/>
            </a:endParaRPr>
          </a:p>
          <a:p>
            <a:endParaRPr lang="en-US" altLang="zh-CN" sz="1400">
              <a:latin typeface="Times New Roman" panose="02020603050405020304" pitchFamily="18" charset="0"/>
            </a:endParaRPr>
          </a:p>
        </p:txBody>
      </p:sp>
      <p:sp>
        <p:nvSpPr>
          <p:cNvPr id="11" name="Line 9">
            <a:extLst>
              <a:ext uri="{FF2B5EF4-FFF2-40B4-BE49-F238E27FC236}">
                <a16:creationId xmlns:a16="http://schemas.microsoft.com/office/drawing/2014/main" id="{A67CCD8F-B6A6-4B06-A752-0C434B2951F2}"/>
              </a:ext>
            </a:extLst>
          </p:cNvPr>
          <p:cNvSpPr>
            <a:spLocks noChangeShapeType="1"/>
          </p:cNvSpPr>
          <p:nvPr/>
        </p:nvSpPr>
        <p:spPr bwMode="auto">
          <a:xfrm>
            <a:off x="6381750" y="3851275"/>
            <a:ext cx="161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Freeform 10">
            <a:extLst>
              <a:ext uri="{FF2B5EF4-FFF2-40B4-BE49-F238E27FC236}">
                <a16:creationId xmlns:a16="http://schemas.microsoft.com/office/drawing/2014/main" id="{5AF25F2F-3416-4393-A854-61444BC8E8EA}"/>
              </a:ext>
            </a:extLst>
          </p:cNvPr>
          <p:cNvSpPr>
            <a:spLocks/>
          </p:cNvSpPr>
          <p:nvPr/>
        </p:nvSpPr>
        <p:spPr bwMode="auto">
          <a:xfrm>
            <a:off x="5884863" y="3498851"/>
            <a:ext cx="393700"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Text Box 11">
            <a:extLst>
              <a:ext uri="{FF2B5EF4-FFF2-40B4-BE49-F238E27FC236}">
                <a16:creationId xmlns:a16="http://schemas.microsoft.com/office/drawing/2014/main" id="{080B5089-0D6F-4246-AFD0-52D76515A87C}"/>
              </a:ext>
            </a:extLst>
          </p:cNvPr>
          <p:cNvSpPr txBox="1">
            <a:spLocks noChangeArrowheads="1"/>
          </p:cNvSpPr>
          <p:nvPr/>
        </p:nvSpPr>
        <p:spPr bwMode="auto">
          <a:xfrm>
            <a:off x="4718051" y="1069976"/>
            <a:ext cx="23336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rdt_send(data)</a:t>
            </a:r>
            <a:r>
              <a:rPr lang="en-US" altLang="zh-CN" sz="1000">
                <a:latin typeface="Arial" panose="020B0604020202020204" pitchFamily="34" charset="0"/>
              </a:rPr>
              <a:t> </a:t>
            </a:r>
            <a:endParaRPr lang="en-US" altLang="zh-CN" sz="2400">
              <a:latin typeface="Times New Roman" panose="02020603050405020304" pitchFamily="18" charset="0"/>
            </a:endParaRPr>
          </a:p>
        </p:txBody>
      </p:sp>
      <p:sp>
        <p:nvSpPr>
          <p:cNvPr id="14" name="Line 12">
            <a:extLst>
              <a:ext uri="{FF2B5EF4-FFF2-40B4-BE49-F238E27FC236}">
                <a16:creationId xmlns:a16="http://schemas.microsoft.com/office/drawing/2014/main" id="{14C392D0-01A1-4A01-AB3C-BB16371F30AB}"/>
              </a:ext>
            </a:extLst>
          </p:cNvPr>
          <p:cNvSpPr>
            <a:spLocks noChangeShapeType="1"/>
          </p:cNvSpPr>
          <p:nvPr/>
        </p:nvSpPr>
        <p:spPr bwMode="auto">
          <a:xfrm>
            <a:off x="4826001" y="1389063"/>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3">
            <a:extLst>
              <a:ext uri="{FF2B5EF4-FFF2-40B4-BE49-F238E27FC236}">
                <a16:creationId xmlns:a16="http://schemas.microsoft.com/office/drawing/2014/main" id="{27AEB210-1005-49B6-8533-875480267C51}"/>
              </a:ext>
            </a:extLst>
          </p:cNvPr>
          <p:cNvSpPr txBox="1">
            <a:spLocks noChangeArrowheads="1"/>
          </p:cNvSpPr>
          <p:nvPr/>
        </p:nvSpPr>
        <p:spPr bwMode="auto">
          <a:xfrm>
            <a:off x="4718051" y="1411288"/>
            <a:ext cx="55213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if (</a:t>
            </a:r>
            <a:r>
              <a:rPr lang="en-US" altLang="zh-CN" sz="1400" dirty="0" err="1">
                <a:latin typeface="Arial" panose="020B0604020202020204" pitchFamily="34" charset="0"/>
              </a:rPr>
              <a:t>nextseqnum</a:t>
            </a:r>
            <a:r>
              <a:rPr lang="en-US" altLang="zh-CN" sz="1400" dirty="0">
                <a:latin typeface="Arial" panose="020B0604020202020204" pitchFamily="34" charset="0"/>
              </a:rPr>
              <a:t> &lt; </a:t>
            </a:r>
            <a:r>
              <a:rPr lang="en-US" altLang="zh-CN" sz="1400" dirty="0" err="1">
                <a:latin typeface="Arial" panose="020B0604020202020204" pitchFamily="34" charset="0"/>
              </a:rPr>
              <a:t>base+N</a:t>
            </a:r>
            <a:r>
              <a:rPr lang="en-US" altLang="zh-CN" sz="1400" dirty="0">
                <a:latin typeface="Arial" panose="020B0604020202020204" pitchFamily="34" charset="0"/>
              </a:rPr>
              <a:t>) {</a:t>
            </a:r>
          </a:p>
          <a:p>
            <a:pPr algn="l"/>
            <a:r>
              <a:rPr lang="en-US" altLang="zh-CN" sz="1400" dirty="0">
                <a:latin typeface="Arial" panose="020B0604020202020204" pitchFamily="34" charset="0"/>
              </a:rPr>
              <a:t>    </a:t>
            </a:r>
            <a:r>
              <a:rPr lang="en-US" altLang="zh-CN" sz="1400" dirty="0" err="1">
                <a:latin typeface="Arial" panose="020B0604020202020204" pitchFamily="34" charset="0"/>
              </a:rPr>
              <a:t>sndpkt</a:t>
            </a:r>
            <a:r>
              <a:rPr lang="en-US" altLang="zh-CN" sz="1400" dirty="0">
                <a:latin typeface="Arial" panose="020B0604020202020204" pitchFamily="34" charset="0"/>
              </a:rPr>
              <a:t>[</a:t>
            </a:r>
            <a:r>
              <a:rPr lang="en-US" altLang="zh-CN" sz="1400" dirty="0" err="1">
                <a:latin typeface="Arial" panose="020B0604020202020204" pitchFamily="34" charset="0"/>
              </a:rPr>
              <a:t>nextseqnum</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a:t>
            </a:r>
            <a:r>
              <a:rPr lang="en-US" altLang="zh-CN" sz="1400" dirty="0" err="1">
                <a:latin typeface="Arial" panose="020B0604020202020204" pitchFamily="34" charset="0"/>
              </a:rPr>
              <a:t>nextseqnum,data,chksum</a:t>
            </a:r>
            <a:r>
              <a:rPr lang="en-US" altLang="zh-CN" sz="1400" dirty="0">
                <a:latin typeface="Arial" panose="020B0604020202020204" pitchFamily="34" charset="0"/>
              </a:rPr>
              <a:t>)</a:t>
            </a:r>
          </a:p>
          <a:p>
            <a:pPr algn="l"/>
            <a:r>
              <a:rPr lang="en-US" altLang="zh-CN" sz="1400" dirty="0">
                <a:latin typeface="Arial" panose="020B0604020202020204" pitchFamily="34" charset="0"/>
              </a:rPr>
              <a:t>    </a:t>
            </a:r>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r>
              <a:rPr lang="en-US" altLang="zh-CN" sz="1400" dirty="0" err="1">
                <a:latin typeface="Arial" panose="020B0604020202020204" pitchFamily="34" charset="0"/>
              </a:rPr>
              <a:t>nextseqnum</a:t>
            </a:r>
            <a:r>
              <a:rPr lang="en-US" altLang="zh-CN" sz="1400" dirty="0">
                <a:latin typeface="Arial" panose="020B0604020202020204" pitchFamily="34" charset="0"/>
              </a:rPr>
              <a:t>])</a:t>
            </a:r>
          </a:p>
          <a:p>
            <a:pPr algn="l"/>
            <a:r>
              <a:rPr lang="en-US" altLang="zh-CN" sz="1400" dirty="0">
                <a:latin typeface="Arial" panose="020B0604020202020204" pitchFamily="34" charset="0"/>
              </a:rPr>
              <a:t>    if (base == </a:t>
            </a:r>
            <a:r>
              <a:rPr lang="en-US" altLang="zh-CN" sz="1400" dirty="0" err="1">
                <a:latin typeface="Arial" panose="020B0604020202020204" pitchFamily="34" charset="0"/>
              </a:rPr>
              <a:t>nextseqnum</a:t>
            </a:r>
            <a:r>
              <a:rPr lang="en-US" altLang="zh-CN" sz="1400" dirty="0">
                <a:latin typeface="Arial" panose="020B0604020202020204" pitchFamily="34" charset="0"/>
              </a:rPr>
              <a:t>)</a:t>
            </a:r>
          </a:p>
          <a:p>
            <a:pPr algn="l"/>
            <a:r>
              <a:rPr lang="en-US" altLang="zh-CN" sz="1400" dirty="0">
                <a:latin typeface="Arial" panose="020B0604020202020204" pitchFamily="34" charset="0"/>
              </a:rPr>
              <a:t>       </a:t>
            </a:r>
            <a:r>
              <a:rPr lang="en-US" altLang="zh-CN" sz="1400" dirty="0" err="1">
                <a:latin typeface="Arial" panose="020B0604020202020204" pitchFamily="34" charset="0"/>
              </a:rPr>
              <a:t>start_timer</a:t>
            </a:r>
            <a:endParaRPr lang="en-US" altLang="zh-CN" sz="1400" dirty="0">
              <a:latin typeface="Arial" panose="020B0604020202020204" pitchFamily="34" charset="0"/>
            </a:endParaRPr>
          </a:p>
          <a:p>
            <a:pPr algn="l"/>
            <a:r>
              <a:rPr lang="en-US" altLang="zh-CN" sz="1400" dirty="0">
                <a:latin typeface="Arial" panose="020B0604020202020204" pitchFamily="34" charset="0"/>
              </a:rPr>
              <a:t>    }</a:t>
            </a:r>
          </a:p>
          <a:p>
            <a:r>
              <a:rPr lang="en-US" altLang="zh-CN" sz="1400" dirty="0">
                <a:latin typeface="Arial" panose="020B0604020202020204" pitchFamily="34" charset="0"/>
              </a:rPr>
              <a:t>    </a:t>
            </a:r>
            <a:r>
              <a:rPr lang="en-US" altLang="zh-CN" sz="1400" dirty="0" err="1">
                <a:latin typeface="Arial" panose="020B0604020202020204" pitchFamily="34" charset="0"/>
              </a:rPr>
              <a:t>nextseqnum</a:t>
            </a:r>
            <a:r>
              <a:rPr lang="en-US" altLang="zh-CN" sz="1400" dirty="0">
                <a:latin typeface="Arial" panose="020B0604020202020204" pitchFamily="34" charset="0"/>
              </a:rPr>
              <a:t>++</a:t>
            </a:r>
          </a:p>
          <a:p>
            <a:pPr algn="l"/>
            <a:r>
              <a:rPr lang="en-US" altLang="zh-CN" sz="1400" dirty="0">
                <a:latin typeface="Arial" panose="020B0604020202020204" pitchFamily="34" charset="0"/>
              </a:rPr>
              <a:t>else</a:t>
            </a:r>
          </a:p>
          <a:p>
            <a:pPr algn="l"/>
            <a:r>
              <a:rPr lang="en-US" altLang="zh-CN" sz="1400" dirty="0">
                <a:latin typeface="Arial" panose="020B0604020202020204" pitchFamily="34" charset="0"/>
              </a:rPr>
              <a:t>  </a:t>
            </a:r>
            <a:r>
              <a:rPr lang="en-US" altLang="zh-CN" sz="1400" dirty="0" err="1">
                <a:latin typeface="Arial" panose="020B0604020202020204" pitchFamily="34" charset="0"/>
              </a:rPr>
              <a:t>refuse_data</a:t>
            </a:r>
            <a:r>
              <a:rPr lang="en-US" altLang="zh-CN" sz="1400" dirty="0">
                <a:latin typeface="Arial" panose="020B0604020202020204" pitchFamily="34" charset="0"/>
              </a:rPr>
              <a:t>(data)</a:t>
            </a:r>
            <a:endParaRPr lang="en-US" altLang="zh-CN" sz="1400" dirty="0">
              <a:latin typeface="Times New Roman" panose="02020603050405020304" pitchFamily="18" charset="0"/>
            </a:endParaRPr>
          </a:p>
        </p:txBody>
      </p:sp>
      <p:sp>
        <p:nvSpPr>
          <p:cNvPr id="16" name="Freeform 14">
            <a:extLst>
              <a:ext uri="{FF2B5EF4-FFF2-40B4-BE49-F238E27FC236}">
                <a16:creationId xmlns:a16="http://schemas.microsoft.com/office/drawing/2014/main" id="{1720CB38-C974-4E34-B094-B3EF19CDB164}"/>
              </a:ext>
            </a:extLst>
          </p:cNvPr>
          <p:cNvSpPr>
            <a:spLocks/>
          </p:cNvSpPr>
          <p:nvPr/>
        </p:nvSpPr>
        <p:spPr bwMode="auto">
          <a:xfrm rot="5142103" flipH="1">
            <a:off x="5311776" y="2933701"/>
            <a:ext cx="393700"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Text Box 15">
            <a:extLst>
              <a:ext uri="{FF2B5EF4-FFF2-40B4-BE49-F238E27FC236}">
                <a16:creationId xmlns:a16="http://schemas.microsoft.com/office/drawing/2014/main" id="{6079F4DD-D47C-4293-A9D1-EAB4D2C63265}"/>
              </a:ext>
            </a:extLst>
          </p:cNvPr>
          <p:cNvSpPr txBox="1">
            <a:spLocks noChangeArrowheads="1"/>
          </p:cNvSpPr>
          <p:nvPr/>
        </p:nvSpPr>
        <p:spPr bwMode="auto">
          <a:xfrm>
            <a:off x="4867276" y="5257800"/>
            <a:ext cx="427672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base = </a:t>
            </a:r>
            <a:r>
              <a:rPr lang="en-US" altLang="zh-CN" sz="1400" dirty="0" err="1">
                <a:latin typeface="Arial" panose="020B0604020202020204" pitchFamily="34" charset="0"/>
              </a:rPr>
              <a:t>getacknum</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)+1</a:t>
            </a:r>
          </a:p>
          <a:p>
            <a:pPr algn="l"/>
            <a:r>
              <a:rPr lang="en-US" altLang="zh-CN" sz="1400" dirty="0">
                <a:latin typeface="Arial" panose="020B0604020202020204" pitchFamily="34" charset="0"/>
              </a:rPr>
              <a:t>If (base == </a:t>
            </a:r>
            <a:r>
              <a:rPr lang="en-US" altLang="zh-CN" sz="1400" dirty="0" err="1">
                <a:latin typeface="Arial" panose="020B0604020202020204" pitchFamily="34" charset="0"/>
              </a:rPr>
              <a:t>nextseqnum</a:t>
            </a:r>
            <a:r>
              <a:rPr lang="en-US" altLang="zh-CN" sz="1400" dirty="0">
                <a:latin typeface="Arial" panose="020B0604020202020204" pitchFamily="34" charset="0"/>
              </a:rPr>
              <a:t>)</a:t>
            </a:r>
          </a:p>
          <a:p>
            <a:pPr algn="l"/>
            <a:r>
              <a:rPr lang="en-US" altLang="zh-CN" sz="1400" dirty="0">
                <a:latin typeface="Arial" panose="020B0604020202020204" pitchFamily="34" charset="0"/>
              </a:rPr>
              <a:t>    </a:t>
            </a:r>
            <a:r>
              <a:rPr lang="en-US" altLang="zh-CN" sz="1400" dirty="0" err="1">
                <a:latin typeface="Arial" panose="020B0604020202020204" pitchFamily="34" charset="0"/>
              </a:rPr>
              <a:t>stop_timer</a:t>
            </a:r>
            <a:endParaRPr lang="en-US" altLang="zh-CN" sz="1400" dirty="0">
              <a:latin typeface="Arial" panose="020B0604020202020204" pitchFamily="34" charset="0"/>
            </a:endParaRPr>
          </a:p>
          <a:p>
            <a:pPr algn="l"/>
            <a:r>
              <a:rPr lang="en-US" altLang="zh-CN" sz="1400" dirty="0">
                <a:latin typeface="Arial" panose="020B0604020202020204" pitchFamily="34" charset="0"/>
              </a:rPr>
              <a:t>  else</a:t>
            </a:r>
          </a:p>
          <a:p>
            <a:pPr algn="l"/>
            <a:r>
              <a:rPr lang="en-US" altLang="zh-CN" sz="1400" dirty="0">
                <a:latin typeface="Arial" panose="020B0604020202020204" pitchFamily="34" charset="0"/>
              </a:rPr>
              <a:t>    </a:t>
            </a:r>
            <a:r>
              <a:rPr lang="en-US" altLang="zh-CN" sz="1400" dirty="0" err="1">
                <a:latin typeface="Arial" panose="020B0604020202020204" pitchFamily="34" charset="0"/>
              </a:rPr>
              <a:t>start_timer</a:t>
            </a:r>
            <a:endParaRPr lang="en-US" altLang="zh-CN" sz="1400" dirty="0">
              <a:latin typeface="Times New Roman" panose="02020603050405020304" pitchFamily="18" charset="0"/>
            </a:endParaRPr>
          </a:p>
        </p:txBody>
      </p:sp>
      <p:sp>
        <p:nvSpPr>
          <p:cNvPr id="18" name="Text Box 16">
            <a:extLst>
              <a:ext uri="{FF2B5EF4-FFF2-40B4-BE49-F238E27FC236}">
                <a16:creationId xmlns:a16="http://schemas.microsoft.com/office/drawing/2014/main" id="{DBEB9499-EA83-4D4A-BC48-DA1B2F37EFD5}"/>
              </a:ext>
            </a:extLst>
          </p:cNvPr>
          <p:cNvSpPr txBox="1">
            <a:spLocks noChangeArrowheads="1"/>
          </p:cNvSpPr>
          <p:nvPr/>
        </p:nvSpPr>
        <p:spPr bwMode="auto">
          <a:xfrm>
            <a:off x="4241800" y="5008564"/>
            <a:ext cx="64738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a:t>
            </a:r>
            <a:r>
              <a:rPr lang="en-US" altLang="zh-CN" sz="1400" dirty="0" err="1">
                <a:latin typeface="Arial" panose="020B0604020202020204" pitchFamily="34" charset="0"/>
              </a:rPr>
              <a:t>notcorrupt</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&amp;&amp; </a:t>
            </a:r>
            <a:r>
              <a:rPr lang="en-US" altLang="zh-CN" sz="1400" dirty="0" err="1">
                <a:latin typeface="Arial" panose="020B0604020202020204" pitchFamily="34" charset="0"/>
              </a:rPr>
              <a:t>getacknum</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&gt;= base  </a:t>
            </a:r>
          </a:p>
          <a:p>
            <a:endParaRPr lang="en-US" altLang="zh-CN" sz="1400" dirty="0">
              <a:latin typeface="Times New Roman" panose="02020603050405020304" pitchFamily="18" charset="0"/>
            </a:endParaRPr>
          </a:p>
        </p:txBody>
      </p:sp>
      <p:sp>
        <p:nvSpPr>
          <p:cNvPr id="19" name="Line 17">
            <a:extLst>
              <a:ext uri="{FF2B5EF4-FFF2-40B4-BE49-F238E27FC236}">
                <a16:creationId xmlns:a16="http://schemas.microsoft.com/office/drawing/2014/main" id="{33724B8D-48DA-4F93-B1BD-083FB14EE63D}"/>
              </a:ext>
            </a:extLst>
          </p:cNvPr>
          <p:cNvSpPr>
            <a:spLocks noChangeShapeType="1"/>
          </p:cNvSpPr>
          <p:nvPr/>
        </p:nvSpPr>
        <p:spPr bwMode="auto">
          <a:xfrm>
            <a:off x="4343401" y="5281611"/>
            <a:ext cx="4210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18">
            <a:extLst>
              <a:ext uri="{FF2B5EF4-FFF2-40B4-BE49-F238E27FC236}">
                <a16:creationId xmlns:a16="http://schemas.microsoft.com/office/drawing/2014/main" id="{956740DB-78F7-4D57-93DA-E7B71E95205E}"/>
              </a:ext>
            </a:extLst>
          </p:cNvPr>
          <p:cNvSpPr>
            <a:spLocks/>
          </p:cNvSpPr>
          <p:nvPr/>
        </p:nvSpPr>
        <p:spPr bwMode="auto">
          <a:xfrm>
            <a:off x="5029200" y="4446589"/>
            <a:ext cx="1054100" cy="674687"/>
          </a:xfrm>
          <a:custGeom>
            <a:avLst/>
            <a:gdLst>
              <a:gd name="T0" fmla="*/ 2147483647 w 664"/>
              <a:gd name="T1" fmla="*/ 2147483647 h 425"/>
              <a:gd name="T2" fmla="*/ 2147483647 w 664"/>
              <a:gd name="T3" fmla="*/ 0 h 425"/>
              <a:gd name="T4" fmla="*/ 0 60000 65536"/>
              <a:gd name="T5" fmla="*/ 0 60000 65536"/>
            </a:gdLst>
            <a:ahLst/>
            <a:cxnLst>
              <a:cxn ang="T4">
                <a:pos x="T0" y="T1"/>
              </a:cxn>
              <a:cxn ang="T5">
                <a:pos x="T2" y="T3"/>
              </a:cxn>
            </a:cxnLst>
            <a:rect l="0" t="0" r="r" b="b"/>
            <a:pathLst>
              <a:path w="664" h="425">
                <a:moveTo>
                  <a:pt x="241" y="20"/>
                </a:moveTo>
                <a:cubicBezTo>
                  <a:pt x="0" y="393"/>
                  <a:pt x="664" y="425"/>
                  <a:pt x="388"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9">
            <a:extLst>
              <a:ext uri="{FF2B5EF4-FFF2-40B4-BE49-F238E27FC236}">
                <a16:creationId xmlns:a16="http://schemas.microsoft.com/office/drawing/2014/main" id="{9833ABE7-D0DF-40A8-85FD-13A704CCF9B1}"/>
              </a:ext>
            </a:extLst>
          </p:cNvPr>
          <p:cNvSpPr>
            <a:spLocks noChangeShapeType="1"/>
          </p:cNvSpPr>
          <p:nvPr/>
        </p:nvSpPr>
        <p:spPr bwMode="auto">
          <a:xfrm>
            <a:off x="3138489" y="3257550"/>
            <a:ext cx="803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20">
            <a:extLst>
              <a:ext uri="{FF2B5EF4-FFF2-40B4-BE49-F238E27FC236}">
                <a16:creationId xmlns:a16="http://schemas.microsoft.com/office/drawing/2014/main" id="{47C4D0D9-3A64-4CE5-8AB4-4B7ED69FFC0B}"/>
              </a:ext>
            </a:extLst>
          </p:cNvPr>
          <p:cNvSpPr txBox="1">
            <a:spLocks noChangeArrowheads="1"/>
          </p:cNvSpPr>
          <p:nvPr/>
        </p:nvSpPr>
        <p:spPr bwMode="auto">
          <a:xfrm>
            <a:off x="3011488" y="3227388"/>
            <a:ext cx="1485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base=1</a:t>
            </a:r>
          </a:p>
          <a:p>
            <a:pPr algn="l"/>
            <a:r>
              <a:rPr lang="en-US" altLang="zh-CN" sz="1400">
                <a:latin typeface="Arial" panose="020B0604020202020204" pitchFamily="34" charset="0"/>
              </a:rPr>
              <a:t>nextseqnum=1</a:t>
            </a:r>
            <a:endParaRPr lang="en-US" altLang="zh-CN" sz="1400">
              <a:latin typeface="Times New Roman" panose="02020603050405020304" pitchFamily="18" charset="0"/>
            </a:endParaRPr>
          </a:p>
          <a:p>
            <a:endParaRPr lang="en-US" altLang="zh-CN" sz="2400">
              <a:latin typeface="Times New Roman" panose="02020603050405020304" pitchFamily="18" charset="0"/>
            </a:endParaRPr>
          </a:p>
        </p:txBody>
      </p:sp>
      <p:sp>
        <p:nvSpPr>
          <p:cNvPr id="23" name="Text Box 21">
            <a:extLst>
              <a:ext uri="{FF2B5EF4-FFF2-40B4-BE49-F238E27FC236}">
                <a16:creationId xmlns:a16="http://schemas.microsoft.com/office/drawing/2014/main" id="{5D887B9C-53B9-4424-ABBE-4A5D53994435}"/>
              </a:ext>
            </a:extLst>
          </p:cNvPr>
          <p:cNvSpPr txBox="1">
            <a:spLocks noChangeArrowheads="1"/>
          </p:cNvSpPr>
          <p:nvPr/>
        </p:nvSpPr>
        <p:spPr bwMode="auto">
          <a:xfrm>
            <a:off x="838200" y="4289426"/>
            <a:ext cx="398462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 </a:t>
            </a:r>
          </a:p>
          <a:p>
            <a:r>
              <a:rPr lang="en-US" altLang="zh-CN" sz="1400" dirty="0">
                <a:latin typeface="Arial" panose="020B0604020202020204" pitchFamily="34" charset="0"/>
              </a:rPr>
              <a:t>   &amp;&amp; (corrupt(</a:t>
            </a:r>
            <a:r>
              <a:rPr lang="en-US" altLang="zh-CN" sz="1400" dirty="0" err="1">
                <a:latin typeface="Arial" panose="020B0604020202020204" pitchFamily="34" charset="0"/>
              </a:rPr>
              <a:t>rcvpkt</a:t>
            </a:r>
            <a:r>
              <a:rPr lang="en-US" altLang="zh-CN" sz="1400" dirty="0">
                <a:latin typeface="Arial" panose="020B0604020202020204" pitchFamily="34" charset="0"/>
              </a:rPr>
              <a:t>) || </a:t>
            </a:r>
            <a:r>
              <a:rPr lang="en-US" altLang="zh-CN" sz="1400" dirty="0" err="1">
                <a:latin typeface="Arial" panose="020B0604020202020204" pitchFamily="34" charset="0"/>
              </a:rPr>
              <a:t>getacknum</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)&lt;base)</a:t>
            </a:r>
            <a:r>
              <a:rPr lang="en-US" altLang="zh-CN" sz="1000" dirty="0">
                <a:latin typeface="Arial" panose="020B0604020202020204" pitchFamily="34" charset="0"/>
              </a:rPr>
              <a:t> </a:t>
            </a:r>
          </a:p>
          <a:p>
            <a:endParaRPr lang="en-US" altLang="zh-CN" sz="2400" dirty="0">
              <a:latin typeface="Times New Roman" panose="02020603050405020304" pitchFamily="18" charset="0"/>
            </a:endParaRPr>
          </a:p>
        </p:txBody>
      </p:sp>
      <p:sp>
        <p:nvSpPr>
          <p:cNvPr id="24" name="Line 22">
            <a:extLst>
              <a:ext uri="{FF2B5EF4-FFF2-40B4-BE49-F238E27FC236}">
                <a16:creationId xmlns:a16="http://schemas.microsoft.com/office/drawing/2014/main" id="{7F27869D-7234-4B1C-BEDB-5E021DE53BE4}"/>
              </a:ext>
            </a:extLst>
          </p:cNvPr>
          <p:cNvSpPr>
            <a:spLocks noChangeShapeType="1"/>
          </p:cNvSpPr>
          <p:nvPr/>
        </p:nvSpPr>
        <p:spPr bwMode="auto">
          <a:xfrm>
            <a:off x="838200" y="4800600"/>
            <a:ext cx="3886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Freeform 23">
            <a:extLst>
              <a:ext uri="{FF2B5EF4-FFF2-40B4-BE49-F238E27FC236}">
                <a16:creationId xmlns:a16="http://schemas.microsoft.com/office/drawing/2014/main" id="{5B494A0B-AA59-4415-935E-4737214A429F}"/>
              </a:ext>
            </a:extLst>
          </p:cNvPr>
          <p:cNvSpPr>
            <a:spLocks/>
          </p:cNvSpPr>
          <p:nvPr/>
        </p:nvSpPr>
        <p:spPr bwMode="auto">
          <a:xfrm>
            <a:off x="4422776" y="4221164"/>
            <a:ext cx="695325" cy="638175"/>
          </a:xfrm>
          <a:custGeom>
            <a:avLst/>
            <a:gdLst>
              <a:gd name="T0" fmla="*/ 2147483647 w 1095"/>
              <a:gd name="T1" fmla="*/ 0 h 1005"/>
              <a:gd name="T2" fmla="*/ 2147483647 w 1095"/>
              <a:gd name="T3" fmla="*/ 2147483647 h 1005"/>
              <a:gd name="T4" fmla="*/ 0 60000 65536"/>
              <a:gd name="T5" fmla="*/ 0 60000 65536"/>
            </a:gdLst>
            <a:ahLst/>
            <a:cxnLst>
              <a:cxn ang="T4">
                <a:pos x="T0" y="T1"/>
              </a:cxn>
              <a:cxn ang="T5">
                <a:pos x="T2" y="T3"/>
              </a:cxn>
            </a:cxnLst>
            <a:rect l="0" t="0" r="r" b="b"/>
            <a:pathLst>
              <a:path w="1095" h="1005">
                <a:moveTo>
                  <a:pt x="1005" y="0"/>
                </a:moveTo>
                <a:cubicBezTo>
                  <a:pt x="0" y="30"/>
                  <a:pt x="645" y="1005"/>
                  <a:pt x="1095" y="16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Text Box 24">
            <a:extLst>
              <a:ext uri="{FF2B5EF4-FFF2-40B4-BE49-F238E27FC236}">
                <a16:creationId xmlns:a16="http://schemas.microsoft.com/office/drawing/2014/main" id="{F300CEBA-6DC5-4643-9BF5-DC8F7792B9F9}"/>
              </a:ext>
            </a:extLst>
          </p:cNvPr>
          <p:cNvSpPr txBox="1">
            <a:spLocks noChangeArrowheads="1"/>
          </p:cNvSpPr>
          <p:nvPr/>
        </p:nvSpPr>
        <p:spPr bwMode="auto">
          <a:xfrm>
            <a:off x="3054350" y="2927350"/>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Symbol" charset="0"/>
              </a:rPr>
              <a:t>L</a:t>
            </a:r>
          </a:p>
        </p:txBody>
      </p:sp>
    </p:spTree>
    <p:extLst>
      <p:ext uri="{BB962C8B-B14F-4D97-AF65-F5344CB8AC3E}">
        <p14:creationId xmlns:p14="http://schemas.microsoft.com/office/powerpoint/2010/main" val="1773745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6E4C3-CD5C-40CB-B08E-C5728EB6B6CC}"/>
              </a:ext>
            </a:extLst>
          </p:cNvPr>
          <p:cNvSpPr>
            <a:spLocks noGrp="1"/>
          </p:cNvSpPr>
          <p:nvPr>
            <p:ph type="title"/>
          </p:nvPr>
        </p:nvSpPr>
        <p:spPr/>
        <p:txBody>
          <a:bodyPr/>
          <a:lstStyle/>
          <a:p>
            <a:r>
              <a:rPr kumimoji="1" lang="zh-CN" altLang="en-US" dirty="0"/>
              <a:t>回退</a:t>
            </a:r>
            <a:r>
              <a:rPr kumimoji="1" lang="en-US" altLang="zh-CN" dirty="0"/>
              <a:t>N</a:t>
            </a:r>
            <a:r>
              <a:rPr kumimoji="1" lang="zh-CN" altLang="en-US" dirty="0"/>
              <a:t>：接收方</a:t>
            </a:r>
            <a:endParaRPr lang="zh-CN" altLang="en-US" dirty="0"/>
          </a:p>
        </p:txBody>
      </p:sp>
      <p:sp>
        <p:nvSpPr>
          <p:cNvPr id="3" name="内容占位符 2">
            <a:extLst>
              <a:ext uri="{FF2B5EF4-FFF2-40B4-BE49-F238E27FC236}">
                <a16:creationId xmlns:a16="http://schemas.microsoft.com/office/drawing/2014/main" id="{64BBAEEB-3E61-4102-89AA-3500881265F3}"/>
              </a:ext>
            </a:extLst>
          </p:cNvPr>
          <p:cNvSpPr>
            <a:spLocks noGrp="1"/>
          </p:cNvSpPr>
          <p:nvPr>
            <p:ph idx="1"/>
          </p:nvPr>
        </p:nvSpPr>
        <p:spPr>
          <a:xfrm>
            <a:off x="609600" y="1600203"/>
            <a:ext cx="10972800" cy="4525963"/>
          </a:xfrm>
        </p:spPr>
        <p:txBody>
          <a:bodyPr/>
          <a:lstStyle/>
          <a:p>
            <a:r>
              <a:rPr lang="zh-CN" altLang="en-US" dirty="0">
                <a:solidFill>
                  <a:srgbClr val="C00000"/>
                </a:solidFill>
              </a:rPr>
              <a:t>正常</a:t>
            </a:r>
            <a:r>
              <a:rPr lang="en-US" altLang="zh-CN" dirty="0">
                <a:solidFill>
                  <a:srgbClr val="C00000"/>
                </a:solidFill>
              </a:rPr>
              <a:t>ACK</a:t>
            </a:r>
            <a:r>
              <a:rPr lang="zh-CN" altLang="en-US" dirty="0"/>
              <a:t>：对</a:t>
            </a:r>
            <a:r>
              <a:rPr lang="zh-CN" altLang="en-US" dirty="0">
                <a:solidFill>
                  <a:srgbClr val="0070C0"/>
                </a:solidFill>
              </a:rPr>
              <a:t>按顺序</a:t>
            </a:r>
            <a:r>
              <a:rPr lang="zh-CN" altLang="en-US" dirty="0"/>
              <a:t>收到的数据包发送</a:t>
            </a:r>
            <a:r>
              <a:rPr lang="en-US" altLang="zh-CN" dirty="0"/>
              <a:t>ACK</a:t>
            </a:r>
          </a:p>
          <a:p>
            <a:pPr lvl="1"/>
            <a:r>
              <a:rPr lang="zh-CN" altLang="en-US" dirty="0"/>
              <a:t>需要维护下一个期望的</a:t>
            </a:r>
            <a:r>
              <a:rPr lang="en-US" altLang="zh-CN" dirty="0"/>
              <a:t>seq</a:t>
            </a:r>
            <a:r>
              <a:rPr lang="zh-CN" altLang="en-US" dirty="0"/>
              <a:t>值</a:t>
            </a:r>
            <a:endParaRPr lang="en-US" altLang="zh-CN" dirty="0"/>
          </a:p>
          <a:p>
            <a:endParaRPr lang="en-US" altLang="zh-CN" dirty="0"/>
          </a:p>
          <a:p>
            <a:endParaRPr lang="en-US" altLang="zh-CN" dirty="0">
              <a:solidFill>
                <a:srgbClr val="C00000"/>
              </a:solidFill>
            </a:endParaRPr>
          </a:p>
          <a:p>
            <a:endParaRPr lang="en-US" altLang="zh-CN" dirty="0">
              <a:solidFill>
                <a:srgbClr val="C00000"/>
              </a:solidFill>
            </a:endParaRPr>
          </a:p>
          <a:p>
            <a:r>
              <a:rPr lang="zh-CN" altLang="en-US" dirty="0">
                <a:solidFill>
                  <a:srgbClr val="C00000"/>
                </a:solidFill>
              </a:rPr>
              <a:t>错误或乱序</a:t>
            </a:r>
            <a:r>
              <a:rPr lang="zh-CN" altLang="en-US" dirty="0"/>
              <a:t>：忽略</a:t>
            </a:r>
            <a:endParaRPr lang="en-US" altLang="zh-CN" dirty="0"/>
          </a:p>
          <a:p>
            <a:pPr lvl="1"/>
            <a:r>
              <a:rPr lang="zh-CN" altLang="en-US" dirty="0"/>
              <a:t>不缓存数据包，即使是未收到过的</a:t>
            </a:r>
            <a:endParaRPr lang="en-US" altLang="zh-CN" dirty="0"/>
          </a:p>
          <a:p>
            <a:pPr lvl="1"/>
            <a:r>
              <a:rPr lang="zh-CN" altLang="en-US" dirty="0">
                <a:solidFill>
                  <a:srgbClr val="0070C0"/>
                </a:solidFill>
              </a:rPr>
              <a:t>重发已收到的最大</a:t>
            </a:r>
            <a:r>
              <a:rPr lang="en-US" altLang="zh-CN" dirty="0">
                <a:solidFill>
                  <a:srgbClr val="0070C0"/>
                </a:solidFill>
              </a:rPr>
              <a:t>seq</a:t>
            </a:r>
            <a:r>
              <a:rPr lang="zh-CN" altLang="en-US" dirty="0">
                <a:solidFill>
                  <a:srgbClr val="0070C0"/>
                </a:solidFill>
              </a:rPr>
              <a:t>作为</a:t>
            </a:r>
            <a:r>
              <a:rPr lang="en-US" altLang="zh-CN" dirty="0">
                <a:solidFill>
                  <a:srgbClr val="0070C0"/>
                </a:solidFill>
              </a:rPr>
              <a:t>ACK</a:t>
            </a:r>
            <a:endParaRPr lang="zh-CN" altLang="en-US" dirty="0">
              <a:solidFill>
                <a:srgbClr val="0070C0"/>
              </a:solidFill>
            </a:endParaRPr>
          </a:p>
        </p:txBody>
      </p:sp>
      <p:sp>
        <p:nvSpPr>
          <p:cNvPr id="4" name="灯片编号占位符 3">
            <a:extLst>
              <a:ext uri="{FF2B5EF4-FFF2-40B4-BE49-F238E27FC236}">
                <a16:creationId xmlns:a16="http://schemas.microsoft.com/office/drawing/2014/main" id="{57C83ED2-9F38-4793-B776-BA86F42C891A}"/>
              </a:ext>
            </a:extLst>
          </p:cNvPr>
          <p:cNvSpPr>
            <a:spLocks noGrp="1"/>
          </p:cNvSpPr>
          <p:nvPr>
            <p:ph type="sldNum" sz="quarter" idx="11"/>
          </p:nvPr>
        </p:nvSpPr>
        <p:spPr/>
        <p:txBody>
          <a:bodyPr/>
          <a:lstStyle/>
          <a:p>
            <a:pPr>
              <a:defRPr/>
            </a:pPr>
            <a:fld id="{3FFE790D-BCFB-4008-9260-CA63AEE325FD}" type="slidenum">
              <a:rPr lang="en-US" smtClean="0"/>
              <a:pPr>
                <a:defRPr/>
              </a:pPr>
              <a:t>62</a:t>
            </a:fld>
            <a:endParaRPr lang="en-US" dirty="0"/>
          </a:p>
        </p:txBody>
      </p:sp>
      <p:sp>
        <p:nvSpPr>
          <p:cNvPr id="5" name="Oval 4">
            <a:extLst>
              <a:ext uri="{FF2B5EF4-FFF2-40B4-BE49-F238E27FC236}">
                <a16:creationId xmlns:a16="http://schemas.microsoft.com/office/drawing/2014/main" id="{5E0BEAE3-9040-4389-9ADE-D969B61C7015}"/>
              </a:ext>
            </a:extLst>
          </p:cNvPr>
          <p:cNvSpPr>
            <a:spLocks noChangeArrowheads="1"/>
          </p:cNvSpPr>
          <p:nvPr/>
        </p:nvSpPr>
        <p:spPr bwMode="auto">
          <a:xfrm>
            <a:off x="6720044" y="3733614"/>
            <a:ext cx="666750" cy="6572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a:p>
        </p:txBody>
      </p:sp>
      <p:sp>
        <p:nvSpPr>
          <p:cNvPr id="6" name="Text Box 5">
            <a:extLst>
              <a:ext uri="{FF2B5EF4-FFF2-40B4-BE49-F238E27FC236}">
                <a16:creationId xmlns:a16="http://schemas.microsoft.com/office/drawing/2014/main" id="{2511605B-0F09-47D6-8C4A-5552CA006535}"/>
              </a:ext>
            </a:extLst>
          </p:cNvPr>
          <p:cNvSpPr txBox="1">
            <a:spLocks noChangeArrowheads="1"/>
          </p:cNvSpPr>
          <p:nvPr/>
        </p:nvSpPr>
        <p:spPr bwMode="auto">
          <a:xfrm>
            <a:off x="6743855" y="3877709"/>
            <a:ext cx="8001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zh-CN" dirty="0">
                <a:latin typeface="Arial" panose="020B0604020202020204" pitchFamily="34" charset="0"/>
              </a:rPr>
              <a:t>Wait</a:t>
            </a:r>
            <a:endParaRPr lang="en-US" altLang="zh-CN" dirty="0">
              <a:latin typeface="Times New Roman" panose="02020603050405020304" pitchFamily="18" charset="0"/>
            </a:endParaRPr>
          </a:p>
        </p:txBody>
      </p:sp>
      <p:sp>
        <p:nvSpPr>
          <p:cNvPr id="7" name="Text Box 7">
            <a:extLst>
              <a:ext uri="{FF2B5EF4-FFF2-40B4-BE49-F238E27FC236}">
                <a16:creationId xmlns:a16="http://schemas.microsoft.com/office/drawing/2014/main" id="{0AE631AD-5156-42CD-B6CC-F4B861EF6B5A}"/>
              </a:ext>
            </a:extLst>
          </p:cNvPr>
          <p:cNvSpPr txBox="1">
            <a:spLocks noChangeArrowheads="1"/>
          </p:cNvSpPr>
          <p:nvPr/>
        </p:nvSpPr>
        <p:spPr bwMode="auto">
          <a:xfrm>
            <a:off x="7620000" y="4718054"/>
            <a:ext cx="16176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a:latin typeface="Arial" panose="020B0604020202020204" pitchFamily="34" charset="0"/>
              </a:rPr>
              <a:t>udt_send(sndpkt)</a:t>
            </a:r>
            <a:endParaRPr lang="en-US" altLang="zh-CN" sz="1400">
              <a:latin typeface="Times New Roman" panose="02020603050405020304" pitchFamily="18" charset="0"/>
            </a:endParaRPr>
          </a:p>
        </p:txBody>
      </p:sp>
      <p:sp>
        <p:nvSpPr>
          <p:cNvPr id="8" name="Text Box 8">
            <a:extLst>
              <a:ext uri="{FF2B5EF4-FFF2-40B4-BE49-F238E27FC236}">
                <a16:creationId xmlns:a16="http://schemas.microsoft.com/office/drawing/2014/main" id="{80352733-E11B-4C28-822E-3DEC477C03A1}"/>
              </a:ext>
            </a:extLst>
          </p:cNvPr>
          <p:cNvSpPr txBox="1">
            <a:spLocks noChangeArrowheads="1"/>
          </p:cNvSpPr>
          <p:nvPr/>
        </p:nvSpPr>
        <p:spPr bwMode="auto">
          <a:xfrm>
            <a:off x="7659687" y="4441828"/>
            <a:ext cx="72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other</a:t>
            </a:r>
            <a:endParaRPr lang="en-US" altLang="zh-CN" sz="1400" dirty="0">
              <a:latin typeface="Times New Roman" panose="02020603050405020304" pitchFamily="18" charset="0"/>
            </a:endParaRPr>
          </a:p>
          <a:p>
            <a:endParaRPr lang="en-US" altLang="zh-CN" sz="2400" dirty="0">
              <a:latin typeface="Times New Roman" panose="02020603050405020304" pitchFamily="18" charset="0"/>
            </a:endParaRPr>
          </a:p>
        </p:txBody>
      </p:sp>
      <p:sp>
        <p:nvSpPr>
          <p:cNvPr id="9" name="Line 9">
            <a:extLst>
              <a:ext uri="{FF2B5EF4-FFF2-40B4-BE49-F238E27FC236}">
                <a16:creationId xmlns:a16="http://schemas.microsoft.com/office/drawing/2014/main" id="{60C7A226-292B-4471-9AFD-5DC693F94E13}"/>
              </a:ext>
            </a:extLst>
          </p:cNvPr>
          <p:cNvSpPr>
            <a:spLocks noChangeShapeType="1"/>
          </p:cNvSpPr>
          <p:nvPr/>
        </p:nvSpPr>
        <p:spPr bwMode="auto">
          <a:xfrm>
            <a:off x="7740651" y="4738690"/>
            <a:ext cx="8159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Freeform 10">
            <a:extLst>
              <a:ext uri="{FF2B5EF4-FFF2-40B4-BE49-F238E27FC236}">
                <a16:creationId xmlns:a16="http://schemas.microsoft.com/office/drawing/2014/main" id="{37A3BF58-A344-4A72-99AF-36E7E8DC8EDB}"/>
              </a:ext>
            </a:extLst>
          </p:cNvPr>
          <p:cNvSpPr>
            <a:spLocks/>
          </p:cNvSpPr>
          <p:nvPr/>
        </p:nvSpPr>
        <p:spPr bwMode="auto">
          <a:xfrm rot="17157233">
            <a:off x="6729568" y="2779615"/>
            <a:ext cx="828675"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Text Box 11">
            <a:extLst>
              <a:ext uri="{FF2B5EF4-FFF2-40B4-BE49-F238E27FC236}">
                <a16:creationId xmlns:a16="http://schemas.microsoft.com/office/drawing/2014/main" id="{8C8B215D-CB20-491C-BC1D-99EC8955444D}"/>
              </a:ext>
            </a:extLst>
          </p:cNvPr>
          <p:cNvSpPr txBox="1">
            <a:spLocks noChangeArrowheads="1"/>
          </p:cNvSpPr>
          <p:nvPr/>
        </p:nvSpPr>
        <p:spPr bwMode="auto">
          <a:xfrm>
            <a:off x="7414455" y="1840521"/>
            <a:ext cx="35702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err="1">
                <a:latin typeface="Arial" panose="020B0604020202020204" pitchFamily="34" charset="0"/>
              </a:rPr>
              <a:t>rdt_rcv</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a:t>
            </a:r>
          </a:p>
          <a:p>
            <a:pPr algn="l"/>
            <a:r>
              <a:rPr lang="en-US" altLang="zh-CN" sz="1400" dirty="0">
                <a:latin typeface="Arial" panose="020B0604020202020204" pitchFamily="34" charset="0"/>
              </a:rPr>
              <a:t>  &amp;&amp; </a:t>
            </a:r>
            <a:r>
              <a:rPr lang="en-US" altLang="zh-CN" sz="1400" dirty="0" err="1">
                <a:latin typeface="Arial" panose="020B0604020202020204" pitchFamily="34" charset="0"/>
              </a:rPr>
              <a:t>notcurrupt</a:t>
            </a:r>
            <a:r>
              <a:rPr lang="en-US" altLang="zh-CN" sz="1400" dirty="0">
                <a:latin typeface="Arial" panose="020B0604020202020204" pitchFamily="34" charset="0"/>
              </a:rPr>
              <a:t>(</a:t>
            </a:r>
            <a:r>
              <a:rPr lang="en-US" altLang="zh-CN" sz="1400" dirty="0" err="1">
                <a:latin typeface="Arial" panose="020B0604020202020204" pitchFamily="34" charset="0"/>
              </a:rPr>
              <a:t>rcvpkt</a:t>
            </a:r>
            <a:r>
              <a:rPr lang="en-US" altLang="zh-CN" sz="1400" dirty="0">
                <a:latin typeface="Arial" panose="020B0604020202020204" pitchFamily="34" charset="0"/>
              </a:rPr>
              <a:t>)</a:t>
            </a:r>
          </a:p>
          <a:p>
            <a:pPr algn="l"/>
            <a:r>
              <a:rPr lang="en-US" altLang="zh-CN" sz="1400" dirty="0">
                <a:latin typeface="Arial" panose="020B0604020202020204" pitchFamily="34" charset="0"/>
              </a:rPr>
              <a:t>  &amp;&amp; </a:t>
            </a:r>
            <a:r>
              <a:rPr lang="en-US" altLang="zh-CN" sz="1400" dirty="0" err="1">
                <a:latin typeface="Arial" panose="020B0604020202020204" pitchFamily="34" charset="0"/>
              </a:rPr>
              <a:t>hasseqnum</a:t>
            </a:r>
            <a:r>
              <a:rPr lang="en-US" altLang="zh-CN" sz="1400" dirty="0">
                <a:latin typeface="Arial" panose="020B0604020202020204" pitchFamily="34" charset="0"/>
              </a:rPr>
              <a:t>(</a:t>
            </a:r>
            <a:r>
              <a:rPr lang="en-US" altLang="zh-CN" sz="1400" dirty="0" err="1">
                <a:latin typeface="Arial" panose="020B0604020202020204" pitchFamily="34" charset="0"/>
              </a:rPr>
              <a:t>rcvpkt,expectedseqnum</a:t>
            </a:r>
            <a:r>
              <a:rPr lang="en-US" altLang="zh-CN" sz="1400" dirty="0">
                <a:latin typeface="Arial" panose="020B0604020202020204" pitchFamily="34" charset="0"/>
              </a:rPr>
              <a:t>) </a:t>
            </a:r>
            <a:endParaRPr lang="en-US" altLang="zh-CN" sz="1400" dirty="0">
              <a:latin typeface="Times New Roman" panose="02020603050405020304" pitchFamily="18" charset="0"/>
            </a:endParaRPr>
          </a:p>
        </p:txBody>
      </p:sp>
      <p:sp>
        <p:nvSpPr>
          <p:cNvPr id="12" name="Line 12">
            <a:extLst>
              <a:ext uri="{FF2B5EF4-FFF2-40B4-BE49-F238E27FC236}">
                <a16:creationId xmlns:a16="http://schemas.microsoft.com/office/drawing/2014/main" id="{CB61B1FD-6867-411D-BEE5-71DB173E57F5}"/>
              </a:ext>
            </a:extLst>
          </p:cNvPr>
          <p:cNvSpPr>
            <a:spLocks noChangeShapeType="1"/>
          </p:cNvSpPr>
          <p:nvPr/>
        </p:nvSpPr>
        <p:spPr bwMode="auto">
          <a:xfrm>
            <a:off x="7484304" y="2532672"/>
            <a:ext cx="31750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3">
            <a:extLst>
              <a:ext uri="{FF2B5EF4-FFF2-40B4-BE49-F238E27FC236}">
                <a16:creationId xmlns:a16="http://schemas.microsoft.com/office/drawing/2014/main" id="{83E8F233-AFE6-47E3-ADB8-3EEC9316AE13}"/>
              </a:ext>
            </a:extLst>
          </p:cNvPr>
          <p:cNvSpPr txBox="1">
            <a:spLocks noChangeArrowheads="1"/>
          </p:cNvSpPr>
          <p:nvPr/>
        </p:nvSpPr>
        <p:spPr bwMode="auto">
          <a:xfrm>
            <a:off x="7419217" y="2575533"/>
            <a:ext cx="43148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r>
              <a:rPr lang="en-US" altLang="zh-CN" sz="1400" dirty="0">
                <a:latin typeface="Arial" panose="020B0604020202020204" pitchFamily="34" charset="0"/>
              </a:rPr>
              <a:t>extract(</a:t>
            </a:r>
            <a:r>
              <a:rPr lang="en-US" altLang="zh-CN" sz="1400" dirty="0" err="1">
                <a:latin typeface="Arial" panose="020B0604020202020204" pitchFamily="34" charset="0"/>
              </a:rPr>
              <a:t>rcvpkt,data</a:t>
            </a:r>
            <a:r>
              <a:rPr lang="en-US" altLang="zh-CN" sz="1400" dirty="0">
                <a:latin typeface="Arial" panose="020B0604020202020204" pitchFamily="34" charset="0"/>
              </a:rPr>
              <a:t>)</a:t>
            </a:r>
          </a:p>
          <a:p>
            <a:pPr algn="l"/>
            <a:r>
              <a:rPr lang="en-US" altLang="zh-CN" sz="1400" dirty="0" err="1">
                <a:latin typeface="Arial" panose="020B0604020202020204" pitchFamily="34" charset="0"/>
              </a:rPr>
              <a:t>deliver_data</a:t>
            </a:r>
            <a:r>
              <a:rPr lang="en-US" altLang="zh-CN" sz="1400" dirty="0">
                <a:latin typeface="Arial" panose="020B0604020202020204" pitchFamily="34" charset="0"/>
              </a:rPr>
              <a:t>(data)</a:t>
            </a:r>
          </a:p>
          <a:p>
            <a:pPr algn="l"/>
            <a:r>
              <a:rPr lang="en-US" altLang="zh-CN" sz="1400" dirty="0" err="1">
                <a:latin typeface="Arial" panose="020B0604020202020204" pitchFamily="34" charset="0"/>
              </a:rPr>
              <a:t>sndpkt</a:t>
            </a:r>
            <a:r>
              <a:rPr lang="en-US" altLang="zh-CN" sz="1400" dirty="0">
                <a:latin typeface="Arial" panose="020B0604020202020204" pitchFamily="34" charset="0"/>
              </a:rPr>
              <a:t> = </a:t>
            </a:r>
            <a:r>
              <a:rPr lang="en-US" altLang="zh-CN" sz="1400" dirty="0" err="1">
                <a:latin typeface="Arial" panose="020B0604020202020204" pitchFamily="34" charset="0"/>
              </a:rPr>
              <a:t>make_pkt</a:t>
            </a:r>
            <a:r>
              <a:rPr lang="en-US" altLang="zh-CN" sz="1400" dirty="0">
                <a:latin typeface="Arial" panose="020B0604020202020204" pitchFamily="34" charset="0"/>
              </a:rPr>
              <a:t>(</a:t>
            </a:r>
            <a:r>
              <a:rPr lang="en-US" altLang="zh-CN" sz="1400" dirty="0" err="1">
                <a:latin typeface="Arial" panose="020B0604020202020204" pitchFamily="34" charset="0"/>
              </a:rPr>
              <a:t>expectedseqnum,ACK,chksum</a:t>
            </a:r>
            <a:r>
              <a:rPr lang="en-US" altLang="zh-CN" sz="1400" dirty="0">
                <a:latin typeface="Arial" panose="020B0604020202020204" pitchFamily="34" charset="0"/>
              </a:rPr>
              <a:t>)</a:t>
            </a:r>
          </a:p>
          <a:p>
            <a:pPr algn="l"/>
            <a:r>
              <a:rPr lang="en-US" altLang="zh-CN" sz="1400" dirty="0" err="1">
                <a:latin typeface="Arial" panose="020B0604020202020204" pitchFamily="34" charset="0"/>
              </a:rPr>
              <a:t>udt_send</a:t>
            </a:r>
            <a:r>
              <a:rPr lang="en-US" altLang="zh-CN" sz="1400" dirty="0">
                <a:latin typeface="Arial" panose="020B0604020202020204" pitchFamily="34" charset="0"/>
              </a:rPr>
              <a:t>(</a:t>
            </a:r>
            <a:r>
              <a:rPr lang="en-US" altLang="zh-CN" sz="1400" dirty="0" err="1">
                <a:latin typeface="Arial" panose="020B0604020202020204" pitchFamily="34" charset="0"/>
              </a:rPr>
              <a:t>sndpkt</a:t>
            </a:r>
            <a:r>
              <a:rPr lang="en-US" altLang="zh-CN" sz="1400" dirty="0">
                <a:latin typeface="Arial" panose="020B0604020202020204" pitchFamily="34" charset="0"/>
              </a:rPr>
              <a:t>)</a:t>
            </a:r>
          </a:p>
          <a:p>
            <a:pPr algn="l"/>
            <a:r>
              <a:rPr lang="en-US" altLang="zh-CN" sz="1400" dirty="0" err="1">
                <a:latin typeface="Arial" panose="020B0604020202020204" pitchFamily="34" charset="0"/>
              </a:rPr>
              <a:t>expectedseqnum</a:t>
            </a:r>
            <a:r>
              <a:rPr lang="en-US" altLang="zh-CN" sz="1400" dirty="0">
                <a:latin typeface="Arial" panose="020B0604020202020204" pitchFamily="34" charset="0"/>
              </a:rPr>
              <a:t>++</a:t>
            </a:r>
            <a:endParaRPr lang="en-US" altLang="zh-CN" sz="1400" dirty="0">
              <a:latin typeface="Times New Roman" panose="02020603050405020304" pitchFamily="18" charset="0"/>
            </a:endParaRPr>
          </a:p>
        </p:txBody>
      </p:sp>
      <p:sp>
        <p:nvSpPr>
          <p:cNvPr id="14" name="Freeform 10">
            <a:extLst>
              <a:ext uri="{FF2B5EF4-FFF2-40B4-BE49-F238E27FC236}">
                <a16:creationId xmlns:a16="http://schemas.microsoft.com/office/drawing/2014/main" id="{223E0AD3-AFC1-4F9C-BA04-78D4FD425115}"/>
              </a:ext>
            </a:extLst>
          </p:cNvPr>
          <p:cNvSpPr>
            <a:spLocks/>
          </p:cNvSpPr>
          <p:nvPr/>
        </p:nvSpPr>
        <p:spPr bwMode="auto">
          <a:xfrm rot="6689249">
            <a:off x="6517680" y="4270897"/>
            <a:ext cx="828675"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473288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45B59-C6F9-4A56-9BB7-03E94BE43D49}"/>
              </a:ext>
            </a:extLst>
          </p:cNvPr>
          <p:cNvSpPr>
            <a:spLocks noGrp="1"/>
          </p:cNvSpPr>
          <p:nvPr>
            <p:ph type="title"/>
          </p:nvPr>
        </p:nvSpPr>
        <p:spPr/>
        <p:txBody>
          <a:bodyPr/>
          <a:lstStyle/>
          <a:p>
            <a:r>
              <a:rPr lang="zh-CN" altLang="en-US" dirty="0"/>
              <a:t>回退</a:t>
            </a:r>
            <a:r>
              <a:rPr lang="en-US" altLang="zh-CN" dirty="0"/>
              <a:t>N</a:t>
            </a:r>
            <a:r>
              <a:rPr lang="zh-CN" altLang="en-US" dirty="0"/>
              <a:t>：例子</a:t>
            </a:r>
          </a:p>
        </p:txBody>
      </p:sp>
      <p:sp>
        <p:nvSpPr>
          <p:cNvPr id="4" name="灯片编号占位符 3">
            <a:extLst>
              <a:ext uri="{FF2B5EF4-FFF2-40B4-BE49-F238E27FC236}">
                <a16:creationId xmlns:a16="http://schemas.microsoft.com/office/drawing/2014/main" id="{991132B9-04BD-4CFE-8815-75F7BE7CE804}"/>
              </a:ext>
            </a:extLst>
          </p:cNvPr>
          <p:cNvSpPr>
            <a:spLocks noGrp="1"/>
          </p:cNvSpPr>
          <p:nvPr>
            <p:ph type="sldNum" sz="quarter" idx="11"/>
          </p:nvPr>
        </p:nvSpPr>
        <p:spPr/>
        <p:txBody>
          <a:bodyPr/>
          <a:lstStyle/>
          <a:p>
            <a:pPr>
              <a:defRPr/>
            </a:pPr>
            <a:fld id="{3FFE790D-BCFB-4008-9260-CA63AEE325FD}" type="slidenum">
              <a:rPr lang="en-US" smtClean="0"/>
              <a:pPr>
                <a:defRPr/>
              </a:pPr>
              <a:t>63</a:t>
            </a:fld>
            <a:endParaRPr lang="en-US" dirty="0"/>
          </a:p>
        </p:txBody>
      </p:sp>
      <p:sp>
        <p:nvSpPr>
          <p:cNvPr id="5" name="Text Box 4">
            <a:extLst>
              <a:ext uri="{FF2B5EF4-FFF2-40B4-BE49-F238E27FC236}">
                <a16:creationId xmlns:a16="http://schemas.microsoft.com/office/drawing/2014/main" id="{1A4ED002-710B-44B9-AE31-B34DB5DB78A4}"/>
              </a:ext>
            </a:extLst>
          </p:cNvPr>
          <p:cNvSpPr txBox="1">
            <a:spLocks noChangeArrowheads="1"/>
          </p:cNvSpPr>
          <p:nvPr/>
        </p:nvSpPr>
        <p:spPr bwMode="auto">
          <a:xfrm>
            <a:off x="4118335" y="1465262"/>
            <a:ext cx="127599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pkt1</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pkt2</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pkt3</a:t>
            </a:r>
          </a:p>
          <a:p>
            <a:pPr algn="r">
              <a:defRPr/>
            </a:pPr>
            <a:r>
              <a:rPr 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等待</a:t>
            </a:r>
            <a:r>
              <a:rPr lang="en-US" sz="1800" dirty="0">
                <a:latin typeface="微软雅黑" panose="020B0503020204020204" pitchFamily="34" charset="-122"/>
                <a:ea typeface="微软雅黑" panose="020B0503020204020204" pitchFamily="34" charset="-122"/>
              </a:rPr>
              <a:t>)</a:t>
            </a:r>
          </a:p>
        </p:txBody>
      </p:sp>
      <p:sp>
        <p:nvSpPr>
          <p:cNvPr id="6" name="Text Box 5">
            <a:extLst>
              <a:ext uri="{FF2B5EF4-FFF2-40B4-BE49-F238E27FC236}">
                <a16:creationId xmlns:a16="http://schemas.microsoft.com/office/drawing/2014/main" id="{8B7690A0-015D-41EE-80F9-DC40413CAAE6}"/>
              </a:ext>
            </a:extLst>
          </p:cNvPr>
          <p:cNvSpPr txBox="1">
            <a:spLocks noChangeArrowheads="1"/>
          </p:cNvSpPr>
          <p:nvPr/>
        </p:nvSpPr>
        <p:spPr bwMode="auto">
          <a:xfrm>
            <a:off x="4468812" y="1093787"/>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sz="2000" i="1" u="sng" dirty="0">
              <a:solidFill>
                <a:srgbClr val="000099"/>
              </a:solidFill>
              <a:latin typeface="微软雅黑" panose="020B0503020204020204" pitchFamily="34" charset="-122"/>
              <a:ea typeface="微软雅黑" panose="020B0503020204020204" pitchFamily="34" charset="-122"/>
            </a:endParaRPr>
          </a:p>
        </p:txBody>
      </p:sp>
      <p:sp>
        <p:nvSpPr>
          <p:cNvPr id="7" name="Text Box 6">
            <a:extLst>
              <a:ext uri="{FF2B5EF4-FFF2-40B4-BE49-F238E27FC236}">
                <a16:creationId xmlns:a16="http://schemas.microsoft.com/office/drawing/2014/main" id="{1F5E88EF-8684-4D7C-BFFF-A1B995047446}"/>
              </a:ext>
            </a:extLst>
          </p:cNvPr>
          <p:cNvSpPr txBox="1">
            <a:spLocks noChangeArrowheads="1"/>
          </p:cNvSpPr>
          <p:nvPr/>
        </p:nvSpPr>
        <p:spPr bwMode="auto">
          <a:xfrm>
            <a:off x="7499350" y="1112837"/>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sz="2000" i="1" u="sng" dirty="0">
              <a:solidFill>
                <a:srgbClr val="008000"/>
              </a:solidFill>
              <a:latin typeface="微软雅黑" panose="020B0503020204020204" pitchFamily="34" charset="-122"/>
              <a:ea typeface="微软雅黑" panose="020B0503020204020204" pitchFamily="34" charset="-122"/>
            </a:endParaRPr>
          </a:p>
        </p:txBody>
      </p:sp>
      <p:sp>
        <p:nvSpPr>
          <p:cNvPr id="8" name="Line 14">
            <a:extLst>
              <a:ext uri="{FF2B5EF4-FFF2-40B4-BE49-F238E27FC236}">
                <a16:creationId xmlns:a16="http://schemas.microsoft.com/office/drawing/2014/main" id="{F95132A6-4C90-4C9F-9B10-EB073EEFE321}"/>
              </a:ext>
            </a:extLst>
          </p:cNvPr>
          <p:cNvSpPr>
            <a:spLocks noChangeShapeType="1"/>
          </p:cNvSpPr>
          <p:nvPr/>
        </p:nvSpPr>
        <p:spPr bwMode="auto">
          <a:xfrm>
            <a:off x="7573962" y="1711325"/>
            <a:ext cx="11113" cy="4538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9" name="Text Box 15">
            <a:extLst>
              <a:ext uri="{FF2B5EF4-FFF2-40B4-BE49-F238E27FC236}">
                <a16:creationId xmlns:a16="http://schemas.microsoft.com/office/drawing/2014/main" id="{3A76BCF6-D9E3-4EC4-8D18-F5DB9A81F0C3}"/>
              </a:ext>
            </a:extLst>
          </p:cNvPr>
          <p:cNvSpPr txBox="1">
            <a:spLocks noChangeArrowheads="1"/>
          </p:cNvSpPr>
          <p:nvPr/>
        </p:nvSpPr>
        <p:spPr bwMode="auto">
          <a:xfrm>
            <a:off x="7516812" y="1906587"/>
            <a:ext cx="307498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pkt0,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ack0</a:t>
            </a:r>
          </a:p>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pkt1,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ack1</a:t>
            </a:r>
          </a:p>
          <a:p>
            <a:pPr algn="l">
              <a:defRPr/>
            </a:pPr>
            <a:r>
              <a:rPr lang="en-US" sz="1800" dirty="0">
                <a:latin typeface="微软雅黑" panose="020B0503020204020204" pitchFamily="34" charset="-122"/>
                <a:ea typeface="微软雅黑" panose="020B0503020204020204" pitchFamily="34" charset="-122"/>
              </a:rPr>
              <a:t> </a:t>
            </a:r>
          </a:p>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pkt3, </a:t>
            </a:r>
            <a:r>
              <a:rPr lang="zh-CN" altLang="en-US" sz="1800" dirty="0">
                <a:latin typeface="微软雅黑" panose="020B0503020204020204" pitchFamily="34" charset="-122"/>
                <a:ea typeface="微软雅黑" panose="020B0503020204020204" pitchFamily="34" charset="-122"/>
              </a:rPr>
              <a:t>忽略</a:t>
            </a:r>
            <a:r>
              <a:rPr 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重发 </a:t>
            </a:r>
            <a:r>
              <a:rPr lang="en-US" sz="1800" dirty="0">
                <a:latin typeface="微软雅黑" panose="020B0503020204020204" pitchFamily="34" charset="-122"/>
                <a:ea typeface="微软雅黑" panose="020B0503020204020204" pitchFamily="34" charset="-122"/>
              </a:rPr>
              <a:t>ack1</a:t>
            </a:r>
          </a:p>
        </p:txBody>
      </p:sp>
      <p:sp>
        <p:nvSpPr>
          <p:cNvPr id="10" name="Text Box 22">
            <a:extLst>
              <a:ext uri="{FF2B5EF4-FFF2-40B4-BE49-F238E27FC236}">
                <a16:creationId xmlns:a16="http://schemas.microsoft.com/office/drawing/2014/main" id="{F0537DA7-F224-4A93-86FA-13F722F03AA3}"/>
              </a:ext>
            </a:extLst>
          </p:cNvPr>
          <p:cNvSpPr txBox="1">
            <a:spLocks noChangeArrowheads="1"/>
          </p:cNvSpPr>
          <p:nvPr/>
        </p:nvSpPr>
        <p:spPr bwMode="auto">
          <a:xfrm>
            <a:off x="3080616" y="3068637"/>
            <a:ext cx="236609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ack0,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pkt4</a:t>
            </a:r>
          </a:p>
          <a:p>
            <a:pPr algn="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pkt5</a:t>
            </a:r>
          </a:p>
          <a:p>
            <a:pPr algn="r">
              <a:defRPr/>
            </a:pPr>
            <a:endParaRPr lang="en-US" sz="1800" dirty="0">
              <a:latin typeface="微软雅黑" panose="020B0503020204020204" pitchFamily="34" charset="-122"/>
              <a:ea typeface="微软雅黑" panose="020B0503020204020204" pitchFamily="34" charset="-122"/>
            </a:endParaRPr>
          </a:p>
        </p:txBody>
      </p:sp>
      <p:pic>
        <p:nvPicPr>
          <p:cNvPr id="11" name="Picture 34" descr="alarm_clock_ringing">
            <a:extLst>
              <a:ext uri="{FF2B5EF4-FFF2-40B4-BE49-F238E27FC236}">
                <a16:creationId xmlns:a16="http://schemas.microsoft.com/office/drawing/2014/main" id="{ECF4A94F-94EB-4FA0-AA78-928C5EE9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16400"/>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5">
            <a:extLst>
              <a:ext uri="{FF2B5EF4-FFF2-40B4-BE49-F238E27FC236}">
                <a16:creationId xmlns:a16="http://schemas.microsoft.com/office/drawing/2014/main" id="{223FEA3A-6D91-4B79-AB3B-99D2D2514E12}"/>
              </a:ext>
            </a:extLst>
          </p:cNvPr>
          <p:cNvSpPr txBox="1">
            <a:spLocks noChangeArrowheads="1"/>
          </p:cNvSpPr>
          <p:nvPr/>
        </p:nvSpPr>
        <p:spPr bwMode="auto">
          <a:xfrm>
            <a:off x="4089760" y="4432300"/>
            <a:ext cx="1275990" cy="303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75000"/>
              </a:lnSpc>
              <a:defRPr/>
            </a:pPr>
            <a:r>
              <a:rPr lang="en-US" sz="1800" i="1" dirty="0">
                <a:solidFill>
                  <a:srgbClr val="FF0000"/>
                </a:solidFill>
                <a:latin typeface="微软雅黑" panose="020B0503020204020204" pitchFamily="34" charset="-122"/>
                <a:ea typeface="微软雅黑" panose="020B0503020204020204" pitchFamily="34" charset="-122"/>
              </a:rPr>
              <a:t>pkt 2 </a:t>
            </a:r>
            <a:r>
              <a:rPr lang="zh-CN" altLang="en-US" sz="1800" i="1" dirty="0">
                <a:solidFill>
                  <a:srgbClr val="FF0000"/>
                </a:solidFill>
                <a:latin typeface="微软雅黑" panose="020B0503020204020204" pitchFamily="34" charset="-122"/>
                <a:ea typeface="微软雅黑" panose="020B0503020204020204" pitchFamily="34" charset="-122"/>
              </a:rPr>
              <a:t>超时</a:t>
            </a:r>
            <a:endParaRPr lang="en-US" sz="1800" i="1" dirty="0">
              <a:solidFill>
                <a:srgbClr val="FF0000"/>
              </a:solidFill>
              <a:latin typeface="微软雅黑" panose="020B0503020204020204" pitchFamily="34" charset="-122"/>
              <a:ea typeface="微软雅黑" panose="020B0503020204020204" pitchFamily="34" charset="-122"/>
            </a:endParaRPr>
          </a:p>
        </p:txBody>
      </p:sp>
      <p:sp>
        <p:nvSpPr>
          <p:cNvPr id="13" name="Text Box 36">
            <a:extLst>
              <a:ext uri="{FF2B5EF4-FFF2-40B4-BE49-F238E27FC236}">
                <a16:creationId xmlns:a16="http://schemas.microsoft.com/office/drawing/2014/main" id="{35D98B68-E306-4895-834F-BEC61788B03A}"/>
              </a:ext>
            </a:extLst>
          </p:cNvPr>
          <p:cNvSpPr txBox="1">
            <a:spLocks noChangeArrowheads="1"/>
          </p:cNvSpPr>
          <p:nvPr/>
        </p:nvSpPr>
        <p:spPr bwMode="auto">
          <a:xfrm>
            <a:off x="4123097" y="4646612"/>
            <a:ext cx="1275990"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pkt2</a:t>
            </a:r>
          </a:p>
          <a:p>
            <a:pPr algn="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pkt3</a:t>
            </a:r>
          </a:p>
          <a:p>
            <a:pPr algn="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pkt4</a:t>
            </a:r>
          </a:p>
          <a:p>
            <a:pPr algn="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pkt5</a:t>
            </a:r>
          </a:p>
        </p:txBody>
      </p:sp>
      <p:sp>
        <p:nvSpPr>
          <p:cNvPr id="14" name="Line 7">
            <a:extLst>
              <a:ext uri="{FF2B5EF4-FFF2-40B4-BE49-F238E27FC236}">
                <a16:creationId xmlns:a16="http://schemas.microsoft.com/office/drawing/2014/main" id="{975187CF-3F29-437F-9CAB-D3D8DCDDABA3}"/>
              </a:ext>
            </a:extLst>
          </p:cNvPr>
          <p:cNvSpPr>
            <a:spLocks noChangeShapeType="1"/>
          </p:cNvSpPr>
          <p:nvPr/>
        </p:nvSpPr>
        <p:spPr bwMode="auto">
          <a:xfrm>
            <a:off x="5438775" y="1658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5" name="Line 11">
            <a:extLst>
              <a:ext uri="{FF2B5EF4-FFF2-40B4-BE49-F238E27FC236}">
                <a16:creationId xmlns:a16="http://schemas.microsoft.com/office/drawing/2014/main" id="{0F75CE7E-EAE8-4B7D-9BBB-63AE2C2EEE2A}"/>
              </a:ext>
            </a:extLst>
          </p:cNvPr>
          <p:cNvSpPr>
            <a:spLocks noChangeShapeType="1"/>
          </p:cNvSpPr>
          <p:nvPr/>
        </p:nvSpPr>
        <p:spPr bwMode="auto">
          <a:xfrm>
            <a:off x="5437187" y="193357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6" name="Line 12">
            <a:extLst>
              <a:ext uri="{FF2B5EF4-FFF2-40B4-BE49-F238E27FC236}">
                <a16:creationId xmlns:a16="http://schemas.microsoft.com/office/drawing/2014/main" id="{00CC02E1-B72E-421D-81CD-C548F460CCA9}"/>
              </a:ext>
            </a:extLst>
          </p:cNvPr>
          <p:cNvSpPr>
            <a:spLocks noChangeShapeType="1"/>
          </p:cNvSpPr>
          <p:nvPr/>
        </p:nvSpPr>
        <p:spPr bwMode="auto">
          <a:xfrm>
            <a:off x="5453062" y="2197100"/>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7" name="Line 13">
            <a:extLst>
              <a:ext uri="{FF2B5EF4-FFF2-40B4-BE49-F238E27FC236}">
                <a16:creationId xmlns:a16="http://schemas.microsoft.com/office/drawing/2014/main" id="{67B3EDC6-7F84-4B11-A2AB-BC4BEFA632DA}"/>
              </a:ext>
            </a:extLst>
          </p:cNvPr>
          <p:cNvSpPr>
            <a:spLocks noChangeShapeType="1"/>
          </p:cNvSpPr>
          <p:nvPr/>
        </p:nvSpPr>
        <p:spPr bwMode="auto">
          <a:xfrm>
            <a:off x="5459412" y="24828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8" name="Line 17">
            <a:extLst>
              <a:ext uri="{FF2B5EF4-FFF2-40B4-BE49-F238E27FC236}">
                <a16:creationId xmlns:a16="http://schemas.microsoft.com/office/drawing/2014/main" id="{667F4D55-CB1A-4684-8D70-CE43D2A7831C}"/>
              </a:ext>
            </a:extLst>
          </p:cNvPr>
          <p:cNvSpPr>
            <a:spLocks noChangeShapeType="1"/>
          </p:cNvSpPr>
          <p:nvPr/>
        </p:nvSpPr>
        <p:spPr bwMode="auto">
          <a:xfrm flipH="1">
            <a:off x="5445125" y="2182812"/>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9" name="Text Box 19">
            <a:extLst>
              <a:ext uri="{FF2B5EF4-FFF2-40B4-BE49-F238E27FC236}">
                <a16:creationId xmlns:a16="http://schemas.microsoft.com/office/drawing/2014/main" id="{808C7014-FA10-40B1-8EC8-C25ED4F02780}"/>
              </a:ext>
            </a:extLst>
          </p:cNvPr>
          <p:cNvSpPr txBox="1">
            <a:spLocks noChangeArrowheads="1"/>
          </p:cNvSpPr>
          <p:nvPr/>
        </p:nvSpPr>
        <p:spPr bwMode="auto">
          <a:xfrm>
            <a:off x="6215062" y="2232025"/>
            <a:ext cx="34657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a:solidFill>
                  <a:srgbClr val="FF0000"/>
                </a:solidFill>
                <a:latin typeface="微软雅黑" panose="020B0503020204020204" pitchFamily="34" charset="-122"/>
                <a:ea typeface="微软雅黑" panose="020B0503020204020204" pitchFamily="34" charset="-122"/>
              </a:rPr>
              <a:t>X</a:t>
            </a:r>
          </a:p>
        </p:txBody>
      </p:sp>
      <p:sp>
        <p:nvSpPr>
          <p:cNvPr id="20" name="Text Box 20">
            <a:extLst>
              <a:ext uri="{FF2B5EF4-FFF2-40B4-BE49-F238E27FC236}">
                <a16:creationId xmlns:a16="http://schemas.microsoft.com/office/drawing/2014/main" id="{4FAB8168-5EA7-4296-B6D7-AA56A66C5A70}"/>
              </a:ext>
            </a:extLst>
          </p:cNvPr>
          <p:cNvSpPr txBox="1">
            <a:spLocks noChangeArrowheads="1"/>
          </p:cNvSpPr>
          <p:nvPr/>
        </p:nvSpPr>
        <p:spPr bwMode="auto">
          <a:xfrm>
            <a:off x="6373812" y="2252662"/>
            <a:ext cx="5581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solidFill>
                  <a:srgbClr val="FF0000"/>
                </a:solidFill>
                <a:latin typeface="微软雅黑" panose="020B0503020204020204" pitchFamily="34" charset="-122"/>
                <a:ea typeface="微软雅黑" panose="020B0503020204020204" pitchFamily="34" charset="-122"/>
              </a:rPr>
              <a:t>loss</a:t>
            </a:r>
          </a:p>
        </p:txBody>
      </p:sp>
      <p:sp>
        <p:nvSpPr>
          <p:cNvPr id="21" name="Line 21">
            <a:extLst>
              <a:ext uri="{FF2B5EF4-FFF2-40B4-BE49-F238E27FC236}">
                <a16:creationId xmlns:a16="http://schemas.microsoft.com/office/drawing/2014/main" id="{4F57C683-8EF4-485C-A72C-51394B8E0982}"/>
              </a:ext>
            </a:extLst>
          </p:cNvPr>
          <p:cNvSpPr>
            <a:spLocks noChangeShapeType="1"/>
          </p:cNvSpPr>
          <p:nvPr/>
        </p:nvSpPr>
        <p:spPr bwMode="auto">
          <a:xfrm flipH="1">
            <a:off x="5441950" y="24685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2" name="Line 24">
            <a:extLst>
              <a:ext uri="{FF2B5EF4-FFF2-40B4-BE49-F238E27FC236}">
                <a16:creationId xmlns:a16="http://schemas.microsoft.com/office/drawing/2014/main" id="{0A99BA85-EDDD-4DB1-865F-11234AD98325}"/>
              </a:ext>
            </a:extLst>
          </p:cNvPr>
          <p:cNvSpPr>
            <a:spLocks noChangeShapeType="1"/>
          </p:cNvSpPr>
          <p:nvPr/>
        </p:nvSpPr>
        <p:spPr bwMode="auto">
          <a:xfrm>
            <a:off x="5445125" y="3305175"/>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3" name="Line 25">
            <a:extLst>
              <a:ext uri="{FF2B5EF4-FFF2-40B4-BE49-F238E27FC236}">
                <a16:creationId xmlns:a16="http://schemas.microsoft.com/office/drawing/2014/main" id="{80DE64D7-6C6A-41D3-AEC7-CFE5559167F0}"/>
              </a:ext>
            </a:extLst>
          </p:cNvPr>
          <p:cNvSpPr>
            <a:spLocks noChangeShapeType="1"/>
          </p:cNvSpPr>
          <p:nvPr/>
        </p:nvSpPr>
        <p:spPr bwMode="auto">
          <a:xfrm>
            <a:off x="5476875" y="362426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4" name="Line 26">
            <a:extLst>
              <a:ext uri="{FF2B5EF4-FFF2-40B4-BE49-F238E27FC236}">
                <a16:creationId xmlns:a16="http://schemas.microsoft.com/office/drawing/2014/main" id="{958C4754-71A1-43F3-AC7E-0A5FA1D11B4A}"/>
              </a:ext>
            </a:extLst>
          </p:cNvPr>
          <p:cNvSpPr>
            <a:spLocks noChangeShapeType="1"/>
          </p:cNvSpPr>
          <p:nvPr/>
        </p:nvSpPr>
        <p:spPr bwMode="auto">
          <a:xfrm flipH="1">
            <a:off x="5473700" y="299878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nvGrpSpPr>
          <p:cNvPr id="25" name="Group 29">
            <a:extLst>
              <a:ext uri="{FF2B5EF4-FFF2-40B4-BE49-F238E27FC236}">
                <a16:creationId xmlns:a16="http://schemas.microsoft.com/office/drawing/2014/main" id="{DFE1554A-5BAD-48ED-982F-62650D1EC36A}"/>
              </a:ext>
            </a:extLst>
          </p:cNvPr>
          <p:cNvGrpSpPr>
            <a:grpSpLocks/>
          </p:cNvGrpSpPr>
          <p:nvPr/>
        </p:nvGrpSpPr>
        <p:grpSpPr bwMode="auto">
          <a:xfrm>
            <a:off x="5334000" y="3542665"/>
            <a:ext cx="104775" cy="1107122"/>
            <a:chOff x="3651" y="1878"/>
            <a:chExt cx="78" cy="963"/>
          </a:xfrm>
        </p:grpSpPr>
        <p:sp>
          <p:nvSpPr>
            <p:cNvPr id="26" name="Line 30">
              <a:extLst>
                <a:ext uri="{FF2B5EF4-FFF2-40B4-BE49-F238E27FC236}">
                  <a16:creationId xmlns:a16="http://schemas.microsoft.com/office/drawing/2014/main" id="{923FE4B0-AB3A-4C90-A224-C5E5DB243682}"/>
                </a:ext>
              </a:extLst>
            </p:cNvPr>
            <p:cNvSpPr>
              <a:spLocks noChangeShapeType="1"/>
            </p:cNvSpPr>
            <p:nvPr/>
          </p:nvSpPr>
          <p:spPr bwMode="auto">
            <a:xfrm>
              <a:off x="3729" y="1879"/>
              <a:ext cx="0" cy="9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7" name="Line 31">
              <a:extLst>
                <a:ext uri="{FF2B5EF4-FFF2-40B4-BE49-F238E27FC236}">
                  <a16:creationId xmlns:a16="http://schemas.microsoft.com/office/drawing/2014/main" id="{DB3168AF-E232-4F84-8471-7712591BDBB9}"/>
                </a:ext>
              </a:extLst>
            </p:cNvPr>
            <p:cNvSpPr>
              <a:spLocks noChangeShapeType="1"/>
            </p:cNvSpPr>
            <p:nvPr/>
          </p:nvSpPr>
          <p:spPr bwMode="auto">
            <a:xfrm flipH="1">
              <a:off x="3651" y="1878"/>
              <a:ext cx="7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8" name="Line 32">
              <a:extLst>
                <a:ext uri="{FF2B5EF4-FFF2-40B4-BE49-F238E27FC236}">
                  <a16:creationId xmlns:a16="http://schemas.microsoft.com/office/drawing/2014/main" id="{6CDD2AD9-91CA-4B94-A0BC-C6B1A893CC3F}"/>
                </a:ext>
              </a:extLst>
            </p:cNvPr>
            <p:cNvSpPr>
              <a:spLocks noChangeShapeType="1"/>
            </p:cNvSpPr>
            <p:nvPr/>
          </p:nvSpPr>
          <p:spPr bwMode="auto">
            <a:xfrm flipH="1">
              <a:off x="3651" y="2841"/>
              <a:ext cx="7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sp>
        <p:nvSpPr>
          <p:cNvPr id="29" name="Line 37">
            <a:extLst>
              <a:ext uri="{FF2B5EF4-FFF2-40B4-BE49-F238E27FC236}">
                <a16:creationId xmlns:a16="http://schemas.microsoft.com/office/drawing/2014/main" id="{F1DE2C11-1D61-48DD-8EB5-A1A7BA7CF989}"/>
              </a:ext>
            </a:extLst>
          </p:cNvPr>
          <p:cNvSpPr>
            <a:spLocks noChangeShapeType="1"/>
          </p:cNvSpPr>
          <p:nvPr/>
        </p:nvSpPr>
        <p:spPr bwMode="auto">
          <a:xfrm>
            <a:off x="5453062" y="4818062"/>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0" name="Line 38">
            <a:extLst>
              <a:ext uri="{FF2B5EF4-FFF2-40B4-BE49-F238E27FC236}">
                <a16:creationId xmlns:a16="http://schemas.microsoft.com/office/drawing/2014/main" id="{97B220E8-BF8D-4FBD-9D9B-68D1621BF5DA}"/>
              </a:ext>
            </a:extLst>
          </p:cNvPr>
          <p:cNvSpPr>
            <a:spLocks noChangeShapeType="1"/>
          </p:cNvSpPr>
          <p:nvPr/>
        </p:nvSpPr>
        <p:spPr bwMode="auto">
          <a:xfrm>
            <a:off x="5445125" y="50625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1" name="Line 39">
            <a:extLst>
              <a:ext uri="{FF2B5EF4-FFF2-40B4-BE49-F238E27FC236}">
                <a16:creationId xmlns:a16="http://schemas.microsoft.com/office/drawing/2014/main" id="{D6643C48-7EDD-4388-A914-46955385A50D}"/>
              </a:ext>
            </a:extLst>
          </p:cNvPr>
          <p:cNvSpPr>
            <a:spLocks noChangeShapeType="1"/>
          </p:cNvSpPr>
          <p:nvPr/>
        </p:nvSpPr>
        <p:spPr bwMode="auto">
          <a:xfrm>
            <a:off x="5438775" y="5295900"/>
            <a:ext cx="2101850"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2" name="Line 40">
            <a:extLst>
              <a:ext uri="{FF2B5EF4-FFF2-40B4-BE49-F238E27FC236}">
                <a16:creationId xmlns:a16="http://schemas.microsoft.com/office/drawing/2014/main" id="{6307217A-4F86-4BD6-A2F3-88C16DB52751}"/>
              </a:ext>
            </a:extLst>
          </p:cNvPr>
          <p:cNvSpPr>
            <a:spLocks noChangeShapeType="1"/>
          </p:cNvSpPr>
          <p:nvPr/>
        </p:nvSpPr>
        <p:spPr bwMode="auto">
          <a:xfrm>
            <a:off x="5441950" y="5529262"/>
            <a:ext cx="2100262"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3" name="Text Box 41">
            <a:extLst>
              <a:ext uri="{FF2B5EF4-FFF2-40B4-BE49-F238E27FC236}">
                <a16:creationId xmlns:a16="http://schemas.microsoft.com/office/drawing/2014/main" id="{7B00EAB3-CDDE-402D-A42C-40B39C173FA5}"/>
              </a:ext>
            </a:extLst>
          </p:cNvPr>
          <p:cNvSpPr txBox="1">
            <a:spLocks noChangeArrowheads="1"/>
          </p:cNvSpPr>
          <p:nvPr/>
        </p:nvSpPr>
        <p:spPr bwMode="auto">
          <a:xfrm>
            <a:off x="7513637" y="3430587"/>
            <a:ext cx="32305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pkt4, </a:t>
            </a:r>
            <a:r>
              <a:rPr lang="zh-CN" altLang="en-US" sz="1800" dirty="0">
                <a:latin typeface="微软雅黑" panose="020B0503020204020204" pitchFamily="34" charset="-122"/>
                <a:ea typeface="微软雅黑" panose="020B0503020204020204" pitchFamily="34" charset="-122"/>
              </a:rPr>
              <a:t>忽略</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重发 </a:t>
            </a:r>
            <a:r>
              <a:rPr lang="en-US" altLang="zh-CN" sz="1800" dirty="0">
                <a:latin typeface="微软雅黑" panose="020B0503020204020204" pitchFamily="34" charset="-122"/>
                <a:ea typeface="微软雅黑" panose="020B0503020204020204" pitchFamily="34" charset="-122"/>
              </a:rPr>
              <a:t>ack1</a:t>
            </a:r>
          </a:p>
        </p:txBody>
      </p:sp>
      <p:sp>
        <p:nvSpPr>
          <p:cNvPr id="34" name="Text Box 42">
            <a:extLst>
              <a:ext uri="{FF2B5EF4-FFF2-40B4-BE49-F238E27FC236}">
                <a16:creationId xmlns:a16="http://schemas.microsoft.com/office/drawing/2014/main" id="{02AE5905-0380-4A5F-928F-21C7A5DD332F}"/>
              </a:ext>
            </a:extLst>
          </p:cNvPr>
          <p:cNvSpPr txBox="1">
            <a:spLocks noChangeArrowheads="1"/>
          </p:cNvSpPr>
          <p:nvPr/>
        </p:nvSpPr>
        <p:spPr bwMode="auto">
          <a:xfrm>
            <a:off x="7532687" y="3951287"/>
            <a:ext cx="321151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pkt5, </a:t>
            </a:r>
            <a:r>
              <a:rPr lang="zh-CN" altLang="en-US" sz="1800" dirty="0">
                <a:latin typeface="微软雅黑" panose="020B0503020204020204" pitchFamily="34" charset="-122"/>
                <a:ea typeface="微软雅黑" panose="020B0503020204020204" pitchFamily="34" charset="-122"/>
              </a:rPr>
              <a:t>忽略</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重发 </a:t>
            </a:r>
            <a:r>
              <a:rPr lang="en-US" altLang="zh-CN" sz="1800" dirty="0">
                <a:latin typeface="微软雅黑" panose="020B0503020204020204" pitchFamily="34" charset="-122"/>
                <a:ea typeface="微软雅黑" panose="020B0503020204020204" pitchFamily="34" charset="-122"/>
              </a:rPr>
              <a:t>ack1</a:t>
            </a:r>
          </a:p>
        </p:txBody>
      </p:sp>
      <p:sp>
        <p:nvSpPr>
          <p:cNvPr id="35" name="Text Box 43">
            <a:extLst>
              <a:ext uri="{FF2B5EF4-FFF2-40B4-BE49-F238E27FC236}">
                <a16:creationId xmlns:a16="http://schemas.microsoft.com/office/drawing/2014/main" id="{A226369D-1D93-4C41-8A2C-DF419AB0E5BD}"/>
              </a:ext>
            </a:extLst>
          </p:cNvPr>
          <p:cNvSpPr txBox="1">
            <a:spLocks noChangeArrowheads="1"/>
          </p:cNvSpPr>
          <p:nvPr/>
        </p:nvSpPr>
        <p:spPr bwMode="auto">
          <a:xfrm>
            <a:off x="7543800" y="5105400"/>
            <a:ext cx="2366032"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pkt2,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ack2</a:t>
            </a:r>
          </a:p>
          <a:p>
            <a:pPr>
              <a:lnSpc>
                <a:spcPct val="90000"/>
              </a:lnSpc>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pkt3,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ack3</a:t>
            </a:r>
          </a:p>
          <a:p>
            <a:pPr>
              <a:lnSpc>
                <a:spcPct val="90000"/>
              </a:lnSpc>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pkt4,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ack4</a:t>
            </a:r>
          </a:p>
          <a:p>
            <a:pPr>
              <a:lnSpc>
                <a:spcPct val="90000"/>
              </a:lnSpc>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pkt5,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ack5</a:t>
            </a:r>
          </a:p>
        </p:txBody>
      </p:sp>
      <p:sp>
        <p:nvSpPr>
          <p:cNvPr id="36" name="Text Box 44">
            <a:extLst>
              <a:ext uri="{FF2B5EF4-FFF2-40B4-BE49-F238E27FC236}">
                <a16:creationId xmlns:a16="http://schemas.microsoft.com/office/drawing/2014/main" id="{DC9B0BFA-D289-4240-8437-56893D5FAD6A}"/>
              </a:ext>
            </a:extLst>
          </p:cNvPr>
          <p:cNvSpPr txBox="1">
            <a:spLocks noChangeArrowheads="1"/>
          </p:cNvSpPr>
          <p:nvPr/>
        </p:nvSpPr>
        <p:spPr bwMode="auto">
          <a:xfrm>
            <a:off x="4169914" y="3938746"/>
            <a:ext cx="126092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忽略重复</a:t>
            </a:r>
            <a:r>
              <a:rPr lang="en-US" sz="1400" dirty="0">
                <a:latin typeface="微软雅黑" panose="020B0503020204020204" pitchFamily="34" charset="-122"/>
                <a:ea typeface="微软雅黑" panose="020B0503020204020204" pitchFamily="34" charset="-122"/>
              </a:rPr>
              <a:t>ACK</a:t>
            </a:r>
          </a:p>
        </p:txBody>
      </p:sp>
      <p:grpSp>
        <p:nvGrpSpPr>
          <p:cNvPr id="37" name="Group 65">
            <a:extLst>
              <a:ext uri="{FF2B5EF4-FFF2-40B4-BE49-F238E27FC236}">
                <a16:creationId xmlns:a16="http://schemas.microsoft.com/office/drawing/2014/main" id="{483839A2-CECE-4E7B-94F7-CD1C0F0F3F09}"/>
              </a:ext>
            </a:extLst>
          </p:cNvPr>
          <p:cNvGrpSpPr>
            <a:grpSpLocks/>
          </p:cNvGrpSpPr>
          <p:nvPr/>
        </p:nvGrpSpPr>
        <p:grpSpPr bwMode="auto">
          <a:xfrm>
            <a:off x="1698625" y="1503362"/>
            <a:ext cx="1612899" cy="307975"/>
            <a:chOff x="115" y="914"/>
            <a:chExt cx="1016" cy="194"/>
          </a:xfrm>
        </p:grpSpPr>
        <p:sp>
          <p:nvSpPr>
            <p:cNvPr id="38" name="Rectangle 60">
              <a:extLst>
                <a:ext uri="{FF2B5EF4-FFF2-40B4-BE49-F238E27FC236}">
                  <a16:creationId xmlns:a16="http://schemas.microsoft.com/office/drawing/2014/main" id="{E60979DE-A21D-44E4-9580-4A02C402DB31}"/>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39" name="Text Box 46">
              <a:extLst>
                <a:ext uri="{FF2B5EF4-FFF2-40B4-BE49-F238E27FC236}">
                  <a16:creationId xmlns:a16="http://schemas.microsoft.com/office/drawing/2014/main" id="{1208DCAF-4DE3-4D12-A047-0447B7C75972}"/>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sp>
        <p:nvSpPr>
          <p:cNvPr id="40" name="Text Box 59">
            <a:extLst>
              <a:ext uri="{FF2B5EF4-FFF2-40B4-BE49-F238E27FC236}">
                <a16:creationId xmlns:a16="http://schemas.microsoft.com/office/drawing/2014/main" id="{534B9508-C2F3-46D4-8045-A153BAC2E8A9}"/>
              </a:ext>
            </a:extLst>
          </p:cNvPr>
          <p:cNvSpPr txBox="1">
            <a:spLocks noChangeArrowheads="1"/>
          </p:cNvSpPr>
          <p:nvPr/>
        </p:nvSpPr>
        <p:spPr bwMode="auto">
          <a:xfrm>
            <a:off x="1655762" y="1157287"/>
            <a:ext cx="150554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i="1" u="sng" dirty="0">
                <a:solidFill>
                  <a:srgbClr val="000099"/>
                </a:solidFill>
                <a:latin typeface="微软雅黑" panose="020B0503020204020204" pitchFamily="34" charset="-122"/>
                <a:ea typeface="微软雅黑" panose="020B0503020204020204" pitchFamily="34" charset="-122"/>
              </a:rPr>
              <a:t>窗口大小 </a:t>
            </a:r>
            <a:r>
              <a:rPr lang="en-US" i="1" u="sng" dirty="0">
                <a:solidFill>
                  <a:srgbClr val="000099"/>
                </a:solidFill>
                <a:latin typeface="微软雅黑" panose="020B0503020204020204" pitchFamily="34" charset="-122"/>
                <a:ea typeface="微软雅黑" panose="020B0503020204020204" pitchFamily="34" charset="-122"/>
              </a:rPr>
              <a:t>N=4</a:t>
            </a:r>
          </a:p>
        </p:txBody>
      </p:sp>
      <p:grpSp>
        <p:nvGrpSpPr>
          <p:cNvPr id="41" name="Group 67">
            <a:extLst>
              <a:ext uri="{FF2B5EF4-FFF2-40B4-BE49-F238E27FC236}">
                <a16:creationId xmlns:a16="http://schemas.microsoft.com/office/drawing/2014/main" id="{6F903986-262D-43C9-8087-8575562E07C0}"/>
              </a:ext>
            </a:extLst>
          </p:cNvPr>
          <p:cNvGrpSpPr>
            <a:grpSpLocks/>
          </p:cNvGrpSpPr>
          <p:nvPr/>
        </p:nvGrpSpPr>
        <p:grpSpPr bwMode="auto">
          <a:xfrm>
            <a:off x="1695450" y="1789112"/>
            <a:ext cx="1612899" cy="307975"/>
            <a:chOff x="115" y="914"/>
            <a:chExt cx="1016" cy="194"/>
          </a:xfrm>
        </p:grpSpPr>
        <p:sp>
          <p:nvSpPr>
            <p:cNvPr id="42" name="Rectangle 68">
              <a:extLst>
                <a:ext uri="{FF2B5EF4-FFF2-40B4-BE49-F238E27FC236}">
                  <a16:creationId xmlns:a16="http://schemas.microsoft.com/office/drawing/2014/main" id="{486B87DF-27ED-4D96-A190-8396E658A978}"/>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3" name="Text Box 69">
              <a:extLst>
                <a:ext uri="{FF2B5EF4-FFF2-40B4-BE49-F238E27FC236}">
                  <a16:creationId xmlns:a16="http://schemas.microsoft.com/office/drawing/2014/main" id="{A3C55A66-83CB-4713-A88F-58DB3FDC3C7A}"/>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grpSp>
        <p:nvGrpSpPr>
          <p:cNvPr id="44" name="Group 70">
            <a:extLst>
              <a:ext uri="{FF2B5EF4-FFF2-40B4-BE49-F238E27FC236}">
                <a16:creationId xmlns:a16="http://schemas.microsoft.com/office/drawing/2014/main" id="{72D3785A-7225-411C-B1D4-8F7D17778F0C}"/>
              </a:ext>
            </a:extLst>
          </p:cNvPr>
          <p:cNvGrpSpPr>
            <a:grpSpLocks/>
          </p:cNvGrpSpPr>
          <p:nvPr/>
        </p:nvGrpSpPr>
        <p:grpSpPr bwMode="auto">
          <a:xfrm>
            <a:off x="1703387" y="2074862"/>
            <a:ext cx="1612901" cy="307975"/>
            <a:chOff x="115" y="914"/>
            <a:chExt cx="1016" cy="194"/>
          </a:xfrm>
        </p:grpSpPr>
        <p:sp>
          <p:nvSpPr>
            <p:cNvPr id="45" name="Rectangle 71">
              <a:extLst>
                <a:ext uri="{FF2B5EF4-FFF2-40B4-BE49-F238E27FC236}">
                  <a16:creationId xmlns:a16="http://schemas.microsoft.com/office/drawing/2014/main" id="{72D86205-FE7C-4164-8815-09A7168E3CF1}"/>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6" name="Text Box 72">
              <a:extLst>
                <a:ext uri="{FF2B5EF4-FFF2-40B4-BE49-F238E27FC236}">
                  <a16:creationId xmlns:a16="http://schemas.microsoft.com/office/drawing/2014/main" id="{6EF66893-8180-4142-AC7A-83963DECB6DB}"/>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grpSp>
        <p:nvGrpSpPr>
          <p:cNvPr id="47" name="Group 73">
            <a:extLst>
              <a:ext uri="{FF2B5EF4-FFF2-40B4-BE49-F238E27FC236}">
                <a16:creationId xmlns:a16="http://schemas.microsoft.com/office/drawing/2014/main" id="{3C5A9DAC-D24F-4286-B023-3797E627682E}"/>
              </a:ext>
            </a:extLst>
          </p:cNvPr>
          <p:cNvGrpSpPr>
            <a:grpSpLocks/>
          </p:cNvGrpSpPr>
          <p:nvPr/>
        </p:nvGrpSpPr>
        <p:grpSpPr bwMode="auto">
          <a:xfrm>
            <a:off x="1700212" y="2349500"/>
            <a:ext cx="1612901" cy="307975"/>
            <a:chOff x="115" y="914"/>
            <a:chExt cx="1016" cy="194"/>
          </a:xfrm>
        </p:grpSpPr>
        <p:sp>
          <p:nvSpPr>
            <p:cNvPr id="48" name="Rectangle 74">
              <a:extLst>
                <a:ext uri="{FF2B5EF4-FFF2-40B4-BE49-F238E27FC236}">
                  <a16:creationId xmlns:a16="http://schemas.microsoft.com/office/drawing/2014/main" id="{02ECB21D-1EDB-4611-9CA0-7201F12B1768}"/>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9" name="Text Box 75">
              <a:extLst>
                <a:ext uri="{FF2B5EF4-FFF2-40B4-BE49-F238E27FC236}">
                  <a16:creationId xmlns:a16="http://schemas.microsoft.com/office/drawing/2014/main" id="{51926D60-2563-40A3-BB92-D81104A141B0}"/>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sp>
        <p:nvSpPr>
          <p:cNvPr id="50" name="Rectangle 79">
            <a:extLst>
              <a:ext uri="{FF2B5EF4-FFF2-40B4-BE49-F238E27FC236}">
                <a16:creationId xmlns:a16="http://schemas.microsoft.com/office/drawing/2014/main" id="{F8A18732-63D3-40C3-B552-9B7BABC08514}"/>
              </a:ext>
            </a:extLst>
          </p:cNvPr>
          <p:cNvSpPr>
            <a:spLocks noChangeArrowheads="1"/>
          </p:cNvSpPr>
          <p:nvPr/>
        </p:nvSpPr>
        <p:spPr bwMode="auto">
          <a:xfrm>
            <a:off x="1911350" y="3154362"/>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1" name="Text Box 80">
            <a:extLst>
              <a:ext uri="{FF2B5EF4-FFF2-40B4-BE49-F238E27FC236}">
                <a16:creationId xmlns:a16="http://schemas.microsoft.com/office/drawing/2014/main" id="{B006B656-812C-414C-B0EC-D7629D1F0328}"/>
              </a:ext>
            </a:extLst>
          </p:cNvPr>
          <p:cNvSpPr txBox="1">
            <a:spLocks noChangeArrowheads="1"/>
          </p:cNvSpPr>
          <p:nvPr/>
        </p:nvSpPr>
        <p:spPr bwMode="auto">
          <a:xfrm>
            <a:off x="1697037" y="3119437"/>
            <a:ext cx="161294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a:t>
            </a:r>
            <a:r>
              <a:rPr lang="en-US" sz="1400">
                <a:solidFill>
                  <a:schemeClr val="bg1"/>
                </a:solidFill>
                <a:latin typeface="微软雅黑" panose="020B0503020204020204" pitchFamily="34" charset="-122"/>
                <a:ea typeface="微软雅黑" panose="020B0503020204020204" pitchFamily="34" charset="-122"/>
              </a:rPr>
              <a:t>1 2 3 4</a:t>
            </a:r>
            <a:r>
              <a:rPr lang="en-US" sz="1400">
                <a:latin typeface="微软雅黑" panose="020B0503020204020204" pitchFamily="34" charset="-122"/>
                <a:ea typeface="微软雅黑" panose="020B0503020204020204" pitchFamily="34" charset="-122"/>
              </a:rPr>
              <a:t> 5 6 7 8 </a:t>
            </a:r>
          </a:p>
        </p:txBody>
      </p:sp>
      <p:grpSp>
        <p:nvGrpSpPr>
          <p:cNvPr id="52" name="Group 84">
            <a:extLst>
              <a:ext uri="{FF2B5EF4-FFF2-40B4-BE49-F238E27FC236}">
                <a16:creationId xmlns:a16="http://schemas.microsoft.com/office/drawing/2014/main" id="{DB5A552E-9EFE-41C8-A7BD-EF975E228995}"/>
              </a:ext>
            </a:extLst>
          </p:cNvPr>
          <p:cNvGrpSpPr>
            <a:grpSpLocks/>
          </p:cNvGrpSpPr>
          <p:nvPr/>
        </p:nvGrpSpPr>
        <p:grpSpPr bwMode="auto">
          <a:xfrm>
            <a:off x="1693862" y="3394075"/>
            <a:ext cx="1612901" cy="307975"/>
            <a:chOff x="112" y="2105"/>
            <a:chExt cx="1016" cy="194"/>
          </a:xfrm>
        </p:grpSpPr>
        <p:sp>
          <p:nvSpPr>
            <p:cNvPr id="53" name="Rectangle 82">
              <a:extLst>
                <a:ext uri="{FF2B5EF4-FFF2-40B4-BE49-F238E27FC236}">
                  <a16:creationId xmlns:a16="http://schemas.microsoft.com/office/drawing/2014/main" id="{E9E24330-04A0-4A23-8DCB-EF692DBA4D2D}"/>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4" name="Text Box 83">
              <a:extLst>
                <a:ext uri="{FF2B5EF4-FFF2-40B4-BE49-F238E27FC236}">
                  <a16:creationId xmlns:a16="http://schemas.microsoft.com/office/drawing/2014/main" id="{4F4DD1DF-41B8-44EE-AC4E-F2A1629CFE5C}"/>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55" name="Group 85">
            <a:extLst>
              <a:ext uri="{FF2B5EF4-FFF2-40B4-BE49-F238E27FC236}">
                <a16:creationId xmlns:a16="http://schemas.microsoft.com/office/drawing/2014/main" id="{27924D13-EC5C-4E5E-9B71-0F6042465F42}"/>
              </a:ext>
            </a:extLst>
          </p:cNvPr>
          <p:cNvGrpSpPr>
            <a:grpSpLocks/>
          </p:cNvGrpSpPr>
          <p:nvPr/>
        </p:nvGrpSpPr>
        <p:grpSpPr bwMode="auto">
          <a:xfrm>
            <a:off x="1682750" y="4687887"/>
            <a:ext cx="1612899" cy="307975"/>
            <a:chOff x="112" y="2105"/>
            <a:chExt cx="1016" cy="194"/>
          </a:xfrm>
        </p:grpSpPr>
        <p:sp>
          <p:nvSpPr>
            <p:cNvPr id="56" name="Rectangle 86">
              <a:extLst>
                <a:ext uri="{FF2B5EF4-FFF2-40B4-BE49-F238E27FC236}">
                  <a16:creationId xmlns:a16="http://schemas.microsoft.com/office/drawing/2014/main" id="{9C394DF3-30E1-4EF9-9C72-AAE26FE9D1A1}"/>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7" name="Text Box 87">
              <a:extLst>
                <a:ext uri="{FF2B5EF4-FFF2-40B4-BE49-F238E27FC236}">
                  <a16:creationId xmlns:a16="http://schemas.microsoft.com/office/drawing/2014/main" id="{76C3BD31-5DD9-483A-8B2B-E2B311561AEF}"/>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58" name="Group 88">
            <a:extLst>
              <a:ext uri="{FF2B5EF4-FFF2-40B4-BE49-F238E27FC236}">
                <a16:creationId xmlns:a16="http://schemas.microsoft.com/office/drawing/2014/main" id="{813CD119-6390-46BD-AAA3-C4DE90F92F33}"/>
              </a:ext>
            </a:extLst>
          </p:cNvPr>
          <p:cNvGrpSpPr>
            <a:grpSpLocks/>
          </p:cNvGrpSpPr>
          <p:nvPr/>
        </p:nvGrpSpPr>
        <p:grpSpPr bwMode="auto">
          <a:xfrm>
            <a:off x="1690687" y="4929187"/>
            <a:ext cx="1612901" cy="307975"/>
            <a:chOff x="112" y="2105"/>
            <a:chExt cx="1016" cy="194"/>
          </a:xfrm>
        </p:grpSpPr>
        <p:sp>
          <p:nvSpPr>
            <p:cNvPr id="59" name="Rectangle 89">
              <a:extLst>
                <a:ext uri="{FF2B5EF4-FFF2-40B4-BE49-F238E27FC236}">
                  <a16:creationId xmlns:a16="http://schemas.microsoft.com/office/drawing/2014/main" id="{904F1356-AE7D-48DC-AB23-58C81ED15F96}"/>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0" name="Text Box 90">
              <a:extLst>
                <a:ext uri="{FF2B5EF4-FFF2-40B4-BE49-F238E27FC236}">
                  <a16:creationId xmlns:a16="http://schemas.microsoft.com/office/drawing/2014/main" id="{E623EB3F-C566-4DC3-BF58-265606EFD42A}"/>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61" name="Group 91">
            <a:extLst>
              <a:ext uri="{FF2B5EF4-FFF2-40B4-BE49-F238E27FC236}">
                <a16:creationId xmlns:a16="http://schemas.microsoft.com/office/drawing/2014/main" id="{D93230A1-F439-47B5-8F5C-7A96248A5B0C}"/>
              </a:ext>
            </a:extLst>
          </p:cNvPr>
          <p:cNvGrpSpPr>
            <a:grpSpLocks/>
          </p:cNvGrpSpPr>
          <p:nvPr/>
        </p:nvGrpSpPr>
        <p:grpSpPr bwMode="auto">
          <a:xfrm>
            <a:off x="1687512" y="5192712"/>
            <a:ext cx="1612901" cy="307975"/>
            <a:chOff x="112" y="2105"/>
            <a:chExt cx="1016" cy="194"/>
          </a:xfrm>
        </p:grpSpPr>
        <p:sp>
          <p:nvSpPr>
            <p:cNvPr id="62" name="Rectangle 92">
              <a:extLst>
                <a:ext uri="{FF2B5EF4-FFF2-40B4-BE49-F238E27FC236}">
                  <a16:creationId xmlns:a16="http://schemas.microsoft.com/office/drawing/2014/main" id="{C4770690-6817-4993-81FA-D7413CB1346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3" name="Text Box 93">
              <a:extLst>
                <a:ext uri="{FF2B5EF4-FFF2-40B4-BE49-F238E27FC236}">
                  <a16:creationId xmlns:a16="http://schemas.microsoft.com/office/drawing/2014/main" id="{575A3478-9216-4E20-911A-13C9E4CDDB44}"/>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64" name="Group 94">
            <a:extLst>
              <a:ext uri="{FF2B5EF4-FFF2-40B4-BE49-F238E27FC236}">
                <a16:creationId xmlns:a16="http://schemas.microsoft.com/office/drawing/2014/main" id="{57B10F01-AC9C-4007-ABB8-802E007D871D}"/>
              </a:ext>
            </a:extLst>
          </p:cNvPr>
          <p:cNvGrpSpPr>
            <a:grpSpLocks/>
          </p:cNvGrpSpPr>
          <p:nvPr/>
        </p:nvGrpSpPr>
        <p:grpSpPr bwMode="auto">
          <a:xfrm>
            <a:off x="1684337" y="5434012"/>
            <a:ext cx="1612901" cy="307975"/>
            <a:chOff x="112" y="2105"/>
            <a:chExt cx="1016" cy="194"/>
          </a:xfrm>
        </p:grpSpPr>
        <p:sp>
          <p:nvSpPr>
            <p:cNvPr id="65" name="Rectangle 95">
              <a:extLst>
                <a:ext uri="{FF2B5EF4-FFF2-40B4-BE49-F238E27FC236}">
                  <a16:creationId xmlns:a16="http://schemas.microsoft.com/office/drawing/2014/main" id="{F777719D-4A95-4036-B1C3-336A394BC395}"/>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6" name="Text Box 96">
              <a:extLst>
                <a:ext uri="{FF2B5EF4-FFF2-40B4-BE49-F238E27FC236}">
                  <a16:creationId xmlns:a16="http://schemas.microsoft.com/office/drawing/2014/main" id="{F3FE616E-FC2A-4BE9-AB92-FD7151FE1B82}"/>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sp>
        <p:nvSpPr>
          <p:cNvPr id="67" name="Line 98">
            <a:extLst>
              <a:ext uri="{FF2B5EF4-FFF2-40B4-BE49-F238E27FC236}">
                <a16:creationId xmlns:a16="http://schemas.microsoft.com/office/drawing/2014/main" id="{02F98DC9-7457-4C76-ACF1-FB947F91B6B4}"/>
              </a:ext>
            </a:extLst>
          </p:cNvPr>
          <p:cNvSpPr>
            <a:spLocks noChangeShapeType="1"/>
          </p:cNvSpPr>
          <p:nvPr/>
        </p:nvSpPr>
        <p:spPr bwMode="auto">
          <a:xfrm flipH="1">
            <a:off x="6507162" y="3810000"/>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8" name="Line 99">
            <a:extLst>
              <a:ext uri="{FF2B5EF4-FFF2-40B4-BE49-F238E27FC236}">
                <a16:creationId xmlns:a16="http://schemas.microsoft.com/office/drawing/2014/main" id="{00153322-E8F2-4E88-8A6E-05A4834F913A}"/>
              </a:ext>
            </a:extLst>
          </p:cNvPr>
          <p:cNvSpPr>
            <a:spLocks noChangeShapeType="1"/>
          </p:cNvSpPr>
          <p:nvPr/>
        </p:nvSpPr>
        <p:spPr bwMode="auto">
          <a:xfrm flipH="1">
            <a:off x="6513512" y="4119562"/>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9" name="Line 100">
            <a:extLst>
              <a:ext uri="{FF2B5EF4-FFF2-40B4-BE49-F238E27FC236}">
                <a16:creationId xmlns:a16="http://schemas.microsoft.com/office/drawing/2014/main" id="{FA1D297B-4FF8-4A7B-B780-C71251B35B5D}"/>
              </a:ext>
            </a:extLst>
          </p:cNvPr>
          <p:cNvSpPr>
            <a:spLocks noChangeShapeType="1"/>
          </p:cNvSpPr>
          <p:nvPr/>
        </p:nvSpPr>
        <p:spPr bwMode="auto">
          <a:xfrm flipH="1">
            <a:off x="6508750" y="531018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0" name="Line 101">
            <a:extLst>
              <a:ext uri="{FF2B5EF4-FFF2-40B4-BE49-F238E27FC236}">
                <a16:creationId xmlns:a16="http://schemas.microsoft.com/office/drawing/2014/main" id="{EE7DFE60-6CC3-4F9E-9C73-4376AA87A224}"/>
              </a:ext>
            </a:extLst>
          </p:cNvPr>
          <p:cNvSpPr>
            <a:spLocks noChangeShapeType="1"/>
          </p:cNvSpPr>
          <p:nvPr/>
        </p:nvSpPr>
        <p:spPr bwMode="auto">
          <a:xfrm flipH="1">
            <a:off x="6492875" y="556418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1" name="Line 102">
            <a:extLst>
              <a:ext uri="{FF2B5EF4-FFF2-40B4-BE49-F238E27FC236}">
                <a16:creationId xmlns:a16="http://schemas.microsoft.com/office/drawing/2014/main" id="{B13B1D49-6847-4BFA-94AC-6723E52EDD8F}"/>
              </a:ext>
            </a:extLst>
          </p:cNvPr>
          <p:cNvSpPr>
            <a:spLocks noChangeShapeType="1"/>
          </p:cNvSpPr>
          <p:nvPr/>
        </p:nvSpPr>
        <p:spPr bwMode="auto">
          <a:xfrm flipH="1">
            <a:off x="6477000" y="5807075"/>
            <a:ext cx="1033462"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2" name="Line 103">
            <a:extLst>
              <a:ext uri="{FF2B5EF4-FFF2-40B4-BE49-F238E27FC236}">
                <a16:creationId xmlns:a16="http://schemas.microsoft.com/office/drawing/2014/main" id="{055FEFB8-5D94-44BC-B4EB-86525D0408D2}"/>
              </a:ext>
            </a:extLst>
          </p:cNvPr>
          <p:cNvSpPr>
            <a:spLocks noChangeShapeType="1"/>
          </p:cNvSpPr>
          <p:nvPr/>
        </p:nvSpPr>
        <p:spPr bwMode="auto">
          <a:xfrm flipH="1">
            <a:off x="6461125" y="60499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3" name="Line 14">
            <a:extLst>
              <a:ext uri="{FF2B5EF4-FFF2-40B4-BE49-F238E27FC236}">
                <a16:creationId xmlns:a16="http://schemas.microsoft.com/office/drawing/2014/main" id="{17DA221D-EA6B-4B1B-8C09-70F31410A59A}"/>
              </a:ext>
            </a:extLst>
          </p:cNvPr>
          <p:cNvSpPr>
            <a:spLocks noChangeShapeType="1"/>
          </p:cNvSpPr>
          <p:nvPr/>
        </p:nvSpPr>
        <p:spPr bwMode="auto">
          <a:xfrm flipH="1">
            <a:off x="5435600" y="1592106"/>
            <a:ext cx="7935" cy="465787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58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2DA10-5B4A-48E5-9F0D-929E3F1D026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19771FA-7EF0-4754-A9B5-0CA01FF9C504}"/>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solidFill>
                  <a:srgbClr val="FF0000"/>
                </a:solidFill>
              </a:rPr>
              <a:t>选择重传算法（</a:t>
            </a:r>
            <a:r>
              <a:rPr lang="en-US" altLang="zh-CN" dirty="0">
                <a:solidFill>
                  <a:srgbClr val="FF0000"/>
                </a:solidFill>
              </a:rPr>
              <a:t>SR</a:t>
            </a:r>
            <a:r>
              <a:rPr lang="zh-CN" altLang="en-US" dirty="0">
                <a:solidFill>
                  <a:srgbClr val="FF0000"/>
                </a:solidFill>
              </a:rPr>
              <a:t>）</a:t>
            </a:r>
            <a:endParaRPr lang="en-US" altLang="zh-CN" dirty="0">
              <a:solidFill>
                <a:srgbClr val="FF0000"/>
              </a:solidFill>
            </a:endParaRPr>
          </a:p>
          <a:p>
            <a:r>
              <a:rPr lang="en-US" altLang="zh-CN" dirty="0"/>
              <a:t>TCP</a:t>
            </a:r>
            <a:r>
              <a:rPr lang="zh-CN" altLang="en-US" dirty="0"/>
              <a:t>可靠性方案</a:t>
            </a:r>
          </a:p>
          <a:p>
            <a:endParaRPr lang="zh-CN" altLang="en-US" dirty="0"/>
          </a:p>
        </p:txBody>
      </p:sp>
      <p:sp>
        <p:nvSpPr>
          <p:cNvPr id="4" name="灯片编号占位符 3">
            <a:extLst>
              <a:ext uri="{FF2B5EF4-FFF2-40B4-BE49-F238E27FC236}">
                <a16:creationId xmlns:a16="http://schemas.microsoft.com/office/drawing/2014/main" id="{14284A44-F474-498C-9BC4-4E5C89D13215}"/>
              </a:ext>
            </a:extLst>
          </p:cNvPr>
          <p:cNvSpPr>
            <a:spLocks noGrp="1"/>
          </p:cNvSpPr>
          <p:nvPr>
            <p:ph type="sldNum" sz="quarter" idx="11"/>
          </p:nvPr>
        </p:nvSpPr>
        <p:spPr/>
        <p:txBody>
          <a:bodyPr/>
          <a:lstStyle/>
          <a:p>
            <a:pPr>
              <a:defRPr/>
            </a:pPr>
            <a:fld id="{3FFE790D-BCFB-4008-9260-CA63AEE325FD}" type="slidenum">
              <a:rPr lang="en-US" smtClean="0"/>
              <a:pPr>
                <a:defRPr/>
              </a:pPr>
              <a:t>64</a:t>
            </a:fld>
            <a:endParaRPr lang="en-US" dirty="0"/>
          </a:p>
        </p:txBody>
      </p:sp>
    </p:spTree>
    <p:extLst>
      <p:ext uri="{BB962C8B-B14F-4D97-AF65-F5344CB8AC3E}">
        <p14:creationId xmlns:p14="http://schemas.microsoft.com/office/powerpoint/2010/main" val="3719250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B5E7D-8FD9-434B-BAC9-4A5D465A85EA}"/>
              </a:ext>
            </a:extLst>
          </p:cNvPr>
          <p:cNvSpPr>
            <a:spLocks noGrp="1"/>
          </p:cNvSpPr>
          <p:nvPr>
            <p:ph type="title"/>
          </p:nvPr>
        </p:nvSpPr>
        <p:spPr/>
        <p:txBody>
          <a:bodyPr>
            <a:normAutofit/>
          </a:bodyPr>
          <a:lstStyle/>
          <a:p>
            <a:r>
              <a:rPr kumimoji="1" lang="zh-CN" altLang="en-US" dirty="0"/>
              <a:t>选择重传</a:t>
            </a:r>
            <a:endParaRPr kumimoji="1" lang="zh-CN" altLang="en-US" sz="3200" dirty="0">
              <a:solidFill>
                <a:srgbClr val="0000FF"/>
              </a:solidFill>
            </a:endParaRPr>
          </a:p>
        </p:txBody>
      </p:sp>
      <p:sp>
        <p:nvSpPr>
          <p:cNvPr id="3" name="内容占位符 2">
            <a:extLst>
              <a:ext uri="{FF2B5EF4-FFF2-40B4-BE49-F238E27FC236}">
                <a16:creationId xmlns:a16="http://schemas.microsoft.com/office/drawing/2014/main" id="{F94632E6-2D1A-4745-B0F4-BE23638BE196}"/>
              </a:ext>
            </a:extLst>
          </p:cNvPr>
          <p:cNvSpPr>
            <a:spLocks noGrp="1"/>
          </p:cNvSpPr>
          <p:nvPr>
            <p:ph idx="1"/>
          </p:nvPr>
        </p:nvSpPr>
        <p:spPr/>
        <p:txBody>
          <a:bodyPr>
            <a:normAutofit/>
          </a:bodyPr>
          <a:lstStyle/>
          <a:p>
            <a:pPr>
              <a:lnSpc>
                <a:spcPct val="120000"/>
              </a:lnSpc>
            </a:pPr>
            <a:r>
              <a:rPr kumimoji="1" lang="zh-CN" altLang="en-US" sz="2000" dirty="0"/>
              <a:t>设计思想</a:t>
            </a:r>
          </a:p>
          <a:p>
            <a:pPr lvl="1">
              <a:lnSpc>
                <a:spcPct val="120000"/>
              </a:lnSpc>
            </a:pPr>
            <a:r>
              <a:rPr kumimoji="1" lang="zh-CN" altLang="en-US" dirty="0"/>
              <a:t>接收方对每个数据包</a:t>
            </a:r>
            <a:r>
              <a:rPr kumimoji="1" lang="zh-CN" altLang="en-US" dirty="0">
                <a:solidFill>
                  <a:srgbClr val="C00000"/>
                </a:solidFill>
              </a:rPr>
              <a:t>独立</a:t>
            </a:r>
            <a:r>
              <a:rPr kumimoji="1" lang="zh-CN" altLang="en-US" dirty="0"/>
              <a:t>确认</a:t>
            </a:r>
            <a:endParaRPr kumimoji="1" lang="en-US" altLang="zh-CN" dirty="0"/>
          </a:p>
          <a:p>
            <a:pPr lvl="1">
              <a:lnSpc>
                <a:spcPct val="120000"/>
              </a:lnSpc>
            </a:pPr>
            <a:r>
              <a:rPr kumimoji="1" lang="zh-CN" altLang="en-US" dirty="0"/>
              <a:t>若发送方发出连续的若干包后，收到对其中某一包的</a:t>
            </a:r>
            <a:r>
              <a:rPr kumimoji="1" lang="en-US" altLang="zh-CN" dirty="0"/>
              <a:t>ACK</a:t>
            </a:r>
            <a:r>
              <a:rPr kumimoji="1" lang="zh-CN" altLang="en-US" dirty="0"/>
              <a:t>错误，或某一包的定时器超时</a:t>
            </a:r>
            <a:r>
              <a:rPr kumimoji="1" lang="zh-CN" altLang="en-US" dirty="0">
                <a:solidFill>
                  <a:srgbClr val="B348FF"/>
                </a:solidFill>
              </a:rPr>
              <a:t>， </a:t>
            </a:r>
            <a:r>
              <a:rPr kumimoji="1" lang="zh-CN" altLang="en-US" dirty="0">
                <a:solidFill>
                  <a:srgbClr val="C00000"/>
                </a:solidFill>
              </a:rPr>
              <a:t>则只重传该出错包或计时器超时</a:t>
            </a:r>
            <a:r>
              <a:rPr kumimoji="1" lang="zh-CN" altLang="en-US" dirty="0"/>
              <a:t>的数据包</a:t>
            </a:r>
          </a:p>
          <a:p>
            <a:pPr>
              <a:lnSpc>
                <a:spcPct val="120000"/>
              </a:lnSpc>
            </a:pPr>
            <a:r>
              <a:rPr kumimoji="1" lang="zh-CN" altLang="en-US" sz="2000" dirty="0"/>
              <a:t>要点</a:t>
            </a:r>
            <a:endParaRPr kumimoji="1" lang="en-US" altLang="zh-CN" sz="2000" dirty="0"/>
          </a:p>
          <a:p>
            <a:pPr lvl="1">
              <a:lnSpc>
                <a:spcPct val="120000"/>
              </a:lnSpc>
            </a:pPr>
            <a:r>
              <a:rPr kumimoji="1" lang="zh-CN" altLang="en-US" dirty="0"/>
              <a:t>发送端需要对每个包维护计时器</a:t>
            </a:r>
            <a:endParaRPr kumimoji="1" lang="en-US" altLang="zh-CN" dirty="0"/>
          </a:p>
          <a:p>
            <a:pPr lvl="1">
              <a:lnSpc>
                <a:spcPct val="120000"/>
              </a:lnSpc>
            </a:pPr>
            <a:r>
              <a:rPr kumimoji="1" lang="zh-CN" altLang="en-US" dirty="0"/>
              <a:t>接收端需要缓存已经接收的数据包，以便按顺序交付给上一层</a:t>
            </a:r>
            <a:endParaRPr kumimoji="1" lang="en-US" altLang="zh-CN" dirty="0"/>
          </a:p>
          <a:p>
            <a:pPr>
              <a:lnSpc>
                <a:spcPct val="130000"/>
              </a:lnSpc>
              <a:spcBef>
                <a:spcPts val="300"/>
              </a:spcBef>
            </a:pPr>
            <a:r>
              <a:rPr kumimoji="1" lang="zh-CN" altLang="en-US" dirty="0"/>
              <a:t>优劣</a:t>
            </a:r>
            <a:endParaRPr kumimoji="1" lang="en-US" altLang="zh-CN" dirty="0"/>
          </a:p>
          <a:p>
            <a:pPr lvl="1">
              <a:lnSpc>
                <a:spcPct val="130000"/>
              </a:lnSpc>
              <a:spcBef>
                <a:spcPts val="300"/>
              </a:spcBef>
            </a:pPr>
            <a:r>
              <a:rPr kumimoji="1" lang="zh-CN" altLang="en-US" dirty="0"/>
              <a:t>优点：减少重传数量</a:t>
            </a:r>
            <a:endParaRPr kumimoji="1" lang="en-US" altLang="zh-CN" dirty="0"/>
          </a:p>
          <a:p>
            <a:pPr lvl="1">
              <a:lnSpc>
                <a:spcPct val="130000"/>
              </a:lnSpc>
              <a:spcBef>
                <a:spcPts val="300"/>
              </a:spcBef>
            </a:pPr>
            <a:r>
              <a:rPr kumimoji="1" lang="zh-CN" altLang="en-US" dirty="0"/>
              <a:t>缺点：接收端缓存、发送端逐包计时器</a:t>
            </a:r>
            <a:endParaRPr kumimoji="1" lang="en-US" altLang="zh-CN" dirty="0"/>
          </a:p>
        </p:txBody>
      </p:sp>
      <p:sp>
        <p:nvSpPr>
          <p:cNvPr id="4" name="灯片编号占位符 3">
            <a:extLst>
              <a:ext uri="{FF2B5EF4-FFF2-40B4-BE49-F238E27FC236}">
                <a16:creationId xmlns:a16="http://schemas.microsoft.com/office/drawing/2014/main" id="{FFE5B1FA-3368-EB45-8FBE-015EE86958F7}"/>
              </a:ext>
            </a:extLst>
          </p:cNvPr>
          <p:cNvSpPr>
            <a:spLocks noGrp="1"/>
          </p:cNvSpPr>
          <p:nvPr>
            <p:ph type="sldNum" sz="quarter" idx="4294967295"/>
          </p:nvPr>
        </p:nvSpPr>
        <p:spPr/>
        <p:txBody>
          <a:bodyPr/>
          <a:lstStyle/>
          <a:p>
            <a:fld id="{8D4D1E41-7A09-AB4A-A4E1-09765ADA2698}" type="slidenum">
              <a:rPr kumimoji="1" lang="zh-CN" altLang="en-US" smtClean="0"/>
              <a:t>65</a:t>
            </a:fld>
            <a:endParaRPr kumimoji="1" lang="zh-CN" altLang="en-US" dirty="0"/>
          </a:p>
        </p:txBody>
      </p:sp>
    </p:spTree>
    <p:extLst>
      <p:ext uri="{BB962C8B-B14F-4D97-AF65-F5344CB8AC3E}">
        <p14:creationId xmlns:p14="http://schemas.microsoft.com/office/powerpoint/2010/main" val="23889542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79809-BDEA-4562-96B2-A73BF67B0DD3}"/>
              </a:ext>
            </a:extLst>
          </p:cNvPr>
          <p:cNvSpPr>
            <a:spLocks noGrp="1"/>
          </p:cNvSpPr>
          <p:nvPr>
            <p:ph type="title"/>
          </p:nvPr>
        </p:nvSpPr>
        <p:spPr/>
        <p:txBody>
          <a:bodyPr/>
          <a:lstStyle/>
          <a:p>
            <a:r>
              <a:rPr kumimoji="1" lang="zh-CN" altLang="en-US" dirty="0"/>
              <a:t>选择重传：发送端与接收端都保存数据包</a:t>
            </a:r>
            <a:endParaRPr lang="zh-CN" altLang="en-US" dirty="0"/>
          </a:p>
        </p:txBody>
      </p:sp>
      <p:sp>
        <p:nvSpPr>
          <p:cNvPr id="4" name="灯片编号占位符 3">
            <a:extLst>
              <a:ext uri="{FF2B5EF4-FFF2-40B4-BE49-F238E27FC236}">
                <a16:creationId xmlns:a16="http://schemas.microsoft.com/office/drawing/2014/main" id="{60FD7041-A376-4C5C-B1DF-3E11D94DD0F9}"/>
              </a:ext>
            </a:extLst>
          </p:cNvPr>
          <p:cNvSpPr>
            <a:spLocks noGrp="1"/>
          </p:cNvSpPr>
          <p:nvPr>
            <p:ph type="sldNum" sz="quarter" idx="11"/>
          </p:nvPr>
        </p:nvSpPr>
        <p:spPr/>
        <p:txBody>
          <a:bodyPr/>
          <a:lstStyle/>
          <a:p>
            <a:pPr>
              <a:defRPr/>
            </a:pPr>
            <a:fld id="{3FFE790D-BCFB-4008-9260-CA63AEE325FD}" type="slidenum">
              <a:rPr lang="en-US" smtClean="0"/>
              <a:pPr>
                <a:defRPr/>
              </a:pPr>
              <a:t>66</a:t>
            </a:fld>
            <a:endParaRPr lang="en-US" dirty="0"/>
          </a:p>
        </p:txBody>
      </p:sp>
      <p:pic>
        <p:nvPicPr>
          <p:cNvPr id="5" name="Picture 3" descr="sr_seqnum">
            <a:extLst>
              <a:ext uri="{FF2B5EF4-FFF2-40B4-BE49-F238E27FC236}">
                <a16:creationId xmlns:a16="http://schemas.microsoft.com/office/drawing/2014/main" id="{CA8D6E83-2273-47FB-9AD7-0B7723D24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404939"/>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9F0FBAF9-15E5-4DBA-B57E-76C11E28D3C2}"/>
              </a:ext>
            </a:extLst>
          </p:cNvPr>
          <p:cNvSpPr>
            <a:spLocks noChangeArrowheads="1"/>
          </p:cNvSpPr>
          <p:nvPr/>
        </p:nvSpPr>
        <p:spPr bwMode="auto">
          <a:xfrm>
            <a:off x="2917825" y="1917701"/>
            <a:ext cx="2141538" cy="61436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 name="Rectangle 5">
            <a:extLst>
              <a:ext uri="{FF2B5EF4-FFF2-40B4-BE49-F238E27FC236}">
                <a16:creationId xmlns:a16="http://schemas.microsoft.com/office/drawing/2014/main" id="{679758AC-9175-451B-B814-71E80AF4D9F2}"/>
              </a:ext>
            </a:extLst>
          </p:cNvPr>
          <p:cNvSpPr>
            <a:spLocks noChangeArrowheads="1"/>
          </p:cNvSpPr>
          <p:nvPr/>
        </p:nvSpPr>
        <p:spPr bwMode="auto">
          <a:xfrm>
            <a:off x="3552826" y="4516439"/>
            <a:ext cx="2130425" cy="5794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Tree>
    <p:extLst>
      <p:ext uri="{BB962C8B-B14F-4D97-AF65-F5344CB8AC3E}">
        <p14:creationId xmlns:p14="http://schemas.microsoft.com/office/powerpoint/2010/main" val="2975887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58423-3FCA-4D1C-A994-13F02381837E}"/>
              </a:ext>
            </a:extLst>
          </p:cNvPr>
          <p:cNvSpPr>
            <a:spLocks noGrp="1"/>
          </p:cNvSpPr>
          <p:nvPr>
            <p:ph type="title"/>
          </p:nvPr>
        </p:nvSpPr>
        <p:spPr/>
        <p:txBody>
          <a:bodyPr/>
          <a:lstStyle/>
          <a:p>
            <a:r>
              <a:rPr lang="zh-CN" altLang="en-US" dirty="0"/>
              <a:t>选择重传：处理事件</a:t>
            </a:r>
          </a:p>
        </p:txBody>
      </p:sp>
      <p:sp>
        <p:nvSpPr>
          <p:cNvPr id="4" name="灯片编号占位符 3">
            <a:extLst>
              <a:ext uri="{FF2B5EF4-FFF2-40B4-BE49-F238E27FC236}">
                <a16:creationId xmlns:a16="http://schemas.microsoft.com/office/drawing/2014/main" id="{8FCBCE04-E046-4F77-A357-804663CB1590}"/>
              </a:ext>
            </a:extLst>
          </p:cNvPr>
          <p:cNvSpPr>
            <a:spLocks noGrp="1"/>
          </p:cNvSpPr>
          <p:nvPr>
            <p:ph type="sldNum" sz="quarter" idx="11"/>
          </p:nvPr>
        </p:nvSpPr>
        <p:spPr/>
        <p:txBody>
          <a:bodyPr/>
          <a:lstStyle/>
          <a:p>
            <a:pPr>
              <a:defRPr/>
            </a:pPr>
            <a:fld id="{3FFE790D-BCFB-4008-9260-CA63AEE325FD}" type="slidenum">
              <a:rPr lang="en-US" smtClean="0"/>
              <a:pPr>
                <a:defRPr/>
              </a:pPr>
              <a:t>67</a:t>
            </a:fld>
            <a:endParaRPr lang="en-US" dirty="0"/>
          </a:p>
        </p:txBody>
      </p:sp>
      <p:sp>
        <p:nvSpPr>
          <p:cNvPr id="5" name="Rectangle 3">
            <a:extLst>
              <a:ext uri="{FF2B5EF4-FFF2-40B4-BE49-F238E27FC236}">
                <a16:creationId xmlns:a16="http://schemas.microsoft.com/office/drawing/2014/main" id="{6F683D4E-E7F6-42E9-B4A0-6F784445F5AA}"/>
              </a:ext>
            </a:extLst>
          </p:cNvPr>
          <p:cNvSpPr txBox="1">
            <a:spLocks noChangeArrowheads="1"/>
          </p:cNvSpPr>
          <p:nvPr/>
        </p:nvSpPr>
        <p:spPr bwMode="auto">
          <a:xfrm>
            <a:off x="741241" y="1795218"/>
            <a:ext cx="5384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Font typeface="Wingdings" charset="0"/>
              <a:buNone/>
              <a:defRPr/>
            </a:pPr>
            <a:r>
              <a:rPr lang="zh-CN" altLang="en-US" sz="2000" kern="0" dirty="0">
                <a:solidFill>
                  <a:srgbClr val="CC0000"/>
                </a:solidFill>
                <a:latin typeface="微软雅黑" panose="020B0503020204020204" pitchFamily="34" charset="-122"/>
                <a:ea typeface="微软雅黑" panose="020B0503020204020204" pitchFamily="34" charset="-122"/>
              </a:rPr>
              <a:t>事件</a:t>
            </a:r>
            <a:r>
              <a:rPr lang="en-US" altLang="zh-CN" sz="2000" kern="0" dirty="0">
                <a:solidFill>
                  <a:srgbClr val="CC0000"/>
                </a:solidFill>
                <a:latin typeface="微软雅黑" panose="020B0503020204020204" pitchFamily="34" charset="-122"/>
                <a:ea typeface="微软雅黑" panose="020B0503020204020204" pitchFamily="34" charset="-122"/>
              </a:rPr>
              <a:t>1</a:t>
            </a:r>
            <a:r>
              <a:rPr lang="zh-CN" altLang="en-US" sz="2000" kern="0" dirty="0">
                <a:solidFill>
                  <a:srgbClr val="CC0000"/>
                </a:solidFill>
                <a:latin typeface="微软雅黑" panose="020B0503020204020204" pitchFamily="34" charset="-122"/>
                <a:ea typeface="微软雅黑" panose="020B0503020204020204" pitchFamily="34" charset="-122"/>
              </a:rPr>
              <a:t>：发送数据</a:t>
            </a:r>
            <a:endParaRPr lang="en-US" sz="2000" kern="0" dirty="0">
              <a:solidFill>
                <a:srgbClr val="CC0000"/>
              </a:solidFill>
              <a:latin typeface="微软雅黑" panose="020B0503020204020204" pitchFamily="34" charset="-122"/>
              <a:ea typeface="微软雅黑" panose="020B0503020204020204" pitchFamily="34" charset="-122"/>
            </a:endParaRPr>
          </a:p>
          <a:p>
            <a:pPr>
              <a:buFont typeface="Wingdings" charset="2"/>
              <a:buChar char="§"/>
              <a:defRPr/>
            </a:pPr>
            <a:r>
              <a:rPr lang="zh-CN" altLang="en-US" sz="2000" kern="0" dirty="0">
                <a:latin typeface="微软雅黑" panose="020B0503020204020204" pitchFamily="34" charset="-122"/>
                <a:ea typeface="微软雅黑" panose="020B0503020204020204" pitchFamily="34" charset="-122"/>
              </a:rPr>
              <a:t>当下一个</a:t>
            </a:r>
            <a:r>
              <a:rPr lang="en-US" altLang="zh-CN" sz="2000" kern="0" dirty="0">
                <a:latin typeface="微软雅黑" panose="020B0503020204020204" pitchFamily="34" charset="-122"/>
                <a:ea typeface="微软雅黑" panose="020B0503020204020204" pitchFamily="34" charset="-122"/>
              </a:rPr>
              <a:t>seq</a:t>
            </a:r>
            <a:r>
              <a:rPr lang="zh-CN" altLang="en-US" sz="2000" kern="0" dirty="0">
                <a:latin typeface="微软雅黑" panose="020B0503020204020204" pitchFamily="34" charset="-122"/>
                <a:ea typeface="微软雅黑" panose="020B0503020204020204" pitchFamily="34" charset="-122"/>
              </a:rPr>
              <a:t>在窗口内，发送</a:t>
            </a:r>
            <a:endParaRPr lang="en-US" sz="2000" kern="0" dirty="0">
              <a:latin typeface="微软雅黑" panose="020B0503020204020204" pitchFamily="34" charset="-122"/>
              <a:ea typeface="微软雅黑" panose="020B0503020204020204" pitchFamily="34" charset="-122"/>
            </a:endParaRPr>
          </a:p>
          <a:p>
            <a:pPr>
              <a:buFont typeface="Wingdings" charset="0"/>
              <a:buNone/>
              <a:defRPr/>
            </a:pPr>
            <a:endParaRPr lang="en-US" altLang="zh-CN" sz="2000" kern="0" dirty="0">
              <a:solidFill>
                <a:srgbClr val="CC0000"/>
              </a:solidFill>
              <a:latin typeface="微软雅黑" panose="020B0503020204020204" pitchFamily="34" charset="-122"/>
              <a:ea typeface="微软雅黑" panose="020B0503020204020204" pitchFamily="34" charset="-122"/>
            </a:endParaRPr>
          </a:p>
          <a:p>
            <a:pPr>
              <a:buFont typeface="Wingdings" charset="0"/>
              <a:buNone/>
              <a:defRPr/>
            </a:pPr>
            <a:r>
              <a:rPr lang="zh-CN" altLang="en-US" sz="2000" kern="0" dirty="0">
                <a:solidFill>
                  <a:srgbClr val="CC0000"/>
                </a:solidFill>
                <a:latin typeface="微软雅黑" panose="020B0503020204020204" pitchFamily="34" charset="-122"/>
                <a:ea typeface="微软雅黑" panose="020B0503020204020204" pitchFamily="34" charset="-122"/>
              </a:rPr>
              <a:t>事件</a:t>
            </a:r>
            <a:r>
              <a:rPr lang="en-US" altLang="zh-CN" sz="2000" kern="0" dirty="0">
                <a:solidFill>
                  <a:srgbClr val="CC0000"/>
                </a:solidFill>
                <a:latin typeface="微软雅黑" panose="020B0503020204020204" pitchFamily="34" charset="-122"/>
                <a:ea typeface="微软雅黑" panose="020B0503020204020204" pitchFamily="34" charset="-122"/>
              </a:rPr>
              <a:t>2</a:t>
            </a:r>
            <a:r>
              <a:rPr lang="zh-CN" altLang="en-US" sz="2000" kern="0" dirty="0">
                <a:solidFill>
                  <a:srgbClr val="CC0000"/>
                </a:solidFill>
                <a:latin typeface="微软雅黑" panose="020B0503020204020204" pitchFamily="34" charset="-122"/>
                <a:ea typeface="微软雅黑" panose="020B0503020204020204" pitchFamily="34" charset="-122"/>
              </a:rPr>
              <a:t>：数据包</a:t>
            </a:r>
            <a:r>
              <a:rPr lang="en-US" altLang="zh-CN" sz="2000" kern="0" dirty="0">
                <a:solidFill>
                  <a:srgbClr val="CC0000"/>
                </a:solidFill>
                <a:latin typeface="微软雅黑" panose="020B0503020204020204" pitchFamily="34" charset="-122"/>
                <a:ea typeface="微软雅黑" panose="020B0503020204020204" pitchFamily="34" charset="-122"/>
              </a:rPr>
              <a:t>n</a:t>
            </a:r>
            <a:r>
              <a:rPr lang="zh-CN" altLang="en-US" sz="2000" kern="0" dirty="0">
                <a:solidFill>
                  <a:srgbClr val="CC0000"/>
                </a:solidFill>
                <a:latin typeface="微软雅黑" panose="020B0503020204020204" pitchFamily="34" charset="-122"/>
                <a:ea typeface="微软雅黑" panose="020B0503020204020204" pitchFamily="34" charset="-122"/>
              </a:rPr>
              <a:t>到期</a:t>
            </a:r>
            <a:endParaRPr lang="en-US" sz="2000" kern="0" dirty="0">
              <a:solidFill>
                <a:srgbClr val="CC0000"/>
              </a:solidFill>
              <a:latin typeface="微软雅黑" panose="020B0503020204020204" pitchFamily="34" charset="-122"/>
              <a:ea typeface="微软雅黑" panose="020B0503020204020204" pitchFamily="34" charset="-122"/>
            </a:endParaRPr>
          </a:p>
          <a:p>
            <a:pPr>
              <a:buFont typeface="Wingdings" charset="2"/>
              <a:buChar char="§"/>
              <a:defRPr/>
            </a:pPr>
            <a:r>
              <a:rPr lang="zh-CN" altLang="en-US" sz="2000" kern="0" dirty="0">
                <a:latin typeface="微软雅黑" panose="020B0503020204020204" pitchFamily="34" charset="-122"/>
                <a:ea typeface="微软雅黑" panose="020B0503020204020204" pitchFamily="34" charset="-122"/>
              </a:rPr>
              <a:t>重传</a:t>
            </a:r>
            <a:r>
              <a:rPr lang="en-US" sz="2000" kern="0" dirty="0">
                <a:latin typeface="微软雅黑" panose="020B0503020204020204" pitchFamily="34" charset="-122"/>
                <a:ea typeface="微软雅黑" panose="020B0503020204020204" pitchFamily="34" charset="-122"/>
              </a:rPr>
              <a:t>n, </a:t>
            </a:r>
            <a:r>
              <a:rPr lang="zh-CN" altLang="en-US" sz="2000" kern="0" dirty="0">
                <a:latin typeface="微软雅黑" panose="020B0503020204020204" pitchFamily="34" charset="-122"/>
                <a:ea typeface="微软雅黑" panose="020B0503020204020204" pitchFamily="34" charset="-122"/>
              </a:rPr>
              <a:t>重置计时器</a:t>
            </a:r>
            <a:endParaRPr lang="en-US" sz="2000" kern="0" dirty="0">
              <a:latin typeface="微软雅黑" panose="020B0503020204020204" pitchFamily="34" charset="-122"/>
              <a:ea typeface="微软雅黑" panose="020B0503020204020204" pitchFamily="34" charset="-122"/>
            </a:endParaRPr>
          </a:p>
          <a:p>
            <a:pPr>
              <a:buFont typeface="Wingdings" charset="0"/>
              <a:buNone/>
              <a:defRPr/>
            </a:pPr>
            <a:endParaRPr lang="en-US" altLang="zh-CN" sz="2000" kern="0" dirty="0">
              <a:solidFill>
                <a:srgbClr val="CC0000"/>
              </a:solidFill>
              <a:latin typeface="微软雅黑" panose="020B0503020204020204" pitchFamily="34" charset="-122"/>
              <a:ea typeface="微软雅黑" panose="020B0503020204020204" pitchFamily="34" charset="-122"/>
            </a:endParaRPr>
          </a:p>
          <a:p>
            <a:pPr>
              <a:buFont typeface="Wingdings" charset="0"/>
              <a:buNone/>
              <a:defRPr/>
            </a:pPr>
            <a:r>
              <a:rPr lang="zh-CN" altLang="en-US" sz="2000" kern="0" dirty="0">
                <a:solidFill>
                  <a:srgbClr val="CC0000"/>
                </a:solidFill>
                <a:latin typeface="微软雅黑" panose="020B0503020204020204" pitchFamily="34" charset="-122"/>
                <a:ea typeface="微软雅黑" panose="020B0503020204020204" pitchFamily="34" charset="-122"/>
              </a:rPr>
              <a:t>事件</a:t>
            </a:r>
            <a:r>
              <a:rPr lang="en-US" altLang="zh-CN" sz="2000" kern="0" dirty="0">
                <a:solidFill>
                  <a:srgbClr val="CC0000"/>
                </a:solidFill>
                <a:latin typeface="微软雅黑" panose="020B0503020204020204" pitchFamily="34" charset="-122"/>
                <a:ea typeface="微软雅黑" panose="020B0503020204020204" pitchFamily="34" charset="-122"/>
              </a:rPr>
              <a:t>3</a:t>
            </a:r>
            <a:r>
              <a:rPr lang="zh-CN" altLang="en-US" sz="2000" kern="0" dirty="0">
                <a:solidFill>
                  <a:srgbClr val="CC0000"/>
                </a:solidFill>
                <a:latin typeface="微软雅黑" panose="020B0503020204020204" pitchFamily="34" charset="-122"/>
                <a:ea typeface="微软雅黑" panose="020B0503020204020204" pitchFamily="34" charset="-122"/>
              </a:rPr>
              <a:t>：</a:t>
            </a:r>
            <a:r>
              <a:rPr lang="en-US" sz="2000" kern="0" dirty="0">
                <a:solidFill>
                  <a:srgbClr val="CC0000"/>
                </a:solidFill>
                <a:latin typeface="微软雅黑" panose="020B0503020204020204" pitchFamily="34" charset="-122"/>
                <a:ea typeface="微软雅黑" panose="020B0503020204020204" pitchFamily="34" charset="-122"/>
              </a:rPr>
              <a:t>ACK(n) </a:t>
            </a:r>
            <a:r>
              <a:rPr lang="zh-CN" altLang="en-US" sz="2000" kern="0" dirty="0">
                <a:solidFill>
                  <a:srgbClr val="CC0000"/>
                </a:solidFill>
                <a:latin typeface="微软雅黑" panose="020B0503020204020204" pitchFamily="34" charset="-122"/>
                <a:ea typeface="微软雅黑" panose="020B0503020204020204" pitchFamily="34" charset="-122"/>
              </a:rPr>
              <a:t>∈</a:t>
            </a:r>
            <a:r>
              <a:rPr lang="en-US" sz="2000" kern="0" dirty="0">
                <a:solidFill>
                  <a:srgbClr val="CC0000"/>
                </a:solidFill>
                <a:latin typeface="微软雅黑" panose="020B0503020204020204" pitchFamily="34" charset="-122"/>
                <a:ea typeface="微软雅黑" panose="020B0503020204020204" pitchFamily="34" charset="-122"/>
              </a:rPr>
              <a:t>[sendbase,sendbase+N-1]</a:t>
            </a:r>
          </a:p>
          <a:p>
            <a:pPr>
              <a:buFont typeface="Wingdings" charset="2"/>
              <a:buChar char="§"/>
              <a:defRPr/>
            </a:pPr>
            <a:r>
              <a:rPr lang="zh-CN" altLang="en-US" sz="2000" kern="0" dirty="0">
                <a:latin typeface="微软雅黑" panose="020B0503020204020204" pitchFamily="34" charset="-122"/>
                <a:ea typeface="微软雅黑" panose="020B0503020204020204" pitchFamily="34" charset="-122"/>
              </a:rPr>
              <a:t>标记</a:t>
            </a:r>
            <a:r>
              <a:rPr lang="en-US" altLang="zh-CN" sz="2000" kern="0" dirty="0">
                <a:latin typeface="微软雅黑" panose="020B0503020204020204" pitchFamily="34" charset="-122"/>
                <a:ea typeface="微软雅黑" panose="020B0503020204020204" pitchFamily="34" charset="-122"/>
              </a:rPr>
              <a:t>n</a:t>
            </a:r>
            <a:r>
              <a:rPr lang="zh-CN" altLang="en-US" sz="2000" kern="0" dirty="0">
                <a:latin typeface="微软雅黑" panose="020B0503020204020204" pitchFamily="34" charset="-122"/>
                <a:ea typeface="微软雅黑" panose="020B0503020204020204" pitchFamily="34" charset="-122"/>
              </a:rPr>
              <a:t>为已接收</a:t>
            </a:r>
            <a:endParaRPr lang="en-US" altLang="zh-CN" sz="2000" kern="0" dirty="0">
              <a:latin typeface="微软雅黑" panose="020B0503020204020204" pitchFamily="34" charset="-122"/>
              <a:ea typeface="微软雅黑" panose="020B0503020204020204" pitchFamily="34" charset="-122"/>
            </a:endParaRPr>
          </a:p>
          <a:p>
            <a:pPr>
              <a:buFont typeface="Wingdings" charset="2"/>
              <a:buChar char="§"/>
              <a:defRPr/>
            </a:pPr>
            <a:r>
              <a:rPr lang="zh-CN" altLang="en-US" sz="2000" kern="0" dirty="0">
                <a:latin typeface="微软雅黑" panose="020B0503020204020204" pitchFamily="34" charset="-122"/>
                <a:ea typeface="微软雅黑" panose="020B0503020204020204" pitchFamily="34" charset="-122"/>
              </a:rPr>
              <a:t>如果</a:t>
            </a:r>
            <a:r>
              <a:rPr lang="en-US" altLang="zh-CN" sz="2000" kern="0" dirty="0">
                <a:latin typeface="微软雅黑" panose="020B0503020204020204" pitchFamily="34" charset="-122"/>
                <a:ea typeface="微软雅黑" panose="020B0503020204020204" pitchFamily="34" charset="-122"/>
              </a:rPr>
              <a:t>n==</a:t>
            </a:r>
            <a:r>
              <a:rPr lang="en-US" altLang="zh-CN" sz="2000" kern="0" dirty="0" err="1">
                <a:latin typeface="微软雅黑" panose="020B0503020204020204" pitchFamily="34" charset="-122"/>
                <a:ea typeface="微软雅黑" panose="020B0503020204020204" pitchFamily="34" charset="-122"/>
              </a:rPr>
              <a:t>sendbase</a:t>
            </a:r>
            <a:r>
              <a:rPr lang="zh-CN" altLang="en-US" sz="2000" kern="0" dirty="0">
                <a:latin typeface="微软雅黑" panose="020B0503020204020204" pitchFamily="34" charset="-122"/>
                <a:ea typeface="微软雅黑" panose="020B0503020204020204" pitchFamily="34" charset="-122"/>
              </a:rPr>
              <a:t>，更新</a:t>
            </a:r>
            <a:r>
              <a:rPr lang="en-US" altLang="zh-CN" sz="2000" kern="0" dirty="0" err="1">
                <a:latin typeface="微软雅黑" panose="020B0503020204020204" pitchFamily="34" charset="-122"/>
                <a:ea typeface="微软雅黑" panose="020B0503020204020204" pitchFamily="34" charset="-122"/>
              </a:rPr>
              <a:t>sendbase</a:t>
            </a:r>
            <a:endParaRPr lang="en-US" sz="2000" kern="0" dirty="0">
              <a:latin typeface="微软雅黑" panose="020B0503020204020204" pitchFamily="34" charset="-122"/>
              <a:ea typeface="微软雅黑" panose="020B0503020204020204" pitchFamily="34" charset="-122"/>
            </a:endParaRPr>
          </a:p>
        </p:txBody>
      </p:sp>
      <p:sp>
        <p:nvSpPr>
          <p:cNvPr id="6" name="Rectangle 4">
            <a:extLst>
              <a:ext uri="{FF2B5EF4-FFF2-40B4-BE49-F238E27FC236}">
                <a16:creationId xmlns:a16="http://schemas.microsoft.com/office/drawing/2014/main" id="{4E5CE00E-025D-4016-97C8-D62AC3975BC9}"/>
              </a:ext>
            </a:extLst>
          </p:cNvPr>
          <p:cNvSpPr>
            <a:spLocks noChangeArrowheads="1"/>
          </p:cNvSpPr>
          <p:nvPr/>
        </p:nvSpPr>
        <p:spPr bwMode="auto">
          <a:xfrm>
            <a:off x="511176" y="1504942"/>
            <a:ext cx="5384800"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7" name="Group 5">
            <a:extLst>
              <a:ext uri="{FF2B5EF4-FFF2-40B4-BE49-F238E27FC236}">
                <a16:creationId xmlns:a16="http://schemas.microsoft.com/office/drawing/2014/main" id="{528B6713-1AEA-40C7-8130-BCFFF8142FF2}"/>
              </a:ext>
            </a:extLst>
          </p:cNvPr>
          <p:cNvGrpSpPr>
            <a:grpSpLocks/>
          </p:cNvGrpSpPr>
          <p:nvPr/>
        </p:nvGrpSpPr>
        <p:grpSpPr bwMode="auto">
          <a:xfrm>
            <a:off x="2222501" y="1155707"/>
            <a:ext cx="1262063" cy="523876"/>
            <a:chOff x="1100" y="3896"/>
            <a:chExt cx="795" cy="330"/>
          </a:xfrm>
        </p:grpSpPr>
        <p:sp>
          <p:nvSpPr>
            <p:cNvPr id="8" name="Rectangle 6">
              <a:extLst>
                <a:ext uri="{FF2B5EF4-FFF2-40B4-BE49-F238E27FC236}">
                  <a16:creationId xmlns:a16="http://schemas.microsoft.com/office/drawing/2014/main" id="{72F93BFC-13D5-4ADF-B25B-B8674035914B}"/>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9" name="Text Box 7">
              <a:extLst>
                <a:ext uri="{FF2B5EF4-FFF2-40B4-BE49-F238E27FC236}">
                  <a16:creationId xmlns:a16="http://schemas.microsoft.com/office/drawing/2014/main" id="{4F7AE8D9-814D-44B5-B008-B4C5BE4CE4D1}"/>
                </a:ext>
              </a:extLst>
            </p:cNvPr>
            <p:cNvSpPr txBox="1">
              <a:spLocks noChangeArrowheads="1"/>
            </p:cNvSpPr>
            <p:nvPr/>
          </p:nvSpPr>
          <p:spPr bwMode="auto">
            <a:xfrm>
              <a:off x="1100" y="3896"/>
              <a:ext cx="795"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800" dirty="0">
                  <a:solidFill>
                    <a:srgbClr val="000099"/>
                  </a:solidFill>
                  <a:latin typeface="微软雅黑" panose="020B0503020204020204" pitchFamily="34" charset="-122"/>
                  <a:ea typeface="微软雅黑" panose="020B0503020204020204" pitchFamily="34" charset="-122"/>
                </a:rPr>
                <a:t>发送方</a:t>
              </a:r>
              <a:endParaRPr lang="en-US" sz="2800" dirty="0">
                <a:solidFill>
                  <a:srgbClr val="000099"/>
                </a:solidFill>
                <a:latin typeface="微软雅黑" panose="020B0503020204020204" pitchFamily="34" charset="-122"/>
                <a:ea typeface="微软雅黑" panose="020B0503020204020204" pitchFamily="34" charset="-122"/>
              </a:endParaRPr>
            </a:p>
          </p:txBody>
        </p:sp>
      </p:grpSp>
      <p:sp>
        <p:nvSpPr>
          <p:cNvPr id="10" name="Rectangle 8">
            <a:extLst>
              <a:ext uri="{FF2B5EF4-FFF2-40B4-BE49-F238E27FC236}">
                <a16:creationId xmlns:a16="http://schemas.microsoft.com/office/drawing/2014/main" id="{3943644E-0F29-4034-9EFD-BA6C74053D22}"/>
              </a:ext>
            </a:extLst>
          </p:cNvPr>
          <p:cNvSpPr>
            <a:spLocks noChangeArrowheads="1"/>
          </p:cNvSpPr>
          <p:nvPr/>
        </p:nvSpPr>
        <p:spPr bwMode="auto">
          <a:xfrm>
            <a:off x="6743698" y="1809751"/>
            <a:ext cx="4905376" cy="39814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defRPr/>
            </a:pPr>
            <a:r>
              <a:rPr lang="zh-CN" altLang="en-US" sz="2000" dirty="0">
                <a:solidFill>
                  <a:srgbClr val="CC0000"/>
                </a:solidFill>
                <a:latin typeface="微软雅黑" panose="020B0503020204020204" pitchFamily="34" charset="-122"/>
                <a:ea typeface="微软雅黑" panose="020B0503020204020204" pitchFamily="34" charset="-122"/>
              </a:rPr>
              <a:t>事件</a:t>
            </a:r>
            <a:r>
              <a:rPr lang="en-US" altLang="zh-CN" sz="2000" dirty="0">
                <a:solidFill>
                  <a:srgbClr val="CC0000"/>
                </a:solidFill>
                <a:latin typeface="微软雅黑" panose="020B0503020204020204" pitchFamily="34" charset="-122"/>
                <a:ea typeface="微软雅黑" panose="020B0503020204020204" pitchFamily="34" charset="-122"/>
              </a:rPr>
              <a:t>1</a:t>
            </a:r>
            <a:r>
              <a:rPr lang="zh-CN" altLang="en-US" sz="2000" dirty="0">
                <a:solidFill>
                  <a:srgbClr val="CC0000"/>
                </a:solidFill>
                <a:latin typeface="微软雅黑" panose="020B0503020204020204" pitchFamily="34" charset="-122"/>
                <a:ea typeface="微软雅黑" panose="020B0503020204020204" pitchFamily="34" charset="-122"/>
              </a:rPr>
              <a:t>：接收报文序列号</a:t>
            </a:r>
            <a:r>
              <a:rPr lang="en-US" altLang="zh-CN" sz="2000" dirty="0">
                <a:solidFill>
                  <a:srgbClr val="CC0000"/>
                </a:solidFill>
                <a:latin typeface="微软雅黑" panose="020B0503020204020204" pitchFamily="34" charset="-122"/>
                <a:ea typeface="微软雅黑" panose="020B0503020204020204" pitchFamily="34" charset="-122"/>
              </a:rPr>
              <a:t>n</a:t>
            </a:r>
            <a:r>
              <a:rPr lang="zh-CN" altLang="en-US" sz="2000" dirty="0">
                <a:solidFill>
                  <a:srgbClr val="CC0000"/>
                </a:solidFill>
                <a:latin typeface="微软雅黑" panose="020B0503020204020204" pitchFamily="34" charset="-122"/>
                <a:ea typeface="微软雅黑" panose="020B0503020204020204" pitchFamily="34" charset="-122"/>
              </a:rPr>
              <a:t>∈</a:t>
            </a:r>
            <a:r>
              <a:rPr lang="en-US" sz="2000" dirty="0">
                <a:solidFill>
                  <a:srgbClr val="CC0000"/>
                </a:solidFill>
                <a:latin typeface="微软雅黑" panose="020B0503020204020204" pitchFamily="34" charset="-122"/>
                <a:ea typeface="微软雅黑" panose="020B0503020204020204" pitchFamily="34" charset="-122"/>
              </a:rPr>
              <a:t>[</a:t>
            </a:r>
            <a:r>
              <a:rPr lang="en-US" sz="2000" dirty="0" err="1">
                <a:solidFill>
                  <a:srgbClr val="CC0000"/>
                </a:solidFill>
                <a:latin typeface="微软雅黑" panose="020B0503020204020204" pitchFamily="34" charset="-122"/>
                <a:ea typeface="微软雅黑" panose="020B0503020204020204" pitchFamily="34" charset="-122"/>
              </a:rPr>
              <a:t>rcvbase</a:t>
            </a:r>
            <a:r>
              <a:rPr lang="en-US" sz="2000" dirty="0">
                <a:solidFill>
                  <a:srgbClr val="CC0000"/>
                </a:solidFill>
                <a:latin typeface="微软雅黑" panose="020B0503020204020204" pitchFamily="34" charset="-122"/>
                <a:ea typeface="微软雅黑" panose="020B0503020204020204" pitchFamily="34" charset="-122"/>
              </a:rPr>
              <a:t>, rcvbase+N-1]</a:t>
            </a:r>
          </a:p>
          <a:p>
            <a:pPr marL="292100" indent="-292100">
              <a:lnSpc>
                <a:spcPct val="85000"/>
              </a:lnSpc>
              <a:spcBef>
                <a:spcPct val="20000"/>
              </a:spcBef>
              <a:buClr>
                <a:srgbClr val="000099"/>
              </a:buClr>
              <a:buSzPct val="100000"/>
              <a:buFont typeface="Wingdings" charset="2"/>
              <a:buChar char="§"/>
              <a:defRPr/>
            </a:pPr>
            <a:r>
              <a:rPr lang="zh-CN" altLang="en-US" sz="2000" dirty="0">
                <a:latin typeface="微软雅黑" panose="020B0503020204020204" pitchFamily="34" charset="-122"/>
                <a:ea typeface="微软雅黑" panose="020B0503020204020204" pitchFamily="34" charset="-122"/>
              </a:rPr>
              <a:t>确认</a:t>
            </a:r>
            <a:r>
              <a:rPr lang="en-US" altLang="zh-CN" sz="2000" dirty="0">
                <a:latin typeface="微软雅黑" panose="020B0503020204020204" pitchFamily="34" charset="-122"/>
                <a:ea typeface="微软雅黑" panose="020B0503020204020204" pitchFamily="34" charset="-122"/>
              </a:rPr>
              <a:t>n</a:t>
            </a:r>
            <a:endParaRPr lang="en-US" sz="2000" dirty="0">
              <a:latin typeface="微软雅黑" panose="020B0503020204020204" pitchFamily="34" charset="-122"/>
              <a:ea typeface="微软雅黑" panose="020B0503020204020204" pitchFamily="34" charset="-122"/>
            </a:endParaRPr>
          </a:p>
          <a:p>
            <a:pPr marL="292100" indent="-292100">
              <a:lnSpc>
                <a:spcPct val="85000"/>
              </a:lnSpc>
              <a:spcBef>
                <a:spcPct val="20000"/>
              </a:spcBef>
              <a:buClr>
                <a:srgbClr val="000099"/>
              </a:buClr>
              <a:buSzPct val="100000"/>
              <a:buFont typeface="Wingdings" charset="2"/>
              <a:buChar char="§"/>
              <a:defRPr/>
            </a:pP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n==</a:t>
            </a:r>
            <a:r>
              <a:rPr lang="en-US" altLang="zh-CN" sz="2000" dirty="0" err="1">
                <a:latin typeface="微软雅黑" panose="020B0503020204020204" pitchFamily="34" charset="-122"/>
                <a:ea typeface="微软雅黑" panose="020B0503020204020204" pitchFamily="34" charset="-122"/>
              </a:rPr>
              <a:t>revbase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将一系列顺序</a:t>
            </a:r>
            <a:r>
              <a:rPr lang="en-US" altLang="zh-CN" sz="2000" dirty="0">
                <a:latin typeface="微软雅黑" panose="020B0503020204020204" pitchFamily="34" charset="-122"/>
                <a:ea typeface="微软雅黑" panose="020B0503020204020204" pitchFamily="34" charset="-122"/>
              </a:rPr>
              <a:t>packet</a:t>
            </a:r>
            <a:r>
              <a:rPr lang="zh-CN" altLang="en-US" sz="2000" dirty="0">
                <a:latin typeface="微软雅黑" panose="020B0503020204020204" pitchFamily="34" charset="-122"/>
                <a:ea typeface="微软雅黑" panose="020B0503020204020204" pitchFamily="34" charset="-122"/>
              </a:rPr>
              <a:t>交付给上一层，并更新</a:t>
            </a:r>
            <a:r>
              <a:rPr lang="en-US" altLang="zh-CN" sz="2000" dirty="0" err="1">
                <a:latin typeface="微软雅黑" panose="020B0503020204020204" pitchFamily="34" charset="-122"/>
                <a:ea typeface="微软雅黑" panose="020B0503020204020204" pitchFamily="34" charset="-122"/>
              </a:rPr>
              <a:t>revbase</a:t>
            </a:r>
            <a:endParaRPr lang="en-US" altLang="zh-CN" sz="2000" dirty="0">
              <a:latin typeface="微软雅黑" panose="020B0503020204020204" pitchFamily="34" charset="-122"/>
              <a:ea typeface="微软雅黑" panose="020B0503020204020204" pitchFamily="34" charset="-122"/>
            </a:endParaRPr>
          </a:p>
          <a:p>
            <a:pPr marL="292100" indent="-292100">
              <a:lnSpc>
                <a:spcPct val="85000"/>
              </a:lnSpc>
              <a:spcBef>
                <a:spcPct val="20000"/>
              </a:spcBef>
              <a:buClr>
                <a:srgbClr val="000099"/>
              </a:buClr>
              <a:buSzPct val="100000"/>
              <a:buFont typeface="Wingdings" charset="2"/>
              <a:buChar char="§"/>
              <a:defRPr/>
            </a:pPr>
            <a:r>
              <a:rPr lang="zh-CN" altLang="en-US" sz="2000" dirty="0">
                <a:latin typeface="微软雅黑" panose="020B0503020204020204" pitchFamily="34" charset="-122"/>
                <a:ea typeface="微软雅黑" panose="020B0503020204020204" pitchFamily="34" charset="-122"/>
              </a:rPr>
              <a:t>否则：缓存</a:t>
            </a:r>
            <a:r>
              <a:rPr lang="en-US" altLang="zh-CN" sz="2000" dirty="0">
                <a:latin typeface="微软雅黑" panose="020B0503020204020204" pitchFamily="34" charset="-122"/>
                <a:ea typeface="微软雅黑" panose="020B0503020204020204" pitchFamily="34" charset="-122"/>
              </a:rPr>
              <a:t>n</a:t>
            </a:r>
            <a:endParaRPr lang="en-US" sz="2000" dirty="0">
              <a:latin typeface="微软雅黑" panose="020B0503020204020204" pitchFamily="34" charset="-122"/>
              <a:ea typeface="微软雅黑" panose="020B0503020204020204" pitchFamily="34" charset="-122"/>
            </a:endParaRPr>
          </a:p>
          <a:p>
            <a:pPr marL="342900" indent="-342900">
              <a:lnSpc>
                <a:spcPct val="85000"/>
              </a:lnSpc>
              <a:spcBef>
                <a:spcPct val="20000"/>
              </a:spcBef>
              <a:buClr>
                <a:srgbClr val="000099"/>
              </a:buClr>
              <a:buSzPct val="65000"/>
              <a:defRPr/>
            </a:pPr>
            <a:endParaRPr lang="en-US" altLang="zh-CN" dirty="0">
              <a:solidFill>
                <a:srgbClr val="CC0000"/>
              </a:solidFill>
              <a:latin typeface="微软雅黑" panose="020B0503020204020204" pitchFamily="34" charset="-122"/>
              <a:ea typeface="微软雅黑" panose="020B0503020204020204" pitchFamily="34" charset="-122"/>
            </a:endParaRPr>
          </a:p>
          <a:p>
            <a:pPr marL="342900" indent="-342900">
              <a:lnSpc>
                <a:spcPct val="85000"/>
              </a:lnSpc>
              <a:spcBef>
                <a:spcPct val="20000"/>
              </a:spcBef>
              <a:buClr>
                <a:srgbClr val="000099"/>
              </a:buClr>
              <a:buSzPct val="65000"/>
              <a:defRPr/>
            </a:pPr>
            <a:r>
              <a:rPr lang="zh-CN" altLang="en-US" sz="2000" dirty="0">
                <a:solidFill>
                  <a:srgbClr val="CC0000"/>
                </a:solidFill>
                <a:latin typeface="微软雅黑" panose="020B0503020204020204" pitchFamily="34" charset="-122"/>
                <a:ea typeface="微软雅黑" panose="020B0503020204020204" pitchFamily="34" charset="-122"/>
              </a:rPr>
              <a:t>事件</a:t>
            </a:r>
            <a:r>
              <a:rPr lang="en-US" altLang="zh-CN" sz="2000" dirty="0">
                <a:solidFill>
                  <a:srgbClr val="CC0000"/>
                </a:solidFill>
                <a:latin typeface="微软雅黑" panose="020B0503020204020204" pitchFamily="34" charset="-122"/>
                <a:ea typeface="微软雅黑" panose="020B0503020204020204" pitchFamily="34" charset="-122"/>
              </a:rPr>
              <a:t>2</a:t>
            </a:r>
            <a:r>
              <a:rPr lang="zh-CN" altLang="en-US" sz="2000" dirty="0">
                <a:solidFill>
                  <a:srgbClr val="CC0000"/>
                </a:solidFill>
                <a:latin typeface="微软雅黑" panose="020B0503020204020204" pitchFamily="34" charset="-122"/>
                <a:ea typeface="微软雅黑" panose="020B0503020204020204" pitchFamily="34" charset="-122"/>
              </a:rPr>
              <a:t>：接收报文序列号</a:t>
            </a:r>
            <a:r>
              <a:rPr lang="en-US" altLang="zh-CN" sz="2000" dirty="0">
                <a:solidFill>
                  <a:srgbClr val="CC0000"/>
                </a:solidFill>
                <a:latin typeface="微软雅黑" panose="020B0503020204020204" pitchFamily="34" charset="-122"/>
                <a:ea typeface="微软雅黑" panose="020B0503020204020204" pitchFamily="34" charset="-122"/>
              </a:rPr>
              <a:t>n</a:t>
            </a:r>
            <a:r>
              <a:rPr lang="zh-CN" altLang="en-US" sz="2000" dirty="0">
                <a:solidFill>
                  <a:srgbClr val="CC0000"/>
                </a:solidFill>
                <a:latin typeface="微软雅黑" panose="020B0503020204020204" pitchFamily="34" charset="-122"/>
                <a:ea typeface="微软雅黑" panose="020B0503020204020204" pitchFamily="34" charset="-122"/>
              </a:rPr>
              <a:t>∈</a:t>
            </a:r>
            <a:r>
              <a:rPr lang="en-US" sz="2000" dirty="0">
                <a:solidFill>
                  <a:srgbClr val="CC0000"/>
                </a:solidFill>
                <a:latin typeface="微软雅黑" panose="020B0503020204020204" pitchFamily="34" charset="-122"/>
                <a:ea typeface="微软雅黑" panose="020B0503020204020204" pitchFamily="34" charset="-122"/>
              </a:rPr>
              <a:t>[</a:t>
            </a:r>
            <a:r>
              <a:rPr lang="en-US" sz="2000" dirty="0" err="1">
                <a:solidFill>
                  <a:srgbClr val="CC0000"/>
                </a:solidFill>
                <a:latin typeface="微软雅黑" panose="020B0503020204020204" pitchFamily="34" charset="-122"/>
                <a:ea typeface="微软雅黑" panose="020B0503020204020204" pitchFamily="34" charset="-122"/>
              </a:rPr>
              <a:t>rcvbase</a:t>
            </a:r>
            <a:r>
              <a:rPr lang="en-US" sz="2000" dirty="0">
                <a:solidFill>
                  <a:srgbClr val="CC0000"/>
                </a:solidFill>
                <a:latin typeface="微软雅黑" panose="020B0503020204020204" pitchFamily="34" charset="-122"/>
                <a:ea typeface="微软雅黑" panose="020B0503020204020204" pitchFamily="34" charset="-122"/>
              </a:rPr>
              <a:t>-N, rcvbase-1]</a:t>
            </a:r>
          </a:p>
          <a:p>
            <a:pPr marL="292100" indent="-292100">
              <a:lnSpc>
                <a:spcPct val="85000"/>
              </a:lnSpc>
              <a:spcBef>
                <a:spcPct val="20000"/>
              </a:spcBef>
              <a:buClr>
                <a:srgbClr val="000099"/>
              </a:buClr>
              <a:buSzPct val="100000"/>
              <a:buFont typeface="Wingdings" charset="2"/>
              <a:buChar char="§"/>
              <a:defRPr/>
            </a:pPr>
            <a:r>
              <a:rPr lang="zh-CN" altLang="en-US" sz="2000" dirty="0">
                <a:latin typeface="微软雅黑" panose="020B0503020204020204" pitchFamily="34" charset="-122"/>
                <a:ea typeface="微软雅黑" panose="020B0503020204020204" pitchFamily="34" charset="-122"/>
              </a:rPr>
              <a:t>确认</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（不能忽略）</a:t>
            </a:r>
            <a:endParaRPr lang="en-US" altLang="zh-CN" sz="2000" dirty="0">
              <a:latin typeface="微软雅黑" panose="020B0503020204020204" pitchFamily="34" charset="-122"/>
              <a:ea typeface="微软雅黑" panose="020B0503020204020204" pitchFamily="34" charset="-122"/>
            </a:endParaRPr>
          </a:p>
          <a:p>
            <a:pPr marL="342900" indent="-342900">
              <a:lnSpc>
                <a:spcPct val="85000"/>
              </a:lnSpc>
              <a:spcBef>
                <a:spcPct val="20000"/>
              </a:spcBef>
              <a:buClr>
                <a:srgbClr val="000099"/>
              </a:buClr>
              <a:buSzPct val="65000"/>
              <a:defRPr/>
            </a:pPr>
            <a:endParaRPr lang="en-US" altLang="zh-CN" dirty="0">
              <a:solidFill>
                <a:srgbClr val="CC0000"/>
              </a:solidFill>
              <a:latin typeface="微软雅黑" panose="020B0503020204020204" pitchFamily="34" charset="-122"/>
              <a:ea typeface="微软雅黑" panose="020B0503020204020204" pitchFamily="34" charset="-122"/>
            </a:endParaRPr>
          </a:p>
          <a:p>
            <a:pPr marL="342900" indent="-342900">
              <a:lnSpc>
                <a:spcPct val="85000"/>
              </a:lnSpc>
              <a:spcBef>
                <a:spcPct val="20000"/>
              </a:spcBef>
              <a:buClr>
                <a:srgbClr val="000099"/>
              </a:buClr>
              <a:buSzPct val="65000"/>
              <a:defRPr/>
            </a:pPr>
            <a:r>
              <a:rPr lang="zh-CN" altLang="en-US" sz="2000" dirty="0">
                <a:solidFill>
                  <a:srgbClr val="CC0000"/>
                </a:solidFill>
                <a:latin typeface="微软雅黑" panose="020B0503020204020204" pitchFamily="34" charset="-122"/>
                <a:ea typeface="微软雅黑" panose="020B0503020204020204" pitchFamily="34" charset="-122"/>
              </a:rPr>
              <a:t>事件</a:t>
            </a:r>
            <a:r>
              <a:rPr lang="en-US" altLang="zh-CN" sz="2000" dirty="0">
                <a:solidFill>
                  <a:srgbClr val="CC0000"/>
                </a:solidFill>
                <a:latin typeface="微软雅黑" panose="020B0503020204020204" pitchFamily="34" charset="-122"/>
                <a:ea typeface="微软雅黑" panose="020B0503020204020204" pitchFamily="34" charset="-122"/>
              </a:rPr>
              <a:t>3</a:t>
            </a:r>
            <a:r>
              <a:rPr lang="zh-CN" altLang="en-US" sz="2000" dirty="0">
                <a:solidFill>
                  <a:srgbClr val="CC0000"/>
                </a:solidFill>
                <a:latin typeface="微软雅黑" panose="020B0503020204020204" pitchFamily="34" charset="-122"/>
                <a:ea typeface="微软雅黑" panose="020B0503020204020204" pitchFamily="34" charset="-122"/>
              </a:rPr>
              <a:t>：其他情形</a:t>
            </a:r>
            <a:endParaRPr lang="en-US" sz="2000" dirty="0">
              <a:solidFill>
                <a:srgbClr val="CC0000"/>
              </a:solidFill>
              <a:latin typeface="微软雅黑" panose="020B0503020204020204" pitchFamily="34" charset="-122"/>
              <a:ea typeface="微软雅黑" panose="020B0503020204020204" pitchFamily="34" charset="-122"/>
            </a:endParaRPr>
          </a:p>
          <a:p>
            <a:pPr marL="292100" indent="-292100">
              <a:lnSpc>
                <a:spcPct val="85000"/>
              </a:lnSpc>
              <a:spcBef>
                <a:spcPct val="20000"/>
              </a:spcBef>
              <a:buClr>
                <a:srgbClr val="000099"/>
              </a:buClr>
              <a:buSzPct val="100000"/>
              <a:buFont typeface="Wingdings" charset="2"/>
              <a:buChar char="§"/>
              <a:defRPr/>
            </a:pPr>
            <a:r>
              <a:rPr lang="zh-CN" altLang="en-US" sz="2000" dirty="0">
                <a:latin typeface="微软雅黑" panose="020B0503020204020204" pitchFamily="34" charset="-122"/>
                <a:ea typeface="微软雅黑" panose="020B0503020204020204" pitchFamily="34" charset="-122"/>
              </a:rPr>
              <a:t>忽略</a:t>
            </a:r>
            <a:endParaRPr lang="en-US" sz="2400" dirty="0">
              <a:latin typeface="微软雅黑" panose="020B0503020204020204" pitchFamily="34" charset="-122"/>
              <a:ea typeface="微软雅黑" panose="020B0503020204020204" pitchFamily="34" charset="-122"/>
            </a:endParaRPr>
          </a:p>
        </p:txBody>
      </p:sp>
      <p:sp>
        <p:nvSpPr>
          <p:cNvPr id="11" name="Rectangle 9">
            <a:extLst>
              <a:ext uri="{FF2B5EF4-FFF2-40B4-BE49-F238E27FC236}">
                <a16:creationId xmlns:a16="http://schemas.microsoft.com/office/drawing/2014/main" id="{426E2EDE-4609-48AA-86DF-427A6D45C358}"/>
              </a:ext>
            </a:extLst>
          </p:cNvPr>
          <p:cNvSpPr>
            <a:spLocks noChangeArrowheads="1"/>
          </p:cNvSpPr>
          <p:nvPr/>
        </p:nvSpPr>
        <p:spPr bwMode="auto">
          <a:xfrm>
            <a:off x="6705600" y="1438275"/>
            <a:ext cx="5019674"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2" name="Group 10">
            <a:extLst>
              <a:ext uri="{FF2B5EF4-FFF2-40B4-BE49-F238E27FC236}">
                <a16:creationId xmlns:a16="http://schemas.microsoft.com/office/drawing/2014/main" id="{F7E8C393-43FD-411D-9327-852D7795E22F}"/>
              </a:ext>
            </a:extLst>
          </p:cNvPr>
          <p:cNvGrpSpPr>
            <a:grpSpLocks/>
          </p:cNvGrpSpPr>
          <p:nvPr/>
        </p:nvGrpSpPr>
        <p:grpSpPr bwMode="auto">
          <a:xfrm>
            <a:off x="6929439" y="1127126"/>
            <a:ext cx="1338263" cy="523876"/>
            <a:chOff x="3339" y="158"/>
            <a:chExt cx="843" cy="330"/>
          </a:xfrm>
        </p:grpSpPr>
        <p:sp>
          <p:nvSpPr>
            <p:cNvPr id="13" name="Rectangle 11">
              <a:extLst>
                <a:ext uri="{FF2B5EF4-FFF2-40B4-BE49-F238E27FC236}">
                  <a16:creationId xmlns:a16="http://schemas.microsoft.com/office/drawing/2014/main" id="{476DD4E4-6CA4-47DF-81F7-B97AE22E6D6B}"/>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14" name="Text Box 12">
              <a:extLst>
                <a:ext uri="{FF2B5EF4-FFF2-40B4-BE49-F238E27FC236}">
                  <a16:creationId xmlns:a16="http://schemas.microsoft.com/office/drawing/2014/main" id="{9DDDD4C0-6ED9-459F-8202-FE8BA1D1A8EA}"/>
                </a:ext>
              </a:extLst>
            </p:cNvPr>
            <p:cNvSpPr txBox="1">
              <a:spLocks noChangeArrowheads="1"/>
            </p:cNvSpPr>
            <p:nvPr/>
          </p:nvSpPr>
          <p:spPr bwMode="auto">
            <a:xfrm>
              <a:off x="3339" y="158"/>
              <a:ext cx="795"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800" dirty="0">
                  <a:solidFill>
                    <a:srgbClr val="000099"/>
                  </a:solidFill>
                  <a:latin typeface="微软雅黑" panose="020B0503020204020204" pitchFamily="34" charset="-122"/>
                  <a:ea typeface="微软雅黑" panose="020B0503020204020204" pitchFamily="34" charset="-122"/>
                </a:rPr>
                <a:t>接收方</a:t>
              </a:r>
              <a:endParaRPr lang="en-US" sz="2800" dirty="0">
                <a:solidFill>
                  <a:srgbClr val="000099"/>
                </a:solidFill>
                <a:latin typeface="微软雅黑" panose="020B0503020204020204" pitchFamily="34" charset="-122"/>
                <a:ea typeface="微软雅黑" panose="020B0503020204020204" pitchFamily="34" charset="-122"/>
              </a:endParaRPr>
            </a:p>
          </p:txBody>
        </p:sp>
      </p:grpSp>
      <p:sp>
        <p:nvSpPr>
          <p:cNvPr id="3" name="椭圆 2">
            <a:extLst>
              <a:ext uri="{FF2B5EF4-FFF2-40B4-BE49-F238E27FC236}">
                <a16:creationId xmlns:a16="http://schemas.microsoft.com/office/drawing/2014/main" id="{E7549661-03C3-41A2-BF4A-8F3DBD8639B2}"/>
              </a:ext>
            </a:extLst>
          </p:cNvPr>
          <p:cNvSpPr/>
          <p:nvPr/>
        </p:nvSpPr>
        <p:spPr bwMode="auto">
          <a:xfrm>
            <a:off x="6690944" y="3802185"/>
            <a:ext cx="4305788" cy="2216149"/>
          </a:xfrm>
          <a:prstGeom prst="ellipse">
            <a:avLst/>
          </a:prstGeom>
          <a:no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5" name="文本框 14">
            <a:extLst>
              <a:ext uri="{FF2B5EF4-FFF2-40B4-BE49-F238E27FC236}">
                <a16:creationId xmlns:a16="http://schemas.microsoft.com/office/drawing/2014/main" id="{B6C0B35F-124E-4F33-95D1-C90577593C3E}"/>
              </a:ext>
            </a:extLst>
          </p:cNvPr>
          <p:cNvSpPr txBox="1"/>
          <p:nvPr/>
        </p:nvSpPr>
        <p:spPr>
          <a:xfrm>
            <a:off x="9141858" y="4935271"/>
            <a:ext cx="1441420" cy="646331"/>
          </a:xfrm>
          <a:prstGeom prst="rect">
            <a:avLst/>
          </a:prstGeom>
          <a:noFill/>
        </p:spPr>
        <p:txBody>
          <a:bodyPr wrap="none" rtlCol="0">
            <a:spAutoFit/>
          </a:bodyPr>
          <a:lstStyle/>
          <a:p>
            <a:r>
              <a:rPr lang="en-US" altLang="zh-CN" sz="3600" b="1" dirty="0">
                <a:solidFill>
                  <a:srgbClr val="0070C0"/>
                </a:solidFill>
              </a:rPr>
              <a:t>Why?</a:t>
            </a:r>
            <a:endParaRPr lang="zh-CN" altLang="en-US" sz="3600" b="1" dirty="0">
              <a:solidFill>
                <a:srgbClr val="0070C0"/>
              </a:solidFill>
            </a:endParaRPr>
          </a:p>
        </p:txBody>
      </p:sp>
    </p:spTree>
    <p:extLst>
      <p:ext uri="{BB962C8B-B14F-4D97-AF65-F5344CB8AC3E}">
        <p14:creationId xmlns:p14="http://schemas.microsoft.com/office/powerpoint/2010/main" val="89043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4EE3F-29B0-47C9-92B2-16A5E60572BD}"/>
              </a:ext>
            </a:extLst>
          </p:cNvPr>
          <p:cNvSpPr>
            <a:spLocks noGrp="1"/>
          </p:cNvSpPr>
          <p:nvPr>
            <p:ph type="title"/>
          </p:nvPr>
        </p:nvSpPr>
        <p:spPr/>
        <p:txBody>
          <a:bodyPr/>
          <a:lstStyle/>
          <a:p>
            <a:r>
              <a:rPr lang="zh-CN" altLang="en-US" dirty="0"/>
              <a:t>选择重传：处理事件</a:t>
            </a:r>
          </a:p>
        </p:txBody>
      </p:sp>
      <p:sp>
        <p:nvSpPr>
          <p:cNvPr id="4" name="灯片编号占位符 3">
            <a:extLst>
              <a:ext uri="{FF2B5EF4-FFF2-40B4-BE49-F238E27FC236}">
                <a16:creationId xmlns:a16="http://schemas.microsoft.com/office/drawing/2014/main" id="{62093512-70AB-4FA8-8CB5-DA5152F681A2}"/>
              </a:ext>
            </a:extLst>
          </p:cNvPr>
          <p:cNvSpPr>
            <a:spLocks noGrp="1"/>
          </p:cNvSpPr>
          <p:nvPr>
            <p:ph type="sldNum" sz="quarter" idx="11"/>
          </p:nvPr>
        </p:nvSpPr>
        <p:spPr/>
        <p:txBody>
          <a:bodyPr/>
          <a:lstStyle/>
          <a:p>
            <a:pPr>
              <a:defRPr/>
            </a:pPr>
            <a:fld id="{3FFE790D-BCFB-4008-9260-CA63AEE325FD}" type="slidenum">
              <a:rPr lang="en-US" smtClean="0"/>
              <a:pPr>
                <a:defRPr/>
              </a:pPr>
              <a:t>68</a:t>
            </a:fld>
            <a:endParaRPr lang="en-US" dirty="0"/>
          </a:p>
        </p:txBody>
      </p:sp>
      <p:sp>
        <p:nvSpPr>
          <p:cNvPr id="5" name="矩形 4">
            <a:extLst>
              <a:ext uri="{FF2B5EF4-FFF2-40B4-BE49-F238E27FC236}">
                <a16:creationId xmlns:a16="http://schemas.microsoft.com/office/drawing/2014/main" id="{E5FF5C68-EDB9-4663-A4A3-D6FC3631BD12}"/>
              </a:ext>
            </a:extLst>
          </p:cNvPr>
          <p:cNvSpPr/>
          <p:nvPr/>
        </p:nvSpPr>
        <p:spPr bwMode="auto">
          <a:xfrm>
            <a:off x="2971800" y="1910862"/>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 name="矩形 5">
            <a:extLst>
              <a:ext uri="{FF2B5EF4-FFF2-40B4-BE49-F238E27FC236}">
                <a16:creationId xmlns:a16="http://schemas.microsoft.com/office/drawing/2014/main" id="{EABD66EA-79D6-49CF-9761-7CD458579CEA}"/>
              </a:ext>
            </a:extLst>
          </p:cNvPr>
          <p:cNvSpPr/>
          <p:nvPr/>
        </p:nvSpPr>
        <p:spPr bwMode="auto">
          <a:xfrm>
            <a:off x="3200400" y="1910862"/>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矩形 6">
            <a:extLst>
              <a:ext uri="{FF2B5EF4-FFF2-40B4-BE49-F238E27FC236}">
                <a16:creationId xmlns:a16="http://schemas.microsoft.com/office/drawing/2014/main" id="{D26239CB-4F37-499B-9D1E-E486E954D160}"/>
              </a:ext>
            </a:extLst>
          </p:cNvPr>
          <p:cNvSpPr/>
          <p:nvPr/>
        </p:nvSpPr>
        <p:spPr bwMode="auto">
          <a:xfrm>
            <a:off x="3429000" y="1913793"/>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67A7ECEB-8634-478C-AAAC-59737ABEAD84}"/>
              </a:ext>
            </a:extLst>
          </p:cNvPr>
          <p:cNvSpPr/>
          <p:nvPr/>
        </p:nvSpPr>
        <p:spPr bwMode="auto">
          <a:xfrm>
            <a:off x="3657600" y="1910862"/>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9" name="矩形 8">
            <a:extLst>
              <a:ext uri="{FF2B5EF4-FFF2-40B4-BE49-F238E27FC236}">
                <a16:creationId xmlns:a16="http://schemas.microsoft.com/office/drawing/2014/main" id="{61CA909C-59A0-4B06-8FA4-CF73A6356EC7}"/>
              </a:ext>
            </a:extLst>
          </p:cNvPr>
          <p:cNvSpPr/>
          <p:nvPr/>
        </p:nvSpPr>
        <p:spPr bwMode="auto">
          <a:xfrm>
            <a:off x="3886200" y="1910862"/>
            <a:ext cx="76200" cy="1066800"/>
          </a:xfrm>
          <a:prstGeom prst="rect">
            <a:avLst/>
          </a:prstGeom>
          <a:solidFill>
            <a:srgbClr val="FFFF0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0" name="矩形 9">
            <a:extLst>
              <a:ext uri="{FF2B5EF4-FFF2-40B4-BE49-F238E27FC236}">
                <a16:creationId xmlns:a16="http://schemas.microsoft.com/office/drawing/2014/main" id="{F417ACF5-4F60-4CDD-AB1F-912E59990299}"/>
              </a:ext>
            </a:extLst>
          </p:cNvPr>
          <p:cNvSpPr/>
          <p:nvPr/>
        </p:nvSpPr>
        <p:spPr bwMode="auto">
          <a:xfrm>
            <a:off x="4114800" y="1910862"/>
            <a:ext cx="76200" cy="1066800"/>
          </a:xfrm>
          <a:prstGeom prst="rect">
            <a:avLst/>
          </a:prstGeom>
          <a:solidFill>
            <a:srgbClr val="FFFF0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1" name="矩形 10">
            <a:extLst>
              <a:ext uri="{FF2B5EF4-FFF2-40B4-BE49-F238E27FC236}">
                <a16:creationId xmlns:a16="http://schemas.microsoft.com/office/drawing/2014/main" id="{0228D268-8114-4B4F-A5AF-F6B842B5F72A}"/>
              </a:ext>
            </a:extLst>
          </p:cNvPr>
          <p:cNvSpPr/>
          <p:nvPr/>
        </p:nvSpPr>
        <p:spPr bwMode="auto">
          <a:xfrm>
            <a:off x="4343400" y="1910862"/>
            <a:ext cx="76200" cy="1066800"/>
          </a:xfrm>
          <a:prstGeom prst="rect">
            <a:avLst/>
          </a:prstGeom>
          <a:solidFill>
            <a:srgbClr val="92D05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2" name="矩形 11">
            <a:extLst>
              <a:ext uri="{FF2B5EF4-FFF2-40B4-BE49-F238E27FC236}">
                <a16:creationId xmlns:a16="http://schemas.microsoft.com/office/drawing/2014/main" id="{7EA2BC41-5FB1-4870-9E1F-99E75AD35451}"/>
              </a:ext>
            </a:extLst>
          </p:cNvPr>
          <p:cNvSpPr/>
          <p:nvPr/>
        </p:nvSpPr>
        <p:spPr bwMode="auto">
          <a:xfrm>
            <a:off x="4572000" y="1905000"/>
            <a:ext cx="76200" cy="1066800"/>
          </a:xfrm>
          <a:prstGeom prst="rect">
            <a:avLst/>
          </a:prstGeom>
          <a:solidFill>
            <a:srgbClr val="92D05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3" name="矩形 12">
            <a:extLst>
              <a:ext uri="{FF2B5EF4-FFF2-40B4-BE49-F238E27FC236}">
                <a16:creationId xmlns:a16="http://schemas.microsoft.com/office/drawing/2014/main" id="{D98C38CF-B248-4BFD-83A4-082E32B0ADF6}"/>
              </a:ext>
            </a:extLst>
          </p:cNvPr>
          <p:cNvSpPr/>
          <p:nvPr/>
        </p:nvSpPr>
        <p:spPr bwMode="auto">
          <a:xfrm>
            <a:off x="4800600" y="1910862"/>
            <a:ext cx="76200" cy="1066800"/>
          </a:xfrm>
          <a:prstGeom prst="rect">
            <a:avLst/>
          </a:prstGeom>
          <a:solidFill>
            <a:srgbClr val="FFFF0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BD41EFE9-8325-4D60-8BB0-5B7700E48932}"/>
              </a:ext>
            </a:extLst>
          </p:cNvPr>
          <p:cNvSpPr/>
          <p:nvPr/>
        </p:nvSpPr>
        <p:spPr bwMode="auto">
          <a:xfrm>
            <a:off x="5029200" y="1910862"/>
            <a:ext cx="76200" cy="1066800"/>
          </a:xfrm>
          <a:prstGeom prst="rect">
            <a:avLst/>
          </a:prstGeom>
          <a:solidFill>
            <a:srgbClr val="92D05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5" name="矩形 14">
            <a:extLst>
              <a:ext uri="{FF2B5EF4-FFF2-40B4-BE49-F238E27FC236}">
                <a16:creationId xmlns:a16="http://schemas.microsoft.com/office/drawing/2014/main" id="{BAA2E07C-0B76-436A-B9A8-235C7BA9B5B7}"/>
              </a:ext>
            </a:extLst>
          </p:cNvPr>
          <p:cNvSpPr/>
          <p:nvPr/>
        </p:nvSpPr>
        <p:spPr bwMode="auto">
          <a:xfrm>
            <a:off x="5257800" y="1905000"/>
            <a:ext cx="76200" cy="1066800"/>
          </a:xfrm>
          <a:prstGeom prst="rect">
            <a:avLst/>
          </a:prstGeom>
          <a:solidFill>
            <a:srgbClr val="92D05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矩形 15">
            <a:extLst>
              <a:ext uri="{FF2B5EF4-FFF2-40B4-BE49-F238E27FC236}">
                <a16:creationId xmlns:a16="http://schemas.microsoft.com/office/drawing/2014/main" id="{9BBDE921-16B8-4989-8642-3A6B850EC364}"/>
              </a:ext>
            </a:extLst>
          </p:cNvPr>
          <p:cNvSpPr/>
          <p:nvPr/>
        </p:nvSpPr>
        <p:spPr bwMode="auto">
          <a:xfrm>
            <a:off x="5486400" y="1905000"/>
            <a:ext cx="76200" cy="1066800"/>
          </a:xfrm>
          <a:prstGeom prst="rect">
            <a:avLst/>
          </a:prstGeom>
          <a:solidFill>
            <a:srgbClr val="FFFF0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7" name="矩形 16">
            <a:extLst>
              <a:ext uri="{FF2B5EF4-FFF2-40B4-BE49-F238E27FC236}">
                <a16:creationId xmlns:a16="http://schemas.microsoft.com/office/drawing/2014/main" id="{D061A60D-27AE-4E75-8473-7009C8404B89}"/>
              </a:ext>
            </a:extLst>
          </p:cNvPr>
          <p:cNvSpPr/>
          <p:nvPr/>
        </p:nvSpPr>
        <p:spPr bwMode="auto">
          <a:xfrm>
            <a:off x="5715000" y="1905000"/>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矩形 17">
            <a:extLst>
              <a:ext uri="{FF2B5EF4-FFF2-40B4-BE49-F238E27FC236}">
                <a16:creationId xmlns:a16="http://schemas.microsoft.com/office/drawing/2014/main" id="{46ED3D0D-E1DE-4D5E-8BAA-8CB18D9C2427}"/>
              </a:ext>
            </a:extLst>
          </p:cNvPr>
          <p:cNvSpPr/>
          <p:nvPr/>
        </p:nvSpPr>
        <p:spPr bwMode="auto">
          <a:xfrm>
            <a:off x="5943600" y="1905000"/>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9" name="矩形 18">
            <a:extLst>
              <a:ext uri="{FF2B5EF4-FFF2-40B4-BE49-F238E27FC236}">
                <a16:creationId xmlns:a16="http://schemas.microsoft.com/office/drawing/2014/main" id="{AD187FD9-F766-4077-B1AF-355BEFAAC6E2}"/>
              </a:ext>
            </a:extLst>
          </p:cNvPr>
          <p:cNvSpPr/>
          <p:nvPr/>
        </p:nvSpPr>
        <p:spPr bwMode="auto">
          <a:xfrm>
            <a:off x="6172200" y="1905000"/>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 name="矩形 19">
            <a:extLst>
              <a:ext uri="{FF2B5EF4-FFF2-40B4-BE49-F238E27FC236}">
                <a16:creationId xmlns:a16="http://schemas.microsoft.com/office/drawing/2014/main" id="{987C1EB1-14E8-4768-BCC0-15AFCEE4EDC1}"/>
              </a:ext>
            </a:extLst>
          </p:cNvPr>
          <p:cNvSpPr/>
          <p:nvPr/>
        </p:nvSpPr>
        <p:spPr bwMode="auto">
          <a:xfrm>
            <a:off x="6400800" y="1905000"/>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1" name="矩形 20">
            <a:extLst>
              <a:ext uri="{FF2B5EF4-FFF2-40B4-BE49-F238E27FC236}">
                <a16:creationId xmlns:a16="http://schemas.microsoft.com/office/drawing/2014/main" id="{ABE4ABA3-41F6-4F6F-A3D3-A24C34160C5E}"/>
              </a:ext>
            </a:extLst>
          </p:cNvPr>
          <p:cNvSpPr/>
          <p:nvPr/>
        </p:nvSpPr>
        <p:spPr bwMode="auto">
          <a:xfrm>
            <a:off x="6629400" y="1905000"/>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2" name="矩形 21">
            <a:extLst>
              <a:ext uri="{FF2B5EF4-FFF2-40B4-BE49-F238E27FC236}">
                <a16:creationId xmlns:a16="http://schemas.microsoft.com/office/drawing/2014/main" id="{62110672-22EA-4042-BEF2-7175068D7871}"/>
              </a:ext>
            </a:extLst>
          </p:cNvPr>
          <p:cNvSpPr/>
          <p:nvPr/>
        </p:nvSpPr>
        <p:spPr bwMode="auto">
          <a:xfrm>
            <a:off x="6858000" y="1905000"/>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3" name="矩形 22">
            <a:extLst>
              <a:ext uri="{FF2B5EF4-FFF2-40B4-BE49-F238E27FC236}">
                <a16:creationId xmlns:a16="http://schemas.microsoft.com/office/drawing/2014/main" id="{703A75CD-DAE8-4750-8C2A-11FF73B4B26B}"/>
              </a:ext>
            </a:extLst>
          </p:cNvPr>
          <p:cNvSpPr/>
          <p:nvPr/>
        </p:nvSpPr>
        <p:spPr bwMode="auto">
          <a:xfrm>
            <a:off x="2971800" y="4516996"/>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4" name="矩形 23">
            <a:extLst>
              <a:ext uri="{FF2B5EF4-FFF2-40B4-BE49-F238E27FC236}">
                <a16:creationId xmlns:a16="http://schemas.microsoft.com/office/drawing/2014/main" id="{AB15DAEB-E25F-413B-B4A9-3D23CB169CDE}"/>
              </a:ext>
            </a:extLst>
          </p:cNvPr>
          <p:cNvSpPr/>
          <p:nvPr/>
        </p:nvSpPr>
        <p:spPr bwMode="auto">
          <a:xfrm>
            <a:off x="3200400" y="4516996"/>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5" name="矩形 24">
            <a:extLst>
              <a:ext uri="{FF2B5EF4-FFF2-40B4-BE49-F238E27FC236}">
                <a16:creationId xmlns:a16="http://schemas.microsoft.com/office/drawing/2014/main" id="{A48AC971-BCB5-4511-8208-BBBBD2FB37D0}"/>
              </a:ext>
            </a:extLst>
          </p:cNvPr>
          <p:cNvSpPr/>
          <p:nvPr/>
        </p:nvSpPr>
        <p:spPr bwMode="auto">
          <a:xfrm>
            <a:off x="3429000" y="4519927"/>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6" name="矩形 25">
            <a:extLst>
              <a:ext uri="{FF2B5EF4-FFF2-40B4-BE49-F238E27FC236}">
                <a16:creationId xmlns:a16="http://schemas.microsoft.com/office/drawing/2014/main" id="{C74E31B7-EC1C-4DB0-93E6-BE0E114F68EC}"/>
              </a:ext>
            </a:extLst>
          </p:cNvPr>
          <p:cNvSpPr/>
          <p:nvPr/>
        </p:nvSpPr>
        <p:spPr bwMode="auto">
          <a:xfrm>
            <a:off x="3657600" y="4516996"/>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7" name="矩形 26">
            <a:extLst>
              <a:ext uri="{FF2B5EF4-FFF2-40B4-BE49-F238E27FC236}">
                <a16:creationId xmlns:a16="http://schemas.microsoft.com/office/drawing/2014/main" id="{1585FC5D-9215-43BE-9253-D8491AF576E0}"/>
              </a:ext>
            </a:extLst>
          </p:cNvPr>
          <p:cNvSpPr/>
          <p:nvPr/>
        </p:nvSpPr>
        <p:spPr bwMode="auto">
          <a:xfrm>
            <a:off x="3886200" y="4516996"/>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8" name="矩形 27">
            <a:extLst>
              <a:ext uri="{FF2B5EF4-FFF2-40B4-BE49-F238E27FC236}">
                <a16:creationId xmlns:a16="http://schemas.microsoft.com/office/drawing/2014/main" id="{B6549350-7D68-4CA9-AC94-C69D2F78FA09}"/>
              </a:ext>
            </a:extLst>
          </p:cNvPr>
          <p:cNvSpPr/>
          <p:nvPr/>
        </p:nvSpPr>
        <p:spPr bwMode="auto">
          <a:xfrm>
            <a:off x="4114800" y="4516996"/>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9" name="矩形 28">
            <a:extLst>
              <a:ext uri="{FF2B5EF4-FFF2-40B4-BE49-F238E27FC236}">
                <a16:creationId xmlns:a16="http://schemas.microsoft.com/office/drawing/2014/main" id="{07291E76-E2AA-4B50-84AF-D4A99E9B0831}"/>
              </a:ext>
            </a:extLst>
          </p:cNvPr>
          <p:cNvSpPr/>
          <p:nvPr/>
        </p:nvSpPr>
        <p:spPr bwMode="auto">
          <a:xfrm>
            <a:off x="4343400" y="4516996"/>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0" name="矩形 29">
            <a:extLst>
              <a:ext uri="{FF2B5EF4-FFF2-40B4-BE49-F238E27FC236}">
                <a16:creationId xmlns:a16="http://schemas.microsoft.com/office/drawing/2014/main" id="{B561E8F7-9BB4-4261-9FCE-9A915E58CD22}"/>
              </a:ext>
            </a:extLst>
          </p:cNvPr>
          <p:cNvSpPr/>
          <p:nvPr/>
        </p:nvSpPr>
        <p:spPr bwMode="auto">
          <a:xfrm>
            <a:off x="4572000" y="4511134"/>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1" name="矩形 30">
            <a:extLst>
              <a:ext uri="{FF2B5EF4-FFF2-40B4-BE49-F238E27FC236}">
                <a16:creationId xmlns:a16="http://schemas.microsoft.com/office/drawing/2014/main" id="{029E7D0B-7294-4DDD-9958-9F2CF4B65077}"/>
              </a:ext>
            </a:extLst>
          </p:cNvPr>
          <p:cNvSpPr/>
          <p:nvPr/>
        </p:nvSpPr>
        <p:spPr bwMode="auto">
          <a:xfrm>
            <a:off x="4800600" y="4516996"/>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2" name="矩形 31">
            <a:extLst>
              <a:ext uri="{FF2B5EF4-FFF2-40B4-BE49-F238E27FC236}">
                <a16:creationId xmlns:a16="http://schemas.microsoft.com/office/drawing/2014/main" id="{2BB5DFA1-8E35-407B-8FB0-663F74F77E03}"/>
              </a:ext>
            </a:extLst>
          </p:cNvPr>
          <p:cNvSpPr/>
          <p:nvPr/>
        </p:nvSpPr>
        <p:spPr bwMode="auto">
          <a:xfrm>
            <a:off x="5029200" y="4516996"/>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3" name="矩形 32">
            <a:extLst>
              <a:ext uri="{FF2B5EF4-FFF2-40B4-BE49-F238E27FC236}">
                <a16:creationId xmlns:a16="http://schemas.microsoft.com/office/drawing/2014/main" id="{58648786-660F-4BB3-A1F0-5AA3091F9E98}"/>
              </a:ext>
            </a:extLst>
          </p:cNvPr>
          <p:cNvSpPr/>
          <p:nvPr/>
        </p:nvSpPr>
        <p:spPr bwMode="auto">
          <a:xfrm>
            <a:off x="5257800" y="4511134"/>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4" name="矩形 33">
            <a:extLst>
              <a:ext uri="{FF2B5EF4-FFF2-40B4-BE49-F238E27FC236}">
                <a16:creationId xmlns:a16="http://schemas.microsoft.com/office/drawing/2014/main" id="{32029248-9D8A-48FC-B761-A44005CB6874}"/>
              </a:ext>
            </a:extLst>
          </p:cNvPr>
          <p:cNvSpPr/>
          <p:nvPr/>
        </p:nvSpPr>
        <p:spPr bwMode="auto">
          <a:xfrm>
            <a:off x="5486400" y="4511134"/>
            <a:ext cx="76200" cy="1066800"/>
          </a:xfrm>
          <a:prstGeom prst="rect">
            <a:avLst/>
          </a:prstGeom>
          <a:solidFill>
            <a:schemeClr val="bg1"/>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5" name="矩形 34">
            <a:extLst>
              <a:ext uri="{FF2B5EF4-FFF2-40B4-BE49-F238E27FC236}">
                <a16:creationId xmlns:a16="http://schemas.microsoft.com/office/drawing/2014/main" id="{4BD50C10-2C1F-4D2D-8605-3C4BBB70B005}"/>
              </a:ext>
            </a:extLst>
          </p:cNvPr>
          <p:cNvSpPr/>
          <p:nvPr/>
        </p:nvSpPr>
        <p:spPr bwMode="auto">
          <a:xfrm>
            <a:off x="57150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6" name="矩形 35">
            <a:extLst>
              <a:ext uri="{FF2B5EF4-FFF2-40B4-BE49-F238E27FC236}">
                <a16:creationId xmlns:a16="http://schemas.microsoft.com/office/drawing/2014/main" id="{E3EAA09B-FD2E-446C-B59D-8F151B10413A}"/>
              </a:ext>
            </a:extLst>
          </p:cNvPr>
          <p:cNvSpPr/>
          <p:nvPr/>
        </p:nvSpPr>
        <p:spPr bwMode="auto">
          <a:xfrm>
            <a:off x="59436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7" name="矩形 36">
            <a:extLst>
              <a:ext uri="{FF2B5EF4-FFF2-40B4-BE49-F238E27FC236}">
                <a16:creationId xmlns:a16="http://schemas.microsoft.com/office/drawing/2014/main" id="{E587A71B-4174-410B-96FA-1E63B2D44B59}"/>
              </a:ext>
            </a:extLst>
          </p:cNvPr>
          <p:cNvSpPr/>
          <p:nvPr/>
        </p:nvSpPr>
        <p:spPr bwMode="auto">
          <a:xfrm>
            <a:off x="61722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8" name="矩形 37">
            <a:extLst>
              <a:ext uri="{FF2B5EF4-FFF2-40B4-BE49-F238E27FC236}">
                <a16:creationId xmlns:a16="http://schemas.microsoft.com/office/drawing/2014/main" id="{D3B094F0-F39A-4181-9C0D-90FBAD4D2310}"/>
              </a:ext>
            </a:extLst>
          </p:cNvPr>
          <p:cNvSpPr/>
          <p:nvPr/>
        </p:nvSpPr>
        <p:spPr bwMode="auto">
          <a:xfrm>
            <a:off x="64008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39" name="矩形 38">
            <a:extLst>
              <a:ext uri="{FF2B5EF4-FFF2-40B4-BE49-F238E27FC236}">
                <a16:creationId xmlns:a16="http://schemas.microsoft.com/office/drawing/2014/main" id="{35F840EC-7060-4F3F-8D10-40C458C5404E}"/>
              </a:ext>
            </a:extLst>
          </p:cNvPr>
          <p:cNvSpPr/>
          <p:nvPr/>
        </p:nvSpPr>
        <p:spPr bwMode="auto">
          <a:xfrm>
            <a:off x="66294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0" name="矩形 39">
            <a:extLst>
              <a:ext uri="{FF2B5EF4-FFF2-40B4-BE49-F238E27FC236}">
                <a16:creationId xmlns:a16="http://schemas.microsoft.com/office/drawing/2014/main" id="{9FA6C0C4-42B0-4C6A-AB28-7DCB880F4346}"/>
              </a:ext>
            </a:extLst>
          </p:cNvPr>
          <p:cNvSpPr/>
          <p:nvPr/>
        </p:nvSpPr>
        <p:spPr bwMode="auto">
          <a:xfrm>
            <a:off x="68580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1" name="矩形 40">
            <a:extLst>
              <a:ext uri="{FF2B5EF4-FFF2-40B4-BE49-F238E27FC236}">
                <a16:creationId xmlns:a16="http://schemas.microsoft.com/office/drawing/2014/main" id="{9C330DBE-1190-484F-9C1A-DE2787318109}"/>
              </a:ext>
            </a:extLst>
          </p:cNvPr>
          <p:cNvSpPr/>
          <p:nvPr/>
        </p:nvSpPr>
        <p:spPr bwMode="auto">
          <a:xfrm>
            <a:off x="70866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2" name="矩形 41">
            <a:extLst>
              <a:ext uri="{FF2B5EF4-FFF2-40B4-BE49-F238E27FC236}">
                <a16:creationId xmlns:a16="http://schemas.microsoft.com/office/drawing/2014/main" id="{EB819B8E-30E4-4199-AF55-2467F3672AF6}"/>
              </a:ext>
            </a:extLst>
          </p:cNvPr>
          <p:cNvSpPr/>
          <p:nvPr/>
        </p:nvSpPr>
        <p:spPr bwMode="auto">
          <a:xfrm>
            <a:off x="73152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3" name="矩形 42">
            <a:extLst>
              <a:ext uri="{FF2B5EF4-FFF2-40B4-BE49-F238E27FC236}">
                <a16:creationId xmlns:a16="http://schemas.microsoft.com/office/drawing/2014/main" id="{C3A63D50-F03A-4745-9DCB-ABCAD314E3F0}"/>
              </a:ext>
            </a:extLst>
          </p:cNvPr>
          <p:cNvSpPr/>
          <p:nvPr/>
        </p:nvSpPr>
        <p:spPr bwMode="auto">
          <a:xfrm>
            <a:off x="75438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4" name="矩形 43">
            <a:extLst>
              <a:ext uri="{FF2B5EF4-FFF2-40B4-BE49-F238E27FC236}">
                <a16:creationId xmlns:a16="http://schemas.microsoft.com/office/drawing/2014/main" id="{742F246D-E21A-4520-94E0-A645AB23905D}"/>
              </a:ext>
            </a:extLst>
          </p:cNvPr>
          <p:cNvSpPr/>
          <p:nvPr/>
        </p:nvSpPr>
        <p:spPr bwMode="auto">
          <a:xfrm>
            <a:off x="77724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5" name="矩形 44">
            <a:extLst>
              <a:ext uri="{FF2B5EF4-FFF2-40B4-BE49-F238E27FC236}">
                <a16:creationId xmlns:a16="http://schemas.microsoft.com/office/drawing/2014/main" id="{BDA7534F-A72F-46DB-9F98-1E4C352F79E4}"/>
              </a:ext>
            </a:extLst>
          </p:cNvPr>
          <p:cNvSpPr/>
          <p:nvPr/>
        </p:nvSpPr>
        <p:spPr bwMode="auto">
          <a:xfrm>
            <a:off x="80010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6" name="矩形 45">
            <a:extLst>
              <a:ext uri="{FF2B5EF4-FFF2-40B4-BE49-F238E27FC236}">
                <a16:creationId xmlns:a16="http://schemas.microsoft.com/office/drawing/2014/main" id="{E32FAA0D-7951-40A8-A2B3-4B1ECB890547}"/>
              </a:ext>
            </a:extLst>
          </p:cNvPr>
          <p:cNvSpPr/>
          <p:nvPr/>
        </p:nvSpPr>
        <p:spPr bwMode="auto">
          <a:xfrm>
            <a:off x="8229600" y="4511134"/>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7" name="矩形 46">
            <a:extLst>
              <a:ext uri="{FF2B5EF4-FFF2-40B4-BE49-F238E27FC236}">
                <a16:creationId xmlns:a16="http://schemas.microsoft.com/office/drawing/2014/main" id="{E926EDB6-A588-436D-B9F7-0A7643AA7D53}"/>
              </a:ext>
            </a:extLst>
          </p:cNvPr>
          <p:cNvSpPr/>
          <p:nvPr/>
        </p:nvSpPr>
        <p:spPr bwMode="auto">
          <a:xfrm>
            <a:off x="8458202" y="4519927"/>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8" name="矩形 47">
            <a:extLst>
              <a:ext uri="{FF2B5EF4-FFF2-40B4-BE49-F238E27FC236}">
                <a16:creationId xmlns:a16="http://schemas.microsoft.com/office/drawing/2014/main" id="{94ACBA35-014E-4680-9114-7EF801ECC0A1}"/>
              </a:ext>
            </a:extLst>
          </p:cNvPr>
          <p:cNvSpPr/>
          <p:nvPr/>
        </p:nvSpPr>
        <p:spPr bwMode="auto">
          <a:xfrm>
            <a:off x="8686802" y="4519927"/>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9" name="左大括号 48">
            <a:extLst>
              <a:ext uri="{FF2B5EF4-FFF2-40B4-BE49-F238E27FC236}">
                <a16:creationId xmlns:a16="http://schemas.microsoft.com/office/drawing/2014/main" id="{E97EAB47-A381-4B04-B72A-394B1722153A}"/>
              </a:ext>
            </a:extLst>
          </p:cNvPr>
          <p:cNvSpPr/>
          <p:nvPr/>
        </p:nvSpPr>
        <p:spPr bwMode="auto">
          <a:xfrm rot="16200000">
            <a:off x="5292969" y="1641231"/>
            <a:ext cx="234462" cy="3048000"/>
          </a:xfrm>
          <a:prstGeom prst="leftBrace">
            <a:avLst>
              <a:gd name="adj1" fmla="val 28525"/>
              <a:gd name="adj2" fmla="val 50000"/>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0" name="左大括号 49">
            <a:extLst>
              <a:ext uri="{FF2B5EF4-FFF2-40B4-BE49-F238E27FC236}">
                <a16:creationId xmlns:a16="http://schemas.microsoft.com/office/drawing/2014/main" id="{F507856C-BBD0-45A7-8B02-D444F22101E2}"/>
              </a:ext>
            </a:extLst>
          </p:cNvPr>
          <p:cNvSpPr/>
          <p:nvPr/>
        </p:nvSpPr>
        <p:spPr bwMode="auto">
          <a:xfrm rot="16200000">
            <a:off x="7121771" y="4329427"/>
            <a:ext cx="234462" cy="3048000"/>
          </a:xfrm>
          <a:prstGeom prst="leftBrace">
            <a:avLst>
              <a:gd name="adj1" fmla="val 28525"/>
              <a:gd name="adj2" fmla="val 50000"/>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1" name="矩形 50">
            <a:extLst>
              <a:ext uri="{FF2B5EF4-FFF2-40B4-BE49-F238E27FC236}">
                <a16:creationId xmlns:a16="http://schemas.microsoft.com/office/drawing/2014/main" id="{84F51074-6347-46E7-B049-EFDAC5EB5C72}"/>
              </a:ext>
            </a:extLst>
          </p:cNvPr>
          <p:cNvSpPr/>
          <p:nvPr/>
        </p:nvSpPr>
        <p:spPr bwMode="auto">
          <a:xfrm>
            <a:off x="9819662" y="1507577"/>
            <a:ext cx="76200" cy="1066800"/>
          </a:xfrm>
          <a:prstGeom prst="rect">
            <a:avLst/>
          </a:prstGeom>
          <a:solidFill>
            <a:srgbClr val="FFFF0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2" name="矩形 51">
            <a:extLst>
              <a:ext uri="{FF2B5EF4-FFF2-40B4-BE49-F238E27FC236}">
                <a16:creationId xmlns:a16="http://schemas.microsoft.com/office/drawing/2014/main" id="{CD3991B6-BB80-4414-A9C6-0E2064ACDE1B}"/>
              </a:ext>
            </a:extLst>
          </p:cNvPr>
          <p:cNvSpPr/>
          <p:nvPr/>
        </p:nvSpPr>
        <p:spPr bwMode="auto">
          <a:xfrm>
            <a:off x="10757509" y="1507577"/>
            <a:ext cx="76200" cy="1066800"/>
          </a:xfrm>
          <a:prstGeom prst="rect">
            <a:avLst/>
          </a:prstGeom>
          <a:solidFill>
            <a:srgbClr val="92D050"/>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3" name="矩形 52">
            <a:extLst>
              <a:ext uri="{FF2B5EF4-FFF2-40B4-BE49-F238E27FC236}">
                <a16:creationId xmlns:a16="http://schemas.microsoft.com/office/drawing/2014/main" id="{A0EC4EBB-DD30-426C-BCC9-1544A5B31111}"/>
              </a:ext>
            </a:extLst>
          </p:cNvPr>
          <p:cNvSpPr/>
          <p:nvPr/>
        </p:nvSpPr>
        <p:spPr bwMode="auto">
          <a:xfrm>
            <a:off x="11576660" y="1507577"/>
            <a:ext cx="76200" cy="1066800"/>
          </a:xfrm>
          <a:prstGeom prst="rect">
            <a:avLst/>
          </a:prstGeom>
          <a:solidFill>
            <a:schemeClr val="accent5"/>
          </a:solidFill>
          <a:ln w="1270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4" name="矩形 53">
            <a:extLst>
              <a:ext uri="{FF2B5EF4-FFF2-40B4-BE49-F238E27FC236}">
                <a16:creationId xmlns:a16="http://schemas.microsoft.com/office/drawing/2014/main" id="{DE53B4AF-9BC3-4749-A0F4-AC37B2150984}"/>
              </a:ext>
            </a:extLst>
          </p:cNvPr>
          <p:cNvSpPr/>
          <p:nvPr/>
        </p:nvSpPr>
        <p:spPr>
          <a:xfrm>
            <a:off x="4782835" y="3327888"/>
            <a:ext cx="1210588" cy="353943"/>
          </a:xfrm>
          <a:prstGeom prst="rect">
            <a:avLst/>
          </a:prstGeom>
        </p:spPr>
        <p:txBody>
          <a:bodyPr wrap="none">
            <a:spAutoFit/>
          </a:bodyPr>
          <a:lstStyle/>
          <a:p>
            <a:pPr>
              <a:lnSpc>
                <a:spcPct val="85000"/>
              </a:lnSpc>
              <a:spcBef>
                <a:spcPct val="20000"/>
              </a:spcBef>
              <a:buClr>
                <a:srgbClr val="000099"/>
              </a:buClr>
              <a:buSzPct val="100000"/>
              <a:defRPr/>
            </a:pPr>
            <a:r>
              <a:rPr lang="zh-CN" altLang="en-US" sz="2000" dirty="0">
                <a:latin typeface="微软雅黑" panose="020B0503020204020204" pitchFamily="34" charset="-122"/>
                <a:ea typeface="微软雅黑" panose="020B0503020204020204" pitchFamily="34" charset="-122"/>
              </a:rPr>
              <a:t>发送窗口</a:t>
            </a:r>
            <a:endParaRPr lang="en-US" altLang="zh-CN" sz="2000" dirty="0">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CE0BBC1C-7884-421A-9C72-54B8CCB2839E}"/>
              </a:ext>
            </a:extLst>
          </p:cNvPr>
          <p:cNvSpPr/>
          <p:nvPr/>
        </p:nvSpPr>
        <p:spPr>
          <a:xfrm>
            <a:off x="6627935" y="6046857"/>
            <a:ext cx="1210588" cy="353943"/>
          </a:xfrm>
          <a:prstGeom prst="rect">
            <a:avLst/>
          </a:prstGeom>
        </p:spPr>
        <p:txBody>
          <a:bodyPr wrap="none">
            <a:spAutoFit/>
          </a:bodyPr>
          <a:lstStyle/>
          <a:p>
            <a:pPr>
              <a:lnSpc>
                <a:spcPct val="85000"/>
              </a:lnSpc>
              <a:spcBef>
                <a:spcPct val="20000"/>
              </a:spcBef>
              <a:buClr>
                <a:srgbClr val="000099"/>
              </a:buClr>
              <a:buSzPct val="100000"/>
              <a:defRPr/>
            </a:pPr>
            <a:r>
              <a:rPr lang="zh-CN" altLang="en-US" sz="2000" dirty="0">
                <a:latin typeface="微软雅黑" panose="020B0503020204020204" pitchFamily="34" charset="-122"/>
                <a:ea typeface="微软雅黑" panose="020B0503020204020204" pitchFamily="34" charset="-122"/>
              </a:rPr>
              <a:t>接收窗口</a:t>
            </a:r>
            <a:endParaRPr lang="en-US" altLang="zh-CN" sz="2000"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9381227E-1134-41DE-8366-E17AE7DD6E86}"/>
              </a:ext>
            </a:extLst>
          </p:cNvPr>
          <p:cNvSpPr/>
          <p:nvPr/>
        </p:nvSpPr>
        <p:spPr bwMode="auto">
          <a:xfrm>
            <a:off x="7086600" y="1903535"/>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7" name="矩形 56">
            <a:extLst>
              <a:ext uri="{FF2B5EF4-FFF2-40B4-BE49-F238E27FC236}">
                <a16:creationId xmlns:a16="http://schemas.microsoft.com/office/drawing/2014/main" id="{4C928EA5-C78B-4412-970E-5C5A45493526}"/>
              </a:ext>
            </a:extLst>
          </p:cNvPr>
          <p:cNvSpPr/>
          <p:nvPr/>
        </p:nvSpPr>
        <p:spPr bwMode="auto">
          <a:xfrm>
            <a:off x="7315200" y="1903535"/>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8" name="矩形 57">
            <a:extLst>
              <a:ext uri="{FF2B5EF4-FFF2-40B4-BE49-F238E27FC236}">
                <a16:creationId xmlns:a16="http://schemas.microsoft.com/office/drawing/2014/main" id="{74D04A05-0096-4A69-8177-BDE549CF8F24}"/>
              </a:ext>
            </a:extLst>
          </p:cNvPr>
          <p:cNvSpPr/>
          <p:nvPr/>
        </p:nvSpPr>
        <p:spPr bwMode="auto">
          <a:xfrm>
            <a:off x="7543800" y="1906466"/>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9" name="矩形 58">
            <a:extLst>
              <a:ext uri="{FF2B5EF4-FFF2-40B4-BE49-F238E27FC236}">
                <a16:creationId xmlns:a16="http://schemas.microsoft.com/office/drawing/2014/main" id="{5252FDF0-890C-41B5-A52A-A1DAB5884A7C}"/>
              </a:ext>
            </a:extLst>
          </p:cNvPr>
          <p:cNvSpPr/>
          <p:nvPr/>
        </p:nvSpPr>
        <p:spPr bwMode="auto">
          <a:xfrm>
            <a:off x="7772400" y="1903535"/>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0" name="矩形 59">
            <a:extLst>
              <a:ext uri="{FF2B5EF4-FFF2-40B4-BE49-F238E27FC236}">
                <a16:creationId xmlns:a16="http://schemas.microsoft.com/office/drawing/2014/main" id="{CC347F3E-BA07-4AFC-A2AB-E112C9469747}"/>
              </a:ext>
            </a:extLst>
          </p:cNvPr>
          <p:cNvSpPr/>
          <p:nvPr/>
        </p:nvSpPr>
        <p:spPr bwMode="auto">
          <a:xfrm>
            <a:off x="8981462" y="1507577"/>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1" name="矩形 60">
            <a:extLst>
              <a:ext uri="{FF2B5EF4-FFF2-40B4-BE49-F238E27FC236}">
                <a16:creationId xmlns:a16="http://schemas.microsoft.com/office/drawing/2014/main" id="{7BCC344F-F014-4AB1-8C69-ECF4E1BEBBDD}"/>
              </a:ext>
            </a:extLst>
          </p:cNvPr>
          <p:cNvSpPr/>
          <p:nvPr/>
        </p:nvSpPr>
        <p:spPr>
          <a:xfrm>
            <a:off x="8549054" y="1128292"/>
            <a:ext cx="800219" cy="301621"/>
          </a:xfrm>
          <a:prstGeom prst="rect">
            <a:avLst/>
          </a:prstGeom>
        </p:spPr>
        <p:txBody>
          <a:bodyPr wrap="none">
            <a:spAutoFit/>
          </a:bodyPr>
          <a:lstStyle/>
          <a:p>
            <a:pPr>
              <a:lnSpc>
                <a:spcPct val="85000"/>
              </a:lnSpc>
              <a:spcBef>
                <a:spcPct val="20000"/>
              </a:spcBef>
              <a:buClr>
                <a:srgbClr val="000099"/>
              </a:buClr>
              <a:buSzPct val="100000"/>
              <a:defRPr/>
            </a:pPr>
            <a:r>
              <a:rPr lang="zh-CN" altLang="en-US" sz="1600" dirty="0">
                <a:latin typeface="微软雅黑" panose="020B0503020204020204" pitchFamily="34" charset="-122"/>
                <a:ea typeface="微软雅黑" panose="020B0503020204020204" pitchFamily="34" charset="-122"/>
              </a:rPr>
              <a:t>不可用</a:t>
            </a:r>
            <a:endParaRPr lang="en-US" altLang="zh-CN" sz="1600" dirty="0">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F630C20A-99C9-4ED8-BFA4-F25D222E9951}"/>
              </a:ext>
            </a:extLst>
          </p:cNvPr>
          <p:cNvSpPr/>
          <p:nvPr/>
        </p:nvSpPr>
        <p:spPr>
          <a:xfrm>
            <a:off x="9291943" y="1128292"/>
            <a:ext cx="1210588" cy="301621"/>
          </a:xfrm>
          <a:prstGeom prst="rect">
            <a:avLst/>
          </a:prstGeom>
        </p:spPr>
        <p:txBody>
          <a:bodyPr wrap="none">
            <a:spAutoFit/>
          </a:bodyPr>
          <a:lstStyle/>
          <a:p>
            <a:pPr>
              <a:lnSpc>
                <a:spcPct val="85000"/>
              </a:lnSpc>
              <a:spcBef>
                <a:spcPct val="20000"/>
              </a:spcBef>
              <a:buClr>
                <a:srgbClr val="000099"/>
              </a:buClr>
              <a:buSzPct val="100000"/>
              <a:defRPr/>
            </a:pPr>
            <a:r>
              <a:rPr lang="zh-CN" altLang="en-US" sz="1600" dirty="0">
                <a:latin typeface="微软雅黑" panose="020B0503020204020204" pitchFamily="34" charset="-122"/>
                <a:ea typeface="微软雅黑" panose="020B0503020204020204" pitchFamily="34" charset="-122"/>
              </a:rPr>
              <a:t>已发未确认</a:t>
            </a:r>
            <a:endParaRPr lang="en-US" altLang="zh-CN" sz="1600" dirty="0">
              <a:latin typeface="微软雅黑" panose="020B0503020204020204" pitchFamily="34" charset="-122"/>
              <a:ea typeface="微软雅黑" panose="020B0503020204020204" pitchFamily="34" charset="-122"/>
            </a:endParaRPr>
          </a:p>
        </p:txBody>
      </p:sp>
      <p:sp>
        <p:nvSpPr>
          <p:cNvPr id="63" name="矩形 62">
            <a:extLst>
              <a:ext uri="{FF2B5EF4-FFF2-40B4-BE49-F238E27FC236}">
                <a16:creationId xmlns:a16="http://schemas.microsoft.com/office/drawing/2014/main" id="{16C8C751-2619-485F-AB70-891D9C74E0CF}"/>
              </a:ext>
            </a:extLst>
          </p:cNvPr>
          <p:cNvSpPr/>
          <p:nvPr/>
        </p:nvSpPr>
        <p:spPr>
          <a:xfrm>
            <a:off x="10445201" y="1123896"/>
            <a:ext cx="800219" cy="301621"/>
          </a:xfrm>
          <a:prstGeom prst="rect">
            <a:avLst/>
          </a:prstGeom>
        </p:spPr>
        <p:txBody>
          <a:bodyPr wrap="none">
            <a:spAutoFit/>
          </a:bodyPr>
          <a:lstStyle/>
          <a:p>
            <a:pPr>
              <a:lnSpc>
                <a:spcPct val="85000"/>
              </a:lnSpc>
              <a:spcBef>
                <a:spcPct val="20000"/>
              </a:spcBef>
              <a:buClr>
                <a:srgbClr val="000099"/>
              </a:buClr>
              <a:buSzPct val="100000"/>
              <a:defRPr/>
            </a:pPr>
            <a:r>
              <a:rPr lang="zh-CN" altLang="en-US" sz="1600" dirty="0">
                <a:latin typeface="微软雅黑" panose="020B0503020204020204" pitchFamily="34" charset="-122"/>
                <a:ea typeface="微软雅黑" panose="020B0503020204020204" pitchFamily="34" charset="-122"/>
              </a:rPr>
              <a:t>已确认</a:t>
            </a:r>
            <a:endParaRPr lang="en-US" altLang="zh-CN" sz="1600" dirty="0">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7727F856-A6CD-4CC1-A0E5-25B62804463B}"/>
              </a:ext>
            </a:extLst>
          </p:cNvPr>
          <p:cNvSpPr/>
          <p:nvPr/>
        </p:nvSpPr>
        <p:spPr>
          <a:xfrm>
            <a:off x="11245420" y="1123895"/>
            <a:ext cx="595035" cy="301621"/>
          </a:xfrm>
          <a:prstGeom prst="rect">
            <a:avLst/>
          </a:prstGeom>
        </p:spPr>
        <p:txBody>
          <a:bodyPr wrap="none">
            <a:spAutoFit/>
          </a:bodyPr>
          <a:lstStyle/>
          <a:p>
            <a:pPr>
              <a:lnSpc>
                <a:spcPct val="85000"/>
              </a:lnSpc>
              <a:spcBef>
                <a:spcPct val="20000"/>
              </a:spcBef>
              <a:buClr>
                <a:srgbClr val="000099"/>
              </a:buClr>
              <a:buSzPct val="100000"/>
              <a:defRPr/>
            </a:pPr>
            <a:r>
              <a:rPr lang="zh-CN" altLang="en-US" sz="1600" dirty="0">
                <a:latin typeface="微软雅黑" panose="020B0503020204020204" pitchFamily="34" charset="-122"/>
                <a:ea typeface="微软雅黑" panose="020B0503020204020204" pitchFamily="34" charset="-122"/>
              </a:rPr>
              <a:t>可用</a:t>
            </a:r>
            <a:endParaRPr lang="en-US" altLang="zh-CN" sz="1600" dirty="0">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ADD39452-384F-43A6-AAFA-197FB8AF0AEB}"/>
              </a:ext>
            </a:extLst>
          </p:cNvPr>
          <p:cNvSpPr/>
          <p:nvPr/>
        </p:nvSpPr>
        <p:spPr bwMode="auto">
          <a:xfrm>
            <a:off x="2057398" y="4519927"/>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6" name="矩形 65">
            <a:extLst>
              <a:ext uri="{FF2B5EF4-FFF2-40B4-BE49-F238E27FC236}">
                <a16:creationId xmlns:a16="http://schemas.microsoft.com/office/drawing/2014/main" id="{8016CFB9-84B5-43AF-A842-7494A9924662}"/>
              </a:ext>
            </a:extLst>
          </p:cNvPr>
          <p:cNvSpPr/>
          <p:nvPr/>
        </p:nvSpPr>
        <p:spPr bwMode="auto">
          <a:xfrm>
            <a:off x="2285998" y="4519927"/>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7" name="矩形 66">
            <a:extLst>
              <a:ext uri="{FF2B5EF4-FFF2-40B4-BE49-F238E27FC236}">
                <a16:creationId xmlns:a16="http://schemas.microsoft.com/office/drawing/2014/main" id="{D3B675D5-5574-4EB6-86DF-6A978377C6FF}"/>
              </a:ext>
            </a:extLst>
          </p:cNvPr>
          <p:cNvSpPr/>
          <p:nvPr/>
        </p:nvSpPr>
        <p:spPr bwMode="auto">
          <a:xfrm>
            <a:off x="2514598" y="4522858"/>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8" name="矩形 67">
            <a:extLst>
              <a:ext uri="{FF2B5EF4-FFF2-40B4-BE49-F238E27FC236}">
                <a16:creationId xmlns:a16="http://schemas.microsoft.com/office/drawing/2014/main" id="{3367FCB4-7CE1-4F0E-A6E6-83B8CFEFB400}"/>
              </a:ext>
            </a:extLst>
          </p:cNvPr>
          <p:cNvSpPr/>
          <p:nvPr/>
        </p:nvSpPr>
        <p:spPr bwMode="auto">
          <a:xfrm>
            <a:off x="2743198" y="4519927"/>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9" name="矩形 68">
            <a:extLst>
              <a:ext uri="{FF2B5EF4-FFF2-40B4-BE49-F238E27FC236}">
                <a16:creationId xmlns:a16="http://schemas.microsoft.com/office/drawing/2014/main" id="{F3FAE249-9D2F-40F3-AB5F-1C17800BF84B}"/>
              </a:ext>
            </a:extLst>
          </p:cNvPr>
          <p:cNvSpPr/>
          <p:nvPr/>
        </p:nvSpPr>
        <p:spPr bwMode="auto">
          <a:xfrm>
            <a:off x="2057398" y="1907930"/>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0" name="矩形 69">
            <a:extLst>
              <a:ext uri="{FF2B5EF4-FFF2-40B4-BE49-F238E27FC236}">
                <a16:creationId xmlns:a16="http://schemas.microsoft.com/office/drawing/2014/main" id="{E993A710-9EBC-4716-8C9D-2724C11ED273}"/>
              </a:ext>
            </a:extLst>
          </p:cNvPr>
          <p:cNvSpPr/>
          <p:nvPr/>
        </p:nvSpPr>
        <p:spPr bwMode="auto">
          <a:xfrm>
            <a:off x="2285998" y="1907930"/>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1" name="矩形 70">
            <a:extLst>
              <a:ext uri="{FF2B5EF4-FFF2-40B4-BE49-F238E27FC236}">
                <a16:creationId xmlns:a16="http://schemas.microsoft.com/office/drawing/2014/main" id="{DD8ADE4A-0EA9-4792-AC5B-A42DFD0CC72B}"/>
              </a:ext>
            </a:extLst>
          </p:cNvPr>
          <p:cNvSpPr/>
          <p:nvPr/>
        </p:nvSpPr>
        <p:spPr bwMode="auto">
          <a:xfrm>
            <a:off x="2514598" y="1910861"/>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2" name="矩形 71">
            <a:extLst>
              <a:ext uri="{FF2B5EF4-FFF2-40B4-BE49-F238E27FC236}">
                <a16:creationId xmlns:a16="http://schemas.microsoft.com/office/drawing/2014/main" id="{8CC9564E-AE7E-445F-BA94-12F6CEDB8A32}"/>
              </a:ext>
            </a:extLst>
          </p:cNvPr>
          <p:cNvSpPr/>
          <p:nvPr/>
        </p:nvSpPr>
        <p:spPr bwMode="auto">
          <a:xfrm>
            <a:off x="2743198" y="1907930"/>
            <a:ext cx="76200" cy="1066800"/>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3" name="矩形 72">
            <a:extLst>
              <a:ext uri="{FF2B5EF4-FFF2-40B4-BE49-F238E27FC236}">
                <a16:creationId xmlns:a16="http://schemas.microsoft.com/office/drawing/2014/main" id="{ACD5E3D7-8DBA-4F6F-9421-3BAF0AC14F95}"/>
              </a:ext>
            </a:extLst>
          </p:cNvPr>
          <p:cNvSpPr/>
          <p:nvPr/>
        </p:nvSpPr>
        <p:spPr>
          <a:xfrm>
            <a:off x="5181600" y="3867831"/>
            <a:ext cx="1368388" cy="353943"/>
          </a:xfrm>
          <a:prstGeom prst="rect">
            <a:avLst/>
          </a:prstGeom>
        </p:spPr>
        <p:txBody>
          <a:bodyPr wrap="none">
            <a:spAutoFit/>
          </a:bodyPr>
          <a:lstStyle/>
          <a:p>
            <a:pPr>
              <a:lnSpc>
                <a:spcPct val="85000"/>
              </a:lnSpc>
              <a:spcBef>
                <a:spcPct val="20000"/>
              </a:spcBef>
              <a:buClr>
                <a:srgbClr val="000099"/>
              </a:buClr>
              <a:buSzPct val="100000"/>
              <a:defRPr/>
            </a:pPr>
            <a:r>
              <a:rPr lang="en-US" altLang="zh-CN" sz="2000" dirty="0" err="1">
                <a:latin typeface="微软雅黑" panose="020B0503020204020204" pitchFamily="34" charset="-122"/>
                <a:ea typeface="微软雅黑" panose="020B0503020204020204" pitchFamily="34" charset="-122"/>
              </a:rPr>
              <a:t>recv_base</a:t>
            </a:r>
            <a:endParaRPr lang="en-US" altLang="zh-CN" sz="2000" dirty="0">
              <a:latin typeface="微软雅黑" panose="020B0503020204020204" pitchFamily="34" charset="-122"/>
              <a:ea typeface="微软雅黑" panose="020B0503020204020204" pitchFamily="34" charset="-122"/>
            </a:endParaRPr>
          </a:p>
        </p:txBody>
      </p:sp>
      <p:cxnSp>
        <p:nvCxnSpPr>
          <p:cNvPr id="75" name="直接箭头连接符 74">
            <a:extLst>
              <a:ext uri="{FF2B5EF4-FFF2-40B4-BE49-F238E27FC236}">
                <a16:creationId xmlns:a16="http://schemas.microsoft.com/office/drawing/2014/main" id="{C7EBA516-00B5-493D-ABFA-10D86BADE15C}"/>
              </a:ext>
            </a:extLst>
          </p:cNvPr>
          <p:cNvCxnSpPr>
            <a:cxnSpLocks/>
          </p:cNvCxnSpPr>
          <p:nvPr/>
        </p:nvCxnSpPr>
        <p:spPr bwMode="auto">
          <a:xfrm>
            <a:off x="5753100" y="4221774"/>
            <a:ext cx="0" cy="2131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78" name="左大括号 77">
            <a:extLst>
              <a:ext uri="{FF2B5EF4-FFF2-40B4-BE49-F238E27FC236}">
                <a16:creationId xmlns:a16="http://schemas.microsoft.com/office/drawing/2014/main" id="{5C052A96-5B8C-4EA3-9193-92B88F09AD21}"/>
              </a:ext>
            </a:extLst>
          </p:cNvPr>
          <p:cNvSpPr/>
          <p:nvPr/>
        </p:nvSpPr>
        <p:spPr bwMode="auto">
          <a:xfrm rot="16200000">
            <a:off x="3921367" y="4329426"/>
            <a:ext cx="234462" cy="3048000"/>
          </a:xfrm>
          <a:prstGeom prst="leftBrace">
            <a:avLst>
              <a:gd name="adj1" fmla="val 28525"/>
              <a:gd name="adj2" fmla="val 50000"/>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9" name="矩形 78">
            <a:extLst>
              <a:ext uri="{FF2B5EF4-FFF2-40B4-BE49-F238E27FC236}">
                <a16:creationId xmlns:a16="http://schemas.microsoft.com/office/drawing/2014/main" id="{08406BC1-BBC7-4A8A-B302-F7E699DA97CE}"/>
              </a:ext>
            </a:extLst>
          </p:cNvPr>
          <p:cNvSpPr/>
          <p:nvPr/>
        </p:nvSpPr>
        <p:spPr>
          <a:xfrm>
            <a:off x="2425621" y="6046857"/>
            <a:ext cx="3440173" cy="353943"/>
          </a:xfrm>
          <a:prstGeom prst="rect">
            <a:avLst/>
          </a:prstGeom>
        </p:spPr>
        <p:txBody>
          <a:bodyPr wrap="none">
            <a:spAutoFit/>
          </a:bodyPr>
          <a:lstStyle/>
          <a:p>
            <a:pPr>
              <a:lnSpc>
                <a:spcPct val="85000"/>
              </a:lnSpc>
              <a:spcBef>
                <a:spcPct val="20000"/>
              </a:spcBef>
              <a:buClr>
                <a:srgbClr val="000099"/>
              </a:buClr>
              <a:buSzPct val="100000"/>
              <a:defRPr/>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recv_base</a:t>
            </a:r>
            <a:r>
              <a:rPr lang="en-US" altLang="zh-CN" sz="2000" dirty="0">
                <a:latin typeface="微软雅黑" panose="020B0503020204020204" pitchFamily="34" charset="-122"/>
                <a:ea typeface="微软雅黑" panose="020B0503020204020204" pitchFamily="34" charset="-122"/>
              </a:rPr>
              <a:t>-N, recv_base-1]</a:t>
            </a:r>
          </a:p>
        </p:txBody>
      </p:sp>
      <p:cxnSp>
        <p:nvCxnSpPr>
          <p:cNvPr id="81" name="直接箭头连接符 80">
            <a:extLst>
              <a:ext uri="{FF2B5EF4-FFF2-40B4-BE49-F238E27FC236}">
                <a16:creationId xmlns:a16="http://schemas.microsoft.com/office/drawing/2014/main" id="{083B43B7-66CC-48C4-96B7-DF879F50905E}"/>
              </a:ext>
            </a:extLst>
          </p:cNvPr>
          <p:cNvCxnSpPr>
            <a:stCxn id="9" idx="2"/>
            <a:endCxn id="27" idx="0"/>
          </p:cNvCxnSpPr>
          <p:nvPr/>
        </p:nvCxnSpPr>
        <p:spPr bwMode="auto">
          <a:xfrm>
            <a:off x="3924300" y="2977662"/>
            <a:ext cx="0" cy="1539334"/>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82" name="直接箭头连接符 81">
            <a:extLst>
              <a:ext uri="{FF2B5EF4-FFF2-40B4-BE49-F238E27FC236}">
                <a16:creationId xmlns:a16="http://schemas.microsoft.com/office/drawing/2014/main" id="{3CC5A594-C17E-4ED3-A9B0-9CDD4250AB0F}"/>
              </a:ext>
            </a:extLst>
          </p:cNvPr>
          <p:cNvCxnSpPr>
            <a:cxnSpLocks/>
            <a:stCxn id="10" idx="2"/>
            <a:endCxn id="28" idx="0"/>
          </p:cNvCxnSpPr>
          <p:nvPr/>
        </p:nvCxnSpPr>
        <p:spPr bwMode="auto">
          <a:xfrm>
            <a:off x="4152900" y="2977662"/>
            <a:ext cx="0" cy="1539334"/>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0">
            <a:schemeClr val="accent2"/>
          </a:fillRef>
          <a:effectRef idx="1">
            <a:schemeClr val="accent2"/>
          </a:effectRef>
          <a:fontRef idx="minor">
            <a:schemeClr val="tx1"/>
          </a:fontRef>
        </p:style>
      </p:cxnSp>
      <p:sp>
        <p:nvSpPr>
          <p:cNvPr id="85" name="矩形 84">
            <a:extLst>
              <a:ext uri="{FF2B5EF4-FFF2-40B4-BE49-F238E27FC236}">
                <a16:creationId xmlns:a16="http://schemas.microsoft.com/office/drawing/2014/main" id="{430892AC-0BCC-4306-80C4-AD5F540B7E73}"/>
              </a:ext>
            </a:extLst>
          </p:cNvPr>
          <p:cNvSpPr/>
          <p:nvPr/>
        </p:nvSpPr>
        <p:spPr>
          <a:xfrm>
            <a:off x="4101607" y="4110856"/>
            <a:ext cx="1651481" cy="406265"/>
          </a:xfrm>
          <a:prstGeom prst="rect">
            <a:avLst/>
          </a:prstGeom>
        </p:spPr>
        <p:txBody>
          <a:bodyPr wrap="square">
            <a:spAutoFit/>
          </a:bodyPr>
          <a:lstStyle/>
          <a:p>
            <a:pPr>
              <a:lnSpc>
                <a:spcPct val="85000"/>
              </a:lnSpc>
              <a:spcBef>
                <a:spcPct val="20000"/>
              </a:spcBef>
              <a:buClr>
                <a:srgbClr val="000099"/>
              </a:buClr>
              <a:buSzPct val="100000"/>
              <a:defRPr/>
            </a:pPr>
            <a:r>
              <a:rPr lang="zh-CN" altLang="en-US" sz="1200" dirty="0">
                <a:solidFill>
                  <a:srgbClr val="C00000"/>
                </a:solidFill>
                <a:latin typeface="微软雅黑" panose="020B0503020204020204" pitchFamily="34" charset="-122"/>
                <a:ea typeface="微软雅黑" panose="020B0503020204020204" pitchFamily="34" charset="-122"/>
              </a:rPr>
              <a:t>接收方事件</a:t>
            </a:r>
            <a:r>
              <a:rPr lang="en-US" altLang="zh-CN" sz="1200" dirty="0">
                <a:solidFill>
                  <a:srgbClr val="C00000"/>
                </a:solidFill>
                <a:latin typeface="微软雅黑" panose="020B0503020204020204" pitchFamily="34" charset="-122"/>
                <a:ea typeface="微软雅黑" panose="020B0503020204020204" pitchFamily="34" charset="-122"/>
              </a:rPr>
              <a:t>2</a:t>
            </a:r>
            <a:r>
              <a:rPr lang="zh-CN" altLang="en-US" sz="1200" dirty="0">
                <a:solidFill>
                  <a:srgbClr val="C00000"/>
                </a:solidFill>
                <a:latin typeface="微软雅黑" panose="020B0503020204020204" pitchFamily="34" charset="-122"/>
                <a:ea typeface="微软雅黑" panose="020B0503020204020204" pitchFamily="34" charset="-122"/>
              </a:rPr>
              <a:t>：需要确认，以推进发送窗口</a:t>
            </a:r>
            <a:endParaRPr lang="en-US" altLang="zh-CN" sz="1200" dirty="0">
              <a:solidFill>
                <a:srgbClr val="C00000"/>
              </a:solidFill>
              <a:latin typeface="微软雅黑" panose="020B0503020204020204" pitchFamily="34" charset="-122"/>
              <a:ea typeface="微软雅黑" panose="020B0503020204020204" pitchFamily="34" charset="-122"/>
            </a:endParaRPr>
          </a:p>
        </p:txBody>
      </p:sp>
      <p:cxnSp>
        <p:nvCxnSpPr>
          <p:cNvPr id="86" name="直接箭头连接符 85">
            <a:extLst>
              <a:ext uri="{FF2B5EF4-FFF2-40B4-BE49-F238E27FC236}">
                <a16:creationId xmlns:a16="http://schemas.microsoft.com/office/drawing/2014/main" id="{B6F2A8D7-AFEA-4D54-AA93-38F4812F202B}"/>
              </a:ext>
            </a:extLst>
          </p:cNvPr>
          <p:cNvCxnSpPr/>
          <p:nvPr/>
        </p:nvCxnSpPr>
        <p:spPr bwMode="auto">
          <a:xfrm>
            <a:off x="2324098" y="2970335"/>
            <a:ext cx="0" cy="1539334"/>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0">
            <a:schemeClr val="accent2"/>
          </a:fillRef>
          <a:effectRef idx="1">
            <a:schemeClr val="accent2"/>
          </a:effectRef>
          <a:fontRef idx="minor">
            <a:schemeClr val="tx1"/>
          </a:fontRef>
        </p:style>
      </p:cxnSp>
      <p:sp>
        <p:nvSpPr>
          <p:cNvPr id="87" name="矩形 86">
            <a:extLst>
              <a:ext uri="{FF2B5EF4-FFF2-40B4-BE49-F238E27FC236}">
                <a16:creationId xmlns:a16="http://schemas.microsoft.com/office/drawing/2014/main" id="{80D8E386-585F-4755-AFE1-21D1BAC6181C}"/>
              </a:ext>
            </a:extLst>
          </p:cNvPr>
          <p:cNvSpPr/>
          <p:nvPr/>
        </p:nvSpPr>
        <p:spPr>
          <a:xfrm>
            <a:off x="641840" y="4093146"/>
            <a:ext cx="1752598" cy="406265"/>
          </a:xfrm>
          <a:prstGeom prst="rect">
            <a:avLst/>
          </a:prstGeom>
        </p:spPr>
        <p:txBody>
          <a:bodyPr wrap="square">
            <a:spAutoFit/>
          </a:bodyPr>
          <a:lstStyle/>
          <a:p>
            <a:pPr>
              <a:lnSpc>
                <a:spcPct val="85000"/>
              </a:lnSpc>
              <a:spcBef>
                <a:spcPct val="20000"/>
              </a:spcBef>
              <a:buClr>
                <a:srgbClr val="000099"/>
              </a:buClr>
              <a:buSzPct val="100000"/>
              <a:defRPr/>
            </a:pPr>
            <a:r>
              <a:rPr lang="zh-CN" altLang="en-US" sz="1200" dirty="0">
                <a:solidFill>
                  <a:srgbClr val="C00000"/>
                </a:solidFill>
                <a:latin typeface="微软雅黑" panose="020B0503020204020204" pitchFamily="34" charset="-122"/>
                <a:ea typeface="微软雅黑" panose="020B0503020204020204" pitchFamily="34" charset="-122"/>
              </a:rPr>
              <a:t>接收方事件</a:t>
            </a:r>
            <a:r>
              <a:rPr lang="en-US" altLang="zh-CN" sz="1200" dirty="0">
                <a:solidFill>
                  <a:srgbClr val="C00000"/>
                </a:solidFill>
                <a:latin typeface="微软雅黑" panose="020B0503020204020204" pitchFamily="34" charset="-122"/>
                <a:ea typeface="微软雅黑" panose="020B0503020204020204" pitchFamily="34" charset="-122"/>
              </a:rPr>
              <a:t>3</a:t>
            </a:r>
            <a:r>
              <a:rPr lang="zh-CN" altLang="en-US" sz="1200" dirty="0">
                <a:solidFill>
                  <a:srgbClr val="C00000"/>
                </a:solidFill>
                <a:latin typeface="微软雅黑" panose="020B0503020204020204" pitchFamily="34" charset="-122"/>
                <a:ea typeface="微软雅黑" panose="020B0503020204020204" pitchFamily="34" charset="-122"/>
              </a:rPr>
              <a:t>：发送窗口已经推进，无需确认</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45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45B59-C6F9-4A56-9BB7-03E94BE43D49}"/>
              </a:ext>
            </a:extLst>
          </p:cNvPr>
          <p:cNvSpPr>
            <a:spLocks noGrp="1"/>
          </p:cNvSpPr>
          <p:nvPr>
            <p:ph type="title"/>
          </p:nvPr>
        </p:nvSpPr>
        <p:spPr/>
        <p:txBody>
          <a:bodyPr/>
          <a:lstStyle/>
          <a:p>
            <a:r>
              <a:rPr lang="zh-CN" altLang="en-US" dirty="0"/>
              <a:t>选择重传：例子</a:t>
            </a:r>
          </a:p>
        </p:txBody>
      </p:sp>
      <p:sp>
        <p:nvSpPr>
          <p:cNvPr id="4" name="灯片编号占位符 3">
            <a:extLst>
              <a:ext uri="{FF2B5EF4-FFF2-40B4-BE49-F238E27FC236}">
                <a16:creationId xmlns:a16="http://schemas.microsoft.com/office/drawing/2014/main" id="{991132B9-04BD-4CFE-8815-75F7BE7CE804}"/>
              </a:ext>
            </a:extLst>
          </p:cNvPr>
          <p:cNvSpPr>
            <a:spLocks noGrp="1"/>
          </p:cNvSpPr>
          <p:nvPr>
            <p:ph type="sldNum" sz="quarter" idx="11"/>
          </p:nvPr>
        </p:nvSpPr>
        <p:spPr/>
        <p:txBody>
          <a:bodyPr/>
          <a:lstStyle/>
          <a:p>
            <a:pPr>
              <a:defRPr/>
            </a:pPr>
            <a:fld id="{3FFE790D-BCFB-4008-9260-CA63AEE325FD}" type="slidenum">
              <a:rPr lang="en-US" smtClean="0"/>
              <a:pPr>
                <a:defRPr/>
              </a:pPr>
              <a:t>69</a:t>
            </a:fld>
            <a:endParaRPr lang="en-US" dirty="0"/>
          </a:p>
        </p:txBody>
      </p:sp>
      <p:sp>
        <p:nvSpPr>
          <p:cNvPr id="5" name="Text Box 4">
            <a:extLst>
              <a:ext uri="{FF2B5EF4-FFF2-40B4-BE49-F238E27FC236}">
                <a16:creationId xmlns:a16="http://schemas.microsoft.com/office/drawing/2014/main" id="{1A4ED002-710B-44B9-AE31-B34DB5DB78A4}"/>
              </a:ext>
            </a:extLst>
          </p:cNvPr>
          <p:cNvSpPr txBox="1">
            <a:spLocks noChangeArrowheads="1"/>
          </p:cNvSpPr>
          <p:nvPr/>
        </p:nvSpPr>
        <p:spPr bwMode="auto">
          <a:xfrm>
            <a:off x="4118335" y="1616075"/>
            <a:ext cx="127599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pkt1</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pkt2</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pkt3</a:t>
            </a:r>
          </a:p>
          <a:p>
            <a:pPr algn="r">
              <a:defRPr/>
            </a:pPr>
            <a:r>
              <a:rPr 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等待</a:t>
            </a:r>
            <a:r>
              <a:rPr lang="en-US" sz="1800" dirty="0">
                <a:latin typeface="微软雅黑" panose="020B0503020204020204" pitchFamily="34" charset="-122"/>
                <a:ea typeface="微软雅黑" panose="020B0503020204020204" pitchFamily="34" charset="-122"/>
              </a:rPr>
              <a:t>)</a:t>
            </a:r>
          </a:p>
        </p:txBody>
      </p:sp>
      <p:sp>
        <p:nvSpPr>
          <p:cNvPr id="6" name="Text Box 5">
            <a:extLst>
              <a:ext uri="{FF2B5EF4-FFF2-40B4-BE49-F238E27FC236}">
                <a16:creationId xmlns:a16="http://schemas.microsoft.com/office/drawing/2014/main" id="{8B7690A0-015D-41EE-80F9-DC40413CAAE6}"/>
              </a:ext>
            </a:extLst>
          </p:cNvPr>
          <p:cNvSpPr txBox="1">
            <a:spLocks noChangeArrowheads="1"/>
          </p:cNvSpPr>
          <p:nvPr/>
        </p:nvSpPr>
        <p:spPr bwMode="auto">
          <a:xfrm>
            <a:off x="4468812" y="124460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sz="2000" i="1" u="sng" dirty="0">
              <a:solidFill>
                <a:srgbClr val="000099"/>
              </a:solidFill>
              <a:latin typeface="微软雅黑" panose="020B0503020204020204" pitchFamily="34" charset="-122"/>
              <a:ea typeface="微软雅黑" panose="020B0503020204020204" pitchFamily="34" charset="-122"/>
            </a:endParaRPr>
          </a:p>
        </p:txBody>
      </p:sp>
      <p:sp>
        <p:nvSpPr>
          <p:cNvPr id="7" name="Text Box 6">
            <a:extLst>
              <a:ext uri="{FF2B5EF4-FFF2-40B4-BE49-F238E27FC236}">
                <a16:creationId xmlns:a16="http://schemas.microsoft.com/office/drawing/2014/main" id="{1F5E88EF-8684-4D7C-BFFF-A1B995047446}"/>
              </a:ext>
            </a:extLst>
          </p:cNvPr>
          <p:cNvSpPr txBox="1">
            <a:spLocks noChangeArrowheads="1"/>
          </p:cNvSpPr>
          <p:nvPr/>
        </p:nvSpPr>
        <p:spPr bwMode="auto">
          <a:xfrm>
            <a:off x="7499350" y="126365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sz="2000" i="1" u="sng" dirty="0">
              <a:solidFill>
                <a:srgbClr val="008000"/>
              </a:solidFill>
              <a:latin typeface="微软雅黑" panose="020B0503020204020204" pitchFamily="34" charset="-122"/>
              <a:ea typeface="微软雅黑" panose="020B0503020204020204" pitchFamily="34" charset="-122"/>
            </a:endParaRPr>
          </a:p>
        </p:txBody>
      </p:sp>
      <p:sp>
        <p:nvSpPr>
          <p:cNvPr id="8" name="Line 14">
            <a:extLst>
              <a:ext uri="{FF2B5EF4-FFF2-40B4-BE49-F238E27FC236}">
                <a16:creationId xmlns:a16="http://schemas.microsoft.com/office/drawing/2014/main" id="{F95132A6-4C90-4C9F-9B10-EB073EEFE321}"/>
              </a:ext>
            </a:extLst>
          </p:cNvPr>
          <p:cNvSpPr>
            <a:spLocks noChangeShapeType="1"/>
          </p:cNvSpPr>
          <p:nvPr/>
        </p:nvSpPr>
        <p:spPr bwMode="auto">
          <a:xfrm>
            <a:off x="7573962" y="1862138"/>
            <a:ext cx="11113" cy="4538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9" name="Text Box 15">
            <a:extLst>
              <a:ext uri="{FF2B5EF4-FFF2-40B4-BE49-F238E27FC236}">
                <a16:creationId xmlns:a16="http://schemas.microsoft.com/office/drawing/2014/main" id="{3A76BCF6-D9E3-4EC4-8D18-F5DB9A81F0C3}"/>
              </a:ext>
            </a:extLst>
          </p:cNvPr>
          <p:cNvSpPr txBox="1">
            <a:spLocks noChangeArrowheads="1"/>
          </p:cNvSpPr>
          <p:nvPr/>
        </p:nvSpPr>
        <p:spPr bwMode="auto">
          <a:xfrm>
            <a:off x="7516812" y="2057400"/>
            <a:ext cx="307498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pkt0,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ack0</a:t>
            </a:r>
          </a:p>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pkt1,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ack1</a:t>
            </a:r>
          </a:p>
          <a:p>
            <a:pPr algn="l">
              <a:defRPr/>
            </a:pPr>
            <a:r>
              <a:rPr lang="en-US" sz="1800" dirty="0">
                <a:latin typeface="微软雅黑" panose="020B0503020204020204" pitchFamily="34" charset="-122"/>
                <a:ea typeface="微软雅黑" panose="020B0503020204020204" pitchFamily="34" charset="-122"/>
              </a:rPr>
              <a:t> </a:t>
            </a:r>
          </a:p>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pkt3, </a:t>
            </a:r>
            <a:r>
              <a:rPr lang="zh-CN" altLang="en-US" sz="1800" dirty="0">
                <a:latin typeface="微软雅黑" panose="020B0503020204020204" pitchFamily="34" charset="-122"/>
                <a:ea typeface="微软雅黑" panose="020B0503020204020204" pitchFamily="34" charset="-122"/>
              </a:rPr>
              <a:t>缓存</a:t>
            </a:r>
            <a:r>
              <a:rPr 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ack3</a:t>
            </a:r>
          </a:p>
        </p:txBody>
      </p:sp>
      <p:sp>
        <p:nvSpPr>
          <p:cNvPr id="10" name="Text Box 22">
            <a:extLst>
              <a:ext uri="{FF2B5EF4-FFF2-40B4-BE49-F238E27FC236}">
                <a16:creationId xmlns:a16="http://schemas.microsoft.com/office/drawing/2014/main" id="{F0537DA7-F224-4A93-86FA-13F722F03AA3}"/>
              </a:ext>
            </a:extLst>
          </p:cNvPr>
          <p:cNvSpPr txBox="1">
            <a:spLocks noChangeArrowheads="1"/>
          </p:cNvSpPr>
          <p:nvPr/>
        </p:nvSpPr>
        <p:spPr bwMode="auto">
          <a:xfrm>
            <a:off x="3080616" y="3219450"/>
            <a:ext cx="236609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ack0,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pkt4</a:t>
            </a:r>
          </a:p>
          <a:p>
            <a:pPr algn="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pkt5</a:t>
            </a:r>
          </a:p>
          <a:p>
            <a:pPr algn="r">
              <a:defRPr/>
            </a:pPr>
            <a:endParaRPr lang="en-US" sz="1800" dirty="0">
              <a:latin typeface="微软雅黑" panose="020B0503020204020204" pitchFamily="34" charset="-122"/>
              <a:ea typeface="微软雅黑" panose="020B0503020204020204" pitchFamily="34" charset="-122"/>
            </a:endParaRPr>
          </a:p>
        </p:txBody>
      </p:sp>
      <p:pic>
        <p:nvPicPr>
          <p:cNvPr id="11" name="Picture 34" descr="alarm_clock_ringing">
            <a:extLst>
              <a:ext uri="{FF2B5EF4-FFF2-40B4-BE49-F238E27FC236}">
                <a16:creationId xmlns:a16="http://schemas.microsoft.com/office/drawing/2014/main" id="{ECF4A94F-94EB-4FA0-AA78-928C5EE9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367213"/>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5">
            <a:extLst>
              <a:ext uri="{FF2B5EF4-FFF2-40B4-BE49-F238E27FC236}">
                <a16:creationId xmlns:a16="http://schemas.microsoft.com/office/drawing/2014/main" id="{223FEA3A-6D91-4B79-AB3B-99D2D2514E12}"/>
              </a:ext>
            </a:extLst>
          </p:cNvPr>
          <p:cNvSpPr txBox="1">
            <a:spLocks noChangeArrowheads="1"/>
          </p:cNvSpPr>
          <p:nvPr/>
        </p:nvSpPr>
        <p:spPr bwMode="auto">
          <a:xfrm>
            <a:off x="4089760" y="4583113"/>
            <a:ext cx="1275990" cy="303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75000"/>
              </a:lnSpc>
              <a:defRPr/>
            </a:pPr>
            <a:r>
              <a:rPr lang="en-US" sz="1800" i="1" dirty="0">
                <a:solidFill>
                  <a:srgbClr val="FF0000"/>
                </a:solidFill>
                <a:latin typeface="微软雅黑" panose="020B0503020204020204" pitchFamily="34" charset="-122"/>
                <a:ea typeface="微软雅黑" panose="020B0503020204020204" pitchFamily="34" charset="-122"/>
              </a:rPr>
              <a:t>pkt 2 </a:t>
            </a:r>
            <a:r>
              <a:rPr lang="zh-CN" altLang="en-US" sz="1800" i="1" dirty="0">
                <a:solidFill>
                  <a:srgbClr val="FF0000"/>
                </a:solidFill>
                <a:latin typeface="微软雅黑" panose="020B0503020204020204" pitchFamily="34" charset="-122"/>
                <a:ea typeface="微软雅黑" panose="020B0503020204020204" pitchFamily="34" charset="-122"/>
              </a:rPr>
              <a:t>超时</a:t>
            </a:r>
            <a:endParaRPr lang="en-US" sz="1800" i="1" dirty="0">
              <a:solidFill>
                <a:srgbClr val="FF0000"/>
              </a:solidFill>
              <a:latin typeface="微软雅黑" panose="020B0503020204020204" pitchFamily="34" charset="-122"/>
              <a:ea typeface="微软雅黑" panose="020B0503020204020204" pitchFamily="34" charset="-122"/>
            </a:endParaRPr>
          </a:p>
        </p:txBody>
      </p:sp>
      <p:sp>
        <p:nvSpPr>
          <p:cNvPr id="13" name="Text Box 36">
            <a:extLst>
              <a:ext uri="{FF2B5EF4-FFF2-40B4-BE49-F238E27FC236}">
                <a16:creationId xmlns:a16="http://schemas.microsoft.com/office/drawing/2014/main" id="{35D98B68-E306-4895-834F-BEC61788B03A}"/>
              </a:ext>
            </a:extLst>
          </p:cNvPr>
          <p:cNvSpPr txBox="1">
            <a:spLocks noChangeArrowheads="1"/>
          </p:cNvSpPr>
          <p:nvPr/>
        </p:nvSpPr>
        <p:spPr bwMode="auto">
          <a:xfrm>
            <a:off x="4123097" y="4797425"/>
            <a:ext cx="1275990"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pkt2</a:t>
            </a:r>
          </a:p>
        </p:txBody>
      </p:sp>
      <p:sp>
        <p:nvSpPr>
          <p:cNvPr id="14" name="Line 7">
            <a:extLst>
              <a:ext uri="{FF2B5EF4-FFF2-40B4-BE49-F238E27FC236}">
                <a16:creationId xmlns:a16="http://schemas.microsoft.com/office/drawing/2014/main" id="{975187CF-3F29-437F-9CAB-D3D8DCDDABA3}"/>
              </a:ext>
            </a:extLst>
          </p:cNvPr>
          <p:cNvSpPr>
            <a:spLocks noChangeShapeType="1"/>
          </p:cNvSpPr>
          <p:nvPr/>
        </p:nvSpPr>
        <p:spPr bwMode="auto">
          <a:xfrm>
            <a:off x="5438775" y="1809750"/>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5" name="Line 11">
            <a:extLst>
              <a:ext uri="{FF2B5EF4-FFF2-40B4-BE49-F238E27FC236}">
                <a16:creationId xmlns:a16="http://schemas.microsoft.com/office/drawing/2014/main" id="{0F75CE7E-EAE8-4B7D-9BBB-63AE2C2EEE2A}"/>
              </a:ext>
            </a:extLst>
          </p:cNvPr>
          <p:cNvSpPr>
            <a:spLocks noChangeShapeType="1"/>
          </p:cNvSpPr>
          <p:nvPr/>
        </p:nvSpPr>
        <p:spPr bwMode="auto">
          <a:xfrm>
            <a:off x="5437187" y="2084388"/>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6" name="Line 12">
            <a:extLst>
              <a:ext uri="{FF2B5EF4-FFF2-40B4-BE49-F238E27FC236}">
                <a16:creationId xmlns:a16="http://schemas.microsoft.com/office/drawing/2014/main" id="{00CC02E1-B72E-421D-81CD-C548F460CCA9}"/>
              </a:ext>
            </a:extLst>
          </p:cNvPr>
          <p:cNvSpPr>
            <a:spLocks noChangeShapeType="1"/>
          </p:cNvSpPr>
          <p:nvPr/>
        </p:nvSpPr>
        <p:spPr bwMode="auto">
          <a:xfrm>
            <a:off x="5453062" y="2347913"/>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7" name="Line 13">
            <a:extLst>
              <a:ext uri="{FF2B5EF4-FFF2-40B4-BE49-F238E27FC236}">
                <a16:creationId xmlns:a16="http://schemas.microsoft.com/office/drawing/2014/main" id="{67B3EDC6-7F84-4B11-A2AB-BC4BEFA632DA}"/>
              </a:ext>
            </a:extLst>
          </p:cNvPr>
          <p:cNvSpPr>
            <a:spLocks noChangeShapeType="1"/>
          </p:cNvSpPr>
          <p:nvPr/>
        </p:nvSpPr>
        <p:spPr bwMode="auto">
          <a:xfrm>
            <a:off x="5459412" y="2633663"/>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8" name="Line 17">
            <a:extLst>
              <a:ext uri="{FF2B5EF4-FFF2-40B4-BE49-F238E27FC236}">
                <a16:creationId xmlns:a16="http://schemas.microsoft.com/office/drawing/2014/main" id="{667F4D55-CB1A-4684-8D70-CE43D2A7831C}"/>
              </a:ext>
            </a:extLst>
          </p:cNvPr>
          <p:cNvSpPr>
            <a:spLocks noChangeShapeType="1"/>
          </p:cNvSpPr>
          <p:nvPr/>
        </p:nvSpPr>
        <p:spPr bwMode="auto">
          <a:xfrm flipH="1">
            <a:off x="5445125" y="2333625"/>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9" name="Text Box 19">
            <a:extLst>
              <a:ext uri="{FF2B5EF4-FFF2-40B4-BE49-F238E27FC236}">
                <a16:creationId xmlns:a16="http://schemas.microsoft.com/office/drawing/2014/main" id="{808C7014-FA10-40B1-8EC8-C25ED4F02780}"/>
              </a:ext>
            </a:extLst>
          </p:cNvPr>
          <p:cNvSpPr txBox="1">
            <a:spLocks noChangeArrowheads="1"/>
          </p:cNvSpPr>
          <p:nvPr/>
        </p:nvSpPr>
        <p:spPr bwMode="auto">
          <a:xfrm>
            <a:off x="6215062" y="2382838"/>
            <a:ext cx="34657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a:solidFill>
                  <a:srgbClr val="FF0000"/>
                </a:solidFill>
                <a:latin typeface="微软雅黑" panose="020B0503020204020204" pitchFamily="34" charset="-122"/>
                <a:ea typeface="微软雅黑" panose="020B0503020204020204" pitchFamily="34" charset="-122"/>
              </a:rPr>
              <a:t>X</a:t>
            </a:r>
          </a:p>
        </p:txBody>
      </p:sp>
      <p:sp>
        <p:nvSpPr>
          <p:cNvPr id="20" name="Text Box 20">
            <a:extLst>
              <a:ext uri="{FF2B5EF4-FFF2-40B4-BE49-F238E27FC236}">
                <a16:creationId xmlns:a16="http://schemas.microsoft.com/office/drawing/2014/main" id="{4FAB8168-5EA7-4296-B6D7-AA56A66C5A70}"/>
              </a:ext>
            </a:extLst>
          </p:cNvPr>
          <p:cNvSpPr txBox="1">
            <a:spLocks noChangeArrowheads="1"/>
          </p:cNvSpPr>
          <p:nvPr/>
        </p:nvSpPr>
        <p:spPr bwMode="auto">
          <a:xfrm>
            <a:off x="6373812" y="2403475"/>
            <a:ext cx="5581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solidFill>
                  <a:srgbClr val="FF0000"/>
                </a:solidFill>
                <a:latin typeface="微软雅黑" panose="020B0503020204020204" pitchFamily="34" charset="-122"/>
                <a:ea typeface="微软雅黑" panose="020B0503020204020204" pitchFamily="34" charset="-122"/>
              </a:rPr>
              <a:t>loss</a:t>
            </a:r>
          </a:p>
        </p:txBody>
      </p:sp>
      <p:sp>
        <p:nvSpPr>
          <p:cNvPr id="21" name="Line 21">
            <a:extLst>
              <a:ext uri="{FF2B5EF4-FFF2-40B4-BE49-F238E27FC236}">
                <a16:creationId xmlns:a16="http://schemas.microsoft.com/office/drawing/2014/main" id="{4F57C683-8EF4-485C-A72C-51394B8E0982}"/>
              </a:ext>
            </a:extLst>
          </p:cNvPr>
          <p:cNvSpPr>
            <a:spLocks noChangeShapeType="1"/>
          </p:cNvSpPr>
          <p:nvPr/>
        </p:nvSpPr>
        <p:spPr bwMode="auto">
          <a:xfrm flipH="1">
            <a:off x="5441950" y="2619375"/>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2" name="Line 24">
            <a:extLst>
              <a:ext uri="{FF2B5EF4-FFF2-40B4-BE49-F238E27FC236}">
                <a16:creationId xmlns:a16="http://schemas.microsoft.com/office/drawing/2014/main" id="{0A99BA85-EDDD-4DB1-865F-11234AD98325}"/>
              </a:ext>
            </a:extLst>
          </p:cNvPr>
          <p:cNvSpPr>
            <a:spLocks noChangeShapeType="1"/>
          </p:cNvSpPr>
          <p:nvPr/>
        </p:nvSpPr>
        <p:spPr bwMode="auto">
          <a:xfrm>
            <a:off x="5445125" y="3455988"/>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3" name="Line 25">
            <a:extLst>
              <a:ext uri="{FF2B5EF4-FFF2-40B4-BE49-F238E27FC236}">
                <a16:creationId xmlns:a16="http://schemas.microsoft.com/office/drawing/2014/main" id="{80DE64D7-6C6A-41D3-AEC7-CFE5559167F0}"/>
              </a:ext>
            </a:extLst>
          </p:cNvPr>
          <p:cNvSpPr>
            <a:spLocks noChangeShapeType="1"/>
          </p:cNvSpPr>
          <p:nvPr/>
        </p:nvSpPr>
        <p:spPr bwMode="auto">
          <a:xfrm>
            <a:off x="5476875" y="3775075"/>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4" name="Line 26">
            <a:extLst>
              <a:ext uri="{FF2B5EF4-FFF2-40B4-BE49-F238E27FC236}">
                <a16:creationId xmlns:a16="http://schemas.microsoft.com/office/drawing/2014/main" id="{958C4754-71A1-43F3-AC7E-0A5FA1D11B4A}"/>
              </a:ext>
            </a:extLst>
          </p:cNvPr>
          <p:cNvSpPr>
            <a:spLocks noChangeShapeType="1"/>
          </p:cNvSpPr>
          <p:nvPr/>
        </p:nvSpPr>
        <p:spPr bwMode="auto">
          <a:xfrm flipH="1">
            <a:off x="5473700" y="3149600"/>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nvGrpSpPr>
          <p:cNvPr id="25" name="Group 29">
            <a:extLst>
              <a:ext uri="{FF2B5EF4-FFF2-40B4-BE49-F238E27FC236}">
                <a16:creationId xmlns:a16="http://schemas.microsoft.com/office/drawing/2014/main" id="{DFE1554A-5BAD-48ED-982F-62650D1EC36A}"/>
              </a:ext>
            </a:extLst>
          </p:cNvPr>
          <p:cNvGrpSpPr>
            <a:grpSpLocks/>
          </p:cNvGrpSpPr>
          <p:nvPr/>
        </p:nvGrpSpPr>
        <p:grpSpPr bwMode="auto">
          <a:xfrm>
            <a:off x="5334000" y="2338388"/>
            <a:ext cx="103187" cy="2462212"/>
            <a:chOff x="3651" y="1878"/>
            <a:chExt cx="78" cy="963"/>
          </a:xfrm>
        </p:grpSpPr>
        <p:sp>
          <p:nvSpPr>
            <p:cNvPr id="26" name="Line 30">
              <a:extLst>
                <a:ext uri="{FF2B5EF4-FFF2-40B4-BE49-F238E27FC236}">
                  <a16:creationId xmlns:a16="http://schemas.microsoft.com/office/drawing/2014/main" id="{923FE4B0-AB3A-4C90-A224-C5E5DB243682}"/>
                </a:ext>
              </a:extLst>
            </p:cNvPr>
            <p:cNvSpPr>
              <a:spLocks noChangeShapeType="1"/>
            </p:cNvSpPr>
            <p:nvPr/>
          </p:nvSpPr>
          <p:spPr bwMode="auto">
            <a:xfrm>
              <a:off x="3729" y="1879"/>
              <a:ext cx="0" cy="9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7" name="Line 31">
              <a:extLst>
                <a:ext uri="{FF2B5EF4-FFF2-40B4-BE49-F238E27FC236}">
                  <a16:creationId xmlns:a16="http://schemas.microsoft.com/office/drawing/2014/main" id="{DB3168AF-E232-4F84-8471-7712591BDBB9}"/>
                </a:ext>
              </a:extLst>
            </p:cNvPr>
            <p:cNvSpPr>
              <a:spLocks noChangeShapeType="1"/>
            </p:cNvSpPr>
            <p:nvPr/>
          </p:nvSpPr>
          <p:spPr bwMode="auto">
            <a:xfrm flipH="1">
              <a:off x="3651" y="1878"/>
              <a:ext cx="7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8" name="Line 32">
              <a:extLst>
                <a:ext uri="{FF2B5EF4-FFF2-40B4-BE49-F238E27FC236}">
                  <a16:creationId xmlns:a16="http://schemas.microsoft.com/office/drawing/2014/main" id="{6CDD2AD9-91CA-4B94-A0BC-C6B1A893CC3F}"/>
                </a:ext>
              </a:extLst>
            </p:cNvPr>
            <p:cNvSpPr>
              <a:spLocks noChangeShapeType="1"/>
            </p:cNvSpPr>
            <p:nvPr/>
          </p:nvSpPr>
          <p:spPr bwMode="auto">
            <a:xfrm flipH="1">
              <a:off x="3651" y="2841"/>
              <a:ext cx="7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sp>
        <p:nvSpPr>
          <p:cNvPr id="29" name="Line 37">
            <a:extLst>
              <a:ext uri="{FF2B5EF4-FFF2-40B4-BE49-F238E27FC236}">
                <a16:creationId xmlns:a16="http://schemas.microsoft.com/office/drawing/2014/main" id="{F1DE2C11-1D61-48DD-8EB5-A1A7BA7CF989}"/>
              </a:ext>
            </a:extLst>
          </p:cNvPr>
          <p:cNvSpPr>
            <a:spLocks noChangeShapeType="1"/>
          </p:cNvSpPr>
          <p:nvPr/>
        </p:nvSpPr>
        <p:spPr bwMode="auto">
          <a:xfrm>
            <a:off x="5453062" y="4968875"/>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3" name="Text Box 41">
            <a:extLst>
              <a:ext uri="{FF2B5EF4-FFF2-40B4-BE49-F238E27FC236}">
                <a16:creationId xmlns:a16="http://schemas.microsoft.com/office/drawing/2014/main" id="{7B00EAB3-CDDE-402D-A42C-40B39C173FA5}"/>
              </a:ext>
            </a:extLst>
          </p:cNvPr>
          <p:cNvSpPr txBox="1">
            <a:spLocks noChangeArrowheads="1"/>
          </p:cNvSpPr>
          <p:nvPr/>
        </p:nvSpPr>
        <p:spPr bwMode="auto">
          <a:xfrm>
            <a:off x="7513637" y="3581400"/>
            <a:ext cx="32305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pkt4, </a:t>
            </a:r>
            <a:r>
              <a:rPr lang="zh-CN" altLang="en-US" sz="1800" dirty="0">
                <a:latin typeface="微软雅黑" panose="020B0503020204020204" pitchFamily="34" charset="-122"/>
                <a:ea typeface="微软雅黑" panose="020B0503020204020204" pitchFamily="34" charset="-122"/>
              </a:rPr>
              <a:t>缓存</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发送 </a:t>
            </a:r>
            <a:r>
              <a:rPr lang="en-US" altLang="zh-CN" sz="1800" dirty="0">
                <a:latin typeface="微软雅黑" panose="020B0503020204020204" pitchFamily="34" charset="-122"/>
                <a:ea typeface="微软雅黑" panose="020B0503020204020204" pitchFamily="34" charset="-122"/>
              </a:rPr>
              <a:t>ack4</a:t>
            </a:r>
          </a:p>
        </p:txBody>
      </p:sp>
      <p:sp>
        <p:nvSpPr>
          <p:cNvPr id="34" name="Text Box 42">
            <a:extLst>
              <a:ext uri="{FF2B5EF4-FFF2-40B4-BE49-F238E27FC236}">
                <a16:creationId xmlns:a16="http://schemas.microsoft.com/office/drawing/2014/main" id="{02AE5905-0380-4A5F-928F-21C7A5DD332F}"/>
              </a:ext>
            </a:extLst>
          </p:cNvPr>
          <p:cNvSpPr txBox="1">
            <a:spLocks noChangeArrowheads="1"/>
          </p:cNvSpPr>
          <p:nvPr/>
        </p:nvSpPr>
        <p:spPr bwMode="auto">
          <a:xfrm>
            <a:off x="7532687" y="4102100"/>
            <a:ext cx="321151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pkt5, </a:t>
            </a:r>
            <a:r>
              <a:rPr lang="zh-CN" altLang="en-US" sz="1800" dirty="0">
                <a:latin typeface="微软雅黑" panose="020B0503020204020204" pitchFamily="34" charset="-122"/>
                <a:ea typeface="微软雅黑" panose="020B0503020204020204" pitchFamily="34" charset="-122"/>
              </a:rPr>
              <a:t>缓存</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发送 </a:t>
            </a:r>
            <a:r>
              <a:rPr lang="en-US" altLang="zh-CN" sz="1800" dirty="0">
                <a:latin typeface="微软雅黑" panose="020B0503020204020204" pitchFamily="34" charset="-122"/>
                <a:ea typeface="微软雅黑" panose="020B0503020204020204" pitchFamily="34" charset="-122"/>
              </a:rPr>
              <a:t>ack5</a:t>
            </a:r>
          </a:p>
        </p:txBody>
      </p:sp>
      <p:sp>
        <p:nvSpPr>
          <p:cNvPr id="35" name="Text Box 43">
            <a:extLst>
              <a:ext uri="{FF2B5EF4-FFF2-40B4-BE49-F238E27FC236}">
                <a16:creationId xmlns:a16="http://schemas.microsoft.com/office/drawing/2014/main" id="{A226369D-1D93-4C41-8A2C-DF419AB0E5BD}"/>
              </a:ext>
            </a:extLst>
          </p:cNvPr>
          <p:cNvSpPr txBox="1">
            <a:spLocks noChangeArrowheads="1"/>
          </p:cNvSpPr>
          <p:nvPr/>
        </p:nvSpPr>
        <p:spPr bwMode="auto">
          <a:xfrm>
            <a:off x="7543800" y="5256213"/>
            <a:ext cx="4038600"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pkt2</a:t>
            </a:r>
          </a:p>
          <a:p>
            <a:pPr>
              <a:lnSpc>
                <a:spcPct val="90000"/>
              </a:lnSpc>
              <a:defRPr/>
            </a:pPr>
            <a:r>
              <a:rPr lang="zh-CN" altLang="en-US" sz="1800" dirty="0">
                <a:latin typeface="微软雅黑" panose="020B0503020204020204" pitchFamily="34" charset="-122"/>
                <a:ea typeface="微软雅黑" panose="020B0503020204020204" pitchFamily="34" charset="-122"/>
              </a:rPr>
              <a:t>向上一层交付</a:t>
            </a:r>
            <a:r>
              <a:rPr lang="en-US" altLang="zh-CN" sz="1800" dirty="0">
                <a:latin typeface="微软雅黑" panose="020B0503020204020204" pitchFamily="34" charset="-122"/>
                <a:ea typeface="微软雅黑" panose="020B0503020204020204" pitchFamily="34" charset="-122"/>
              </a:rPr>
              <a:t>pkt2, pkt3, pkt4, pkt5</a:t>
            </a:r>
          </a:p>
          <a:p>
            <a:pP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ack2</a:t>
            </a:r>
          </a:p>
        </p:txBody>
      </p:sp>
      <p:sp>
        <p:nvSpPr>
          <p:cNvPr id="36" name="Text Box 44">
            <a:extLst>
              <a:ext uri="{FF2B5EF4-FFF2-40B4-BE49-F238E27FC236}">
                <a16:creationId xmlns:a16="http://schemas.microsoft.com/office/drawing/2014/main" id="{DC9B0BFA-D289-4240-8437-56893D5FAD6A}"/>
              </a:ext>
            </a:extLst>
          </p:cNvPr>
          <p:cNvSpPr txBox="1">
            <a:spLocks noChangeArrowheads="1"/>
          </p:cNvSpPr>
          <p:nvPr/>
        </p:nvSpPr>
        <p:spPr bwMode="auto">
          <a:xfrm>
            <a:off x="4349653" y="4089559"/>
            <a:ext cx="10605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 3</a:t>
            </a:r>
            <a:endParaRPr lang="en-US" sz="1400" dirty="0">
              <a:latin typeface="微软雅黑" panose="020B0503020204020204" pitchFamily="34" charset="-122"/>
              <a:ea typeface="微软雅黑" panose="020B0503020204020204" pitchFamily="34" charset="-122"/>
            </a:endParaRPr>
          </a:p>
        </p:txBody>
      </p:sp>
      <p:grpSp>
        <p:nvGrpSpPr>
          <p:cNvPr id="37" name="Group 65">
            <a:extLst>
              <a:ext uri="{FF2B5EF4-FFF2-40B4-BE49-F238E27FC236}">
                <a16:creationId xmlns:a16="http://schemas.microsoft.com/office/drawing/2014/main" id="{483839A2-CECE-4E7B-94F7-CD1C0F0F3F09}"/>
              </a:ext>
            </a:extLst>
          </p:cNvPr>
          <p:cNvGrpSpPr>
            <a:grpSpLocks/>
          </p:cNvGrpSpPr>
          <p:nvPr/>
        </p:nvGrpSpPr>
        <p:grpSpPr bwMode="auto">
          <a:xfrm>
            <a:off x="1698625" y="1654175"/>
            <a:ext cx="1612899" cy="307975"/>
            <a:chOff x="115" y="914"/>
            <a:chExt cx="1016" cy="194"/>
          </a:xfrm>
        </p:grpSpPr>
        <p:sp>
          <p:nvSpPr>
            <p:cNvPr id="38" name="Rectangle 60">
              <a:extLst>
                <a:ext uri="{FF2B5EF4-FFF2-40B4-BE49-F238E27FC236}">
                  <a16:creationId xmlns:a16="http://schemas.microsoft.com/office/drawing/2014/main" id="{E60979DE-A21D-44E4-9580-4A02C402DB31}"/>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39" name="Text Box 46">
              <a:extLst>
                <a:ext uri="{FF2B5EF4-FFF2-40B4-BE49-F238E27FC236}">
                  <a16:creationId xmlns:a16="http://schemas.microsoft.com/office/drawing/2014/main" id="{1208DCAF-4DE3-4D12-A047-0447B7C75972}"/>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sp>
        <p:nvSpPr>
          <p:cNvPr id="40" name="Text Box 59">
            <a:extLst>
              <a:ext uri="{FF2B5EF4-FFF2-40B4-BE49-F238E27FC236}">
                <a16:creationId xmlns:a16="http://schemas.microsoft.com/office/drawing/2014/main" id="{534B9508-C2F3-46D4-8045-A153BAC2E8A9}"/>
              </a:ext>
            </a:extLst>
          </p:cNvPr>
          <p:cNvSpPr txBox="1">
            <a:spLocks noChangeArrowheads="1"/>
          </p:cNvSpPr>
          <p:nvPr/>
        </p:nvSpPr>
        <p:spPr bwMode="auto">
          <a:xfrm>
            <a:off x="1655762" y="1308100"/>
            <a:ext cx="150554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i="1" u="sng" dirty="0">
                <a:solidFill>
                  <a:srgbClr val="000099"/>
                </a:solidFill>
                <a:latin typeface="微软雅黑" panose="020B0503020204020204" pitchFamily="34" charset="-122"/>
                <a:ea typeface="微软雅黑" panose="020B0503020204020204" pitchFamily="34" charset="-122"/>
              </a:rPr>
              <a:t>窗口大小 </a:t>
            </a:r>
            <a:r>
              <a:rPr lang="en-US" i="1" u="sng" dirty="0">
                <a:solidFill>
                  <a:srgbClr val="000099"/>
                </a:solidFill>
                <a:latin typeface="微软雅黑" panose="020B0503020204020204" pitchFamily="34" charset="-122"/>
                <a:ea typeface="微软雅黑" panose="020B0503020204020204" pitchFamily="34" charset="-122"/>
              </a:rPr>
              <a:t>N=4</a:t>
            </a:r>
          </a:p>
        </p:txBody>
      </p:sp>
      <p:grpSp>
        <p:nvGrpSpPr>
          <p:cNvPr id="41" name="Group 67">
            <a:extLst>
              <a:ext uri="{FF2B5EF4-FFF2-40B4-BE49-F238E27FC236}">
                <a16:creationId xmlns:a16="http://schemas.microsoft.com/office/drawing/2014/main" id="{6F903986-262D-43C9-8087-8575562E07C0}"/>
              </a:ext>
            </a:extLst>
          </p:cNvPr>
          <p:cNvGrpSpPr>
            <a:grpSpLocks/>
          </p:cNvGrpSpPr>
          <p:nvPr/>
        </p:nvGrpSpPr>
        <p:grpSpPr bwMode="auto">
          <a:xfrm>
            <a:off x="1695450" y="1939925"/>
            <a:ext cx="1612899" cy="307975"/>
            <a:chOff x="115" y="914"/>
            <a:chExt cx="1016" cy="194"/>
          </a:xfrm>
        </p:grpSpPr>
        <p:sp>
          <p:nvSpPr>
            <p:cNvPr id="42" name="Rectangle 68">
              <a:extLst>
                <a:ext uri="{FF2B5EF4-FFF2-40B4-BE49-F238E27FC236}">
                  <a16:creationId xmlns:a16="http://schemas.microsoft.com/office/drawing/2014/main" id="{486B87DF-27ED-4D96-A190-8396E658A978}"/>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3" name="Text Box 69">
              <a:extLst>
                <a:ext uri="{FF2B5EF4-FFF2-40B4-BE49-F238E27FC236}">
                  <a16:creationId xmlns:a16="http://schemas.microsoft.com/office/drawing/2014/main" id="{A3C55A66-83CB-4713-A88F-58DB3FDC3C7A}"/>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grpSp>
        <p:nvGrpSpPr>
          <p:cNvPr id="44" name="Group 70">
            <a:extLst>
              <a:ext uri="{FF2B5EF4-FFF2-40B4-BE49-F238E27FC236}">
                <a16:creationId xmlns:a16="http://schemas.microsoft.com/office/drawing/2014/main" id="{72D3785A-7225-411C-B1D4-8F7D17778F0C}"/>
              </a:ext>
            </a:extLst>
          </p:cNvPr>
          <p:cNvGrpSpPr>
            <a:grpSpLocks/>
          </p:cNvGrpSpPr>
          <p:nvPr/>
        </p:nvGrpSpPr>
        <p:grpSpPr bwMode="auto">
          <a:xfrm>
            <a:off x="1703387" y="2225675"/>
            <a:ext cx="1612901" cy="307975"/>
            <a:chOff x="115" y="914"/>
            <a:chExt cx="1016" cy="194"/>
          </a:xfrm>
        </p:grpSpPr>
        <p:sp>
          <p:nvSpPr>
            <p:cNvPr id="45" name="Rectangle 71">
              <a:extLst>
                <a:ext uri="{FF2B5EF4-FFF2-40B4-BE49-F238E27FC236}">
                  <a16:creationId xmlns:a16="http://schemas.microsoft.com/office/drawing/2014/main" id="{72D86205-FE7C-4164-8815-09A7168E3CF1}"/>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6" name="Text Box 72">
              <a:extLst>
                <a:ext uri="{FF2B5EF4-FFF2-40B4-BE49-F238E27FC236}">
                  <a16:creationId xmlns:a16="http://schemas.microsoft.com/office/drawing/2014/main" id="{6EF66893-8180-4142-AC7A-83963DECB6DB}"/>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grpSp>
        <p:nvGrpSpPr>
          <p:cNvPr id="47" name="Group 73">
            <a:extLst>
              <a:ext uri="{FF2B5EF4-FFF2-40B4-BE49-F238E27FC236}">
                <a16:creationId xmlns:a16="http://schemas.microsoft.com/office/drawing/2014/main" id="{3C5A9DAC-D24F-4286-B023-3797E627682E}"/>
              </a:ext>
            </a:extLst>
          </p:cNvPr>
          <p:cNvGrpSpPr>
            <a:grpSpLocks/>
          </p:cNvGrpSpPr>
          <p:nvPr/>
        </p:nvGrpSpPr>
        <p:grpSpPr bwMode="auto">
          <a:xfrm>
            <a:off x="1700212" y="2500313"/>
            <a:ext cx="1612901" cy="307975"/>
            <a:chOff x="115" y="914"/>
            <a:chExt cx="1016" cy="194"/>
          </a:xfrm>
        </p:grpSpPr>
        <p:sp>
          <p:nvSpPr>
            <p:cNvPr id="48" name="Rectangle 74">
              <a:extLst>
                <a:ext uri="{FF2B5EF4-FFF2-40B4-BE49-F238E27FC236}">
                  <a16:creationId xmlns:a16="http://schemas.microsoft.com/office/drawing/2014/main" id="{02ECB21D-1EDB-4611-9CA0-7201F12B1768}"/>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9" name="Text Box 75">
              <a:extLst>
                <a:ext uri="{FF2B5EF4-FFF2-40B4-BE49-F238E27FC236}">
                  <a16:creationId xmlns:a16="http://schemas.microsoft.com/office/drawing/2014/main" id="{51926D60-2563-40A3-BB92-D81104A141B0}"/>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sp>
        <p:nvSpPr>
          <p:cNvPr id="50" name="Rectangle 79">
            <a:extLst>
              <a:ext uri="{FF2B5EF4-FFF2-40B4-BE49-F238E27FC236}">
                <a16:creationId xmlns:a16="http://schemas.microsoft.com/office/drawing/2014/main" id="{F8A18732-63D3-40C3-B552-9B7BABC08514}"/>
              </a:ext>
            </a:extLst>
          </p:cNvPr>
          <p:cNvSpPr>
            <a:spLocks noChangeArrowheads="1"/>
          </p:cNvSpPr>
          <p:nvPr/>
        </p:nvSpPr>
        <p:spPr bwMode="auto">
          <a:xfrm>
            <a:off x="1911350" y="3305175"/>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1" name="Text Box 80">
            <a:extLst>
              <a:ext uri="{FF2B5EF4-FFF2-40B4-BE49-F238E27FC236}">
                <a16:creationId xmlns:a16="http://schemas.microsoft.com/office/drawing/2014/main" id="{B006B656-812C-414C-B0EC-D7629D1F0328}"/>
              </a:ext>
            </a:extLst>
          </p:cNvPr>
          <p:cNvSpPr txBox="1">
            <a:spLocks noChangeArrowheads="1"/>
          </p:cNvSpPr>
          <p:nvPr/>
        </p:nvSpPr>
        <p:spPr bwMode="auto">
          <a:xfrm>
            <a:off x="1697037" y="3270250"/>
            <a:ext cx="161294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a:t>
            </a:r>
            <a:r>
              <a:rPr lang="en-US" sz="1400">
                <a:solidFill>
                  <a:schemeClr val="bg1"/>
                </a:solidFill>
                <a:latin typeface="微软雅黑" panose="020B0503020204020204" pitchFamily="34" charset="-122"/>
                <a:ea typeface="微软雅黑" panose="020B0503020204020204" pitchFamily="34" charset="-122"/>
              </a:rPr>
              <a:t>1 2 3 4</a:t>
            </a:r>
            <a:r>
              <a:rPr lang="en-US" sz="1400">
                <a:latin typeface="微软雅黑" panose="020B0503020204020204" pitchFamily="34" charset="-122"/>
                <a:ea typeface="微软雅黑" panose="020B0503020204020204" pitchFamily="34" charset="-122"/>
              </a:rPr>
              <a:t> 5 6 7 8 </a:t>
            </a:r>
          </a:p>
        </p:txBody>
      </p:sp>
      <p:grpSp>
        <p:nvGrpSpPr>
          <p:cNvPr id="52" name="Group 84">
            <a:extLst>
              <a:ext uri="{FF2B5EF4-FFF2-40B4-BE49-F238E27FC236}">
                <a16:creationId xmlns:a16="http://schemas.microsoft.com/office/drawing/2014/main" id="{DB5A552E-9EFE-41C8-A7BD-EF975E228995}"/>
              </a:ext>
            </a:extLst>
          </p:cNvPr>
          <p:cNvGrpSpPr>
            <a:grpSpLocks/>
          </p:cNvGrpSpPr>
          <p:nvPr/>
        </p:nvGrpSpPr>
        <p:grpSpPr bwMode="auto">
          <a:xfrm>
            <a:off x="1693862" y="3544888"/>
            <a:ext cx="1612901" cy="307975"/>
            <a:chOff x="112" y="2105"/>
            <a:chExt cx="1016" cy="194"/>
          </a:xfrm>
        </p:grpSpPr>
        <p:sp>
          <p:nvSpPr>
            <p:cNvPr id="53" name="Rectangle 82">
              <a:extLst>
                <a:ext uri="{FF2B5EF4-FFF2-40B4-BE49-F238E27FC236}">
                  <a16:creationId xmlns:a16="http://schemas.microsoft.com/office/drawing/2014/main" id="{E9E24330-04A0-4A23-8DCB-EF692DBA4D2D}"/>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4" name="Text Box 83">
              <a:extLst>
                <a:ext uri="{FF2B5EF4-FFF2-40B4-BE49-F238E27FC236}">
                  <a16:creationId xmlns:a16="http://schemas.microsoft.com/office/drawing/2014/main" id="{4F4DD1DF-41B8-44EE-AC4E-F2A1629CFE5C}"/>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55" name="Group 85">
            <a:extLst>
              <a:ext uri="{FF2B5EF4-FFF2-40B4-BE49-F238E27FC236}">
                <a16:creationId xmlns:a16="http://schemas.microsoft.com/office/drawing/2014/main" id="{27924D13-EC5C-4E5E-9B71-0F6042465F42}"/>
              </a:ext>
            </a:extLst>
          </p:cNvPr>
          <p:cNvGrpSpPr>
            <a:grpSpLocks/>
          </p:cNvGrpSpPr>
          <p:nvPr/>
        </p:nvGrpSpPr>
        <p:grpSpPr bwMode="auto">
          <a:xfrm>
            <a:off x="1682750" y="4838700"/>
            <a:ext cx="1612899" cy="307975"/>
            <a:chOff x="112" y="2105"/>
            <a:chExt cx="1016" cy="194"/>
          </a:xfrm>
        </p:grpSpPr>
        <p:sp>
          <p:nvSpPr>
            <p:cNvPr id="56" name="Rectangle 86">
              <a:extLst>
                <a:ext uri="{FF2B5EF4-FFF2-40B4-BE49-F238E27FC236}">
                  <a16:creationId xmlns:a16="http://schemas.microsoft.com/office/drawing/2014/main" id="{9C394DF3-30E1-4EF9-9C72-AAE26FE9D1A1}"/>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7" name="Text Box 87">
              <a:extLst>
                <a:ext uri="{FF2B5EF4-FFF2-40B4-BE49-F238E27FC236}">
                  <a16:creationId xmlns:a16="http://schemas.microsoft.com/office/drawing/2014/main" id="{76C3BD31-5DD9-483A-8B2B-E2B311561AEF}"/>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58" name="Group 88">
            <a:extLst>
              <a:ext uri="{FF2B5EF4-FFF2-40B4-BE49-F238E27FC236}">
                <a16:creationId xmlns:a16="http://schemas.microsoft.com/office/drawing/2014/main" id="{813CD119-6390-46BD-AAA3-C4DE90F92F33}"/>
              </a:ext>
            </a:extLst>
          </p:cNvPr>
          <p:cNvGrpSpPr>
            <a:grpSpLocks/>
          </p:cNvGrpSpPr>
          <p:nvPr/>
        </p:nvGrpSpPr>
        <p:grpSpPr bwMode="auto">
          <a:xfrm>
            <a:off x="1690687" y="5080000"/>
            <a:ext cx="1612901" cy="307975"/>
            <a:chOff x="112" y="2105"/>
            <a:chExt cx="1016" cy="194"/>
          </a:xfrm>
        </p:grpSpPr>
        <p:sp>
          <p:nvSpPr>
            <p:cNvPr id="59" name="Rectangle 89">
              <a:extLst>
                <a:ext uri="{FF2B5EF4-FFF2-40B4-BE49-F238E27FC236}">
                  <a16:creationId xmlns:a16="http://schemas.microsoft.com/office/drawing/2014/main" id="{904F1356-AE7D-48DC-AB23-58C81ED15F96}"/>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0" name="Text Box 90">
              <a:extLst>
                <a:ext uri="{FF2B5EF4-FFF2-40B4-BE49-F238E27FC236}">
                  <a16:creationId xmlns:a16="http://schemas.microsoft.com/office/drawing/2014/main" id="{E623EB3F-C566-4DC3-BF58-265606EFD42A}"/>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61" name="Group 91">
            <a:extLst>
              <a:ext uri="{FF2B5EF4-FFF2-40B4-BE49-F238E27FC236}">
                <a16:creationId xmlns:a16="http://schemas.microsoft.com/office/drawing/2014/main" id="{D93230A1-F439-47B5-8F5C-7A96248A5B0C}"/>
              </a:ext>
            </a:extLst>
          </p:cNvPr>
          <p:cNvGrpSpPr>
            <a:grpSpLocks/>
          </p:cNvGrpSpPr>
          <p:nvPr/>
        </p:nvGrpSpPr>
        <p:grpSpPr bwMode="auto">
          <a:xfrm>
            <a:off x="1687512" y="5343525"/>
            <a:ext cx="1612901" cy="307975"/>
            <a:chOff x="112" y="2105"/>
            <a:chExt cx="1016" cy="194"/>
          </a:xfrm>
        </p:grpSpPr>
        <p:sp>
          <p:nvSpPr>
            <p:cNvPr id="62" name="Rectangle 92">
              <a:extLst>
                <a:ext uri="{FF2B5EF4-FFF2-40B4-BE49-F238E27FC236}">
                  <a16:creationId xmlns:a16="http://schemas.microsoft.com/office/drawing/2014/main" id="{C4770690-6817-4993-81FA-D7413CB1346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3" name="Text Box 93">
              <a:extLst>
                <a:ext uri="{FF2B5EF4-FFF2-40B4-BE49-F238E27FC236}">
                  <a16:creationId xmlns:a16="http://schemas.microsoft.com/office/drawing/2014/main" id="{575A3478-9216-4E20-911A-13C9E4CDDB44}"/>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64" name="Group 94">
            <a:extLst>
              <a:ext uri="{FF2B5EF4-FFF2-40B4-BE49-F238E27FC236}">
                <a16:creationId xmlns:a16="http://schemas.microsoft.com/office/drawing/2014/main" id="{57B10F01-AC9C-4007-ABB8-802E007D871D}"/>
              </a:ext>
            </a:extLst>
          </p:cNvPr>
          <p:cNvGrpSpPr>
            <a:grpSpLocks/>
          </p:cNvGrpSpPr>
          <p:nvPr/>
        </p:nvGrpSpPr>
        <p:grpSpPr bwMode="auto">
          <a:xfrm>
            <a:off x="1684337" y="5584825"/>
            <a:ext cx="1612901" cy="307975"/>
            <a:chOff x="112" y="2105"/>
            <a:chExt cx="1016" cy="194"/>
          </a:xfrm>
        </p:grpSpPr>
        <p:sp>
          <p:nvSpPr>
            <p:cNvPr id="65" name="Rectangle 95">
              <a:extLst>
                <a:ext uri="{FF2B5EF4-FFF2-40B4-BE49-F238E27FC236}">
                  <a16:creationId xmlns:a16="http://schemas.microsoft.com/office/drawing/2014/main" id="{F777719D-4A95-4036-B1C3-336A394BC395}"/>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6" name="Text Box 96">
              <a:extLst>
                <a:ext uri="{FF2B5EF4-FFF2-40B4-BE49-F238E27FC236}">
                  <a16:creationId xmlns:a16="http://schemas.microsoft.com/office/drawing/2014/main" id="{F3FE616E-FC2A-4BE9-AB92-FD7151FE1B82}"/>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sp>
        <p:nvSpPr>
          <p:cNvPr id="67" name="Line 98">
            <a:extLst>
              <a:ext uri="{FF2B5EF4-FFF2-40B4-BE49-F238E27FC236}">
                <a16:creationId xmlns:a16="http://schemas.microsoft.com/office/drawing/2014/main" id="{02F98DC9-7457-4C76-ACF1-FB947F91B6B4}"/>
              </a:ext>
            </a:extLst>
          </p:cNvPr>
          <p:cNvSpPr>
            <a:spLocks noChangeShapeType="1"/>
          </p:cNvSpPr>
          <p:nvPr/>
        </p:nvSpPr>
        <p:spPr bwMode="auto">
          <a:xfrm flipH="1">
            <a:off x="5399087" y="3960813"/>
            <a:ext cx="2141538" cy="127158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8" name="Line 99">
            <a:extLst>
              <a:ext uri="{FF2B5EF4-FFF2-40B4-BE49-F238E27FC236}">
                <a16:creationId xmlns:a16="http://schemas.microsoft.com/office/drawing/2014/main" id="{00153322-E8F2-4E88-8A6E-05A4834F913A}"/>
              </a:ext>
            </a:extLst>
          </p:cNvPr>
          <p:cNvSpPr>
            <a:spLocks noChangeShapeType="1"/>
          </p:cNvSpPr>
          <p:nvPr/>
        </p:nvSpPr>
        <p:spPr bwMode="auto">
          <a:xfrm flipH="1">
            <a:off x="5392737" y="4270375"/>
            <a:ext cx="2154238" cy="13366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9" name="Line 100">
            <a:extLst>
              <a:ext uri="{FF2B5EF4-FFF2-40B4-BE49-F238E27FC236}">
                <a16:creationId xmlns:a16="http://schemas.microsoft.com/office/drawing/2014/main" id="{FA1D297B-4FF8-4A7B-B780-C71251B35B5D}"/>
              </a:ext>
            </a:extLst>
          </p:cNvPr>
          <p:cNvSpPr>
            <a:spLocks noChangeShapeType="1"/>
          </p:cNvSpPr>
          <p:nvPr/>
        </p:nvSpPr>
        <p:spPr bwMode="auto">
          <a:xfrm flipH="1">
            <a:off x="6508750" y="5461000"/>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3" name="Text Box 44">
            <a:extLst>
              <a:ext uri="{FF2B5EF4-FFF2-40B4-BE49-F238E27FC236}">
                <a16:creationId xmlns:a16="http://schemas.microsoft.com/office/drawing/2014/main" id="{035113C5-84C7-4046-B6CF-B0745E2975F5}"/>
              </a:ext>
            </a:extLst>
          </p:cNvPr>
          <p:cNvSpPr txBox="1">
            <a:spLocks noChangeArrowheads="1"/>
          </p:cNvSpPr>
          <p:nvPr/>
        </p:nvSpPr>
        <p:spPr bwMode="auto">
          <a:xfrm>
            <a:off x="4382196" y="5121317"/>
            <a:ext cx="10605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 4</a:t>
            </a:r>
            <a:endParaRPr lang="en-US" sz="1400" dirty="0">
              <a:latin typeface="微软雅黑" panose="020B0503020204020204" pitchFamily="34" charset="-122"/>
              <a:ea typeface="微软雅黑" panose="020B0503020204020204" pitchFamily="34" charset="-122"/>
            </a:endParaRPr>
          </a:p>
        </p:txBody>
      </p:sp>
      <p:sp>
        <p:nvSpPr>
          <p:cNvPr id="74" name="Text Box 44">
            <a:extLst>
              <a:ext uri="{FF2B5EF4-FFF2-40B4-BE49-F238E27FC236}">
                <a16:creationId xmlns:a16="http://schemas.microsoft.com/office/drawing/2014/main" id="{9F8C75BA-7746-4779-9CBF-3183BF49C1B4}"/>
              </a:ext>
            </a:extLst>
          </p:cNvPr>
          <p:cNvSpPr txBox="1">
            <a:spLocks noChangeArrowheads="1"/>
          </p:cNvSpPr>
          <p:nvPr/>
        </p:nvSpPr>
        <p:spPr bwMode="auto">
          <a:xfrm>
            <a:off x="4376924" y="5462477"/>
            <a:ext cx="10605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 5</a:t>
            </a:r>
            <a:endParaRPr lang="en-US" sz="1400" dirty="0">
              <a:latin typeface="微软雅黑" panose="020B0503020204020204" pitchFamily="34" charset="-122"/>
              <a:ea typeface="微软雅黑" panose="020B0503020204020204" pitchFamily="34" charset="-122"/>
            </a:endParaRPr>
          </a:p>
        </p:txBody>
      </p:sp>
      <p:sp>
        <p:nvSpPr>
          <p:cNvPr id="75" name="Text Box 93">
            <a:extLst>
              <a:ext uri="{FF2B5EF4-FFF2-40B4-BE49-F238E27FC236}">
                <a16:creationId xmlns:a16="http://schemas.microsoft.com/office/drawing/2014/main" id="{0D237310-A71A-44A8-9185-9E4F0999A965}"/>
              </a:ext>
            </a:extLst>
          </p:cNvPr>
          <p:cNvSpPr txBox="1">
            <a:spLocks noChangeArrowheads="1"/>
          </p:cNvSpPr>
          <p:nvPr/>
        </p:nvSpPr>
        <p:spPr bwMode="auto">
          <a:xfrm>
            <a:off x="4907197" y="6062246"/>
            <a:ext cx="241636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i="1" dirty="0">
                <a:latin typeface="微软雅黑" panose="020B0503020204020204" pitchFamily="34" charset="-122"/>
                <a:ea typeface="微软雅黑" panose="020B0503020204020204" pitchFamily="34" charset="-122"/>
              </a:rPr>
              <a:t>当</a:t>
            </a:r>
            <a:r>
              <a:rPr lang="en-US" altLang="zh-CN" i="1" dirty="0">
                <a:latin typeface="微软雅黑" panose="020B0503020204020204" pitchFamily="34" charset="-122"/>
                <a:ea typeface="微软雅黑" panose="020B0503020204020204" pitchFamily="34" charset="-122"/>
              </a:rPr>
              <a:t>ACK 2</a:t>
            </a:r>
            <a:r>
              <a:rPr lang="zh-CN" altLang="en-US" i="1" dirty="0">
                <a:latin typeface="微软雅黑" panose="020B0503020204020204" pitchFamily="34" charset="-122"/>
                <a:ea typeface="微软雅黑" panose="020B0503020204020204" pitchFamily="34" charset="-122"/>
              </a:rPr>
              <a:t>收到时的处理？</a:t>
            </a:r>
            <a:endParaRPr lang="en-US" i="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594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EEA5F-916A-4D8B-AF1F-C04689DF7F10}"/>
              </a:ext>
            </a:extLst>
          </p:cNvPr>
          <p:cNvSpPr>
            <a:spLocks noGrp="1"/>
          </p:cNvSpPr>
          <p:nvPr>
            <p:ph type="title"/>
          </p:nvPr>
        </p:nvSpPr>
        <p:spPr/>
        <p:txBody>
          <a:bodyPr/>
          <a:lstStyle/>
          <a:p>
            <a:r>
              <a:rPr lang="zh-CN" altLang="en-US" dirty="0"/>
              <a:t>可靠传输概念</a:t>
            </a:r>
          </a:p>
        </p:txBody>
      </p:sp>
      <p:sp>
        <p:nvSpPr>
          <p:cNvPr id="4" name="灯片编号占位符 3">
            <a:extLst>
              <a:ext uri="{FF2B5EF4-FFF2-40B4-BE49-F238E27FC236}">
                <a16:creationId xmlns:a16="http://schemas.microsoft.com/office/drawing/2014/main" id="{49B8C415-E599-46DA-A8EF-D48C9F599549}"/>
              </a:ext>
            </a:extLst>
          </p:cNvPr>
          <p:cNvSpPr>
            <a:spLocks noGrp="1"/>
          </p:cNvSpPr>
          <p:nvPr>
            <p:ph type="sldNum" sz="quarter" idx="11"/>
          </p:nvPr>
        </p:nvSpPr>
        <p:spPr/>
        <p:txBody>
          <a:bodyPr/>
          <a:lstStyle/>
          <a:p>
            <a:pPr>
              <a:defRPr/>
            </a:pPr>
            <a:fld id="{3FFE790D-BCFB-4008-9260-CA63AEE325FD}" type="slidenum">
              <a:rPr lang="en-US" smtClean="0"/>
              <a:pPr>
                <a:defRPr/>
              </a:pPr>
              <a:t>7</a:t>
            </a:fld>
            <a:endParaRPr lang="en-US" dirty="0"/>
          </a:p>
        </p:txBody>
      </p:sp>
      <p:grpSp>
        <p:nvGrpSpPr>
          <p:cNvPr id="5" name="Group 791">
            <a:extLst>
              <a:ext uri="{FF2B5EF4-FFF2-40B4-BE49-F238E27FC236}">
                <a16:creationId xmlns:a16="http://schemas.microsoft.com/office/drawing/2014/main" id="{E2A0A721-2177-4FC4-B2FD-7C0668430A3D}"/>
              </a:ext>
            </a:extLst>
          </p:cNvPr>
          <p:cNvGrpSpPr/>
          <p:nvPr/>
        </p:nvGrpSpPr>
        <p:grpSpPr>
          <a:xfrm>
            <a:off x="1126126" y="2923965"/>
            <a:ext cx="1066800" cy="838200"/>
            <a:chOff x="7487144" y="3389820"/>
            <a:chExt cx="350807" cy="305517"/>
          </a:xfrm>
        </p:grpSpPr>
        <p:pic>
          <p:nvPicPr>
            <p:cNvPr id="6" name="Picture 1115" descr="antenna_stylized">
              <a:extLst>
                <a:ext uri="{FF2B5EF4-FFF2-40B4-BE49-F238E27FC236}">
                  <a16:creationId xmlns:a16="http://schemas.microsoft.com/office/drawing/2014/main" id="{24D10E23-E7DB-412A-9E53-4E8FAB9101A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16" descr="laptop_keyboard">
              <a:extLst>
                <a:ext uri="{FF2B5EF4-FFF2-40B4-BE49-F238E27FC236}">
                  <a16:creationId xmlns:a16="http://schemas.microsoft.com/office/drawing/2014/main" id="{5CE1BEEC-A4AA-4611-B44D-C018F2645A3B}"/>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117">
              <a:extLst>
                <a:ext uri="{FF2B5EF4-FFF2-40B4-BE49-F238E27FC236}">
                  <a16:creationId xmlns:a16="http://schemas.microsoft.com/office/drawing/2014/main" id="{0C05F043-5163-4DD5-A78B-C649D8C93934}"/>
                </a:ext>
              </a:extLst>
            </p:cNvPr>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endParaRPr lang="en-US" dirty="0"/>
            </a:p>
          </p:txBody>
        </p:sp>
        <p:pic>
          <p:nvPicPr>
            <p:cNvPr id="9" name="Picture 1118" descr="screen">
              <a:extLst>
                <a:ext uri="{FF2B5EF4-FFF2-40B4-BE49-F238E27FC236}">
                  <a16:creationId xmlns:a16="http://schemas.microsoft.com/office/drawing/2014/main" id="{A9DB779F-6C1C-4908-8897-87ED2BF8239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119">
              <a:extLst>
                <a:ext uri="{FF2B5EF4-FFF2-40B4-BE49-F238E27FC236}">
                  <a16:creationId xmlns:a16="http://schemas.microsoft.com/office/drawing/2014/main" id="{E9CA9F43-92F4-47A2-B4D9-C2787CD44D82}"/>
                </a:ext>
              </a:extLst>
            </p:cNvPr>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1" name="Freeform 1120">
              <a:extLst>
                <a:ext uri="{FF2B5EF4-FFF2-40B4-BE49-F238E27FC236}">
                  <a16:creationId xmlns:a16="http://schemas.microsoft.com/office/drawing/2014/main" id="{DDE46A9B-6903-493E-AAC1-1B3E2ACDCF7D}"/>
                </a:ext>
              </a:extLst>
            </p:cNvPr>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2" name="Freeform 1121">
              <a:extLst>
                <a:ext uri="{FF2B5EF4-FFF2-40B4-BE49-F238E27FC236}">
                  <a16:creationId xmlns:a16="http://schemas.microsoft.com/office/drawing/2014/main" id="{51729FE0-9362-439A-95B3-BAD4289875D7}"/>
                </a:ext>
              </a:extLst>
            </p:cNvPr>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3" name="Freeform 1122">
              <a:extLst>
                <a:ext uri="{FF2B5EF4-FFF2-40B4-BE49-F238E27FC236}">
                  <a16:creationId xmlns:a16="http://schemas.microsoft.com/office/drawing/2014/main" id="{0788021B-7404-4259-B95E-7F1BC75B090E}"/>
                </a:ext>
              </a:extLst>
            </p:cNvPr>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4" name="Freeform 1123">
              <a:extLst>
                <a:ext uri="{FF2B5EF4-FFF2-40B4-BE49-F238E27FC236}">
                  <a16:creationId xmlns:a16="http://schemas.microsoft.com/office/drawing/2014/main" id="{A26DC163-187D-4BE9-9F1C-94D2760F13D2}"/>
                </a:ext>
              </a:extLst>
            </p:cNvPr>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5" name="Freeform 1124">
              <a:extLst>
                <a:ext uri="{FF2B5EF4-FFF2-40B4-BE49-F238E27FC236}">
                  <a16:creationId xmlns:a16="http://schemas.microsoft.com/office/drawing/2014/main" id="{3F14E065-B8A2-4B26-9897-396D97AD9D2C}"/>
                </a:ext>
              </a:extLst>
            </p:cNvPr>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16" name="Group 1125">
              <a:extLst>
                <a:ext uri="{FF2B5EF4-FFF2-40B4-BE49-F238E27FC236}">
                  <a16:creationId xmlns:a16="http://schemas.microsoft.com/office/drawing/2014/main" id="{A353FFF7-DB99-426C-90B6-D44A871FA2F5}"/>
                </a:ext>
              </a:extLst>
            </p:cNvPr>
            <p:cNvGrpSpPr/>
            <p:nvPr/>
          </p:nvGrpSpPr>
          <p:grpSpPr bwMode="auto">
            <a:xfrm>
              <a:off x="7593395" y="3625649"/>
              <a:ext cx="64747" cy="27592"/>
              <a:chOff x="1740" y="2642"/>
              <a:chExt cx="752" cy="327"/>
            </a:xfrm>
          </p:grpSpPr>
          <p:sp>
            <p:nvSpPr>
              <p:cNvPr id="23" name="Freeform 1126">
                <a:extLst>
                  <a:ext uri="{FF2B5EF4-FFF2-40B4-BE49-F238E27FC236}">
                    <a16:creationId xmlns:a16="http://schemas.microsoft.com/office/drawing/2014/main" id="{C64E60F0-05B4-4030-BC26-17D3BD256F85}"/>
                  </a:ext>
                </a:extLst>
              </p:cNvPr>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4" name="Freeform 1127">
                <a:extLst>
                  <a:ext uri="{FF2B5EF4-FFF2-40B4-BE49-F238E27FC236}">
                    <a16:creationId xmlns:a16="http://schemas.microsoft.com/office/drawing/2014/main" id="{D81C3CBA-A87D-4D27-8C39-60B877ED45B8}"/>
                  </a:ext>
                </a:extLst>
              </p:cNvPr>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5" name="Freeform 1128">
                <a:extLst>
                  <a:ext uri="{FF2B5EF4-FFF2-40B4-BE49-F238E27FC236}">
                    <a16:creationId xmlns:a16="http://schemas.microsoft.com/office/drawing/2014/main" id="{F55B3C4F-12DF-44FB-9477-B50AAED4396F}"/>
                  </a:ext>
                </a:extLst>
              </p:cNvPr>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6" name="Freeform 1129">
                <a:extLst>
                  <a:ext uri="{FF2B5EF4-FFF2-40B4-BE49-F238E27FC236}">
                    <a16:creationId xmlns:a16="http://schemas.microsoft.com/office/drawing/2014/main" id="{F8D363EC-92FD-4E60-92C9-B7AFFBBDC735}"/>
                  </a:ext>
                </a:extLst>
              </p:cNvPr>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7" name="Freeform 1130">
                <a:extLst>
                  <a:ext uri="{FF2B5EF4-FFF2-40B4-BE49-F238E27FC236}">
                    <a16:creationId xmlns:a16="http://schemas.microsoft.com/office/drawing/2014/main" id="{5BB82429-28E6-4962-9DA1-54317C56C3CC}"/>
                  </a:ext>
                </a:extLst>
              </p:cNvPr>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8" name="Freeform 1131">
                <a:extLst>
                  <a:ext uri="{FF2B5EF4-FFF2-40B4-BE49-F238E27FC236}">
                    <a16:creationId xmlns:a16="http://schemas.microsoft.com/office/drawing/2014/main" id="{EE51727F-47D6-4A64-87EE-D318C5926A91}"/>
                  </a:ext>
                </a:extLst>
              </p:cNvPr>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sp>
          <p:nvSpPr>
            <p:cNvPr id="17" name="Freeform 1132">
              <a:extLst>
                <a:ext uri="{FF2B5EF4-FFF2-40B4-BE49-F238E27FC236}">
                  <a16:creationId xmlns:a16="http://schemas.microsoft.com/office/drawing/2014/main" id="{E845B3C9-E0C7-4385-93D3-20D77EF769D4}"/>
                </a:ext>
              </a:extLst>
            </p:cNvPr>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8" name="Freeform 1133">
              <a:extLst>
                <a:ext uri="{FF2B5EF4-FFF2-40B4-BE49-F238E27FC236}">
                  <a16:creationId xmlns:a16="http://schemas.microsoft.com/office/drawing/2014/main" id="{638C362B-26E6-412E-8A38-F100B73194EA}"/>
                </a:ext>
              </a:extLst>
            </p:cNvPr>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19" name="Freeform 1134">
              <a:extLst>
                <a:ext uri="{FF2B5EF4-FFF2-40B4-BE49-F238E27FC236}">
                  <a16:creationId xmlns:a16="http://schemas.microsoft.com/office/drawing/2014/main" id="{C7FB2E45-7284-426A-B948-764225CF7FDE}"/>
                </a:ext>
              </a:extLst>
            </p:cNvPr>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0" name="Freeform 1135">
              <a:extLst>
                <a:ext uri="{FF2B5EF4-FFF2-40B4-BE49-F238E27FC236}">
                  <a16:creationId xmlns:a16="http://schemas.microsoft.com/office/drawing/2014/main" id="{E3E4FD3E-2050-4573-A724-ED65B9122962}"/>
                </a:ext>
              </a:extLst>
            </p:cNvPr>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1" name="Freeform 1136">
              <a:extLst>
                <a:ext uri="{FF2B5EF4-FFF2-40B4-BE49-F238E27FC236}">
                  <a16:creationId xmlns:a16="http://schemas.microsoft.com/office/drawing/2014/main" id="{2F099645-D392-48F5-9EB6-B8057C76DBA2}"/>
                </a:ext>
              </a:extLst>
            </p:cNvPr>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22" name="Freeform 1137">
              <a:extLst>
                <a:ext uri="{FF2B5EF4-FFF2-40B4-BE49-F238E27FC236}">
                  <a16:creationId xmlns:a16="http://schemas.microsoft.com/office/drawing/2014/main" id="{543ACA7D-9A59-446C-9302-28E7914C63FE}"/>
                </a:ext>
              </a:extLst>
            </p:cNvPr>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29" name="Group 983">
            <a:extLst>
              <a:ext uri="{FF2B5EF4-FFF2-40B4-BE49-F238E27FC236}">
                <a16:creationId xmlns:a16="http://schemas.microsoft.com/office/drawing/2014/main" id="{0C37DE5F-BEE6-4255-AC62-BF63538806B2}"/>
              </a:ext>
            </a:extLst>
          </p:cNvPr>
          <p:cNvGrpSpPr/>
          <p:nvPr/>
        </p:nvGrpSpPr>
        <p:grpSpPr bwMode="auto">
          <a:xfrm>
            <a:off x="10138475" y="2872687"/>
            <a:ext cx="531361" cy="915195"/>
            <a:chOff x="4140" y="429"/>
            <a:chExt cx="1425" cy="2396"/>
          </a:xfrm>
        </p:grpSpPr>
        <p:sp>
          <p:nvSpPr>
            <p:cNvPr id="30" name="Freeform 984">
              <a:extLst>
                <a:ext uri="{FF2B5EF4-FFF2-40B4-BE49-F238E27FC236}">
                  <a16:creationId xmlns:a16="http://schemas.microsoft.com/office/drawing/2014/main" id="{4C92A2C4-85A5-406E-86AB-8B4394347397}"/>
                </a:ext>
              </a:extLst>
            </p:cNvPr>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1" name="Rectangle 985">
              <a:extLst>
                <a:ext uri="{FF2B5EF4-FFF2-40B4-BE49-F238E27FC236}">
                  <a16:creationId xmlns:a16="http://schemas.microsoft.com/office/drawing/2014/main" id="{40108E02-43C9-4362-986D-E0F60338F4A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2" name="Freeform 986">
              <a:extLst>
                <a:ext uri="{FF2B5EF4-FFF2-40B4-BE49-F238E27FC236}">
                  <a16:creationId xmlns:a16="http://schemas.microsoft.com/office/drawing/2014/main" id="{9E9C4A93-657D-4543-A59B-B6A1C393B01F}"/>
                </a:ext>
              </a:extLst>
            </p:cNvPr>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3" name="Freeform 987">
              <a:extLst>
                <a:ext uri="{FF2B5EF4-FFF2-40B4-BE49-F238E27FC236}">
                  <a16:creationId xmlns:a16="http://schemas.microsoft.com/office/drawing/2014/main" id="{BBBA41CD-9A1F-4D83-AB89-255F22C96953}"/>
                </a:ext>
              </a:extLst>
            </p:cNvPr>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34" name="Rectangle 988">
              <a:extLst>
                <a:ext uri="{FF2B5EF4-FFF2-40B4-BE49-F238E27FC236}">
                  <a16:creationId xmlns:a16="http://schemas.microsoft.com/office/drawing/2014/main" id="{78C96C52-7562-41D7-A028-BA8D0D4C2E5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5" name="Group 989">
              <a:extLst>
                <a:ext uri="{FF2B5EF4-FFF2-40B4-BE49-F238E27FC236}">
                  <a16:creationId xmlns:a16="http://schemas.microsoft.com/office/drawing/2014/main" id="{9F616C33-9F2E-46F5-9A41-EB060136900F}"/>
                </a:ext>
              </a:extLst>
            </p:cNvPr>
            <p:cNvGrpSpPr/>
            <p:nvPr/>
          </p:nvGrpSpPr>
          <p:grpSpPr bwMode="auto">
            <a:xfrm>
              <a:off x="4749" y="668"/>
              <a:ext cx="581" cy="145"/>
              <a:chOff x="614" y="2568"/>
              <a:chExt cx="725" cy="139"/>
            </a:xfrm>
          </p:grpSpPr>
          <p:sp>
            <p:nvSpPr>
              <p:cNvPr id="60" name="AutoShape 990">
                <a:extLst>
                  <a:ext uri="{FF2B5EF4-FFF2-40B4-BE49-F238E27FC236}">
                    <a16:creationId xmlns:a16="http://schemas.microsoft.com/office/drawing/2014/main" id="{7613FAF5-7652-4196-8706-CA6B6D4411F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1" name="AutoShape 991">
                <a:extLst>
                  <a:ext uri="{FF2B5EF4-FFF2-40B4-BE49-F238E27FC236}">
                    <a16:creationId xmlns:a16="http://schemas.microsoft.com/office/drawing/2014/main" id="{A8C1EF47-045E-4D85-9F6C-BA7ADF4789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6" name="Rectangle 992">
              <a:extLst>
                <a:ext uri="{FF2B5EF4-FFF2-40B4-BE49-F238E27FC236}">
                  <a16:creationId xmlns:a16="http://schemas.microsoft.com/office/drawing/2014/main" id="{832A3656-0441-4BBC-92D8-D3DC3444901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37" name="Group 993">
              <a:extLst>
                <a:ext uri="{FF2B5EF4-FFF2-40B4-BE49-F238E27FC236}">
                  <a16:creationId xmlns:a16="http://schemas.microsoft.com/office/drawing/2014/main" id="{32083501-58BF-48D2-A02C-75ABDC1F3B77}"/>
                </a:ext>
              </a:extLst>
            </p:cNvPr>
            <p:cNvGrpSpPr/>
            <p:nvPr/>
          </p:nvGrpSpPr>
          <p:grpSpPr bwMode="auto">
            <a:xfrm>
              <a:off x="4747" y="994"/>
              <a:ext cx="581" cy="134"/>
              <a:chOff x="614" y="2568"/>
              <a:chExt cx="725" cy="139"/>
            </a:xfrm>
          </p:grpSpPr>
          <p:sp>
            <p:nvSpPr>
              <p:cNvPr id="58" name="AutoShape 994">
                <a:extLst>
                  <a:ext uri="{FF2B5EF4-FFF2-40B4-BE49-F238E27FC236}">
                    <a16:creationId xmlns:a16="http://schemas.microsoft.com/office/drawing/2014/main" id="{5453CD49-C4AF-4ADE-A3A0-0C00E61F24D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9" name="AutoShape 995">
                <a:extLst>
                  <a:ext uri="{FF2B5EF4-FFF2-40B4-BE49-F238E27FC236}">
                    <a16:creationId xmlns:a16="http://schemas.microsoft.com/office/drawing/2014/main" id="{FA2B28C7-0D59-45CC-9E0D-C5177B2549D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38" name="Rectangle 996">
              <a:extLst>
                <a:ext uri="{FF2B5EF4-FFF2-40B4-BE49-F238E27FC236}">
                  <a16:creationId xmlns:a16="http://schemas.microsoft.com/office/drawing/2014/main" id="{20872267-FD7A-4360-9FA2-7F8EA9D3A23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39" name="Rectangle 997">
              <a:extLst>
                <a:ext uri="{FF2B5EF4-FFF2-40B4-BE49-F238E27FC236}">
                  <a16:creationId xmlns:a16="http://schemas.microsoft.com/office/drawing/2014/main" id="{76E1E9C7-EA86-49BD-AF1F-0124CD0A474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0" name="Group 998">
              <a:extLst>
                <a:ext uri="{FF2B5EF4-FFF2-40B4-BE49-F238E27FC236}">
                  <a16:creationId xmlns:a16="http://schemas.microsoft.com/office/drawing/2014/main" id="{6CF66895-3BAE-415D-9D36-2B8DD1964BDB}"/>
                </a:ext>
              </a:extLst>
            </p:cNvPr>
            <p:cNvGrpSpPr/>
            <p:nvPr/>
          </p:nvGrpSpPr>
          <p:grpSpPr bwMode="auto">
            <a:xfrm>
              <a:off x="4735" y="1627"/>
              <a:ext cx="582" cy="151"/>
              <a:chOff x="614" y="2568"/>
              <a:chExt cx="725" cy="139"/>
            </a:xfrm>
          </p:grpSpPr>
          <p:sp>
            <p:nvSpPr>
              <p:cNvPr id="56" name="AutoShape 999">
                <a:extLst>
                  <a:ext uri="{FF2B5EF4-FFF2-40B4-BE49-F238E27FC236}">
                    <a16:creationId xmlns:a16="http://schemas.microsoft.com/office/drawing/2014/main" id="{8BB7EF71-FC8F-47E4-A688-40705BE31B5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7" name="AutoShape 1000">
                <a:extLst>
                  <a:ext uri="{FF2B5EF4-FFF2-40B4-BE49-F238E27FC236}">
                    <a16:creationId xmlns:a16="http://schemas.microsoft.com/office/drawing/2014/main" id="{6E7B5974-B97A-4CF6-98EB-800E5F470A4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1" name="Freeform 1001">
              <a:extLst>
                <a:ext uri="{FF2B5EF4-FFF2-40B4-BE49-F238E27FC236}">
                  <a16:creationId xmlns:a16="http://schemas.microsoft.com/office/drawing/2014/main" id="{06015C0E-CE1D-40FE-8261-E449B0A966B4}"/>
                </a:ext>
              </a:extLst>
            </p:cNvPr>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nvGrpSpPr>
            <p:cNvPr id="42" name="Group 1002">
              <a:extLst>
                <a:ext uri="{FF2B5EF4-FFF2-40B4-BE49-F238E27FC236}">
                  <a16:creationId xmlns:a16="http://schemas.microsoft.com/office/drawing/2014/main" id="{AF82C001-67A1-426B-8486-F2D5C38D6ED1}"/>
                </a:ext>
              </a:extLst>
            </p:cNvPr>
            <p:cNvGrpSpPr/>
            <p:nvPr/>
          </p:nvGrpSpPr>
          <p:grpSpPr bwMode="auto">
            <a:xfrm>
              <a:off x="4739" y="1327"/>
              <a:ext cx="582" cy="139"/>
              <a:chOff x="614" y="2568"/>
              <a:chExt cx="725" cy="139"/>
            </a:xfrm>
          </p:grpSpPr>
          <p:sp>
            <p:nvSpPr>
              <p:cNvPr id="54" name="AutoShape 1003">
                <a:extLst>
                  <a:ext uri="{FF2B5EF4-FFF2-40B4-BE49-F238E27FC236}">
                    <a16:creationId xmlns:a16="http://schemas.microsoft.com/office/drawing/2014/main" id="{9ED94D76-E897-4983-99C7-11B112819BB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5" name="AutoShape 1004">
                <a:extLst>
                  <a:ext uri="{FF2B5EF4-FFF2-40B4-BE49-F238E27FC236}">
                    <a16:creationId xmlns:a16="http://schemas.microsoft.com/office/drawing/2014/main" id="{770F7467-1922-4611-BF53-30C1C18B23F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3" name="Rectangle 1005">
              <a:extLst>
                <a:ext uri="{FF2B5EF4-FFF2-40B4-BE49-F238E27FC236}">
                  <a16:creationId xmlns:a16="http://schemas.microsoft.com/office/drawing/2014/main" id="{1BAAF83C-AB2F-4CEC-816F-481DF78F4F7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4" name="Freeform 1006">
              <a:extLst>
                <a:ext uri="{FF2B5EF4-FFF2-40B4-BE49-F238E27FC236}">
                  <a16:creationId xmlns:a16="http://schemas.microsoft.com/office/drawing/2014/main" id="{88808CA3-7133-4687-A43C-C42A4A8287CE}"/>
                </a:ext>
              </a:extLst>
            </p:cNvPr>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5" name="Freeform 1007">
              <a:extLst>
                <a:ext uri="{FF2B5EF4-FFF2-40B4-BE49-F238E27FC236}">
                  <a16:creationId xmlns:a16="http://schemas.microsoft.com/office/drawing/2014/main" id="{C7979E69-AF74-4424-B43C-0BC3DD3B7F7D}"/>
                </a:ext>
              </a:extLst>
            </p:cNvPr>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6" name="Oval 1008">
              <a:extLst>
                <a:ext uri="{FF2B5EF4-FFF2-40B4-BE49-F238E27FC236}">
                  <a16:creationId xmlns:a16="http://schemas.microsoft.com/office/drawing/2014/main" id="{050FC104-620B-41D3-99D2-4445BE979D2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 name="Freeform 1009">
              <a:extLst>
                <a:ext uri="{FF2B5EF4-FFF2-40B4-BE49-F238E27FC236}">
                  <a16:creationId xmlns:a16="http://schemas.microsoft.com/office/drawing/2014/main" id="{C070B69A-7308-407A-BF51-5C2479D7AFC2}"/>
                </a:ext>
              </a:extLst>
            </p:cNvPr>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sp>
          <p:nvSpPr>
            <p:cNvPr id="48" name="AutoShape 1010">
              <a:extLst>
                <a:ext uri="{FF2B5EF4-FFF2-40B4-BE49-F238E27FC236}">
                  <a16:creationId xmlns:a16="http://schemas.microsoft.com/office/drawing/2014/main" id="{792CE403-4234-4112-A2EF-A8AD4CFE4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 name="AutoShape 1011">
              <a:extLst>
                <a:ext uri="{FF2B5EF4-FFF2-40B4-BE49-F238E27FC236}">
                  <a16:creationId xmlns:a16="http://schemas.microsoft.com/office/drawing/2014/main" id="{68CB474A-6537-4F45-8241-2B09C4C7D8E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 name="Oval 1012">
              <a:extLst>
                <a:ext uri="{FF2B5EF4-FFF2-40B4-BE49-F238E27FC236}">
                  <a16:creationId xmlns:a16="http://schemas.microsoft.com/office/drawing/2014/main" id="{81E3B3B4-63B5-4971-9735-20BE2CC2D51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1" name="Oval 1013">
              <a:extLst>
                <a:ext uri="{FF2B5EF4-FFF2-40B4-BE49-F238E27FC236}">
                  <a16:creationId xmlns:a16="http://schemas.microsoft.com/office/drawing/2014/main" id="{0547F7AD-343D-425D-BFBA-BD30E144B82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 name="Oval 1014">
              <a:extLst>
                <a:ext uri="{FF2B5EF4-FFF2-40B4-BE49-F238E27FC236}">
                  <a16:creationId xmlns:a16="http://schemas.microsoft.com/office/drawing/2014/main" id="{A26C1A74-5469-410F-B6F0-B5B5740C3CF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 name="Rectangle 1015">
              <a:extLst>
                <a:ext uri="{FF2B5EF4-FFF2-40B4-BE49-F238E27FC236}">
                  <a16:creationId xmlns:a16="http://schemas.microsoft.com/office/drawing/2014/main" id="{97C1B9A3-5DEB-4E71-9B8D-D9DD95CE67B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40"/>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62" name="Freeform 427">
            <a:extLst>
              <a:ext uri="{FF2B5EF4-FFF2-40B4-BE49-F238E27FC236}">
                <a16:creationId xmlns:a16="http://schemas.microsoft.com/office/drawing/2014/main" id="{CCAB99D2-FB83-427D-9BE3-1541AA258838}"/>
              </a:ext>
            </a:extLst>
          </p:cNvPr>
          <p:cNvSpPr/>
          <p:nvPr/>
        </p:nvSpPr>
        <p:spPr bwMode="auto">
          <a:xfrm>
            <a:off x="2543886" y="1981200"/>
            <a:ext cx="7104228" cy="281549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C4F0FF"/>
          </a:solidFill>
          <a:ln>
            <a:noFill/>
          </a:ln>
        </p:spPr>
        <p:txBody>
          <a:bodyPr/>
          <a:lstStyle/>
          <a:p>
            <a:endParaRPr lang="en-US" dirty="0"/>
          </a:p>
        </p:txBody>
      </p:sp>
      <p:pic>
        <p:nvPicPr>
          <p:cNvPr id="63" name="图片 62">
            <a:extLst>
              <a:ext uri="{FF2B5EF4-FFF2-40B4-BE49-F238E27FC236}">
                <a16:creationId xmlns:a16="http://schemas.microsoft.com/office/drawing/2014/main" id="{D78D4E75-52A0-4297-8D90-40BF8D977749}"/>
              </a:ext>
            </a:extLst>
          </p:cNvPr>
          <p:cNvPicPr>
            <a:picLocks noChangeAspect="1"/>
          </p:cNvPicPr>
          <p:nvPr/>
        </p:nvPicPr>
        <p:blipFill>
          <a:blip r:embed="rId5"/>
          <a:stretch>
            <a:fillRect/>
          </a:stretch>
        </p:blipFill>
        <p:spPr>
          <a:xfrm>
            <a:off x="5760051" y="2548552"/>
            <a:ext cx="671897" cy="468292"/>
          </a:xfrm>
          <a:prstGeom prst="rect">
            <a:avLst/>
          </a:prstGeom>
        </p:spPr>
      </p:pic>
      <p:pic>
        <p:nvPicPr>
          <p:cNvPr id="64" name="图片 63" descr="卡通人物&#10;&#10;描述已自动生成">
            <a:extLst>
              <a:ext uri="{FF2B5EF4-FFF2-40B4-BE49-F238E27FC236}">
                <a16:creationId xmlns:a16="http://schemas.microsoft.com/office/drawing/2014/main" id="{4D479A02-F4EF-498D-9DC1-139246BC2DAD}"/>
              </a:ext>
            </a:extLst>
          </p:cNvPr>
          <p:cNvPicPr>
            <a:picLocks noChangeAspect="1"/>
          </p:cNvPicPr>
          <p:nvPr/>
        </p:nvPicPr>
        <p:blipFill>
          <a:blip r:embed="rId6"/>
          <a:stretch>
            <a:fillRect/>
          </a:stretch>
        </p:blipFill>
        <p:spPr>
          <a:xfrm>
            <a:off x="3382119" y="3226007"/>
            <a:ext cx="511920" cy="426600"/>
          </a:xfrm>
          <a:prstGeom prst="rect">
            <a:avLst/>
          </a:prstGeom>
        </p:spPr>
      </p:pic>
      <p:pic>
        <p:nvPicPr>
          <p:cNvPr id="65" name="图片 64">
            <a:extLst>
              <a:ext uri="{FF2B5EF4-FFF2-40B4-BE49-F238E27FC236}">
                <a16:creationId xmlns:a16="http://schemas.microsoft.com/office/drawing/2014/main" id="{FF687E24-C771-497E-99FA-798C3E4A3DF6}"/>
              </a:ext>
            </a:extLst>
          </p:cNvPr>
          <p:cNvPicPr>
            <a:picLocks noChangeAspect="1"/>
          </p:cNvPicPr>
          <p:nvPr/>
        </p:nvPicPr>
        <p:blipFill>
          <a:blip r:embed="rId5"/>
          <a:stretch>
            <a:fillRect/>
          </a:stretch>
        </p:blipFill>
        <p:spPr>
          <a:xfrm>
            <a:off x="5236650" y="3783681"/>
            <a:ext cx="671897" cy="468292"/>
          </a:xfrm>
          <a:prstGeom prst="rect">
            <a:avLst/>
          </a:prstGeom>
        </p:spPr>
      </p:pic>
      <p:pic>
        <p:nvPicPr>
          <p:cNvPr id="66" name="图片 65">
            <a:extLst>
              <a:ext uri="{FF2B5EF4-FFF2-40B4-BE49-F238E27FC236}">
                <a16:creationId xmlns:a16="http://schemas.microsoft.com/office/drawing/2014/main" id="{B80EB648-E11B-4637-A29A-1813D67216FF}"/>
              </a:ext>
            </a:extLst>
          </p:cNvPr>
          <p:cNvPicPr>
            <a:picLocks noChangeAspect="1"/>
          </p:cNvPicPr>
          <p:nvPr/>
        </p:nvPicPr>
        <p:blipFill>
          <a:blip r:embed="rId5"/>
          <a:stretch>
            <a:fillRect/>
          </a:stretch>
        </p:blipFill>
        <p:spPr>
          <a:xfrm>
            <a:off x="7106433" y="3549475"/>
            <a:ext cx="671897" cy="468292"/>
          </a:xfrm>
          <a:prstGeom prst="rect">
            <a:avLst/>
          </a:prstGeom>
        </p:spPr>
      </p:pic>
      <p:pic>
        <p:nvPicPr>
          <p:cNvPr id="67" name="图片 66" descr="卡通人物&#10;&#10;描述已自动生成">
            <a:extLst>
              <a:ext uri="{FF2B5EF4-FFF2-40B4-BE49-F238E27FC236}">
                <a16:creationId xmlns:a16="http://schemas.microsoft.com/office/drawing/2014/main" id="{F5134402-4234-4D4B-8E2B-95817CBDB02A}"/>
              </a:ext>
            </a:extLst>
          </p:cNvPr>
          <p:cNvPicPr>
            <a:picLocks noChangeAspect="1"/>
          </p:cNvPicPr>
          <p:nvPr/>
        </p:nvPicPr>
        <p:blipFill>
          <a:blip r:embed="rId6"/>
          <a:stretch>
            <a:fillRect/>
          </a:stretch>
        </p:blipFill>
        <p:spPr>
          <a:xfrm>
            <a:off x="8589450" y="3108735"/>
            <a:ext cx="511920" cy="426600"/>
          </a:xfrm>
          <a:prstGeom prst="rect">
            <a:avLst/>
          </a:prstGeom>
        </p:spPr>
      </p:pic>
      <p:sp>
        <p:nvSpPr>
          <p:cNvPr id="69" name="Line 541">
            <a:extLst>
              <a:ext uri="{FF2B5EF4-FFF2-40B4-BE49-F238E27FC236}">
                <a16:creationId xmlns:a16="http://schemas.microsoft.com/office/drawing/2014/main" id="{6FCCAB49-68ED-41DD-92C1-ACA74F2D8198}"/>
              </a:ext>
            </a:extLst>
          </p:cNvPr>
          <p:cNvSpPr>
            <a:spLocks noChangeShapeType="1"/>
          </p:cNvSpPr>
          <p:nvPr/>
        </p:nvSpPr>
        <p:spPr bwMode="auto">
          <a:xfrm flipV="1">
            <a:off x="5541450" y="2997258"/>
            <a:ext cx="483146" cy="834555"/>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0" name="Line 541">
            <a:extLst>
              <a:ext uri="{FF2B5EF4-FFF2-40B4-BE49-F238E27FC236}">
                <a16:creationId xmlns:a16="http://schemas.microsoft.com/office/drawing/2014/main" id="{D2761056-8A1A-4A2D-90FC-E1AD47E310C8}"/>
              </a:ext>
            </a:extLst>
          </p:cNvPr>
          <p:cNvSpPr>
            <a:spLocks noChangeShapeType="1"/>
          </p:cNvSpPr>
          <p:nvPr/>
        </p:nvSpPr>
        <p:spPr bwMode="auto">
          <a:xfrm flipV="1">
            <a:off x="5846250" y="3831812"/>
            <a:ext cx="1295400" cy="18398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sp>
        <p:nvSpPr>
          <p:cNvPr id="71" name="Line 541">
            <a:extLst>
              <a:ext uri="{FF2B5EF4-FFF2-40B4-BE49-F238E27FC236}">
                <a16:creationId xmlns:a16="http://schemas.microsoft.com/office/drawing/2014/main" id="{2085F57E-D960-4DF9-863B-BD7B468B41DD}"/>
              </a:ext>
            </a:extLst>
          </p:cNvPr>
          <p:cNvSpPr>
            <a:spLocks noChangeShapeType="1"/>
          </p:cNvSpPr>
          <p:nvPr/>
        </p:nvSpPr>
        <p:spPr bwMode="auto">
          <a:xfrm>
            <a:off x="6400410" y="2923965"/>
            <a:ext cx="807987" cy="687289"/>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a:lstStyle/>
          <a:p>
            <a:endParaRPr lang="en-US" dirty="0"/>
          </a:p>
        </p:txBody>
      </p:sp>
      <p:cxnSp>
        <p:nvCxnSpPr>
          <p:cNvPr id="73" name="直接连接符 72">
            <a:extLst>
              <a:ext uri="{FF2B5EF4-FFF2-40B4-BE49-F238E27FC236}">
                <a16:creationId xmlns:a16="http://schemas.microsoft.com/office/drawing/2014/main" id="{5E48A898-4C8B-44F8-8417-D73C12C87366}"/>
              </a:ext>
            </a:extLst>
          </p:cNvPr>
          <p:cNvCxnSpPr>
            <a:endCxn id="64" idx="1"/>
          </p:cNvCxnSpPr>
          <p:nvPr/>
        </p:nvCxnSpPr>
        <p:spPr bwMode="auto">
          <a:xfrm>
            <a:off x="2145158" y="3350565"/>
            <a:ext cx="1236961" cy="88742"/>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EAFC458C-2C19-49D7-9609-41D30EF9A8AC}"/>
              </a:ext>
            </a:extLst>
          </p:cNvPr>
          <p:cNvCxnSpPr>
            <a:cxnSpLocks/>
            <a:stCxn id="65" idx="1"/>
            <a:endCxn id="64" idx="3"/>
          </p:cNvCxnSpPr>
          <p:nvPr/>
        </p:nvCxnSpPr>
        <p:spPr bwMode="auto">
          <a:xfrm flipH="1" flipV="1">
            <a:off x="3894039" y="3439307"/>
            <a:ext cx="1342611" cy="578520"/>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62283CB4-4040-4E36-850A-5FE8D2BD7365}"/>
              </a:ext>
            </a:extLst>
          </p:cNvPr>
          <p:cNvCxnSpPr>
            <a:cxnSpLocks/>
            <a:stCxn id="63" idx="1"/>
          </p:cNvCxnSpPr>
          <p:nvPr/>
        </p:nvCxnSpPr>
        <p:spPr bwMode="auto">
          <a:xfrm flipH="1">
            <a:off x="3855597" y="2782698"/>
            <a:ext cx="1904454" cy="51511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A7165918-8462-4D59-A374-D7922A8F9F34}"/>
              </a:ext>
            </a:extLst>
          </p:cNvPr>
          <p:cNvCxnSpPr>
            <a:cxnSpLocks/>
            <a:endCxn id="66" idx="3"/>
          </p:cNvCxnSpPr>
          <p:nvPr/>
        </p:nvCxnSpPr>
        <p:spPr bwMode="auto">
          <a:xfrm flipH="1">
            <a:off x="7778330" y="3262294"/>
            <a:ext cx="801800" cy="521327"/>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AA096189-5F2C-4B5D-8FF7-4418AC29B390}"/>
              </a:ext>
            </a:extLst>
          </p:cNvPr>
          <p:cNvCxnSpPr>
            <a:cxnSpLocks/>
            <a:stCxn id="31" idx="1"/>
            <a:endCxn id="67" idx="3"/>
          </p:cNvCxnSpPr>
          <p:nvPr/>
        </p:nvCxnSpPr>
        <p:spPr bwMode="auto">
          <a:xfrm flipH="1">
            <a:off x="9101370" y="3309086"/>
            <a:ext cx="1063207" cy="12949"/>
          </a:xfrm>
          <a:prstGeom prst="line">
            <a:avLst/>
          </a:prstGeom>
          <a:noFill/>
          <a:ln w="28575">
            <a:solidFill>
              <a:srgbClr val="002060">
                <a:alpha val="58000"/>
              </a:srgb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cxnSp>
      <p:sp>
        <p:nvSpPr>
          <p:cNvPr id="86" name="Rectangle 28">
            <a:extLst>
              <a:ext uri="{FF2B5EF4-FFF2-40B4-BE49-F238E27FC236}">
                <a16:creationId xmlns:a16="http://schemas.microsoft.com/office/drawing/2014/main" id="{D6AAD6E2-C9E1-4C4E-82D9-A0C44502AF95}"/>
              </a:ext>
            </a:extLst>
          </p:cNvPr>
          <p:cNvSpPr/>
          <p:nvPr/>
        </p:nvSpPr>
        <p:spPr bwMode="auto">
          <a:xfrm rot="233520">
            <a:off x="3016099" y="3492296"/>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7" name="Rectangle 23">
            <a:extLst>
              <a:ext uri="{FF2B5EF4-FFF2-40B4-BE49-F238E27FC236}">
                <a16:creationId xmlns:a16="http://schemas.microsoft.com/office/drawing/2014/main" id="{9290121E-C386-4E3C-9C4B-B956D3153CF7}"/>
              </a:ext>
            </a:extLst>
          </p:cNvPr>
          <p:cNvSpPr/>
          <p:nvPr/>
        </p:nvSpPr>
        <p:spPr bwMode="auto">
          <a:xfrm rot="234041">
            <a:off x="2661106" y="3473725"/>
            <a:ext cx="304800" cy="382587"/>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dirty="0">
              <a:solidFill>
                <a:srgbClr val="000000"/>
              </a:solidFill>
              <a:latin typeface="Courier New" charset="0"/>
            </a:endParaRPr>
          </a:p>
        </p:txBody>
      </p:sp>
      <p:sp>
        <p:nvSpPr>
          <p:cNvPr id="88" name="Rectangle 27">
            <a:extLst>
              <a:ext uri="{FF2B5EF4-FFF2-40B4-BE49-F238E27FC236}">
                <a16:creationId xmlns:a16="http://schemas.microsoft.com/office/drawing/2014/main" id="{A7E13FF8-8E20-4B32-9CA9-9FD7FB7CE809}"/>
              </a:ext>
            </a:extLst>
          </p:cNvPr>
          <p:cNvSpPr/>
          <p:nvPr/>
        </p:nvSpPr>
        <p:spPr bwMode="auto">
          <a:xfrm rot="237937">
            <a:off x="2233718" y="3452623"/>
            <a:ext cx="304800" cy="382588"/>
          </a:xfrm>
          <a:prstGeom prst="rect">
            <a:avLst/>
          </a:prstGeom>
          <a:solidFill>
            <a:schemeClr val="accent4"/>
          </a:solidFill>
          <a:ln w="9525" cap="flat" cmpd="sng" algn="ctr">
            <a:solidFill>
              <a:schemeClr val="tx1">
                <a:lumMod val="65000"/>
                <a:lumOff val="35000"/>
              </a:schemeClr>
            </a:solidFill>
            <a:prstDash val="solid"/>
            <a:round/>
            <a:headEnd type="none" w="med" len="med"/>
            <a:tailEnd type="none" w="med" len="med"/>
          </a:ln>
          <a:effectLst/>
        </p:spPr>
        <p:txBody>
          <a:bodyPr wrap="none" anchor="ctr"/>
          <a:lstStyle/>
          <a:p>
            <a:pPr algn="r" defTabSz="914306">
              <a:defRPr/>
            </a:pPr>
            <a:endParaRPr lang="en-US" sz="1969">
              <a:solidFill>
                <a:srgbClr val="000000"/>
              </a:solidFill>
              <a:latin typeface="Courier New" charset="0"/>
            </a:endParaRPr>
          </a:p>
        </p:txBody>
      </p:sp>
      <p:sp>
        <p:nvSpPr>
          <p:cNvPr id="89" name="矩形 88">
            <a:extLst>
              <a:ext uri="{FF2B5EF4-FFF2-40B4-BE49-F238E27FC236}">
                <a16:creationId xmlns:a16="http://schemas.microsoft.com/office/drawing/2014/main" id="{C9F746A4-131E-4D6E-9C33-C2DF828EC6BE}"/>
              </a:ext>
            </a:extLst>
          </p:cNvPr>
          <p:cNvSpPr/>
          <p:nvPr/>
        </p:nvSpPr>
        <p:spPr>
          <a:xfrm>
            <a:off x="2066140" y="5158071"/>
            <a:ext cx="8059720" cy="954107"/>
          </a:xfrm>
          <a:prstGeom prst="rect">
            <a:avLst/>
          </a:prstGeom>
        </p:spPr>
        <p:txBody>
          <a:bodyPr wrap="square">
            <a:spAutoFit/>
          </a:bodyPr>
          <a:lstStyle/>
          <a:p>
            <a:pPr algn="ctr"/>
            <a:r>
              <a:rPr lang="zh-CN" altLang="en-US" sz="2800" b="1" dirty="0">
                <a:solidFill>
                  <a:schemeClr val="tx2"/>
                </a:solidFill>
                <a:effectLst>
                  <a:outerShdw blurRad="38100" dist="38100" dir="2700000" algn="tl">
                    <a:srgbClr val="C0C0C0"/>
                  </a:outerShdw>
                </a:effectLst>
                <a:latin typeface="+mj-lt"/>
                <a:ea typeface="+mj-ea"/>
                <a:cs typeface="+mj-cs"/>
              </a:rPr>
              <a:t>可靠传输：保证</a:t>
            </a:r>
            <a:r>
              <a:rPr lang="zh-CN" altLang="zh-CN" sz="2800" b="1" dirty="0">
                <a:solidFill>
                  <a:schemeClr val="tx2"/>
                </a:solidFill>
                <a:effectLst>
                  <a:outerShdw blurRad="38100" dist="38100" dir="2700000" algn="tl">
                    <a:srgbClr val="C0C0C0"/>
                  </a:outerShdw>
                </a:effectLst>
                <a:latin typeface="+mj-lt"/>
                <a:ea typeface="+mj-ea"/>
                <a:cs typeface="+mj-cs"/>
              </a:rPr>
              <a:t>数据在</a:t>
            </a:r>
            <a:r>
              <a:rPr lang="zh-CN" altLang="zh-CN" sz="2800" b="1" dirty="0">
                <a:solidFill>
                  <a:srgbClr val="FF0000"/>
                </a:solidFill>
                <a:effectLst>
                  <a:outerShdw blurRad="38100" dist="38100" dir="2700000" algn="tl">
                    <a:srgbClr val="C0C0C0"/>
                  </a:outerShdw>
                </a:effectLst>
                <a:latin typeface="+mj-lt"/>
                <a:ea typeface="+mj-ea"/>
                <a:cs typeface="+mj-cs"/>
              </a:rPr>
              <a:t>不可靠</a:t>
            </a:r>
            <a:r>
              <a:rPr lang="zh-CN" altLang="zh-CN" sz="2800" b="1" dirty="0">
                <a:solidFill>
                  <a:schemeClr val="tx2"/>
                </a:solidFill>
                <a:effectLst>
                  <a:outerShdw blurRad="38100" dist="38100" dir="2700000" algn="tl">
                    <a:srgbClr val="C0C0C0"/>
                  </a:outerShdw>
                </a:effectLst>
                <a:latin typeface="+mj-lt"/>
                <a:ea typeface="+mj-ea"/>
                <a:cs typeface="+mj-cs"/>
              </a:rPr>
              <a:t>信道上</a:t>
            </a:r>
            <a:r>
              <a:rPr lang="zh-CN" altLang="zh-CN" sz="2800" b="1" dirty="0">
                <a:solidFill>
                  <a:srgbClr val="FF0000"/>
                </a:solidFill>
                <a:effectLst>
                  <a:outerShdw blurRad="38100" dist="38100" dir="2700000" algn="tl">
                    <a:srgbClr val="C0C0C0"/>
                  </a:outerShdw>
                </a:effectLst>
                <a:latin typeface="+mj-lt"/>
                <a:ea typeface="+mj-ea"/>
                <a:cs typeface="+mj-cs"/>
              </a:rPr>
              <a:t>完整、正确、有序</a:t>
            </a:r>
            <a:r>
              <a:rPr lang="zh-CN" altLang="zh-CN" sz="2800" b="1" dirty="0">
                <a:solidFill>
                  <a:schemeClr val="tx2"/>
                </a:solidFill>
                <a:effectLst>
                  <a:outerShdw blurRad="38100" dist="38100" dir="2700000" algn="tl">
                    <a:srgbClr val="C0C0C0"/>
                  </a:outerShdw>
                </a:effectLst>
                <a:latin typeface="+mj-lt"/>
                <a:ea typeface="+mj-ea"/>
                <a:cs typeface="+mj-cs"/>
              </a:rPr>
              <a:t>地从源到目的</a:t>
            </a:r>
            <a:r>
              <a:rPr lang="zh-CN" altLang="en-US" sz="2800" b="1" dirty="0">
                <a:solidFill>
                  <a:schemeClr val="tx2"/>
                </a:solidFill>
                <a:effectLst>
                  <a:outerShdw blurRad="38100" dist="38100" dir="2700000" algn="tl">
                    <a:srgbClr val="C0C0C0"/>
                  </a:outerShdw>
                </a:effectLst>
                <a:latin typeface="+mj-lt"/>
                <a:ea typeface="+mj-ea"/>
                <a:cs typeface="+mj-cs"/>
              </a:rPr>
              <a:t>进行</a:t>
            </a:r>
            <a:r>
              <a:rPr lang="zh-CN" altLang="zh-CN" sz="2800" b="1" dirty="0">
                <a:solidFill>
                  <a:schemeClr val="tx2"/>
                </a:solidFill>
                <a:effectLst>
                  <a:outerShdw blurRad="38100" dist="38100" dir="2700000" algn="tl">
                    <a:srgbClr val="C0C0C0"/>
                  </a:outerShdw>
                </a:effectLst>
                <a:latin typeface="+mj-lt"/>
                <a:ea typeface="+mj-ea"/>
                <a:cs typeface="+mj-cs"/>
              </a:rPr>
              <a:t>传送</a:t>
            </a:r>
            <a:endParaRPr lang="zh-CN" altLang="en-US" sz="2800" b="1" dirty="0">
              <a:solidFill>
                <a:schemeClr val="tx2"/>
              </a:solidFill>
              <a:effectLst>
                <a:outerShdw blurRad="38100" dist="38100" dir="2700000" algn="tl">
                  <a:srgbClr val="C0C0C0"/>
                </a:outerShdw>
              </a:effectLst>
              <a:latin typeface="+mj-lt"/>
              <a:ea typeface="+mj-ea"/>
              <a:cs typeface="+mj-cs"/>
            </a:endParaRPr>
          </a:p>
        </p:txBody>
      </p:sp>
      <p:sp>
        <p:nvSpPr>
          <p:cNvPr id="90" name="文本框 89">
            <a:extLst>
              <a:ext uri="{FF2B5EF4-FFF2-40B4-BE49-F238E27FC236}">
                <a16:creationId xmlns:a16="http://schemas.microsoft.com/office/drawing/2014/main" id="{C2C18BDB-4090-4777-82FF-C2E379D81843}"/>
              </a:ext>
            </a:extLst>
          </p:cNvPr>
          <p:cNvSpPr txBox="1"/>
          <p:nvPr/>
        </p:nvSpPr>
        <p:spPr>
          <a:xfrm>
            <a:off x="1197583" y="2415592"/>
            <a:ext cx="415498" cy="369332"/>
          </a:xfrm>
          <a:prstGeom prst="rect">
            <a:avLst/>
          </a:prstGeom>
          <a:noFill/>
        </p:spPr>
        <p:txBody>
          <a:bodyPr wrap="none" rtlCol="0">
            <a:spAutoFit/>
          </a:bodyPr>
          <a:lstStyle/>
          <a:p>
            <a:r>
              <a:rPr lang="zh-CN" altLang="en-US" dirty="0"/>
              <a:t>源</a:t>
            </a:r>
          </a:p>
        </p:txBody>
      </p:sp>
      <p:sp>
        <p:nvSpPr>
          <p:cNvPr id="91" name="文本框 90">
            <a:extLst>
              <a:ext uri="{FF2B5EF4-FFF2-40B4-BE49-F238E27FC236}">
                <a16:creationId xmlns:a16="http://schemas.microsoft.com/office/drawing/2014/main" id="{06FFB733-BE96-4736-9CCA-94D2FB18FA75}"/>
              </a:ext>
            </a:extLst>
          </p:cNvPr>
          <p:cNvSpPr txBox="1"/>
          <p:nvPr/>
        </p:nvSpPr>
        <p:spPr>
          <a:xfrm>
            <a:off x="10527560" y="2414553"/>
            <a:ext cx="646331" cy="369332"/>
          </a:xfrm>
          <a:prstGeom prst="rect">
            <a:avLst/>
          </a:prstGeom>
          <a:noFill/>
        </p:spPr>
        <p:txBody>
          <a:bodyPr wrap="none" rtlCol="0">
            <a:spAutoFit/>
          </a:bodyPr>
          <a:lstStyle/>
          <a:p>
            <a:r>
              <a:rPr lang="zh-CN" altLang="en-US" dirty="0"/>
              <a:t>目的</a:t>
            </a:r>
          </a:p>
        </p:txBody>
      </p:sp>
      <p:sp>
        <p:nvSpPr>
          <p:cNvPr id="92" name="文本框 91">
            <a:extLst>
              <a:ext uri="{FF2B5EF4-FFF2-40B4-BE49-F238E27FC236}">
                <a16:creationId xmlns:a16="http://schemas.microsoft.com/office/drawing/2014/main" id="{3A1B67CC-79A9-4CA1-8DD3-F6F4DC50DE87}"/>
              </a:ext>
            </a:extLst>
          </p:cNvPr>
          <p:cNvSpPr txBox="1"/>
          <p:nvPr/>
        </p:nvSpPr>
        <p:spPr>
          <a:xfrm>
            <a:off x="5008050" y="2035775"/>
            <a:ext cx="2492990" cy="369332"/>
          </a:xfrm>
          <a:prstGeom prst="rect">
            <a:avLst/>
          </a:prstGeom>
          <a:noFill/>
        </p:spPr>
        <p:txBody>
          <a:bodyPr wrap="none" rtlCol="0">
            <a:spAutoFit/>
          </a:bodyPr>
          <a:lstStyle/>
          <a:p>
            <a:r>
              <a:rPr lang="zh-CN" altLang="en-US" dirty="0"/>
              <a:t>网络核心：不可靠信道</a:t>
            </a:r>
          </a:p>
        </p:txBody>
      </p:sp>
      <p:sp>
        <p:nvSpPr>
          <p:cNvPr id="3" name="文本框 2">
            <a:extLst>
              <a:ext uri="{FF2B5EF4-FFF2-40B4-BE49-F238E27FC236}">
                <a16:creationId xmlns:a16="http://schemas.microsoft.com/office/drawing/2014/main" id="{565AE24F-2E4D-2860-1C6D-1C373A7202E9}"/>
              </a:ext>
            </a:extLst>
          </p:cNvPr>
          <p:cNvSpPr txBox="1"/>
          <p:nvPr/>
        </p:nvSpPr>
        <p:spPr>
          <a:xfrm>
            <a:off x="2298041" y="3951663"/>
            <a:ext cx="877163" cy="369332"/>
          </a:xfrm>
          <a:prstGeom prst="rect">
            <a:avLst/>
          </a:prstGeom>
          <a:noFill/>
        </p:spPr>
        <p:txBody>
          <a:bodyPr wrap="none" rtlCol="0">
            <a:spAutoFit/>
          </a:bodyPr>
          <a:lstStyle/>
          <a:p>
            <a:r>
              <a:rPr lang="zh-CN" altLang="en-US" dirty="0"/>
              <a:t>数据包</a:t>
            </a:r>
          </a:p>
        </p:txBody>
      </p:sp>
    </p:spTree>
    <p:extLst>
      <p:ext uri="{BB962C8B-B14F-4D97-AF65-F5344CB8AC3E}">
        <p14:creationId xmlns:p14="http://schemas.microsoft.com/office/powerpoint/2010/main" val="818836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45B59-C6F9-4A56-9BB7-03E94BE43D49}"/>
              </a:ext>
            </a:extLst>
          </p:cNvPr>
          <p:cNvSpPr>
            <a:spLocks noGrp="1"/>
          </p:cNvSpPr>
          <p:nvPr>
            <p:ph type="title"/>
          </p:nvPr>
        </p:nvSpPr>
        <p:spPr/>
        <p:txBody>
          <a:bodyPr/>
          <a:lstStyle/>
          <a:p>
            <a:r>
              <a:rPr lang="zh-CN" altLang="en-US" dirty="0"/>
              <a:t>选择重传：例子</a:t>
            </a:r>
          </a:p>
        </p:txBody>
      </p:sp>
      <p:sp>
        <p:nvSpPr>
          <p:cNvPr id="4" name="灯片编号占位符 3">
            <a:extLst>
              <a:ext uri="{FF2B5EF4-FFF2-40B4-BE49-F238E27FC236}">
                <a16:creationId xmlns:a16="http://schemas.microsoft.com/office/drawing/2014/main" id="{991132B9-04BD-4CFE-8815-75F7BE7CE804}"/>
              </a:ext>
            </a:extLst>
          </p:cNvPr>
          <p:cNvSpPr>
            <a:spLocks noGrp="1"/>
          </p:cNvSpPr>
          <p:nvPr>
            <p:ph type="sldNum" sz="quarter" idx="11"/>
          </p:nvPr>
        </p:nvSpPr>
        <p:spPr/>
        <p:txBody>
          <a:bodyPr/>
          <a:lstStyle/>
          <a:p>
            <a:pPr>
              <a:defRPr/>
            </a:pPr>
            <a:fld id="{3FFE790D-BCFB-4008-9260-CA63AEE325FD}" type="slidenum">
              <a:rPr lang="en-US" smtClean="0"/>
              <a:pPr>
                <a:defRPr/>
              </a:pPr>
              <a:t>70</a:t>
            </a:fld>
            <a:endParaRPr lang="en-US" dirty="0"/>
          </a:p>
        </p:txBody>
      </p:sp>
      <p:sp>
        <p:nvSpPr>
          <p:cNvPr id="5" name="Text Box 4">
            <a:extLst>
              <a:ext uri="{FF2B5EF4-FFF2-40B4-BE49-F238E27FC236}">
                <a16:creationId xmlns:a16="http://schemas.microsoft.com/office/drawing/2014/main" id="{1A4ED002-710B-44B9-AE31-B34DB5DB78A4}"/>
              </a:ext>
            </a:extLst>
          </p:cNvPr>
          <p:cNvSpPr txBox="1">
            <a:spLocks noChangeArrowheads="1"/>
          </p:cNvSpPr>
          <p:nvPr/>
        </p:nvSpPr>
        <p:spPr bwMode="auto">
          <a:xfrm>
            <a:off x="4118335" y="1616075"/>
            <a:ext cx="127599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sz="1800" dirty="0">
                <a:latin typeface="微软雅黑" panose="020B0503020204020204" pitchFamily="34" charset="-122"/>
                <a:ea typeface="微软雅黑" panose="020B0503020204020204" pitchFamily="34" charset="-122"/>
              </a:rPr>
              <a:t>发送</a:t>
            </a:r>
            <a:r>
              <a:rPr lang="en-US" sz="1800" dirty="0">
                <a:latin typeface="微软雅黑" panose="020B0503020204020204" pitchFamily="34" charset="-122"/>
                <a:ea typeface="微软雅黑" panose="020B0503020204020204" pitchFamily="34" charset="-122"/>
              </a:rPr>
              <a:t>  pkt0</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pkt1</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pkt2</a:t>
            </a:r>
          </a:p>
          <a:p>
            <a:pPr algn="r">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pkt3</a:t>
            </a:r>
          </a:p>
          <a:p>
            <a:pPr algn="r">
              <a:defRPr/>
            </a:pPr>
            <a:r>
              <a:rPr 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等待</a:t>
            </a:r>
            <a:r>
              <a:rPr lang="en-US" sz="1800" dirty="0">
                <a:latin typeface="微软雅黑" panose="020B0503020204020204" pitchFamily="34" charset="-122"/>
                <a:ea typeface="微软雅黑" panose="020B0503020204020204" pitchFamily="34" charset="-122"/>
              </a:rPr>
              <a:t>)</a:t>
            </a:r>
          </a:p>
        </p:txBody>
      </p:sp>
      <p:sp>
        <p:nvSpPr>
          <p:cNvPr id="6" name="Text Box 5">
            <a:extLst>
              <a:ext uri="{FF2B5EF4-FFF2-40B4-BE49-F238E27FC236}">
                <a16:creationId xmlns:a16="http://schemas.microsoft.com/office/drawing/2014/main" id="{8B7690A0-015D-41EE-80F9-DC40413CAAE6}"/>
              </a:ext>
            </a:extLst>
          </p:cNvPr>
          <p:cNvSpPr txBox="1">
            <a:spLocks noChangeArrowheads="1"/>
          </p:cNvSpPr>
          <p:nvPr/>
        </p:nvSpPr>
        <p:spPr bwMode="auto">
          <a:xfrm>
            <a:off x="4468812" y="124460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0099"/>
                </a:solidFill>
                <a:latin typeface="微软雅黑" panose="020B0503020204020204" pitchFamily="34" charset="-122"/>
                <a:ea typeface="微软雅黑" panose="020B0503020204020204" pitchFamily="34" charset="-122"/>
              </a:rPr>
              <a:t>发送方</a:t>
            </a:r>
            <a:endParaRPr lang="en-US" sz="2000" i="1" u="sng" dirty="0">
              <a:solidFill>
                <a:srgbClr val="000099"/>
              </a:solidFill>
              <a:latin typeface="微软雅黑" panose="020B0503020204020204" pitchFamily="34" charset="-122"/>
              <a:ea typeface="微软雅黑" panose="020B0503020204020204" pitchFamily="34" charset="-122"/>
            </a:endParaRPr>
          </a:p>
        </p:txBody>
      </p:sp>
      <p:sp>
        <p:nvSpPr>
          <p:cNvPr id="7" name="Text Box 6">
            <a:extLst>
              <a:ext uri="{FF2B5EF4-FFF2-40B4-BE49-F238E27FC236}">
                <a16:creationId xmlns:a16="http://schemas.microsoft.com/office/drawing/2014/main" id="{1F5E88EF-8684-4D7C-BFFF-A1B995047446}"/>
              </a:ext>
            </a:extLst>
          </p:cNvPr>
          <p:cNvSpPr txBox="1">
            <a:spLocks noChangeArrowheads="1"/>
          </p:cNvSpPr>
          <p:nvPr/>
        </p:nvSpPr>
        <p:spPr bwMode="auto">
          <a:xfrm>
            <a:off x="7499350" y="1263650"/>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2000" i="1" u="sng" dirty="0">
                <a:solidFill>
                  <a:srgbClr val="008000"/>
                </a:solidFill>
                <a:latin typeface="微软雅黑" panose="020B0503020204020204" pitchFamily="34" charset="-122"/>
                <a:ea typeface="微软雅黑" panose="020B0503020204020204" pitchFamily="34" charset="-122"/>
              </a:rPr>
              <a:t>接收方</a:t>
            </a:r>
            <a:endParaRPr lang="en-US" sz="2000" i="1" u="sng" dirty="0">
              <a:solidFill>
                <a:srgbClr val="008000"/>
              </a:solidFill>
              <a:latin typeface="微软雅黑" panose="020B0503020204020204" pitchFamily="34" charset="-122"/>
              <a:ea typeface="微软雅黑" panose="020B0503020204020204" pitchFamily="34" charset="-122"/>
            </a:endParaRPr>
          </a:p>
        </p:txBody>
      </p:sp>
      <p:sp>
        <p:nvSpPr>
          <p:cNvPr id="8" name="Line 14">
            <a:extLst>
              <a:ext uri="{FF2B5EF4-FFF2-40B4-BE49-F238E27FC236}">
                <a16:creationId xmlns:a16="http://schemas.microsoft.com/office/drawing/2014/main" id="{F95132A6-4C90-4C9F-9B10-EB073EEFE321}"/>
              </a:ext>
            </a:extLst>
          </p:cNvPr>
          <p:cNvSpPr>
            <a:spLocks noChangeShapeType="1"/>
          </p:cNvSpPr>
          <p:nvPr/>
        </p:nvSpPr>
        <p:spPr bwMode="auto">
          <a:xfrm>
            <a:off x="7573962" y="1862138"/>
            <a:ext cx="11113" cy="4538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9" name="Text Box 15">
            <a:extLst>
              <a:ext uri="{FF2B5EF4-FFF2-40B4-BE49-F238E27FC236}">
                <a16:creationId xmlns:a16="http://schemas.microsoft.com/office/drawing/2014/main" id="{3A76BCF6-D9E3-4EC4-8D18-F5DB9A81F0C3}"/>
              </a:ext>
            </a:extLst>
          </p:cNvPr>
          <p:cNvSpPr txBox="1">
            <a:spLocks noChangeArrowheads="1"/>
          </p:cNvSpPr>
          <p:nvPr/>
        </p:nvSpPr>
        <p:spPr bwMode="auto">
          <a:xfrm>
            <a:off x="7516812" y="2057400"/>
            <a:ext cx="307498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pkt0,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ack0</a:t>
            </a:r>
          </a:p>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pkt1,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ack1</a:t>
            </a:r>
          </a:p>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pkt2, </a:t>
            </a:r>
            <a:r>
              <a:rPr lang="zh-CN" altLang="en-US" sz="1800" dirty="0">
                <a:latin typeface="微软雅黑" panose="020B0503020204020204" pitchFamily="34" charset="-122"/>
                <a:ea typeface="微软雅黑" panose="020B0503020204020204" pitchFamily="34" charset="-122"/>
              </a:rPr>
              <a:t>发送 </a:t>
            </a:r>
            <a:r>
              <a:rPr lang="en-US" altLang="zh-CN" sz="1800" dirty="0">
                <a:latin typeface="微软雅黑" panose="020B0503020204020204" pitchFamily="34" charset="-122"/>
                <a:ea typeface="微软雅黑" panose="020B0503020204020204" pitchFamily="34" charset="-122"/>
              </a:rPr>
              <a:t>ack2</a:t>
            </a:r>
            <a:endParaRPr lang="en-US" sz="1800" dirty="0">
              <a:latin typeface="微软雅黑" panose="020B0503020204020204" pitchFamily="34" charset="-122"/>
              <a:ea typeface="微软雅黑" panose="020B0503020204020204" pitchFamily="34" charset="-122"/>
            </a:endParaRPr>
          </a:p>
          <a:p>
            <a:pPr>
              <a:defRPr/>
            </a:pPr>
            <a:r>
              <a:rPr lang="zh-CN" altLang="en-US" sz="1800" dirty="0">
                <a:latin typeface="微软雅黑" panose="020B0503020204020204" pitchFamily="34" charset="-122"/>
                <a:ea typeface="微软雅黑" panose="020B0503020204020204" pitchFamily="34" charset="-122"/>
              </a:rPr>
              <a:t>接收 </a:t>
            </a:r>
            <a:r>
              <a:rPr lang="en-US" sz="1800" dirty="0">
                <a:latin typeface="微软雅黑" panose="020B0503020204020204" pitchFamily="34" charset="-122"/>
                <a:ea typeface="微软雅黑" panose="020B0503020204020204" pitchFamily="34" charset="-122"/>
              </a:rPr>
              <a:t>pkt3,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ack3</a:t>
            </a:r>
          </a:p>
        </p:txBody>
      </p:sp>
      <p:sp>
        <p:nvSpPr>
          <p:cNvPr id="10" name="Text Box 22">
            <a:extLst>
              <a:ext uri="{FF2B5EF4-FFF2-40B4-BE49-F238E27FC236}">
                <a16:creationId xmlns:a16="http://schemas.microsoft.com/office/drawing/2014/main" id="{F0537DA7-F224-4A93-86FA-13F722F03AA3}"/>
              </a:ext>
            </a:extLst>
          </p:cNvPr>
          <p:cNvSpPr txBox="1">
            <a:spLocks noChangeArrowheads="1"/>
          </p:cNvSpPr>
          <p:nvPr/>
        </p:nvSpPr>
        <p:spPr bwMode="auto">
          <a:xfrm>
            <a:off x="3080616" y="3219450"/>
            <a:ext cx="236609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ack0,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pkt4</a:t>
            </a:r>
          </a:p>
          <a:p>
            <a:pPr algn="r">
              <a:defRPr/>
            </a:pPr>
            <a:r>
              <a:rPr lang="zh-CN" altLang="en-US" sz="1800" dirty="0">
                <a:latin typeface="微软雅黑" panose="020B0503020204020204" pitchFamily="34" charset="-122"/>
                <a:ea typeface="微软雅黑" panose="020B0503020204020204" pitchFamily="34" charset="-122"/>
              </a:rPr>
              <a:t>接收</a:t>
            </a:r>
            <a:r>
              <a:rPr lang="en-US" sz="1800" dirty="0">
                <a:latin typeface="微软雅黑" panose="020B0503020204020204" pitchFamily="34" charset="-122"/>
                <a:ea typeface="微软雅黑" panose="020B0503020204020204" pitchFamily="34" charset="-122"/>
              </a:rPr>
              <a:t> ack1, </a:t>
            </a: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pkt5</a:t>
            </a:r>
          </a:p>
          <a:p>
            <a:pPr algn="r">
              <a:defRPr/>
            </a:pPr>
            <a:endParaRPr lang="en-US" sz="1800" dirty="0">
              <a:latin typeface="微软雅黑" panose="020B0503020204020204" pitchFamily="34" charset="-122"/>
              <a:ea typeface="微软雅黑" panose="020B0503020204020204" pitchFamily="34" charset="-122"/>
            </a:endParaRPr>
          </a:p>
        </p:txBody>
      </p:sp>
      <p:pic>
        <p:nvPicPr>
          <p:cNvPr id="11" name="Picture 34" descr="alarm_clock_ringing">
            <a:extLst>
              <a:ext uri="{FF2B5EF4-FFF2-40B4-BE49-F238E27FC236}">
                <a16:creationId xmlns:a16="http://schemas.microsoft.com/office/drawing/2014/main" id="{ECF4A94F-94EB-4FA0-AA78-928C5EE9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367213"/>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5">
            <a:extLst>
              <a:ext uri="{FF2B5EF4-FFF2-40B4-BE49-F238E27FC236}">
                <a16:creationId xmlns:a16="http://schemas.microsoft.com/office/drawing/2014/main" id="{223FEA3A-6D91-4B79-AB3B-99D2D2514E12}"/>
              </a:ext>
            </a:extLst>
          </p:cNvPr>
          <p:cNvSpPr txBox="1">
            <a:spLocks noChangeArrowheads="1"/>
          </p:cNvSpPr>
          <p:nvPr/>
        </p:nvSpPr>
        <p:spPr bwMode="auto">
          <a:xfrm>
            <a:off x="4089760" y="4583113"/>
            <a:ext cx="1275990" cy="303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75000"/>
              </a:lnSpc>
              <a:defRPr/>
            </a:pPr>
            <a:r>
              <a:rPr lang="en-US" sz="1800" i="1" dirty="0">
                <a:solidFill>
                  <a:srgbClr val="FF0000"/>
                </a:solidFill>
                <a:latin typeface="微软雅黑" panose="020B0503020204020204" pitchFamily="34" charset="-122"/>
                <a:ea typeface="微软雅黑" panose="020B0503020204020204" pitchFamily="34" charset="-122"/>
              </a:rPr>
              <a:t>pkt 2 </a:t>
            </a:r>
            <a:r>
              <a:rPr lang="zh-CN" altLang="en-US" sz="1800" i="1" dirty="0">
                <a:solidFill>
                  <a:srgbClr val="FF0000"/>
                </a:solidFill>
                <a:latin typeface="微软雅黑" panose="020B0503020204020204" pitchFamily="34" charset="-122"/>
                <a:ea typeface="微软雅黑" panose="020B0503020204020204" pitchFamily="34" charset="-122"/>
              </a:rPr>
              <a:t>超时</a:t>
            </a:r>
            <a:endParaRPr lang="en-US" sz="1800" i="1" dirty="0">
              <a:solidFill>
                <a:srgbClr val="FF0000"/>
              </a:solidFill>
              <a:latin typeface="微软雅黑" panose="020B0503020204020204" pitchFamily="34" charset="-122"/>
              <a:ea typeface="微软雅黑" panose="020B0503020204020204" pitchFamily="34" charset="-122"/>
            </a:endParaRPr>
          </a:p>
        </p:txBody>
      </p:sp>
      <p:sp>
        <p:nvSpPr>
          <p:cNvPr id="13" name="Text Box 36">
            <a:extLst>
              <a:ext uri="{FF2B5EF4-FFF2-40B4-BE49-F238E27FC236}">
                <a16:creationId xmlns:a16="http://schemas.microsoft.com/office/drawing/2014/main" id="{35D98B68-E306-4895-834F-BEC61788B03A}"/>
              </a:ext>
            </a:extLst>
          </p:cNvPr>
          <p:cNvSpPr txBox="1">
            <a:spLocks noChangeArrowheads="1"/>
          </p:cNvSpPr>
          <p:nvPr/>
        </p:nvSpPr>
        <p:spPr bwMode="auto">
          <a:xfrm>
            <a:off x="4123097" y="4797425"/>
            <a:ext cx="1275990"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zh-CN" altLang="en-US" sz="1800" dirty="0">
                <a:latin typeface="微软雅黑" panose="020B0503020204020204" pitchFamily="34" charset="-122"/>
                <a:ea typeface="微软雅黑" panose="020B0503020204020204" pitchFamily="34" charset="-122"/>
              </a:rPr>
              <a:t>发送  </a:t>
            </a:r>
            <a:r>
              <a:rPr lang="en-US" sz="1800" dirty="0">
                <a:latin typeface="微软雅黑" panose="020B0503020204020204" pitchFamily="34" charset="-122"/>
                <a:ea typeface="微软雅黑" panose="020B0503020204020204" pitchFamily="34" charset="-122"/>
              </a:rPr>
              <a:t>pkt2</a:t>
            </a:r>
          </a:p>
        </p:txBody>
      </p:sp>
      <p:sp>
        <p:nvSpPr>
          <p:cNvPr id="14" name="Line 7">
            <a:extLst>
              <a:ext uri="{FF2B5EF4-FFF2-40B4-BE49-F238E27FC236}">
                <a16:creationId xmlns:a16="http://schemas.microsoft.com/office/drawing/2014/main" id="{975187CF-3F29-437F-9CAB-D3D8DCDDABA3}"/>
              </a:ext>
            </a:extLst>
          </p:cNvPr>
          <p:cNvSpPr>
            <a:spLocks noChangeShapeType="1"/>
          </p:cNvSpPr>
          <p:nvPr/>
        </p:nvSpPr>
        <p:spPr bwMode="auto">
          <a:xfrm>
            <a:off x="5438775" y="1809750"/>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5" name="Line 11">
            <a:extLst>
              <a:ext uri="{FF2B5EF4-FFF2-40B4-BE49-F238E27FC236}">
                <a16:creationId xmlns:a16="http://schemas.microsoft.com/office/drawing/2014/main" id="{0F75CE7E-EAE8-4B7D-9BBB-63AE2C2EEE2A}"/>
              </a:ext>
            </a:extLst>
          </p:cNvPr>
          <p:cNvSpPr>
            <a:spLocks noChangeShapeType="1"/>
          </p:cNvSpPr>
          <p:nvPr/>
        </p:nvSpPr>
        <p:spPr bwMode="auto">
          <a:xfrm>
            <a:off x="5437187" y="2084388"/>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6" name="Line 12">
            <a:extLst>
              <a:ext uri="{FF2B5EF4-FFF2-40B4-BE49-F238E27FC236}">
                <a16:creationId xmlns:a16="http://schemas.microsoft.com/office/drawing/2014/main" id="{00CC02E1-B72E-421D-81CD-C548F460CCA9}"/>
              </a:ext>
            </a:extLst>
          </p:cNvPr>
          <p:cNvSpPr>
            <a:spLocks noChangeShapeType="1"/>
          </p:cNvSpPr>
          <p:nvPr/>
        </p:nvSpPr>
        <p:spPr bwMode="auto">
          <a:xfrm>
            <a:off x="5453061" y="2347913"/>
            <a:ext cx="21129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7" name="Line 13">
            <a:extLst>
              <a:ext uri="{FF2B5EF4-FFF2-40B4-BE49-F238E27FC236}">
                <a16:creationId xmlns:a16="http://schemas.microsoft.com/office/drawing/2014/main" id="{67B3EDC6-7F84-4B11-A2AB-BC4BEFA632DA}"/>
              </a:ext>
            </a:extLst>
          </p:cNvPr>
          <p:cNvSpPr>
            <a:spLocks noChangeShapeType="1"/>
          </p:cNvSpPr>
          <p:nvPr/>
        </p:nvSpPr>
        <p:spPr bwMode="auto">
          <a:xfrm>
            <a:off x="5459412" y="2633663"/>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8" name="Line 17">
            <a:extLst>
              <a:ext uri="{FF2B5EF4-FFF2-40B4-BE49-F238E27FC236}">
                <a16:creationId xmlns:a16="http://schemas.microsoft.com/office/drawing/2014/main" id="{667F4D55-CB1A-4684-8D70-CE43D2A7831C}"/>
              </a:ext>
            </a:extLst>
          </p:cNvPr>
          <p:cNvSpPr>
            <a:spLocks noChangeShapeType="1"/>
          </p:cNvSpPr>
          <p:nvPr/>
        </p:nvSpPr>
        <p:spPr bwMode="auto">
          <a:xfrm flipH="1">
            <a:off x="5445125" y="2333625"/>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9" name="Text Box 19">
            <a:extLst>
              <a:ext uri="{FF2B5EF4-FFF2-40B4-BE49-F238E27FC236}">
                <a16:creationId xmlns:a16="http://schemas.microsoft.com/office/drawing/2014/main" id="{808C7014-FA10-40B1-8EC8-C25ED4F02780}"/>
              </a:ext>
            </a:extLst>
          </p:cNvPr>
          <p:cNvSpPr txBox="1">
            <a:spLocks noChangeArrowheads="1"/>
          </p:cNvSpPr>
          <p:nvPr/>
        </p:nvSpPr>
        <p:spPr bwMode="auto">
          <a:xfrm>
            <a:off x="6269215" y="3180199"/>
            <a:ext cx="34657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a:solidFill>
                  <a:srgbClr val="FF0000"/>
                </a:solidFill>
                <a:latin typeface="微软雅黑" panose="020B0503020204020204" pitchFamily="34" charset="-122"/>
                <a:ea typeface="微软雅黑" panose="020B0503020204020204" pitchFamily="34" charset="-122"/>
              </a:rPr>
              <a:t>X</a:t>
            </a:r>
          </a:p>
        </p:txBody>
      </p:sp>
      <p:sp>
        <p:nvSpPr>
          <p:cNvPr id="20" name="Text Box 20">
            <a:extLst>
              <a:ext uri="{FF2B5EF4-FFF2-40B4-BE49-F238E27FC236}">
                <a16:creationId xmlns:a16="http://schemas.microsoft.com/office/drawing/2014/main" id="{4FAB8168-5EA7-4296-B6D7-AA56A66C5A70}"/>
              </a:ext>
            </a:extLst>
          </p:cNvPr>
          <p:cNvSpPr txBox="1">
            <a:spLocks noChangeArrowheads="1"/>
          </p:cNvSpPr>
          <p:nvPr/>
        </p:nvSpPr>
        <p:spPr bwMode="auto">
          <a:xfrm>
            <a:off x="6155055" y="3367816"/>
            <a:ext cx="55816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dirty="0">
                <a:solidFill>
                  <a:srgbClr val="FF0000"/>
                </a:solidFill>
                <a:latin typeface="微软雅黑" panose="020B0503020204020204" pitchFamily="34" charset="-122"/>
                <a:ea typeface="微软雅黑" panose="020B0503020204020204" pitchFamily="34" charset="-122"/>
              </a:rPr>
              <a:t>loss</a:t>
            </a:r>
          </a:p>
        </p:txBody>
      </p:sp>
      <p:sp>
        <p:nvSpPr>
          <p:cNvPr id="21" name="Line 21">
            <a:extLst>
              <a:ext uri="{FF2B5EF4-FFF2-40B4-BE49-F238E27FC236}">
                <a16:creationId xmlns:a16="http://schemas.microsoft.com/office/drawing/2014/main" id="{4F57C683-8EF4-485C-A72C-51394B8E0982}"/>
              </a:ext>
            </a:extLst>
          </p:cNvPr>
          <p:cNvSpPr>
            <a:spLocks noChangeShapeType="1"/>
          </p:cNvSpPr>
          <p:nvPr/>
        </p:nvSpPr>
        <p:spPr bwMode="auto">
          <a:xfrm flipH="1">
            <a:off x="5441950" y="2619375"/>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2" name="Line 24">
            <a:extLst>
              <a:ext uri="{FF2B5EF4-FFF2-40B4-BE49-F238E27FC236}">
                <a16:creationId xmlns:a16="http://schemas.microsoft.com/office/drawing/2014/main" id="{0A99BA85-EDDD-4DB1-865F-11234AD98325}"/>
              </a:ext>
            </a:extLst>
          </p:cNvPr>
          <p:cNvSpPr>
            <a:spLocks noChangeShapeType="1"/>
          </p:cNvSpPr>
          <p:nvPr/>
        </p:nvSpPr>
        <p:spPr bwMode="auto">
          <a:xfrm>
            <a:off x="5445125" y="3455988"/>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3" name="Line 25">
            <a:extLst>
              <a:ext uri="{FF2B5EF4-FFF2-40B4-BE49-F238E27FC236}">
                <a16:creationId xmlns:a16="http://schemas.microsoft.com/office/drawing/2014/main" id="{80DE64D7-6C6A-41D3-AEC7-CFE5559167F0}"/>
              </a:ext>
            </a:extLst>
          </p:cNvPr>
          <p:cNvSpPr>
            <a:spLocks noChangeShapeType="1"/>
          </p:cNvSpPr>
          <p:nvPr/>
        </p:nvSpPr>
        <p:spPr bwMode="auto">
          <a:xfrm>
            <a:off x="5476875" y="3775075"/>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4" name="Line 26">
            <a:extLst>
              <a:ext uri="{FF2B5EF4-FFF2-40B4-BE49-F238E27FC236}">
                <a16:creationId xmlns:a16="http://schemas.microsoft.com/office/drawing/2014/main" id="{958C4754-71A1-43F3-AC7E-0A5FA1D11B4A}"/>
              </a:ext>
            </a:extLst>
          </p:cNvPr>
          <p:cNvSpPr>
            <a:spLocks noChangeShapeType="1"/>
          </p:cNvSpPr>
          <p:nvPr/>
        </p:nvSpPr>
        <p:spPr bwMode="auto">
          <a:xfrm flipH="1">
            <a:off x="5473700" y="3149600"/>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nvGrpSpPr>
          <p:cNvPr id="25" name="Group 29">
            <a:extLst>
              <a:ext uri="{FF2B5EF4-FFF2-40B4-BE49-F238E27FC236}">
                <a16:creationId xmlns:a16="http://schemas.microsoft.com/office/drawing/2014/main" id="{DFE1554A-5BAD-48ED-982F-62650D1EC36A}"/>
              </a:ext>
            </a:extLst>
          </p:cNvPr>
          <p:cNvGrpSpPr>
            <a:grpSpLocks/>
          </p:cNvGrpSpPr>
          <p:nvPr/>
        </p:nvGrpSpPr>
        <p:grpSpPr bwMode="auto">
          <a:xfrm>
            <a:off x="5334000" y="2338388"/>
            <a:ext cx="103187" cy="2462212"/>
            <a:chOff x="3651" y="1878"/>
            <a:chExt cx="78" cy="963"/>
          </a:xfrm>
        </p:grpSpPr>
        <p:sp>
          <p:nvSpPr>
            <p:cNvPr id="26" name="Line 30">
              <a:extLst>
                <a:ext uri="{FF2B5EF4-FFF2-40B4-BE49-F238E27FC236}">
                  <a16:creationId xmlns:a16="http://schemas.microsoft.com/office/drawing/2014/main" id="{923FE4B0-AB3A-4C90-A224-C5E5DB243682}"/>
                </a:ext>
              </a:extLst>
            </p:cNvPr>
            <p:cNvSpPr>
              <a:spLocks noChangeShapeType="1"/>
            </p:cNvSpPr>
            <p:nvPr/>
          </p:nvSpPr>
          <p:spPr bwMode="auto">
            <a:xfrm>
              <a:off x="3729" y="1879"/>
              <a:ext cx="0" cy="9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7" name="Line 31">
              <a:extLst>
                <a:ext uri="{FF2B5EF4-FFF2-40B4-BE49-F238E27FC236}">
                  <a16:creationId xmlns:a16="http://schemas.microsoft.com/office/drawing/2014/main" id="{DB3168AF-E232-4F84-8471-7712591BDBB9}"/>
                </a:ext>
              </a:extLst>
            </p:cNvPr>
            <p:cNvSpPr>
              <a:spLocks noChangeShapeType="1"/>
            </p:cNvSpPr>
            <p:nvPr/>
          </p:nvSpPr>
          <p:spPr bwMode="auto">
            <a:xfrm flipH="1">
              <a:off x="3651" y="1878"/>
              <a:ext cx="7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8" name="Line 32">
              <a:extLst>
                <a:ext uri="{FF2B5EF4-FFF2-40B4-BE49-F238E27FC236}">
                  <a16:creationId xmlns:a16="http://schemas.microsoft.com/office/drawing/2014/main" id="{6CDD2AD9-91CA-4B94-A0BC-C6B1A893CC3F}"/>
                </a:ext>
              </a:extLst>
            </p:cNvPr>
            <p:cNvSpPr>
              <a:spLocks noChangeShapeType="1"/>
            </p:cNvSpPr>
            <p:nvPr/>
          </p:nvSpPr>
          <p:spPr bwMode="auto">
            <a:xfrm flipH="1">
              <a:off x="3651" y="2841"/>
              <a:ext cx="7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sp>
        <p:nvSpPr>
          <p:cNvPr id="29" name="Line 37">
            <a:extLst>
              <a:ext uri="{FF2B5EF4-FFF2-40B4-BE49-F238E27FC236}">
                <a16:creationId xmlns:a16="http://schemas.microsoft.com/office/drawing/2014/main" id="{F1DE2C11-1D61-48DD-8EB5-A1A7BA7CF989}"/>
              </a:ext>
            </a:extLst>
          </p:cNvPr>
          <p:cNvSpPr>
            <a:spLocks noChangeShapeType="1"/>
          </p:cNvSpPr>
          <p:nvPr/>
        </p:nvSpPr>
        <p:spPr bwMode="auto">
          <a:xfrm>
            <a:off x="5453062" y="4968875"/>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3" name="Text Box 41">
            <a:extLst>
              <a:ext uri="{FF2B5EF4-FFF2-40B4-BE49-F238E27FC236}">
                <a16:creationId xmlns:a16="http://schemas.microsoft.com/office/drawing/2014/main" id="{7B00EAB3-CDDE-402D-A42C-40B39C173FA5}"/>
              </a:ext>
            </a:extLst>
          </p:cNvPr>
          <p:cNvSpPr txBox="1">
            <a:spLocks noChangeArrowheads="1"/>
          </p:cNvSpPr>
          <p:nvPr/>
        </p:nvSpPr>
        <p:spPr bwMode="auto">
          <a:xfrm>
            <a:off x="7513637" y="3581400"/>
            <a:ext cx="32305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pkt4, </a:t>
            </a:r>
            <a:r>
              <a:rPr lang="zh-CN" altLang="en-US" sz="1800" dirty="0">
                <a:latin typeface="微软雅黑" panose="020B0503020204020204" pitchFamily="34" charset="-122"/>
                <a:ea typeface="微软雅黑" panose="020B0503020204020204" pitchFamily="34" charset="-122"/>
              </a:rPr>
              <a:t>发送 </a:t>
            </a:r>
            <a:r>
              <a:rPr lang="en-US" altLang="zh-CN" sz="1800" dirty="0">
                <a:latin typeface="微软雅黑" panose="020B0503020204020204" pitchFamily="34" charset="-122"/>
                <a:ea typeface="微软雅黑" panose="020B0503020204020204" pitchFamily="34" charset="-122"/>
              </a:rPr>
              <a:t>ack4</a:t>
            </a:r>
          </a:p>
        </p:txBody>
      </p:sp>
      <p:sp>
        <p:nvSpPr>
          <p:cNvPr id="34" name="Text Box 42">
            <a:extLst>
              <a:ext uri="{FF2B5EF4-FFF2-40B4-BE49-F238E27FC236}">
                <a16:creationId xmlns:a16="http://schemas.microsoft.com/office/drawing/2014/main" id="{02AE5905-0380-4A5F-928F-21C7A5DD332F}"/>
              </a:ext>
            </a:extLst>
          </p:cNvPr>
          <p:cNvSpPr txBox="1">
            <a:spLocks noChangeArrowheads="1"/>
          </p:cNvSpPr>
          <p:nvPr/>
        </p:nvSpPr>
        <p:spPr bwMode="auto">
          <a:xfrm>
            <a:off x="7532687" y="4102100"/>
            <a:ext cx="321151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a:latin typeface="微软雅黑" panose="020B0503020204020204" pitchFamily="34" charset="-122"/>
                <a:ea typeface="微软雅黑" panose="020B0503020204020204" pitchFamily="34" charset="-122"/>
              </a:rPr>
              <a:t>接收 </a:t>
            </a:r>
            <a:r>
              <a:rPr lang="en-US" altLang="zh-CN" sz="1800" dirty="0">
                <a:latin typeface="微软雅黑" panose="020B0503020204020204" pitchFamily="34" charset="-122"/>
                <a:ea typeface="微软雅黑" panose="020B0503020204020204" pitchFamily="34" charset="-122"/>
              </a:rPr>
              <a:t>pkt5, </a:t>
            </a:r>
            <a:r>
              <a:rPr lang="zh-CN" altLang="en-US" sz="1800" dirty="0">
                <a:latin typeface="微软雅黑" panose="020B0503020204020204" pitchFamily="34" charset="-122"/>
                <a:ea typeface="微软雅黑" panose="020B0503020204020204" pitchFamily="34" charset="-122"/>
              </a:rPr>
              <a:t>发送 </a:t>
            </a:r>
            <a:r>
              <a:rPr lang="en-US" altLang="zh-CN" sz="1800" dirty="0">
                <a:latin typeface="微软雅黑" panose="020B0503020204020204" pitchFamily="34" charset="-122"/>
                <a:ea typeface="微软雅黑" panose="020B0503020204020204" pitchFamily="34" charset="-122"/>
              </a:rPr>
              <a:t>ack5</a:t>
            </a:r>
          </a:p>
        </p:txBody>
      </p:sp>
      <p:sp>
        <p:nvSpPr>
          <p:cNvPr id="35" name="Text Box 43">
            <a:extLst>
              <a:ext uri="{FF2B5EF4-FFF2-40B4-BE49-F238E27FC236}">
                <a16:creationId xmlns:a16="http://schemas.microsoft.com/office/drawing/2014/main" id="{A226369D-1D93-4C41-8A2C-DF419AB0E5BD}"/>
              </a:ext>
            </a:extLst>
          </p:cNvPr>
          <p:cNvSpPr txBox="1">
            <a:spLocks noChangeArrowheads="1"/>
          </p:cNvSpPr>
          <p:nvPr/>
        </p:nvSpPr>
        <p:spPr bwMode="auto">
          <a:xfrm>
            <a:off x="7543800" y="5256213"/>
            <a:ext cx="4038600" cy="341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zh-CN" altLang="en-US" sz="1800" dirty="0">
                <a:latin typeface="微软雅黑" panose="020B0503020204020204" pitchFamily="34" charset="-122"/>
                <a:ea typeface="微软雅黑" panose="020B0503020204020204" pitchFamily="34" charset="-122"/>
              </a:rPr>
              <a:t>忽略 </a:t>
            </a:r>
            <a:r>
              <a:rPr lang="en-US" sz="1800" dirty="0">
                <a:latin typeface="微软雅黑" panose="020B0503020204020204" pitchFamily="34" charset="-122"/>
                <a:ea typeface="微软雅黑" panose="020B0503020204020204" pitchFamily="34" charset="-122"/>
              </a:rPr>
              <a:t>pkt2</a:t>
            </a:r>
            <a:r>
              <a:rPr lang="zh-CN" altLang="en-US" sz="1800" dirty="0">
                <a:latin typeface="微软雅黑" panose="020B0503020204020204" pitchFamily="34" charset="-122"/>
                <a:ea typeface="微软雅黑" panose="020B0503020204020204" pitchFamily="34" charset="-122"/>
              </a:rPr>
              <a:t>，但发送</a:t>
            </a:r>
            <a:r>
              <a:rPr lang="en-US" altLang="zh-CN" sz="1800" dirty="0">
                <a:latin typeface="微软雅黑" panose="020B0503020204020204" pitchFamily="34" charset="-122"/>
                <a:ea typeface="微软雅黑" panose="020B0503020204020204" pitchFamily="34" charset="-122"/>
              </a:rPr>
              <a:t>ack 2</a:t>
            </a:r>
            <a:endParaRPr lang="en-US" sz="1800" dirty="0">
              <a:latin typeface="微软雅黑" panose="020B0503020204020204" pitchFamily="34" charset="-122"/>
              <a:ea typeface="微软雅黑" panose="020B0503020204020204" pitchFamily="34" charset="-122"/>
            </a:endParaRPr>
          </a:p>
        </p:txBody>
      </p:sp>
      <p:sp>
        <p:nvSpPr>
          <p:cNvPr id="36" name="Text Box 44">
            <a:extLst>
              <a:ext uri="{FF2B5EF4-FFF2-40B4-BE49-F238E27FC236}">
                <a16:creationId xmlns:a16="http://schemas.microsoft.com/office/drawing/2014/main" id="{DC9B0BFA-D289-4240-8437-56893D5FAD6A}"/>
              </a:ext>
            </a:extLst>
          </p:cNvPr>
          <p:cNvSpPr txBox="1">
            <a:spLocks noChangeArrowheads="1"/>
          </p:cNvSpPr>
          <p:nvPr/>
        </p:nvSpPr>
        <p:spPr bwMode="auto">
          <a:xfrm>
            <a:off x="4349653" y="4089559"/>
            <a:ext cx="10605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 3</a:t>
            </a:r>
            <a:endParaRPr lang="en-US" sz="1400" dirty="0">
              <a:latin typeface="微软雅黑" panose="020B0503020204020204" pitchFamily="34" charset="-122"/>
              <a:ea typeface="微软雅黑" panose="020B0503020204020204" pitchFamily="34" charset="-122"/>
            </a:endParaRPr>
          </a:p>
        </p:txBody>
      </p:sp>
      <p:grpSp>
        <p:nvGrpSpPr>
          <p:cNvPr id="37" name="Group 65">
            <a:extLst>
              <a:ext uri="{FF2B5EF4-FFF2-40B4-BE49-F238E27FC236}">
                <a16:creationId xmlns:a16="http://schemas.microsoft.com/office/drawing/2014/main" id="{483839A2-CECE-4E7B-94F7-CD1C0F0F3F09}"/>
              </a:ext>
            </a:extLst>
          </p:cNvPr>
          <p:cNvGrpSpPr>
            <a:grpSpLocks/>
          </p:cNvGrpSpPr>
          <p:nvPr/>
        </p:nvGrpSpPr>
        <p:grpSpPr bwMode="auto">
          <a:xfrm>
            <a:off x="1698625" y="1654175"/>
            <a:ext cx="1612899" cy="307975"/>
            <a:chOff x="115" y="914"/>
            <a:chExt cx="1016" cy="194"/>
          </a:xfrm>
        </p:grpSpPr>
        <p:sp>
          <p:nvSpPr>
            <p:cNvPr id="38" name="Rectangle 60">
              <a:extLst>
                <a:ext uri="{FF2B5EF4-FFF2-40B4-BE49-F238E27FC236}">
                  <a16:creationId xmlns:a16="http://schemas.microsoft.com/office/drawing/2014/main" id="{E60979DE-A21D-44E4-9580-4A02C402DB31}"/>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39" name="Text Box 46">
              <a:extLst>
                <a:ext uri="{FF2B5EF4-FFF2-40B4-BE49-F238E27FC236}">
                  <a16:creationId xmlns:a16="http://schemas.microsoft.com/office/drawing/2014/main" id="{1208DCAF-4DE3-4D12-A047-0447B7C75972}"/>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sp>
        <p:nvSpPr>
          <p:cNvPr id="40" name="Text Box 59">
            <a:extLst>
              <a:ext uri="{FF2B5EF4-FFF2-40B4-BE49-F238E27FC236}">
                <a16:creationId xmlns:a16="http://schemas.microsoft.com/office/drawing/2014/main" id="{534B9508-C2F3-46D4-8045-A153BAC2E8A9}"/>
              </a:ext>
            </a:extLst>
          </p:cNvPr>
          <p:cNvSpPr txBox="1">
            <a:spLocks noChangeArrowheads="1"/>
          </p:cNvSpPr>
          <p:nvPr/>
        </p:nvSpPr>
        <p:spPr bwMode="auto">
          <a:xfrm>
            <a:off x="1655762" y="1308100"/>
            <a:ext cx="150554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i="1" u="sng" dirty="0">
                <a:solidFill>
                  <a:srgbClr val="000099"/>
                </a:solidFill>
                <a:latin typeface="微软雅黑" panose="020B0503020204020204" pitchFamily="34" charset="-122"/>
                <a:ea typeface="微软雅黑" panose="020B0503020204020204" pitchFamily="34" charset="-122"/>
              </a:rPr>
              <a:t>窗口大小 </a:t>
            </a:r>
            <a:r>
              <a:rPr lang="en-US" i="1" u="sng" dirty="0">
                <a:solidFill>
                  <a:srgbClr val="000099"/>
                </a:solidFill>
                <a:latin typeface="微软雅黑" panose="020B0503020204020204" pitchFamily="34" charset="-122"/>
                <a:ea typeface="微软雅黑" panose="020B0503020204020204" pitchFamily="34" charset="-122"/>
              </a:rPr>
              <a:t>N=4</a:t>
            </a:r>
          </a:p>
        </p:txBody>
      </p:sp>
      <p:grpSp>
        <p:nvGrpSpPr>
          <p:cNvPr id="41" name="Group 67">
            <a:extLst>
              <a:ext uri="{FF2B5EF4-FFF2-40B4-BE49-F238E27FC236}">
                <a16:creationId xmlns:a16="http://schemas.microsoft.com/office/drawing/2014/main" id="{6F903986-262D-43C9-8087-8575562E07C0}"/>
              </a:ext>
            </a:extLst>
          </p:cNvPr>
          <p:cNvGrpSpPr>
            <a:grpSpLocks/>
          </p:cNvGrpSpPr>
          <p:nvPr/>
        </p:nvGrpSpPr>
        <p:grpSpPr bwMode="auto">
          <a:xfrm>
            <a:off x="1695450" y="1939925"/>
            <a:ext cx="1612899" cy="307975"/>
            <a:chOff x="115" y="914"/>
            <a:chExt cx="1016" cy="194"/>
          </a:xfrm>
        </p:grpSpPr>
        <p:sp>
          <p:nvSpPr>
            <p:cNvPr id="42" name="Rectangle 68">
              <a:extLst>
                <a:ext uri="{FF2B5EF4-FFF2-40B4-BE49-F238E27FC236}">
                  <a16:creationId xmlns:a16="http://schemas.microsoft.com/office/drawing/2014/main" id="{486B87DF-27ED-4D96-A190-8396E658A978}"/>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3" name="Text Box 69">
              <a:extLst>
                <a:ext uri="{FF2B5EF4-FFF2-40B4-BE49-F238E27FC236}">
                  <a16:creationId xmlns:a16="http://schemas.microsoft.com/office/drawing/2014/main" id="{A3C55A66-83CB-4713-A88F-58DB3FDC3C7A}"/>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grpSp>
        <p:nvGrpSpPr>
          <p:cNvPr id="44" name="Group 70">
            <a:extLst>
              <a:ext uri="{FF2B5EF4-FFF2-40B4-BE49-F238E27FC236}">
                <a16:creationId xmlns:a16="http://schemas.microsoft.com/office/drawing/2014/main" id="{72D3785A-7225-411C-B1D4-8F7D17778F0C}"/>
              </a:ext>
            </a:extLst>
          </p:cNvPr>
          <p:cNvGrpSpPr>
            <a:grpSpLocks/>
          </p:cNvGrpSpPr>
          <p:nvPr/>
        </p:nvGrpSpPr>
        <p:grpSpPr bwMode="auto">
          <a:xfrm>
            <a:off x="1703387" y="2225675"/>
            <a:ext cx="1612901" cy="307975"/>
            <a:chOff x="115" y="914"/>
            <a:chExt cx="1016" cy="194"/>
          </a:xfrm>
        </p:grpSpPr>
        <p:sp>
          <p:nvSpPr>
            <p:cNvPr id="45" name="Rectangle 71">
              <a:extLst>
                <a:ext uri="{FF2B5EF4-FFF2-40B4-BE49-F238E27FC236}">
                  <a16:creationId xmlns:a16="http://schemas.microsoft.com/office/drawing/2014/main" id="{72D86205-FE7C-4164-8815-09A7168E3CF1}"/>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6" name="Text Box 72">
              <a:extLst>
                <a:ext uri="{FF2B5EF4-FFF2-40B4-BE49-F238E27FC236}">
                  <a16:creationId xmlns:a16="http://schemas.microsoft.com/office/drawing/2014/main" id="{6EF66893-8180-4142-AC7A-83963DECB6DB}"/>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grpSp>
        <p:nvGrpSpPr>
          <p:cNvPr id="47" name="Group 73">
            <a:extLst>
              <a:ext uri="{FF2B5EF4-FFF2-40B4-BE49-F238E27FC236}">
                <a16:creationId xmlns:a16="http://schemas.microsoft.com/office/drawing/2014/main" id="{3C5A9DAC-D24F-4286-B023-3797E627682E}"/>
              </a:ext>
            </a:extLst>
          </p:cNvPr>
          <p:cNvGrpSpPr>
            <a:grpSpLocks/>
          </p:cNvGrpSpPr>
          <p:nvPr/>
        </p:nvGrpSpPr>
        <p:grpSpPr bwMode="auto">
          <a:xfrm>
            <a:off x="1700212" y="2500313"/>
            <a:ext cx="1612901" cy="307975"/>
            <a:chOff x="115" y="914"/>
            <a:chExt cx="1016" cy="194"/>
          </a:xfrm>
        </p:grpSpPr>
        <p:sp>
          <p:nvSpPr>
            <p:cNvPr id="48" name="Rectangle 74">
              <a:extLst>
                <a:ext uri="{FF2B5EF4-FFF2-40B4-BE49-F238E27FC236}">
                  <a16:creationId xmlns:a16="http://schemas.microsoft.com/office/drawing/2014/main" id="{02ECB21D-1EDB-4611-9CA0-7201F12B1768}"/>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9" name="Text Box 75">
              <a:extLst>
                <a:ext uri="{FF2B5EF4-FFF2-40B4-BE49-F238E27FC236}">
                  <a16:creationId xmlns:a16="http://schemas.microsoft.com/office/drawing/2014/main" id="{51926D60-2563-40A3-BB92-D81104A141B0}"/>
                </a:ext>
              </a:extLst>
            </p:cNvPr>
            <p:cNvSpPr txBox="1">
              <a:spLocks noChangeArrowheads="1"/>
            </p:cNvSpPr>
            <p:nvPr/>
          </p:nvSpPr>
          <p:spPr bwMode="auto">
            <a:xfrm>
              <a:off x="115" y="914"/>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1"/>
                  </a:solidFill>
                  <a:latin typeface="微软雅黑" panose="020B0503020204020204" pitchFamily="34" charset="-122"/>
                  <a:ea typeface="微软雅黑" panose="020B0503020204020204" pitchFamily="34" charset="-122"/>
                </a:rPr>
                <a:t>0 1 2 3 </a:t>
              </a:r>
              <a:r>
                <a:rPr lang="en-US" sz="1400">
                  <a:latin typeface="微软雅黑" panose="020B0503020204020204" pitchFamily="34" charset="-122"/>
                  <a:ea typeface="微软雅黑" panose="020B0503020204020204" pitchFamily="34" charset="-122"/>
                </a:rPr>
                <a:t>4 5 6 7 8 </a:t>
              </a:r>
            </a:p>
          </p:txBody>
        </p:sp>
      </p:grpSp>
      <p:sp>
        <p:nvSpPr>
          <p:cNvPr id="50" name="Rectangle 79">
            <a:extLst>
              <a:ext uri="{FF2B5EF4-FFF2-40B4-BE49-F238E27FC236}">
                <a16:creationId xmlns:a16="http://schemas.microsoft.com/office/drawing/2014/main" id="{F8A18732-63D3-40C3-B552-9B7BABC08514}"/>
              </a:ext>
            </a:extLst>
          </p:cNvPr>
          <p:cNvSpPr>
            <a:spLocks noChangeArrowheads="1"/>
          </p:cNvSpPr>
          <p:nvPr/>
        </p:nvSpPr>
        <p:spPr bwMode="auto">
          <a:xfrm>
            <a:off x="1911350" y="3305175"/>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1" name="Text Box 80">
            <a:extLst>
              <a:ext uri="{FF2B5EF4-FFF2-40B4-BE49-F238E27FC236}">
                <a16:creationId xmlns:a16="http://schemas.microsoft.com/office/drawing/2014/main" id="{B006B656-812C-414C-B0EC-D7629D1F0328}"/>
              </a:ext>
            </a:extLst>
          </p:cNvPr>
          <p:cNvSpPr txBox="1">
            <a:spLocks noChangeArrowheads="1"/>
          </p:cNvSpPr>
          <p:nvPr/>
        </p:nvSpPr>
        <p:spPr bwMode="auto">
          <a:xfrm>
            <a:off x="1697037" y="3270250"/>
            <a:ext cx="161294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a:t>
            </a:r>
            <a:r>
              <a:rPr lang="en-US" sz="1400">
                <a:solidFill>
                  <a:schemeClr val="bg1"/>
                </a:solidFill>
                <a:latin typeface="微软雅黑" panose="020B0503020204020204" pitchFamily="34" charset="-122"/>
                <a:ea typeface="微软雅黑" panose="020B0503020204020204" pitchFamily="34" charset="-122"/>
              </a:rPr>
              <a:t>1 2 3 4</a:t>
            </a:r>
            <a:r>
              <a:rPr lang="en-US" sz="1400">
                <a:latin typeface="微软雅黑" panose="020B0503020204020204" pitchFamily="34" charset="-122"/>
                <a:ea typeface="微软雅黑" panose="020B0503020204020204" pitchFamily="34" charset="-122"/>
              </a:rPr>
              <a:t> 5 6 7 8 </a:t>
            </a:r>
          </a:p>
        </p:txBody>
      </p:sp>
      <p:grpSp>
        <p:nvGrpSpPr>
          <p:cNvPr id="52" name="Group 84">
            <a:extLst>
              <a:ext uri="{FF2B5EF4-FFF2-40B4-BE49-F238E27FC236}">
                <a16:creationId xmlns:a16="http://schemas.microsoft.com/office/drawing/2014/main" id="{DB5A552E-9EFE-41C8-A7BD-EF975E228995}"/>
              </a:ext>
            </a:extLst>
          </p:cNvPr>
          <p:cNvGrpSpPr>
            <a:grpSpLocks/>
          </p:cNvGrpSpPr>
          <p:nvPr/>
        </p:nvGrpSpPr>
        <p:grpSpPr bwMode="auto">
          <a:xfrm>
            <a:off x="1693862" y="3544888"/>
            <a:ext cx="1612901" cy="307975"/>
            <a:chOff x="112" y="2105"/>
            <a:chExt cx="1016" cy="194"/>
          </a:xfrm>
        </p:grpSpPr>
        <p:sp>
          <p:nvSpPr>
            <p:cNvPr id="53" name="Rectangle 82">
              <a:extLst>
                <a:ext uri="{FF2B5EF4-FFF2-40B4-BE49-F238E27FC236}">
                  <a16:creationId xmlns:a16="http://schemas.microsoft.com/office/drawing/2014/main" id="{E9E24330-04A0-4A23-8DCB-EF692DBA4D2D}"/>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4" name="Text Box 83">
              <a:extLst>
                <a:ext uri="{FF2B5EF4-FFF2-40B4-BE49-F238E27FC236}">
                  <a16:creationId xmlns:a16="http://schemas.microsoft.com/office/drawing/2014/main" id="{4F4DD1DF-41B8-44EE-AC4E-F2A1629CFE5C}"/>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微软雅黑" panose="020B0503020204020204" pitchFamily="34" charset="-122"/>
                  <a:ea typeface="微软雅黑" panose="020B0503020204020204" pitchFamily="34" charset="-122"/>
                </a:rPr>
                <a:t>0 1</a:t>
              </a:r>
              <a:r>
                <a:rPr lang="en-US" sz="1400" dirty="0">
                  <a:solidFill>
                    <a:schemeClr val="bg1"/>
                  </a:solidFill>
                  <a:latin typeface="微软雅黑" panose="020B0503020204020204" pitchFamily="34" charset="-122"/>
                  <a:ea typeface="微软雅黑" panose="020B0503020204020204" pitchFamily="34" charset="-122"/>
                </a:rPr>
                <a:t> 2 3 4 5</a:t>
              </a:r>
              <a:r>
                <a:rPr lang="en-US" sz="1400" dirty="0">
                  <a:latin typeface="微软雅黑" panose="020B0503020204020204" pitchFamily="34" charset="-122"/>
                  <a:ea typeface="微软雅黑" panose="020B0503020204020204" pitchFamily="34" charset="-122"/>
                </a:rPr>
                <a:t> 6 7 8 </a:t>
              </a:r>
            </a:p>
          </p:txBody>
        </p:sp>
      </p:grpSp>
      <p:grpSp>
        <p:nvGrpSpPr>
          <p:cNvPr id="55" name="Group 85">
            <a:extLst>
              <a:ext uri="{FF2B5EF4-FFF2-40B4-BE49-F238E27FC236}">
                <a16:creationId xmlns:a16="http://schemas.microsoft.com/office/drawing/2014/main" id="{27924D13-EC5C-4E5E-9B71-0F6042465F42}"/>
              </a:ext>
            </a:extLst>
          </p:cNvPr>
          <p:cNvGrpSpPr>
            <a:grpSpLocks/>
          </p:cNvGrpSpPr>
          <p:nvPr/>
        </p:nvGrpSpPr>
        <p:grpSpPr bwMode="auto">
          <a:xfrm>
            <a:off x="1682750" y="4838700"/>
            <a:ext cx="1612899" cy="307975"/>
            <a:chOff x="112" y="2105"/>
            <a:chExt cx="1016" cy="194"/>
          </a:xfrm>
        </p:grpSpPr>
        <p:sp>
          <p:nvSpPr>
            <p:cNvPr id="56" name="Rectangle 86">
              <a:extLst>
                <a:ext uri="{FF2B5EF4-FFF2-40B4-BE49-F238E27FC236}">
                  <a16:creationId xmlns:a16="http://schemas.microsoft.com/office/drawing/2014/main" id="{9C394DF3-30E1-4EF9-9C72-AAE26FE9D1A1}"/>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7" name="Text Box 87">
              <a:extLst>
                <a:ext uri="{FF2B5EF4-FFF2-40B4-BE49-F238E27FC236}">
                  <a16:creationId xmlns:a16="http://schemas.microsoft.com/office/drawing/2014/main" id="{76C3BD31-5DD9-483A-8B2B-E2B311561AEF}"/>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58" name="Group 88">
            <a:extLst>
              <a:ext uri="{FF2B5EF4-FFF2-40B4-BE49-F238E27FC236}">
                <a16:creationId xmlns:a16="http://schemas.microsoft.com/office/drawing/2014/main" id="{813CD119-6390-46BD-AAA3-C4DE90F92F33}"/>
              </a:ext>
            </a:extLst>
          </p:cNvPr>
          <p:cNvGrpSpPr>
            <a:grpSpLocks/>
          </p:cNvGrpSpPr>
          <p:nvPr/>
        </p:nvGrpSpPr>
        <p:grpSpPr bwMode="auto">
          <a:xfrm>
            <a:off x="1690687" y="5080000"/>
            <a:ext cx="1612901" cy="307975"/>
            <a:chOff x="112" y="2105"/>
            <a:chExt cx="1016" cy="194"/>
          </a:xfrm>
        </p:grpSpPr>
        <p:sp>
          <p:nvSpPr>
            <p:cNvPr id="59" name="Rectangle 89">
              <a:extLst>
                <a:ext uri="{FF2B5EF4-FFF2-40B4-BE49-F238E27FC236}">
                  <a16:creationId xmlns:a16="http://schemas.microsoft.com/office/drawing/2014/main" id="{904F1356-AE7D-48DC-AB23-58C81ED15F96}"/>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0" name="Text Box 90">
              <a:extLst>
                <a:ext uri="{FF2B5EF4-FFF2-40B4-BE49-F238E27FC236}">
                  <a16:creationId xmlns:a16="http://schemas.microsoft.com/office/drawing/2014/main" id="{E623EB3F-C566-4DC3-BF58-265606EFD42A}"/>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61" name="Group 91">
            <a:extLst>
              <a:ext uri="{FF2B5EF4-FFF2-40B4-BE49-F238E27FC236}">
                <a16:creationId xmlns:a16="http://schemas.microsoft.com/office/drawing/2014/main" id="{D93230A1-F439-47B5-8F5C-7A96248A5B0C}"/>
              </a:ext>
            </a:extLst>
          </p:cNvPr>
          <p:cNvGrpSpPr>
            <a:grpSpLocks/>
          </p:cNvGrpSpPr>
          <p:nvPr/>
        </p:nvGrpSpPr>
        <p:grpSpPr bwMode="auto">
          <a:xfrm>
            <a:off x="1687512" y="5343525"/>
            <a:ext cx="1612901" cy="307975"/>
            <a:chOff x="112" y="2105"/>
            <a:chExt cx="1016" cy="194"/>
          </a:xfrm>
        </p:grpSpPr>
        <p:sp>
          <p:nvSpPr>
            <p:cNvPr id="62" name="Rectangle 92">
              <a:extLst>
                <a:ext uri="{FF2B5EF4-FFF2-40B4-BE49-F238E27FC236}">
                  <a16:creationId xmlns:a16="http://schemas.microsoft.com/office/drawing/2014/main" id="{C4770690-6817-4993-81FA-D7413CB1346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3" name="Text Box 93">
              <a:extLst>
                <a:ext uri="{FF2B5EF4-FFF2-40B4-BE49-F238E27FC236}">
                  <a16:creationId xmlns:a16="http://schemas.microsoft.com/office/drawing/2014/main" id="{575A3478-9216-4E20-911A-13C9E4CDDB44}"/>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grpSp>
        <p:nvGrpSpPr>
          <p:cNvPr id="64" name="Group 94">
            <a:extLst>
              <a:ext uri="{FF2B5EF4-FFF2-40B4-BE49-F238E27FC236}">
                <a16:creationId xmlns:a16="http://schemas.microsoft.com/office/drawing/2014/main" id="{57B10F01-AC9C-4007-ABB8-802E007D871D}"/>
              </a:ext>
            </a:extLst>
          </p:cNvPr>
          <p:cNvGrpSpPr>
            <a:grpSpLocks/>
          </p:cNvGrpSpPr>
          <p:nvPr/>
        </p:nvGrpSpPr>
        <p:grpSpPr bwMode="auto">
          <a:xfrm>
            <a:off x="1684337" y="5584825"/>
            <a:ext cx="1612901" cy="307975"/>
            <a:chOff x="112" y="2105"/>
            <a:chExt cx="1016" cy="194"/>
          </a:xfrm>
        </p:grpSpPr>
        <p:sp>
          <p:nvSpPr>
            <p:cNvPr id="65" name="Rectangle 95">
              <a:extLst>
                <a:ext uri="{FF2B5EF4-FFF2-40B4-BE49-F238E27FC236}">
                  <a16:creationId xmlns:a16="http://schemas.microsoft.com/office/drawing/2014/main" id="{F777719D-4A95-4036-B1C3-336A394BC395}"/>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6" name="Text Box 96">
              <a:extLst>
                <a:ext uri="{FF2B5EF4-FFF2-40B4-BE49-F238E27FC236}">
                  <a16:creationId xmlns:a16="http://schemas.microsoft.com/office/drawing/2014/main" id="{F3FE616E-FC2A-4BE9-AB92-FD7151FE1B82}"/>
                </a:ext>
              </a:extLst>
            </p:cNvPr>
            <p:cNvSpPr txBox="1">
              <a:spLocks noChangeArrowheads="1"/>
            </p:cNvSpPr>
            <p:nvPr/>
          </p:nvSpPr>
          <p:spPr bwMode="auto">
            <a:xfrm>
              <a:off x="112" y="2105"/>
              <a:ext cx="101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0 1</a:t>
              </a:r>
              <a:r>
                <a:rPr lang="en-US" sz="1400">
                  <a:solidFill>
                    <a:schemeClr val="bg1"/>
                  </a:solidFill>
                  <a:latin typeface="微软雅黑" panose="020B0503020204020204" pitchFamily="34" charset="-122"/>
                  <a:ea typeface="微软雅黑" panose="020B0503020204020204" pitchFamily="34" charset="-122"/>
                </a:rPr>
                <a:t> 2 3 4 5</a:t>
              </a:r>
              <a:r>
                <a:rPr lang="en-US" sz="1400">
                  <a:latin typeface="微软雅黑" panose="020B0503020204020204" pitchFamily="34" charset="-122"/>
                  <a:ea typeface="微软雅黑" panose="020B0503020204020204" pitchFamily="34" charset="-122"/>
                </a:rPr>
                <a:t> 6 7 8 </a:t>
              </a:r>
            </a:p>
          </p:txBody>
        </p:sp>
      </p:grpSp>
      <p:sp>
        <p:nvSpPr>
          <p:cNvPr id="67" name="Line 98">
            <a:extLst>
              <a:ext uri="{FF2B5EF4-FFF2-40B4-BE49-F238E27FC236}">
                <a16:creationId xmlns:a16="http://schemas.microsoft.com/office/drawing/2014/main" id="{02F98DC9-7457-4C76-ACF1-FB947F91B6B4}"/>
              </a:ext>
            </a:extLst>
          </p:cNvPr>
          <p:cNvSpPr>
            <a:spLocks noChangeShapeType="1"/>
          </p:cNvSpPr>
          <p:nvPr/>
        </p:nvSpPr>
        <p:spPr bwMode="auto">
          <a:xfrm flipH="1">
            <a:off x="5399087" y="3960813"/>
            <a:ext cx="2141538" cy="127158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8" name="Line 99">
            <a:extLst>
              <a:ext uri="{FF2B5EF4-FFF2-40B4-BE49-F238E27FC236}">
                <a16:creationId xmlns:a16="http://schemas.microsoft.com/office/drawing/2014/main" id="{00153322-E8F2-4E88-8A6E-05A4834F913A}"/>
              </a:ext>
            </a:extLst>
          </p:cNvPr>
          <p:cNvSpPr>
            <a:spLocks noChangeShapeType="1"/>
          </p:cNvSpPr>
          <p:nvPr/>
        </p:nvSpPr>
        <p:spPr bwMode="auto">
          <a:xfrm flipH="1">
            <a:off x="5392737" y="4270375"/>
            <a:ext cx="2154238" cy="13366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9" name="Line 100">
            <a:extLst>
              <a:ext uri="{FF2B5EF4-FFF2-40B4-BE49-F238E27FC236}">
                <a16:creationId xmlns:a16="http://schemas.microsoft.com/office/drawing/2014/main" id="{FA1D297B-4FF8-4A7B-B780-C71251B35B5D}"/>
              </a:ext>
            </a:extLst>
          </p:cNvPr>
          <p:cNvSpPr>
            <a:spLocks noChangeShapeType="1"/>
          </p:cNvSpPr>
          <p:nvPr/>
        </p:nvSpPr>
        <p:spPr bwMode="auto">
          <a:xfrm flipH="1">
            <a:off x="6508750" y="5461000"/>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3" name="Text Box 44">
            <a:extLst>
              <a:ext uri="{FF2B5EF4-FFF2-40B4-BE49-F238E27FC236}">
                <a16:creationId xmlns:a16="http://schemas.microsoft.com/office/drawing/2014/main" id="{035113C5-84C7-4046-B6CF-B0745E2975F5}"/>
              </a:ext>
            </a:extLst>
          </p:cNvPr>
          <p:cNvSpPr txBox="1">
            <a:spLocks noChangeArrowheads="1"/>
          </p:cNvSpPr>
          <p:nvPr/>
        </p:nvSpPr>
        <p:spPr bwMode="auto">
          <a:xfrm>
            <a:off x="4382196" y="5121317"/>
            <a:ext cx="10605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 4</a:t>
            </a:r>
            <a:endParaRPr lang="en-US" sz="1400" dirty="0">
              <a:latin typeface="微软雅黑" panose="020B0503020204020204" pitchFamily="34" charset="-122"/>
              <a:ea typeface="微软雅黑" panose="020B0503020204020204" pitchFamily="34" charset="-122"/>
            </a:endParaRPr>
          </a:p>
        </p:txBody>
      </p:sp>
      <p:sp>
        <p:nvSpPr>
          <p:cNvPr id="74" name="Text Box 44">
            <a:extLst>
              <a:ext uri="{FF2B5EF4-FFF2-40B4-BE49-F238E27FC236}">
                <a16:creationId xmlns:a16="http://schemas.microsoft.com/office/drawing/2014/main" id="{9F8C75BA-7746-4779-9CBF-3183BF49C1B4}"/>
              </a:ext>
            </a:extLst>
          </p:cNvPr>
          <p:cNvSpPr txBox="1">
            <a:spLocks noChangeArrowheads="1"/>
          </p:cNvSpPr>
          <p:nvPr/>
        </p:nvSpPr>
        <p:spPr bwMode="auto">
          <a:xfrm>
            <a:off x="4376924" y="5462477"/>
            <a:ext cx="10605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 5</a:t>
            </a:r>
            <a:endParaRPr lang="en-US" sz="1400" dirty="0">
              <a:latin typeface="微软雅黑" panose="020B0503020204020204" pitchFamily="34" charset="-122"/>
              <a:ea typeface="微软雅黑" panose="020B0503020204020204" pitchFamily="34" charset="-122"/>
            </a:endParaRPr>
          </a:p>
        </p:txBody>
      </p:sp>
      <p:sp>
        <p:nvSpPr>
          <p:cNvPr id="75" name="Text Box 93">
            <a:extLst>
              <a:ext uri="{FF2B5EF4-FFF2-40B4-BE49-F238E27FC236}">
                <a16:creationId xmlns:a16="http://schemas.microsoft.com/office/drawing/2014/main" id="{0D237310-A71A-44A8-9185-9E4F0999A965}"/>
              </a:ext>
            </a:extLst>
          </p:cNvPr>
          <p:cNvSpPr txBox="1">
            <a:spLocks noChangeArrowheads="1"/>
          </p:cNvSpPr>
          <p:nvPr/>
        </p:nvSpPr>
        <p:spPr bwMode="auto">
          <a:xfrm>
            <a:off x="7553325" y="5518102"/>
            <a:ext cx="436664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b="1" i="1" dirty="0">
                <a:solidFill>
                  <a:srgbClr val="FF0000"/>
                </a:solidFill>
                <a:latin typeface="微软雅黑" panose="020B0503020204020204" pitchFamily="34" charset="-122"/>
                <a:ea typeface="微软雅黑" panose="020B0503020204020204" pitchFamily="34" charset="-122"/>
              </a:rPr>
              <a:t>此时</a:t>
            </a:r>
            <a:r>
              <a:rPr lang="en-US" altLang="zh-CN" b="1" i="1" dirty="0" err="1">
                <a:solidFill>
                  <a:srgbClr val="FF0000"/>
                </a:solidFill>
                <a:latin typeface="微软雅黑" panose="020B0503020204020204" pitchFamily="34" charset="-122"/>
                <a:ea typeface="微软雅黑" panose="020B0503020204020204" pitchFamily="34" charset="-122"/>
              </a:rPr>
              <a:t>recvbase</a:t>
            </a:r>
            <a:r>
              <a:rPr lang="en-US" altLang="zh-CN" b="1" i="1" dirty="0">
                <a:solidFill>
                  <a:srgbClr val="FF0000"/>
                </a:solidFill>
                <a:latin typeface="微软雅黑" panose="020B0503020204020204" pitchFamily="34" charset="-122"/>
                <a:ea typeface="微软雅黑" panose="020B0503020204020204" pitchFamily="34" charset="-122"/>
              </a:rPr>
              <a:t>=6</a:t>
            </a:r>
            <a:r>
              <a:rPr lang="zh-CN" altLang="en-US" b="1" i="1" dirty="0">
                <a:solidFill>
                  <a:srgbClr val="FF0000"/>
                </a:solidFill>
                <a:latin typeface="微软雅黑" panose="020B0503020204020204" pitchFamily="34" charset="-122"/>
                <a:ea typeface="微软雅黑" panose="020B0503020204020204" pitchFamily="34" charset="-122"/>
              </a:rPr>
              <a:t>，如果不发送</a:t>
            </a:r>
            <a:r>
              <a:rPr lang="en-US" altLang="zh-CN" b="1" i="1" dirty="0">
                <a:solidFill>
                  <a:srgbClr val="FF0000"/>
                </a:solidFill>
                <a:latin typeface="微软雅黑" panose="020B0503020204020204" pitchFamily="34" charset="-122"/>
                <a:ea typeface="微软雅黑" panose="020B0503020204020204" pitchFamily="34" charset="-122"/>
              </a:rPr>
              <a:t>ack 2</a:t>
            </a:r>
            <a:r>
              <a:rPr lang="zh-CN" altLang="en-US" b="1" i="1" dirty="0">
                <a:solidFill>
                  <a:srgbClr val="FF0000"/>
                </a:solidFill>
                <a:latin typeface="微软雅黑" panose="020B0503020204020204" pitchFamily="34" charset="-122"/>
                <a:ea typeface="微软雅黑" panose="020B0503020204020204" pitchFamily="34" charset="-122"/>
              </a:rPr>
              <a:t>会怎样？</a:t>
            </a:r>
            <a:endParaRPr lang="en-US" b="1" i="1" dirty="0">
              <a:solidFill>
                <a:srgbClr val="FF0000"/>
              </a:solidFill>
              <a:latin typeface="微软雅黑" panose="020B0503020204020204" pitchFamily="34" charset="-122"/>
              <a:ea typeface="微软雅黑" panose="020B0503020204020204" pitchFamily="34" charset="-122"/>
            </a:endParaRPr>
          </a:p>
        </p:txBody>
      </p:sp>
      <p:sp>
        <p:nvSpPr>
          <p:cNvPr id="70" name="Line 21">
            <a:extLst>
              <a:ext uri="{FF2B5EF4-FFF2-40B4-BE49-F238E27FC236}">
                <a16:creationId xmlns:a16="http://schemas.microsoft.com/office/drawing/2014/main" id="{332226D0-959E-4B34-B4B9-07729D8CC935}"/>
              </a:ext>
            </a:extLst>
          </p:cNvPr>
          <p:cNvSpPr>
            <a:spLocks noChangeShapeType="1"/>
          </p:cNvSpPr>
          <p:nvPr/>
        </p:nvSpPr>
        <p:spPr bwMode="auto">
          <a:xfrm flipH="1">
            <a:off x="6477000" y="2835594"/>
            <a:ext cx="1096920" cy="588644"/>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9797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42C72-BD6A-4FEB-A5DA-BD9B707B6E55}"/>
              </a:ext>
            </a:extLst>
          </p:cNvPr>
          <p:cNvSpPr>
            <a:spLocks noGrp="1"/>
          </p:cNvSpPr>
          <p:nvPr>
            <p:ph type="title"/>
          </p:nvPr>
        </p:nvSpPr>
        <p:spPr/>
        <p:txBody>
          <a:bodyPr/>
          <a:lstStyle/>
          <a:p>
            <a:r>
              <a:rPr lang="zh-CN" altLang="en-US" dirty="0"/>
              <a:t>复用</a:t>
            </a:r>
            <a:r>
              <a:rPr lang="en-US" altLang="zh-CN" dirty="0"/>
              <a:t>seq</a:t>
            </a:r>
            <a:r>
              <a:rPr lang="zh-CN" altLang="en-US" dirty="0"/>
              <a:t>对选择重传的影响</a:t>
            </a:r>
          </a:p>
        </p:txBody>
      </p:sp>
      <p:sp>
        <p:nvSpPr>
          <p:cNvPr id="4" name="灯片编号占位符 3">
            <a:extLst>
              <a:ext uri="{FF2B5EF4-FFF2-40B4-BE49-F238E27FC236}">
                <a16:creationId xmlns:a16="http://schemas.microsoft.com/office/drawing/2014/main" id="{C056A9A3-9963-403D-A338-D389500EAD63}"/>
              </a:ext>
            </a:extLst>
          </p:cNvPr>
          <p:cNvSpPr>
            <a:spLocks noGrp="1"/>
          </p:cNvSpPr>
          <p:nvPr>
            <p:ph type="sldNum" sz="quarter" idx="11"/>
          </p:nvPr>
        </p:nvSpPr>
        <p:spPr/>
        <p:txBody>
          <a:bodyPr/>
          <a:lstStyle/>
          <a:p>
            <a:pPr>
              <a:defRPr/>
            </a:pPr>
            <a:fld id="{3FFE790D-BCFB-4008-9260-CA63AEE325FD}" type="slidenum">
              <a:rPr lang="en-US" smtClean="0"/>
              <a:pPr>
                <a:defRPr/>
              </a:pPr>
              <a:t>71</a:t>
            </a:fld>
            <a:endParaRPr lang="en-US" dirty="0"/>
          </a:p>
        </p:txBody>
      </p:sp>
      <p:sp>
        <p:nvSpPr>
          <p:cNvPr id="6" name="Rectangle 3">
            <a:extLst>
              <a:ext uri="{FF2B5EF4-FFF2-40B4-BE49-F238E27FC236}">
                <a16:creationId xmlns:a16="http://schemas.microsoft.com/office/drawing/2014/main" id="{70D3F54B-1BF9-4519-9C2D-A37F84CB3E2B}"/>
              </a:ext>
            </a:extLst>
          </p:cNvPr>
          <p:cNvSpPr txBox="1">
            <a:spLocks noChangeArrowheads="1"/>
          </p:cNvSpPr>
          <p:nvPr/>
        </p:nvSpPr>
        <p:spPr bwMode="auto">
          <a:xfrm>
            <a:off x="2016825" y="1329425"/>
            <a:ext cx="3276600" cy="141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Font typeface="Wingdings" panose="05000000000000000000" pitchFamily="2" charset="2"/>
              <a:buNone/>
            </a:pPr>
            <a:r>
              <a:rPr lang="zh-CN" altLang="en-US" sz="2400" kern="0" dirty="0">
                <a:solidFill>
                  <a:srgbClr val="C00000"/>
                </a:solidFill>
              </a:rPr>
              <a:t>例子</a:t>
            </a:r>
            <a:r>
              <a:rPr lang="en-US" altLang="zh-CN" sz="2400" kern="0" dirty="0">
                <a:solidFill>
                  <a:srgbClr val="C00000"/>
                </a:solidFill>
              </a:rPr>
              <a:t>: </a:t>
            </a:r>
          </a:p>
          <a:p>
            <a:pPr>
              <a:lnSpc>
                <a:spcPct val="80000"/>
              </a:lnSpc>
            </a:pPr>
            <a:r>
              <a:rPr lang="en-US" altLang="zh-CN" sz="2400" kern="0" dirty="0"/>
              <a:t>seq </a:t>
            </a:r>
            <a:r>
              <a:rPr lang="zh-CN" altLang="en-US" sz="2400" kern="0" dirty="0"/>
              <a:t>取值</a:t>
            </a:r>
            <a:r>
              <a:rPr lang="en-US" altLang="ja-JP" sz="2400" kern="0" dirty="0"/>
              <a:t>: 0, 1, 2, 3</a:t>
            </a:r>
          </a:p>
          <a:p>
            <a:pPr>
              <a:lnSpc>
                <a:spcPct val="80000"/>
              </a:lnSpc>
            </a:pPr>
            <a:r>
              <a:rPr lang="zh-CN" altLang="en-US" sz="2400" kern="0" dirty="0"/>
              <a:t>窗口大小</a:t>
            </a:r>
            <a:r>
              <a:rPr lang="en-US" altLang="zh-CN" sz="2400" kern="0" dirty="0"/>
              <a:t>=3</a:t>
            </a:r>
            <a:endParaRPr lang="en-US" altLang="zh-CN" kern="0" dirty="0"/>
          </a:p>
        </p:txBody>
      </p:sp>
      <p:sp>
        <p:nvSpPr>
          <p:cNvPr id="7" name="Text Box 40">
            <a:extLst>
              <a:ext uri="{FF2B5EF4-FFF2-40B4-BE49-F238E27FC236}">
                <a16:creationId xmlns:a16="http://schemas.microsoft.com/office/drawing/2014/main" id="{2253878D-0EF4-49C3-9A78-654E55C29892}"/>
              </a:ext>
            </a:extLst>
          </p:cNvPr>
          <p:cNvSpPr txBox="1">
            <a:spLocks noChangeArrowheads="1"/>
          </p:cNvSpPr>
          <p:nvPr/>
        </p:nvSpPr>
        <p:spPr bwMode="auto">
          <a:xfrm>
            <a:off x="3240934" y="3032934"/>
            <a:ext cx="180049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zh-CN" altLang="en-US" sz="1400" dirty="0">
                <a:latin typeface="微软雅黑" panose="020B0503020204020204" pitchFamily="34" charset="-122"/>
                <a:ea typeface="微软雅黑" panose="020B0503020204020204" pitchFamily="34" charset="-122"/>
              </a:rPr>
              <a:t>收到包后的接收窗口</a:t>
            </a:r>
            <a:endParaRPr lang="en-US" sz="1400" dirty="0">
              <a:latin typeface="微软雅黑" panose="020B0503020204020204" pitchFamily="34" charset="-122"/>
              <a:ea typeface="微软雅黑" panose="020B0503020204020204" pitchFamily="34" charset="-122"/>
            </a:endParaRPr>
          </a:p>
        </p:txBody>
      </p:sp>
      <p:sp>
        <p:nvSpPr>
          <p:cNvPr id="8" name="Text Box 41">
            <a:extLst>
              <a:ext uri="{FF2B5EF4-FFF2-40B4-BE49-F238E27FC236}">
                <a16:creationId xmlns:a16="http://schemas.microsoft.com/office/drawing/2014/main" id="{A5E8C6F6-D8D6-4FD8-9241-55370FDDF5DB}"/>
              </a:ext>
            </a:extLst>
          </p:cNvPr>
          <p:cNvSpPr txBox="1">
            <a:spLocks noChangeArrowheads="1"/>
          </p:cNvSpPr>
          <p:nvPr/>
        </p:nvSpPr>
        <p:spPr bwMode="auto">
          <a:xfrm>
            <a:off x="288652" y="3030841"/>
            <a:ext cx="197906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a:latin typeface="微软雅黑" panose="020B0503020204020204" pitchFamily="34" charset="-122"/>
                <a:ea typeface="微软雅黑" panose="020B0503020204020204" pitchFamily="34" charset="-122"/>
              </a:rPr>
              <a:t>收到</a:t>
            </a:r>
            <a:r>
              <a:rPr lang="en-US" altLang="zh-CN" sz="1400" dirty="0">
                <a:latin typeface="微软雅黑" panose="020B0503020204020204" pitchFamily="34" charset="-122"/>
                <a:ea typeface="微软雅黑" panose="020B0503020204020204" pitchFamily="34" charset="-122"/>
              </a:rPr>
              <a:t>ACK</a:t>
            </a:r>
            <a:r>
              <a:rPr lang="zh-CN" altLang="en-US" sz="1400" dirty="0">
                <a:latin typeface="微软雅黑" panose="020B0503020204020204" pitchFamily="34" charset="-122"/>
                <a:ea typeface="微软雅黑" panose="020B0503020204020204" pitchFamily="34" charset="-122"/>
              </a:rPr>
              <a:t>后的发送窗口</a:t>
            </a:r>
            <a:endParaRPr lang="en-US" sz="1400" dirty="0">
              <a:latin typeface="微软雅黑" panose="020B0503020204020204" pitchFamily="34" charset="-122"/>
              <a:ea typeface="微软雅黑" panose="020B0503020204020204" pitchFamily="34" charset="-122"/>
            </a:endParaRPr>
          </a:p>
        </p:txBody>
      </p:sp>
      <p:sp>
        <p:nvSpPr>
          <p:cNvPr id="9" name="Line 58">
            <a:extLst>
              <a:ext uri="{FF2B5EF4-FFF2-40B4-BE49-F238E27FC236}">
                <a16:creationId xmlns:a16="http://schemas.microsoft.com/office/drawing/2014/main" id="{CFBA52C7-89DB-48E7-BAB3-8C18D436288C}"/>
              </a:ext>
            </a:extLst>
          </p:cNvPr>
          <p:cNvSpPr>
            <a:spLocks noChangeShapeType="1"/>
          </p:cNvSpPr>
          <p:nvPr/>
        </p:nvSpPr>
        <p:spPr bwMode="auto">
          <a:xfrm>
            <a:off x="661738" y="3358462"/>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0" name="Line 59">
            <a:extLst>
              <a:ext uri="{FF2B5EF4-FFF2-40B4-BE49-F238E27FC236}">
                <a16:creationId xmlns:a16="http://schemas.microsoft.com/office/drawing/2014/main" id="{C59AD1F6-58EC-4B03-AD10-9DBD0AC28557}"/>
              </a:ext>
            </a:extLst>
          </p:cNvPr>
          <p:cNvSpPr>
            <a:spLocks noChangeShapeType="1"/>
          </p:cNvSpPr>
          <p:nvPr/>
        </p:nvSpPr>
        <p:spPr bwMode="auto">
          <a:xfrm>
            <a:off x="3443038" y="3358462"/>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nvGrpSpPr>
          <p:cNvPr id="11" name="Group 129">
            <a:extLst>
              <a:ext uri="{FF2B5EF4-FFF2-40B4-BE49-F238E27FC236}">
                <a16:creationId xmlns:a16="http://schemas.microsoft.com/office/drawing/2014/main" id="{689ABBD4-F165-431B-B2F5-CD0266E416DF}"/>
              </a:ext>
            </a:extLst>
          </p:cNvPr>
          <p:cNvGrpSpPr>
            <a:grpSpLocks/>
          </p:cNvGrpSpPr>
          <p:nvPr/>
        </p:nvGrpSpPr>
        <p:grpSpPr bwMode="auto">
          <a:xfrm>
            <a:off x="6400800" y="3056180"/>
            <a:ext cx="5627694" cy="2546351"/>
            <a:chOff x="2733" y="2536"/>
            <a:chExt cx="3545" cy="1604"/>
          </a:xfrm>
        </p:grpSpPr>
        <p:grpSp>
          <p:nvGrpSpPr>
            <p:cNvPr id="12" name="Group 8">
              <a:extLst>
                <a:ext uri="{FF2B5EF4-FFF2-40B4-BE49-F238E27FC236}">
                  <a16:creationId xmlns:a16="http://schemas.microsoft.com/office/drawing/2014/main" id="{34E41666-7FA4-43E6-86F7-2A734B408814}"/>
                </a:ext>
              </a:extLst>
            </p:cNvPr>
            <p:cNvGrpSpPr>
              <a:grpSpLocks/>
            </p:cNvGrpSpPr>
            <p:nvPr/>
          </p:nvGrpSpPr>
          <p:grpSpPr bwMode="auto">
            <a:xfrm>
              <a:off x="2808" y="2584"/>
              <a:ext cx="682" cy="174"/>
              <a:chOff x="1895" y="3931"/>
              <a:chExt cx="682" cy="174"/>
            </a:xfrm>
          </p:grpSpPr>
          <p:sp>
            <p:nvSpPr>
              <p:cNvPr id="46" name="Rectangle 7">
                <a:extLst>
                  <a:ext uri="{FF2B5EF4-FFF2-40B4-BE49-F238E27FC236}">
                    <a16:creationId xmlns:a16="http://schemas.microsoft.com/office/drawing/2014/main" id="{1E5DE4E6-546E-4285-9D17-3585E656608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7" name="Text Box 6">
                <a:extLst>
                  <a:ext uri="{FF2B5EF4-FFF2-40B4-BE49-F238E27FC236}">
                    <a16:creationId xmlns:a16="http://schemas.microsoft.com/office/drawing/2014/main" id="{FD39E49F-1471-4925-8870-D5A52164EF40}"/>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grpSp>
          <p:nvGrpSpPr>
            <p:cNvPr id="13" name="Group 9">
              <a:extLst>
                <a:ext uri="{FF2B5EF4-FFF2-40B4-BE49-F238E27FC236}">
                  <a16:creationId xmlns:a16="http://schemas.microsoft.com/office/drawing/2014/main" id="{A7A0D276-87D6-4FB9-960B-D602ECDD6921}"/>
                </a:ext>
              </a:extLst>
            </p:cNvPr>
            <p:cNvGrpSpPr>
              <a:grpSpLocks/>
            </p:cNvGrpSpPr>
            <p:nvPr/>
          </p:nvGrpSpPr>
          <p:grpSpPr bwMode="auto">
            <a:xfrm>
              <a:off x="2820" y="2757"/>
              <a:ext cx="682" cy="174"/>
              <a:chOff x="1895" y="3931"/>
              <a:chExt cx="682" cy="174"/>
            </a:xfrm>
          </p:grpSpPr>
          <p:sp>
            <p:nvSpPr>
              <p:cNvPr id="44" name="Rectangle 10">
                <a:extLst>
                  <a:ext uri="{FF2B5EF4-FFF2-40B4-BE49-F238E27FC236}">
                    <a16:creationId xmlns:a16="http://schemas.microsoft.com/office/drawing/2014/main" id="{25B8C7D1-DF75-4BF8-A5D3-3372C773C62D}"/>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5" name="Text Box 11">
                <a:extLst>
                  <a:ext uri="{FF2B5EF4-FFF2-40B4-BE49-F238E27FC236}">
                    <a16:creationId xmlns:a16="http://schemas.microsoft.com/office/drawing/2014/main" id="{D6A8A920-0174-48FE-9EC2-0917495A683C}"/>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grpSp>
          <p:nvGrpSpPr>
            <p:cNvPr id="14" name="Group 12">
              <a:extLst>
                <a:ext uri="{FF2B5EF4-FFF2-40B4-BE49-F238E27FC236}">
                  <a16:creationId xmlns:a16="http://schemas.microsoft.com/office/drawing/2014/main" id="{1B6DAA59-48EA-45B5-89D8-7681C24DD895}"/>
                </a:ext>
              </a:extLst>
            </p:cNvPr>
            <p:cNvGrpSpPr>
              <a:grpSpLocks/>
            </p:cNvGrpSpPr>
            <p:nvPr/>
          </p:nvGrpSpPr>
          <p:grpSpPr bwMode="auto">
            <a:xfrm>
              <a:off x="2825" y="2923"/>
              <a:ext cx="682" cy="174"/>
              <a:chOff x="1895" y="3931"/>
              <a:chExt cx="682" cy="174"/>
            </a:xfrm>
          </p:grpSpPr>
          <p:sp>
            <p:nvSpPr>
              <p:cNvPr id="42" name="Rectangle 13">
                <a:extLst>
                  <a:ext uri="{FF2B5EF4-FFF2-40B4-BE49-F238E27FC236}">
                    <a16:creationId xmlns:a16="http://schemas.microsoft.com/office/drawing/2014/main" id="{35A618DD-3E71-42E4-85CD-4C9931A8D357}"/>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3" name="Text Box 14">
                <a:extLst>
                  <a:ext uri="{FF2B5EF4-FFF2-40B4-BE49-F238E27FC236}">
                    <a16:creationId xmlns:a16="http://schemas.microsoft.com/office/drawing/2014/main" id="{CBD55C9C-794E-4D15-8A65-E18DC19F3AD8}"/>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sp>
          <p:nvSpPr>
            <p:cNvPr id="15" name="Line 15">
              <a:extLst>
                <a:ext uri="{FF2B5EF4-FFF2-40B4-BE49-F238E27FC236}">
                  <a16:creationId xmlns:a16="http://schemas.microsoft.com/office/drawing/2014/main" id="{9F86EC30-D879-4E98-914D-C0516A097C32}"/>
                </a:ext>
              </a:extLst>
            </p:cNvPr>
            <p:cNvSpPr>
              <a:spLocks noChangeShapeType="1"/>
            </p:cNvSpPr>
            <p:nvPr/>
          </p:nvSpPr>
          <p:spPr bwMode="auto">
            <a:xfrm>
              <a:off x="3449" y="2671"/>
              <a:ext cx="1151" cy="1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6" name="Line 16">
              <a:extLst>
                <a:ext uri="{FF2B5EF4-FFF2-40B4-BE49-F238E27FC236}">
                  <a16:creationId xmlns:a16="http://schemas.microsoft.com/office/drawing/2014/main" id="{FE669BF7-A1BD-46F2-A780-2293FB4881F2}"/>
                </a:ext>
              </a:extLst>
            </p:cNvPr>
            <p:cNvSpPr>
              <a:spLocks noChangeShapeType="1"/>
            </p:cNvSpPr>
            <p:nvPr/>
          </p:nvSpPr>
          <p:spPr bwMode="auto">
            <a:xfrm>
              <a:off x="3468" y="2851"/>
              <a:ext cx="1139" cy="144"/>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7" name="Line 17">
              <a:extLst>
                <a:ext uri="{FF2B5EF4-FFF2-40B4-BE49-F238E27FC236}">
                  <a16:creationId xmlns:a16="http://schemas.microsoft.com/office/drawing/2014/main" id="{81C37534-4998-4AD0-A640-9474CA6A0C9B}"/>
                </a:ext>
              </a:extLst>
            </p:cNvPr>
            <p:cNvSpPr>
              <a:spLocks noChangeShapeType="1"/>
            </p:cNvSpPr>
            <p:nvPr/>
          </p:nvSpPr>
          <p:spPr bwMode="auto">
            <a:xfrm>
              <a:off x="3487" y="3031"/>
              <a:ext cx="1124" cy="132"/>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18" name="Text Box 18">
              <a:extLst>
                <a:ext uri="{FF2B5EF4-FFF2-40B4-BE49-F238E27FC236}">
                  <a16:creationId xmlns:a16="http://schemas.microsoft.com/office/drawing/2014/main" id="{DAEEF473-4B0E-4E86-AC7F-F85803F77F4C}"/>
                </a:ext>
              </a:extLst>
            </p:cNvPr>
            <p:cNvSpPr txBox="1">
              <a:spLocks noChangeArrowheads="1"/>
            </p:cNvSpPr>
            <p:nvPr/>
          </p:nvSpPr>
          <p:spPr bwMode="auto">
            <a:xfrm>
              <a:off x="3520" y="2536"/>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pkt0</a:t>
              </a:r>
            </a:p>
          </p:txBody>
        </p:sp>
        <p:sp>
          <p:nvSpPr>
            <p:cNvPr id="19" name="Text Box 19">
              <a:extLst>
                <a:ext uri="{FF2B5EF4-FFF2-40B4-BE49-F238E27FC236}">
                  <a16:creationId xmlns:a16="http://schemas.microsoft.com/office/drawing/2014/main" id="{AEFDC670-1F6B-4107-B4BA-52B21479FC26}"/>
                </a:ext>
              </a:extLst>
            </p:cNvPr>
            <p:cNvSpPr txBox="1">
              <a:spLocks noChangeArrowheads="1"/>
            </p:cNvSpPr>
            <p:nvPr/>
          </p:nvSpPr>
          <p:spPr bwMode="auto">
            <a:xfrm>
              <a:off x="3518" y="2716"/>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pkt1</a:t>
              </a:r>
            </a:p>
          </p:txBody>
        </p:sp>
        <p:sp>
          <p:nvSpPr>
            <p:cNvPr id="20" name="Text Box 20">
              <a:extLst>
                <a:ext uri="{FF2B5EF4-FFF2-40B4-BE49-F238E27FC236}">
                  <a16:creationId xmlns:a16="http://schemas.microsoft.com/office/drawing/2014/main" id="{E83F89A5-A77A-47FE-98B3-3E56F36DF61C}"/>
                </a:ext>
              </a:extLst>
            </p:cNvPr>
            <p:cNvSpPr txBox="1">
              <a:spLocks noChangeArrowheads="1"/>
            </p:cNvSpPr>
            <p:nvPr/>
          </p:nvSpPr>
          <p:spPr bwMode="auto">
            <a:xfrm>
              <a:off x="3516" y="2896"/>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pkt2</a:t>
              </a:r>
            </a:p>
          </p:txBody>
        </p:sp>
        <p:grpSp>
          <p:nvGrpSpPr>
            <p:cNvPr id="21" name="Group 23">
              <a:extLst>
                <a:ext uri="{FF2B5EF4-FFF2-40B4-BE49-F238E27FC236}">
                  <a16:creationId xmlns:a16="http://schemas.microsoft.com/office/drawing/2014/main" id="{435CEF64-69E0-4DBC-8DE9-D11A801AE295}"/>
                </a:ext>
              </a:extLst>
            </p:cNvPr>
            <p:cNvGrpSpPr>
              <a:grpSpLocks/>
            </p:cNvGrpSpPr>
            <p:nvPr/>
          </p:nvGrpSpPr>
          <p:grpSpPr bwMode="auto">
            <a:xfrm>
              <a:off x="2827" y="3573"/>
              <a:ext cx="682" cy="174"/>
              <a:chOff x="1895" y="3931"/>
              <a:chExt cx="682" cy="174"/>
            </a:xfrm>
          </p:grpSpPr>
          <p:sp>
            <p:nvSpPr>
              <p:cNvPr id="40" name="Rectangle 24">
                <a:extLst>
                  <a:ext uri="{FF2B5EF4-FFF2-40B4-BE49-F238E27FC236}">
                    <a16:creationId xmlns:a16="http://schemas.microsoft.com/office/drawing/2014/main" id="{70B471E6-9421-447A-B24A-35E1C4BDB9E2}"/>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41" name="Text Box 25">
                <a:extLst>
                  <a:ext uri="{FF2B5EF4-FFF2-40B4-BE49-F238E27FC236}">
                    <a16:creationId xmlns:a16="http://schemas.microsoft.com/office/drawing/2014/main" id="{6EA0ADEF-ECF3-4CFB-BAED-616E8A08AA71}"/>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sp>
          <p:nvSpPr>
            <p:cNvPr id="22" name="Line 32">
              <a:extLst>
                <a:ext uri="{FF2B5EF4-FFF2-40B4-BE49-F238E27FC236}">
                  <a16:creationId xmlns:a16="http://schemas.microsoft.com/office/drawing/2014/main" id="{5DBF9E1E-E7F6-412E-AD0F-4BBC2C148427}"/>
                </a:ext>
              </a:extLst>
            </p:cNvPr>
            <p:cNvSpPr>
              <a:spLocks noChangeShapeType="1"/>
            </p:cNvSpPr>
            <p:nvPr/>
          </p:nvSpPr>
          <p:spPr bwMode="auto">
            <a:xfrm>
              <a:off x="3489" y="3657"/>
              <a:ext cx="1124" cy="141"/>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23" name="Text Box 35">
              <a:extLst>
                <a:ext uri="{FF2B5EF4-FFF2-40B4-BE49-F238E27FC236}">
                  <a16:creationId xmlns:a16="http://schemas.microsoft.com/office/drawing/2014/main" id="{74D654B0-736F-40AD-A016-8D48C049C325}"/>
                </a:ext>
              </a:extLst>
            </p:cNvPr>
            <p:cNvSpPr txBox="1">
              <a:spLocks noChangeArrowheads="1"/>
            </p:cNvSpPr>
            <p:nvPr/>
          </p:nvSpPr>
          <p:spPr bwMode="auto">
            <a:xfrm>
              <a:off x="3542" y="3522"/>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pkt0</a:t>
              </a:r>
            </a:p>
          </p:txBody>
        </p:sp>
        <p:sp>
          <p:nvSpPr>
            <p:cNvPr id="24" name="Text Box 39">
              <a:extLst>
                <a:ext uri="{FF2B5EF4-FFF2-40B4-BE49-F238E27FC236}">
                  <a16:creationId xmlns:a16="http://schemas.microsoft.com/office/drawing/2014/main" id="{16A9F3BC-E93F-4893-9B77-3B6F8E2D0125}"/>
                </a:ext>
              </a:extLst>
            </p:cNvPr>
            <p:cNvSpPr txBox="1">
              <a:spLocks noChangeArrowheads="1"/>
            </p:cNvSpPr>
            <p:nvPr/>
          </p:nvSpPr>
          <p:spPr bwMode="auto">
            <a:xfrm>
              <a:off x="2733" y="3406"/>
              <a:ext cx="844"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zh-CN" altLang="en-US" sz="1400" dirty="0">
                  <a:latin typeface="微软雅黑" panose="020B0503020204020204" pitchFamily="34" charset="-122"/>
                  <a:ea typeface="微软雅黑" panose="020B0503020204020204" pitchFamily="34" charset="-122"/>
                </a:rPr>
                <a:t>超时重传</a:t>
              </a:r>
              <a:r>
                <a:rPr lang="en-US" sz="1400" dirty="0">
                  <a:latin typeface="微软雅黑" panose="020B0503020204020204" pitchFamily="34" charset="-122"/>
                  <a:ea typeface="微软雅黑" panose="020B0503020204020204" pitchFamily="34" charset="-122"/>
                </a:rPr>
                <a:t> pkt0</a:t>
              </a:r>
            </a:p>
          </p:txBody>
        </p:sp>
        <p:sp>
          <p:nvSpPr>
            <p:cNvPr id="25" name="Rectangle 45">
              <a:extLst>
                <a:ext uri="{FF2B5EF4-FFF2-40B4-BE49-F238E27FC236}">
                  <a16:creationId xmlns:a16="http://schemas.microsoft.com/office/drawing/2014/main" id="{136DD7A3-FB98-4E7E-8A96-C345297806D9}"/>
                </a:ext>
              </a:extLst>
            </p:cNvPr>
            <p:cNvSpPr>
              <a:spLocks noChangeArrowheads="1"/>
            </p:cNvSpPr>
            <p:nvPr/>
          </p:nvSpPr>
          <p:spPr bwMode="auto">
            <a:xfrm>
              <a:off x="4729" y="2774"/>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26" name="Text Box 46">
              <a:extLst>
                <a:ext uri="{FF2B5EF4-FFF2-40B4-BE49-F238E27FC236}">
                  <a16:creationId xmlns:a16="http://schemas.microsoft.com/office/drawing/2014/main" id="{59C6F078-D238-43A3-8BF0-07ACB507E189}"/>
                </a:ext>
              </a:extLst>
            </p:cNvPr>
            <p:cNvSpPr txBox="1">
              <a:spLocks noChangeArrowheads="1"/>
            </p:cNvSpPr>
            <p:nvPr/>
          </p:nvSpPr>
          <p:spPr bwMode="auto">
            <a:xfrm>
              <a:off x="4610" y="2743"/>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a:t>
              </a:r>
              <a:r>
                <a:rPr lang="en-US" sz="1200">
                  <a:solidFill>
                    <a:schemeClr val="bg1"/>
                  </a:solidFill>
                  <a:latin typeface="微软雅黑" panose="020B0503020204020204" pitchFamily="34" charset="-122"/>
                  <a:ea typeface="微软雅黑" panose="020B0503020204020204" pitchFamily="34" charset="-122"/>
                </a:rPr>
                <a:t> 1 2 3</a:t>
              </a:r>
              <a:r>
                <a:rPr lang="en-US" sz="1200">
                  <a:latin typeface="微软雅黑" panose="020B0503020204020204" pitchFamily="34" charset="-122"/>
                  <a:ea typeface="微软雅黑" panose="020B0503020204020204" pitchFamily="34" charset="-122"/>
                </a:rPr>
                <a:t> 0 1 2</a:t>
              </a:r>
            </a:p>
          </p:txBody>
        </p:sp>
        <p:sp>
          <p:nvSpPr>
            <p:cNvPr id="27" name="Rectangle 50">
              <a:extLst>
                <a:ext uri="{FF2B5EF4-FFF2-40B4-BE49-F238E27FC236}">
                  <a16:creationId xmlns:a16="http://schemas.microsoft.com/office/drawing/2014/main" id="{06084F97-9504-4A27-BF69-6338B3E66395}"/>
                </a:ext>
              </a:extLst>
            </p:cNvPr>
            <p:cNvSpPr>
              <a:spLocks noChangeArrowheads="1"/>
            </p:cNvSpPr>
            <p:nvPr/>
          </p:nvSpPr>
          <p:spPr bwMode="auto">
            <a:xfrm>
              <a:off x="4805" y="2945"/>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28" name="Text Box 51">
              <a:extLst>
                <a:ext uri="{FF2B5EF4-FFF2-40B4-BE49-F238E27FC236}">
                  <a16:creationId xmlns:a16="http://schemas.microsoft.com/office/drawing/2014/main" id="{D5CACD2E-94F7-4BDC-9ABA-90FA389D0BA8}"/>
                </a:ext>
              </a:extLst>
            </p:cNvPr>
            <p:cNvSpPr txBox="1">
              <a:spLocks noChangeArrowheads="1"/>
            </p:cNvSpPr>
            <p:nvPr/>
          </p:nvSpPr>
          <p:spPr bwMode="auto">
            <a:xfrm>
              <a:off x="4608" y="2916"/>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0 1</a:t>
              </a:r>
              <a:r>
                <a:rPr lang="en-US" sz="1200">
                  <a:solidFill>
                    <a:schemeClr val="bg1"/>
                  </a:solidFill>
                  <a:latin typeface="微软雅黑" panose="020B0503020204020204" pitchFamily="34" charset="-122"/>
                  <a:ea typeface="微软雅黑" panose="020B0503020204020204" pitchFamily="34" charset="-122"/>
                </a:rPr>
                <a:t> 2 3 0</a:t>
              </a:r>
              <a:r>
                <a:rPr lang="en-US" sz="1200">
                  <a:latin typeface="微软雅黑" panose="020B0503020204020204" pitchFamily="34" charset="-122"/>
                  <a:ea typeface="微软雅黑" panose="020B0503020204020204" pitchFamily="34" charset="-122"/>
                </a:rPr>
                <a:t> 1 2</a:t>
              </a:r>
            </a:p>
          </p:txBody>
        </p:sp>
        <p:sp>
          <p:nvSpPr>
            <p:cNvPr id="29" name="Rectangle 53">
              <a:extLst>
                <a:ext uri="{FF2B5EF4-FFF2-40B4-BE49-F238E27FC236}">
                  <a16:creationId xmlns:a16="http://schemas.microsoft.com/office/drawing/2014/main" id="{FFEA108B-A3B8-468B-A269-1E26A2412A37}"/>
                </a:ext>
              </a:extLst>
            </p:cNvPr>
            <p:cNvSpPr>
              <a:spLocks noChangeArrowheads="1"/>
            </p:cNvSpPr>
            <p:nvPr/>
          </p:nvSpPr>
          <p:spPr bwMode="auto">
            <a:xfrm>
              <a:off x="4887" y="3111"/>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30" name="Text Box 54">
              <a:extLst>
                <a:ext uri="{FF2B5EF4-FFF2-40B4-BE49-F238E27FC236}">
                  <a16:creationId xmlns:a16="http://schemas.microsoft.com/office/drawing/2014/main" id="{06E4FC60-BA46-4E3C-A09A-B501856DE288}"/>
                </a:ext>
              </a:extLst>
            </p:cNvPr>
            <p:cNvSpPr txBox="1">
              <a:spLocks noChangeArrowheads="1"/>
            </p:cNvSpPr>
            <p:nvPr/>
          </p:nvSpPr>
          <p:spPr bwMode="auto">
            <a:xfrm>
              <a:off x="4610" y="3082"/>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0 1 2 </a:t>
              </a:r>
              <a:r>
                <a:rPr lang="en-US" sz="1200">
                  <a:solidFill>
                    <a:schemeClr val="bg1"/>
                  </a:solidFill>
                  <a:latin typeface="微软雅黑" panose="020B0503020204020204" pitchFamily="34" charset="-122"/>
                  <a:ea typeface="微软雅黑" panose="020B0503020204020204" pitchFamily="34" charset="-122"/>
                </a:rPr>
                <a:t>3 0 1</a:t>
              </a:r>
              <a:r>
                <a:rPr lang="en-US" sz="1200">
                  <a:latin typeface="微软雅黑" panose="020B0503020204020204" pitchFamily="34" charset="-122"/>
                  <a:ea typeface="微软雅黑" panose="020B0503020204020204" pitchFamily="34" charset="-122"/>
                </a:rPr>
                <a:t> 2</a:t>
              </a:r>
            </a:p>
          </p:txBody>
        </p:sp>
        <p:sp>
          <p:nvSpPr>
            <p:cNvPr id="31" name="Line 62">
              <a:extLst>
                <a:ext uri="{FF2B5EF4-FFF2-40B4-BE49-F238E27FC236}">
                  <a16:creationId xmlns:a16="http://schemas.microsoft.com/office/drawing/2014/main" id="{8AAFD0AD-7C6A-4AD6-843D-F7F3BB382A32}"/>
                </a:ext>
              </a:extLst>
            </p:cNvPr>
            <p:cNvSpPr>
              <a:spLocks noChangeShapeType="1"/>
            </p:cNvSpPr>
            <p:nvPr/>
          </p:nvSpPr>
          <p:spPr bwMode="auto">
            <a:xfrm flipH="1">
              <a:off x="3744" y="2826"/>
              <a:ext cx="822" cy="344"/>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2" name="Line 63">
              <a:extLst>
                <a:ext uri="{FF2B5EF4-FFF2-40B4-BE49-F238E27FC236}">
                  <a16:creationId xmlns:a16="http://schemas.microsoft.com/office/drawing/2014/main" id="{CAB319DC-F249-4C06-8DB2-61360AA3DBD0}"/>
                </a:ext>
              </a:extLst>
            </p:cNvPr>
            <p:cNvSpPr>
              <a:spLocks noChangeShapeType="1"/>
            </p:cNvSpPr>
            <p:nvPr/>
          </p:nvSpPr>
          <p:spPr bwMode="auto">
            <a:xfrm flipH="1">
              <a:off x="3763" y="2992"/>
              <a:ext cx="822" cy="344"/>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3" name="Line 64">
              <a:extLst>
                <a:ext uri="{FF2B5EF4-FFF2-40B4-BE49-F238E27FC236}">
                  <a16:creationId xmlns:a16="http://schemas.microsoft.com/office/drawing/2014/main" id="{9D82D277-7850-473D-8D61-D796CC60B20D}"/>
                </a:ext>
              </a:extLst>
            </p:cNvPr>
            <p:cNvSpPr>
              <a:spLocks noChangeShapeType="1"/>
            </p:cNvSpPr>
            <p:nvPr/>
          </p:nvSpPr>
          <p:spPr bwMode="auto">
            <a:xfrm flipH="1">
              <a:off x="3782" y="3158"/>
              <a:ext cx="822" cy="344"/>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4" name="Text Box 65">
              <a:extLst>
                <a:ext uri="{FF2B5EF4-FFF2-40B4-BE49-F238E27FC236}">
                  <a16:creationId xmlns:a16="http://schemas.microsoft.com/office/drawing/2014/main" id="{4F2403D1-7ABF-4D31-A94F-7CE9403BF208}"/>
                </a:ext>
              </a:extLst>
            </p:cNvPr>
            <p:cNvSpPr txBox="1">
              <a:spLocks noChangeArrowheads="1"/>
            </p:cNvSpPr>
            <p:nvPr/>
          </p:nvSpPr>
          <p:spPr bwMode="auto">
            <a:xfrm>
              <a:off x="3628" y="3048"/>
              <a:ext cx="20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latin typeface="微软雅黑" panose="020B0503020204020204" pitchFamily="34" charset="-122"/>
                  <a:ea typeface="微软雅黑" panose="020B0503020204020204" pitchFamily="34" charset="-122"/>
                </a:rPr>
                <a:t>X</a:t>
              </a:r>
            </a:p>
          </p:txBody>
        </p:sp>
        <p:sp>
          <p:nvSpPr>
            <p:cNvPr id="35" name="Text Box 66">
              <a:extLst>
                <a:ext uri="{FF2B5EF4-FFF2-40B4-BE49-F238E27FC236}">
                  <a16:creationId xmlns:a16="http://schemas.microsoft.com/office/drawing/2014/main" id="{5A1733F1-3FD3-4419-8500-1EED0183175A}"/>
                </a:ext>
              </a:extLst>
            </p:cNvPr>
            <p:cNvSpPr txBox="1">
              <a:spLocks noChangeArrowheads="1"/>
            </p:cNvSpPr>
            <p:nvPr/>
          </p:nvSpPr>
          <p:spPr bwMode="auto">
            <a:xfrm>
              <a:off x="3640" y="3228"/>
              <a:ext cx="20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latin typeface="微软雅黑" panose="020B0503020204020204" pitchFamily="34" charset="-122"/>
                  <a:ea typeface="微软雅黑" panose="020B0503020204020204" pitchFamily="34" charset="-122"/>
                </a:rPr>
                <a:t>X</a:t>
              </a:r>
            </a:p>
          </p:txBody>
        </p:sp>
        <p:sp>
          <p:nvSpPr>
            <p:cNvPr id="36" name="Text Box 67">
              <a:extLst>
                <a:ext uri="{FF2B5EF4-FFF2-40B4-BE49-F238E27FC236}">
                  <a16:creationId xmlns:a16="http://schemas.microsoft.com/office/drawing/2014/main" id="{B14BB706-9686-4443-9C96-041DA218E313}"/>
                </a:ext>
              </a:extLst>
            </p:cNvPr>
            <p:cNvSpPr txBox="1">
              <a:spLocks noChangeArrowheads="1"/>
            </p:cNvSpPr>
            <p:nvPr/>
          </p:nvSpPr>
          <p:spPr bwMode="auto">
            <a:xfrm>
              <a:off x="3659" y="3387"/>
              <a:ext cx="20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latin typeface="微软雅黑" panose="020B0503020204020204" pitchFamily="34" charset="-122"/>
                  <a:ea typeface="微软雅黑" panose="020B0503020204020204" pitchFamily="34" charset="-122"/>
                </a:rPr>
                <a:t>X</a:t>
              </a:r>
            </a:p>
          </p:txBody>
        </p:sp>
        <p:sp>
          <p:nvSpPr>
            <p:cNvPr id="37" name="Text Box 68">
              <a:extLst>
                <a:ext uri="{FF2B5EF4-FFF2-40B4-BE49-F238E27FC236}">
                  <a16:creationId xmlns:a16="http://schemas.microsoft.com/office/drawing/2014/main" id="{0F77AB1A-BFD1-41A2-9312-DC70FFBB670D}"/>
                </a:ext>
              </a:extLst>
            </p:cNvPr>
            <p:cNvSpPr txBox="1">
              <a:spLocks noChangeArrowheads="1"/>
            </p:cNvSpPr>
            <p:nvPr/>
          </p:nvSpPr>
          <p:spPr bwMode="auto">
            <a:xfrm>
              <a:off x="4593" y="3694"/>
              <a:ext cx="1685"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zh-CN" altLang="en-US" sz="1200" i="1" dirty="0">
                  <a:solidFill>
                    <a:srgbClr val="CC0000"/>
                  </a:solidFill>
                  <a:latin typeface="微软雅黑" panose="020B0503020204020204" pitchFamily="34" charset="-122"/>
                  <a:ea typeface="微软雅黑" panose="020B0503020204020204" pitchFamily="34" charset="-122"/>
                </a:rPr>
                <a:t>把重传数据包当作新的</a:t>
              </a:r>
              <a:r>
                <a:rPr lang="en-US" altLang="zh-CN" sz="1200" i="1" dirty="0">
                  <a:solidFill>
                    <a:srgbClr val="CC0000"/>
                  </a:solidFill>
                  <a:latin typeface="微软雅黑" panose="020B0503020204020204" pitchFamily="34" charset="-122"/>
                  <a:ea typeface="微软雅黑" panose="020B0503020204020204" pitchFamily="34" charset="-122"/>
                </a:rPr>
                <a:t>seq=0</a:t>
              </a:r>
              <a:r>
                <a:rPr lang="zh-CN" altLang="en-US" sz="1200" i="1" dirty="0">
                  <a:solidFill>
                    <a:srgbClr val="CC0000"/>
                  </a:solidFill>
                  <a:latin typeface="微软雅黑" panose="020B0503020204020204" pitchFamily="34" charset="-122"/>
                  <a:ea typeface="微软雅黑" panose="020B0503020204020204" pitchFamily="34" charset="-122"/>
                </a:rPr>
                <a:t>数据包</a:t>
              </a:r>
              <a:endParaRPr lang="en-US" sz="1200" i="1" dirty="0">
                <a:solidFill>
                  <a:srgbClr val="CC0000"/>
                </a:solidFill>
                <a:latin typeface="微软雅黑" panose="020B0503020204020204" pitchFamily="34" charset="-122"/>
                <a:ea typeface="微软雅黑" panose="020B0503020204020204" pitchFamily="34" charset="-122"/>
              </a:endParaRPr>
            </a:p>
          </p:txBody>
        </p:sp>
        <p:sp>
          <p:nvSpPr>
            <p:cNvPr id="38" name="Line 69">
              <a:extLst>
                <a:ext uri="{FF2B5EF4-FFF2-40B4-BE49-F238E27FC236}">
                  <a16:creationId xmlns:a16="http://schemas.microsoft.com/office/drawing/2014/main" id="{AF4D4413-0200-4739-AE92-73677214B192}"/>
                </a:ext>
              </a:extLst>
            </p:cNvPr>
            <p:cNvSpPr>
              <a:spLocks noChangeShapeType="1"/>
            </p:cNvSpPr>
            <p:nvPr/>
          </p:nvSpPr>
          <p:spPr bwMode="auto">
            <a:xfrm flipV="1">
              <a:off x="5022" y="3269"/>
              <a:ext cx="0" cy="4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39" name="Text Box 117">
              <a:extLst>
                <a:ext uri="{FF2B5EF4-FFF2-40B4-BE49-F238E27FC236}">
                  <a16:creationId xmlns:a16="http://schemas.microsoft.com/office/drawing/2014/main" id="{F7C288A7-5EBA-4B02-821B-C9EA935819B2}"/>
                </a:ext>
              </a:extLst>
            </p:cNvPr>
            <p:cNvSpPr txBox="1">
              <a:spLocks noChangeArrowheads="1"/>
            </p:cNvSpPr>
            <p:nvPr/>
          </p:nvSpPr>
          <p:spPr bwMode="auto">
            <a:xfrm>
              <a:off x="3622" y="3927"/>
              <a:ext cx="841"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微软雅黑" panose="020B0503020204020204" pitchFamily="34" charset="-122"/>
                  <a:ea typeface="微软雅黑" panose="020B0503020204020204" pitchFamily="34" charset="-122"/>
                </a:rPr>
                <a:t>(b) ACK</a:t>
              </a:r>
              <a:r>
                <a:rPr lang="zh-CN" altLang="en-US" dirty="0">
                  <a:latin typeface="微软雅黑" panose="020B0503020204020204" pitchFamily="34" charset="-122"/>
                  <a:ea typeface="微软雅黑" panose="020B0503020204020204" pitchFamily="34" charset="-122"/>
                </a:rPr>
                <a:t>错误</a:t>
              </a:r>
              <a:endParaRPr lang="en-US" dirty="0">
                <a:latin typeface="微软雅黑" panose="020B0503020204020204" pitchFamily="34" charset="-122"/>
                <a:ea typeface="微软雅黑" panose="020B0503020204020204" pitchFamily="34" charset="-122"/>
              </a:endParaRPr>
            </a:p>
          </p:txBody>
        </p:sp>
      </p:grpSp>
      <p:grpSp>
        <p:nvGrpSpPr>
          <p:cNvPr id="48" name="Group 128">
            <a:extLst>
              <a:ext uri="{FF2B5EF4-FFF2-40B4-BE49-F238E27FC236}">
                <a16:creationId xmlns:a16="http://schemas.microsoft.com/office/drawing/2014/main" id="{67E3259B-927A-465F-9160-641847F9E17E}"/>
              </a:ext>
            </a:extLst>
          </p:cNvPr>
          <p:cNvGrpSpPr>
            <a:grpSpLocks/>
          </p:cNvGrpSpPr>
          <p:nvPr/>
        </p:nvGrpSpPr>
        <p:grpSpPr bwMode="auto">
          <a:xfrm>
            <a:off x="717299" y="3494988"/>
            <a:ext cx="4951409" cy="2185989"/>
            <a:chOff x="2819" y="520"/>
            <a:chExt cx="3119" cy="1377"/>
          </a:xfrm>
        </p:grpSpPr>
        <p:grpSp>
          <p:nvGrpSpPr>
            <p:cNvPr id="49" name="Group 72">
              <a:extLst>
                <a:ext uri="{FF2B5EF4-FFF2-40B4-BE49-F238E27FC236}">
                  <a16:creationId xmlns:a16="http://schemas.microsoft.com/office/drawing/2014/main" id="{4727682F-8CA0-4FD0-90A7-BEC49259AE96}"/>
                </a:ext>
              </a:extLst>
            </p:cNvPr>
            <p:cNvGrpSpPr>
              <a:grpSpLocks/>
            </p:cNvGrpSpPr>
            <p:nvPr/>
          </p:nvGrpSpPr>
          <p:grpSpPr bwMode="auto">
            <a:xfrm>
              <a:off x="2819" y="568"/>
              <a:ext cx="682" cy="174"/>
              <a:chOff x="1895" y="3931"/>
              <a:chExt cx="682" cy="174"/>
            </a:xfrm>
          </p:grpSpPr>
          <p:sp>
            <p:nvSpPr>
              <p:cNvPr id="83" name="Rectangle 73">
                <a:extLst>
                  <a:ext uri="{FF2B5EF4-FFF2-40B4-BE49-F238E27FC236}">
                    <a16:creationId xmlns:a16="http://schemas.microsoft.com/office/drawing/2014/main" id="{298AB50D-60C0-44CB-A32E-34381562E7E2}"/>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4" name="Text Box 74">
                <a:extLst>
                  <a:ext uri="{FF2B5EF4-FFF2-40B4-BE49-F238E27FC236}">
                    <a16:creationId xmlns:a16="http://schemas.microsoft.com/office/drawing/2014/main" id="{0F9B0321-B6F6-4D80-B5CB-D1F3D7957856}"/>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grpSp>
          <p:nvGrpSpPr>
            <p:cNvPr id="50" name="Group 75">
              <a:extLst>
                <a:ext uri="{FF2B5EF4-FFF2-40B4-BE49-F238E27FC236}">
                  <a16:creationId xmlns:a16="http://schemas.microsoft.com/office/drawing/2014/main" id="{E691B623-8E68-4A4F-954E-ADD8CBDF5829}"/>
                </a:ext>
              </a:extLst>
            </p:cNvPr>
            <p:cNvGrpSpPr>
              <a:grpSpLocks/>
            </p:cNvGrpSpPr>
            <p:nvPr/>
          </p:nvGrpSpPr>
          <p:grpSpPr bwMode="auto">
            <a:xfrm>
              <a:off x="2831" y="741"/>
              <a:ext cx="682" cy="174"/>
              <a:chOff x="1895" y="3931"/>
              <a:chExt cx="682" cy="174"/>
            </a:xfrm>
          </p:grpSpPr>
          <p:sp>
            <p:nvSpPr>
              <p:cNvPr id="81" name="Rectangle 76">
                <a:extLst>
                  <a:ext uri="{FF2B5EF4-FFF2-40B4-BE49-F238E27FC236}">
                    <a16:creationId xmlns:a16="http://schemas.microsoft.com/office/drawing/2014/main" id="{9E84857F-145D-4B57-8F39-5BCC2330E730}"/>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2" name="Text Box 77">
                <a:extLst>
                  <a:ext uri="{FF2B5EF4-FFF2-40B4-BE49-F238E27FC236}">
                    <a16:creationId xmlns:a16="http://schemas.microsoft.com/office/drawing/2014/main" id="{4E54D204-7BD4-4FD4-AF4A-30763FB01EEC}"/>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grpSp>
          <p:nvGrpSpPr>
            <p:cNvPr id="51" name="Group 78">
              <a:extLst>
                <a:ext uri="{FF2B5EF4-FFF2-40B4-BE49-F238E27FC236}">
                  <a16:creationId xmlns:a16="http://schemas.microsoft.com/office/drawing/2014/main" id="{6CD1E34C-2F71-4554-8BF5-221B56E4AE39}"/>
                </a:ext>
              </a:extLst>
            </p:cNvPr>
            <p:cNvGrpSpPr>
              <a:grpSpLocks/>
            </p:cNvGrpSpPr>
            <p:nvPr/>
          </p:nvGrpSpPr>
          <p:grpSpPr bwMode="auto">
            <a:xfrm>
              <a:off x="2836" y="907"/>
              <a:ext cx="682" cy="174"/>
              <a:chOff x="1895" y="3931"/>
              <a:chExt cx="682" cy="174"/>
            </a:xfrm>
          </p:grpSpPr>
          <p:sp>
            <p:nvSpPr>
              <p:cNvPr id="79" name="Rectangle 79">
                <a:extLst>
                  <a:ext uri="{FF2B5EF4-FFF2-40B4-BE49-F238E27FC236}">
                    <a16:creationId xmlns:a16="http://schemas.microsoft.com/office/drawing/2014/main" id="{FF827E6B-BE03-46A7-8F56-F8C40DBC962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0" name="Text Box 80">
                <a:extLst>
                  <a:ext uri="{FF2B5EF4-FFF2-40B4-BE49-F238E27FC236}">
                    <a16:creationId xmlns:a16="http://schemas.microsoft.com/office/drawing/2014/main" id="{E0E269F1-C51A-488E-B2BD-C6B02997CDE1}"/>
                  </a:ext>
                </a:extLst>
              </p:cNvPr>
              <p:cNvSpPr txBox="1">
                <a:spLocks noChangeArrowheads="1"/>
              </p:cNvSpPr>
              <p:nvPr/>
            </p:nvSpPr>
            <p:spPr bwMode="auto">
              <a:xfrm>
                <a:off x="1895" y="3931"/>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微软雅黑" panose="020B0503020204020204" pitchFamily="34" charset="-122"/>
                    <a:ea typeface="微软雅黑" panose="020B0503020204020204" pitchFamily="34" charset="-122"/>
                  </a:rPr>
                  <a:t>0 1 2</a:t>
                </a:r>
                <a:r>
                  <a:rPr lang="en-US" sz="1200">
                    <a:latin typeface="微软雅黑" panose="020B0503020204020204" pitchFamily="34" charset="-122"/>
                    <a:ea typeface="微软雅黑" panose="020B0503020204020204" pitchFamily="34" charset="-122"/>
                  </a:rPr>
                  <a:t> 3 0 1 2</a:t>
                </a:r>
              </a:p>
            </p:txBody>
          </p:sp>
        </p:grpSp>
        <p:sp>
          <p:nvSpPr>
            <p:cNvPr id="52" name="Line 81">
              <a:extLst>
                <a:ext uri="{FF2B5EF4-FFF2-40B4-BE49-F238E27FC236}">
                  <a16:creationId xmlns:a16="http://schemas.microsoft.com/office/drawing/2014/main" id="{5A6A1247-E7D9-4021-BF08-11E82A70D0EE}"/>
                </a:ext>
              </a:extLst>
            </p:cNvPr>
            <p:cNvSpPr>
              <a:spLocks noChangeShapeType="1"/>
            </p:cNvSpPr>
            <p:nvPr/>
          </p:nvSpPr>
          <p:spPr bwMode="auto">
            <a:xfrm>
              <a:off x="3460" y="655"/>
              <a:ext cx="1151" cy="1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3" name="Line 82">
              <a:extLst>
                <a:ext uri="{FF2B5EF4-FFF2-40B4-BE49-F238E27FC236}">
                  <a16:creationId xmlns:a16="http://schemas.microsoft.com/office/drawing/2014/main" id="{E7D2F825-B56E-4353-A5CC-4FD96450F3D8}"/>
                </a:ext>
              </a:extLst>
            </p:cNvPr>
            <p:cNvSpPr>
              <a:spLocks noChangeShapeType="1"/>
            </p:cNvSpPr>
            <p:nvPr/>
          </p:nvSpPr>
          <p:spPr bwMode="auto">
            <a:xfrm>
              <a:off x="3479" y="835"/>
              <a:ext cx="1139" cy="144"/>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4" name="Line 83">
              <a:extLst>
                <a:ext uri="{FF2B5EF4-FFF2-40B4-BE49-F238E27FC236}">
                  <a16:creationId xmlns:a16="http://schemas.microsoft.com/office/drawing/2014/main" id="{DA957C50-B76B-4FC2-8D8B-2E21BC0CDEF4}"/>
                </a:ext>
              </a:extLst>
            </p:cNvPr>
            <p:cNvSpPr>
              <a:spLocks noChangeShapeType="1"/>
            </p:cNvSpPr>
            <p:nvPr/>
          </p:nvSpPr>
          <p:spPr bwMode="auto">
            <a:xfrm>
              <a:off x="3498" y="1015"/>
              <a:ext cx="1124" cy="132"/>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55" name="Text Box 84">
              <a:extLst>
                <a:ext uri="{FF2B5EF4-FFF2-40B4-BE49-F238E27FC236}">
                  <a16:creationId xmlns:a16="http://schemas.microsoft.com/office/drawing/2014/main" id="{975007EF-51A8-424E-A7F5-36D253F41313}"/>
                </a:ext>
              </a:extLst>
            </p:cNvPr>
            <p:cNvSpPr txBox="1">
              <a:spLocks noChangeArrowheads="1"/>
            </p:cNvSpPr>
            <p:nvPr/>
          </p:nvSpPr>
          <p:spPr bwMode="auto">
            <a:xfrm>
              <a:off x="3489" y="520"/>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pkt0</a:t>
              </a:r>
            </a:p>
          </p:txBody>
        </p:sp>
        <p:sp>
          <p:nvSpPr>
            <p:cNvPr id="56" name="Text Box 85">
              <a:extLst>
                <a:ext uri="{FF2B5EF4-FFF2-40B4-BE49-F238E27FC236}">
                  <a16:creationId xmlns:a16="http://schemas.microsoft.com/office/drawing/2014/main" id="{84961A07-7ECD-413B-9BBF-8A86F384A7CD}"/>
                </a:ext>
              </a:extLst>
            </p:cNvPr>
            <p:cNvSpPr txBox="1">
              <a:spLocks noChangeArrowheads="1"/>
            </p:cNvSpPr>
            <p:nvPr/>
          </p:nvSpPr>
          <p:spPr bwMode="auto">
            <a:xfrm>
              <a:off x="3529" y="700"/>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pkt1</a:t>
              </a:r>
            </a:p>
          </p:txBody>
        </p:sp>
        <p:sp>
          <p:nvSpPr>
            <p:cNvPr id="57" name="Text Box 86">
              <a:extLst>
                <a:ext uri="{FF2B5EF4-FFF2-40B4-BE49-F238E27FC236}">
                  <a16:creationId xmlns:a16="http://schemas.microsoft.com/office/drawing/2014/main" id="{2DC680A6-B05B-4952-AE91-281DD6A2B201}"/>
                </a:ext>
              </a:extLst>
            </p:cNvPr>
            <p:cNvSpPr txBox="1">
              <a:spLocks noChangeArrowheads="1"/>
            </p:cNvSpPr>
            <p:nvPr/>
          </p:nvSpPr>
          <p:spPr bwMode="auto">
            <a:xfrm>
              <a:off x="3527" y="880"/>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pkt2</a:t>
              </a:r>
            </a:p>
          </p:txBody>
        </p:sp>
        <p:sp>
          <p:nvSpPr>
            <p:cNvPr id="58" name="Rectangle 88">
              <a:extLst>
                <a:ext uri="{FF2B5EF4-FFF2-40B4-BE49-F238E27FC236}">
                  <a16:creationId xmlns:a16="http://schemas.microsoft.com/office/drawing/2014/main" id="{1534BB5F-91A9-4511-A5BB-066D3C9972F7}"/>
                </a:ext>
              </a:extLst>
            </p:cNvPr>
            <p:cNvSpPr>
              <a:spLocks noChangeArrowheads="1"/>
            </p:cNvSpPr>
            <p:nvPr/>
          </p:nvSpPr>
          <p:spPr bwMode="auto">
            <a:xfrm>
              <a:off x="3035" y="1394"/>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59" name="Text Box 89">
              <a:extLst>
                <a:ext uri="{FF2B5EF4-FFF2-40B4-BE49-F238E27FC236}">
                  <a16:creationId xmlns:a16="http://schemas.microsoft.com/office/drawing/2014/main" id="{517D376F-07D3-48C2-8FF8-6BE8398E38AD}"/>
                </a:ext>
              </a:extLst>
            </p:cNvPr>
            <p:cNvSpPr txBox="1">
              <a:spLocks noChangeArrowheads="1"/>
            </p:cNvSpPr>
            <p:nvPr/>
          </p:nvSpPr>
          <p:spPr bwMode="auto">
            <a:xfrm>
              <a:off x="2838" y="1365"/>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0 1</a:t>
              </a:r>
              <a:r>
                <a:rPr lang="en-US" sz="1200">
                  <a:solidFill>
                    <a:schemeClr val="bg1"/>
                  </a:solidFill>
                  <a:latin typeface="微软雅黑" panose="020B0503020204020204" pitchFamily="34" charset="-122"/>
                  <a:ea typeface="微软雅黑" panose="020B0503020204020204" pitchFamily="34" charset="-122"/>
                </a:rPr>
                <a:t> 2</a:t>
              </a:r>
              <a:r>
                <a:rPr lang="en-US" sz="1200">
                  <a:latin typeface="微软雅黑" panose="020B0503020204020204" pitchFamily="34" charset="-122"/>
                  <a:ea typeface="微软雅黑" panose="020B0503020204020204" pitchFamily="34" charset="-122"/>
                </a:rPr>
                <a:t> </a:t>
              </a:r>
              <a:r>
                <a:rPr lang="en-US" sz="1200">
                  <a:solidFill>
                    <a:schemeClr val="bg1"/>
                  </a:solidFill>
                  <a:latin typeface="微软雅黑" panose="020B0503020204020204" pitchFamily="34" charset="-122"/>
                  <a:ea typeface="微软雅黑" panose="020B0503020204020204" pitchFamily="34" charset="-122"/>
                </a:rPr>
                <a:t>3 0</a:t>
              </a:r>
              <a:r>
                <a:rPr lang="en-US" sz="1200">
                  <a:latin typeface="微软雅黑" panose="020B0503020204020204" pitchFamily="34" charset="-122"/>
                  <a:ea typeface="微软雅黑" panose="020B0503020204020204" pitchFamily="34" charset="-122"/>
                </a:rPr>
                <a:t> 1 2</a:t>
              </a:r>
            </a:p>
          </p:txBody>
        </p:sp>
        <p:sp>
          <p:nvSpPr>
            <p:cNvPr id="60" name="Line 90">
              <a:extLst>
                <a:ext uri="{FF2B5EF4-FFF2-40B4-BE49-F238E27FC236}">
                  <a16:creationId xmlns:a16="http://schemas.microsoft.com/office/drawing/2014/main" id="{0F8FBD4D-CAFF-41B9-A3D2-C44697254148}"/>
                </a:ext>
              </a:extLst>
            </p:cNvPr>
            <p:cNvSpPr>
              <a:spLocks noChangeShapeType="1"/>
            </p:cNvSpPr>
            <p:nvPr/>
          </p:nvSpPr>
          <p:spPr bwMode="auto">
            <a:xfrm>
              <a:off x="3480" y="1473"/>
              <a:ext cx="1124" cy="141"/>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1" name="Text Box 91">
              <a:extLst>
                <a:ext uri="{FF2B5EF4-FFF2-40B4-BE49-F238E27FC236}">
                  <a16:creationId xmlns:a16="http://schemas.microsoft.com/office/drawing/2014/main" id="{894C6FDE-1F67-407B-A355-4BB7726A48CF}"/>
                </a:ext>
              </a:extLst>
            </p:cNvPr>
            <p:cNvSpPr txBox="1">
              <a:spLocks noChangeArrowheads="1"/>
            </p:cNvSpPr>
            <p:nvPr/>
          </p:nvSpPr>
          <p:spPr bwMode="auto">
            <a:xfrm>
              <a:off x="3545" y="1478"/>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微软雅黑" panose="020B0503020204020204" pitchFamily="34" charset="-122"/>
                  <a:ea typeface="微软雅黑" panose="020B0503020204020204" pitchFamily="34" charset="-122"/>
                </a:rPr>
                <a:t>pkt0</a:t>
              </a:r>
            </a:p>
          </p:txBody>
        </p:sp>
        <p:sp>
          <p:nvSpPr>
            <p:cNvPr id="62" name="Rectangle 95">
              <a:extLst>
                <a:ext uri="{FF2B5EF4-FFF2-40B4-BE49-F238E27FC236}">
                  <a16:creationId xmlns:a16="http://schemas.microsoft.com/office/drawing/2014/main" id="{D98CADA0-7754-4DC8-BAD6-FEA9FD9BCEEA}"/>
                </a:ext>
              </a:extLst>
            </p:cNvPr>
            <p:cNvSpPr>
              <a:spLocks noChangeArrowheads="1"/>
            </p:cNvSpPr>
            <p:nvPr/>
          </p:nvSpPr>
          <p:spPr bwMode="auto">
            <a:xfrm>
              <a:off x="4740" y="758"/>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3" name="Text Box 96">
              <a:extLst>
                <a:ext uri="{FF2B5EF4-FFF2-40B4-BE49-F238E27FC236}">
                  <a16:creationId xmlns:a16="http://schemas.microsoft.com/office/drawing/2014/main" id="{6E92EB2B-0BD9-40A5-9269-873D7B68BFE4}"/>
                </a:ext>
              </a:extLst>
            </p:cNvPr>
            <p:cNvSpPr txBox="1">
              <a:spLocks noChangeArrowheads="1"/>
            </p:cNvSpPr>
            <p:nvPr/>
          </p:nvSpPr>
          <p:spPr bwMode="auto">
            <a:xfrm>
              <a:off x="4621" y="727"/>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a:t>
              </a:r>
              <a:r>
                <a:rPr lang="en-US" sz="1200">
                  <a:solidFill>
                    <a:schemeClr val="bg1"/>
                  </a:solidFill>
                  <a:latin typeface="微软雅黑" panose="020B0503020204020204" pitchFamily="34" charset="-122"/>
                  <a:ea typeface="微软雅黑" panose="020B0503020204020204" pitchFamily="34" charset="-122"/>
                </a:rPr>
                <a:t> 1 2 3</a:t>
              </a:r>
              <a:r>
                <a:rPr lang="en-US" sz="1200">
                  <a:latin typeface="微软雅黑" panose="020B0503020204020204" pitchFamily="34" charset="-122"/>
                  <a:ea typeface="微软雅黑" panose="020B0503020204020204" pitchFamily="34" charset="-122"/>
                </a:rPr>
                <a:t> 0 1 2</a:t>
              </a:r>
            </a:p>
          </p:txBody>
        </p:sp>
        <p:sp>
          <p:nvSpPr>
            <p:cNvPr id="64" name="Rectangle 97">
              <a:extLst>
                <a:ext uri="{FF2B5EF4-FFF2-40B4-BE49-F238E27FC236}">
                  <a16:creationId xmlns:a16="http://schemas.microsoft.com/office/drawing/2014/main" id="{40443640-F3DA-4674-9CA7-FC367495867B}"/>
                </a:ext>
              </a:extLst>
            </p:cNvPr>
            <p:cNvSpPr>
              <a:spLocks noChangeArrowheads="1"/>
            </p:cNvSpPr>
            <p:nvPr/>
          </p:nvSpPr>
          <p:spPr bwMode="auto">
            <a:xfrm>
              <a:off x="4816" y="929"/>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5" name="Text Box 98">
              <a:extLst>
                <a:ext uri="{FF2B5EF4-FFF2-40B4-BE49-F238E27FC236}">
                  <a16:creationId xmlns:a16="http://schemas.microsoft.com/office/drawing/2014/main" id="{35509321-F182-46A6-AAF7-1023AC8E6AAB}"/>
                </a:ext>
              </a:extLst>
            </p:cNvPr>
            <p:cNvSpPr txBox="1">
              <a:spLocks noChangeArrowheads="1"/>
            </p:cNvSpPr>
            <p:nvPr/>
          </p:nvSpPr>
          <p:spPr bwMode="auto">
            <a:xfrm>
              <a:off x="4619" y="900"/>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0 1</a:t>
              </a:r>
              <a:r>
                <a:rPr lang="en-US" sz="1200">
                  <a:solidFill>
                    <a:schemeClr val="bg1"/>
                  </a:solidFill>
                  <a:latin typeface="微软雅黑" panose="020B0503020204020204" pitchFamily="34" charset="-122"/>
                  <a:ea typeface="微软雅黑" panose="020B0503020204020204" pitchFamily="34" charset="-122"/>
                </a:rPr>
                <a:t> 2 3 0</a:t>
              </a:r>
              <a:r>
                <a:rPr lang="en-US" sz="1200">
                  <a:latin typeface="微软雅黑" panose="020B0503020204020204" pitchFamily="34" charset="-122"/>
                  <a:ea typeface="微软雅黑" panose="020B0503020204020204" pitchFamily="34" charset="-122"/>
                </a:rPr>
                <a:t> 1 2</a:t>
              </a:r>
            </a:p>
          </p:txBody>
        </p:sp>
        <p:sp>
          <p:nvSpPr>
            <p:cNvPr id="66" name="Rectangle 99">
              <a:extLst>
                <a:ext uri="{FF2B5EF4-FFF2-40B4-BE49-F238E27FC236}">
                  <a16:creationId xmlns:a16="http://schemas.microsoft.com/office/drawing/2014/main" id="{59CC7CAC-D0FB-47C7-A475-AEAE602E3503}"/>
                </a:ext>
              </a:extLst>
            </p:cNvPr>
            <p:cNvSpPr>
              <a:spLocks noChangeArrowheads="1"/>
            </p:cNvSpPr>
            <p:nvPr/>
          </p:nvSpPr>
          <p:spPr bwMode="auto">
            <a:xfrm>
              <a:off x="4898" y="1095"/>
              <a:ext cx="253" cy="119"/>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67" name="Text Box 100">
              <a:extLst>
                <a:ext uri="{FF2B5EF4-FFF2-40B4-BE49-F238E27FC236}">
                  <a16:creationId xmlns:a16="http://schemas.microsoft.com/office/drawing/2014/main" id="{F9E43BE8-A8A6-42F8-89F4-62621050CE4E}"/>
                </a:ext>
              </a:extLst>
            </p:cNvPr>
            <p:cNvSpPr txBox="1">
              <a:spLocks noChangeArrowheads="1"/>
            </p:cNvSpPr>
            <p:nvPr/>
          </p:nvSpPr>
          <p:spPr bwMode="auto">
            <a:xfrm>
              <a:off x="4621" y="1066"/>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0 1 2 </a:t>
              </a:r>
              <a:r>
                <a:rPr lang="en-US" sz="1200">
                  <a:solidFill>
                    <a:schemeClr val="bg1"/>
                  </a:solidFill>
                  <a:latin typeface="微软雅黑" panose="020B0503020204020204" pitchFamily="34" charset="-122"/>
                  <a:ea typeface="微软雅黑" panose="020B0503020204020204" pitchFamily="34" charset="-122"/>
                </a:rPr>
                <a:t>3 0 1</a:t>
              </a:r>
              <a:r>
                <a:rPr lang="en-US" sz="1200">
                  <a:latin typeface="微软雅黑" panose="020B0503020204020204" pitchFamily="34" charset="-122"/>
                  <a:ea typeface="微软雅黑" panose="020B0503020204020204" pitchFamily="34" charset="-122"/>
                </a:rPr>
                <a:t> 2</a:t>
              </a:r>
            </a:p>
          </p:txBody>
        </p:sp>
        <p:sp>
          <p:nvSpPr>
            <p:cNvPr id="68" name="Line 103">
              <a:extLst>
                <a:ext uri="{FF2B5EF4-FFF2-40B4-BE49-F238E27FC236}">
                  <a16:creationId xmlns:a16="http://schemas.microsoft.com/office/drawing/2014/main" id="{CF190D53-9E2C-49D4-83EE-36E7865ED90A}"/>
                </a:ext>
              </a:extLst>
            </p:cNvPr>
            <p:cNvSpPr>
              <a:spLocks noChangeShapeType="1"/>
            </p:cNvSpPr>
            <p:nvPr/>
          </p:nvSpPr>
          <p:spPr bwMode="auto">
            <a:xfrm flipH="1">
              <a:off x="3453" y="810"/>
              <a:ext cx="1124" cy="46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69" name="Line 104">
              <a:extLst>
                <a:ext uri="{FF2B5EF4-FFF2-40B4-BE49-F238E27FC236}">
                  <a16:creationId xmlns:a16="http://schemas.microsoft.com/office/drawing/2014/main" id="{501E5E94-CDE1-44EE-8807-14762E6B5CDA}"/>
                </a:ext>
              </a:extLst>
            </p:cNvPr>
            <p:cNvSpPr>
              <a:spLocks noChangeShapeType="1"/>
            </p:cNvSpPr>
            <p:nvPr/>
          </p:nvSpPr>
          <p:spPr bwMode="auto">
            <a:xfrm flipH="1">
              <a:off x="3465" y="976"/>
              <a:ext cx="1131" cy="478"/>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0" name="Text Box 107">
              <a:extLst>
                <a:ext uri="{FF2B5EF4-FFF2-40B4-BE49-F238E27FC236}">
                  <a16:creationId xmlns:a16="http://schemas.microsoft.com/office/drawing/2014/main" id="{C4281D7F-04D5-4315-8019-FAD01A7B7C91}"/>
                </a:ext>
              </a:extLst>
            </p:cNvPr>
            <p:cNvSpPr txBox="1">
              <a:spLocks noChangeArrowheads="1"/>
            </p:cNvSpPr>
            <p:nvPr/>
          </p:nvSpPr>
          <p:spPr bwMode="auto">
            <a:xfrm>
              <a:off x="3780" y="1245"/>
              <a:ext cx="20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solidFill>
                    <a:srgbClr val="FF0000"/>
                  </a:solidFill>
                  <a:latin typeface="微软雅黑" panose="020B0503020204020204" pitchFamily="34" charset="-122"/>
                  <a:ea typeface="微软雅黑" panose="020B0503020204020204" pitchFamily="34" charset="-122"/>
                </a:rPr>
                <a:t>X</a:t>
              </a:r>
            </a:p>
          </p:txBody>
        </p:sp>
        <p:sp>
          <p:nvSpPr>
            <p:cNvPr id="71" name="Text Box 109">
              <a:extLst>
                <a:ext uri="{FF2B5EF4-FFF2-40B4-BE49-F238E27FC236}">
                  <a16:creationId xmlns:a16="http://schemas.microsoft.com/office/drawing/2014/main" id="{AA66F00A-E97A-4D77-B76C-A23C283B1F83}"/>
                </a:ext>
              </a:extLst>
            </p:cNvPr>
            <p:cNvSpPr txBox="1">
              <a:spLocks noChangeArrowheads="1"/>
            </p:cNvSpPr>
            <p:nvPr/>
          </p:nvSpPr>
          <p:spPr bwMode="auto">
            <a:xfrm>
              <a:off x="4640" y="1510"/>
              <a:ext cx="1298"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zh-CN" altLang="en-US" sz="1200" i="1" dirty="0">
                  <a:solidFill>
                    <a:srgbClr val="CC0000"/>
                  </a:solidFill>
                  <a:latin typeface="微软雅黑" panose="020B0503020204020204" pitchFamily="34" charset="-122"/>
                  <a:ea typeface="微软雅黑" panose="020B0503020204020204" pitchFamily="34" charset="-122"/>
                </a:rPr>
                <a:t>正确接收</a:t>
              </a:r>
              <a:r>
                <a:rPr lang="en-US" altLang="zh-CN" sz="1200" i="1" dirty="0">
                  <a:solidFill>
                    <a:srgbClr val="CC0000"/>
                  </a:solidFill>
                  <a:latin typeface="微软雅黑" panose="020B0503020204020204" pitchFamily="34" charset="-122"/>
                  <a:ea typeface="微软雅黑" panose="020B0503020204020204" pitchFamily="34" charset="-122"/>
                </a:rPr>
                <a:t>seq=0</a:t>
              </a:r>
              <a:r>
                <a:rPr lang="zh-CN" altLang="en-US" sz="1200" i="1" dirty="0">
                  <a:solidFill>
                    <a:srgbClr val="CC0000"/>
                  </a:solidFill>
                  <a:latin typeface="微软雅黑" panose="020B0503020204020204" pitchFamily="34" charset="-122"/>
                  <a:ea typeface="微软雅黑" panose="020B0503020204020204" pitchFamily="34" charset="-122"/>
                </a:rPr>
                <a:t>的新数据包</a:t>
              </a:r>
              <a:endParaRPr lang="en-US" sz="1200" i="1" dirty="0">
                <a:solidFill>
                  <a:srgbClr val="CC0000"/>
                </a:solidFill>
                <a:latin typeface="微软雅黑" panose="020B0503020204020204" pitchFamily="34" charset="-122"/>
                <a:ea typeface="微软雅黑" panose="020B0503020204020204" pitchFamily="34" charset="-122"/>
              </a:endParaRPr>
            </a:p>
          </p:txBody>
        </p:sp>
        <p:sp>
          <p:nvSpPr>
            <p:cNvPr id="72" name="Line 110">
              <a:extLst>
                <a:ext uri="{FF2B5EF4-FFF2-40B4-BE49-F238E27FC236}">
                  <a16:creationId xmlns:a16="http://schemas.microsoft.com/office/drawing/2014/main" id="{1E9D6940-3116-424B-9655-D81D82F2AD06}"/>
                </a:ext>
              </a:extLst>
            </p:cNvPr>
            <p:cNvSpPr>
              <a:spLocks noChangeShapeType="1"/>
            </p:cNvSpPr>
            <p:nvPr/>
          </p:nvSpPr>
          <p:spPr bwMode="auto">
            <a:xfrm flipH="1" flipV="1">
              <a:off x="5033" y="1253"/>
              <a:ext cx="0" cy="281"/>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sp>
          <p:nvSpPr>
            <p:cNvPr id="73" name="Line 112">
              <a:extLst>
                <a:ext uri="{FF2B5EF4-FFF2-40B4-BE49-F238E27FC236}">
                  <a16:creationId xmlns:a16="http://schemas.microsoft.com/office/drawing/2014/main" id="{ECC703AC-3399-4DD6-96B9-B56E641E0ACF}"/>
                </a:ext>
              </a:extLst>
            </p:cNvPr>
            <p:cNvSpPr>
              <a:spLocks noChangeShapeType="1"/>
            </p:cNvSpPr>
            <p:nvPr/>
          </p:nvSpPr>
          <p:spPr bwMode="auto">
            <a:xfrm>
              <a:off x="3475" y="1290"/>
              <a:ext cx="372" cy="46"/>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微软雅黑" panose="020B0503020204020204" pitchFamily="34" charset="-122"/>
                <a:ea typeface="微软雅黑" panose="020B0503020204020204" pitchFamily="34" charset="-122"/>
              </a:endParaRPr>
            </a:p>
          </p:txBody>
        </p:sp>
        <p:grpSp>
          <p:nvGrpSpPr>
            <p:cNvPr id="74" name="Group 115">
              <a:extLst>
                <a:ext uri="{FF2B5EF4-FFF2-40B4-BE49-F238E27FC236}">
                  <a16:creationId xmlns:a16="http://schemas.microsoft.com/office/drawing/2014/main" id="{3F028D3F-82B1-4982-AC4C-7A6D144EFB0F}"/>
                </a:ext>
              </a:extLst>
            </p:cNvPr>
            <p:cNvGrpSpPr>
              <a:grpSpLocks/>
            </p:cNvGrpSpPr>
            <p:nvPr/>
          </p:nvGrpSpPr>
          <p:grpSpPr bwMode="auto">
            <a:xfrm>
              <a:off x="2838" y="1185"/>
              <a:ext cx="682" cy="174"/>
              <a:chOff x="2667" y="3750"/>
              <a:chExt cx="682" cy="174"/>
            </a:xfrm>
          </p:grpSpPr>
          <p:sp>
            <p:nvSpPr>
              <p:cNvPr id="77" name="Rectangle 113">
                <a:extLst>
                  <a:ext uri="{FF2B5EF4-FFF2-40B4-BE49-F238E27FC236}">
                    <a16:creationId xmlns:a16="http://schemas.microsoft.com/office/drawing/2014/main" id="{7576238F-D220-4031-9787-2BD88BCE9CEA}"/>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78" name="Text Box 114">
                <a:extLst>
                  <a:ext uri="{FF2B5EF4-FFF2-40B4-BE49-F238E27FC236}">
                    <a16:creationId xmlns:a16="http://schemas.microsoft.com/office/drawing/2014/main" id="{A8B7D8E0-CF23-43E0-9B53-A8340AC187E9}"/>
                  </a:ext>
                </a:extLst>
              </p:cNvPr>
              <p:cNvSpPr txBox="1">
                <a:spLocks noChangeArrowheads="1"/>
              </p:cNvSpPr>
              <p:nvPr/>
            </p:nvSpPr>
            <p:spPr bwMode="auto">
              <a:xfrm>
                <a:off x="2667" y="3750"/>
                <a:ext cx="682"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微软雅黑" panose="020B0503020204020204" pitchFamily="34" charset="-122"/>
                    <a:ea typeface="微软雅黑" panose="020B0503020204020204" pitchFamily="34" charset="-122"/>
                  </a:rPr>
                  <a:t>0 </a:t>
                </a:r>
                <a:r>
                  <a:rPr lang="en-US" sz="1200">
                    <a:solidFill>
                      <a:schemeClr val="bg1"/>
                    </a:solidFill>
                    <a:latin typeface="微软雅黑" panose="020B0503020204020204" pitchFamily="34" charset="-122"/>
                    <a:ea typeface="微软雅黑" panose="020B0503020204020204" pitchFamily="34" charset="-122"/>
                  </a:rPr>
                  <a:t>1 2</a:t>
                </a:r>
                <a:r>
                  <a:rPr lang="en-US" sz="1200">
                    <a:latin typeface="微软雅黑" panose="020B0503020204020204" pitchFamily="34" charset="-122"/>
                    <a:ea typeface="微软雅黑" panose="020B0503020204020204" pitchFamily="34" charset="-122"/>
                  </a:rPr>
                  <a:t> </a:t>
                </a:r>
                <a:r>
                  <a:rPr lang="en-US" sz="1200">
                    <a:solidFill>
                      <a:schemeClr val="bg1"/>
                    </a:solidFill>
                    <a:latin typeface="微软雅黑" panose="020B0503020204020204" pitchFamily="34" charset="-122"/>
                    <a:ea typeface="微软雅黑" panose="020B0503020204020204" pitchFamily="34" charset="-122"/>
                  </a:rPr>
                  <a:t>3 </a:t>
                </a:r>
                <a:r>
                  <a:rPr lang="en-US" sz="1200">
                    <a:latin typeface="微软雅黑" panose="020B0503020204020204" pitchFamily="34" charset="-122"/>
                    <a:ea typeface="微软雅黑" panose="020B0503020204020204" pitchFamily="34" charset="-122"/>
                  </a:rPr>
                  <a:t>0 1 2</a:t>
                </a:r>
              </a:p>
            </p:txBody>
          </p:sp>
        </p:grpSp>
        <p:sp>
          <p:nvSpPr>
            <p:cNvPr id="75" name="Text Box 116">
              <a:extLst>
                <a:ext uri="{FF2B5EF4-FFF2-40B4-BE49-F238E27FC236}">
                  <a16:creationId xmlns:a16="http://schemas.microsoft.com/office/drawing/2014/main" id="{96F2329B-BE51-431F-B291-732C5D4C21BE}"/>
                </a:ext>
              </a:extLst>
            </p:cNvPr>
            <p:cNvSpPr txBox="1">
              <a:spLocks noChangeArrowheads="1"/>
            </p:cNvSpPr>
            <p:nvPr/>
          </p:nvSpPr>
          <p:spPr bwMode="auto">
            <a:xfrm>
              <a:off x="3547" y="1154"/>
              <a:ext cx="35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微软雅黑" panose="020B0503020204020204" pitchFamily="34" charset="-122"/>
                  <a:ea typeface="微软雅黑" panose="020B0503020204020204" pitchFamily="34" charset="-122"/>
                </a:rPr>
                <a:t>pkt3</a:t>
              </a:r>
            </a:p>
          </p:txBody>
        </p:sp>
        <p:sp>
          <p:nvSpPr>
            <p:cNvPr id="76" name="Text Box 119">
              <a:extLst>
                <a:ext uri="{FF2B5EF4-FFF2-40B4-BE49-F238E27FC236}">
                  <a16:creationId xmlns:a16="http://schemas.microsoft.com/office/drawing/2014/main" id="{DC5AA2D4-EF5A-4F03-9CC2-2C743E262680}"/>
                </a:ext>
              </a:extLst>
            </p:cNvPr>
            <p:cNvSpPr txBox="1">
              <a:spLocks noChangeArrowheads="1"/>
            </p:cNvSpPr>
            <p:nvPr/>
          </p:nvSpPr>
          <p:spPr bwMode="auto">
            <a:xfrm>
              <a:off x="3661" y="1684"/>
              <a:ext cx="82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正常</a:t>
              </a:r>
              <a:r>
                <a:rPr lang="en-US" altLang="zh-CN" dirty="0">
                  <a:latin typeface="微软雅黑" panose="020B0503020204020204" pitchFamily="34" charset="-122"/>
                  <a:ea typeface="微软雅黑" panose="020B0503020204020204" pitchFamily="34" charset="-122"/>
                </a:rPr>
                <a:t>ACK</a:t>
              </a:r>
              <a:endParaRPr lang="en-US" dirty="0">
                <a:latin typeface="微软雅黑" panose="020B0503020204020204" pitchFamily="34" charset="-122"/>
                <a:ea typeface="微软雅黑" panose="020B0503020204020204" pitchFamily="34" charset="-122"/>
              </a:endParaRPr>
            </a:p>
          </p:txBody>
        </p:sp>
      </p:grpSp>
      <p:sp>
        <p:nvSpPr>
          <p:cNvPr id="89" name="Rectangle 124">
            <a:extLst>
              <a:ext uri="{FF2B5EF4-FFF2-40B4-BE49-F238E27FC236}">
                <a16:creationId xmlns:a16="http://schemas.microsoft.com/office/drawing/2014/main" id="{D6DFFB4A-6CF1-477C-9622-E07E005EE36E}"/>
              </a:ext>
            </a:extLst>
          </p:cNvPr>
          <p:cNvSpPr>
            <a:spLocks noChangeArrowheads="1"/>
          </p:cNvSpPr>
          <p:nvPr/>
        </p:nvSpPr>
        <p:spPr bwMode="auto">
          <a:xfrm>
            <a:off x="6334543" y="1782806"/>
            <a:ext cx="5443537" cy="7659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indent="-292100">
              <a:lnSpc>
                <a:spcPct val="80000"/>
              </a:lnSpc>
              <a:spcBef>
                <a:spcPct val="20000"/>
              </a:spcBef>
              <a:buClr>
                <a:srgbClr val="000099"/>
              </a:buClr>
              <a:buSzPct val="100000"/>
              <a:buFont typeface="Wingdings" charset="2"/>
              <a:buChar char="§"/>
              <a:defRPr/>
            </a:pPr>
            <a:r>
              <a:rPr lang="zh-CN" altLang="en-US" sz="2400" dirty="0">
                <a:latin typeface="微软雅黑" panose="020B0503020204020204" pitchFamily="34" charset="-122"/>
                <a:ea typeface="微软雅黑" panose="020B0503020204020204" pitchFamily="34" charset="-122"/>
              </a:rPr>
              <a:t>两个场景下，接收方视角完全一致</a:t>
            </a:r>
            <a:endParaRPr lang="en-US" altLang="zh-CN" sz="2400" dirty="0">
              <a:latin typeface="微软雅黑" panose="020B0503020204020204" pitchFamily="34" charset="-122"/>
              <a:ea typeface="微软雅黑" panose="020B0503020204020204" pitchFamily="34" charset="-122"/>
            </a:endParaRPr>
          </a:p>
          <a:p>
            <a:pPr marL="292100" indent="-292100">
              <a:lnSpc>
                <a:spcPct val="80000"/>
              </a:lnSpc>
              <a:spcBef>
                <a:spcPct val="20000"/>
              </a:spcBef>
              <a:buClr>
                <a:srgbClr val="000099"/>
              </a:buClr>
              <a:buSzPct val="100000"/>
              <a:buFont typeface="Wingdings" charset="2"/>
              <a:buChar char="§"/>
              <a:defRPr/>
            </a:pPr>
            <a:r>
              <a:rPr lang="zh-CN" altLang="en-US" sz="2400" dirty="0">
                <a:latin typeface="微软雅黑" panose="020B0503020204020204" pitchFamily="34" charset="-122"/>
                <a:ea typeface="微软雅黑" panose="020B0503020204020204" pitchFamily="34" charset="-122"/>
              </a:rPr>
              <a:t>但发送方过程不同</a:t>
            </a:r>
            <a:endParaRPr lang="en-US" sz="2400" dirty="0">
              <a:latin typeface="微软雅黑" panose="020B0503020204020204" pitchFamily="34" charset="-122"/>
              <a:ea typeface="微软雅黑" panose="020B0503020204020204" pitchFamily="34" charset="-122"/>
            </a:endParaRPr>
          </a:p>
        </p:txBody>
      </p:sp>
      <p:sp>
        <p:nvSpPr>
          <p:cNvPr id="90" name="Rectangle 124">
            <a:extLst>
              <a:ext uri="{FF2B5EF4-FFF2-40B4-BE49-F238E27FC236}">
                <a16:creationId xmlns:a16="http://schemas.microsoft.com/office/drawing/2014/main" id="{B915B192-0E03-44A2-8EC9-BF280B726D78}"/>
              </a:ext>
            </a:extLst>
          </p:cNvPr>
          <p:cNvSpPr>
            <a:spLocks noChangeArrowheads="1"/>
          </p:cNvSpPr>
          <p:nvPr/>
        </p:nvSpPr>
        <p:spPr bwMode="auto">
          <a:xfrm>
            <a:off x="2217973" y="5986113"/>
            <a:ext cx="8177457" cy="375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lnSpc>
                <a:spcPct val="80000"/>
              </a:lnSpc>
              <a:spcBef>
                <a:spcPct val="20000"/>
              </a:spcBef>
              <a:buClr>
                <a:srgbClr val="000099"/>
              </a:buClr>
              <a:buSzPct val="100000"/>
              <a:defRPr/>
            </a:pPr>
            <a:r>
              <a:rPr lang="zh-CN" altLang="en-US" sz="2400" b="1" dirty="0">
                <a:solidFill>
                  <a:srgbClr val="FF0000"/>
                </a:solidFill>
                <a:latin typeface="微软雅黑" panose="020B0503020204020204" pitchFamily="34" charset="-122"/>
                <a:ea typeface="微软雅黑" panose="020B0503020204020204" pitchFamily="34" charset="-122"/>
              </a:rPr>
              <a:t>解决方案：窗口大小不能超过</a:t>
            </a:r>
            <a:r>
              <a:rPr lang="en-US" altLang="zh-CN" sz="2400" b="1" dirty="0">
                <a:solidFill>
                  <a:srgbClr val="FF0000"/>
                </a:solidFill>
                <a:latin typeface="微软雅黑" panose="020B0503020204020204" pitchFamily="34" charset="-122"/>
                <a:ea typeface="微软雅黑" panose="020B0503020204020204" pitchFamily="34" charset="-122"/>
              </a:rPr>
              <a:t>seq</a:t>
            </a:r>
            <a:r>
              <a:rPr lang="zh-CN" altLang="en-US" sz="2400" b="1" dirty="0">
                <a:solidFill>
                  <a:srgbClr val="FF0000"/>
                </a:solidFill>
                <a:latin typeface="微软雅黑" panose="020B0503020204020204" pitchFamily="34" charset="-122"/>
                <a:ea typeface="微软雅黑" panose="020B0503020204020204" pitchFamily="34" charset="-122"/>
              </a:rPr>
              <a:t>取值空间的一半（证明）</a:t>
            </a:r>
            <a:endParaRPr 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5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E3B51-F9C7-4EA4-A673-2F364858B6D3}"/>
              </a:ext>
            </a:extLst>
          </p:cNvPr>
          <p:cNvSpPr>
            <a:spLocks noGrp="1"/>
          </p:cNvSpPr>
          <p:nvPr>
            <p:ph type="title"/>
          </p:nvPr>
        </p:nvSpPr>
        <p:spPr/>
        <p:txBody>
          <a:bodyPr/>
          <a:lstStyle/>
          <a:p>
            <a:r>
              <a:rPr lang="en-US" altLang="zh-CN" dirty="0"/>
              <a:t>GBN</a:t>
            </a:r>
            <a:r>
              <a:rPr lang="zh-CN" altLang="en-US" dirty="0"/>
              <a:t>与</a:t>
            </a:r>
            <a:r>
              <a:rPr lang="en-US" altLang="zh-CN" dirty="0"/>
              <a:t>SR</a:t>
            </a:r>
            <a:r>
              <a:rPr lang="zh-CN" altLang="en-US" dirty="0"/>
              <a:t>对比</a:t>
            </a:r>
          </a:p>
        </p:txBody>
      </p:sp>
      <p:sp>
        <p:nvSpPr>
          <p:cNvPr id="4" name="灯片编号占位符 3">
            <a:extLst>
              <a:ext uri="{FF2B5EF4-FFF2-40B4-BE49-F238E27FC236}">
                <a16:creationId xmlns:a16="http://schemas.microsoft.com/office/drawing/2014/main" id="{52CC0ECE-1A4A-4A14-BE99-9A20418BA4B9}"/>
              </a:ext>
            </a:extLst>
          </p:cNvPr>
          <p:cNvSpPr>
            <a:spLocks noGrp="1"/>
          </p:cNvSpPr>
          <p:nvPr>
            <p:ph type="sldNum" sz="quarter" idx="11"/>
          </p:nvPr>
        </p:nvSpPr>
        <p:spPr/>
        <p:txBody>
          <a:bodyPr/>
          <a:lstStyle/>
          <a:p>
            <a:pPr>
              <a:defRPr/>
            </a:pPr>
            <a:fld id="{3FFE790D-BCFB-4008-9260-CA63AEE325FD}" type="slidenum">
              <a:rPr lang="en-US" smtClean="0"/>
              <a:pPr>
                <a:defRPr/>
              </a:pPr>
              <a:t>72</a:t>
            </a:fld>
            <a:endParaRPr lang="en-US" dirty="0"/>
          </a:p>
        </p:txBody>
      </p:sp>
      <p:graphicFrame>
        <p:nvGraphicFramePr>
          <p:cNvPr id="5" name="表格 4">
            <a:extLst>
              <a:ext uri="{FF2B5EF4-FFF2-40B4-BE49-F238E27FC236}">
                <a16:creationId xmlns:a16="http://schemas.microsoft.com/office/drawing/2014/main" id="{A8CF29BD-750C-4866-875C-C8523101459A}"/>
              </a:ext>
            </a:extLst>
          </p:cNvPr>
          <p:cNvGraphicFramePr>
            <a:graphicFrameLocks noGrp="1"/>
          </p:cNvGraphicFramePr>
          <p:nvPr>
            <p:extLst>
              <p:ext uri="{D42A27DB-BD31-4B8C-83A1-F6EECF244321}">
                <p14:modId xmlns:p14="http://schemas.microsoft.com/office/powerpoint/2010/main" val="3748560702"/>
              </p:ext>
            </p:extLst>
          </p:nvPr>
        </p:nvGraphicFramePr>
        <p:xfrm>
          <a:off x="685800" y="2286000"/>
          <a:ext cx="10591800" cy="178054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1263706993"/>
                    </a:ext>
                  </a:extLst>
                </a:gridCol>
                <a:gridCol w="3810000">
                  <a:extLst>
                    <a:ext uri="{9D8B030D-6E8A-4147-A177-3AD203B41FA5}">
                      <a16:colId xmlns:a16="http://schemas.microsoft.com/office/drawing/2014/main" val="2458753010"/>
                    </a:ext>
                  </a:extLst>
                </a:gridCol>
                <a:gridCol w="2971800">
                  <a:extLst>
                    <a:ext uri="{9D8B030D-6E8A-4147-A177-3AD203B41FA5}">
                      <a16:colId xmlns:a16="http://schemas.microsoft.com/office/drawing/2014/main" val="1746270220"/>
                    </a:ext>
                  </a:extLst>
                </a:gridCol>
              </a:tblGrid>
              <a:tr h="142240">
                <a:tc>
                  <a:txBody>
                    <a:bodyPr/>
                    <a:lstStyle/>
                    <a:p>
                      <a:endParaRPr lang="zh-CN" altLang="en-US" dirty="0"/>
                    </a:p>
                  </a:txBody>
                  <a:tcPr/>
                </a:tc>
                <a:tc>
                  <a:txBody>
                    <a:bodyPr/>
                    <a:lstStyle/>
                    <a:p>
                      <a:r>
                        <a:rPr lang="en-US" altLang="zh-CN" dirty="0"/>
                        <a:t>GBN</a:t>
                      </a:r>
                      <a:endParaRPr lang="zh-CN" altLang="en-US" dirty="0"/>
                    </a:p>
                  </a:txBody>
                  <a:tcPr/>
                </a:tc>
                <a:tc>
                  <a:txBody>
                    <a:bodyPr/>
                    <a:lstStyle/>
                    <a:p>
                      <a:r>
                        <a:rPr lang="en-US" altLang="zh-CN" dirty="0"/>
                        <a:t>SR</a:t>
                      </a:r>
                      <a:endParaRPr lang="zh-CN" altLang="en-US" dirty="0"/>
                    </a:p>
                  </a:txBody>
                  <a:tcPr/>
                </a:tc>
                <a:extLst>
                  <a:ext uri="{0D108BD9-81ED-4DB2-BD59-A6C34878D82A}">
                    <a16:rowId xmlns:a16="http://schemas.microsoft.com/office/drawing/2014/main" val="2730191901"/>
                  </a:ext>
                </a:extLst>
              </a:tr>
              <a:tr h="370840">
                <a:tc>
                  <a:txBody>
                    <a:bodyPr/>
                    <a:lstStyle/>
                    <a:p>
                      <a:r>
                        <a:rPr lang="zh-CN" altLang="en-US" dirty="0"/>
                        <a:t>发送方：定时器</a:t>
                      </a:r>
                    </a:p>
                  </a:txBody>
                  <a:tcPr/>
                </a:tc>
                <a:tc>
                  <a:txBody>
                    <a:bodyPr/>
                    <a:lstStyle/>
                    <a:p>
                      <a:r>
                        <a:rPr lang="en-US" altLang="zh-CN" dirty="0"/>
                        <a:t>1</a:t>
                      </a:r>
                      <a:r>
                        <a:rPr lang="zh-CN" altLang="en-US" dirty="0"/>
                        <a:t>个计时器，只对最早未确认报文</a:t>
                      </a:r>
                    </a:p>
                  </a:txBody>
                  <a:tcPr/>
                </a:tc>
                <a:tc>
                  <a:txBody>
                    <a:bodyPr/>
                    <a:lstStyle/>
                    <a:p>
                      <a:r>
                        <a:rPr lang="zh-CN" altLang="en-US" dirty="0"/>
                        <a:t>对每个报文维护单独计时器</a:t>
                      </a:r>
                    </a:p>
                  </a:txBody>
                  <a:tcPr/>
                </a:tc>
                <a:extLst>
                  <a:ext uri="{0D108BD9-81ED-4DB2-BD59-A6C34878D82A}">
                    <a16:rowId xmlns:a16="http://schemas.microsoft.com/office/drawing/2014/main" val="3245111168"/>
                  </a:ext>
                </a:extLst>
              </a:tr>
              <a:tr h="370840">
                <a:tc>
                  <a:txBody>
                    <a:bodyPr/>
                    <a:lstStyle/>
                    <a:p>
                      <a:r>
                        <a:rPr lang="zh-CN" altLang="en-US" dirty="0"/>
                        <a:t>发送方：重传策略</a:t>
                      </a:r>
                    </a:p>
                  </a:txBody>
                  <a:tcPr/>
                </a:tc>
                <a:tc>
                  <a:txBody>
                    <a:bodyPr/>
                    <a:lstStyle/>
                    <a:p>
                      <a:r>
                        <a:rPr lang="zh-CN" altLang="en-US" dirty="0"/>
                        <a:t>超时重传所有未确认报文</a:t>
                      </a:r>
                    </a:p>
                  </a:txBody>
                  <a:tcPr/>
                </a:tc>
                <a:tc>
                  <a:txBody>
                    <a:bodyPr/>
                    <a:lstStyle/>
                    <a:p>
                      <a:r>
                        <a:rPr lang="zh-CN" altLang="en-US" dirty="0"/>
                        <a:t>只重传超时或者发生错误的单个报文</a:t>
                      </a:r>
                    </a:p>
                  </a:txBody>
                  <a:tcPr/>
                </a:tc>
                <a:extLst>
                  <a:ext uri="{0D108BD9-81ED-4DB2-BD59-A6C34878D82A}">
                    <a16:rowId xmlns:a16="http://schemas.microsoft.com/office/drawing/2014/main" val="2616302581"/>
                  </a:ext>
                </a:extLst>
              </a:tr>
              <a:tr h="370840">
                <a:tc>
                  <a:txBody>
                    <a:bodyPr/>
                    <a:lstStyle/>
                    <a:p>
                      <a:r>
                        <a:rPr lang="zh-CN" altLang="en-US" dirty="0"/>
                        <a:t>接收方：确认方式</a:t>
                      </a:r>
                    </a:p>
                  </a:txBody>
                  <a:tcPr/>
                </a:tc>
                <a:tc>
                  <a:txBody>
                    <a:bodyPr/>
                    <a:lstStyle/>
                    <a:p>
                      <a:r>
                        <a:rPr lang="zh-CN" altLang="en-US" dirty="0"/>
                        <a:t>累积确认</a:t>
                      </a:r>
                    </a:p>
                  </a:txBody>
                  <a:tcPr/>
                </a:tc>
                <a:tc>
                  <a:txBody>
                    <a:bodyPr/>
                    <a:lstStyle/>
                    <a:p>
                      <a:r>
                        <a:rPr lang="zh-CN" altLang="en-US" dirty="0"/>
                        <a:t>每个报文独立确认</a:t>
                      </a:r>
                    </a:p>
                  </a:txBody>
                  <a:tcPr/>
                </a:tc>
                <a:extLst>
                  <a:ext uri="{0D108BD9-81ED-4DB2-BD59-A6C34878D82A}">
                    <a16:rowId xmlns:a16="http://schemas.microsoft.com/office/drawing/2014/main" val="2441863453"/>
                  </a:ext>
                </a:extLst>
              </a:tr>
              <a:tr h="370840">
                <a:tc>
                  <a:txBody>
                    <a:bodyPr/>
                    <a:lstStyle/>
                    <a:p>
                      <a:r>
                        <a:rPr lang="zh-CN" altLang="en-US" dirty="0"/>
                        <a:t>接收方：失序报文处理（是否缓存接收报文）</a:t>
                      </a:r>
                    </a:p>
                  </a:txBody>
                  <a:tcPr/>
                </a:tc>
                <a:tc>
                  <a:txBody>
                    <a:bodyPr/>
                    <a:lstStyle/>
                    <a:p>
                      <a:r>
                        <a:rPr lang="zh-CN" altLang="en-US" dirty="0"/>
                        <a:t>不缓存接收报文，通过重传所有未确认报文解决</a:t>
                      </a:r>
                    </a:p>
                  </a:txBody>
                  <a:tcPr/>
                </a:tc>
                <a:tc>
                  <a:txBody>
                    <a:bodyPr/>
                    <a:lstStyle/>
                    <a:p>
                      <a:r>
                        <a:rPr lang="zh-CN" altLang="en-US" dirty="0"/>
                        <a:t>缓存接收报文，将连续报文交付上层</a:t>
                      </a:r>
                    </a:p>
                  </a:txBody>
                  <a:tcPr/>
                </a:tc>
                <a:extLst>
                  <a:ext uri="{0D108BD9-81ED-4DB2-BD59-A6C34878D82A}">
                    <a16:rowId xmlns:a16="http://schemas.microsoft.com/office/drawing/2014/main" val="100695749"/>
                  </a:ext>
                </a:extLst>
              </a:tr>
            </a:tbl>
          </a:graphicData>
        </a:graphic>
      </p:graphicFrame>
    </p:spTree>
    <p:extLst>
      <p:ext uri="{BB962C8B-B14F-4D97-AF65-F5344CB8AC3E}">
        <p14:creationId xmlns:p14="http://schemas.microsoft.com/office/powerpoint/2010/main" val="418932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182ED-3340-4EB4-AE5B-27AD7F0C24FE}"/>
              </a:ext>
            </a:extLst>
          </p:cNvPr>
          <p:cNvSpPr>
            <a:spLocks noGrp="1"/>
          </p:cNvSpPr>
          <p:nvPr>
            <p:ph type="title"/>
          </p:nvPr>
        </p:nvSpPr>
        <p:spPr/>
        <p:txBody>
          <a:bodyPr/>
          <a:lstStyle/>
          <a:p>
            <a:r>
              <a:rPr lang="zh-CN" altLang="en-US" dirty="0"/>
              <a:t>一种极端场景（来自</a:t>
            </a:r>
            <a:r>
              <a:rPr lang="en-US" altLang="zh-CN" dirty="0"/>
              <a:t>22</a:t>
            </a:r>
            <a:r>
              <a:rPr lang="zh-CN" altLang="en-US" dirty="0"/>
              <a:t>年上课同学）</a:t>
            </a:r>
          </a:p>
        </p:txBody>
      </p:sp>
      <p:sp>
        <p:nvSpPr>
          <p:cNvPr id="3" name="内容占位符 2">
            <a:extLst>
              <a:ext uri="{FF2B5EF4-FFF2-40B4-BE49-F238E27FC236}">
                <a16:creationId xmlns:a16="http://schemas.microsoft.com/office/drawing/2014/main" id="{02C6834F-1B58-4865-BA35-0B1BAADFC5DC}"/>
              </a:ext>
            </a:extLst>
          </p:cNvPr>
          <p:cNvSpPr>
            <a:spLocks noGrp="1"/>
          </p:cNvSpPr>
          <p:nvPr>
            <p:ph idx="1"/>
          </p:nvPr>
        </p:nvSpPr>
        <p:spPr>
          <a:xfrm>
            <a:off x="609600" y="1600203"/>
            <a:ext cx="10972800" cy="2057397"/>
          </a:xfrm>
        </p:spPr>
        <p:txBody>
          <a:bodyPr/>
          <a:lstStyle/>
          <a:p>
            <a:r>
              <a:rPr lang="zh-CN" altLang="en-US" dirty="0"/>
              <a:t>序列号范围为</a:t>
            </a:r>
            <a:r>
              <a:rPr lang="en-US" altLang="zh-CN" dirty="0">
                <a:solidFill>
                  <a:srgbClr val="0070C0"/>
                </a:solidFill>
              </a:rPr>
              <a:t>1</a:t>
            </a:r>
            <a:r>
              <a:rPr lang="zh-CN" altLang="en-US" dirty="0"/>
              <a:t>到</a:t>
            </a:r>
            <a:r>
              <a:rPr lang="en-US" altLang="zh-CN" dirty="0">
                <a:solidFill>
                  <a:srgbClr val="0070C0"/>
                </a:solidFill>
              </a:rPr>
              <a:t>N</a:t>
            </a:r>
          </a:p>
          <a:p>
            <a:r>
              <a:rPr lang="zh-CN" altLang="en-US" dirty="0"/>
              <a:t>发送方：只有</a:t>
            </a:r>
            <a:r>
              <a:rPr lang="en-US" altLang="zh-CN" dirty="0">
                <a:solidFill>
                  <a:srgbClr val="0070C0"/>
                </a:solidFill>
              </a:rPr>
              <a:t>pkt1</a:t>
            </a:r>
            <a:r>
              <a:rPr lang="zh-CN" altLang="en-US" dirty="0"/>
              <a:t>发生重传，后依次正常发送</a:t>
            </a:r>
            <a:r>
              <a:rPr lang="en-US" altLang="zh-CN" dirty="0">
                <a:solidFill>
                  <a:srgbClr val="0070C0"/>
                </a:solidFill>
              </a:rPr>
              <a:t>pkt2, pkt3, …, </a:t>
            </a:r>
            <a:r>
              <a:rPr lang="en-US" altLang="zh-CN" dirty="0" err="1">
                <a:solidFill>
                  <a:srgbClr val="0070C0"/>
                </a:solidFill>
              </a:rPr>
              <a:t>pktN</a:t>
            </a:r>
            <a:endParaRPr lang="en-US" altLang="zh-CN" dirty="0">
              <a:solidFill>
                <a:srgbClr val="0070C0"/>
              </a:solidFill>
            </a:endParaRPr>
          </a:p>
          <a:p>
            <a:r>
              <a:rPr lang="zh-CN" altLang="en-US" dirty="0"/>
              <a:t>接收方：收到了重传的</a:t>
            </a:r>
            <a:r>
              <a:rPr lang="en-US" altLang="zh-CN" dirty="0">
                <a:solidFill>
                  <a:srgbClr val="0070C0"/>
                </a:solidFill>
              </a:rPr>
              <a:t>pkt1</a:t>
            </a:r>
            <a:r>
              <a:rPr lang="en-US" altLang="zh-CN" dirty="0"/>
              <a:t>, </a:t>
            </a:r>
            <a:r>
              <a:rPr lang="zh-CN" altLang="en-US" dirty="0"/>
              <a:t>正常的</a:t>
            </a:r>
            <a:r>
              <a:rPr lang="en-US" altLang="zh-CN" dirty="0">
                <a:solidFill>
                  <a:srgbClr val="0070C0"/>
                </a:solidFill>
              </a:rPr>
              <a:t>pkt2, pkt3, …, </a:t>
            </a:r>
            <a:r>
              <a:rPr lang="en-US" altLang="zh-CN" dirty="0" err="1">
                <a:solidFill>
                  <a:srgbClr val="0070C0"/>
                </a:solidFill>
              </a:rPr>
              <a:t>pktN</a:t>
            </a:r>
            <a:endParaRPr lang="en-US" altLang="zh-CN" dirty="0">
              <a:solidFill>
                <a:srgbClr val="0070C0"/>
              </a:solidFill>
            </a:endParaRPr>
          </a:p>
          <a:p>
            <a:r>
              <a:rPr lang="zh-CN" altLang="en-US" dirty="0"/>
              <a:t>但是，第一个</a:t>
            </a:r>
            <a:r>
              <a:rPr lang="en-US" altLang="zh-CN" dirty="0">
                <a:solidFill>
                  <a:srgbClr val="0070C0"/>
                </a:solidFill>
              </a:rPr>
              <a:t>pkt1</a:t>
            </a:r>
            <a:r>
              <a:rPr lang="zh-CN" altLang="en-US" dirty="0"/>
              <a:t>没有丢失，而是经过漫长时间后才到达接收方</a:t>
            </a:r>
            <a:endParaRPr lang="en-US" altLang="zh-CN" dirty="0"/>
          </a:p>
          <a:p>
            <a:r>
              <a:rPr lang="zh-CN" altLang="en-US" dirty="0"/>
              <a:t>此时，接收方会把这个</a:t>
            </a:r>
            <a:r>
              <a:rPr lang="en-US" altLang="zh-CN" dirty="0">
                <a:solidFill>
                  <a:srgbClr val="0070C0"/>
                </a:solidFill>
              </a:rPr>
              <a:t>pkt1</a:t>
            </a:r>
            <a:r>
              <a:rPr lang="zh-CN" altLang="en-US" dirty="0"/>
              <a:t>当作新的</a:t>
            </a:r>
            <a:r>
              <a:rPr lang="en-US" altLang="zh-CN" dirty="0">
                <a:solidFill>
                  <a:srgbClr val="0070C0"/>
                </a:solidFill>
              </a:rPr>
              <a:t>pkt1</a:t>
            </a:r>
            <a:endParaRPr lang="zh-CN" altLang="en-US" dirty="0">
              <a:solidFill>
                <a:srgbClr val="0070C0"/>
              </a:solidFill>
            </a:endParaRPr>
          </a:p>
        </p:txBody>
      </p:sp>
      <p:sp>
        <p:nvSpPr>
          <p:cNvPr id="4" name="灯片编号占位符 3">
            <a:extLst>
              <a:ext uri="{FF2B5EF4-FFF2-40B4-BE49-F238E27FC236}">
                <a16:creationId xmlns:a16="http://schemas.microsoft.com/office/drawing/2014/main" id="{54571B84-8232-4D43-B778-0275069F8ABF}"/>
              </a:ext>
            </a:extLst>
          </p:cNvPr>
          <p:cNvSpPr>
            <a:spLocks noGrp="1"/>
          </p:cNvSpPr>
          <p:nvPr>
            <p:ph type="sldNum" sz="quarter" idx="11"/>
          </p:nvPr>
        </p:nvSpPr>
        <p:spPr/>
        <p:txBody>
          <a:bodyPr/>
          <a:lstStyle/>
          <a:p>
            <a:pPr>
              <a:defRPr/>
            </a:pPr>
            <a:fld id="{3FFE790D-BCFB-4008-9260-CA63AEE325FD}" type="slidenum">
              <a:rPr lang="en-US" smtClean="0"/>
              <a:pPr>
                <a:defRPr/>
              </a:pPr>
              <a:t>73</a:t>
            </a:fld>
            <a:endParaRPr lang="en-US" dirty="0"/>
          </a:p>
        </p:txBody>
      </p:sp>
      <p:sp>
        <p:nvSpPr>
          <p:cNvPr id="5" name="矩形 4">
            <a:extLst>
              <a:ext uri="{FF2B5EF4-FFF2-40B4-BE49-F238E27FC236}">
                <a16:creationId xmlns:a16="http://schemas.microsoft.com/office/drawing/2014/main" id="{BF1BFC98-5AE1-4273-B8D1-1FC693A851AA}"/>
              </a:ext>
            </a:extLst>
          </p:cNvPr>
          <p:cNvSpPr/>
          <p:nvPr/>
        </p:nvSpPr>
        <p:spPr bwMode="auto">
          <a:xfrm>
            <a:off x="1329859" y="4609143"/>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1</a:t>
            </a:r>
            <a:endParaRPr kumimoji="0" lang="zh-CN" altLang="en-US" sz="1800" b="0" i="0" u="none" strike="noStrike" cap="none" normalizeH="0" baseline="0" dirty="0">
              <a:ln>
                <a:noFill/>
              </a:ln>
              <a:solidFill>
                <a:srgbClr val="C00000"/>
              </a:solidFill>
              <a:effectLst/>
              <a:latin typeface="Arial" charset="0"/>
            </a:endParaRPr>
          </a:p>
        </p:txBody>
      </p:sp>
      <p:sp>
        <p:nvSpPr>
          <p:cNvPr id="6" name="矩形 5">
            <a:extLst>
              <a:ext uri="{FF2B5EF4-FFF2-40B4-BE49-F238E27FC236}">
                <a16:creationId xmlns:a16="http://schemas.microsoft.com/office/drawing/2014/main" id="{AE5BCEAC-79FE-40C2-B783-D7A71D966DE0}"/>
              </a:ext>
            </a:extLst>
          </p:cNvPr>
          <p:cNvSpPr/>
          <p:nvPr/>
        </p:nvSpPr>
        <p:spPr bwMode="auto">
          <a:xfrm>
            <a:off x="2588097" y="4609143"/>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1</a:t>
            </a:r>
            <a:endParaRPr kumimoji="0" lang="zh-CN" altLang="en-US" sz="1800" b="0" i="0" u="none" strike="noStrike" cap="none" normalizeH="0" baseline="0" dirty="0">
              <a:ln>
                <a:noFill/>
              </a:ln>
              <a:solidFill>
                <a:srgbClr val="C00000"/>
              </a:solidFill>
              <a:effectLst/>
              <a:latin typeface="Arial" charset="0"/>
            </a:endParaRPr>
          </a:p>
        </p:txBody>
      </p:sp>
      <p:sp>
        <p:nvSpPr>
          <p:cNvPr id="7" name="矩形 6">
            <a:extLst>
              <a:ext uri="{FF2B5EF4-FFF2-40B4-BE49-F238E27FC236}">
                <a16:creationId xmlns:a16="http://schemas.microsoft.com/office/drawing/2014/main" id="{187C1DEF-5210-4EB0-93AF-FDFC3E67824C}"/>
              </a:ext>
            </a:extLst>
          </p:cNvPr>
          <p:cNvSpPr/>
          <p:nvPr/>
        </p:nvSpPr>
        <p:spPr bwMode="auto">
          <a:xfrm>
            <a:off x="3197697" y="4601125"/>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C00000"/>
                </a:solidFill>
                <a:latin typeface="Arial" charset="0"/>
              </a:rPr>
              <a:t>2</a:t>
            </a:r>
            <a:endParaRPr kumimoji="0" lang="zh-CN" altLang="en-US" sz="1800" b="0" i="0" u="none" strike="noStrike" cap="none" normalizeH="0" baseline="0" dirty="0">
              <a:ln>
                <a:noFill/>
              </a:ln>
              <a:solidFill>
                <a:srgbClr val="C00000"/>
              </a:solidFill>
              <a:effectLst/>
              <a:latin typeface="Arial" charset="0"/>
            </a:endParaRPr>
          </a:p>
        </p:txBody>
      </p:sp>
      <p:sp>
        <p:nvSpPr>
          <p:cNvPr id="8" name="矩形 7">
            <a:extLst>
              <a:ext uri="{FF2B5EF4-FFF2-40B4-BE49-F238E27FC236}">
                <a16:creationId xmlns:a16="http://schemas.microsoft.com/office/drawing/2014/main" id="{B8658729-309B-4F42-97B6-3BF314503DFF}"/>
              </a:ext>
            </a:extLst>
          </p:cNvPr>
          <p:cNvSpPr/>
          <p:nvPr/>
        </p:nvSpPr>
        <p:spPr bwMode="auto">
          <a:xfrm>
            <a:off x="3777643" y="4601125"/>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3</a:t>
            </a:r>
            <a:endParaRPr kumimoji="0" lang="zh-CN" altLang="en-US" sz="1800" b="0" i="0" u="none" strike="noStrike" cap="none" normalizeH="0" baseline="0" dirty="0">
              <a:ln>
                <a:noFill/>
              </a:ln>
              <a:solidFill>
                <a:srgbClr val="C00000"/>
              </a:solidFill>
              <a:effectLst/>
              <a:latin typeface="Arial" charset="0"/>
            </a:endParaRPr>
          </a:p>
        </p:txBody>
      </p:sp>
      <p:sp>
        <p:nvSpPr>
          <p:cNvPr id="9" name="矩形 8">
            <a:extLst>
              <a:ext uri="{FF2B5EF4-FFF2-40B4-BE49-F238E27FC236}">
                <a16:creationId xmlns:a16="http://schemas.microsoft.com/office/drawing/2014/main" id="{9E7A6E52-222F-4764-B8BE-FE4EAF0B2535}"/>
              </a:ext>
            </a:extLst>
          </p:cNvPr>
          <p:cNvSpPr/>
          <p:nvPr/>
        </p:nvSpPr>
        <p:spPr bwMode="auto">
          <a:xfrm>
            <a:off x="5026497" y="4609143"/>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N</a:t>
            </a:r>
            <a:endParaRPr kumimoji="0" lang="zh-CN" altLang="en-US" sz="1800" b="0" i="0" u="none" strike="noStrike" cap="none" normalizeH="0" baseline="0" dirty="0">
              <a:ln>
                <a:noFill/>
              </a:ln>
              <a:solidFill>
                <a:srgbClr val="C00000"/>
              </a:solidFill>
              <a:effectLst/>
              <a:latin typeface="Arial" charset="0"/>
            </a:endParaRPr>
          </a:p>
        </p:txBody>
      </p:sp>
      <p:sp>
        <p:nvSpPr>
          <p:cNvPr id="10" name="矩形 9">
            <a:extLst>
              <a:ext uri="{FF2B5EF4-FFF2-40B4-BE49-F238E27FC236}">
                <a16:creationId xmlns:a16="http://schemas.microsoft.com/office/drawing/2014/main" id="{B7DB0971-B56E-4E4A-89EF-52C9192D80AA}"/>
              </a:ext>
            </a:extLst>
          </p:cNvPr>
          <p:cNvSpPr/>
          <p:nvPr/>
        </p:nvSpPr>
        <p:spPr bwMode="auto">
          <a:xfrm>
            <a:off x="3227351" y="5833220"/>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1</a:t>
            </a:r>
            <a:endParaRPr kumimoji="0" lang="zh-CN" altLang="en-US" sz="1800" b="0" i="0" u="none" strike="noStrike" cap="none" normalizeH="0" baseline="0" dirty="0">
              <a:ln>
                <a:noFill/>
              </a:ln>
              <a:solidFill>
                <a:srgbClr val="C00000"/>
              </a:solidFill>
              <a:effectLst/>
              <a:latin typeface="Arial" charset="0"/>
            </a:endParaRPr>
          </a:p>
        </p:txBody>
      </p:sp>
      <p:sp>
        <p:nvSpPr>
          <p:cNvPr id="11" name="矩形 10">
            <a:extLst>
              <a:ext uri="{FF2B5EF4-FFF2-40B4-BE49-F238E27FC236}">
                <a16:creationId xmlns:a16="http://schemas.microsoft.com/office/drawing/2014/main" id="{C4618E91-E79E-45CF-A8C0-FA48003451E7}"/>
              </a:ext>
            </a:extLst>
          </p:cNvPr>
          <p:cNvSpPr/>
          <p:nvPr/>
        </p:nvSpPr>
        <p:spPr bwMode="auto">
          <a:xfrm>
            <a:off x="3836951" y="5825202"/>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C00000"/>
                </a:solidFill>
                <a:latin typeface="Arial" charset="0"/>
              </a:rPr>
              <a:t>2</a:t>
            </a:r>
            <a:endParaRPr kumimoji="0" lang="zh-CN" altLang="en-US" sz="1800" b="0" i="0" u="none" strike="noStrike" cap="none" normalizeH="0" baseline="0" dirty="0">
              <a:ln>
                <a:noFill/>
              </a:ln>
              <a:solidFill>
                <a:srgbClr val="C00000"/>
              </a:solidFill>
              <a:effectLst/>
              <a:latin typeface="Arial" charset="0"/>
            </a:endParaRPr>
          </a:p>
        </p:txBody>
      </p:sp>
      <p:sp>
        <p:nvSpPr>
          <p:cNvPr id="12" name="矩形 11">
            <a:extLst>
              <a:ext uri="{FF2B5EF4-FFF2-40B4-BE49-F238E27FC236}">
                <a16:creationId xmlns:a16="http://schemas.microsoft.com/office/drawing/2014/main" id="{B1262D19-5519-4DB1-A9B8-F5D2412D8547}"/>
              </a:ext>
            </a:extLst>
          </p:cNvPr>
          <p:cNvSpPr/>
          <p:nvPr/>
        </p:nvSpPr>
        <p:spPr bwMode="auto">
          <a:xfrm>
            <a:off x="4416897" y="5825202"/>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3</a:t>
            </a:r>
            <a:endParaRPr kumimoji="0" lang="zh-CN" altLang="en-US" sz="1800" b="0" i="0" u="none" strike="noStrike" cap="none" normalizeH="0" baseline="0" dirty="0">
              <a:ln>
                <a:noFill/>
              </a:ln>
              <a:solidFill>
                <a:srgbClr val="C00000"/>
              </a:solidFill>
              <a:effectLst/>
              <a:latin typeface="Arial" charset="0"/>
            </a:endParaRPr>
          </a:p>
        </p:txBody>
      </p:sp>
      <p:sp>
        <p:nvSpPr>
          <p:cNvPr id="13" name="矩形 12">
            <a:extLst>
              <a:ext uri="{FF2B5EF4-FFF2-40B4-BE49-F238E27FC236}">
                <a16:creationId xmlns:a16="http://schemas.microsoft.com/office/drawing/2014/main" id="{AA9D158A-0749-4066-B64F-42FE45B8C158}"/>
              </a:ext>
            </a:extLst>
          </p:cNvPr>
          <p:cNvSpPr/>
          <p:nvPr/>
        </p:nvSpPr>
        <p:spPr bwMode="auto">
          <a:xfrm>
            <a:off x="5665751" y="5833220"/>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N</a:t>
            </a:r>
            <a:endParaRPr kumimoji="0" lang="zh-CN" altLang="en-US" sz="1800" b="0" i="0" u="none" strike="noStrike" cap="none" normalizeH="0" baseline="0" dirty="0">
              <a:ln>
                <a:noFill/>
              </a:ln>
              <a:solidFill>
                <a:srgbClr val="C00000"/>
              </a:solidFill>
              <a:effectLst/>
              <a:latin typeface="Arial" charset="0"/>
            </a:endParaRPr>
          </a:p>
        </p:txBody>
      </p:sp>
      <p:cxnSp>
        <p:nvCxnSpPr>
          <p:cNvPr id="15" name="直接箭头连接符 14">
            <a:extLst>
              <a:ext uri="{FF2B5EF4-FFF2-40B4-BE49-F238E27FC236}">
                <a16:creationId xmlns:a16="http://schemas.microsoft.com/office/drawing/2014/main" id="{57130386-B603-4AB5-8305-DEE1FA238137}"/>
              </a:ext>
            </a:extLst>
          </p:cNvPr>
          <p:cNvCxnSpPr>
            <a:stCxn id="5" idx="3"/>
            <a:endCxn id="6" idx="1"/>
          </p:cNvCxnSpPr>
          <p:nvPr/>
        </p:nvCxnSpPr>
        <p:spPr bwMode="auto">
          <a:xfrm>
            <a:off x="1634659" y="4761543"/>
            <a:ext cx="953438" cy="0"/>
          </a:xfrm>
          <a:prstGeom prst="straightConnector1">
            <a:avLst/>
          </a:prstGeom>
          <a:ln>
            <a:prstDash val="lgDash"/>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FD9E7CC5-4D8B-4D5E-9E00-C24D5D2232F7}"/>
              </a:ext>
            </a:extLst>
          </p:cNvPr>
          <p:cNvCxnSpPr>
            <a:stCxn id="6" idx="2"/>
            <a:endCxn id="10" idx="0"/>
          </p:cNvCxnSpPr>
          <p:nvPr/>
        </p:nvCxnSpPr>
        <p:spPr bwMode="auto">
          <a:xfrm>
            <a:off x="2740497" y="4913943"/>
            <a:ext cx="639254" cy="919277"/>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CFEEB758-7473-47CA-A00A-67CE2962E2FE}"/>
              </a:ext>
            </a:extLst>
          </p:cNvPr>
          <p:cNvCxnSpPr>
            <a:cxnSpLocks/>
            <a:stCxn id="7" idx="2"/>
            <a:endCxn id="11" idx="0"/>
          </p:cNvCxnSpPr>
          <p:nvPr/>
        </p:nvCxnSpPr>
        <p:spPr bwMode="auto">
          <a:xfrm>
            <a:off x="3350097" y="4905925"/>
            <a:ext cx="639254" cy="919277"/>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21" name="直接箭头连接符 20">
            <a:extLst>
              <a:ext uri="{FF2B5EF4-FFF2-40B4-BE49-F238E27FC236}">
                <a16:creationId xmlns:a16="http://schemas.microsoft.com/office/drawing/2014/main" id="{7DFDDBDC-D913-4D4D-A1FD-BB59F5693892}"/>
              </a:ext>
            </a:extLst>
          </p:cNvPr>
          <p:cNvCxnSpPr>
            <a:cxnSpLocks/>
            <a:stCxn id="8" idx="2"/>
            <a:endCxn id="12" idx="0"/>
          </p:cNvCxnSpPr>
          <p:nvPr/>
        </p:nvCxnSpPr>
        <p:spPr bwMode="auto">
          <a:xfrm>
            <a:off x="3930043" y="4905925"/>
            <a:ext cx="639254" cy="919277"/>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24" name="直接箭头连接符 23">
            <a:extLst>
              <a:ext uri="{FF2B5EF4-FFF2-40B4-BE49-F238E27FC236}">
                <a16:creationId xmlns:a16="http://schemas.microsoft.com/office/drawing/2014/main" id="{0E997BFE-C08E-4766-99FB-E80CA00212FD}"/>
              </a:ext>
            </a:extLst>
          </p:cNvPr>
          <p:cNvCxnSpPr>
            <a:cxnSpLocks/>
            <a:stCxn id="9" idx="2"/>
            <a:endCxn id="13" idx="0"/>
          </p:cNvCxnSpPr>
          <p:nvPr/>
        </p:nvCxnSpPr>
        <p:spPr bwMode="auto">
          <a:xfrm>
            <a:off x="5178897" y="4913943"/>
            <a:ext cx="639254" cy="919277"/>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27" name="文本框 26">
            <a:extLst>
              <a:ext uri="{FF2B5EF4-FFF2-40B4-BE49-F238E27FC236}">
                <a16:creationId xmlns:a16="http://schemas.microsoft.com/office/drawing/2014/main" id="{6B18E5D0-37A0-4BF0-A9A2-83EF3C06F480}"/>
              </a:ext>
            </a:extLst>
          </p:cNvPr>
          <p:cNvSpPr txBox="1"/>
          <p:nvPr/>
        </p:nvSpPr>
        <p:spPr>
          <a:xfrm>
            <a:off x="4188372" y="4507379"/>
            <a:ext cx="877163" cy="369332"/>
          </a:xfrm>
          <a:prstGeom prst="rect">
            <a:avLst/>
          </a:prstGeom>
          <a:noFill/>
        </p:spPr>
        <p:txBody>
          <a:bodyPr wrap="none" rtlCol="0">
            <a:spAutoFit/>
          </a:bodyPr>
          <a:lstStyle/>
          <a:p>
            <a:r>
              <a:rPr lang="zh-CN" altLang="en-US" dirty="0">
                <a:solidFill>
                  <a:srgbClr val="C00000"/>
                </a:solidFill>
              </a:rPr>
              <a:t>。。。</a:t>
            </a:r>
          </a:p>
        </p:txBody>
      </p:sp>
      <p:sp>
        <p:nvSpPr>
          <p:cNvPr id="28" name="文本框 27">
            <a:extLst>
              <a:ext uri="{FF2B5EF4-FFF2-40B4-BE49-F238E27FC236}">
                <a16:creationId xmlns:a16="http://schemas.microsoft.com/office/drawing/2014/main" id="{3996AD83-EEE1-4942-8EF0-1BD71E822570}"/>
              </a:ext>
            </a:extLst>
          </p:cNvPr>
          <p:cNvSpPr txBox="1"/>
          <p:nvPr/>
        </p:nvSpPr>
        <p:spPr>
          <a:xfrm>
            <a:off x="4800600" y="5715000"/>
            <a:ext cx="877163" cy="369332"/>
          </a:xfrm>
          <a:prstGeom prst="rect">
            <a:avLst/>
          </a:prstGeom>
          <a:noFill/>
        </p:spPr>
        <p:txBody>
          <a:bodyPr wrap="none" rtlCol="0">
            <a:spAutoFit/>
          </a:bodyPr>
          <a:lstStyle/>
          <a:p>
            <a:r>
              <a:rPr lang="zh-CN" altLang="en-US" dirty="0">
                <a:solidFill>
                  <a:srgbClr val="C00000"/>
                </a:solidFill>
              </a:rPr>
              <a:t>。。。</a:t>
            </a:r>
          </a:p>
        </p:txBody>
      </p:sp>
      <p:cxnSp>
        <p:nvCxnSpPr>
          <p:cNvPr id="29" name="直接箭头连接符 28">
            <a:extLst>
              <a:ext uri="{FF2B5EF4-FFF2-40B4-BE49-F238E27FC236}">
                <a16:creationId xmlns:a16="http://schemas.microsoft.com/office/drawing/2014/main" id="{4F5D7467-FA97-4F4D-A822-1916E7FECE4B}"/>
              </a:ext>
            </a:extLst>
          </p:cNvPr>
          <p:cNvCxnSpPr>
            <a:cxnSpLocks/>
            <a:stCxn id="5" idx="2"/>
            <a:endCxn id="32" idx="0"/>
          </p:cNvCxnSpPr>
          <p:nvPr/>
        </p:nvCxnSpPr>
        <p:spPr bwMode="auto">
          <a:xfrm>
            <a:off x="1482259" y="4913943"/>
            <a:ext cx="5667703" cy="91125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2" name="矩形 31">
            <a:extLst>
              <a:ext uri="{FF2B5EF4-FFF2-40B4-BE49-F238E27FC236}">
                <a16:creationId xmlns:a16="http://schemas.microsoft.com/office/drawing/2014/main" id="{D679387E-219E-4068-806F-7D5609A2B15B}"/>
              </a:ext>
            </a:extLst>
          </p:cNvPr>
          <p:cNvSpPr/>
          <p:nvPr/>
        </p:nvSpPr>
        <p:spPr bwMode="auto">
          <a:xfrm>
            <a:off x="6997562" y="5825202"/>
            <a:ext cx="304800" cy="30480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00000"/>
                </a:solidFill>
                <a:effectLst/>
                <a:latin typeface="Arial" charset="0"/>
              </a:rPr>
              <a:t>1</a:t>
            </a:r>
            <a:endParaRPr kumimoji="0" lang="zh-CN" altLang="en-US" sz="1800" b="0" i="0" u="none" strike="noStrike" cap="none" normalizeH="0" baseline="0" dirty="0">
              <a:ln>
                <a:noFill/>
              </a:ln>
              <a:solidFill>
                <a:srgbClr val="C00000"/>
              </a:solidFill>
              <a:effectLst/>
              <a:latin typeface="Arial" charset="0"/>
            </a:endParaRPr>
          </a:p>
        </p:txBody>
      </p:sp>
      <p:sp>
        <p:nvSpPr>
          <p:cNvPr id="34" name="文本框 33">
            <a:extLst>
              <a:ext uri="{FF2B5EF4-FFF2-40B4-BE49-F238E27FC236}">
                <a16:creationId xmlns:a16="http://schemas.microsoft.com/office/drawing/2014/main" id="{B19FB478-BEDF-48D6-944E-333CC8B8663D}"/>
              </a:ext>
            </a:extLst>
          </p:cNvPr>
          <p:cNvSpPr txBox="1"/>
          <p:nvPr/>
        </p:nvSpPr>
        <p:spPr>
          <a:xfrm>
            <a:off x="1822941" y="4355936"/>
            <a:ext cx="646331" cy="369332"/>
          </a:xfrm>
          <a:prstGeom prst="rect">
            <a:avLst/>
          </a:prstGeom>
          <a:noFill/>
        </p:spPr>
        <p:txBody>
          <a:bodyPr wrap="none" rtlCol="0">
            <a:spAutoFit/>
          </a:bodyPr>
          <a:lstStyle/>
          <a:p>
            <a:r>
              <a:rPr lang="zh-CN" altLang="en-US" dirty="0">
                <a:solidFill>
                  <a:srgbClr val="7030A0"/>
                </a:solidFill>
              </a:rPr>
              <a:t>重传</a:t>
            </a:r>
          </a:p>
        </p:txBody>
      </p:sp>
      <p:sp>
        <p:nvSpPr>
          <p:cNvPr id="35" name="文本框 34">
            <a:extLst>
              <a:ext uri="{FF2B5EF4-FFF2-40B4-BE49-F238E27FC236}">
                <a16:creationId xmlns:a16="http://schemas.microsoft.com/office/drawing/2014/main" id="{A00FDA40-2FF9-415F-91B6-05AF62960489}"/>
              </a:ext>
            </a:extLst>
          </p:cNvPr>
          <p:cNvSpPr txBox="1"/>
          <p:nvPr/>
        </p:nvSpPr>
        <p:spPr>
          <a:xfrm>
            <a:off x="4366119" y="5142386"/>
            <a:ext cx="1107996" cy="369332"/>
          </a:xfrm>
          <a:prstGeom prst="rect">
            <a:avLst/>
          </a:prstGeom>
          <a:noFill/>
        </p:spPr>
        <p:txBody>
          <a:bodyPr wrap="none" rtlCol="0">
            <a:spAutoFit/>
          </a:bodyPr>
          <a:lstStyle/>
          <a:p>
            <a:r>
              <a:rPr lang="zh-CN" altLang="en-US" dirty="0">
                <a:solidFill>
                  <a:srgbClr val="7030A0"/>
                </a:solidFill>
              </a:rPr>
              <a:t>严重乱序</a:t>
            </a:r>
          </a:p>
        </p:txBody>
      </p:sp>
      <p:sp>
        <p:nvSpPr>
          <p:cNvPr id="36" name="文本框 35">
            <a:extLst>
              <a:ext uri="{FF2B5EF4-FFF2-40B4-BE49-F238E27FC236}">
                <a16:creationId xmlns:a16="http://schemas.microsoft.com/office/drawing/2014/main" id="{DEDDA34B-31B2-48A7-ADE8-29A2B8B53A23}"/>
              </a:ext>
            </a:extLst>
          </p:cNvPr>
          <p:cNvSpPr txBox="1"/>
          <p:nvPr/>
        </p:nvSpPr>
        <p:spPr>
          <a:xfrm>
            <a:off x="6660084" y="6084332"/>
            <a:ext cx="979755" cy="369332"/>
          </a:xfrm>
          <a:prstGeom prst="rect">
            <a:avLst/>
          </a:prstGeom>
          <a:noFill/>
        </p:spPr>
        <p:txBody>
          <a:bodyPr wrap="none" rtlCol="0">
            <a:spAutoFit/>
          </a:bodyPr>
          <a:lstStyle/>
          <a:p>
            <a:r>
              <a:rPr lang="zh-CN" altLang="en-US" dirty="0">
                <a:solidFill>
                  <a:srgbClr val="7030A0"/>
                </a:solidFill>
              </a:rPr>
              <a:t>新</a:t>
            </a:r>
            <a:r>
              <a:rPr lang="en-US" altLang="zh-CN" dirty="0">
                <a:solidFill>
                  <a:srgbClr val="7030A0"/>
                </a:solidFill>
              </a:rPr>
              <a:t>pkt1?</a:t>
            </a:r>
            <a:endParaRPr lang="zh-CN" altLang="en-US" dirty="0">
              <a:solidFill>
                <a:srgbClr val="7030A0"/>
              </a:solidFill>
            </a:endParaRPr>
          </a:p>
        </p:txBody>
      </p:sp>
      <p:sp>
        <p:nvSpPr>
          <p:cNvPr id="37" name="文本框 36">
            <a:extLst>
              <a:ext uri="{FF2B5EF4-FFF2-40B4-BE49-F238E27FC236}">
                <a16:creationId xmlns:a16="http://schemas.microsoft.com/office/drawing/2014/main" id="{D6B8D768-E9B8-495E-AFDF-7E5A257D0E23}"/>
              </a:ext>
            </a:extLst>
          </p:cNvPr>
          <p:cNvSpPr txBox="1"/>
          <p:nvPr/>
        </p:nvSpPr>
        <p:spPr>
          <a:xfrm>
            <a:off x="6361141" y="4416046"/>
            <a:ext cx="5686172" cy="923330"/>
          </a:xfrm>
          <a:prstGeom prst="rect">
            <a:avLst/>
          </a:prstGeom>
          <a:noFill/>
        </p:spPr>
        <p:txBody>
          <a:bodyPr wrap="none" rtlCol="0">
            <a:spAutoFit/>
          </a:bodyPr>
          <a:lstStyle/>
          <a:p>
            <a:r>
              <a:rPr lang="zh-CN" altLang="en-US" dirty="0">
                <a:solidFill>
                  <a:srgbClr val="C00000"/>
                </a:solidFill>
              </a:rPr>
              <a:t>如何避免：</a:t>
            </a:r>
            <a:endParaRPr lang="en-US" altLang="zh-CN" dirty="0">
              <a:solidFill>
                <a:srgbClr val="C00000"/>
              </a:solidFill>
            </a:endParaRPr>
          </a:p>
          <a:p>
            <a:pPr marL="342900" indent="-342900">
              <a:buAutoNum type="arabicPeriod"/>
            </a:pPr>
            <a:r>
              <a:rPr lang="zh-CN" altLang="en-US" dirty="0">
                <a:solidFill>
                  <a:srgbClr val="C00000"/>
                </a:solidFill>
              </a:rPr>
              <a:t>实际的</a:t>
            </a:r>
            <a:r>
              <a:rPr lang="en-US" altLang="zh-CN" dirty="0">
                <a:solidFill>
                  <a:srgbClr val="C00000"/>
                </a:solidFill>
              </a:rPr>
              <a:t>TCP</a:t>
            </a:r>
            <a:r>
              <a:rPr lang="zh-CN" altLang="en-US" dirty="0">
                <a:solidFill>
                  <a:srgbClr val="C00000"/>
                </a:solidFill>
              </a:rPr>
              <a:t>的</a:t>
            </a:r>
            <a:r>
              <a:rPr lang="en-US" altLang="zh-CN" dirty="0">
                <a:solidFill>
                  <a:srgbClr val="C00000"/>
                </a:solidFill>
              </a:rPr>
              <a:t>N</a:t>
            </a:r>
            <a:r>
              <a:rPr lang="zh-CN" altLang="en-US" dirty="0">
                <a:solidFill>
                  <a:srgbClr val="C00000"/>
                </a:solidFill>
              </a:rPr>
              <a:t>足够大</a:t>
            </a:r>
            <a:endParaRPr lang="en-US" altLang="zh-CN" dirty="0">
              <a:solidFill>
                <a:srgbClr val="C00000"/>
              </a:solidFill>
            </a:endParaRPr>
          </a:p>
          <a:p>
            <a:pPr marL="342900" indent="-342900">
              <a:buAutoNum type="arabicPeriod"/>
            </a:pPr>
            <a:r>
              <a:rPr lang="zh-CN" altLang="en-US" dirty="0">
                <a:solidFill>
                  <a:srgbClr val="C00000"/>
                </a:solidFill>
              </a:rPr>
              <a:t>实际的网络层不允许一个</a:t>
            </a:r>
            <a:r>
              <a:rPr lang="en-US" altLang="zh-CN" dirty="0">
                <a:solidFill>
                  <a:srgbClr val="C00000"/>
                </a:solidFill>
              </a:rPr>
              <a:t>pkt</a:t>
            </a:r>
            <a:r>
              <a:rPr lang="zh-CN" altLang="en-US" dirty="0">
                <a:solidFill>
                  <a:srgbClr val="C00000"/>
                </a:solidFill>
              </a:rPr>
              <a:t>在网络内存活过长时间</a:t>
            </a:r>
          </a:p>
        </p:txBody>
      </p:sp>
    </p:spTree>
    <p:extLst>
      <p:ext uri="{BB962C8B-B14F-4D97-AF65-F5344CB8AC3E}">
        <p14:creationId xmlns:p14="http://schemas.microsoft.com/office/powerpoint/2010/main" val="49131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3F16-3753-4ED7-9011-75B8EB5C7F7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71BE2A1-C70C-4B3A-83F2-C60E044CD177}"/>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solidFill>
                  <a:srgbClr val="FF0000"/>
                </a:solidFill>
              </a:rPr>
              <a:t>TCP</a:t>
            </a:r>
            <a:r>
              <a:rPr lang="zh-CN" altLang="en-US" dirty="0">
                <a:solidFill>
                  <a:srgbClr val="FF0000"/>
                </a:solidFill>
              </a:rPr>
              <a:t>可靠性方案</a:t>
            </a:r>
          </a:p>
          <a:p>
            <a:endParaRPr lang="zh-CN" altLang="en-US" dirty="0"/>
          </a:p>
        </p:txBody>
      </p:sp>
      <p:sp>
        <p:nvSpPr>
          <p:cNvPr id="4" name="灯片编号占位符 3">
            <a:extLst>
              <a:ext uri="{FF2B5EF4-FFF2-40B4-BE49-F238E27FC236}">
                <a16:creationId xmlns:a16="http://schemas.microsoft.com/office/drawing/2014/main" id="{9B9A7D51-3307-4446-91FA-5852241F0CC8}"/>
              </a:ext>
            </a:extLst>
          </p:cNvPr>
          <p:cNvSpPr>
            <a:spLocks noGrp="1"/>
          </p:cNvSpPr>
          <p:nvPr>
            <p:ph type="sldNum" sz="quarter" idx="11"/>
          </p:nvPr>
        </p:nvSpPr>
        <p:spPr/>
        <p:txBody>
          <a:bodyPr/>
          <a:lstStyle/>
          <a:p>
            <a:pPr>
              <a:defRPr/>
            </a:pPr>
            <a:fld id="{3FFE790D-BCFB-4008-9260-CA63AEE325FD}" type="slidenum">
              <a:rPr lang="en-US" smtClean="0"/>
              <a:pPr>
                <a:defRPr/>
              </a:pPr>
              <a:t>74</a:t>
            </a:fld>
            <a:endParaRPr lang="en-US" dirty="0"/>
          </a:p>
        </p:txBody>
      </p:sp>
    </p:spTree>
    <p:extLst>
      <p:ext uri="{BB962C8B-B14F-4D97-AF65-F5344CB8AC3E}">
        <p14:creationId xmlns:p14="http://schemas.microsoft.com/office/powerpoint/2010/main" val="5638715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可靠数据传输</a:t>
            </a:r>
          </a:p>
        </p:txBody>
      </p:sp>
      <p:sp>
        <p:nvSpPr>
          <p:cNvPr id="3" name="内容占位符 2"/>
          <p:cNvSpPr>
            <a:spLocks noGrp="1"/>
          </p:cNvSpPr>
          <p:nvPr>
            <p:ph idx="1"/>
          </p:nvPr>
        </p:nvSpPr>
        <p:spPr/>
        <p:txBody>
          <a:bodyPr>
            <a:normAutofit fontScale="92500" lnSpcReduction="10000"/>
          </a:bodyPr>
          <a:lstStyle/>
          <a:p>
            <a:pPr marL="266700" indent="-266700">
              <a:lnSpc>
                <a:spcPct val="130000"/>
              </a:lnSpc>
              <a:buClr>
                <a:srgbClr val="2A09B7"/>
              </a:buClr>
            </a:pPr>
            <a:r>
              <a:rPr lang="en-US" altLang="zh-CN" dirty="0">
                <a:latin typeface="微软雅黑" panose="020B0503020204020204" pitchFamily="34" charset="-122"/>
                <a:ea typeface="微软雅黑" panose="020B0503020204020204" pitchFamily="34" charset="-122"/>
              </a:rPr>
              <a:t>TCP </a:t>
            </a:r>
            <a:r>
              <a:rPr lang="en-US" altLang="zh-CN" dirty="0" err="1">
                <a:latin typeface="微软雅黑" panose="020B0503020204020204" pitchFamily="34" charset="-122"/>
                <a:ea typeface="微软雅黑" panose="020B0503020204020204" pitchFamily="34" charset="-122"/>
              </a:rPr>
              <a:t>在不可靠的IP服务上建立可靠的数据传输</a:t>
            </a:r>
            <a:endParaRPr lang="en-US" altLang="zh-CN" dirty="0">
              <a:latin typeface="微软雅黑" panose="020B0503020204020204" pitchFamily="34" charset="-122"/>
              <a:ea typeface="微软雅黑" panose="020B0503020204020204" pitchFamily="34" charset="-122"/>
            </a:endParaRPr>
          </a:p>
          <a:p>
            <a:pPr marL="566738" lvl="1" indent="-266700">
              <a:lnSpc>
                <a:spcPct val="130000"/>
              </a:lnSpc>
              <a:buClr>
                <a:srgbClr val="2A09B7"/>
              </a:buClr>
            </a:pPr>
            <a:r>
              <a:rPr lang="zh-CN" altLang="en-US" dirty="0">
                <a:latin typeface="微软雅黑" panose="020B0503020204020204" pitchFamily="34" charset="-122"/>
                <a:ea typeface="微软雅黑" panose="020B0503020204020204" pitchFamily="34" charset="-122"/>
              </a:rPr>
              <a:t>可能报文出错（但可以校验）、丢包、乱序</a:t>
            </a:r>
            <a:endParaRPr lang="en-US" altLang="zh-CN" dirty="0">
              <a:latin typeface="微软雅黑" panose="020B0503020204020204" pitchFamily="34" charset="-122"/>
              <a:ea typeface="微软雅黑" panose="020B0503020204020204" pitchFamily="34" charset="-122"/>
            </a:endParaRPr>
          </a:p>
          <a:p>
            <a:pPr marL="266700" indent="-266700">
              <a:lnSpc>
                <a:spcPct val="130000"/>
              </a:lnSpc>
              <a:buClr>
                <a:srgbClr val="2A09B7"/>
              </a:buCl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基本机制：流水线传输</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625475" lvl="1" indent="-168275">
              <a:lnSpc>
                <a:spcPct val="130000"/>
              </a:lnSpc>
              <a:buClr>
                <a:schemeClr val="tx1"/>
              </a:buClr>
              <a:buFont typeface="Times New Roman" panose="02020603050405020304" pitchFamily="18"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发送端：流水线式发送数据、等待确认、超时重传</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625475" lvl="1" indent="-168275">
              <a:lnSpc>
                <a:spcPct val="130000"/>
              </a:lnSpc>
              <a:buClr>
                <a:schemeClr val="tx1"/>
              </a:buClr>
              <a:buFont typeface="Times New Roman" panose="02020603050405020304" pitchFamily="18"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接收端：进行差错检测、确认接收</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nSpc>
                <a:spcPct val="130000"/>
              </a:lnSpc>
              <a:buClr>
                <a:srgbClr val="2A09B7"/>
              </a:buCl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对字节建立序号，而非报文</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566738" lvl="1" indent="-266700">
              <a:lnSpc>
                <a:spcPct val="130000"/>
              </a:lnSpc>
              <a:buClr>
                <a:srgbClr val="2A09B7"/>
              </a:buCl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值为下一个期望的字节序号，而非当前已经收到的最后一个字节</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566738" lvl="1" indent="-266700">
              <a:lnSpc>
                <a:spcPct val="130000"/>
              </a:lnSpc>
              <a:buClr>
                <a:srgbClr val="2A09B7"/>
              </a:buCl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ACK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值放在正常数据包里（</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捎带，</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piggyback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nSpc>
                <a:spcPct val="130000"/>
              </a:lnSpc>
              <a:buClr>
                <a:srgbClr val="2A09B7"/>
              </a:buCl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乱序处理：协议没有明确规定实现方式</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625475" lvl="1" indent="-168275">
              <a:lnSpc>
                <a:spcPct val="130000"/>
              </a:lnSpc>
              <a:buClr>
                <a:schemeClr val="tx1"/>
              </a:buClr>
              <a:buFont typeface="Times New Roman" panose="02020603050405020304" pitchFamily="18"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接收端不缓存：可以正常工作，处理简单，但效率低</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625475" lvl="1" indent="-168275">
              <a:lnSpc>
                <a:spcPct val="130000"/>
              </a:lnSpc>
              <a:buClr>
                <a:schemeClr val="tx1"/>
              </a:buClr>
              <a:buFont typeface="Times New Roman" panose="02020603050405020304" pitchFamily="18"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接收端缓存：效率高，但处理复杂</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75</a:t>
            </a:fld>
            <a:endParaRPr kumimoji="1" lang="zh-CN" altLang="en-US" dirty="0"/>
          </a:p>
        </p:txBody>
      </p:sp>
    </p:spTree>
    <p:extLst>
      <p:ext uri="{BB962C8B-B14F-4D97-AF65-F5344CB8AC3E}">
        <p14:creationId xmlns:p14="http://schemas.microsoft.com/office/powerpoint/2010/main" val="7837653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发送序号和确认序号：使用举例</a:t>
            </a:r>
            <a:endParaRPr lang="zh-CN" altLang="en-US" dirty="0"/>
          </a:p>
        </p:txBody>
      </p:sp>
      <p:sp>
        <p:nvSpPr>
          <p:cNvPr id="3" name="内容占位符 2"/>
          <p:cNvSpPr>
            <a:spLocks noGrp="1"/>
          </p:cNvSpPr>
          <p:nvPr>
            <p:ph idx="1"/>
          </p:nvPr>
        </p:nvSpPr>
        <p:spPr>
          <a:xfrm>
            <a:off x="609600" y="1600203"/>
            <a:ext cx="5706427" cy="4525963"/>
          </a:xfrm>
        </p:spPr>
        <p:txBody>
          <a:bodyPr>
            <a:normAutofit fontScale="92500" lnSpcReduction="10000"/>
          </a:bodyPr>
          <a:lstStyle/>
          <a:p>
            <a:pPr>
              <a:lnSpc>
                <a:spcPct val="120000"/>
              </a:lnSpc>
            </a:pPr>
            <a:r>
              <a:rPr lang="zh-CN" altLang="en-US" sz="2400" dirty="0">
                <a:latin typeface="微软雅黑" panose="020B0503020204020204" pitchFamily="34" charset="-122"/>
                <a:ea typeface="微软雅黑" panose="020B0503020204020204" pitchFamily="34" charset="-122"/>
              </a:rPr>
              <a:t>主机</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向主机</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发送仅包含一个字符‘Ｃ’的报文段：</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发送序号为</a:t>
            </a:r>
            <a:r>
              <a:rPr lang="en-US" altLang="zh-CN" sz="2200" dirty="0">
                <a:ea typeface="宋体" panose="02010600030101010101" pitchFamily="2" charset="-122"/>
              </a:rPr>
              <a:t>42</a:t>
            </a:r>
          </a:p>
          <a:p>
            <a:pPr lvl="1">
              <a:lnSpc>
                <a:spcPct val="120000"/>
              </a:lnSpc>
            </a:pPr>
            <a:r>
              <a:rPr lang="zh-CN" altLang="en-US" sz="2200" dirty="0">
                <a:latin typeface="微软雅黑" panose="020B0503020204020204" pitchFamily="34" charset="-122"/>
                <a:ea typeface="微软雅黑" panose="020B0503020204020204" pitchFamily="34" charset="-122"/>
              </a:rPr>
              <a:t>确认序号为</a:t>
            </a:r>
            <a:r>
              <a:rPr lang="en-US" altLang="zh-CN" sz="2200" dirty="0">
                <a:ea typeface="宋体" panose="02010600030101010101" pitchFamily="2" charset="-122"/>
              </a:rPr>
              <a:t>79</a:t>
            </a:r>
            <a:r>
              <a:rPr lang="zh-CN" altLang="en-US" sz="2200" dirty="0">
                <a:latin typeface="微软雅黑" panose="020B0503020204020204" pitchFamily="34" charset="-122"/>
                <a:ea typeface="微软雅黑" panose="020B0503020204020204" pitchFamily="34" charset="-122"/>
              </a:rPr>
              <a:t>（对前一次数据的确认）</a:t>
            </a: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主机</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将字符‘Ｃ’回送给主机</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发送序号为</a:t>
            </a:r>
            <a:r>
              <a:rPr lang="en-US" altLang="zh-CN" sz="2200" dirty="0">
                <a:ea typeface="宋体" panose="02010600030101010101" pitchFamily="2" charset="-122"/>
              </a:rPr>
              <a:t>79</a:t>
            </a:r>
          </a:p>
          <a:p>
            <a:pPr lvl="1">
              <a:lnSpc>
                <a:spcPct val="120000"/>
              </a:lnSpc>
            </a:pPr>
            <a:r>
              <a:rPr lang="zh-CN" altLang="en-US" sz="2200" dirty="0">
                <a:latin typeface="微软雅黑" panose="020B0503020204020204" pitchFamily="34" charset="-122"/>
                <a:ea typeface="微软雅黑" panose="020B0503020204020204" pitchFamily="34" charset="-122"/>
              </a:rPr>
              <a:t>确认序号为</a:t>
            </a:r>
            <a:r>
              <a:rPr lang="en-US" altLang="zh-CN" sz="2200" dirty="0">
                <a:latin typeface="Arial" panose="020B0604020202020204" pitchFamily="34" charset="0"/>
                <a:ea typeface="宋体" panose="02010600030101010101" pitchFamily="2" charset="-122"/>
              </a:rPr>
              <a:t>43</a:t>
            </a:r>
            <a:r>
              <a:rPr lang="zh-CN" altLang="en-US" sz="2200" dirty="0">
                <a:latin typeface="微软雅黑" panose="020B0503020204020204" pitchFamily="34" charset="-122"/>
                <a:ea typeface="微软雅黑" panose="020B0503020204020204" pitchFamily="34" charset="-122"/>
              </a:rPr>
              <a:t>（对收到‘Ｃ’的确认）</a:t>
            </a: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主机</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向主机</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发送确认报文段（不包含数据）：</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确认序号为</a:t>
            </a:r>
            <a:r>
              <a:rPr lang="en-US" altLang="zh-CN" sz="2200" dirty="0">
                <a:latin typeface="微软雅黑" panose="020B0503020204020204" pitchFamily="34" charset="-122"/>
                <a:ea typeface="微软雅黑" panose="020B0503020204020204" pitchFamily="34" charset="-122"/>
              </a:rPr>
              <a:t>80</a:t>
            </a:r>
            <a:r>
              <a:rPr lang="zh-CN" altLang="en-US" sz="2200" dirty="0">
                <a:latin typeface="微软雅黑" panose="020B0503020204020204" pitchFamily="34" charset="-122"/>
                <a:ea typeface="微软雅黑" panose="020B0503020204020204" pitchFamily="34" charset="-122"/>
              </a:rPr>
              <a:t> （对收到‘Ｃ’的确认）</a:t>
            </a:r>
            <a:endParaRPr lang="en-US" altLang="zh-CN" sz="2200" dirty="0">
              <a:latin typeface="微软雅黑" panose="020B0503020204020204" pitchFamily="34" charset="-122"/>
              <a:ea typeface="微软雅黑" panose="020B0503020204020204" pitchFamily="34" charset="-122"/>
            </a:endParaRPr>
          </a:p>
          <a:p>
            <a:pPr lvl="1"/>
            <a:endParaRPr lang="en-US" altLang="zh-CN" sz="2400"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76</a:t>
            </a:fld>
            <a:endParaRPr kumimoji="1" lang="zh-CN" altLang="en-US" dirty="0"/>
          </a:p>
        </p:txBody>
      </p:sp>
      <p:grpSp>
        <p:nvGrpSpPr>
          <p:cNvPr id="5" name="组合 4"/>
          <p:cNvGrpSpPr/>
          <p:nvPr/>
        </p:nvGrpSpPr>
        <p:grpSpPr>
          <a:xfrm>
            <a:off x="6349682" y="1676400"/>
            <a:ext cx="5172973" cy="4230132"/>
            <a:chOff x="2134393" y="1578195"/>
            <a:chExt cx="5172973" cy="4230132"/>
          </a:xfrm>
        </p:grpSpPr>
        <p:sp>
          <p:nvSpPr>
            <p:cNvPr id="6" name="Line 3"/>
            <p:cNvSpPr/>
            <p:nvPr/>
          </p:nvSpPr>
          <p:spPr>
            <a:xfrm>
              <a:off x="3549491" y="4630957"/>
              <a:ext cx="2590800" cy="506413"/>
            </a:xfrm>
            <a:prstGeom prst="line">
              <a:avLst/>
            </a:prstGeom>
            <a:ln w="28575" cap="flat" cmpd="sng">
              <a:solidFill>
                <a:schemeClr val="accent2"/>
              </a:solidFill>
              <a:prstDash val="solid"/>
              <a:headEnd type="none" w="med" len="med"/>
              <a:tailEnd type="triangle" w="med" len="med"/>
            </a:ln>
          </p:spPr>
        </p:sp>
        <p:sp>
          <p:nvSpPr>
            <p:cNvPr id="7" name="Line 4"/>
            <p:cNvSpPr/>
            <p:nvPr/>
          </p:nvSpPr>
          <p:spPr>
            <a:xfrm>
              <a:off x="3563779" y="2862482"/>
              <a:ext cx="2586037" cy="571500"/>
            </a:xfrm>
            <a:prstGeom prst="line">
              <a:avLst/>
            </a:prstGeom>
            <a:ln w="28575" cap="flat" cmpd="sng">
              <a:solidFill>
                <a:schemeClr val="accent2"/>
              </a:solidFill>
              <a:prstDash val="solid"/>
              <a:headEnd type="none" w="med" len="med"/>
              <a:tailEnd type="triangle" w="med" len="med"/>
            </a:ln>
          </p:spPr>
        </p:sp>
        <p:sp>
          <p:nvSpPr>
            <p:cNvPr id="8" name="Text Box 7"/>
            <p:cNvSpPr txBox="1"/>
            <p:nvPr/>
          </p:nvSpPr>
          <p:spPr>
            <a:xfrm>
              <a:off x="2134393" y="2743419"/>
              <a:ext cx="1463041" cy="31393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r">
                <a:lnSpc>
                  <a:spcPct val="9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发送</a:t>
              </a:r>
              <a:r>
                <a:rPr lang="ja-JP" altLang="en-US" sz="1600" dirty="0">
                  <a:latin typeface="微软雅黑" panose="020B0503020204020204" pitchFamily="34" charset="-122"/>
                  <a:ea typeface="微软雅黑" panose="020B0503020204020204" pitchFamily="34" charset="-122"/>
                </a:rPr>
                <a:t>‘</a:t>
              </a:r>
              <a:r>
                <a:rPr lang="en-US" altLang="ja-JP" sz="1600" dirty="0">
                  <a:latin typeface="微软雅黑" panose="020B0503020204020204" pitchFamily="34" charset="-122"/>
                  <a:ea typeface="微软雅黑" panose="020B0503020204020204" pitchFamily="34" charset="-122"/>
                </a:rPr>
                <a:t>C</a:t>
              </a:r>
              <a:r>
                <a:rPr lang="ja-JP" altLang="en-US" sz="16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9" name="Text Box 8"/>
            <p:cNvSpPr txBox="1"/>
            <p:nvPr/>
          </p:nvSpPr>
          <p:spPr>
            <a:xfrm>
              <a:off x="2544088" y="4378104"/>
              <a:ext cx="1005403" cy="3139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r">
                <a:lnSpc>
                  <a:spcPct val="9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确认收到</a:t>
              </a:r>
              <a:endParaRPr lang="en-US" altLang="zh-CN" sz="1000" dirty="0">
                <a:latin typeface="微软雅黑" panose="020B0503020204020204" pitchFamily="34" charset="-122"/>
                <a:ea typeface="微软雅黑" panose="020B0503020204020204" pitchFamily="34" charset="-122"/>
              </a:endParaRPr>
            </a:p>
          </p:txBody>
        </p:sp>
        <p:sp>
          <p:nvSpPr>
            <p:cNvPr id="10" name="Text Box 9"/>
            <p:cNvSpPr txBox="1"/>
            <p:nvPr/>
          </p:nvSpPr>
          <p:spPr>
            <a:xfrm>
              <a:off x="6164104" y="3203795"/>
              <a:ext cx="1143262"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确认收到</a:t>
              </a:r>
              <a:endParaRPr lang="en-US" altLang="zh-CN" sz="1600" dirty="0">
                <a:latin typeface="微软雅黑" panose="020B0503020204020204" pitchFamily="34" charset="-122"/>
                <a:ea typeface="微软雅黑" panose="020B0503020204020204" pitchFamily="34" charset="-122"/>
              </a:endParaRPr>
            </a:p>
            <a:p>
              <a:pPr marL="0" lvl="0" indent="0">
                <a:spcBef>
                  <a:spcPct val="0"/>
                </a:spcBef>
                <a:buClrTx/>
                <a:buSzTx/>
                <a:buFontTx/>
                <a:buNone/>
              </a:pPr>
              <a:r>
                <a:rPr lang="zh-CN" altLang="en-US" sz="1600" dirty="0">
                  <a:latin typeface="微软雅黑" panose="020B0503020204020204" pitchFamily="34" charset="-122"/>
                  <a:ea typeface="微软雅黑" panose="020B0503020204020204" pitchFamily="34" charset="-122"/>
                </a:rPr>
                <a:t>回复‘</a:t>
              </a:r>
              <a:r>
                <a:rPr lang="en-US" altLang="ja-JP" sz="1600" dirty="0">
                  <a:latin typeface="微软雅黑" panose="020B0503020204020204" pitchFamily="34" charset="-122"/>
                  <a:ea typeface="微软雅黑" panose="020B0503020204020204" pitchFamily="34" charset="-122"/>
                </a:rPr>
                <a:t>C</a:t>
              </a:r>
              <a:r>
                <a:rPr lang="ja-JP"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1" name="Line 10"/>
            <p:cNvSpPr/>
            <p:nvPr/>
          </p:nvSpPr>
          <p:spPr>
            <a:xfrm flipH="1">
              <a:off x="3554254" y="3635595"/>
              <a:ext cx="2554287" cy="800100"/>
            </a:xfrm>
            <a:prstGeom prst="line">
              <a:avLst/>
            </a:prstGeom>
            <a:ln w="28575" cap="flat" cmpd="sng">
              <a:solidFill>
                <a:schemeClr val="accent2"/>
              </a:solidFill>
              <a:prstDash val="solid"/>
              <a:headEnd type="none" w="med" len="med"/>
              <a:tailEnd type="triangle" w="med" len="med"/>
            </a:ln>
          </p:spPr>
        </p:sp>
        <p:sp>
          <p:nvSpPr>
            <p:cNvPr id="12" name="Text Box 11"/>
            <p:cNvSpPr txBox="1"/>
            <p:nvPr/>
          </p:nvSpPr>
          <p:spPr>
            <a:xfrm>
              <a:off x="4152932" y="5438995"/>
              <a:ext cx="1569660"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r>
                <a:rPr lang="zh-CN" altLang="en-US" sz="1800" dirty="0">
                  <a:solidFill>
                    <a:srgbClr val="000099"/>
                  </a:solidFill>
                  <a:latin typeface="微软雅黑" panose="020B0503020204020204" pitchFamily="34" charset="-122"/>
                  <a:ea typeface="微软雅黑" panose="020B0503020204020204" pitchFamily="34" charset="-122"/>
                </a:rPr>
                <a:t>一个简单例子</a:t>
              </a:r>
              <a:endParaRPr lang="en-US" altLang="zh-CN" sz="1000" dirty="0">
                <a:solidFill>
                  <a:srgbClr val="000099"/>
                </a:solidFill>
                <a:latin typeface="微软雅黑" panose="020B0503020204020204" pitchFamily="34" charset="-122"/>
                <a:ea typeface="微软雅黑" panose="020B0503020204020204" pitchFamily="34" charset="-122"/>
              </a:endParaRPr>
            </a:p>
          </p:txBody>
        </p:sp>
        <p:sp>
          <p:nvSpPr>
            <p:cNvPr id="13" name="Text Box 13"/>
            <p:cNvSpPr txBox="1"/>
            <p:nvPr/>
          </p:nvSpPr>
          <p:spPr>
            <a:xfrm>
              <a:off x="5733116" y="1578195"/>
              <a:ext cx="784190"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主机 </a:t>
              </a:r>
              <a:r>
                <a:rPr lang="en-US" altLang="zh-CN" sz="1600" dirty="0">
                  <a:latin typeface="微软雅黑" panose="020B0503020204020204" pitchFamily="34" charset="-122"/>
                  <a:ea typeface="微软雅黑" panose="020B0503020204020204" pitchFamily="34" charset="-122"/>
                </a:rPr>
                <a:t>B</a:t>
              </a:r>
            </a:p>
          </p:txBody>
        </p:sp>
        <p:sp>
          <p:nvSpPr>
            <p:cNvPr id="14" name="Text Box 17"/>
            <p:cNvSpPr txBox="1"/>
            <p:nvPr/>
          </p:nvSpPr>
          <p:spPr>
            <a:xfrm>
              <a:off x="3154940" y="1584545"/>
              <a:ext cx="800219"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r>
                <a:rPr lang="zh-CN" altLang="en-US" sz="1600" dirty="0">
                  <a:latin typeface="微软雅黑" panose="020B0503020204020204" pitchFamily="34" charset="-122"/>
                  <a:ea typeface="微软雅黑" panose="020B0503020204020204" pitchFamily="34" charset="-122"/>
                </a:rPr>
                <a:t>主机</a:t>
              </a:r>
              <a:r>
                <a:rPr lang="en-US" altLang="zh-CN" sz="1600" dirty="0">
                  <a:latin typeface="微软雅黑" panose="020B0503020204020204" pitchFamily="34" charset="-122"/>
                  <a:ea typeface="微软雅黑" panose="020B0503020204020204" pitchFamily="34" charset="-122"/>
                </a:rPr>
                <a:t> A</a:t>
              </a:r>
            </a:p>
          </p:txBody>
        </p:sp>
        <p:sp>
          <p:nvSpPr>
            <p:cNvPr id="15" name="Rectangle 18"/>
            <p:cNvSpPr/>
            <p:nvPr/>
          </p:nvSpPr>
          <p:spPr>
            <a:xfrm>
              <a:off x="4376579" y="2954557"/>
              <a:ext cx="814387" cy="379413"/>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endParaRPr lang="zh-CN" altLang="zh-CN" sz="1600" dirty="0">
                <a:latin typeface="微软雅黑" panose="020B0503020204020204" pitchFamily="34" charset="-122"/>
                <a:ea typeface="微软雅黑" panose="020B0503020204020204" pitchFamily="34" charset="-122"/>
              </a:endParaRPr>
            </a:p>
          </p:txBody>
        </p:sp>
        <p:sp>
          <p:nvSpPr>
            <p:cNvPr id="16" name="Text Box 19"/>
            <p:cNvSpPr txBox="1"/>
            <p:nvPr/>
          </p:nvSpPr>
          <p:spPr>
            <a:xfrm>
              <a:off x="3430381" y="3006945"/>
              <a:ext cx="2898872"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r>
                <a:rPr lang="en-US" altLang="zh-CN" sz="1400" b="1" dirty="0">
                  <a:solidFill>
                    <a:srgbClr val="C00000"/>
                  </a:solidFill>
                  <a:latin typeface="微软雅黑" panose="020B0503020204020204" pitchFamily="34" charset="-122"/>
                  <a:ea typeface="微软雅黑" panose="020B0503020204020204" pitchFamily="34" charset="-122"/>
                </a:rPr>
                <a:t>Seq=42</a:t>
              </a:r>
              <a:r>
                <a:rPr lang="en-US" altLang="zh-CN" sz="1400" dirty="0">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ACK=79</a:t>
              </a:r>
              <a:r>
                <a:rPr lang="en-US" altLang="zh-CN" sz="1400" dirty="0">
                  <a:latin typeface="微软雅黑" panose="020B0503020204020204" pitchFamily="34" charset="-122"/>
                  <a:ea typeface="微软雅黑" panose="020B0503020204020204" pitchFamily="34" charset="-122"/>
                </a:rPr>
                <a:t>, data = </a:t>
              </a:r>
              <a:r>
                <a:rPr lang="ja-JP" altLang="en-US" sz="1400" dirty="0">
                  <a:latin typeface="微软雅黑" panose="020B0503020204020204" pitchFamily="34" charset="-122"/>
                  <a:ea typeface="微软雅黑" panose="020B0503020204020204" pitchFamily="34" charset="-122"/>
                </a:rPr>
                <a:t>‘</a:t>
              </a:r>
              <a:r>
                <a:rPr lang="en-US" altLang="ja-JP" sz="1400" dirty="0">
                  <a:latin typeface="微软雅黑" panose="020B0503020204020204" pitchFamily="34" charset="-122"/>
                  <a:ea typeface="微软雅黑" panose="020B0503020204020204" pitchFamily="34" charset="-122"/>
                </a:rPr>
                <a:t>C</a:t>
              </a:r>
              <a:r>
                <a:rPr lang="ja-JP"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7" name="Rectangle 20"/>
            <p:cNvSpPr/>
            <p:nvPr/>
          </p:nvSpPr>
          <p:spPr>
            <a:xfrm>
              <a:off x="4411504" y="3913407"/>
              <a:ext cx="823912" cy="246063"/>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endParaRPr lang="zh-CN" altLang="zh-CN" sz="1600" dirty="0">
                <a:latin typeface="微软雅黑" panose="020B0503020204020204" pitchFamily="34" charset="-122"/>
                <a:ea typeface="微软雅黑" panose="020B0503020204020204" pitchFamily="34" charset="-122"/>
              </a:endParaRPr>
            </a:p>
          </p:txBody>
        </p:sp>
        <p:sp>
          <p:nvSpPr>
            <p:cNvPr id="18" name="Text Box 21"/>
            <p:cNvSpPr txBox="1"/>
            <p:nvPr/>
          </p:nvSpPr>
          <p:spPr>
            <a:xfrm>
              <a:off x="3427167" y="3902295"/>
              <a:ext cx="2906886"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r>
                <a:rPr lang="en-US" altLang="zh-CN" sz="1400" b="1" dirty="0">
                  <a:solidFill>
                    <a:srgbClr val="C00000"/>
                  </a:solidFill>
                  <a:latin typeface="微软雅黑" panose="020B0503020204020204" pitchFamily="34" charset="-122"/>
                  <a:ea typeface="微软雅黑" panose="020B0503020204020204" pitchFamily="34" charset="-122"/>
                </a:rPr>
                <a:t>Seq=79, ACK=43</a:t>
              </a:r>
              <a:r>
                <a:rPr lang="en-US" altLang="zh-CN" sz="1400" dirty="0">
                  <a:latin typeface="微软雅黑" panose="020B0503020204020204" pitchFamily="34" charset="-122"/>
                  <a:ea typeface="微软雅黑" panose="020B0503020204020204" pitchFamily="34" charset="-122"/>
                </a:rPr>
                <a:t>, data = </a:t>
              </a:r>
              <a:r>
                <a:rPr lang="ja-JP" altLang="en-US" sz="1400" dirty="0">
                  <a:latin typeface="微软雅黑" panose="020B0503020204020204" pitchFamily="34" charset="-122"/>
                  <a:ea typeface="微软雅黑" panose="020B0503020204020204" pitchFamily="34" charset="-122"/>
                </a:rPr>
                <a:t>‘</a:t>
              </a:r>
              <a:r>
                <a:rPr lang="en-US" altLang="ja-JP" sz="1400" dirty="0">
                  <a:latin typeface="微软雅黑" panose="020B0503020204020204" pitchFamily="34" charset="-122"/>
                  <a:ea typeface="微软雅黑" panose="020B0503020204020204" pitchFamily="34" charset="-122"/>
                </a:rPr>
                <a:t>C</a:t>
              </a:r>
              <a:r>
                <a:rPr lang="ja-JP" altLang="en-US" sz="14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19" name="Rectangle 22"/>
            <p:cNvSpPr/>
            <p:nvPr/>
          </p:nvSpPr>
          <p:spPr>
            <a:xfrm>
              <a:off x="4478179" y="4761132"/>
              <a:ext cx="958850" cy="357188"/>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a:spcBef>
                  <a:spcPct val="0"/>
                </a:spcBef>
                <a:buClrTx/>
                <a:buSzTx/>
                <a:buFontTx/>
                <a:buNone/>
              </a:pPr>
              <a:endParaRPr lang="zh-CN" altLang="zh-CN" sz="1600" dirty="0">
                <a:latin typeface="微软雅黑" panose="020B0503020204020204" pitchFamily="34" charset="-122"/>
                <a:ea typeface="微软雅黑" panose="020B0503020204020204" pitchFamily="34" charset="-122"/>
              </a:endParaRPr>
            </a:p>
          </p:txBody>
        </p:sp>
        <p:sp>
          <p:nvSpPr>
            <p:cNvPr id="20" name="Text Box 23"/>
            <p:cNvSpPr txBox="1"/>
            <p:nvPr/>
          </p:nvSpPr>
          <p:spPr>
            <a:xfrm>
              <a:off x="4157504" y="4775420"/>
              <a:ext cx="1711046"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ClrTx/>
                <a:buSzTx/>
                <a:buFontTx/>
                <a:buNone/>
              </a:pPr>
              <a:r>
                <a:rPr lang="en-US" altLang="zh-CN" sz="1400" b="1" dirty="0">
                  <a:solidFill>
                    <a:srgbClr val="C00000"/>
                  </a:solidFill>
                  <a:latin typeface="微软雅黑" panose="020B0503020204020204" pitchFamily="34" charset="-122"/>
                  <a:ea typeface="微软雅黑" panose="020B0503020204020204" pitchFamily="34" charset="-122"/>
                </a:rPr>
                <a:t>Seq=43, ACK=80</a:t>
              </a:r>
              <a:endParaRPr lang="en-US" altLang="zh-CN" sz="1000" b="1" dirty="0">
                <a:solidFill>
                  <a:srgbClr val="C00000"/>
                </a:solidFill>
                <a:latin typeface="微软雅黑" panose="020B0503020204020204" pitchFamily="34" charset="-122"/>
                <a:ea typeface="微软雅黑" panose="020B0503020204020204" pitchFamily="34" charset="-122"/>
              </a:endParaRPr>
            </a:p>
          </p:txBody>
        </p:sp>
        <p:sp>
          <p:nvSpPr>
            <p:cNvPr id="21" name="Line 24"/>
            <p:cNvSpPr/>
            <p:nvPr/>
          </p:nvSpPr>
          <p:spPr>
            <a:xfrm>
              <a:off x="3541554" y="2621182"/>
              <a:ext cx="0" cy="2587625"/>
            </a:xfrm>
            <a:prstGeom prst="line">
              <a:avLst/>
            </a:prstGeom>
            <a:ln w="9525" cap="flat" cmpd="sng">
              <a:solidFill>
                <a:schemeClr val="bg2"/>
              </a:solidFill>
              <a:prstDash val="solid"/>
              <a:headEnd type="none" w="med" len="med"/>
              <a:tailEnd type="none" w="med" len="med"/>
            </a:ln>
          </p:spPr>
        </p:sp>
        <p:sp>
          <p:nvSpPr>
            <p:cNvPr id="22" name="Line 25"/>
            <p:cNvSpPr/>
            <p:nvPr/>
          </p:nvSpPr>
          <p:spPr>
            <a:xfrm>
              <a:off x="6203791" y="2673570"/>
              <a:ext cx="0" cy="2587625"/>
            </a:xfrm>
            <a:prstGeom prst="line">
              <a:avLst/>
            </a:prstGeom>
            <a:ln w="9525" cap="flat" cmpd="sng">
              <a:solidFill>
                <a:schemeClr val="bg2"/>
              </a:solidFill>
              <a:prstDash val="solid"/>
              <a:headEnd type="none" w="med" len="med"/>
              <a:tailEnd type="none" w="med" len="med"/>
            </a:ln>
          </p:spPr>
        </p:sp>
        <p:grpSp>
          <p:nvGrpSpPr>
            <p:cNvPr id="23" name="Group 27"/>
            <p:cNvGrpSpPr/>
            <p:nvPr/>
          </p:nvGrpSpPr>
          <p:grpSpPr>
            <a:xfrm>
              <a:off x="3033554" y="1800445"/>
              <a:ext cx="755650" cy="782637"/>
              <a:chOff x="-44" y="1473"/>
              <a:chExt cx="981" cy="1105"/>
            </a:xfrm>
          </p:grpSpPr>
          <p:pic>
            <p:nvPicPr>
              <p:cNvPr id="27" name="Picture 28" descr="desktop_computer_stylized_medium"/>
              <p:cNvPicPr>
                <a:picLocks noChangeAspect="1"/>
              </p:cNvPicPr>
              <p:nvPr/>
            </p:nvPicPr>
            <p:blipFill>
              <a:blip r:embed="rId3"/>
              <a:stretch>
                <a:fillRect/>
              </a:stretch>
            </p:blipFill>
            <p:spPr>
              <a:xfrm flipH="1">
                <a:off x="-44" y="1473"/>
                <a:ext cx="981" cy="1105"/>
              </a:xfrm>
              <a:prstGeom prst="rect">
                <a:avLst/>
              </a:prstGeom>
              <a:noFill/>
              <a:ln w="9525">
                <a:noFill/>
              </a:ln>
            </p:spPr>
          </p:pic>
          <p:sp>
            <p:nvSpPr>
              <p:cNvPr id="28" name="Freeform 29"/>
              <p:cNvSpPr/>
              <p:nvPr/>
            </p:nvSpPr>
            <p:spPr>
              <a:xfrm flipH="1">
                <a:off x="374" y="1579"/>
                <a:ext cx="477" cy="506"/>
              </a:xfrm>
              <a:custGeom>
                <a:avLst/>
                <a:gdLst>
                  <a:gd name="txL" fmla="*/ 0 w 356"/>
                  <a:gd name="txT" fmla="*/ 0 h 368"/>
                  <a:gd name="txR" fmla="*/ 356 w 356"/>
                  <a:gd name="txB" fmla="*/ 368 h 368"/>
                </a:gdLst>
                <a:ahLst/>
                <a:cxnLst>
                  <a:cxn ang="0">
                    <a:pos x="0" y="0"/>
                  </a:cxn>
                  <a:cxn ang="0">
                    <a:pos x="210036223" y="32510658"/>
                  </a:cxn>
                  <a:cxn ang="0">
                    <a:pos x="249163809" y="677556378"/>
                  </a:cxn>
                  <a:cxn ang="0">
                    <a:pos x="54911964" y="847358093"/>
                  </a:cxn>
                  <a:cxn ang="0">
                    <a:pos x="0" y="0"/>
                  </a:cxn>
                </a:cxnLst>
                <a:rect l="txL" t="txT" r="txR" b="txB"/>
                <a:pathLst>
                  <a:path w="356" h="368">
                    <a:moveTo>
                      <a:pt x="0" y="0"/>
                    </a:moveTo>
                    <a:lnTo>
                      <a:pt x="300" y="14"/>
                    </a:lnTo>
                    <a:lnTo>
                      <a:pt x="356" y="294"/>
                    </a:lnTo>
                    <a:lnTo>
                      <a:pt x="78" y="368"/>
                    </a:lnTo>
                    <a:lnTo>
                      <a:pt x="0" y="0"/>
                    </a:lnTo>
                    <a:close/>
                  </a:path>
                </a:pathLst>
              </a:custGeom>
              <a:gradFill rotWithShape="1">
                <a:gsLst>
                  <a:gs pos="0">
                    <a:srgbClr val="000099">
                      <a:alpha val="100000"/>
                    </a:srgbClr>
                  </a:gs>
                  <a:gs pos="100000">
                    <a:schemeClr val="bg1">
                      <a:alpha val="100000"/>
                    </a:schemeClr>
                  </a:gs>
                </a:gsLst>
                <a:lin ang="2700000" scaled="1"/>
                <a:tileRect/>
              </a:gradFill>
              <a:ln w="9525">
                <a:noFill/>
              </a:ln>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24" name="Group 30"/>
            <p:cNvGrpSpPr/>
            <p:nvPr/>
          </p:nvGrpSpPr>
          <p:grpSpPr>
            <a:xfrm flipH="1">
              <a:off x="5895816" y="1840132"/>
              <a:ext cx="788988" cy="862013"/>
              <a:chOff x="-44" y="1473"/>
              <a:chExt cx="981" cy="1105"/>
            </a:xfrm>
          </p:grpSpPr>
          <p:pic>
            <p:nvPicPr>
              <p:cNvPr id="25" name="Picture 31" descr="desktop_computer_stylized_medium"/>
              <p:cNvPicPr>
                <a:picLocks noChangeAspect="1"/>
              </p:cNvPicPr>
              <p:nvPr/>
            </p:nvPicPr>
            <p:blipFill>
              <a:blip r:embed="rId3"/>
              <a:stretch>
                <a:fillRect/>
              </a:stretch>
            </p:blipFill>
            <p:spPr>
              <a:xfrm flipH="1">
                <a:off x="-44" y="1473"/>
                <a:ext cx="981" cy="1105"/>
              </a:xfrm>
              <a:prstGeom prst="rect">
                <a:avLst/>
              </a:prstGeom>
              <a:noFill/>
              <a:ln w="9525">
                <a:noFill/>
              </a:ln>
            </p:spPr>
          </p:pic>
          <p:sp>
            <p:nvSpPr>
              <p:cNvPr id="26" name="Freeform 32"/>
              <p:cNvSpPr/>
              <p:nvPr/>
            </p:nvSpPr>
            <p:spPr>
              <a:xfrm flipH="1">
                <a:off x="374" y="1579"/>
                <a:ext cx="477" cy="506"/>
              </a:xfrm>
              <a:custGeom>
                <a:avLst/>
                <a:gdLst>
                  <a:gd name="txL" fmla="*/ 0 w 356"/>
                  <a:gd name="txT" fmla="*/ 0 h 368"/>
                  <a:gd name="txR" fmla="*/ 356 w 356"/>
                  <a:gd name="txB" fmla="*/ 368 h 368"/>
                </a:gdLst>
                <a:ahLst/>
                <a:cxnLst>
                  <a:cxn ang="0">
                    <a:pos x="0" y="0"/>
                  </a:cxn>
                  <a:cxn ang="0">
                    <a:pos x="210036223" y="32510658"/>
                  </a:cxn>
                  <a:cxn ang="0">
                    <a:pos x="249163809" y="677556378"/>
                  </a:cxn>
                  <a:cxn ang="0">
                    <a:pos x="54911964" y="847358093"/>
                  </a:cxn>
                  <a:cxn ang="0">
                    <a:pos x="0" y="0"/>
                  </a:cxn>
                </a:cxnLst>
                <a:rect l="txL" t="txT" r="txR" b="txB"/>
                <a:pathLst>
                  <a:path w="356" h="368">
                    <a:moveTo>
                      <a:pt x="0" y="0"/>
                    </a:moveTo>
                    <a:lnTo>
                      <a:pt x="300" y="14"/>
                    </a:lnTo>
                    <a:lnTo>
                      <a:pt x="356" y="294"/>
                    </a:lnTo>
                    <a:lnTo>
                      <a:pt x="78" y="368"/>
                    </a:lnTo>
                    <a:lnTo>
                      <a:pt x="0" y="0"/>
                    </a:lnTo>
                    <a:close/>
                  </a:path>
                </a:pathLst>
              </a:custGeom>
              <a:gradFill rotWithShape="1">
                <a:gsLst>
                  <a:gs pos="0">
                    <a:srgbClr val="000099">
                      <a:alpha val="100000"/>
                    </a:srgbClr>
                  </a:gs>
                  <a:gs pos="100000">
                    <a:schemeClr val="bg1">
                      <a:alpha val="100000"/>
                    </a:schemeClr>
                  </a:gs>
                </a:gsLst>
                <a:lin ang="2700000" scaled="1"/>
                <a:tileRect/>
              </a:gradFill>
              <a:ln w="9525">
                <a:noFill/>
              </a:ln>
            </p:spPr>
            <p:txBody>
              <a:bodyPr/>
              <a:lstStyle/>
              <a:p>
                <a:endParaRPr lang="zh-CN" altLang="en-US">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8520120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一个高度简化的</a:t>
            </a:r>
            <a:r>
              <a:rPr lang="en-US" altLang="zh-CN" dirty="0"/>
              <a:t>TCP</a:t>
            </a:r>
            <a:r>
              <a:rPr lang="zh-CN" altLang="en-US" dirty="0"/>
              <a:t>协议</a:t>
            </a:r>
          </a:p>
        </p:txBody>
      </p:sp>
      <p:sp>
        <p:nvSpPr>
          <p:cNvPr id="3" name="内容占位符 2"/>
          <p:cNvSpPr>
            <a:spLocks noGrp="1"/>
          </p:cNvSpPr>
          <p:nvPr>
            <p:ph idx="1"/>
          </p:nvPr>
        </p:nvSpPr>
        <p:spPr>
          <a:xfrm>
            <a:off x="609600" y="2179634"/>
            <a:ext cx="10972800" cy="4144966"/>
          </a:xfrm>
        </p:spPr>
        <p:txBody>
          <a:bodyPr/>
          <a:lstStyle/>
          <a:p>
            <a:pPr>
              <a:lnSpc>
                <a:spcPct val="120000"/>
              </a:lnSpc>
            </a:pPr>
            <a:r>
              <a:rPr lang="zh-CN" altLang="zh-CN" sz="2400" dirty="0">
                <a:latin typeface="微软雅黑" panose="020B0503020204020204" pitchFamily="34" charset="-122"/>
                <a:ea typeface="微软雅黑" panose="020B0503020204020204" pitchFamily="34" charset="-122"/>
              </a:rPr>
              <a:t>发送方</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定时器的使用：仅对最早未确认的报文段</a:t>
            </a:r>
            <a:r>
              <a:rPr lang="en-US" altLang="zh-CN" sz="2200" dirty="0" err="1">
                <a:latin typeface="微软雅黑" panose="020B0503020204020204" pitchFamily="34" charset="-122"/>
                <a:ea typeface="微软雅黑" panose="020B0503020204020204" pitchFamily="34" charset="-122"/>
              </a:rPr>
              <a:t>使用</a:t>
            </a:r>
            <a:r>
              <a:rPr lang="zh-CN" altLang="en-US" sz="2200" dirty="0">
                <a:latin typeface="微软雅黑" panose="020B0503020204020204" pitchFamily="34" charset="-122"/>
                <a:ea typeface="微软雅黑" panose="020B0503020204020204" pitchFamily="34" charset="-122"/>
              </a:rPr>
              <a:t>一个重传定时器</a:t>
            </a:r>
            <a:r>
              <a:rPr lang="zh-CN" altLang="en-US" sz="2200" dirty="0">
                <a:solidFill>
                  <a:srgbClr val="C00000"/>
                </a:solidFill>
                <a:latin typeface="微软雅黑" panose="020B0503020204020204" pitchFamily="34" charset="-122"/>
                <a:ea typeface="微软雅黑" panose="020B0503020204020204" pitchFamily="34" charset="-122"/>
              </a:rPr>
              <a:t>（与</a:t>
            </a:r>
            <a:r>
              <a:rPr lang="en-US" altLang="zh-CN" sz="2200" dirty="0" err="1">
                <a:solidFill>
                  <a:srgbClr val="C00000"/>
                </a:solidFill>
                <a:latin typeface="微软雅黑" panose="020B0503020204020204" pitchFamily="34" charset="-122"/>
                <a:ea typeface="微软雅黑" panose="020B0503020204020204" pitchFamily="34" charset="-122"/>
              </a:rPr>
              <a:t>GBN类似</a:t>
            </a:r>
            <a:r>
              <a:rPr lang="en-US" altLang="zh-CN" sz="2200" dirty="0">
                <a:solidFill>
                  <a:srgbClr val="C00000"/>
                </a:solidFill>
                <a:latin typeface="微软雅黑" panose="020B0503020204020204" pitchFamily="34" charset="-122"/>
                <a:ea typeface="微软雅黑" panose="020B0503020204020204" pitchFamily="34" charset="-122"/>
              </a:rPr>
              <a:t>）</a:t>
            </a:r>
          </a:p>
          <a:p>
            <a:pPr lvl="1">
              <a:lnSpc>
                <a:spcPct val="120000"/>
              </a:lnSpc>
            </a:pPr>
            <a:r>
              <a:rPr lang="zh-CN" altLang="en-US" sz="2200" dirty="0">
                <a:latin typeface="微软雅黑" panose="020B0503020204020204" pitchFamily="34" charset="-122"/>
                <a:ea typeface="微软雅黑" panose="020B0503020204020204" pitchFamily="34" charset="-122"/>
              </a:rPr>
              <a:t>重发策略：仅在超时后重发</a:t>
            </a:r>
            <a:r>
              <a:rPr lang="zh-CN" altLang="en-US" sz="2200" dirty="0">
                <a:solidFill>
                  <a:srgbClr val="0070C0"/>
                </a:solidFill>
                <a:latin typeface="微软雅黑" panose="020B0503020204020204" pitchFamily="34" charset="-122"/>
                <a:ea typeface="微软雅黑" panose="020B0503020204020204" pitchFamily="34" charset="-122"/>
              </a:rPr>
              <a:t>最早未确认</a:t>
            </a:r>
            <a:r>
              <a:rPr lang="zh-CN" altLang="en-US" sz="2200" dirty="0">
                <a:latin typeface="微软雅黑" panose="020B0503020204020204" pitchFamily="34" charset="-122"/>
                <a:ea typeface="微软雅黑" panose="020B0503020204020204" pitchFamily="34" charset="-122"/>
              </a:rPr>
              <a:t>的报文段</a:t>
            </a:r>
            <a:r>
              <a:rPr lang="zh-CN" altLang="en-US" sz="2200" dirty="0">
                <a:solidFill>
                  <a:srgbClr val="C00000"/>
                </a:solidFill>
                <a:latin typeface="微软雅黑" panose="020B0503020204020204" pitchFamily="34" charset="-122"/>
                <a:ea typeface="微软雅黑" panose="020B0503020204020204" pitchFamily="34" charset="-122"/>
              </a:rPr>
              <a:t>（与</a:t>
            </a:r>
            <a:r>
              <a:rPr lang="en-US" altLang="zh-CN" sz="2200" dirty="0">
                <a:solidFill>
                  <a:srgbClr val="C00000"/>
                </a:solidFill>
                <a:latin typeface="微软雅黑" panose="020B0503020204020204" pitchFamily="34" charset="-122"/>
                <a:ea typeface="微软雅黑" panose="020B0503020204020204" pitchFamily="34" charset="-122"/>
              </a:rPr>
              <a:t>SR</a:t>
            </a:r>
            <a:r>
              <a:rPr lang="zh-CN" altLang="en-US" sz="2200" dirty="0">
                <a:solidFill>
                  <a:srgbClr val="C00000"/>
                </a:solidFill>
                <a:latin typeface="微软雅黑" panose="020B0503020204020204" pitchFamily="34" charset="-122"/>
                <a:ea typeface="微软雅黑" panose="020B0503020204020204" pitchFamily="34" charset="-122"/>
              </a:rPr>
              <a:t>类似，因为接收端缓存了失序的报文段）</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zh-CN" sz="2400" dirty="0">
                <a:latin typeface="微软雅黑" panose="020B0503020204020204" pitchFamily="34" charset="-122"/>
                <a:ea typeface="微软雅黑" panose="020B0503020204020204" pitchFamily="34" charset="-122"/>
              </a:rPr>
              <a:t>接收方</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确认方式：采用累积确认，仅在</a:t>
            </a:r>
            <a:r>
              <a:rPr lang="zh-CN" altLang="zh-CN" sz="2200" dirty="0">
                <a:latin typeface="微软雅黑" panose="020B0503020204020204" pitchFamily="34" charset="-122"/>
                <a:ea typeface="微软雅黑" panose="020B0503020204020204" pitchFamily="34" charset="-122"/>
              </a:rPr>
              <a:t>正确</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按序收</a:t>
            </a:r>
            <a:r>
              <a:rPr lang="zh-CN" altLang="en-US" sz="2200" dirty="0">
                <a:latin typeface="微软雅黑" panose="020B0503020204020204" pitchFamily="34" charset="-122"/>
                <a:ea typeface="微软雅黑" panose="020B0503020204020204" pitchFamily="34" charset="-122"/>
              </a:rPr>
              <a:t>到报文段后，更新</a:t>
            </a:r>
            <a:r>
              <a:rPr lang="en-US" altLang="zh-CN" sz="2200" dirty="0" err="1">
                <a:latin typeface="微软雅黑" panose="020B0503020204020204" pitchFamily="34" charset="-122"/>
                <a:ea typeface="微软雅黑" panose="020B0503020204020204" pitchFamily="34" charset="-122"/>
              </a:rPr>
              <a:t>确认序号</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其余情况，重复前一次的确认序号</a:t>
            </a:r>
            <a:r>
              <a:rPr lang="zh-CN" altLang="en-US" sz="2200" dirty="0">
                <a:solidFill>
                  <a:srgbClr val="C00000"/>
                </a:solidFill>
                <a:latin typeface="微软雅黑" panose="020B0503020204020204" pitchFamily="34" charset="-122"/>
                <a:ea typeface="微软雅黑" panose="020B0503020204020204" pitchFamily="34" charset="-122"/>
              </a:rPr>
              <a:t>（与</a:t>
            </a:r>
            <a:r>
              <a:rPr lang="en-US" altLang="zh-CN" sz="2200" dirty="0" err="1">
                <a:solidFill>
                  <a:srgbClr val="C00000"/>
                </a:solidFill>
                <a:latin typeface="微软雅黑" panose="020B0503020204020204" pitchFamily="34" charset="-122"/>
                <a:ea typeface="微软雅黑" panose="020B0503020204020204" pitchFamily="34" charset="-122"/>
              </a:rPr>
              <a:t>GBN类似</a:t>
            </a:r>
            <a:r>
              <a:rPr lang="zh-CN" altLang="en-US" sz="2200" dirty="0">
                <a:solidFill>
                  <a:srgbClr val="C00000"/>
                </a:solidFill>
                <a:latin typeface="微软雅黑" panose="020B0503020204020204" pitchFamily="34" charset="-122"/>
                <a:ea typeface="微软雅黑" panose="020B0503020204020204" pitchFamily="34" charset="-122"/>
              </a:rPr>
              <a:t>）</a:t>
            </a:r>
            <a:endParaRPr lang="en-US" altLang="zh-CN" sz="2200" dirty="0">
              <a:solidFill>
                <a:srgbClr val="C00000"/>
              </a:solidFill>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失序报文段处理：缓存失序的报文段</a:t>
            </a:r>
            <a:r>
              <a:rPr lang="zh-CN" altLang="en-US" sz="2200" dirty="0">
                <a:solidFill>
                  <a:srgbClr val="C00000"/>
                </a:solidFill>
                <a:latin typeface="微软雅黑" panose="020B0503020204020204" pitchFamily="34" charset="-122"/>
                <a:ea typeface="微软雅黑" panose="020B0503020204020204" pitchFamily="34" charset="-122"/>
              </a:rPr>
              <a:t>（与</a:t>
            </a:r>
            <a:r>
              <a:rPr lang="en-US" altLang="zh-CN" sz="2200" dirty="0" err="1">
                <a:solidFill>
                  <a:srgbClr val="C00000"/>
                </a:solidFill>
                <a:latin typeface="微软雅黑" panose="020B0503020204020204" pitchFamily="34" charset="-122"/>
                <a:ea typeface="微软雅黑" panose="020B0503020204020204" pitchFamily="34" charset="-122"/>
              </a:rPr>
              <a:t>SR类似</a:t>
            </a:r>
            <a:r>
              <a:rPr lang="en-US" altLang="zh-CN" sz="2200" dirty="0">
                <a:solidFill>
                  <a:srgbClr val="C00000"/>
                </a:solidFill>
                <a:latin typeface="微软雅黑" panose="020B0503020204020204" pitchFamily="34" charset="-122"/>
                <a:ea typeface="微软雅黑" panose="020B0503020204020204" pitchFamily="34" charset="-122"/>
              </a:rPr>
              <a:t>）</a:t>
            </a: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77</a:t>
            </a:fld>
            <a:endParaRPr kumimoji="1" lang="zh-CN" altLang="en-US" dirty="0"/>
          </a:p>
        </p:txBody>
      </p:sp>
      <p:sp>
        <p:nvSpPr>
          <p:cNvPr id="5" name="矩形 4"/>
          <p:cNvSpPr/>
          <p:nvPr/>
        </p:nvSpPr>
        <p:spPr>
          <a:xfrm>
            <a:off x="899746" y="1463676"/>
            <a:ext cx="5971058" cy="461665"/>
          </a:xfrm>
          <a:prstGeom prst="rect">
            <a:avLst/>
          </a:prstGeom>
        </p:spPr>
        <p:txBody>
          <a:bodyPr wrap="none">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高度简化的</a:t>
            </a:r>
            <a:r>
              <a:rPr lang="en-US" altLang="zh-CN" sz="2400" dirty="0">
                <a:solidFill>
                  <a:srgbClr val="C00000"/>
                </a:solidFill>
                <a:latin typeface="微软雅黑" panose="020B0503020204020204" pitchFamily="34" charset="-122"/>
                <a:ea typeface="微软雅黑" panose="020B0503020204020204" pitchFamily="34" charset="-122"/>
              </a:rPr>
              <a:t>TCP</a:t>
            </a:r>
            <a:r>
              <a:rPr lang="zh-CN" altLang="en-US" sz="2400" dirty="0">
                <a:solidFill>
                  <a:srgbClr val="C00000"/>
                </a:solidFill>
                <a:latin typeface="微软雅黑" panose="020B0503020204020204" pitchFamily="34" charset="-122"/>
                <a:ea typeface="微软雅黑" panose="020B0503020204020204" pitchFamily="34" charset="-122"/>
              </a:rPr>
              <a:t>协议：仅考虑可靠传输机制</a:t>
            </a:r>
          </a:p>
        </p:txBody>
      </p:sp>
    </p:spTree>
    <p:extLst>
      <p:ext uri="{BB962C8B-B14F-4D97-AF65-F5344CB8AC3E}">
        <p14:creationId xmlns:p14="http://schemas.microsoft.com/office/powerpoint/2010/main" val="16814356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194AF-83FA-471A-90A2-C94AFE731D8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135F12D-82C7-4056-BE1E-E08B41E591DB}"/>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pPr lvl="1"/>
            <a:r>
              <a:rPr lang="en-US" altLang="zh-CN" dirty="0">
                <a:solidFill>
                  <a:srgbClr val="FF0000"/>
                </a:solidFill>
              </a:rPr>
              <a:t>TCP</a:t>
            </a:r>
            <a:r>
              <a:rPr lang="zh-CN" altLang="en-US" dirty="0">
                <a:solidFill>
                  <a:srgbClr val="FF0000"/>
                </a:solidFill>
              </a:rPr>
              <a:t>发送端</a:t>
            </a:r>
            <a:endParaRPr lang="en-US" altLang="zh-CN" dirty="0">
              <a:solidFill>
                <a:srgbClr val="FF0000"/>
              </a:solidFill>
            </a:endParaRPr>
          </a:p>
          <a:p>
            <a:pPr lvl="1"/>
            <a:r>
              <a:rPr lang="en-US" altLang="zh-CN" dirty="0"/>
              <a:t>TCP</a:t>
            </a:r>
            <a:r>
              <a:rPr lang="zh-CN" altLang="en-US" dirty="0"/>
              <a:t>接收端</a:t>
            </a:r>
          </a:p>
        </p:txBody>
      </p:sp>
      <p:sp>
        <p:nvSpPr>
          <p:cNvPr id="4" name="灯片编号占位符 3">
            <a:extLst>
              <a:ext uri="{FF2B5EF4-FFF2-40B4-BE49-F238E27FC236}">
                <a16:creationId xmlns:a16="http://schemas.microsoft.com/office/drawing/2014/main" id="{A53076EB-B3D3-4C8C-9888-CAA5FA849EB8}"/>
              </a:ext>
            </a:extLst>
          </p:cNvPr>
          <p:cNvSpPr>
            <a:spLocks noGrp="1"/>
          </p:cNvSpPr>
          <p:nvPr>
            <p:ph type="sldNum" sz="quarter" idx="11"/>
          </p:nvPr>
        </p:nvSpPr>
        <p:spPr/>
        <p:txBody>
          <a:bodyPr/>
          <a:lstStyle/>
          <a:p>
            <a:pPr>
              <a:defRPr/>
            </a:pPr>
            <a:fld id="{3FFE790D-BCFB-4008-9260-CA63AEE325FD}" type="slidenum">
              <a:rPr lang="en-US" smtClean="0"/>
              <a:pPr>
                <a:defRPr/>
              </a:pPr>
              <a:t>78</a:t>
            </a:fld>
            <a:endParaRPr lang="en-US" dirty="0"/>
          </a:p>
        </p:txBody>
      </p:sp>
    </p:spTree>
    <p:extLst>
      <p:ext uri="{BB962C8B-B14F-4D97-AF65-F5344CB8AC3E}">
        <p14:creationId xmlns:p14="http://schemas.microsoft.com/office/powerpoint/2010/main" val="19573815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发送端：事件处理</a:t>
            </a:r>
          </a:p>
        </p:txBody>
      </p:sp>
      <p:sp>
        <p:nvSpPr>
          <p:cNvPr id="3" name="内容占位符 2"/>
          <p:cNvSpPr>
            <a:spLocks noGrp="1"/>
          </p:cNvSpPr>
          <p:nvPr>
            <p:ph idx="1"/>
          </p:nvPr>
        </p:nvSpPr>
        <p:spPr/>
        <p:txBody>
          <a:bodyPr>
            <a:normAutofit/>
          </a:bodyPr>
          <a:lstStyle/>
          <a:p>
            <a:pPr>
              <a:lnSpc>
                <a:spcPct val="110000"/>
              </a:lnSpc>
            </a:pPr>
            <a:r>
              <a:rPr lang="zh-CN" altLang="en-US" sz="2400" dirty="0">
                <a:solidFill>
                  <a:srgbClr val="C00000"/>
                </a:solidFill>
                <a:latin typeface="微软雅黑" panose="020B0503020204020204" pitchFamily="34" charset="-122"/>
                <a:ea typeface="微软雅黑" panose="020B0503020204020204" pitchFamily="34" charset="-122"/>
              </a:rPr>
              <a:t>事件</a:t>
            </a:r>
            <a:r>
              <a:rPr lang="en-US" altLang="zh-CN" sz="2400" dirty="0">
                <a:solidFill>
                  <a:srgbClr val="C00000"/>
                </a:solidFill>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：收到应用数据：</a:t>
            </a:r>
            <a:endParaRPr lang="en-US" altLang="zh-CN" sz="2400" dirty="0">
              <a:latin typeface="微软雅黑" panose="020B0503020204020204" pitchFamily="34" charset="-122"/>
              <a:ea typeface="微软雅黑" panose="020B0503020204020204" pitchFamily="34" charset="-122"/>
            </a:endParaRPr>
          </a:p>
          <a:p>
            <a:pPr lvl="1">
              <a:lnSpc>
                <a:spcPct val="110000"/>
              </a:lnSpc>
            </a:pPr>
            <a:r>
              <a:rPr lang="zh-CN" altLang="en-US" sz="2000" dirty="0">
                <a:latin typeface="微软雅黑" panose="020B0503020204020204" pitchFamily="34" charset="-122"/>
                <a:ea typeface="微软雅黑" panose="020B0503020204020204" pitchFamily="34" charset="-122"/>
              </a:rPr>
              <a:t>创建并发送</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报文段</a:t>
            </a:r>
            <a:endParaRPr lang="en-US" altLang="zh-CN" sz="2000" dirty="0">
              <a:latin typeface="微软雅黑" panose="020B0503020204020204" pitchFamily="34" charset="-122"/>
              <a:ea typeface="微软雅黑" panose="020B0503020204020204" pitchFamily="34" charset="-122"/>
            </a:endParaRPr>
          </a:p>
          <a:p>
            <a:pPr lvl="1">
              <a:lnSpc>
                <a:spcPct val="110000"/>
              </a:lnSpc>
            </a:pPr>
            <a:r>
              <a:rPr lang="zh-CN" altLang="en-US" sz="2000" dirty="0">
                <a:latin typeface="微软雅黑" panose="020B0503020204020204" pitchFamily="34" charset="-122"/>
                <a:ea typeface="微软雅黑" panose="020B0503020204020204" pitchFamily="34" charset="-122"/>
              </a:rPr>
              <a:t>若当前没有定时器在运行（没有已发送、未确认的报文段），启动定时器</a:t>
            </a:r>
            <a:endParaRPr lang="en-US" altLang="zh-CN" sz="2000" dirty="0">
              <a:latin typeface="微软雅黑" panose="020B0503020204020204" pitchFamily="34" charset="-122"/>
              <a:ea typeface="微软雅黑" panose="020B0503020204020204" pitchFamily="34" charset="-122"/>
            </a:endParaRPr>
          </a:p>
          <a:p>
            <a:pPr>
              <a:lnSpc>
                <a:spcPct val="110000"/>
              </a:lnSpc>
            </a:pPr>
            <a:r>
              <a:rPr lang="zh-CN" altLang="en-US" sz="2400" dirty="0">
                <a:solidFill>
                  <a:srgbClr val="C00000"/>
                </a:solidFill>
                <a:latin typeface="微软雅黑" panose="020B0503020204020204" pitchFamily="34" charset="-122"/>
                <a:ea typeface="微软雅黑" panose="020B0503020204020204" pitchFamily="34" charset="-122"/>
              </a:rPr>
              <a:t>事件</a:t>
            </a:r>
            <a:r>
              <a:rPr lang="en-US" altLang="zh-CN" sz="2400" dirty="0">
                <a:solidFill>
                  <a:srgbClr val="C00000"/>
                </a:solidFill>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：超时</a:t>
            </a:r>
            <a:r>
              <a:rPr lang="en-US" altLang="zh-CN" sz="2400" dirty="0">
                <a:latin typeface="微软雅黑" panose="020B0503020204020204" pitchFamily="34" charset="-122"/>
                <a:ea typeface="微软雅黑" panose="020B0503020204020204" pitchFamily="34" charset="-122"/>
              </a:rPr>
              <a:t>:</a:t>
            </a:r>
          </a:p>
          <a:p>
            <a:pPr lvl="1">
              <a:lnSpc>
                <a:spcPct val="110000"/>
              </a:lnSpc>
            </a:pPr>
            <a:r>
              <a:rPr lang="zh-CN" altLang="en-US" sz="2000" dirty="0">
                <a:latin typeface="微软雅黑" panose="020B0503020204020204" pitchFamily="34" charset="-122"/>
                <a:ea typeface="微软雅黑" panose="020B0503020204020204" pitchFamily="34" charset="-122"/>
              </a:rPr>
              <a:t>重传包含最小序号的、未确认的报文段</a:t>
            </a:r>
            <a:endParaRPr lang="en-US" altLang="zh-CN" sz="2000" dirty="0">
              <a:latin typeface="微软雅黑" panose="020B0503020204020204" pitchFamily="34" charset="-122"/>
              <a:ea typeface="微软雅黑" panose="020B0503020204020204" pitchFamily="34" charset="-122"/>
            </a:endParaRPr>
          </a:p>
          <a:p>
            <a:pPr lvl="1">
              <a:lnSpc>
                <a:spcPct val="110000"/>
              </a:lnSpc>
            </a:pPr>
            <a:r>
              <a:rPr lang="zh-CN" altLang="en-US" sz="2000" dirty="0">
                <a:latin typeface="微软雅黑" panose="020B0503020204020204" pitchFamily="34" charset="-122"/>
                <a:ea typeface="微软雅黑" panose="020B0503020204020204" pitchFamily="34" charset="-122"/>
              </a:rPr>
              <a:t>重启定时器</a:t>
            </a:r>
            <a:endParaRPr lang="en-US" altLang="zh-CN" sz="2000" dirty="0">
              <a:latin typeface="微软雅黑" panose="020B0503020204020204" pitchFamily="34" charset="-122"/>
              <a:ea typeface="微软雅黑" panose="020B0503020204020204" pitchFamily="34" charset="-122"/>
            </a:endParaRPr>
          </a:p>
          <a:p>
            <a:pPr>
              <a:lnSpc>
                <a:spcPct val="110000"/>
              </a:lnSpc>
            </a:pPr>
            <a:r>
              <a:rPr lang="zh-CN" altLang="en-US" sz="2400" dirty="0">
                <a:solidFill>
                  <a:srgbClr val="C00000"/>
                </a:solidFill>
                <a:latin typeface="微软雅黑" panose="020B0503020204020204" pitchFamily="34" charset="-122"/>
                <a:ea typeface="微软雅黑" panose="020B0503020204020204" pitchFamily="34" charset="-122"/>
              </a:rPr>
              <a:t>事件</a:t>
            </a:r>
            <a:r>
              <a:rPr lang="en-US" altLang="zh-CN" sz="2400" dirty="0">
                <a:solidFill>
                  <a:srgbClr val="C00000"/>
                </a:solidFill>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：收到</a:t>
            </a:r>
            <a:r>
              <a:rPr lang="en-US" altLang="zh-CN" sz="2400" dirty="0">
                <a:latin typeface="微软雅黑" panose="020B0503020204020204" pitchFamily="34" charset="-122"/>
                <a:ea typeface="微软雅黑" panose="020B0503020204020204" pitchFamily="34" charset="-122"/>
              </a:rPr>
              <a:t>ACK</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nSpc>
                <a:spcPct val="110000"/>
              </a:lnSpc>
            </a:pPr>
            <a:r>
              <a:rPr lang="zh-CN" altLang="en-US" sz="2000" dirty="0">
                <a:latin typeface="微软雅黑" panose="020B0503020204020204" pitchFamily="34" charset="-122"/>
                <a:ea typeface="微软雅黑" panose="020B0503020204020204" pitchFamily="34" charset="-122"/>
              </a:rPr>
              <a:t>如果确认序号大于基序号（已发送未确认的最小序号）：</a:t>
            </a:r>
            <a:endParaRPr lang="en-US" altLang="zh-CN" sz="2000" dirty="0">
              <a:latin typeface="微软雅黑" panose="020B0503020204020204" pitchFamily="34" charset="-122"/>
              <a:ea typeface="微软雅黑" panose="020B0503020204020204" pitchFamily="34" charset="-122"/>
            </a:endParaRPr>
          </a:p>
          <a:p>
            <a:pPr lvl="2">
              <a:lnSpc>
                <a:spcPct val="110000"/>
              </a:lnSpc>
            </a:pPr>
            <a:r>
              <a:rPr lang="zh-CN" altLang="en-US" dirty="0">
                <a:latin typeface="微软雅黑" panose="020B0503020204020204" pitchFamily="34" charset="-122"/>
                <a:ea typeface="微软雅黑" panose="020B0503020204020204" pitchFamily="34" charset="-122"/>
              </a:rPr>
              <a:t>推进发送窗口（更新基序号）</a:t>
            </a:r>
            <a:endParaRPr lang="en-US" altLang="zh-CN" dirty="0">
              <a:latin typeface="微软雅黑" panose="020B0503020204020204" pitchFamily="34" charset="-122"/>
              <a:ea typeface="微软雅黑" panose="020B0503020204020204" pitchFamily="34" charset="-122"/>
            </a:endParaRPr>
          </a:p>
          <a:p>
            <a:pPr lvl="2">
              <a:lnSpc>
                <a:spcPct val="110000"/>
              </a:lnSpc>
            </a:pPr>
            <a:r>
              <a:rPr lang="zh-CN" altLang="en-US" dirty="0">
                <a:latin typeface="微软雅黑" panose="020B0503020204020204" pitchFamily="34" charset="-122"/>
                <a:ea typeface="微软雅黑" panose="020B0503020204020204" pitchFamily="34" charset="-122"/>
              </a:rPr>
              <a:t>如果发送窗口中还有未确认的报文段，重启定时器，否则终止定时器</a:t>
            </a:r>
            <a:endParaRPr lang="en-US" altLang="zh-CN" dirty="0">
              <a:latin typeface="微软雅黑" panose="020B0503020204020204" pitchFamily="34" charset="-122"/>
              <a:ea typeface="微软雅黑" panose="020B0503020204020204" pitchFamily="34" charset="-122"/>
            </a:endParaRPr>
          </a:p>
          <a:p>
            <a:pPr lvl="1"/>
            <a:endParaRPr lang="zh-CN" altLang="en-US"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79</a:t>
            </a:fld>
            <a:endParaRPr kumimoji="1" lang="zh-CN" altLang="en-US" dirty="0"/>
          </a:p>
        </p:txBody>
      </p:sp>
    </p:spTree>
    <p:extLst>
      <p:ext uri="{BB962C8B-B14F-4D97-AF65-F5344CB8AC3E}">
        <p14:creationId xmlns:p14="http://schemas.microsoft.com/office/powerpoint/2010/main" val="109675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DD5DD642-A2D1-4E28-8B01-37B9C546AF92}"/>
              </a:ext>
            </a:extLst>
          </p:cNvPr>
          <p:cNvSpPr>
            <a:spLocks noGrp="1" noChangeArrowheads="1"/>
          </p:cNvSpPr>
          <p:nvPr>
            <p:ph type="title"/>
          </p:nvPr>
        </p:nvSpPr>
        <p:spPr/>
        <p:txBody>
          <a:bodyPr/>
          <a:lstStyle/>
          <a:p>
            <a:pPr>
              <a:defRPr/>
            </a:pPr>
            <a:r>
              <a:rPr lang="zh-CN" altLang="en-US" dirty="0"/>
              <a:t>可靠传输问题</a:t>
            </a:r>
            <a:endParaRPr lang="en-US" sz="4800" dirty="0">
              <a:ea typeface="ＭＳ Ｐゴシック" charset="0"/>
            </a:endParaRPr>
          </a:p>
        </p:txBody>
      </p:sp>
      <p:sp>
        <p:nvSpPr>
          <p:cNvPr id="21513" name="Rectangle 7">
            <a:extLst>
              <a:ext uri="{FF2B5EF4-FFF2-40B4-BE49-F238E27FC236}">
                <a16:creationId xmlns:a16="http://schemas.microsoft.com/office/drawing/2014/main" id="{45C07FD6-5A24-4D98-BED6-AFDAB7F9D7E0}"/>
              </a:ext>
            </a:extLst>
          </p:cNvPr>
          <p:cNvSpPr>
            <a:spLocks noChangeArrowheads="1"/>
          </p:cNvSpPr>
          <p:nvPr/>
        </p:nvSpPr>
        <p:spPr bwMode="auto">
          <a:xfrm>
            <a:off x="5486400" y="3276600"/>
            <a:ext cx="4800600" cy="2209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 name="内容占位符 2">
            <a:extLst>
              <a:ext uri="{FF2B5EF4-FFF2-40B4-BE49-F238E27FC236}">
                <a16:creationId xmlns:a16="http://schemas.microsoft.com/office/drawing/2014/main" id="{2E9425FA-6575-43C2-AFF1-D4CAA0108EC7}"/>
              </a:ext>
            </a:extLst>
          </p:cNvPr>
          <p:cNvSpPr>
            <a:spLocks noGrp="1"/>
          </p:cNvSpPr>
          <p:nvPr>
            <p:ph idx="1"/>
          </p:nvPr>
        </p:nvSpPr>
        <p:spPr>
          <a:xfrm>
            <a:off x="609600" y="1600203"/>
            <a:ext cx="10972800" cy="4114797"/>
          </a:xfrm>
        </p:spPr>
        <p:txBody>
          <a:bodyPr/>
          <a:lstStyle/>
          <a:p>
            <a:r>
              <a:rPr lang="zh-CN" altLang="en-US" dirty="0"/>
              <a:t>可靠传输不仅是</a:t>
            </a:r>
            <a:r>
              <a:rPr lang="en-US" altLang="zh-CN" dirty="0"/>
              <a:t>TCP</a:t>
            </a:r>
            <a:r>
              <a:rPr lang="zh-CN" altLang="en-US" dirty="0"/>
              <a:t>中的问题，在网络的各个层次都需要考虑</a:t>
            </a:r>
            <a:endParaRPr lang="en-US" altLang="zh-CN" dirty="0"/>
          </a:p>
          <a:p>
            <a:pPr lvl="1"/>
            <a:r>
              <a:rPr lang="en-US" altLang="zh-CN" dirty="0"/>
              <a:t>OSI</a:t>
            </a:r>
            <a:r>
              <a:rPr lang="zh-CN" altLang="en-US" dirty="0"/>
              <a:t>模型中的链路层</a:t>
            </a:r>
            <a:endParaRPr lang="en-US" altLang="zh-CN" dirty="0"/>
          </a:p>
          <a:p>
            <a:pPr lvl="1"/>
            <a:r>
              <a:rPr lang="zh-CN" altLang="en-US" dirty="0"/>
              <a:t>各类基于</a:t>
            </a:r>
            <a:r>
              <a:rPr lang="en-US" altLang="zh-CN" dirty="0"/>
              <a:t>UDP</a:t>
            </a:r>
            <a:r>
              <a:rPr lang="zh-CN" altLang="en-US" dirty="0"/>
              <a:t>的应用层协议（如</a:t>
            </a:r>
            <a:r>
              <a:rPr lang="en-US" altLang="zh-CN" dirty="0"/>
              <a:t>TFTP</a:t>
            </a:r>
            <a:r>
              <a:rPr lang="zh-CN" altLang="en-US" dirty="0"/>
              <a:t>）</a:t>
            </a:r>
            <a:endParaRPr lang="en-US" altLang="zh-CN" dirty="0"/>
          </a:p>
          <a:p>
            <a:pPr lvl="1"/>
            <a:r>
              <a:rPr lang="en-US" altLang="zh-CN" dirty="0"/>
              <a:t>5G</a:t>
            </a:r>
            <a:r>
              <a:rPr lang="zh-CN" altLang="en-US" dirty="0"/>
              <a:t>通信</a:t>
            </a:r>
            <a:endParaRPr lang="en-US" altLang="zh-CN" dirty="0"/>
          </a:p>
          <a:p>
            <a:pPr lvl="1"/>
            <a:r>
              <a:rPr lang="zh-CN" altLang="en-US" dirty="0"/>
              <a:t>时延敏感网络</a:t>
            </a:r>
            <a:endParaRPr lang="en-US" altLang="zh-CN" dirty="0"/>
          </a:p>
          <a:p>
            <a:pPr lvl="1"/>
            <a:r>
              <a:rPr lang="zh-CN" altLang="en-US" dirty="0"/>
              <a:t>远程直接内存访问（</a:t>
            </a:r>
            <a:r>
              <a:rPr lang="en-US" altLang="zh-CN" dirty="0"/>
              <a:t>Remote Direct Memory Access</a:t>
            </a:r>
            <a:r>
              <a:rPr lang="zh-CN" altLang="en-US" dirty="0"/>
              <a:t>，</a:t>
            </a:r>
            <a:r>
              <a:rPr lang="en-US" altLang="zh-CN" dirty="0"/>
              <a:t>RDMA</a:t>
            </a:r>
            <a:r>
              <a:rPr lang="zh-CN" altLang="en-US" dirty="0"/>
              <a:t>）</a:t>
            </a:r>
            <a:endParaRPr lang="en-US" altLang="zh-CN" dirty="0"/>
          </a:p>
          <a:p>
            <a:pPr lvl="1"/>
            <a:endParaRPr lang="en-US" altLang="zh-CN" dirty="0"/>
          </a:p>
          <a:p>
            <a:pPr lvl="1"/>
            <a:endParaRPr lang="en-US" altLang="zh-CN" dirty="0"/>
          </a:p>
        </p:txBody>
      </p:sp>
      <p:sp>
        <p:nvSpPr>
          <p:cNvPr id="12" name="灯片编号占位符 3">
            <a:extLst>
              <a:ext uri="{FF2B5EF4-FFF2-40B4-BE49-F238E27FC236}">
                <a16:creationId xmlns:a16="http://schemas.microsoft.com/office/drawing/2014/main" id="{CCE641EA-4BED-49D1-AA7A-F7464D5F0934}"/>
              </a:ext>
            </a:extLst>
          </p:cNvPr>
          <p:cNvSpPr>
            <a:spLocks noGrp="1"/>
          </p:cNvSpPr>
          <p:nvPr>
            <p:ph type="sldNum" sz="quarter" idx="11"/>
          </p:nvPr>
        </p:nvSpPr>
        <p:spPr>
          <a:xfrm>
            <a:off x="9283433" y="6537326"/>
            <a:ext cx="2844800" cy="320675"/>
          </a:xfrm>
        </p:spPr>
        <p:txBody>
          <a:bodyPr/>
          <a:lstStyle/>
          <a:p>
            <a:pPr>
              <a:defRPr/>
            </a:pPr>
            <a:fld id="{3FFE790D-BCFB-4008-9260-CA63AEE325FD}" type="slidenum">
              <a:rPr lang="en-US" smtClean="0"/>
              <a:pPr>
                <a:defRPr/>
              </a:pPr>
              <a:t>8</a:t>
            </a:fld>
            <a:endParaRPr lang="en-US" dirty="0"/>
          </a:p>
        </p:txBody>
      </p:sp>
    </p:spTree>
    <p:extLst>
      <p:ext uri="{BB962C8B-B14F-4D97-AF65-F5344CB8AC3E}">
        <p14:creationId xmlns:p14="http://schemas.microsoft.com/office/powerpoint/2010/main" val="27160397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Oval 7"/>
          <p:cNvSpPr>
            <a:spLocks noChangeArrowheads="1"/>
          </p:cNvSpPr>
          <p:nvPr/>
        </p:nvSpPr>
        <p:spPr bwMode="auto">
          <a:xfrm>
            <a:off x="4421188" y="2730500"/>
            <a:ext cx="1071562" cy="97155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98309" name="Oval 6"/>
          <p:cNvSpPr>
            <a:spLocks noChangeArrowheads="1"/>
          </p:cNvSpPr>
          <p:nvPr/>
        </p:nvSpPr>
        <p:spPr bwMode="auto">
          <a:xfrm>
            <a:off x="4346576" y="2778125"/>
            <a:ext cx="1071563" cy="97155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98310" name="Rectangle 2"/>
          <p:cNvSpPr>
            <a:spLocks noGrp="1" noChangeArrowheads="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发送端：状态机（简化版）</a:t>
            </a:r>
            <a:endParaRPr lang="en-US" altLang="zh-CN" dirty="0">
              <a:latin typeface="微软雅黑" panose="020B0503020204020204" pitchFamily="34" charset="-122"/>
              <a:ea typeface="微软雅黑" panose="020B0503020204020204" pitchFamily="34" charset="-122"/>
            </a:endParaRPr>
          </a:p>
        </p:txBody>
      </p:sp>
      <p:sp>
        <p:nvSpPr>
          <p:cNvPr id="29" name="灯片编号占位符 3">
            <a:extLst>
              <a:ext uri="{FF2B5EF4-FFF2-40B4-BE49-F238E27FC236}">
                <a16:creationId xmlns:a16="http://schemas.microsoft.com/office/drawing/2014/main" id="{127F6DD9-B697-E94B-B905-F0A5F1265C39}"/>
              </a:ext>
            </a:extLst>
          </p:cNvPr>
          <p:cNvSpPr>
            <a:spLocks noGrp="1"/>
          </p:cNvSpPr>
          <p:nvPr>
            <p:ph type="sldNum" sz="quarter" idx="11"/>
          </p:nvPr>
        </p:nvSpPr>
        <p:spPr/>
        <p:txBody>
          <a:bodyPr/>
          <a:lstStyle/>
          <a:p>
            <a:fld id="{8D4D1E41-7A09-AB4A-A4E1-09765ADA2698}" type="slidenum">
              <a:rPr kumimoji="1" lang="zh-CN" altLang="en-US" smtClean="0"/>
              <a:t>80</a:t>
            </a:fld>
            <a:endParaRPr kumimoji="1" lang="zh-CN" altLang="en-US" dirty="0"/>
          </a:p>
        </p:txBody>
      </p:sp>
      <p:sp>
        <p:nvSpPr>
          <p:cNvPr id="98311" name="Text Box 5"/>
          <p:cNvSpPr txBox="1">
            <a:spLocks noChangeArrowheads="1"/>
          </p:cNvSpPr>
          <p:nvPr/>
        </p:nvSpPr>
        <p:spPr bwMode="auto">
          <a:xfrm>
            <a:off x="4503738" y="2781300"/>
            <a:ext cx="742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a:latin typeface="Arial" panose="020B0604020202020204" pitchFamily="34" charset="0"/>
                <a:ea typeface="宋体" panose="02010600030101010101" pitchFamily="2" charset="-122"/>
              </a:rPr>
              <a:t>wait</a:t>
            </a:r>
          </a:p>
          <a:p>
            <a:pPr algn="ctr">
              <a:spcBef>
                <a:spcPct val="0"/>
              </a:spcBef>
              <a:buClrTx/>
              <a:buSzTx/>
              <a:buFontTx/>
              <a:buNone/>
            </a:pPr>
            <a:r>
              <a:rPr lang="en-US" altLang="zh-CN" sz="1800">
                <a:latin typeface="Arial" panose="020B0604020202020204" pitchFamily="34" charset="0"/>
                <a:ea typeface="宋体" panose="02010600030101010101" pitchFamily="2" charset="-122"/>
              </a:rPr>
              <a:t>for </a:t>
            </a:r>
          </a:p>
          <a:p>
            <a:pPr algn="ctr">
              <a:spcBef>
                <a:spcPct val="0"/>
              </a:spcBef>
              <a:buClrTx/>
              <a:buSzTx/>
              <a:buFontTx/>
              <a:buNone/>
            </a:pPr>
            <a:r>
              <a:rPr lang="en-US" altLang="zh-CN" sz="1800">
                <a:latin typeface="Arial" panose="020B0604020202020204" pitchFamily="34" charset="0"/>
                <a:ea typeface="宋体" panose="02010600030101010101" pitchFamily="2" charset="-122"/>
              </a:rPr>
              <a:t>event</a:t>
            </a:r>
          </a:p>
        </p:txBody>
      </p:sp>
      <p:sp>
        <p:nvSpPr>
          <p:cNvPr id="98312" name="Line 8"/>
          <p:cNvSpPr>
            <a:spLocks noChangeShapeType="1"/>
          </p:cNvSpPr>
          <p:nvPr/>
        </p:nvSpPr>
        <p:spPr bwMode="auto">
          <a:xfrm>
            <a:off x="3379788" y="2247901"/>
            <a:ext cx="1071562" cy="6889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13" name="Text Box 9"/>
          <p:cNvSpPr txBox="1">
            <a:spLocks noChangeArrowheads="1"/>
          </p:cNvSpPr>
          <p:nvPr/>
        </p:nvSpPr>
        <p:spPr bwMode="auto">
          <a:xfrm>
            <a:off x="1213917" y="2921854"/>
            <a:ext cx="30812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err="1">
                <a:ea typeface="宋体" panose="02010600030101010101" pitchFamily="2" charset="-122"/>
              </a:rPr>
              <a:t>NextSeqNum</a:t>
            </a:r>
            <a:r>
              <a:rPr lang="en-US" altLang="zh-CN" sz="1600" dirty="0">
                <a:ea typeface="宋体" panose="02010600030101010101" pitchFamily="2" charset="-122"/>
              </a:rPr>
              <a:t> = </a:t>
            </a:r>
            <a:r>
              <a:rPr lang="en-US" altLang="zh-CN" sz="1600" dirty="0" err="1">
                <a:ea typeface="宋体" panose="02010600030101010101" pitchFamily="2" charset="-122"/>
              </a:rPr>
              <a:t>InitialSeqNum</a:t>
            </a:r>
            <a:endParaRPr lang="en-US" altLang="zh-CN" sz="1600" dirty="0">
              <a:ea typeface="宋体" panose="02010600030101010101" pitchFamily="2" charset="-122"/>
            </a:endParaRPr>
          </a:p>
          <a:p>
            <a:pPr>
              <a:spcBef>
                <a:spcPct val="0"/>
              </a:spcBef>
              <a:buClrTx/>
              <a:buSzTx/>
              <a:buFontTx/>
              <a:buNone/>
            </a:pPr>
            <a:r>
              <a:rPr lang="en-US" altLang="zh-CN" sz="1600" dirty="0" err="1">
                <a:ea typeface="宋体" panose="02010600030101010101" pitchFamily="2" charset="-122"/>
              </a:rPr>
              <a:t>SendBase</a:t>
            </a:r>
            <a:r>
              <a:rPr lang="en-US" altLang="zh-CN" sz="1600" dirty="0">
                <a:ea typeface="宋体" panose="02010600030101010101" pitchFamily="2" charset="-122"/>
              </a:rPr>
              <a:t> = </a:t>
            </a:r>
            <a:r>
              <a:rPr lang="en-US" altLang="zh-CN" sz="1600" dirty="0" err="1">
                <a:ea typeface="宋体" panose="02010600030101010101" pitchFamily="2" charset="-122"/>
              </a:rPr>
              <a:t>InitialSeqNum</a:t>
            </a:r>
            <a:endParaRPr lang="en-US" altLang="zh-CN" sz="1600" dirty="0">
              <a:ea typeface="宋体" panose="02010600030101010101" pitchFamily="2" charset="-122"/>
            </a:endParaRPr>
          </a:p>
        </p:txBody>
      </p:sp>
      <p:sp>
        <p:nvSpPr>
          <p:cNvPr id="98314" name="Line 10"/>
          <p:cNvSpPr>
            <a:spLocks noChangeShapeType="1"/>
          </p:cNvSpPr>
          <p:nvPr/>
        </p:nvSpPr>
        <p:spPr bwMode="auto">
          <a:xfrm>
            <a:off x="1941514" y="2889250"/>
            <a:ext cx="2179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8315" name="Text Box 11"/>
          <p:cNvSpPr txBox="1">
            <a:spLocks noChangeArrowheads="1"/>
          </p:cNvSpPr>
          <p:nvPr/>
        </p:nvSpPr>
        <p:spPr bwMode="auto">
          <a:xfrm>
            <a:off x="2811463" y="2571751"/>
            <a:ext cx="34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800" dirty="0">
                <a:latin typeface="Symbol" panose="05050102010706020507" pitchFamily="18" charset="2"/>
                <a:ea typeface="宋体" panose="02010600030101010101" pitchFamily="2" charset="-122"/>
              </a:rPr>
              <a:t>L</a:t>
            </a:r>
          </a:p>
        </p:txBody>
      </p:sp>
      <p:grpSp>
        <p:nvGrpSpPr>
          <p:cNvPr id="98316" name="Group 23"/>
          <p:cNvGrpSpPr>
            <a:grpSpLocks/>
          </p:cNvGrpSpPr>
          <p:nvPr/>
        </p:nvGrpSpPr>
        <p:grpSpPr bwMode="auto">
          <a:xfrm>
            <a:off x="6024563" y="1333500"/>
            <a:ext cx="4572000" cy="1938338"/>
            <a:chOff x="2937" y="1263"/>
            <a:chExt cx="2880" cy="1221"/>
          </a:xfrm>
        </p:grpSpPr>
        <p:sp>
          <p:nvSpPr>
            <p:cNvPr id="98328" name="Text Box 12"/>
            <p:cNvSpPr txBox="1">
              <a:spLocks noChangeArrowheads="1"/>
            </p:cNvSpPr>
            <p:nvPr/>
          </p:nvSpPr>
          <p:spPr bwMode="auto">
            <a:xfrm>
              <a:off x="3019" y="1456"/>
              <a:ext cx="2798"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ct val="0"/>
                </a:spcBef>
                <a:buClrTx/>
                <a:buSzTx/>
                <a:buFontTx/>
                <a:buNone/>
              </a:pPr>
              <a:r>
                <a:rPr lang="en-US" altLang="zh-CN" sz="1600" dirty="0">
                  <a:ea typeface="宋体" panose="02010600030101010101" pitchFamily="2" charset="-122"/>
                </a:rPr>
                <a:t>create segment, seq. #: </a:t>
              </a:r>
              <a:r>
                <a:rPr lang="en-US" altLang="zh-CN" sz="1600" dirty="0" err="1">
                  <a:ea typeface="宋体" panose="02010600030101010101" pitchFamily="2" charset="-122"/>
                </a:rPr>
                <a:t>NextSeqNum</a:t>
              </a:r>
              <a:endParaRPr lang="en-US" altLang="zh-CN" sz="1600" dirty="0">
                <a:ea typeface="宋体" panose="02010600030101010101" pitchFamily="2" charset="-122"/>
              </a:endParaRPr>
            </a:p>
            <a:p>
              <a:pPr>
                <a:lnSpc>
                  <a:spcPct val="105000"/>
                </a:lnSpc>
                <a:spcBef>
                  <a:spcPct val="0"/>
                </a:spcBef>
                <a:buClrTx/>
                <a:buSzTx/>
                <a:buFontTx/>
                <a:buNone/>
              </a:pPr>
              <a:r>
                <a:rPr lang="en-US" altLang="zh-CN" sz="1600" dirty="0">
                  <a:ea typeface="宋体" panose="02010600030101010101" pitchFamily="2" charset="-122"/>
                </a:rPr>
                <a:t>pass segment to IP (i.e., </a:t>
              </a:r>
              <a:r>
                <a:rPr lang="ja-JP" altLang="en-US" sz="1600" dirty="0">
                  <a:ea typeface="MS PGothic" panose="020B0600070205080204" pitchFamily="34" charset="-128"/>
                </a:rPr>
                <a:t>“</a:t>
              </a:r>
              <a:r>
                <a:rPr lang="en-US" altLang="ja-JP" sz="1600" dirty="0">
                  <a:ea typeface="MS PGothic" panose="020B0600070205080204" pitchFamily="34" charset="-128"/>
                </a:rPr>
                <a:t>send</a:t>
              </a:r>
              <a:r>
                <a:rPr lang="ja-JP" altLang="en-US" sz="1600" dirty="0">
                  <a:ea typeface="MS PGothic" panose="020B0600070205080204" pitchFamily="34" charset="-128"/>
                </a:rPr>
                <a:t>”</a:t>
              </a:r>
              <a:r>
                <a:rPr lang="en-US" altLang="ja-JP" sz="1600" dirty="0">
                  <a:ea typeface="MS PGothic" panose="020B0600070205080204" pitchFamily="34" charset="-128"/>
                </a:rPr>
                <a:t>)</a:t>
              </a:r>
            </a:p>
            <a:p>
              <a:pPr>
                <a:lnSpc>
                  <a:spcPct val="105000"/>
                </a:lnSpc>
                <a:spcBef>
                  <a:spcPct val="0"/>
                </a:spcBef>
                <a:buClrTx/>
                <a:buSzTx/>
                <a:buFontTx/>
                <a:buNone/>
              </a:pPr>
              <a:r>
                <a:rPr lang="en-US" altLang="zh-CN" sz="1600" dirty="0" err="1">
                  <a:ea typeface="宋体" panose="02010600030101010101" pitchFamily="2" charset="-122"/>
                </a:rPr>
                <a:t>NextSeqNum</a:t>
              </a:r>
              <a:r>
                <a:rPr lang="en-US" altLang="zh-CN" sz="1600" dirty="0">
                  <a:ea typeface="宋体" panose="02010600030101010101" pitchFamily="2" charset="-122"/>
                </a:rPr>
                <a:t> = </a:t>
              </a:r>
              <a:r>
                <a:rPr lang="en-US" altLang="zh-CN" sz="1600" dirty="0" err="1">
                  <a:ea typeface="宋体" panose="02010600030101010101" pitchFamily="2" charset="-122"/>
                </a:rPr>
                <a:t>NextSeqNum</a:t>
              </a:r>
              <a:r>
                <a:rPr lang="en-US" altLang="zh-CN" sz="1600" dirty="0">
                  <a:ea typeface="宋体" panose="02010600030101010101" pitchFamily="2" charset="-122"/>
                </a:rPr>
                <a:t> + length(data) </a:t>
              </a:r>
            </a:p>
            <a:p>
              <a:pPr>
                <a:lnSpc>
                  <a:spcPct val="105000"/>
                </a:lnSpc>
                <a:spcBef>
                  <a:spcPct val="0"/>
                </a:spcBef>
                <a:buClrTx/>
                <a:buSzTx/>
                <a:buFontTx/>
                <a:buNone/>
              </a:pPr>
              <a:r>
                <a:rPr lang="en-US" altLang="zh-CN" sz="1600" dirty="0">
                  <a:ea typeface="宋体" panose="02010600030101010101" pitchFamily="2" charset="-122"/>
                </a:rPr>
                <a:t>if (timer currently not running)</a:t>
              </a:r>
            </a:p>
            <a:p>
              <a:pPr>
                <a:lnSpc>
                  <a:spcPct val="105000"/>
                </a:lnSpc>
                <a:spcBef>
                  <a:spcPct val="0"/>
                </a:spcBef>
                <a:buClrTx/>
                <a:buSzTx/>
                <a:buFontTx/>
                <a:buNone/>
              </a:pPr>
              <a:r>
                <a:rPr lang="en-US" altLang="zh-CN" sz="1600" dirty="0">
                  <a:ea typeface="宋体" panose="02010600030101010101" pitchFamily="2" charset="-122"/>
                </a:rPr>
                <a:t>    start timer</a:t>
              </a:r>
            </a:p>
            <a:p>
              <a:pPr>
                <a:spcBef>
                  <a:spcPct val="0"/>
                </a:spcBef>
                <a:buClrTx/>
                <a:buSzTx/>
                <a:buFontTx/>
                <a:buNone/>
              </a:pPr>
              <a:r>
                <a:rPr lang="en-US" altLang="zh-CN" sz="1600" dirty="0">
                  <a:ea typeface="宋体" panose="02010600030101010101" pitchFamily="2" charset="-122"/>
                </a:rPr>
                <a:t>                 </a:t>
              </a:r>
            </a:p>
          </p:txBody>
        </p:sp>
        <p:sp>
          <p:nvSpPr>
            <p:cNvPr id="98329" name="Text Box 13"/>
            <p:cNvSpPr txBox="1">
              <a:spLocks noChangeArrowheads="1"/>
            </p:cNvSpPr>
            <p:nvPr/>
          </p:nvSpPr>
          <p:spPr bwMode="auto">
            <a:xfrm>
              <a:off x="2937" y="1263"/>
              <a:ext cx="23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data received from application above</a:t>
              </a:r>
            </a:p>
          </p:txBody>
        </p:sp>
        <p:sp>
          <p:nvSpPr>
            <p:cNvPr id="98330" name="Line 15"/>
            <p:cNvSpPr>
              <a:spLocks noChangeShapeType="1"/>
            </p:cNvSpPr>
            <p:nvPr/>
          </p:nvSpPr>
          <p:spPr bwMode="auto">
            <a:xfrm>
              <a:off x="3081" y="1490"/>
              <a:ext cx="17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8317" name="Group 20"/>
          <p:cNvGrpSpPr>
            <a:grpSpLocks/>
          </p:cNvGrpSpPr>
          <p:nvPr/>
        </p:nvGrpSpPr>
        <p:grpSpPr bwMode="auto">
          <a:xfrm>
            <a:off x="6303964" y="3406776"/>
            <a:ext cx="3324225" cy="1152525"/>
            <a:chOff x="1254" y="3518"/>
            <a:chExt cx="2094" cy="726"/>
          </a:xfrm>
        </p:grpSpPr>
        <p:sp>
          <p:nvSpPr>
            <p:cNvPr id="98325" name="Text Box 16"/>
            <p:cNvSpPr txBox="1">
              <a:spLocks noChangeArrowheads="1"/>
            </p:cNvSpPr>
            <p:nvPr/>
          </p:nvSpPr>
          <p:spPr bwMode="auto">
            <a:xfrm>
              <a:off x="1275" y="3721"/>
              <a:ext cx="207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ea typeface="宋体" panose="02010600030101010101" pitchFamily="2" charset="-122"/>
                </a:rPr>
                <a:t>retransmit not-yet-</a:t>
              </a:r>
              <a:r>
                <a:rPr lang="en-US" altLang="zh-CN" sz="1600" dirty="0" err="1">
                  <a:ea typeface="宋体" panose="02010600030101010101" pitchFamily="2" charset="-122"/>
                </a:rPr>
                <a:t>acked</a:t>
              </a:r>
              <a:r>
                <a:rPr lang="en-US" altLang="zh-CN" sz="1600" dirty="0">
                  <a:ea typeface="宋体" panose="02010600030101010101" pitchFamily="2" charset="-122"/>
                </a:rPr>
                <a:t> segment with smallest seq. #</a:t>
              </a:r>
            </a:p>
            <a:p>
              <a:pPr>
                <a:spcBef>
                  <a:spcPct val="0"/>
                </a:spcBef>
                <a:buClrTx/>
                <a:buSzTx/>
                <a:buFontTx/>
                <a:buNone/>
              </a:pPr>
              <a:r>
                <a:rPr lang="en-US" altLang="zh-CN" sz="1600" dirty="0">
                  <a:ea typeface="宋体" panose="02010600030101010101" pitchFamily="2" charset="-122"/>
                </a:rPr>
                <a:t>start timer</a:t>
              </a:r>
            </a:p>
          </p:txBody>
        </p:sp>
        <p:sp>
          <p:nvSpPr>
            <p:cNvPr id="98326" name="Text Box 17"/>
            <p:cNvSpPr txBox="1">
              <a:spLocks noChangeArrowheads="1"/>
            </p:cNvSpPr>
            <p:nvPr/>
          </p:nvSpPr>
          <p:spPr bwMode="auto">
            <a:xfrm>
              <a:off x="1254" y="3518"/>
              <a:ext cx="5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timeout</a:t>
              </a:r>
            </a:p>
          </p:txBody>
        </p:sp>
        <p:sp>
          <p:nvSpPr>
            <p:cNvPr id="98327" name="Line 18"/>
            <p:cNvSpPr>
              <a:spLocks noChangeShapeType="1"/>
            </p:cNvSpPr>
            <p:nvPr/>
          </p:nvSpPr>
          <p:spPr bwMode="auto">
            <a:xfrm>
              <a:off x="1342" y="3741"/>
              <a:ext cx="18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8318" name="Group 24"/>
          <p:cNvGrpSpPr>
            <a:grpSpLocks/>
          </p:cNvGrpSpPr>
          <p:nvPr/>
        </p:nvGrpSpPr>
        <p:grpSpPr bwMode="auto">
          <a:xfrm>
            <a:off x="2400822" y="4490641"/>
            <a:ext cx="5118101" cy="1947863"/>
            <a:chOff x="628" y="2592"/>
            <a:chExt cx="3224" cy="1227"/>
          </a:xfrm>
        </p:grpSpPr>
        <p:sp>
          <p:nvSpPr>
            <p:cNvPr id="98322" name="Text Box 3"/>
            <p:cNvSpPr txBox="1">
              <a:spLocks noChangeArrowheads="1"/>
            </p:cNvSpPr>
            <p:nvPr/>
          </p:nvSpPr>
          <p:spPr bwMode="auto">
            <a:xfrm>
              <a:off x="678" y="2830"/>
              <a:ext cx="3174"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600" dirty="0">
                  <a:ea typeface="宋体" panose="02010600030101010101" pitchFamily="2" charset="-122"/>
                </a:rPr>
                <a:t>if (y &gt; </a:t>
              </a:r>
              <a:r>
                <a:rPr lang="en-US" altLang="zh-CN" sz="1600" dirty="0" err="1">
                  <a:ea typeface="宋体" panose="02010600030101010101" pitchFamily="2" charset="-122"/>
                </a:rPr>
                <a:t>SendBase</a:t>
              </a:r>
              <a:r>
                <a:rPr lang="en-US" altLang="zh-CN" sz="1600" dirty="0">
                  <a:ea typeface="宋体" panose="02010600030101010101" pitchFamily="2" charset="-122"/>
                </a:rPr>
                <a:t>) { </a:t>
              </a:r>
            </a:p>
            <a:p>
              <a:pPr>
                <a:spcBef>
                  <a:spcPct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SendBase</a:t>
              </a:r>
              <a:r>
                <a:rPr lang="en-US" altLang="zh-CN" sz="1600" dirty="0">
                  <a:ea typeface="宋体" panose="02010600030101010101" pitchFamily="2" charset="-122"/>
                </a:rPr>
                <a:t> = y </a:t>
              </a:r>
            </a:p>
            <a:p>
              <a:pPr>
                <a:spcBef>
                  <a:spcPct val="0"/>
                </a:spcBef>
                <a:buClrTx/>
                <a:buSzTx/>
                <a:buFontTx/>
                <a:buNone/>
              </a:pPr>
              <a:r>
                <a:rPr lang="en-US" altLang="zh-CN" sz="1600" dirty="0">
                  <a:ea typeface="宋体" panose="02010600030101010101" pitchFamily="2" charset="-122"/>
                </a:rPr>
                <a:t>    /* </a:t>
              </a:r>
              <a:r>
                <a:rPr lang="en-US" altLang="zh-CN" sz="1600" dirty="0" err="1">
                  <a:ea typeface="宋体" panose="02010600030101010101" pitchFamily="2" charset="-122"/>
                </a:rPr>
                <a:t>SendBase</a:t>
              </a:r>
              <a:r>
                <a:rPr lang="en-US" altLang="zh-CN" sz="1600" dirty="0">
                  <a:ea typeface="宋体" panose="02010600030101010101" pitchFamily="2" charset="-122"/>
                </a:rPr>
                <a:t>–1: last cumulatively </a:t>
              </a:r>
              <a:r>
                <a:rPr lang="en-US" altLang="zh-CN" sz="1600" dirty="0" err="1">
                  <a:ea typeface="宋体" panose="02010600030101010101" pitchFamily="2" charset="-122"/>
                </a:rPr>
                <a:t>ACKed</a:t>
              </a:r>
              <a:r>
                <a:rPr lang="en-US" altLang="zh-CN" sz="1600" dirty="0">
                  <a:ea typeface="宋体" panose="02010600030101010101" pitchFamily="2" charset="-122"/>
                </a:rPr>
                <a:t> byte */</a:t>
              </a:r>
            </a:p>
            <a:p>
              <a:pPr>
                <a:spcBef>
                  <a:spcPct val="0"/>
                </a:spcBef>
                <a:buClrTx/>
                <a:buSzTx/>
                <a:buFontTx/>
                <a:buNone/>
              </a:pPr>
              <a:r>
                <a:rPr lang="en-US" altLang="zh-CN" sz="1600" dirty="0">
                  <a:ea typeface="宋体" panose="02010600030101010101" pitchFamily="2" charset="-122"/>
                </a:rPr>
                <a:t>    if (there are currently not-yet-</a:t>
              </a:r>
              <a:r>
                <a:rPr lang="en-US" altLang="zh-CN" sz="1600" dirty="0" err="1">
                  <a:ea typeface="宋体" panose="02010600030101010101" pitchFamily="2" charset="-122"/>
                </a:rPr>
                <a:t>acked</a:t>
              </a:r>
              <a:r>
                <a:rPr lang="en-US" altLang="zh-CN" sz="1600" dirty="0">
                  <a:ea typeface="宋体" panose="02010600030101010101" pitchFamily="2" charset="-122"/>
                </a:rPr>
                <a:t> segments)</a:t>
              </a:r>
            </a:p>
            <a:p>
              <a:pPr>
                <a:spcBef>
                  <a:spcPct val="0"/>
                </a:spcBef>
                <a:buClrTx/>
                <a:buSzTx/>
                <a:buFontTx/>
                <a:buNone/>
              </a:pPr>
              <a:r>
                <a:rPr lang="en-US" altLang="zh-CN" sz="1600" dirty="0">
                  <a:ea typeface="宋体" panose="02010600030101010101" pitchFamily="2" charset="-122"/>
                </a:rPr>
                <a:t>         start timer</a:t>
              </a:r>
            </a:p>
            <a:p>
              <a:pPr>
                <a:spcBef>
                  <a:spcPct val="0"/>
                </a:spcBef>
                <a:buClrTx/>
                <a:buSzTx/>
                <a:buFontTx/>
                <a:buNone/>
              </a:pPr>
              <a:r>
                <a:rPr lang="en-US" altLang="zh-CN" sz="1600" dirty="0">
                  <a:ea typeface="宋体" panose="02010600030101010101" pitchFamily="2" charset="-122"/>
                </a:rPr>
                <a:t>    else stop timer } </a:t>
              </a:r>
            </a:p>
          </p:txBody>
        </p:sp>
        <p:sp>
          <p:nvSpPr>
            <p:cNvPr id="98323" name="Text Box 21"/>
            <p:cNvSpPr txBox="1">
              <a:spLocks noChangeArrowheads="1"/>
            </p:cNvSpPr>
            <p:nvPr/>
          </p:nvSpPr>
          <p:spPr bwMode="auto">
            <a:xfrm>
              <a:off x="628" y="2592"/>
              <a:ext cx="23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ACK received, with ACK field value y </a:t>
              </a:r>
            </a:p>
          </p:txBody>
        </p:sp>
        <p:sp>
          <p:nvSpPr>
            <p:cNvPr id="98324" name="Line 22"/>
            <p:cNvSpPr>
              <a:spLocks noChangeShapeType="1"/>
            </p:cNvSpPr>
            <p:nvPr/>
          </p:nvSpPr>
          <p:spPr bwMode="auto">
            <a:xfrm>
              <a:off x="748" y="2815"/>
              <a:ext cx="20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8319" name="Freeform 26"/>
          <p:cNvSpPr>
            <a:spLocks/>
          </p:cNvSpPr>
          <p:nvPr/>
        </p:nvSpPr>
        <p:spPr bwMode="auto">
          <a:xfrm>
            <a:off x="5173664" y="1644650"/>
            <a:ext cx="1254125" cy="1258888"/>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 name="T9" fmla="*/ 0 w 1052"/>
              <a:gd name="T10" fmla="*/ 0 h 990"/>
              <a:gd name="T11" fmla="*/ 1052 w 1052"/>
              <a:gd name="T12" fmla="*/ 990 h 990"/>
            </a:gdLst>
            <a:ahLst/>
            <a:cxnLst>
              <a:cxn ang="T6">
                <a:pos x="T0" y="T1"/>
              </a:cxn>
              <a:cxn ang="T7">
                <a:pos x="T2" y="T3"/>
              </a:cxn>
              <a:cxn ang="T8">
                <a:pos x="T4" y="T5"/>
              </a:cxn>
            </a:cxnLst>
            <a:rect l="T9" t="T10" r="T11" b="T12"/>
            <a:pathLst>
              <a:path w="1052" h="990">
                <a:moveTo>
                  <a:pt x="26" y="825"/>
                </a:moveTo>
                <a:cubicBezTo>
                  <a:pt x="0" y="569"/>
                  <a:pt x="98" y="0"/>
                  <a:pt x="575" y="386"/>
                </a:cubicBezTo>
                <a:cubicBezTo>
                  <a:pt x="1052" y="772"/>
                  <a:pt x="404" y="968"/>
                  <a:pt x="208" y="99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20" name="Freeform 27"/>
          <p:cNvSpPr>
            <a:spLocks/>
          </p:cNvSpPr>
          <p:nvPr/>
        </p:nvSpPr>
        <p:spPr bwMode="auto">
          <a:xfrm rot="4468137">
            <a:off x="5496720" y="3117058"/>
            <a:ext cx="1254125" cy="1258887"/>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 name="T9" fmla="*/ 0 w 1052"/>
              <a:gd name="T10" fmla="*/ 0 h 990"/>
              <a:gd name="T11" fmla="*/ 1052 w 1052"/>
              <a:gd name="T12" fmla="*/ 990 h 990"/>
            </a:gdLst>
            <a:ahLst/>
            <a:cxnLst>
              <a:cxn ang="T6">
                <a:pos x="T0" y="T1"/>
              </a:cxn>
              <a:cxn ang="T7">
                <a:pos x="T2" y="T3"/>
              </a:cxn>
              <a:cxn ang="T8">
                <a:pos x="T4" y="T5"/>
              </a:cxn>
            </a:cxnLst>
            <a:rect l="T9" t="T10" r="T11" b="T12"/>
            <a:pathLst>
              <a:path w="1052" h="990">
                <a:moveTo>
                  <a:pt x="26" y="825"/>
                </a:moveTo>
                <a:cubicBezTo>
                  <a:pt x="0" y="569"/>
                  <a:pt x="98" y="0"/>
                  <a:pt x="575" y="386"/>
                </a:cubicBezTo>
                <a:cubicBezTo>
                  <a:pt x="1052" y="772"/>
                  <a:pt x="404" y="968"/>
                  <a:pt x="208" y="99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21" name="Freeform 28"/>
          <p:cNvSpPr>
            <a:spLocks/>
          </p:cNvSpPr>
          <p:nvPr/>
        </p:nvSpPr>
        <p:spPr bwMode="auto">
          <a:xfrm rot="10674503">
            <a:off x="3438526" y="3616325"/>
            <a:ext cx="1254125" cy="1258888"/>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 name="T9" fmla="*/ 0 w 1052"/>
              <a:gd name="T10" fmla="*/ 0 h 990"/>
              <a:gd name="T11" fmla="*/ 1052 w 1052"/>
              <a:gd name="T12" fmla="*/ 990 h 990"/>
            </a:gdLst>
            <a:ahLst/>
            <a:cxnLst>
              <a:cxn ang="T6">
                <a:pos x="T0" y="T1"/>
              </a:cxn>
              <a:cxn ang="T7">
                <a:pos x="T2" y="T3"/>
              </a:cxn>
              <a:cxn ang="T8">
                <a:pos x="T4" y="T5"/>
              </a:cxn>
            </a:cxnLst>
            <a:rect l="T9" t="T10" r="T11" b="T12"/>
            <a:pathLst>
              <a:path w="1052" h="990">
                <a:moveTo>
                  <a:pt x="26" y="825"/>
                </a:moveTo>
                <a:cubicBezTo>
                  <a:pt x="0" y="569"/>
                  <a:pt x="98" y="0"/>
                  <a:pt x="575" y="386"/>
                </a:cubicBezTo>
                <a:cubicBezTo>
                  <a:pt x="1052" y="772"/>
                  <a:pt x="404" y="968"/>
                  <a:pt x="208" y="99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extLst>
      <p:ext uri="{BB962C8B-B14F-4D97-AF65-F5344CB8AC3E}">
        <p14:creationId xmlns:p14="http://schemas.microsoft.com/office/powerpoint/2010/main" val="3142512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a:t>
            </a:r>
            <a:r>
              <a:rPr lang="zh-CN" altLang="en-US" dirty="0"/>
              <a:t>发送端：</a:t>
            </a:r>
            <a:r>
              <a:rPr lang="en-US" altLang="zh-CN" dirty="0" err="1"/>
              <a:t>可能的</a:t>
            </a:r>
            <a:r>
              <a:rPr lang="zh-CN" altLang="en-US" dirty="0"/>
              <a:t>重传场景</a:t>
            </a:r>
          </a:p>
        </p:txBody>
      </p:sp>
      <p:sp>
        <p:nvSpPr>
          <p:cNvPr id="5" name="灯片编号占位符 4"/>
          <p:cNvSpPr>
            <a:spLocks noGrp="1"/>
          </p:cNvSpPr>
          <p:nvPr>
            <p:ph type="sldNum" sz="quarter" idx="11"/>
          </p:nvPr>
        </p:nvSpPr>
        <p:spPr/>
        <p:txBody>
          <a:bodyPr/>
          <a:lstStyle/>
          <a:p>
            <a:fld id="{8D4D1E41-7A09-AB4A-A4E1-09765ADA2698}" type="slidenum">
              <a:rPr kumimoji="1" lang="zh-CN" altLang="en-US" smtClean="0"/>
              <a:t>81</a:t>
            </a:fld>
            <a:endParaRPr kumimoji="1" lang="zh-CN" altLang="en-US"/>
          </a:p>
        </p:txBody>
      </p:sp>
      <p:grpSp>
        <p:nvGrpSpPr>
          <p:cNvPr id="8" name="组合 7"/>
          <p:cNvGrpSpPr/>
          <p:nvPr/>
        </p:nvGrpSpPr>
        <p:grpSpPr>
          <a:xfrm>
            <a:off x="380022" y="1513990"/>
            <a:ext cx="3292805" cy="4451351"/>
            <a:chOff x="2034845" y="1082675"/>
            <a:chExt cx="3292805" cy="4451351"/>
          </a:xfrm>
        </p:grpSpPr>
        <p:sp>
          <p:nvSpPr>
            <p:cNvPr id="9" name="Line 99"/>
            <p:cNvSpPr>
              <a:spLocks noChangeShapeType="1"/>
            </p:cNvSpPr>
            <p:nvPr/>
          </p:nvSpPr>
          <p:spPr bwMode="auto">
            <a:xfrm>
              <a:off x="2457450" y="4010026"/>
              <a:ext cx="2351088" cy="5064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0"/>
            <p:cNvSpPr>
              <a:spLocks noChangeShapeType="1"/>
            </p:cNvSpPr>
            <p:nvPr/>
          </p:nvSpPr>
          <p:spPr bwMode="auto">
            <a:xfrm>
              <a:off x="2470151" y="2241550"/>
              <a:ext cx="234632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4"/>
            <p:cNvSpPr>
              <a:spLocks noChangeShapeType="1"/>
            </p:cNvSpPr>
            <p:nvPr/>
          </p:nvSpPr>
          <p:spPr bwMode="auto">
            <a:xfrm flipH="1">
              <a:off x="3506789" y="2903539"/>
              <a:ext cx="1273175" cy="4270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07"/>
            <p:cNvSpPr txBox="1">
              <a:spLocks noChangeArrowheads="1"/>
            </p:cNvSpPr>
            <p:nvPr/>
          </p:nvSpPr>
          <p:spPr bwMode="auto">
            <a:xfrm>
              <a:off x="4377301" y="1082675"/>
              <a:ext cx="835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p>
          </p:txBody>
        </p:sp>
        <p:sp>
          <p:nvSpPr>
            <p:cNvPr id="13" name="Text Box 111"/>
            <p:cNvSpPr txBox="1">
              <a:spLocks noChangeArrowheads="1"/>
            </p:cNvSpPr>
            <p:nvPr/>
          </p:nvSpPr>
          <p:spPr bwMode="auto">
            <a:xfrm>
              <a:off x="2034845" y="1100138"/>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p>
          </p:txBody>
        </p:sp>
        <p:sp>
          <p:nvSpPr>
            <p:cNvPr id="14" name="Rectangle 112"/>
            <p:cNvSpPr>
              <a:spLocks noChangeArrowheads="1"/>
            </p:cNvSpPr>
            <p:nvPr/>
          </p:nvSpPr>
          <p:spPr bwMode="auto">
            <a:xfrm>
              <a:off x="3173413" y="2322514"/>
              <a:ext cx="869950"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15" name="Text Box 113"/>
            <p:cNvSpPr txBox="1">
              <a:spLocks noChangeArrowheads="1"/>
            </p:cNvSpPr>
            <p:nvPr/>
          </p:nvSpPr>
          <p:spPr bwMode="auto">
            <a:xfrm>
              <a:off x="2552972" y="2374901"/>
              <a:ext cx="22092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Seq=92, 8 bytes of data</a:t>
              </a:r>
            </a:p>
          </p:txBody>
        </p:sp>
        <p:sp>
          <p:nvSpPr>
            <p:cNvPr id="16" name="Rectangle 114"/>
            <p:cNvSpPr>
              <a:spLocks noChangeArrowheads="1"/>
            </p:cNvSpPr>
            <p:nvPr/>
          </p:nvSpPr>
          <p:spPr bwMode="auto">
            <a:xfrm>
              <a:off x="3741738" y="2989263"/>
              <a:ext cx="747712"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17" name="Text Box 115"/>
            <p:cNvSpPr txBox="1">
              <a:spLocks noChangeArrowheads="1"/>
            </p:cNvSpPr>
            <p:nvPr/>
          </p:nvSpPr>
          <p:spPr bwMode="auto">
            <a:xfrm>
              <a:off x="3662364" y="2944813"/>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sp>
          <p:nvSpPr>
            <p:cNvPr id="18" name="Line 118"/>
            <p:cNvSpPr>
              <a:spLocks noChangeShapeType="1"/>
            </p:cNvSpPr>
            <p:nvPr/>
          </p:nvSpPr>
          <p:spPr bwMode="auto">
            <a:xfrm>
              <a:off x="2449513" y="2000250"/>
              <a:ext cx="0" cy="35258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19"/>
            <p:cNvSpPr>
              <a:spLocks noChangeShapeType="1"/>
            </p:cNvSpPr>
            <p:nvPr/>
          </p:nvSpPr>
          <p:spPr bwMode="auto">
            <a:xfrm>
              <a:off x="4876800" y="1995489"/>
              <a:ext cx="0" cy="35385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Rectangle 122"/>
            <p:cNvSpPr>
              <a:spLocks noChangeArrowheads="1"/>
            </p:cNvSpPr>
            <p:nvPr/>
          </p:nvSpPr>
          <p:spPr bwMode="auto">
            <a:xfrm>
              <a:off x="3067051" y="4003676"/>
              <a:ext cx="989013" cy="43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21" name="Text Box 123"/>
            <p:cNvSpPr txBox="1">
              <a:spLocks noChangeArrowheads="1"/>
            </p:cNvSpPr>
            <p:nvPr/>
          </p:nvSpPr>
          <p:spPr bwMode="auto">
            <a:xfrm>
              <a:off x="2541859" y="4084639"/>
              <a:ext cx="22092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dirty="0" err="1">
                  <a:ea typeface="宋体" panose="02010600030101010101" pitchFamily="2" charset="-122"/>
                </a:rPr>
                <a:t>Seq</a:t>
              </a:r>
              <a:r>
                <a:rPr lang="en-US" altLang="zh-CN" sz="1400" dirty="0">
                  <a:ea typeface="宋体" panose="02010600030101010101" pitchFamily="2" charset="-122"/>
                </a:rPr>
                <a:t>=92, 8 bytes of data</a:t>
              </a:r>
            </a:p>
          </p:txBody>
        </p:sp>
        <p:sp>
          <p:nvSpPr>
            <p:cNvPr id="22" name="Text Box 124"/>
            <p:cNvSpPr txBox="1">
              <a:spLocks noChangeArrowheads="1"/>
            </p:cNvSpPr>
            <p:nvPr/>
          </p:nvSpPr>
          <p:spPr bwMode="auto">
            <a:xfrm>
              <a:off x="3289731" y="313531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b="1">
                  <a:solidFill>
                    <a:srgbClr val="FF0000"/>
                  </a:solidFill>
                  <a:ea typeface="宋体" panose="02010600030101010101" pitchFamily="2" charset="-122"/>
                </a:rPr>
                <a:t>X</a:t>
              </a:r>
            </a:p>
          </p:txBody>
        </p:sp>
        <p:sp>
          <p:nvSpPr>
            <p:cNvPr id="23" name="Text Box 126"/>
            <p:cNvSpPr txBox="1">
              <a:spLocks noChangeArrowheads="1"/>
            </p:cNvSpPr>
            <p:nvPr/>
          </p:nvSpPr>
          <p:spPr bwMode="auto">
            <a:xfrm rot="10800000">
              <a:off x="2074833" y="2765356"/>
              <a:ext cx="400110" cy="73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timeout</a:t>
              </a:r>
            </a:p>
          </p:txBody>
        </p:sp>
        <p:sp>
          <p:nvSpPr>
            <p:cNvPr id="24" name="Line 127"/>
            <p:cNvSpPr>
              <a:spLocks noChangeShapeType="1"/>
            </p:cNvSpPr>
            <p:nvPr/>
          </p:nvSpPr>
          <p:spPr bwMode="auto">
            <a:xfrm flipH="1">
              <a:off x="2446339" y="4602164"/>
              <a:ext cx="2338387" cy="7826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128"/>
            <p:cNvSpPr>
              <a:spLocks noChangeArrowheads="1"/>
            </p:cNvSpPr>
            <p:nvPr/>
          </p:nvSpPr>
          <p:spPr bwMode="auto">
            <a:xfrm>
              <a:off x="3279776" y="4859338"/>
              <a:ext cx="747713"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26" name="Text Box 129"/>
            <p:cNvSpPr txBox="1">
              <a:spLocks noChangeArrowheads="1"/>
            </p:cNvSpPr>
            <p:nvPr/>
          </p:nvSpPr>
          <p:spPr bwMode="auto">
            <a:xfrm>
              <a:off x="3200401" y="4814888"/>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nvGrpSpPr>
            <p:cNvPr id="27" name="Group 134"/>
            <p:cNvGrpSpPr>
              <a:grpSpLocks/>
            </p:cNvGrpSpPr>
            <p:nvPr/>
          </p:nvGrpSpPr>
          <p:grpSpPr bwMode="auto">
            <a:xfrm>
              <a:off x="2217739" y="2246313"/>
              <a:ext cx="104775" cy="508000"/>
              <a:chOff x="3099" y="1749"/>
              <a:chExt cx="66" cy="320"/>
            </a:xfrm>
          </p:grpSpPr>
          <p:sp>
            <p:nvSpPr>
              <p:cNvPr id="37" name="Line 13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133"/>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Group 135"/>
            <p:cNvGrpSpPr>
              <a:grpSpLocks/>
            </p:cNvGrpSpPr>
            <p:nvPr/>
          </p:nvGrpSpPr>
          <p:grpSpPr bwMode="auto">
            <a:xfrm rot="10800000">
              <a:off x="2212976" y="3489325"/>
              <a:ext cx="104775" cy="508000"/>
              <a:chOff x="3099" y="1749"/>
              <a:chExt cx="66" cy="320"/>
            </a:xfrm>
          </p:grpSpPr>
          <p:sp>
            <p:nvSpPr>
              <p:cNvPr id="35" name="Line 136"/>
              <p:cNvSpPr>
                <a:spLocks noChangeShapeType="1"/>
              </p:cNvSpPr>
              <p:nvPr/>
            </p:nvSpPr>
            <p:spPr bwMode="auto">
              <a:xfrm flipV="1">
                <a:off x="3130" y="1750"/>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137"/>
              <p:cNvSpPr>
                <a:spLocks noChangeShapeType="1"/>
              </p:cNvSpPr>
              <p:nvPr/>
            </p:nvSpPr>
            <p:spPr bwMode="auto">
              <a:xfrm>
                <a:off x="3100" y="1753"/>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9" name="Group 228"/>
            <p:cNvGrpSpPr>
              <a:grpSpLocks/>
            </p:cNvGrpSpPr>
            <p:nvPr/>
          </p:nvGrpSpPr>
          <p:grpSpPr bwMode="auto">
            <a:xfrm>
              <a:off x="2039939" y="1373188"/>
              <a:ext cx="630237" cy="533400"/>
              <a:chOff x="-44" y="1473"/>
              <a:chExt cx="981" cy="1105"/>
            </a:xfrm>
          </p:grpSpPr>
          <p:pic>
            <p:nvPicPr>
              <p:cNvPr id="33" name="Picture 2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230"/>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30" name="Group 231"/>
            <p:cNvGrpSpPr>
              <a:grpSpLocks/>
            </p:cNvGrpSpPr>
            <p:nvPr/>
          </p:nvGrpSpPr>
          <p:grpSpPr bwMode="auto">
            <a:xfrm flipH="1">
              <a:off x="4618038" y="1357314"/>
              <a:ext cx="709612" cy="600075"/>
              <a:chOff x="-44" y="1473"/>
              <a:chExt cx="981" cy="1105"/>
            </a:xfrm>
          </p:grpSpPr>
          <p:pic>
            <p:nvPicPr>
              <p:cNvPr id="31" name="Picture 23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233"/>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grpSp>
        <p:nvGrpSpPr>
          <p:cNvPr id="39" name="组合 38"/>
          <p:cNvGrpSpPr/>
          <p:nvPr/>
        </p:nvGrpSpPr>
        <p:grpSpPr>
          <a:xfrm>
            <a:off x="3906580" y="1522344"/>
            <a:ext cx="4155805" cy="4276528"/>
            <a:chOff x="5807346" y="1368425"/>
            <a:chExt cx="4155805" cy="4276528"/>
          </a:xfrm>
        </p:grpSpPr>
        <p:sp>
          <p:nvSpPr>
            <p:cNvPr id="40" name="Line 173"/>
            <p:cNvSpPr>
              <a:spLocks noChangeShapeType="1"/>
            </p:cNvSpPr>
            <p:nvPr/>
          </p:nvSpPr>
          <p:spPr bwMode="auto">
            <a:xfrm>
              <a:off x="7173914" y="4016376"/>
              <a:ext cx="2441575" cy="6651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74"/>
            <p:cNvSpPr>
              <a:spLocks noChangeShapeType="1"/>
            </p:cNvSpPr>
            <p:nvPr/>
          </p:nvSpPr>
          <p:spPr bwMode="auto">
            <a:xfrm>
              <a:off x="7207251" y="2247900"/>
              <a:ext cx="234632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75"/>
            <p:cNvSpPr>
              <a:spLocks noChangeShapeType="1"/>
            </p:cNvSpPr>
            <p:nvPr/>
          </p:nvSpPr>
          <p:spPr bwMode="auto">
            <a:xfrm flipH="1">
              <a:off x="7181851" y="2909889"/>
              <a:ext cx="2335213" cy="1589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182"/>
            <p:cNvSpPr>
              <a:spLocks noChangeArrowheads="1"/>
            </p:cNvSpPr>
            <p:nvPr/>
          </p:nvSpPr>
          <p:spPr bwMode="auto">
            <a:xfrm>
              <a:off x="7910513" y="2328864"/>
              <a:ext cx="869950"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44" name="Text Box 183"/>
            <p:cNvSpPr txBox="1">
              <a:spLocks noChangeArrowheads="1"/>
            </p:cNvSpPr>
            <p:nvPr/>
          </p:nvSpPr>
          <p:spPr bwMode="auto">
            <a:xfrm>
              <a:off x="7290072" y="2381251"/>
              <a:ext cx="22092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dirty="0" err="1">
                  <a:ea typeface="宋体" panose="02010600030101010101" pitchFamily="2" charset="-122"/>
                </a:rPr>
                <a:t>Seq</a:t>
              </a:r>
              <a:r>
                <a:rPr lang="en-US" altLang="zh-CN" sz="1400" dirty="0">
                  <a:ea typeface="宋体" panose="02010600030101010101" pitchFamily="2" charset="-122"/>
                </a:rPr>
                <a:t>=92, 8 bytes of data</a:t>
              </a:r>
            </a:p>
          </p:txBody>
        </p:sp>
        <p:grpSp>
          <p:nvGrpSpPr>
            <p:cNvPr id="45" name="Group 202"/>
            <p:cNvGrpSpPr>
              <a:grpSpLocks/>
            </p:cNvGrpSpPr>
            <p:nvPr/>
          </p:nvGrpSpPr>
          <p:grpSpPr bwMode="auto">
            <a:xfrm>
              <a:off x="8083551" y="3402013"/>
              <a:ext cx="949325" cy="304800"/>
              <a:chOff x="4215" y="2253"/>
              <a:chExt cx="598" cy="192"/>
            </a:xfrm>
          </p:grpSpPr>
          <p:sp>
            <p:nvSpPr>
              <p:cNvPr id="78" name="Rectangle 184"/>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79" name="Text Box 185"/>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sp>
          <p:nvSpPr>
            <p:cNvPr id="46" name="Line 186"/>
            <p:cNvSpPr>
              <a:spLocks noChangeShapeType="1"/>
            </p:cNvSpPr>
            <p:nvPr/>
          </p:nvSpPr>
          <p:spPr bwMode="auto">
            <a:xfrm>
              <a:off x="7186613" y="2006600"/>
              <a:ext cx="0" cy="35258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187"/>
            <p:cNvSpPr>
              <a:spLocks noChangeShapeType="1"/>
            </p:cNvSpPr>
            <p:nvPr/>
          </p:nvSpPr>
          <p:spPr bwMode="auto">
            <a:xfrm>
              <a:off x="9591675" y="2001839"/>
              <a:ext cx="0" cy="35385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Rectangle 188"/>
            <p:cNvSpPr>
              <a:spLocks noChangeArrowheads="1"/>
            </p:cNvSpPr>
            <p:nvPr/>
          </p:nvSpPr>
          <p:spPr bwMode="auto">
            <a:xfrm>
              <a:off x="8199439" y="4133850"/>
              <a:ext cx="1057275" cy="50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49" name="Text Box 189"/>
            <p:cNvSpPr txBox="1">
              <a:spLocks noChangeArrowheads="1"/>
            </p:cNvSpPr>
            <p:nvPr/>
          </p:nvSpPr>
          <p:spPr bwMode="auto">
            <a:xfrm>
              <a:off x="8120063" y="4167188"/>
              <a:ext cx="14049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dirty="0">
                  <a:ea typeface="宋体" panose="02010600030101010101" pitchFamily="2" charset="-122"/>
                </a:rPr>
                <a:t>Seq=92,  8</a:t>
              </a:r>
            </a:p>
            <a:p>
              <a:pPr>
                <a:spcBef>
                  <a:spcPct val="0"/>
                </a:spcBef>
                <a:buClrTx/>
                <a:buSzTx/>
                <a:buFontTx/>
                <a:buNone/>
              </a:pPr>
              <a:r>
                <a:rPr lang="en-US" altLang="zh-CN" sz="1400" dirty="0">
                  <a:ea typeface="宋体" panose="02010600030101010101" pitchFamily="2" charset="-122"/>
                </a:rPr>
                <a:t>bytes of data</a:t>
              </a:r>
            </a:p>
          </p:txBody>
        </p:sp>
        <p:sp>
          <p:nvSpPr>
            <p:cNvPr id="50" name="Text Box 191"/>
            <p:cNvSpPr txBox="1">
              <a:spLocks noChangeArrowheads="1"/>
            </p:cNvSpPr>
            <p:nvPr/>
          </p:nvSpPr>
          <p:spPr bwMode="auto">
            <a:xfrm rot="10800000">
              <a:off x="6811933" y="2771706"/>
              <a:ext cx="400110" cy="73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timeout</a:t>
              </a:r>
            </a:p>
          </p:txBody>
        </p:sp>
        <p:sp>
          <p:nvSpPr>
            <p:cNvPr id="51" name="Line 192"/>
            <p:cNvSpPr>
              <a:spLocks noChangeShapeType="1"/>
            </p:cNvSpPr>
            <p:nvPr/>
          </p:nvSpPr>
          <p:spPr bwMode="auto">
            <a:xfrm flipH="1">
              <a:off x="7205664" y="4719639"/>
              <a:ext cx="2338387" cy="7826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193"/>
            <p:cNvSpPr>
              <a:spLocks noChangeArrowheads="1"/>
            </p:cNvSpPr>
            <p:nvPr/>
          </p:nvSpPr>
          <p:spPr bwMode="auto">
            <a:xfrm>
              <a:off x="8039101" y="4976813"/>
              <a:ext cx="747713"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53" name="Text Box 194"/>
            <p:cNvSpPr txBox="1">
              <a:spLocks noChangeArrowheads="1"/>
            </p:cNvSpPr>
            <p:nvPr/>
          </p:nvSpPr>
          <p:spPr bwMode="auto">
            <a:xfrm>
              <a:off x="7959726" y="4932363"/>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ACK=120</a:t>
              </a:r>
              <a:endParaRPr lang="en-US" altLang="zh-CN" sz="1000">
                <a:latin typeface="Times New Roman" panose="02020603050405020304" pitchFamily="18" charset="0"/>
                <a:ea typeface="宋体" panose="02010600030101010101" pitchFamily="2" charset="-122"/>
              </a:endParaRPr>
            </a:p>
          </p:txBody>
        </p:sp>
        <p:grpSp>
          <p:nvGrpSpPr>
            <p:cNvPr id="54" name="Group 195"/>
            <p:cNvGrpSpPr>
              <a:grpSpLocks/>
            </p:cNvGrpSpPr>
            <p:nvPr/>
          </p:nvGrpSpPr>
          <p:grpSpPr bwMode="auto">
            <a:xfrm>
              <a:off x="6954839" y="2252663"/>
              <a:ext cx="104775" cy="508000"/>
              <a:chOff x="3099" y="1749"/>
              <a:chExt cx="66" cy="320"/>
            </a:xfrm>
          </p:grpSpPr>
          <p:sp>
            <p:nvSpPr>
              <p:cNvPr id="76" name="Line 196"/>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197"/>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5" name="Group 198"/>
            <p:cNvGrpSpPr>
              <a:grpSpLocks/>
            </p:cNvGrpSpPr>
            <p:nvPr/>
          </p:nvGrpSpPr>
          <p:grpSpPr bwMode="auto">
            <a:xfrm rot="10800000">
              <a:off x="6950076" y="3495675"/>
              <a:ext cx="104775" cy="508000"/>
              <a:chOff x="3099" y="1749"/>
              <a:chExt cx="66" cy="320"/>
            </a:xfrm>
          </p:grpSpPr>
          <p:sp>
            <p:nvSpPr>
              <p:cNvPr id="74" name="Line 199"/>
              <p:cNvSpPr>
                <a:spLocks noChangeShapeType="1"/>
              </p:cNvSpPr>
              <p:nvPr/>
            </p:nvSpPr>
            <p:spPr bwMode="auto">
              <a:xfrm flipV="1">
                <a:off x="3131" y="1750"/>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200"/>
              <p:cNvSpPr>
                <a:spLocks noChangeShapeType="1"/>
              </p:cNvSpPr>
              <p:nvPr/>
            </p:nvSpPr>
            <p:spPr bwMode="auto">
              <a:xfrm>
                <a:off x="3101" y="1753"/>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6" name="Group 206"/>
            <p:cNvGrpSpPr>
              <a:grpSpLocks/>
            </p:cNvGrpSpPr>
            <p:nvPr/>
          </p:nvGrpSpPr>
          <p:grpSpPr bwMode="auto">
            <a:xfrm>
              <a:off x="7183440" y="2633663"/>
              <a:ext cx="2398713" cy="571500"/>
              <a:chOff x="3753" y="1622"/>
              <a:chExt cx="1511" cy="360"/>
            </a:xfrm>
          </p:grpSpPr>
          <p:sp>
            <p:nvSpPr>
              <p:cNvPr id="71"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Rectangle 204"/>
              <p:cNvSpPr>
                <a:spLocks noChangeArrowheads="1"/>
              </p:cNvSpPr>
              <p:nvPr/>
            </p:nvSpPr>
            <p:spPr bwMode="auto">
              <a:xfrm>
                <a:off x="4202" y="1673"/>
                <a:ext cx="548" cy="2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73" name="Text Box 205"/>
              <p:cNvSpPr txBox="1">
                <a:spLocks noChangeArrowheads="1"/>
              </p:cNvSpPr>
              <p:nvPr/>
            </p:nvSpPr>
            <p:spPr bwMode="auto">
              <a:xfrm>
                <a:off x="3753" y="1706"/>
                <a:ext cx="15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Seq=100, 20 bytes of data</a:t>
                </a:r>
              </a:p>
            </p:txBody>
          </p:sp>
        </p:grpSp>
        <p:sp>
          <p:nvSpPr>
            <p:cNvPr id="57" name="Line 207"/>
            <p:cNvSpPr>
              <a:spLocks noChangeShapeType="1"/>
            </p:cNvSpPr>
            <p:nvPr/>
          </p:nvSpPr>
          <p:spPr bwMode="auto">
            <a:xfrm flipH="1">
              <a:off x="7186613" y="3265489"/>
              <a:ext cx="2335212" cy="1589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 name="Group 208"/>
            <p:cNvGrpSpPr>
              <a:grpSpLocks/>
            </p:cNvGrpSpPr>
            <p:nvPr/>
          </p:nvGrpSpPr>
          <p:grpSpPr bwMode="auto">
            <a:xfrm>
              <a:off x="8323264" y="3678238"/>
              <a:ext cx="949325" cy="304800"/>
              <a:chOff x="4215" y="2253"/>
              <a:chExt cx="598" cy="192"/>
            </a:xfrm>
          </p:grpSpPr>
          <p:sp>
            <p:nvSpPr>
              <p:cNvPr id="69" name="Rectangle 209"/>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70" name="Text Box 210"/>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ACK=120</a:t>
                </a:r>
                <a:endParaRPr lang="en-US" altLang="zh-CN" sz="1000">
                  <a:latin typeface="Times New Roman" panose="02020603050405020304" pitchFamily="18" charset="0"/>
                  <a:ea typeface="宋体" panose="02010600030101010101" pitchFamily="2" charset="-122"/>
                </a:endParaRPr>
              </a:p>
            </p:txBody>
          </p:sp>
        </p:grpSp>
        <p:sp>
          <p:nvSpPr>
            <p:cNvPr id="59" name="Text Box 211"/>
            <p:cNvSpPr txBox="1">
              <a:spLocks noChangeArrowheads="1"/>
            </p:cNvSpPr>
            <p:nvPr/>
          </p:nvSpPr>
          <p:spPr bwMode="auto">
            <a:xfrm>
              <a:off x="5807346" y="4321176"/>
              <a:ext cx="1388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SendBase=100</a:t>
              </a:r>
            </a:p>
          </p:txBody>
        </p:sp>
        <p:sp>
          <p:nvSpPr>
            <p:cNvPr id="60" name="Text Box 212"/>
            <p:cNvSpPr txBox="1">
              <a:spLocks noChangeArrowheads="1"/>
            </p:cNvSpPr>
            <p:nvPr/>
          </p:nvSpPr>
          <p:spPr bwMode="auto">
            <a:xfrm>
              <a:off x="5826396" y="4662489"/>
              <a:ext cx="1388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SendBase=120</a:t>
              </a:r>
            </a:p>
          </p:txBody>
        </p:sp>
        <p:sp>
          <p:nvSpPr>
            <p:cNvPr id="61" name="Text Box 213"/>
            <p:cNvSpPr txBox="1">
              <a:spLocks noChangeArrowheads="1"/>
            </p:cNvSpPr>
            <p:nvPr/>
          </p:nvSpPr>
          <p:spPr bwMode="auto">
            <a:xfrm>
              <a:off x="5845446" y="5337176"/>
              <a:ext cx="1388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SendBase=120</a:t>
              </a:r>
            </a:p>
          </p:txBody>
        </p:sp>
        <p:sp>
          <p:nvSpPr>
            <p:cNvPr id="62" name="Text Box 214"/>
            <p:cNvSpPr txBox="1">
              <a:spLocks noChangeArrowheads="1"/>
            </p:cNvSpPr>
            <p:nvPr/>
          </p:nvSpPr>
          <p:spPr bwMode="auto">
            <a:xfrm>
              <a:off x="5864091" y="2092326"/>
              <a:ext cx="1308371"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SendBase=92</a:t>
              </a:r>
            </a:p>
          </p:txBody>
        </p:sp>
        <p:grpSp>
          <p:nvGrpSpPr>
            <p:cNvPr id="63" name="Group 219"/>
            <p:cNvGrpSpPr>
              <a:grpSpLocks/>
            </p:cNvGrpSpPr>
            <p:nvPr/>
          </p:nvGrpSpPr>
          <p:grpSpPr bwMode="auto">
            <a:xfrm>
              <a:off x="6764339" y="1368425"/>
              <a:ext cx="630237" cy="533400"/>
              <a:chOff x="-44" y="1473"/>
              <a:chExt cx="981" cy="1105"/>
            </a:xfrm>
          </p:grpSpPr>
          <p:pic>
            <p:nvPicPr>
              <p:cNvPr id="67" name="Picture 22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Freeform 221"/>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64" name="Group 225"/>
            <p:cNvGrpSpPr>
              <a:grpSpLocks/>
            </p:cNvGrpSpPr>
            <p:nvPr/>
          </p:nvGrpSpPr>
          <p:grpSpPr bwMode="auto">
            <a:xfrm flipH="1">
              <a:off x="9331326" y="1374775"/>
              <a:ext cx="631825" cy="622300"/>
              <a:chOff x="-44" y="1473"/>
              <a:chExt cx="981" cy="1105"/>
            </a:xfrm>
          </p:grpSpPr>
          <p:pic>
            <p:nvPicPr>
              <p:cNvPr id="65"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227"/>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grpSp>
        <p:nvGrpSpPr>
          <p:cNvPr id="80" name="组合 79"/>
          <p:cNvGrpSpPr/>
          <p:nvPr/>
        </p:nvGrpSpPr>
        <p:grpSpPr>
          <a:xfrm>
            <a:off x="8473224" y="1529865"/>
            <a:ext cx="3252787" cy="4464051"/>
            <a:chOff x="2427289" y="1273175"/>
            <a:chExt cx="3252787" cy="4464051"/>
          </a:xfrm>
        </p:grpSpPr>
        <p:sp>
          <p:nvSpPr>
            <p:cNvPr id="81" name="Text Box 22"/>
            <p:cNvSpPr txBox="1">
              <a:spLocks noChangeArrowheads="1"/>
            </p:cNvSpPr>
            <p:nvPr/>
          </p:nvSpPr>
          <p:spPr bwMode="auto">
            <a:xfrm>
              <a:off x="3477056" y="346868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000" b="1">
                  <a:solidFill>
                    <a:srgbClr val="FF0000"/>
                  </a:solidFill>
                  <a:ea typeface="宋体" panose="02010600030101010101" pitchFamily="2" charset="-122"/>
                </a:rPr>
                <a:t>X</a:t>
              </a:r>
            </a:p>
          </p:txBody>
        </p:sp>
        <p:sp>
          <p:nvSpPr>
            <p:cNvPr id="82" name="Line 35"/>
            <p:cNvSpPr>
              <a:spLocks noChangeShapeType="1"/>
            </p:cNvSpPr>
            <p:nvPr/>
          </p:nvSpPr>
          <p:spPr bwMode="auto">
            <a:xfrm>
              <a:off x="2892426" y="4540251"/>
              <a:ext cx="2441575" cy="6651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36"/>
            <p:cNvSpPr>
              <a:spLocks noChangeShapeType="1"/>
            </p:cNvSpPr>
            <p:nvPr/>
          </p:nvSpPr>
          <p:spPr bwMode="auto">
            <a:xfrm>
              <a:off x="2868614" y="2444750"/>
              <a:ext cx="234632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7"/>
            <p:cNvSpPr>
              <a:spLocks noChangeShapeType="1"/>
            </p:cNvSpPr>
            <p:nvPr/>
          </p:nvSpPr>
          <p:spPr bwMode="auto">
            <a:xfrm flipH="1">
              <a:off x="3746501" y="3106739"/>
              <a:ext cx="1431925" cy="573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39"/>
            <p:cNvSpPr txBox="1">
              <a:spLocks noChangeArrowheads="1"/>
            </p:cNvSpPr>
            <p:nvPr/>
          </p:nvSpPr>
          <p:spPr bwMode="auto">
            <a:xfrm>
              <a:off x="4763064" y="1273175"/>
              <a:ext cx="835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p>
          </p:txBody>
        </p:sp>
        <p:sp>
          <p:nvSpPr>
            <p:cNvPr id="86" name="Text Box 43"/>
            <p:cNvSpPr txBox="1">
              <a:spLocks noChangeArrowheads="1"/>
            </p:cNvSpPr>
            <p:nvPr/>
          </p:nvSpPr>
          <p:spPr bwMode="auto">
            <a:xfrm>
              <a:off x="2433308" y="1303338"/>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p>
          </p:txBody>
        </p:sp>
        <p:sp>
          <p:nvSpPr>
            <p:cNvPr id="87" name="Rectangle 44"/>
            <p:cNvSpPr>
              <a:spLocks noChangeArrowheads="1"/>
            </p:cNvSpPr>
            <p:nvPr/>
          </p:nvSpPr>
          <p:spPr bwMode="auto">
            <a:xfrm>
              <a:off x="3571875" y="2525714"/>
              <a:ext cx="869950"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88" name="Text Box 45"/>
            <p:cNvSpPr txBox="1">
              <a:spLocks noChangeArrowheads="1"/>
            </p:cNvSpPr>
            <p:nvPr/>
          </p:nvSpPr>
          <p:spPr bwMode="auto">
            <a:xfrm>
              <a:off x="2951434" y="2578101"/>
              <a:ext cx="22092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Seq=92, 8 bytes of data</a:t>
              </a:r>
            </a:p>
          </p:txBody>
        </p:sp>
        <p:grpSp>
          <p:nvGrpSpPr>
            <p:cNvPr id="89" name="Group 46"/>
            <p:cNvGrpSpPr>
              <a:grpSpLocks/>
            </p:cNvGrpSpPr>
            <p:nvPr/>
          </p:nvGrpSpPr>
          <p:grpSpPr bwMode="auto">
            <a:xfrm>
              <a:off x="3768726" y="3306763"/>
              <a:ext cx="949325" cy="304800"/>
              <a:chOff x="4215" y="2253"/>
              <a:chExt cx="598" cy="192"/>
            </a:xfrm>
          </p:grpSpPr>
          <p:sp>
            <p:nvSpPr>
              <p:cNvPr id="117" name="Rectangle 47"/>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118" name="Text Box 48"/>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sp>
          <p:nvSpPr>
            <p:cNvPr id="90" name="Line 49"/>
            <p:cNvSpPr>
              <a:spLocks noChangeShapeType="1"/>
            </p:cNvSpPr>
            <p:nvPr/>
          </p:nvSpPr>
          <p:spPr bwMode="auto">
            <a:xfrm>
              <a:off x="2847975" y="2203450"/>
              <a:ext cx="0" cy="35258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 name="Line 50"/>
            <p:cNvSpPr>
              <a:spLocks noChangeShapeType="1"/>
            </p:cNvSpPr>
            <p:nvPr/>
          </p:nvSpPr>
          <p:spPr bwMode="auto">
            <a:xfrm>
              <a:off x="5253038" y="2198689"/>
              <a:ext cx="0" cy="35385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 name="Rectangle 51"/>
            <p:cNvSpPr>
              <a:spLocks noChangeArrowheads="1"/>
            </p:cNvSpPr>
            <p:nvPr/>
          </p:nvSpPr>
          <p:spPr bwMode="auto">
            <a:xfrm>
              <a:off x="3589338" y="4613275"/>
              <a:ext cx="933450" cy="50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93" name="Text Box 52"/>
            <p:cNvSpPr txBox="1">
              <a:spLocks noChangeArrowheads="1"/>
            </p:cNvSpPr>
            <p:nvPr/>
          </p:nvSpPr>
          <p:spPr bwMode="auto">
            <a:xfrm>
              <a:off x="2863851" y="4700588"/>
              <a:ext cx="2652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ea typeface="宋体" panose="02010600030101010101" pitchFamily="2" charset="-122"/>
                </a:rPr>
                <a:t>Seq=120,  15 bytes of data</a:t>
              </a:r>
            </a:p>
          </p:txBody>
        </p:sp>
        <p:sp>
          <p:nvSpPr>
            <p:cNvPr id="94" name="Rectangle 55"/>
            <p:cNvSpPr>
              <a:spLocks noChangeArrowheads="1"/>
            </p:cNvSpPr>
            <p:nvPr/>
          </p:nvSpPr>
          <p:spPr bwMode="auto">
            <a:xfrm>
              <a:off x="3700463" y="5173663"/>
              <a:ext cx="747712"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grpSp>
          <p:nvGrpSpPr>
            <p:cNvPr id="95" name="Group 75"/>
            <p:cNvGrpSpPr>
              <a:grpSpLocks/>
            </p:cNvGrpSpPr>
            <p:nvPr/>
          </p:nvGrpSpPr>
          <p:grpSpPr bwMode="auto">
            <a:xfrm>
              <a:off x="2471738" y="2449513"/>
              <a:ext cx="400050" cy="2406650"/>
              <a:chOff x="3413" y="1529"/>
              <a:chExt cx="252" cy="1103"/>
            </a:xfrm>
          </p:grpSpPr>
          <p:sp>
            <p:nvSpPr>
              <p:cNvPr id="110" name="Text Box 53"/>
              <p:cNvSpPr txBox="1">
                <a:spLocks noChangeArrowheads="1"/>
              </p:cNvSpPr>
              <p:nvPr/>
            </p:nvSpPr>
            <p:spPr bwMode="auto">
              <a:xfrm rot="10800000">
                <a:off x="3413" y="1920"/>
                <a:ext cx="25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timeout</a:t>
                </a:r>
              </a:p>
            </p:txBody>
          </p:sp>
          <p:grpSp>
            <p:nvGrpSpPr>
              <p:cNvPr id="111" name="Group 57"/>
              <p:cNvGrpSpPr>
                <a:grpSpLocks/>
              </p:cNvGrpSpPr>
              <p:nvPr/>
            </p:nvGrpSpPr>
            <p:grpSpPr bwMode="auto">
              <a:xfrm>
                <a:off x="3504" y="1529"/>
                <a:ext cx="66" cy="320"/>
                <a:chOff x="3099" y="1749"/>
                <a:chExt cx="66" cy="320"/>
              </a:xfrm>
            </p:grpSpPr>
            <p:sp>
              <p:nvSpPr>
                <p:cNvPr id="115" name="Line 58"/>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 name="Line 59"/>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2" name="Group 60"/>
              <p:cNvGrpSpPr>
                <a:grpSpLocks/>
              </p:cNvGrpSpPr>
              <p:nvPr/>
            </p:nvGrpSpPr>
            <p:grpSpPr bwMode="auto">
              <a:xfrm rot="10800000">
                <a:off x="3501" y="2312"/>
                <a:ext cx="66" cy="320"/>
                <a:chOff x="3099" y="1749"/>
                <a:chExt cx="66" cy="320"/>
              </a:xfrm>
            </p:grpSpPr>
            <p:sp>
              <p:nvSpPr>
                <p:cNvPr id="113" name="Line 61"/>
                <p:cNvSpPr>
                  <a:spLocks noChangeShapeType="1"/>
                </p:cNvSpPr>
                <p:nvPr/>
              </p:nvSpPr>
              <p:spPr bwMode="auto">
                <a:xfrm flipV="1">
                  <a:off x="3130" y="1750"/>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 name="Line 62"/>
                <p:cNvSpPr>
                  <a:spLocks noChangeShapeType="1"/>
                </p:cNvSpPr>
                <p:nvPr/>
              </p:nvSpPr>
              <p:spPr bwMode="auto">
                <a:xfrm>
                  <a:off x="3100" y="1753"/>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96" name="Group 63"/>
            <p:cNvGrpSpPr>
              <a:grpSpLocks/>
            </p:cNvGrpSpPr>
            <p:nvPr/>
          </p:nvGrpSpPr>
          <p:grpSpPr bwMode="auto">
            <a:xfrm>
              <a:off x="2844802" y="2830513"/>
              <a:ext cx="2398713" cy="571500"/>
              <a:chOff x="3753" y="1622"/>
              <a:chExt cx="1511" cy="360"/>
            </a:xfrm>
          </p:grpSpPr>
          <p:sp>
            <p:nvSpPr>
              <p:cNvPr id="107" name="Line 64"/>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Rectangle 65"/>
              <p:cNvSpPr>
                <a:spLocks noChangeArrowheads="1"/>
              </p:cNvSpPr>
              <p:nvPr/>
            </p:nvSpPr>
            <p:spPr bwMode="auto">
              <a:xfrm>
                <a:off x="4202" y="1673"/>
                <a:ext cx="548" cy="2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109" name="Text Box 66"/>
              <p:cNvSpPr txBox="1">
                <a:spLocks noChangeArrowheads="1"/>
              </p:cNvSpPr>
              <p:nvPr/>
            </p:nvSpPr>
            <p:spPr bwMode="auto">
              <a:xfrm>
                <a:off x="3753" y="1706"/>
                <a:ext cx="15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Seq=100, 20 bytes of data</a:t>
                </a:r>
              </a:p>
            </p:txBody>
          </p:sp>
        </p:grpSp>
        <p:sp>
          <p:nvSpPr>
            <p:cNvPr id="97" name="Line 67"/>
            <p:cNvSpPr>
              <a:spLocks noChangeShapeType="1"/>
            </p:cNvSpPr>
            <p:nvPr/>
          </p:nvSpPr>
          <p:spPr bwMode="auto">
            <a:xfrm flipH="1">
              <a:off x="2859088" y="3462339"/>
              <a:ext cx="2324100" cy="10255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8" name="Group 68"/>
            <p:cNvGrpSpPr>
              <a:grpSpLocks/>
            </p:cNvGrpSpPr>
            <p:nvPr/>
          </p:nvGrpSpPr>
          <p:grpSpPr bwMode="auto">
            <a:xfrm>
              <a:off x="3502026" y="3863975"/>
              <a:ext cx="949325" cy="304800"/>
              <a:chOff x="4215" y="2253"/>
              <a:chExt cx="598" cy="192"/>
            </a:xfrm>
          </p:grpSpPr>
          <p:sp>
            <p:nvSpPr>
              <p:cNvPr id="105" name="Rectangle 69"/>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106" name="Text Box 70"/>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ACK=120</a:t>
                </a:r>
                <a:endParaRPr lang="en-US" altLang="zh-CN" sz="1000">
                  <a:latin typeface="Times New Roman" panose="02020603050405020304" pitchFamily="18" charset="0"/>
                  <a:ea typeface="宋体" panose="02010600030101010101" pitchFamily="2" charset="-122"/>
                </a:endParaRPr>
              </a:p>
            </p:txBody>
          </p:sp>
        </p:grpSp>
        <p:grpSp>
          <p:nvGrpSpPr>
            <p:cNvPr id="99" name="Group 84"/>
            <p:cNvGrpSpPr>
              <a:grpSpLocks/>
            </p:cNvGrpSpPr>
            <p:nvPr/>
          </p:nvGrpSpPr>
          <p:grpSpPr bwMode="auto">
            <a:xfrm>
              <a:off x="2427289" y="1565275"/>
              <a:ext cx="630237" cy="533400"/>
              <a:chOff x="-44" y="1473"/>
              <a:chExt cx="981" cy="1105"/>
            </a:xfrm>
          </p:grpSpPr>
          <p:pic>
            <p:nvPicPr>
              <p:cNvPr id="103" name="Picture 8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86"/>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100" name="Group 87"/>
            <p:cNvGrpSpPr>
              <a:grpSpLocks/>
            </p:cNvGrpSpPr>
            <p:nvPr/>
          </p:nvGrpSpPr>
          <p:grpSpPr bwMode="auto">
            <a:xfrm flipH="1">
              <a:off x="5005389" y="1560513"/>
              <a:ext cx="674687" cy="590550"/>
              <a:chOff x="-44" y="1473"/>
              <a:chExt cx="981" cy="1105"/>
            </a:xfrm>
          </p:grpSpPr>
          <p:pic>
            <p:nvPicPr>
              <p:cNvPr id="101" name="Picture 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Freeform 89"/>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sp>
        <p:nvSpPr>
          <p:cNvPr id="119" name="文本框 118"/>
          <p:cNvSpPr txBox="1"/>
          <p:nvPr/>
        </p:nvSpPr>
        <p:spPr>
          <a:xfrm>
            <a:off x="740159" y="5883099"/>
            <a:ext cx="2577862"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丢失，重传报文段</a:t>
            </a:r>
          </a:p>
        </p:txBody>
      </p:sp>
      <p:sp>
        <p:nvSpPr>
          <p:cNvPr id="120" name="文本框 119"/>
          <p:cNvSpPr txBox="1"/>
          <p:nvPr/>
        </p:nvSpPr>
        <p:spPr>
          <a:xfrm>
            <a:off x="5108514" y="5820778"/>
            <a:ext cx="2462215" cy="646331"/>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过早超时，仅第一个报文段重传</a:t>
            </a:r>
          </a:p>
        </p:txBody>
      </p:sp>
      <p:sp>
        <p:nvSpPr>
          <p:cNvPr id="121" name="文本框 120"/>
          <p:cNvSpPr txBox="1"/>
          <p:nvPr/>
        </p:nvSpPr>
        <p:spPr>
          <a:xfrm>
            <a:off x="8905023" y="5893387"/>
            <a:ext cx="2345534" cy="369332"/>
          </a:xfrm>
          <a:prstGeom prst="rect">
            <a:avLst/>
          </a:prstGeom>
          <a:noFill/>
        </p:spPr>
        <p:txBody>
          <a:bodyPr wrap="square" rtlCol="0">
            <a:spAutoFit/>
          </a:bodyPr>
          <a:lstStyle/>
          <a:p>
            <a:pPr algn="ctr"/>
            <a:r>
              <a:rPr lang="en-US" altLang="zh-CN" dirty="0">
                <a:solidFill>
                  <a:srgbClr val="C00000"/>
                </a:solidFill>
                <a:latin typeface="微软雅黑" panose="020B0503020204020204" pitchFamily="34" charset="-122"/>
                <a:ea typeface="微软雅黑" panose="020B0503020204020204" pitchFamily="34" charset="-122"/>
              </a:rPr>
              <a:t>ACK</a:t>
            </a:r>
            <a:r>
              <a:rPr lang="zh-CN" altLang="en-US" dirty="0">
                <a:solidFill>
                  <a:srgbClr val="C00000"/>
                </a:solidFill>
                <a:latin typeface="微软雅黑" panose="020B0503020204020204" pitchFamily="34" charset="-122"/>
                <a:ea typeface="微软雅黑" panose="020B0503020204020204" pitchFamily="34" charset="-122"/>
              </a:rPr>
              <a:t>丢失，但未重传</a:t>
            </a:r>
          </a:p>
        </p:txBody>
      </p:sp>
    </p:spTree>
    <p:extLst>
      <p:ext uri="{BB962C8B-B14F-4D97-AF65-F5344CB8AC3E}">
        <p14:creationId xmlns:p14="http://schemas.microsoft.com/office/powerpoint/2010/main" val="1268788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TCP</a:t>
            </a:r>
            <a:r>
              <a:rPr lang="zh-CN" altLang="en-US" sz="3200" dirty="0"/>
              <a:t>发送端：</a:t>
            </a:r>
            <a:r>
              <a:rPr lang="en-US" altLang="zh-CN" sz="3200" dirty="0" err="1"/>
              <a:t>可能的</a:t>
            </a:r>
            <a:r>
              <a:rPr lang="zh-CN" altLang="en-US" sz="3200" dirty="0"/>
              <a:t>重传场景</a:t>
            </a:r>
            <a:endParaRPr lang="zh-CN" altLang="en-US" dirty="0"/>
          </a:p>
        </p:txBody>
      </p:sp>
      <p:sp>
        <p:nvSpPr>
          <p:cNvPr id="3" name="内容占位符 2"/>
          <p:cNvSpPr>
            <a:spLocks noGrp="1"/>
          </p:cNvSpPr>
          <p:nvPr>
            <p:ph idx="1"/>
          </p:nvPr>
        </p:nvSpPr>
        <p:spPr/>
        <p:txBody>
          <a:bodyPr>
            <a:normAutofit/>
          </a:bodyPr>
          <a:lstStyle/>
          <a:p>
            <a:pPr marL="266700" indent="-266700">
              <a:lnSpc>
                <a:spcPct val="120000"/>
              </a:lnSpc>
              <a:buClr>
                <a:srgbClr val="2A09B7"/>
              </a:buClr>
            </a:pPr>
            <a:r>
              <a:rPr lang="zh-CN" altLang="en-US" dirty="0">
                <a:solidFill>
                  <a:srgbClr val="C00000"/>
                </a:solidFill>
                <a:latin typeface="微软雅黑" panose="020B0503020204020204" pitchFamily="34" charset="-122"/>
                <a:ea typeface="微软雅黑" panose="020B0503020204020204" pitchFamily="34" charset="-122"/>
              </a:rPr>
              <a:t>思考以下问题：</a:t>
            </a:r>
            <a:endParaRPr lang="en-US" altLang="zh-CN" dirty="0">
              <a:solidFill>
                <a:srgbClr val="C00000"/>
              </a:solidFill>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第二种情形</a:t>
            </a:r>
            <a:endParaRPr lang="en-US" altLang="zh-CN" dirty="0">
              <a:latin typeface="微软雅黑" panose="020B0503020204020204" pitchFamily="34" charset="-122"/>
              <a:ea typeface="微软雅黑" panose="020B0503020204020204" pitchFamily="34" charset="-122"/>
            </a:endParaRPr>
          </a:p>
          <a:p>
            <a:pPr lvl="2">
              <a:lnSpc>
                <a:spcPct val="120000"/>
              </a:lnSpc>
            </a:pP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像</a:t>
            </a:r>
            <a:r>
              <a:rPr lang="en-US" altLang="zh-CN" dirty="0">
                <a:latin typeface="微软雅黑" panose="020B0503020204020204" pitchFamily="34" charset="-122"/>
                <a:ea typeface="微软雅黑" panose="020B0503020204020204" pitchFamily="34" charset="-122"/>
              </a:rPr>
              <a:t>GBN</a:t>
            </a:r>
            <a:r>
              <a:rPr lang="zh-CN" altLang="en-US" dirty="0">
                <a:latin typeface="微软雅黑" panose="020B0503020204020204" pitchFamily="34" charset="-122"/>
                <a:ea typeface="微软雅黑" panose="020B0503020204020204" pitchFamily="34" charset="-122"/>
              </a:rPr>
              <a:t>一样，重发所有未确认报文，会怎么样？</a:t>
            </a:r>
            <a:endParaRPr lang="en-US" altLang="zh-CN" dirty="0">
              <a:latin typeface="微软雅黑" panose="020B0503020204020204" pitchFamily="34" charset="-122"/>
              <a:ea typeface="微软雅黑" panose="020B0503020204020204" pitchFamily="34" charset="-122"/>
            </a:endParaRPr>
          </a:p>
          <a:p>
            <a:pPr lvl="2">
              <a:lnSpc>
                <a:spcPct val="120000"/>
              </a:lnSpc>
            </a:pPr>
            <a:r>
              <a:rPr lang="zh-CN" altLang="en-US" dirty="0">
                <a:latin typeface="微软雅黑" panose="020B0503020204020204" pitchFamily="34" charset="-122"/>
                <a:ea typeface="微软雅黑" panose="020B0503020204020204" pitchFamily="34" charset="-122"/>
              </a:rPr>
              <a:t>如果</a:t>
            </a:r>
            <a:r>
              <a:rPr lang="en-US" altLang="zh-CN" dirty="0" err="1">
                <a:latin typeface="微软雅黑" panose="020B0503020204020204" pitchFamily="34" charset="-122"/>
                <a:ea typeface="微软雅黑" panose="020B0503020204020204" pitchFamily="34" charset="-122"/>
              </a:rPr>
              <a:t>TCP像SR一样，每个报文段使用一个定时器，会怎么样</a:t>
            </a:r>
            <a:r>
              <a:rPr lang="en-US" altLang="zh-CN" dirty="0">
                <a:latin typeface="微软雅黑" panose="020B0503020204020204" pitchFamily="34" charset="-122"/>
                <a:ea typeface="微软雅黑" panose="020B0503020204020204" pitchFamily="34" charset="-122"/>
              </a:rPr>
              <a:t>？</a:t>
            </a:r>
          </a:p>
          <a:p>
            <a:pPr lvl="1">
              <a:lnSpc>
                <a:spcPct val="120000"/>
              </a:lnSpc>
            </a:pPr>
            <a:r>
              <a:rPr lang="zh-CN" altLang="en-US" dirty="0">
                <a:latin typeface="微软雅黑" panose="020B0503020204020204" pitchFamily="34" charset="-122"/>
                <a:ea typeface="微软雅黑" panose="020B0503020204020204" pitchFamily="34" charset="-122"/>
              </a:rPr>
              <a:t>第三种情形，采用</a:t>
            </a:r>
            <a:r>
              <a:rPr lang="zh-CN" altLang="zh-CN" dirty="0">
                <a:latin typeface="微软雅黑" panose="020B0503020204020204" pitchFamily="34" charset="-122"/>
                <a:ea typeface="微软雅黑" panose="020B0503020204020204" pitchFamily="34" charset="-122"/>
              </a:rPr>
              <a:t>流水式发送和累积确认，</a:t>
            </a:r>
            <a:r>
              <a:rPr lang="zh-CN" altLang="en-US" dirty="0">
                <a:latin typeface="微软雅黑" panose="020B0503020204020204" pitchFamily="34" charset="-122"/>
                <a:ea typeface="微软雅黑" panose="020B0503020204020204" pitchFamily="34" charset="-122"/>
              </a:rPr>
              <a:t>可以</a:t>
            </a:r>
            <a:r>
              <a:rPr lang="zh-CN" altLang="zh-CN" dirty="0">
                <a:latin typeface="微软雅黑" panose="020B0503020204020204" pitchFamily="34" charset="-122"/>
                <a:ea typeface="微软雅黑" panose="020B0503020204020204" pitchFamily="34" charset="-122"/>
              </a:rPr>
              <a:t>避免重发</a:t>
            </a:r>
            <a:r>
              <a:rPr lang="zh-CN" altLang="en-US" dirty="0">
                <a:latin typeface="微软雅黑" panose="020B0503020204020204" pitchFamily="34" charset="-122"/>
                <a:ea typeface="微软雅黑" panose="020B0503020204020204" pitchFamily="34" charset="-122"/>
              </a:rPr>
              <a:t>哪些报文段？</a:t>
            </a:r>
            <a:endParaRPr lang="en-US" altLang="zh-CN" dirty="0">
              <a:latin typeface="微软雅黑" panose="020B0503020204020204" pitchFamily="34" charset="-122"/>
              <a:ea typeface="微软雅黑" panose="020B0503020204020204" pitchFamily="34" charset="-122"/>
            </a:endParaRPr>
          </a:p>
          <a:p>
            <a:pPr marL="266700" indent="-266700">
              <a:lnSpc>
                <a:spcPct val="120000"/>
              </a:lnSpc>
              <a:buClr>
                <a:srgbClr val="2A09B7"/>
              </a:buClr>
            </a:pP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通过采用以下机制减少了不必要的重传：</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zh-CN" dirty="0">
                <a:latin typeface="微软雅黑" panose="020B0503020204020204" pitchFamily="34" charset="-122"/>
                <a:ea typeface="微软雅黑" panose="020B0503020204020204" pitchFamily="34" charset="-122"/>
              </a:rPr>
              <a:t>只使用一个定时器</a:t>
            </a:r>
            <a:r>
              <a:rPr lang="zh-CN" altLang="en-US" dirty="0">
                <a:solidFill>
                  <a:srgbClr val="C00000"/>
                </a:solidFill>
                <a:latin typeface="微软雅黑" panose="020B0503020204020204" pitchFamily="34" charset="-122"/>
                <a:ea typeface="微软雅黑" panose="020B0503020204020204" pitchFamily="34" charset="-122"/>
              </a:rPr>
              <a:t>且</a:t>
            </a:r>
            <a:r>
              <a:rPr lang="zh-CN" altLang="en-US" dirty="0">
                <a:latin typeface="微软雅黑" panose="020B0503020204020204" pitchFamily="34" charset="-122"/>
                <a:ea typeface="微软雅黑" panose="020B0503020204020204" pitchFamily="34" charset="-122"/>
              </a:rPr>
              <a:t>只重发第一个未确认报文</a:t>
            </a:r>
            <a:r>
              <a:rPr lang="zh-CN" altLang="zh-CN" dirty="0">
                <a:latin typeface="微软雅黑" panose="020B0503020204020204" pitchFamily="34" charset="-122"/>
                <a:ea typeface="微软雅黑" panose="020B0503020204020204" pitchFamily="34" charset="-122"/>
              </a:rPr>
              <a:t>，避免</a:t>
            </a:r>
            <a:r>
              <a:rPr lang="zh-CN" altLang="en-US" dirty="0">
                <a:latin typeface="微软雅黑" panose="020B0503020204020204" pitchFamily="34" charset="-122"/>
                <a:ea typeface="微软雅黑" panose="020B0503020204020204" pitchFamily="34" charset="-122"/>
              </a:rPr>
              <a:t>了</a:t>
            </a:r>
            <a:r>
              <a:rPr lang="zh-CN" altLang="zh-CN" dirty="0">
                <a:latin typeface="微软雅黑" panose="020B0503020204020204" pitchFamily="34" charset="-122"/>
                <a:ea typeface="微软雅黑" panose="020B0503020204020204" pitchFamily="34" charset="-122"/>
              </a:rPr>
              <a:t>超时</a:t>
            </a:r>
            <a:r>
              <a:rPr lang="zh-CN" altLang="en-US" dirty="0">
                <a:latin typeface="微软雅黑" panose="020B0503020204020204" pitchFamily="34" charset="-122"/>
                <a:ea typeface="微软雅黑" panose="020B0503020204020204" pitchFamily="34" charset="-122"/>
              </a:rPr>
              <a:t>设置</a:t>
            </a:r>
            <a:r>
              <a:rPr lang="zh-CN" altLang="zh-CN" dirty="0">
                <a:latin typeface="微软雅黑" panose="020B0503020204020204" pitchFamily="34" charset="-122"/>
                <a:ea typeface="微软雅黑" panose="020B0503020204020204" pitchFamily="34" charset="-122"/>
              </a:rPr>
              <a:t>过小时</a:t>
            </a:r>
            <a:r>
              <a:rPr lang="zh-CN" altLang="en-US" dirty="0">
                <a:latin typeface="微软雅黑" panose="020B0503020204020204" pitchFamily="34" charset="-122"/>
                <a:ea typeface="微软雅黑" panose="020B0503020204020204" pitchFamily="34" charset="-122"/>
              </a:rPr>
              <a:t>重发</a:t>
            </a:r>
            <a:r>
              <a:rPr lang="zh-CN" altLang="zh-CN" dirty="0">
                <a:latin typeface="微软雅黑" panose="020B0503020204020204" pitchFamily="34" charset="-122"/>
                <a:ea typeface="微软雅黑" panose="020B0503020204020204" pitchFamily="34" charset="-122"/>
              </a:rPr>
              <a:t>大量报文段</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zh-CN" dirty="0">
                <a:latin typeface="微软雅黑" panose="020B0503020204020204" pitchFamily="34" charset="-122"/>
                <a:ea typeface="微软雅黑" panose="020B0503020204020204" pitchFamily="34" charset="-122"/>
              </a:rPr>
              <a:t>利用流水式发送和累积确认，</a:t>
            </a:r>
            <a:r>
              <a:rPr lang="zh-CN" altLang="en-US" dirty="0">
                <a:latin typeface="微软雅黑" panose="020B0503020204020204" pitchFamily="34" charset="-122"/>
                <a:ea typeface="微软雅黑" panose="020B0503020204020204" pitchFamily="34" charset="-122"/>
              </a:rPr>
              <a:t>可以</a:t>
            </a:r>
            <a:r>
              <a:rPr lang="zh-CN" altLang="zh-CN" dirty="0">
                <a:latin typeface="微软雅黑" panose="020B0503020204020204" pitchFamily="34" charset="-122"/>
                <a:ea typeface="微软雅黑" panose="020B0503020204020204" pitchFamily="34" charset="-122"/>
              </a:rPr>
              <a:t>避免重发某些丢失了</a:t>
            </a:r>
            <a:r>
              <a:rPr lang="en-US" altLang="zh-CN" dirty="0">
                <a:latin typeface="微软雅黑" panose="020B0503020204020204" pitchFamily="34" charset="-122"/>
                <a:ea typeface="微软雅黑" panose="020B0503020204020204" pitchFamily="34" charset="-122"/>
              </a:rPr>
              <a:t>ACK</a:t>
            </a:r>
            <a:r>
              <a:rPr lang="zh-CN" altLang="zh-CN" dirty="0">
                <a:latin typeface="微软雅黑" panose="020B0503020204020204" pitchFamily="34" charset="-122"/>
                <a:ea typeface="微软雅黑" panose="020B0503020204020204" pitchFamily="34" charset="-122"/>
              </a:rPr>
              <a:t>的报文段</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82</a:t>
            </a:fld>
            <a:endParaRPr kumimoji="1" lang="zh-CN" altLang="en-US" dirty="0"/>
          </a:p>
        </p:txBody>
      </p:sp>
    </p:spTree>
    <p:extLst>
      <p:ext uri="{BB962C8B-B14F-4D97-AF65-F5344CB8AC3E}">
        <p14:creationId xmlns:p14="http://schemas.microsoft.com/office/powerpoint/2010/main" val="3821052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微软雅黑" panose="020B0503020204020204" pitchFamily="34" charset="-122"/>
                <a:ea typeface="微软雅黑" panose="020B0503020204020204" pitchFamily="34" charset="-122"/>
              </a:rPr>
              <a:t>TCP</a:t>
            </a:r>
            <a:r>
              <a:rPr lang="zh-CN" altLang="en-US" sz="3200" dirty="0">
                <a:latin typeface="微软雅黑" panose="020B0503020204020204" pitchFamily="34" charset="-122"/>
                <a:ea typeface="微软雅黑" panose="020B0503020204020204" pitchFamily="34" charset="-122"/>
              </a:rPr>
              <a:t>发送端优化</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r>
              <a:rPr lang="zh-CN" altLang="en-US" dirty="0"/>
              <a:t>如何设置超时值</a:t>
            </a:r>
          </a:p>
        </p:txBody>
      </p:sp>
      <p:sp>
        <p:nvSpPr>
          <p:cNvPr id="3" name="内容占位符 2"/>
          <p:cNvSpPr>
            <a:spLocks noGrp="1"/>
          </p:cNvSpPr>
          <p:nvPr>
            <p:ph idx="1"/>
          </p:nvPr>
        </p:nvSpPr>
        <p:spPr>
          <a:xfrm>
            <a:off x="609600" y="1600203"/>
            <a:ext cx="6400800" cy="4525963"/>
          </a:xfrm>
        </p:spPr>
        <p:txBody>
          <a:bodyPr>
            <a:normAutofit/>
          </a:bodyPr>
          <a:lstStyle/>
          <a:p>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发送端</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为什么设置合理的超时值很重要：</a:t>
            </a:r>
            <a:endParaRPr lang="en-US" altLang="zh-CN"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若超时值太小，容易产生不必要的重传</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若超时值太大，则丢包恢复的时间太长</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直观上，超时值应大于</a:t>
            </a:r>
            <a:r>
              <a:rPr lang="en-US" altLang="zh-CN" sz="2000" dirty="0">
                <a:latin typeface="微软雅黑" panose="020B0503020204020204" pitchFamily="34" charset="-122"/>
                <a:ea typeface="微软雅黑" panose="020B0503020204020204" pitchFamily="34" charset="-122"/>
              </a:rPr>
              <a:t>RTT</a:t>
            </a:r>
            <a:r>
              <a:rPr lang="zh-CN" altLang="en-US" sz="2000" dirty="0">
                <a:latin typeface="微软雅黑" panose="020B0503020204020204" pitchFamily="34" charset="-122"/>
                <a:ea typeface="微软雅黑" panose="020B0503020204020204" pitchFamily="34" charset="-122"/>
              </a:rPr>
              <a:t>，但</a:t>
            </a:r>
            <a:r>
              <a:rPr lang="en-US" altLang="zh-CN" sz="2000" dirty="0">
                <a:latin typeface="微软雅黑" panose="020B0503020204020204" pitchFamily="34" charset="-122"/>
                <a:ea typeface="微软雅黑" panose="020B0503020204020204" pitchFamily="34" charset="-122"/>
              </a:rPr>
              <a:t>RTT</a:t>
            </a:r>
            <a:r>
              <a:rPr lang="zh-CN" altLang="en-US" sz="2000" dirty="0">
                <a:latin typeface="微软雅黑" panose="020B0503020204020204" pitchFamily="34" charset="-122"/>
                <a:ea typeface="微软雅黑" panose="020B0503020204020204" pitchFamily="34" charset="-122"/>
              </a:rPr>
              <a:t>是变化的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如何估计</a:t>
            </a:r>
            <a:r>
              <a:rPr lang="en-US" altLang="zh-CN" sz="2000" dirty="0">
                <a:latin typeface="微软雅黑" panose="020B0503020204020204" pitchFamily="34" charset="-122"/>
                <a:ea typeface="微软雅黑" panose="020B0503020204020204" pitchFamily="34" charset="-122"/>
              </a:rPr>
              <a:t>RTT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RTT</a:t>
            </a:r>
            <a:r>
              <a:rPr lang="zh-CN" altLang="en-US" dirty="0">
                <a:latin typeface="微软雅黑" panose="020B0503020204020204" pitchFamily="34" charset="-122"/>
                <a:ea typeface="微软雅黑" panose="020B0503020204020204" pitchFamily="34" charset="-122"/>
              </a:rPr>
              <a:t>是变化的，需要实时测量从发出某个报文段到收到其确认报文段之间经过的时间（称</a:t>
            </a:r>
            <a:r>
              <a:rPr lang="en-US" altLang="zh-CN" dirty="0" err="1">
                <a:solidFill>
                  <a:srgbClr val="C00000"/>
                </a:solidFill>
                <a:latin typeface="微软雅黑" panose="020B0503020204020204" pitchFamily="34" charset="-122"/>
                <a:ea typeface="微软雅黑" panose="020B0503020204020204" pitchFamily="34" charset="-122"/>
              </a:rPr>
              <a:t>SampleRTT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由于</a:t>
            </a:r>
            <a:r>
              <a:rPr lang="en-US" altLang="zh-CN" dirty="0" err="1">
                <a:latin typeface="微软雅黑" panose="020B0503020204020204" pitchFamily="34" charset="-122"/>
                <a:ea typeface="微软雅黑" panose="020B0503020204020204" pitchFamily="34" charset="-122"/>
              </a:rPr>
              <a:t>SampleRTT</a:t>
            </a:r>
            <a:r>
              <a:rPr lang="zh-CN" altLang="en-US" dirty="0">
                <a:latin typeface="微软雅黑" panose="020B0503020204020204" pitchFamily="34" charset="-122"/>
                <a:ea typeface="微软雅黑" panose="020B0503020204020204" pitchFamily="34" charset="-122"/>
              </a:rPr>
              <a:t>波动很大，更有意义的是计算其平均值（称</a:t>
            </a:r>
            <a:r>
              <a:rPr lang="en-US" altLang="zh-CN" dirty="0" err="1">
                <a:solidFill>
                  <a:srgbClr val="C00000"/>
                </a:solidFill>
                <a:latin typeface="微软雅黑" panose="020B0503020204020204" pitchFamily="34" charset="-122"/>
                <a:ea typeface="微软雅黑" panose="020B0503020204020204" pitchFamily="34" charset="-122"/>
              </a:rPr>
              <a:t>EstimatedRTT</a:t>
            </a:r>
            <a:r>
              <a:rPr lang="zh-CN" altLang="en-US"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83</a:t>
            </a:fld>
            <a:endParaRPr kumimoji="1"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995" y="1770308"/>
            <a:ext cx="4979251" cy="3408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a:xfrm>
            <a:off x="3124200" y="5265960"/>
            <a:ext cx="8640297" cy="14317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latin typeface="微软雅黑" panose="020B0503020204020204" pitchFamily="34" charset="-122"/>
                <a:ea typeface="微软雅黑" panose="020B0503020204020204" pitchFamily="34" charset="-122"/>
              </a:rPr>
              <a:t>平均</a:t>
            </a:r>
            <a:r>
              <a:rPr lang="en-US" altLang="zh-CN" sz="2200" dirty="0">
                <a:latin typeface="微软雅黑" panose="020B0503020204020204" pitchFamily="34" charset="-122"/>
                <a:ea typeface="微软雅黑" panose="020B0503020204020204" pitchFamily="34" charset="-122"/>
              </a:rPr>
              <a:t>RTT</a:t>
            </a:r>
            <a:r>
              <a:rPr lang="zh-CN" altLang="en-US" sz="2200" dirty="0">
                <a:latin typeface="微软雅黑" panose="020B0503020204020204" pitchFamily="34" charset="-122"/>
                <a:ea typeface="微软雅黑" panose="020B0503020204020204" pitchFamily="34" charset="-122"/>
              </a:rPr>
              <a:t>的估算方法（指数加权移动平均）：</a:t>
            </a:r>
            <a:endParaRPr lang="en-US" altLang="zh-CN" sz="2200" dirty="0">
              <a:latin typeface="微软雅黑" panose="020B0503020204020204" pitchFamily="34" charset="-122"/>
              <a:ea typeface="微软雅黑" panose="020B0503020204020204" pitchFamily="34" charset="-122"/>
            </a:endParaRPr>
          </a:p>
          <a:p>
            <a:pPr lvl="1"/>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EstimatedRTT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(1-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EstimatedRTT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SampleRTT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en-US" sz="2000" dirty="0">
                <a:latin typeface="微软雅黑" panose="020B0503020204020204" pitchFamily="34" charset="-122"/>
                <a:ea typeface="微软雅黑" panose="020B0503020204020204" pitchFamily="34" charset="-122"/>
                <a:sym typeface="Symbol" panose="05050102010706020507" pitchFamily="18" charset="2"/>
              </a:rPr>
              <a:t>典型地，</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rPr>
              <a:t> 0.125</a:t>
            </a:r>
          </a:p>
          <a:p>
            <a:endParaRPr lang="zh-CN" altLang="en-US" dirty="0"/>
          </a:p>
        </p:txBody>
      </p:sp>
    </p:spTree>
    <p:extLst>
      <p:ext uri="{BB962C8B-B14F-4D97-AF65-F5344CB8AC3E}">
        <p14:creationId xmlns:p14="http://schemas.microsoft.com/office/powerpoint/2010/main" val="30211712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微软雅黑" panose="020B0503020204020204" pitchFamily="34" charset="-122"/>
                <a:ea typeface="微软雅黑" panose="020B0503020204020204" pitchFamily="34" charset="-122"/>
              </a:rPr>
              <a:t>TCP</a:t>
            </a:r>
            <a:r>
              <a:rPr lang="zh-CN" altLang="en-US" sz="3200" dirty="0">
                <a:latin typeface="微软雅黑" panose="020B0503020204020204" pitchFamily="34" charset="-122"/>
                <a:ea typeface="微软雅黑" panose="020B0503020204020204" pitchFamily="34" charset="-122"/>
              </a:rPr>
              <a:t>发送端优化</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r>
              <a:rPr lang="zh-CN" altLang="en-US" dirty="0"/>
              <a:t>如何设置超时值</a:t>
            </a:r>
          </a:p>
        </p:txBody>
      </p:sp>
      <p:sp>
        <p:nvSpPr>
          <p:cNvPr id="3" name="内容占位符 2"/>
          <p:cNvSpPr>
            <a:spLocks noGrp="1"/>
          </p:cNvSpPr>
          <p:nvPr>
            <p:ph idx="1"/>
          </p:nvPr>
        </p:nvSpPr>
        <p:spPr>
          <a:xfrm>
            <a:off x="609600" y="1600203"/>
            <a:ext cx="6248400" cy="4525963"/>
          </a:xfrm>
        </p:spPr>
        <p:txBody>
          <a:bodyPr>
            <a:normAutofit fontScale="92500" lnSpcReduction="20000"/>
          </a:bodyPr>
          <a:lstStyle/>
          <a:p>
            <a:pPr>
              <a:lnSpc>
                <a:spcPct val="120000"/>
              </a:lnSpc>
            </a:pPr>
            <a:r>
              <a:rPr lang="zh-CN" altLang="en-US" sz="2400" dirty="0">
                <a:latin typeface="微软雅黑" panose="020B0503020204020204" pitchFamily="34" charset="-122"/>
                <a:ea typeface="微软雅黑" panose="020B0503020204020204" pitchFamily="34" charset="-122"/>
              </a:rPr>
              <a:t>瞬时</a:t>
            </a:r>
            <a:r>
              <a:rPr lang="en-US" altLang="zh-CN" sz="2400" dirty="0">
                <a:latin typeface="微软雅黑" panose="020B0503020204020204" pitchFamily="34" charset="-122"/>
                <a:ea typeface="微软雅黑" panose="020B0503020204020204" pitchFamily="34" charset="-122"/>
              </a:rPr>
              <a:t>RTT</a:t>
            </a:r>
            <a:r>
              <a:rPr lang="zh-CN" altLang="en-US" sz="2400" dirty="0">
                <a:latin typeface="微软雅黑" panose="020B0503020204020204" pitchFamily="34" charset="-122"/>
                <a:ea typeface="微软雅黑" panose="020B0503020204020204" pitchFamily="34" charset="-122"/>
              </a:rPr>
              <a:t>和平均</a:t>
            </a:r>
            <a:r>
              <a:rPr lang="en-US" altLang="zh-CN" sz="2400" dirty="0">
                <a:latin typeface="微软雅黑" panose="020B0503020204020204" pitchFamily="34" charset="-122"/>
                <a:ea typeface="微软雅黑" panose="020B0503020204020204" pitchFamily="34" charset="-122"/>
              </a:rPr>
              <a:t>RTT</a:t>
            </a:r>
            <a:r>
              <a:rPr lang="zh-CN" altLang="en-US" sz="2400" dirty="0">
                <a:latin typeface="微软雅黑" panose="020B0503020204020204" pitchFamily="34" charset="-122"/>
                <a:ea typeface="微软雅黑" panose="020B0503020204020204" pitchFamily="34" charset="-122"/>
              </a:rPr>
              <a:t>有很大的偏差：</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需要在</a:t>
            </a:r>
            <a:r>
              <a:rPr lang="en-US" altLang="zh-CN" sz="2200" dirty="0" err="1">
                <a:latin typeface="微软雅黑" panose="020B0503020204020204" pitchFamily="34" charset="-122"/>
                <a:ea typeface="微软雅黑" panose="020B0503020204020204" pitchFamily="34" charset="-122"/>
              </a:rPr>
              <a:t>EstimtedRTT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上加一个“安全距离”，作为超时值</a:t>
            </a:r>
            <a:endParaRPr lang="en-US" altLang="zh-CN" sz="22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安全距离的大小与</a:t>
            </a:r>
            <a:r>
              <a:rPr lang="en-US" altLang="zh-CN" sz="2200" dirty="0">
                <a:latin typeface="微软雅黑" panose="020B0503020204020204" pitchFamily="34" charset="-122"/>
                <a:ea typeface="微软雅黑" panose="020B0503020204020204" pitchFamily="34" charset="-122"/>
              </a:rPr>
              <a:t>RTT</a:t>
            </a:r>
            <a:r>
              <a:rPr lang="zh-CN" altLang="en-US" sz="2200" dirty="0">
                <a:latin typeface="微软雅黑" panose="020B0503020204020204" pitchFamily="34" charset="-122"/>
                <a:ea typeface="微软雅黑" panose="020B0503020204020204" pitchFamily="34" charset="-122"/>
              </a:rPr>
              <a:t>的波动幅度有关</a:t>
            </a: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估算</a:t>
            </a:r>
            <a:r>
              <a:rPr lang="en-US" altLang="zh-CN" sz="2400" dirty="0" err="1">
                <a:latin typeface="微软雅黑" panose="020B0503020204020204" pitchFamily="34" charset="-122"/>
                <a:ea typeface="微软雅黑" panose="020B0503020204020204" pitchFamily="34" charset="-122"/>
              </a:rPr>
              <a:t>SampleRTT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与 </a:t>
            </a:r>
            <a:r>
              <a:rPr lang="en-US" altLang="zh-CN" sz="2400" dirty="0" err="1">
                <a:latin typeface="微软雅黑" panose="020B0503020204020204" pitchFamily="34" charset="-122"/>
                <a:ea typeface="微软雅黑" panose="020B0503020204020204" pitchFamily="34" charset="-122"/>
              </a:rPr>
              <a:t>EstimatedRTT</a:t>
            </a:r>
            <a:r>
              <a:rPr lang="zh-CN" altLang="en-US" sz="2400" dirty="0">
                <a:latin typeface="微软雅黑" panose="020B0503020204020204" pitchFamily="34" charset="-122"/>
                <a:ea typeface="微软雅黑" panose="020B0503020204020204" pitchFamily="34" charset="-122"/>
              </a:rPr>
              <a:t>的偏差（称</a:t>
            </a:r>
            <a:r>
              <a:rPr lang="en-US" altLang="zh-CN" sz="2400" dirty="0" err="1">
                <a:solidFill>
                  <a:srgbClr val="C00000"/>
                </a:solidFill>
                <a:latin typeface="微软雅黑" panose="020B0503020204020204" pitchFamily="34" charset="-122"/>
                <a:ea typeface="微软雅黑" panose="020B0503020204020204" pitchFamily="34" charset="-122"/>
              </a:rPr>
              <a:t>DevRTT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en-US" altLang="zh-CN" sz="2200" dirty="0" err="1">
                <a:latin typeface="微软雅黑" panose="020B0503020204020204" pitchFamily="34" charset="-122"/>
                <a:ea typeface="微软雅黑" panose="020B0503020204020204" pitchFamily="34" charset="-122"/>
              </a:rPr>
              <a:t>DevRTT</a:t>
            </a:r>
            <a:r>
              <a:rPr lang="en-US" altLang="zh-CN" sz="2200" dirty="0">
                <a:latin typeface="微软雅黑" panose="020B0503020204020204" pitchFamily="34" charset="-122"/>
                <a:ea typeface="微软雅黑" panose="020B0503020204020204" pitchFamily="34" charset="-122"/>
              </a:rPr>
              <a:t> = (1-</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DevRTT</a:t>
            </a:r>
            <a:r>
              <a:rPr lang="en-US" altLang="zh-CN" sz="2200" dirty="0">
                <a:latin typeface="微软雅黑" panose="020B0503020204020204" pitchFamily="34" charset="-122"/>
                <a:ea typeface="微软雅黑" panose="020B0503020204020204" pitchFamily="34" charset="-122"/>
              </a:rPr>
              <a:t> + </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SampleRTT-EstimatedRTT</a:t>
            </a:r>
            <a:r>
              <a:rPr lang="en-US" altLang="zh-CN" sz="2200" dirty="0">
                <a:latin typeface="微软雅黑" panose="020B0503020204020204" pitchFamily="34" charset="-122"/>
                <a:ea typeface="微软雅黑" panose="020B0503020204020204" pitchFamily="34" charset="-122"/>
              </a:rPr>
              <a:t>|</a:t>
            </a:r>
          </a:p>
          <a:p>
            <a:pPr lvl="1">
              <a:lnSpc>
                <a:spcPct val="120000"/>
              </a:lnSpc>
            </a:pPr>
            <a:r>
              <a:rPr lang="zh-CN" altLang="en-US" sz="2200" dirty="0">
                <a:latin typeface="微软雅黑" panose="020B0503020204020204" pitchFamily="34" charset="-122"/>
                <a:ea typeface="微软雅黑" panose="020B0503020204020204" pitchFamily="34" charset="-122"/>
              </a:rPr>
              <a:t>典型地，</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  = 0.25</a:t>
            </a:r>
          </a:p>
          <a:p>
            <a:pPr>
              <a:lnSpc>
                <a:spcPct val="120000"/>
              </a:lnSpc>
            </a:pPr>
            <a:r>
              <a:rPr lang="zh-CN" altLang="en-US" sz="2400" dirty="0">
                <a:latin typeface="微软雅黑" panose="020B0503020204020204" pitchFamily="34" charset="-122"/>
                <a:ea typeface="微软雅黑" panose="020B0503020204020204" pitchFamily="34" charset="-122"/>
              </a:rPr>
              <a:t>设置重传定时器的超时值：</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en-US" altLang="zh-CN" sz="2200" dirty="0" err="1">
                <a:latin typeface="微软雅黑" panose="020B0503020204020204" pitchFamily="34" charset="-122"/>
                <a:ea typeface="微软雅黑" panose="020B0503020204020204" pitchFamily="34" charset="-122"/>
              </a:rPr>
              <a:t>TimeoutInterval</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EstimatedRTT</a:t>
            </a:r>
            <a:r>
              <a:rPr lang="en-US" altLang="zh-CN" sz="2200" dirty="0">
                <a:latin typeface="微软雅黑" panose="020B0503020204020204" pitchFamily="34" charset="-122"/>
                <a:ea typeface="微软雅黑" panose="020B0503020204020204" pitchFamily="34" charset="-122"/>
              </a:rPr>
              <a:t> + 4*</a:t>
            </a:r>
            <a:r>
              <a:rPr lang="en-US" altLang="zh-CN" sz="2200" dirty="0" err="1">
                <a:latin typeface="微软雅黑" panose="020B0503020204020204" pitchFamily="34" charset="-122"/>
                <a:ea typeface="微软雅黑" panose="020B0503020204020204" pitchFamily="34" charset="-122"/>
              </a:rPr>
              <a:t>DevRTT</a:t>
            </a:r>
            <a:endParaRPr lang="en-US" altLang="zh-CN" sz="2200" dirty="0">
              <a:latin typeface="微软雅黑" panose="020B0503020204020204" pitchFamily="34" charset="-122"/>
              <a:ea typeface="微软雅黑" panose="020B0503020204020204" pitchFamily="34" charset="-122"/>
            </a:endParaRPr>
          </a:p>
          <a:p>
            <a:pPr lvl="1"/>
            <a:endParaRPr lang="zh-CN" altLang="en-US"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84</a:t>
            </a:fld>
            <a:endParaRPr kumimoji="1" lang="zh-CN" alt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694" y="1967097"/>
            <a:ext cx="4979251" cy="3408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4747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微软雅黑" panose="020B0503020204020204" pitchFamily="34" charset="-122"/>
                <a:ea typeface="微软雅黑" panose="020B0503020204020204" pitchFamily="34" charset="-122"/>
              </a:rPr>
              <a:t>TCP</a:t>
            </a:r>
            <a:r>
              <a:rPr lang="zh-CN" altLang="en-US" sz="3200" dirty="0">
                <a:latin typeface="微软雅黑" panose="020B0503020204020204" pitchFamily="34" charset="-122"/>
                <a:ea typeface="微软雅黑" panose="020B0503020204020204" pitchFamily="34" charset="-122"/>
              </a:rPr>
              <a:t>发送端优化</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r>
              <a:rPr lang="zh-CN" altLang="en-US" dirty="0"/>
              <a:t>如何设置超时值 </a:t>
            </a:r>
            <a:r>
              <a:rPr lang="en-US" altLang="zh-CN" dirty="0"/>
              <a:t>- TCP</a:t>
            </a:r>
            <a:r>
              <a:rPr lang="zh-CN" altLang="en-US" dirty="0"/>
              <a:t>确认的二义性</a:t>
            </a:r>
          </a:p>
        </p:txBody>
      </p:sp>
      <p:sp>
        <p:nvSpPr>
          <p:cNvPr id="3" name="内容占位符 2"/>
          <p:cNvSpPr>
            <a:spLocks noGrp="1"/>
          </p:cNvSpPr>
          <p:nvPr>
            <p:ph idx="1"/>
          </p:nvPr>
        </p:nvSpPr>
        <p:spPr>
          <a:xfrm>
            <a:off x="609600" y="1600203"/>
            <a:ext cx="6705600" cy="4525963"/>
          </a:xfrm>
        </p:spPr>
        <p:txBody>
          <a:bodyPr>
            <a:normAutofit lnSpcReduction="10000"/>
          </a:bodyPr>
          <a:lstStyle/>
          <a:p>
            <a:pPr>
              <a:lnSpc>
                <a:spcPct val="120000"/>
              </a:lnSpc>
            </a:pPr>
            <a:r>
              <a:rPr lang="en-US" altLang="zh-CN" sz="2400" dirty="0">
                <a:latin typeface="微软雅黑" panose="020B0503020204020204" pitchFamily="34" charset="-122"/>
                <a:ea typeface="微软雅黑" panose="020B0503020204020204" pitchFamily="34" charset="-122"/>
              </a:rPr>
              <a:t>TCP</a:t>
            </a:r>
            <a:r>
              <a:rPr lang="zh-CN" altLang="en-US" sz="2400" dirty="0">
                <a:latin typeface="微软雅黑" panose="020B0503020204020204" pitchFamily="34" charset="-122"/>
                <a:ea typeface="微软雅黑" panose="020B0503020204020204" pitchFamily="34" charset="-122"/>
              </a:rPr>
              <a:t>确认的二义性问题：</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重传的</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报文段使用与原报文段相同的序号</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发送端收到确认后 ，无法得知是对哪个报文段进行的确认</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二义性确认带来的问题：</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对重传报文段测量的</a:t>
            </a:r>
            <a:r>
              <a:rPr lang="en-US" altLang="zh-CN" sz="2000" dirty="0" err="1">
                <a:latin typeface="微软雅黑" panose="020B0503020204020204" pitchFamily="34" charset="-122"/>
                <a:ea typeface="微软雅黑" panose="020B0503020204020204" pitchFamily="34" charset="-122"/>
              </a:rPr>
              <a:t>SampleRTT</a:t>
            </a:r>
            <a:r>
              <a:rPr lang="zh-CN" altLang="en-US" sz="2000" dirty="0">
                <a:latin typeface="微软雅黑" panose="020B0503020204020204" pitchFamily="34" charset="-122"/>
                <a:ea typeface="微软雅黑" panose="020B0503020204020204" pitchFamily="34" charset="-122"/>
              </a:rPr>
              <a:t>，可能不准确</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解决方法：</a:t>
            </a:r>
          </a:p>
          <a:p>
            <a:pPr lvl="1">
              <a:lnSpc>
                <a:spcPct val="120000"/>
              </a:lnSpc>
            </a:pPr>
            <a:r>
              <a:rPr lang="zh-CN" altLang="en-US" sz="2000" dirty="0">
                <a:latin typeface="微软雅黑" panose="020B0503020204020204" pitchFamily="34" charset="-122"/>
                <a:ea typeface="微软雅黑" panose="020B0503020204020204" pitchFamily="34" charset="-122"/>
              </a:rPr>
              <a:t>忽略有二义性的确认，只对一次发送成功的报文段测量</a:t>
            </a:r>
            <a:r>
              <a:rPr lang="en-US" altLang="zh-CN" sz="2000" dirty="0" err="1">
                <a:latin typeface="微软雅黑" panose="020B0503020204020204" pitchFamily="34" charset="-122"/>
                <a:ea typeface="微软雅黑" panose="020B0503020204020204" pitchFamily="34" charset="-122"/>
              </a:rPr>
              <a:t>SampleRTT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，并更新</a:t>
            </a:r>
            <a:r>
              <a:rPr lang="en-US" altLang="zh-CN" sz="2000" dirty="0" err="1">
                <a:latin typeface="微软雅黑" panose="020B0503020204020204" pitchFamily="34" charset="-122"/>
                <a:ea typeface="微软雅黑" panose="020B0503020204020204" pitchFamily="34" charset="-122"/>
              </a:rPr>
              <a:t>EstimtedRTT</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重传一个段时，停止测量</a:t>
            </a:r>
            <a:r>
              <a:rPr lang="en-US" altLang="zh-CN" sz="2000" dirty="0" err="1">
                <a:latin typeface="微软雅黑" panose="020B0503020204020204" pitchFamily="34" charset="-122"/>
                <a:ea typeface="微软雅黑" panose="020B0503020204020204" pitchFamily="34" charset="-122"/>
              </a:rPr>
              <a:t>SampleRTT</a:t>
            </a:r>
            <a:endParaRPr lang="zh-CN" altLang="en-US" sz="2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85</a:t>
            </a:fld>
            <a:endParaRPr kumimoji="1" lang="zh-CN" altLang="en-US" dirty="0"/>
          </a:p>
        </p:txBody>
      </p:sp>
      <p:pic>
        <p:nvPicPr>
          <p:cNvPr id="9" name="图片 8">
            <a:extLst>
              <a:ext uri="{FF2B5EF4-FFF2-40B4-BE49-F238E27FC236}">
                <a16:creationId xmlns:a16="http://schemas.microsoft.com/office/drawing/2014/main" id="{EA8D286F-4807-4DF1-A93C-65F16AAEBFEF}"/>
              </a:ext>
            </a:extLst>
          </p:cNvPr>
          <p:cNvPicPr>
            <a:picLocks noChangeAspect="1"/>
          </p:cNvPicPr>
          <p:nvPr/>
        </p:nvPicPr>
        <p:blipFill rotWithShape="1">
          <a:blip r:embed="rId3"/>
          <a:srcRect l="9353" b="30275"/>
          <a:stretch/>
        </p:blipFill>
        <p:spPr>
          <a:xfrm>
            <a:off x="7687903" y="1417638"/>
            <a:ext cx="3191059" cy="2450484"/>
          </a:xfrm>
          <a:prstGeom prst="rect">
            <a:avLst/>
          </a:prstGeom>
        </p:spPr>
      </p:pic>
      <p:pic>
        <p:nvPicPr>
          <p:cNvPr id="11" name="图片 10">
            <a:extLst>
              <a:ext uri="{FF2B5EF4-FFF2-40B4-BE49-F238E27FC236}">
                <a16:creationId xmlns:a16="http://schemas.microsoft.com/office/drawing/2014/main" id="{E50C1E7D-6425-4007-B7C1-4A74CA04D55F}"/>
              </a:ext>
            </a:extLst>
          </p:cNvPr>
          <p:cNvPicPr>
            <a:picLocks noChangeAspect="1"/>
          </p:cNvPicPr>
          <p:nvPr/>
        </p:nvPicPr>
        <p:blipFill rotWithShape="1">
          <a:blip r:embed="rId4"/>
          <a:srcRect l="9985" b="25816"/>
          <a:stretch/>
        </p:blipFill>
        <p:spPr>
          <a:xfrm>
            <a:off x="7740381" y="3863184"/>
            <a:ext cx="3086101" cy="2498837"/>
          </a:xfrm>
          <a:prstGeom prst="rect">
            <a:avLst/>
          </a:prstGeom>
        </p:spPr>
      </p:pic>
      <p:sp>
        <p:nvSpPr>
          <p:cNvPr id="12" name="文本框 11"/>
          <p:cNvSpPr txBox="1"/>
          <p:nvPr/>
        </p:nvSpPr>
        <p:spPr>
          <a:xfrm>
            <a:off x="10515600" y="2514600"/>
            <a:ext cx="1345222" cy="646331"/>
          </a:xfrm>
          <a:prstGeom prst="rect">
            <a:avLst/>
          </a:prstGeom>
          <a:noFill/>
        </p:spPr>
        <p:txBody>
          <a:bodyPr wrap="square" rtlCol="0">
            <a:spAutoFit/>
          </a:bodyPr>
          <a:lstStyle/>
          <a:p>
            <a:r>
              <a:rPr lang="zh-CN" altLang="en-US" dirty="0"/>
              <a:t>收到对原报文段的确认</a:t>
            </a:r>
          </a:p>
        </p:txBody>
      </p:sp>
      <p:sp>
        <p:nvSpPr>
          <p:cNvPr id="13" name="文本框 12"/>
          <p:cNvSpPr txBox="1"/>
          <p:nvPr/>
        </p:nvSpPr>
        <p:spPr>
          <a:xfrm>
            <a:off x="10383716" y="4960146"/>
            <a:ext cx="1608990" cy="646331"/>
          </a:xfrm>
          <a:prstGeom prst="rect">
            <a:avLst/>
          </a:prstGeom>
          <a:noFill/>
        </p:spPr>
        <p:txBody>
          <a:bodyPr wrap="square" rtlCol="0">
            <a:spAutoFit/>
          </a:bodyPr>
          <a:lstStyle/>
          <a:p>
            <a:r>
              <a:rPr lang="zh-CN" altLang="en-US" dirty="0"/>
              <a:t>收到对重传报文段的确认</a:t>
            </a:r>
          </a:p>
        </p:txBody>
      </p:sp>
    </p:spTree>
    <p:extLst>
      <p:ext uri="{BB962C8B-B14F-4D97-AF65-F5344CB8AC3E}">
        <p14:creationId xmlns:p14="http://schemas.microsoft.com/office/powerpoint/2010/main" val="14902316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微软雅黑" panose="020B0503020204020204" pitchFamily="34" charset="-122"/>
                <a:ea typeface="微软雅黑" panose="020B0503020204020204" pitchFamily="34" charset="-122"/>
              </a:rPr>
              <a:t>TCP</a:t>
            </a:r>
            <a:r>
              <a:rPr lang="zh-CN" altLang="en-US" sz="3200" dirty="0">
                <a:latin typeface="微软雅黑" panose="020B0503020204020204" pitchFamily="34" charset="-122"/>
                <a:ea typeface="微软雅黑" panose="020B0503020204020204" pitchFamily="34" charset="-122"/>
              </a:rPr>
              <a:t>发送端优化</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r>
              <a:rPr lang="zh-CN" altLang="en-US" dirty="0"/>
              <a:t>如何设置超时值 </a:t>
            </a:r>
            <a:r>
              <a:rPr lang="en-US" altLang="zh-CN" dirty="0"/>
              <a:t>- </a:t>
            </a:r>
            <a:r>
              <a:rPr lang="zh-CN" altLang="en-US" dirty="0"/>
              <a:t>定时器补偿</a:t>
            </a:r>
          </a:p>
        </p:txBody>
      </p:sp>
      <p:sp>
        <p:nvSpPr>
          <p:cNvPr id="3" name="内容占位符 2"/>
          <p:cNvSpPr>
            <a:spLocks noGrp="1"/>
          </p:cNvSpPr>
          <p:nvPr>
            <p:ph idx="1"/>
          </p:nvPr>
        </p:nvSpPr>
        <p:spPr/>
        <p:txBody>
          <a:bodyPr/>
          <a:lstStyle/>
          <a:p>
            <a:pPr>
              <a:lnSpc>
                <a:spcPct val="120000"/>
              </a:lnSpc>
            </a:pPr>
            <a:r>
              <a:rPr lang="zh-CN" altLang="en-US" dirty="0">
                <a:latin typeface="微软雅黑" panose="020B0503020204020204" pitchFamily="34" charset="-122"/>
                <a:ea typeface="微软雅黑" panose="020B0503020204020204" pitchFamily="34" charset="-122"/>
              </a:rPr>
              <a:t>简单忽略重传报文段的问题：</a:t>
            </a:r>
          </a:p>
          <a:p>
            <a:pPr lvl="1">
              <a:lnSpc>
                <a:spcPct val="120000"/>
              </a:lnSpc>
            </a:pPr>
            <a:r>
              <a:rPr lang="zh-CN" altLang="en-US" dirty="0">
                <a:latin typeface="微软雅黑" panose="020B0503020204020204" pitchFamily="34" charset="-122"/>
                <a:ea typeface="微软雅黑" panose="020B0503020204020204" pitchFamily="34" charset="-122"/>
              </a:rPr>
              <a:t>重传意味着超时值可能偏小了，需要增大</a:t>
            </a:r>
          </a:p>
          <a:p>
            <a:pPr lvl="1">
              <a:lnSpc>
                <a:spcPct val="120000"/>
              </a:lnSpc>
            </a:pPr>
            <a:r>
              <a:rPr lang="zh-CN" altLang="en-US" dirty="0">
                <a:latin typeface="微软雅黑" panose="020B0503020204020204" pitchFamily="34" charset="-122"/>
                <a:ea typeface="微软雅黑" panose="020B0503020204020204" pitchFamily="34" charset="-122"/>
              </a:rPr>
              <a:t>若简单忽略重传报文段（不更新</a:t>
            </a:r>
            <a:r>
              <a:rPr lang="en-US" altLang="zh-CN" dirty="0" err="1">
                <a:latin typeface="微软雅黑" panose="020B0503020204020204" pitchFamily="34" charset="-122"/>
                <a:ea typeface="微软雅黑" panose="020B0503020204020204" pitchFamily="34" charset="-122"/>
              </a:rPr>
              <a:t>EstimtedRTT</a:t>
            </a:r>
            <a:r>
              <a:rPr lang="zh-CN" altLang="en-US" dirty="0">
                <a:latin typeface="微软雅黑" panose="020B0503020204020204" pitchFamily="34" charset="-122"/>
                <a:ea typeface="微软雅黑" panose="020B0503020204020204" pitchFamily="34" charset="-122"/>
              </a:rPr>
              <a:t>），则超时值也不会更新，超时设置过小的问题没有解决</a:t>
            </a:r>
          </a:p>
          <a:p>
            <a:pPr>
              <a:lnSpc>
                <a:spcPct val="120000"/>
              </a:lnSpc>
            </a:pPr>
            <a:r>
              <a:rPr lang="zh-CN" altLang="en-US" dirty="0">
                <a:latin typeface="微软雅黑" panose="020B0503020204020204" pitchFamily="34" charset="-122"/>
                <a:ea typeface="微软雅黑" panose="020B0503020204020204" pitchFamily="34" charset="-122"/>
              </a:rPr>
              <a:t>解决方法：定时器补偿策略</a:t>
            </a:r>
          </a:p>
          <a:p>
            <a:pPr lvl="1">
              <a:lnSpc>
                <a:spcPct val="120000"/>
              </a:lnSpc>
            </a:pPr>
            <a:r>
              <a:rPr lang="zh-CN" altLang="en-US" dirty="0">
                <a:latin typeface="微软雅黑" panose="020B0503020204020204" pitchFamily="34" charset="-122"/>
                <a:ea typeface="微软雅黑" panose="020B0503020204020204" pitchFamily="34" charset="-122"/>
              </a:rPr>
              <a:t>发送方每重传一个报文段，就直接将超时值增大一倍（不依赖于</a:t>
            </a:r>
            <a:r>
              <a:rPr lang="en-US" altLang="zh-CN" dirty="0">
                <a:latin typeface="微软雅黑" panose="020B0503020204020204" pitchFamily="34" charset="-122"/>
                <a:ea typeface="微软雅黑" panose="020B0503020204020204" pitchFamily="34" charset="-122"/>
              </a:rPr>
              <a:t>RTT</a:t>
            </a:r>
            <a:r>
              <a:rPr lang="zh-CN" altLang="en-US" dirty="0">
                <a:latin typeface="微软雅黑" panose="020B0503020204020204" pitchFamily="34" charset="-122"/>
                <a:ea typeface="微软雅黑" panose="020B0503020204020204" pitchFamily="34" charset="-122"/>
              </a:rPr>
              <a:t>的更新）</a:t>
            </a:r>
          </a:p>
          <a:p>
            <a:pPr lvl="1">
              <a:lnSpc>
                <a:spcPct val="120000"/>
              </a:lnSpc>
            </a:pPr>
            <a:r>
              <a:rPr lang="zh-CN" altLang="en-US" dirty="0">
                <a:latin typeface="微软雅黑" panose="020B0503020204020204" pitchFamily="34" charset="-122"/>
                <a:ea typeface="微软雅黑" panose="020B0503020204020204" pitchFamily="34" charset="-122"/>
              </a:rPr>
              <a:t>效果：若连续发生超时事件，超时值呈指数增长（至一个设定的上限值）</a:t>
            </a:r>
          </a:p>
          <a:p>
            <a:endParaRPr lang="zh-CN" altLang="en-US"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86</a:t>
            </a:fld>
            <a:endParaRPr kumimoji="1" lang="zh-CN" altLang="en-US" dirty="0"/>
          </a:p>
        </p:txBody>
      </p:sp>
    </p:spTree>
    <p:extLst>
      <p:ext uri="{BB962C8B-B14F-4D97-AF65-F5344CB8AC3E}">
        <p14:creationId xmlns:p14="http://schemas.microsoft.com/office/powerpoint/2010/main" val="4289542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微软雅黑" panose="020B0503020204020204" pitchFamily="34" charset="-122"/>
                <a:ea typeface="微软雅黑" panose="020B0503020204020204" pitchFamily="34" charset="-122"/>
              </a:rPr>
              <a:t>TCP</a:t>
            </a:r>
            <a:r>
              <a:rPr lang="zh-CN" altLang="en-US" sz="3200" dirty="0">
                <a:latin typeface="微软雅黑" panose="020B0503020204020204" pitchFamily="34" charset="-122"/>
                <a:ea typeface="微软雅黑" panose="020B0503020204020204" pitchFamily="34" charset="-122"/>
              </a:rPr>
              <a:t>发送端优化</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r>
              <a:rPr lang="zh-CN" altLang="en-US" dirty="0"/>
              <a:t>如何设置超时值 </a:t>
            </a:r>
            <a:r>
              <a:rPr lang="en-US" altLang="zh-CN" dirty="0"/>
              <a:t>- </a:t>
            </a:r>
            <a:r>
              <a:rPr lang="en-US" altLang="zh-CN" dirty="0" err="1"/>
              <a:t>Karn</a:t>
            </a:r>
            <a:r>
              <a:rPr lang="zh-CN" altLang="en-US" dirty="0"/>
              <a:t>算法</a:t>
            </a:r>
          </a:p>
        </p:txBody>
      </p:sp>
      <p:sp>
        <p:nvSpPr>
          <p:cNvPr id="3" name="内容占位符 2"/>
          <p:cNvSpPr>
            <a:spLocks noGrp="1"/>
          </p:cNvSpPr>
          <p:nvPr>
            <p:ph idx="1"/>
          </p:nvPr>
        </p:nvSpPr>
        <p:spPr/>
        <p:txBody>
          <a:bodyPr/>
          <a:lstStyle/>
          <a:p>
            <a:pPr algn="just">
              <a:lnSpc>
                <a:spcPct val="120000"/>
              </a:lnSpc>
            </a:pPr>
            <a:r>
              <a:rPr lang="en-US" altLang="zh-CN" dirty="0" err="1">
                <a:latin typeface="微软雅黑" panose="020B0503020204020204" pitchFamily="34" charset="-122"/>
                <a:ea typeface="微软雅黑" panose="020B0503020204020204" pitchFamily="34" charset="-122"/>
              </a:rPr>
              <a:t>Karn</a:t>
            </a:r>
            <a:r>
              <a:rPr lang="zh-CN" altLang="en-US" dirty="0">
                <a:latin typeface="微软雅黑" panose="020B0503020204020204" pitchFamily="34" charset="-122"/>
                <a:ea typeface="微软雅黑" panose="020B0503020204020204" pitchFamily="34" charset="-122"/>
              </a:rPr>
              <a:t>算法结合使用</a:t>
            </a:r>
            <a:r>
              <a:rPr lang="en-US" altLang="zh-CN" dirty="0">
                <a:latin typeface="微软雅黑" panose="020B0503020204020204" pitchFamily="34" charset="-122"/>
                <a:ea typeface="微软雅黑" panose="020B0503020204020204" pitchFamily="34" charset="-122"/>
              </a:rPr>
              <a:t>RTT</a:t>
            </a:r>
            <a:r>
              <a:rPr lang="zh-CN" altLang="en-US" dirty="0">
                <a:latin typeface="微软雅黑" panose="020B0503020204020204" pitchFamily="34" charset="-122"/>
                <a:ea typeface="微软雅黑" panose="020B0503020204020204" pitchFamily="34" charset="-122"/>
              </a:rPr>
              <a:t>估计值和定时器补偿策略确定超时值：</a:t>
            </a:r>
          </a:p>
          <a:p>
            <a:pPr lvl="1" algn="just">
              <a:lnSpc>
                <a:spcPct val="120000"/>
              </a:lnSpc>
            </a:pPr>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EstimatedRTT</a:t>
            </a:r>
            <a:r>
              <a:rPr lang="zh-CN" altLang="en-US" dirty="0">
                <a:latin typeface="微软雅黑" panose="020B0503020204020204" pitchFamily="34" charset="-122"/>
                <a:ea typeface="微软雅黑" panose="020B0503020204020204" pitchFamily="34" charset="-122"/>
              </a:rPr>
              <a:t>估计初始的超时值</a:t>
            </a:r>
          </a:p>
          <a:p>
            <a:pPr lvl="1" algn="just">
              <a:lnSpc>
                <a:spcPct val="120000"/>
              </a:lnSpc>
            </a:pPr>
            <a:r>
              <a:rPr lang="zh-CN" altLang="en-US" dirty="0">
                <a:latin typeface="微软雅黑" panose="020B0503020204020204" pitchFamily="34" charset="-122"/>
                <a:ea typeface="微软雅黑" panose="020B0503020204020204" pitchFamily="34" charset="-122"/>
              </a:rPr>
              <a:t>若发生超时，每次重传时对定时器进行补偿（超时值加倍），直到成功传输一个报文段为止</a:t>
            </a:r>
          </a:p>
          <a:p>
            <a:pPr lvl="1" algn="just">
              <a:lnSpc>
                <a:spcPct val="120000"/>
              </a:lnSpc>
            </a:pPr>
            <a:r>
              <a:rPr lang="zh-CN" altLang="en-US" dirty="0">
                <a:latin typeface="微软雅黑" panose="020B0503020204020204" pitchFamily="34" charset="-122"/>
                <a:ea typeface="微软雅黑" panose="020B0503020204020204" pitchFamily="34" charset="-122"/>
              </a:rPr>
              <a:t>若收到上层应用数据、或某个报文段没有重传就被确认了，用最近的</a:t>
            </a:r>
            <a:r>
              <a:rPr lang="en-US" altLang="zh-CN" dirty="0" err="1">
                <a:latin typeface="微软雅黑" panose="020B0503020204020204" pitchFamily="34" charset="-122"/>
                <a:ea typeface="微软雅黑" panose="020B0503020204020204" pitchFamily="34" charset="-122"/>
              </a:rPr>
              <a:t>EstimatedRTT估计超时值</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87</a:t>
            </a:fld>
            <a:endParaRPr kumimoji="1" lang="zh-CN" altLang="en-US" dirty="0"/>
          </a:p>
        </p:txBody>
      </p:sp>
    </p:spTree>
    <p:extLst>
      <p:ext uri="{BB962C8B-B14F-4D97-AF65-F5344CB8AC3E}">
        <p14:creationId xmlns:p14="http://schemas.microsoft.com/office/powerpoint/2010/main" val="6414726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发送端</a:t>
            </a:r>
            <a:r>
              <a:rPr lang="zh-CN" altLang="en-US"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2</a:t>
            </a:r>
            <a:r>
              <a:rPr lang="zh-CN" altLang="en-US" dirty="0"/>
              <a:t>：快速重传</a:t>
            </a:r>
          </a:p>
        </p:txBody>
      </p:sp>
      <p:sp>
        <p:nvSpPr>
          <p:cNvPr id="5" name="Rectangle 3"/>
          <p:cNvSpPr>
            <a:spLocks noGrp="1" noChangeArrowheads="1"/>
          </p:cNvSpPr>
          <p:nvPr>
            <p:ph idx="1"/>
          </p:nvPr>
        </p:nvSpPr>
        <p:spPr>
          <a:xfrm>
            <a:off x="609600" y="1600203"/>
            <a:ext cx="4114800" cy="4525963"/>
          </a:xfrm>
        </p:spPr>
        <p:txBody>
          <a:bodyPr>
            <a:normAutofit/>
          </a:bodyPr>
          <a:lstStyle/>
          <a:p>
            <a:pPr>
              <a:lnSpc>
                <a:spcPct val="110000"/>
              </a:lnSpc>
            </a:pPr>
            <a:r>
              <a:rPr lang="en-US" altLang="zh-CN" sz="2400" dirty="0" err="1">
                <a:latin typeface="微软雅黑" panose="020B0503020204020204" pitchFamily="34" charset="-122"/>
                <a:ea typeface="微软雅黑" panose="020B0503020204020204" pitchFamily="34" charset="-122"/>
              </a:rPr>
              <a:t>仅靠超时重发丢失的报文段</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恢复</a:t>
            </a:r>
            <a:r>
              <a:rPr lang="en-US" altLang="zh-CN" sz="2400" dirty="0" err="1">
                <a:latin typeface="微软雅黑" panose="020B0503020204020204" pitchFamily="34" charset="-122"/>
                <a:ea typeface="微软雅黑" panose="020B0503020204020204" pitchFamily="34" charset="-122"/>
              </a:rPr>
              <a:t>太慢</a:t>
            </a:r>
            <a:r>
              <a:rPr lang="en-US" altLang="zh-CN" sz="2400" dirty="0">
                <a:latin typeface="微软雅黑" panose="020B0503020204020204" pitchFamily="34" charset="-122"/>
                <a:ea typeface="微软雅黑" panose="020B0503020204020204" pitchFamily="34" charset="-122"/>
              </a:rPr>
              <a:t>！</a:t>
            </a:r>
          </a:p>
          <a:p>
            <a:pPr>
              <a:lnSpc>
                <a:spcPct val="110000"/>
              </a:lnSpc>
            </a:pPr>
            <a:r>
              <a:rPr lang="zh-CN" altLang="en-US" sz="2400" dirty="0">
                <a:solidFill>
                  <a:srgbClr val="C00000"/>
                </a:solidFill>
                <a:latin typeface="微软雅黑" panose="020B0503020204020204" pitchFamily="34" charset="-122"/>
                <a:ea typeface="微软雅黑" panose="020B0503020204020204" pitchFamily="34" charset="-122"/>
              </a:rPr>
              <a:t>发送方可利用</a:t>
            </a:r>
            <a:r>
              <a:rPr lang="en-US" altLang="zh-CN" sz="2400" dirty="0" err="1">
                <a:solidFill>
                  <a:srgbClr val="C00000"/>
                </a:solidFill>
                <a:latin typeface="微软雅黑" panose="020B0503020204020204" pitchFamily="34" charset="-122"/>
                <a:ea typeface="微软雅黑" panose="020B0503020204020204" pitchFamily="34" charset="-122"/>
              </a:rPr>
              <a:t>重复ACK检测报文段丢失</a:t>
            </a:r>
            <a:r>
              <a:rPr lang="en-US" altLang="zh-CN" sz="2400" dirty="0">
                <a:solidFill>
                  <a:srgbClr val="C00000"/>
                </a:solidFill>
                <a:latin typeface="微软雅黑" panose="020B0503020204020204" pitchFamily="34" charset="-122"/>
                <a:ea typeface="微软雅黑" panose="020B0503020204020204" pitchFamily="34" charset="-122"/>
              </a:rPr>
              <a:t>：</a:t>
            </a:r>
          </a:p>
          <a:p>
            <a:pPr lvl="1">
              <a:lnSpc>
                <a:spcPct val="110000"/>
              </a:lnSpc>
            </a:pPr>
            <a:r>
              <a:rPr lang="en-US" altLang="zh-CN" sz="2000" dirty="0" err="1">
                <a:latin typeface="微软雅黑" panose="020B0503020204020204" pitchFamily="34" charset="-122"/>
                <a:ea typeface="微软雅黑" panose="020B0503020204020204" pitchFamily="34" charset="-122"/>
              </a:rPr>
              <a:t>发送方通常连续发送许多报文段</a:t>
            </a:r>
            <a:endParaRPr lang="en-US" altLang="zh-CN" sz="2000" dirty="0">
              <a:latin typeface="微软雅黑" panose="020B0503020204020204" pitchFamily="34" charset="-122"/>
              <a:ea typeface="微软雅黑" panose="020B0503020204020204" pitchFamily="34" charset="-122"/>
            </a:endParaRPr>
          </a:p>
          <a:p>
            <a:pPr lvl="1">
              <a:lnSpc>
                <a:spcPct val="110000"/>
              </a:lnSpc>
            </a:pPr>
            <a:r>
              <a:rPr lang="en-US" altLang="zh-CN" sz="2000" dirty="0" err="1">
                <a:latin typeface="微软雅黑" panose="020B0503020204020204" pitchFamily="34" charset="-122"/>
                <a:ea typeface="微软雅黑" panose="020B0503020204020204" pitchFamily="34" charset="-122"/>
              </a:rPr>
              <a:t>若仅有个别报文段丢失，发送方将收到多个重复序号的ACK</a:t>
            </a:r>
            <a:endParaRPr lang="en-US" altLang="zh-CN" sz="2000" dirty="0">
              <a:latin typeface="微软雅黑" panose="020B0503020204020204" pitchFamily="34" charset="-122"/>
              <a:ea typeface="微软雅黑" panose="020B0503020204020204" pitchFamily="34" charset="-122"/>
            </a:endParaRPr>
          </a:p>
          <a:p>
            <a:pPr lvl="1">
              <a:lnSpc>
                <a:spcPct val="110000"/>
              </a:lnSpc>
            </a:pPr>
            <a:r>
              <a:rPr lang="zh-CN" altLang="en-US" sz="2000" dirty="0">
                <a:latin typeface="微软雅黑" panose="020B0503020204020204" pitchFamily="34" charset="-122"/>
                <a:ea typeface="微软雅黑" panose="020B0503020204020204" pitchFamily="34" charset="-122"/>
              </a:rPr>
              <a:t>多数情况下</a:t>
            </a:r>
            <a:r>
              <a:rPr lang="en-US" altLang="zh-CN" sz="2000" dirty="0" err="1">
                <a:latin typeface="微软雅黑" panose="020B0503020204020204" pitchFamily="34" charset="-122"/>
                <a:ea typeface="微软雅黑" panose="020B0503020204020204" pitchFamily="34" charset="-122"/>
              </a:rPr>
              <a:t>IP按序交付分组，重复ACK极有可能因丢包产生</a:t>
            </a:r>
            <a:endParaRPr lang="en-US" altLang="zh-CN" sz="2000" dirty="0">
              <a:latin typeface="微软雅黑" panose="020B0503020204020204" pitchFamily="34" charset="-122"/>
              <a:ea typeface="微软雅黑" panose="020B0503020204020204" pitchFamily="34" charset="-122"/>
            </a:endParaRPr>
          </a:p>
          <a:p>
            <a:pPr lvl="1"/>
            <a:endParaRPr lang="en-US" altLang="zh-CN" sz="2000" dirty="0">
              <a:ea typeface="宋体" panose="02010600030101010101" pitchFamily="2"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88</a:t>
            </a:fld>
            <a:endParaRPr kumimoji="1" lang="zh-CN" altLang="en-US" dirty="0"/>
          </a:p>
        </p:txBody>
      </p:sp>
      <p:sp>
        <p:nvSpPr>
          <p:cNvPr id="6" name="Rectangle 3"/>
          <p:cNvSpPr txBox="1">
            <a:spLocks noChangeArrowheads="1"/>
          </p:cNvSpPr>
          <p:nvPr/>
        </p:nvSpPr>
        <p:spPr>
          <a:xfrm>
            <a:off x="4873704" y="1530694"/>
            <a:ext cx="3656926" cy="45866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dirty="0" err="1">
                <a:solidFill>
                  <a:srgbClr val="C00000"/>
                </a:solidFill>
                <a:latin typeface="微软雅黑" panose="020B0503020204020204" pitchFamily="34" charset="-122"/>
                <a:ea typeface="微软雅黑" panose="020B0503020204020204" pitchFamily="34" charset="-122"/>
              </a:rPr>
              <a:t>快速重传</a:t>
            </a:r>
            <a:r>
              <a:rPr lang="en-US" altLang="zh-CN" sz="2400" dirty="0">
                <a:solidFill>
                  <a:srgbClr val="C00000"/>
                </a:solidFill>
                <a:latin typeface="微软雅黑" panose="020B0503020204020204" pitchFamily="34" charset="-122"/>
                <a:ea typeface="微软雅黑" panose="020B0503020204020204" pitchFamily="34" charset="-122"/>
              </a:rPr>
              <a:t>: </a:t>
            </a:r>
          </a:p>
          <a:p>
            <a:pPr lvl="1">
              <a:lnSpc>
                <a:spcPct val="120000"/>
              </a:lnSpc>
            </a:pPr>
            <a:r>
              <a:rPr lang="zh-CN" altLang="en-US" sz="2000" dirty="0">
                <a:latin typeface="微软雅黑" panose="020B0503020204020204" pitchFamily="34" charset="-122"/>
                <a:ea typeface="微软雅黑" panose="020B0503020204020204" pitchFamily="34" charset="-122"/>
              </a:rPr>
              <a:t>所谓快速重传，就是在定时器到期前重发丢失的报文段</a:t>
            </a:r>
            <a:endParaRPr lang="en-US" altLang="zh-CN" sz="2000" dirty="0">
              <a:latin typeface="微软雅黑" panose="020B0503020204020204" pitchFamily="34" charset="-122"/>
              <a:ea typeface="微软雅黑" panose="020B0503020204020204" pitchFamily="34" charset="-122"/>
            </a:endParaRPr>
          </a:p>
          <a:p>
            <a:pPr>
              <a:lnSpc>
                <a:spcPct val="120000"/>
              </a:lnSpc>
            </a:pP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err="1">
                <a:latin typeface="微软雅黑" panose="020B0503020204020204" pitchFamily="34" charset="-122"/>
                <a:ea typeface="微软雅黑" panose="020B0503020204020204" pitchFamily="34" charset="-122"/>
              </a:rPr>
              <a:t>TCP协议规定</a:t>
            </a:r>
            <a:r>
              <a:rPr lang="en-US" altLang="zh-CN" sz="2400" dirty="0">
                <a:latin typeface="微软雅黑" panose="020B0503020204020204" pitchFamily="34" charset="-122"/>
                <a:ea typeface="微软雅黑" panose="020B0503020204020204" pitchFamily="34" charset="-122"/>
              </a:rPr>
              <a:t>：</a:t>
            </a:r>
          </a:p>
          <a:p>
            <a:pPr lvl="1">
              <a:lnSpc>
                <a:spcPct val="120000"/>
              </a:lnSpc>
            </a:pPr>
            <a:r>
              <a:rPr lang="en-US" altLang="zh-CN" sz="2000" dirty="0">
                <a:latin typeface="微软雅黑" panose="020B0503020204020204" pitchFamily="34" charset="-122"/>
                <a:ea typeface="微软雅黑" panose="020B0503020204020204" pitchFamily="34" charset="-122"/>
              </a:rPr>
              <a:t>当发送方收到</a:t>
            </a:r>
            <a:r>
              <a:rPr lang="en-US" altLang="zh-CN" sz="2000" dirty="0">
                <a:solidFill>
                  <a:srgbClr val="C00000"/>
                </a:solidFill>
                <a:latin typeface="微软雅黑" panose="020B0503020204020204" pitchFamily="34" charset="-122"/>
                <a:ea typeface="微软雅黑" panose="020B0503020204020204" pitchFamily="34" charset="-122"/>
              </a:rPr>
              <a:t>对同一序号的3次重复确认</a:t>
            </a:r>
            <a:r>
              <a:rPr lang="en-US" altLang="zh-CN" sz="2000" dirty="0">
                <a:latin typeface="微软雅黑" panose="020B0503020204020204" pitchFamily="34" charset="-122"/>
                <a:ea typeface="微软雅黑" panose="020B0503020204020204" pitchFamily="34" charset="-122"/>
              </a:rPr>
              <a:t>时，立即重发包含该序号的报文段</a:t>
            </a:r>
          </a:p>
          <a:p>
            <a:pPr lvl="1"/>
            <a:endParaRPr lang="en-US" altLang="zh-CN" sz="2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8484726" y="1394382"/>
            <a:ext cx="3108324" cy="4499858"/>
            <a:chOff x="4206876" y="1139825"/>
            <a:chExt cx="3235324" cy="4868863"/>
          </a:xfrm>
        </p:grpSpPr>
        <p:sp>
          <p:nvSpPr>
            <p:cNvPr id="8" name="Line 3"/>
            <p:cNvSpPr>
              <a:spLocks noChangeShapeType="1"/>
            </p:cNvSpPr>
            <p:nvPr/>
          </p:nvSpPr>
          <p:spPr bwMode="auto">
            <a:xfrm>
              <a:off x="4592638" y="23193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4592638" y="2547939"/>
              <a:ext cx="1757362" cy="4143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flipH="1">
              <a:off x="4589464" y="2014538"/>
              <a:ext cx="3175" cy="3994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7107238" y="2090738"/>
              <a:ext cx="11112" cy="3903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flipH="1">
              <a:off x="4556126" y="2962276"/>
              <a:ext cx="2519363" cy="8096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4"/>
            <p:cNvSpPr>
              <a:spLocks noChangeShapeType="1"/>
            </p:cNvSpPr>
            <p:nvPr/>
          </p:nvSpPr>
          <p:spPr bwMode="auto">
            <a:xfrm>
              <a:off x="4592638" y="27765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5"/>
            <p:cNvSpPr>
              <a:spLocks noChangeShapeType="1"/>
            </p:cNvSpPr>
            <p:nvPr/>
          </p:nvSpPr>
          <p:spPr bwMode="auto">
            <a:xfrm>
              <a:off x="4592638" y="32337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6"/>
            <p:cNvSpPr>
              <a:spLocks noChangeShapeType="1"/>
            </p:cNvSpPr>
            <p:nvPr/>
          </p:nvSpPr>
          <p:spPr bwMode="auto">
            <a:xfrm>
              <a:off x="4592638" y="30051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7"/>
            <p:cNvSpPr>
              <a:spLocks noChangeShapeType="1"/>
            </p:cNvSpPr>
            <p:nvPr/>
          </p:nvSpPr>
          <p:spPr bwMode="auto">
            <a:xfrm flipH="1">
              <a:off x="4557714" y="3386138"/>
              <a:ext cx="2530475" cy="83026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8"/>
            <p:cNvSpPr>
              <a:spLocks noChangeShapeType="1"/>
            </p:cNvSpPr>
            <p:nvPr/>
          </p:nvSpPr>
          <p:spPr bwMode="auto">
            <a:xfrm flipH="1">
              <a:off x="4592638" y="3614738"/>
              <a:ext cx="2506662" cy="8874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p:cNvSpPr>
              <a:spLocks noChangeShapeType="1"/>
            </p:cNvSpPr>
            <p:nvPr/>
          </p:nvSpPr>
          <p:spPr bwMode="auto">
            <a:xfrm flipH="1">
              <a:off x="4592638" y="3843338"/>
              <a:ext cx="2495550" cy="9001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20"/>
            <p:cNvSpPr txBox="1">
              <a:spLocks noChangeArrowheads="1"/>
            </p:cNvSpPr>
            <p:nvPr/>
          </p:nvSpPr>
          <p:spPr bwMode="auto">
            <a:xfrm>
              <a:off x="6265864" y="2714625"/>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2400">
                  <a:solidFill>
                    <a:srgbClr val="FF0000"/>
                  </a:solidFill>
                  <a:latin typeface="Arial" panose="020B0604020202020204" pitchFamily="34" charset="0"/>
                  <a:ea typeface="宋体" panose="02010600030101010101" pitchFamily="2" charset="-122"/>
                </a:rPr>
                <a:t>X</a:t>
              </a:r>
              <a:endParaRPr lang="en-US" altLang="zh-CN" sz="1000">
                <a:latin typeface="Times New Roman" panose="02020603050405020304" pitchFamily="18" charset="0"/>
                <a:ea typeface="宋体" panose="02010600030101010101" pitchFamily="2" charset="-122"/>
              </a:endParaRPr>
            </a:p>
          </p:txBody>
        </p:sp>
        <p:sp>
          <p:nvSpPr>
            <p:cNvPr id="20" name="Line 24"/>
            <p:cNvSpPr>
              <a:spLocks noChangeShapeType="1"/>
            </p:cNvSpPr>
            <p:nvPr/>
          </p:nvSpPr>
          <p:spPr bwMode="auto">
            <a:xfrm>
              <a:off x="4618038" y="47847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34"/>
            <p:cNvSpPr txBox="1">
              <a:spLocks noChangeArrowheads="1"/>
            </p:cNvSpPr>
            <p:nvPr/>
          </p:nvSpPr>
          <p:spPr bwMode="auto">
            <a:xfrm>
              <a:off x="6602976" y="1139825"/>
              <a:ext cx="835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B</a:t>
              </a:r>
            </a:p>
          </p:txBody>
        </p:sp>
        <p:sp>
          <p:nvSpPr>
            <p:cNvPr id="22" name="Text Box 38"/>
            <p:cNvSpPr txBox="1">
              <a:spLocks noChangeArrowheads="1"/>
            </p:cNvSpPr>
            <p:nvPr/>
          </p:nvSpPr>
          <p:spPr bwMode="auto">
            <a:xfrm>
              <a:off x="4260520" y="1157288"/>
              <a:ext cx="856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600">
                  <a:ea typeface="宋体" panose="02010600030101010101" pitchFamily="2" charset="-122"/>
                </a:rPr>
                <a:t>Host A</a:t>
              </a:r>
            </a:p>
          </p:txBody>
        </p:sp>
        <p:sp>
          <p:nvSpPr>
            <p:cNvPr id="23" name="Text Box 40"/>
            <p:cNvSpPr txBox="1">
              <a:spLocks noChangeArrowheads="1"/>
            </p:cNvSpPr>
            <p:nvPr/>
          </p:nvSpPr>
          <p:spPr bwMode="auto">
            <a:xfrm>
              <a:off x="4678634" y="2239964"/>
              <a:ext cx="2209259"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Seq=92, 8 bytes of data</a:t>
              </a:r>
            </a:p>
          </p:txBody>
        </p:sp>
        <p:grpSp>
          <p:nvGrpSpPr>
            <p:cNvPr id="24" name="Group 41"/>
            <p:cNvGrpSpPr>
              <a:grpSpLocks/>
            </p:cNvGrpSpPr>
            <p:nvPr/>
          </p:nvGrpSpPr>
          <p:grpSpPr bwMode="auto">
            <a:xfrm>
              <a:off x="4694239" y="3489325"/>
              <a:ext cx="949325" cy="304800"/>
              <a:chOff x="4215" y="2253"/>
              <a:chExt cx="598" cy="192"/>
            </a:xfrm>
          </p:grpSpPr>
          <p:sp>
            <p:nvSpPr>
              <p:cNvPr id="52" name="Rectangle 42"/>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53" name="Text Box 43"/>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grpSp>
          <p:nvGrpSpPr>
            <p:cNvPr id="25" name="Group 78"/>
            <p:cNvGrpSpPr>
              <a:grpSpLocks/>
            </p:cNvGrpSpPr>
            <p:nvPr/>
          </p:nvGrpSpPr>
          <p:grpSpPr bwMode="auto">
            <a:xfrm>
              <a:off x="4206876" y="2292350"/>
              <a:ext cx="400050" cy="3524250"/>
              <a:chOff x="396" y="868"/>
              <a:chExt cx="252" cy="2220"/>
            </a:xfrm>
          </p:grpSpPr>
          <p:sp>
            <p:nvSpPr>
              <p:cNvPr id="45" name="Text Box 50"/>
              <p:cNvSpPr txBox="1">
                <a:spLocks noChangeArrowheads="1"/>
              </p:cNvSpPr>
              <p:nvPr/>
            </p:nvSpPr>
            <p:spPr bwMode="auto">
              <a:xfrm rot="10800000">
                <a:off x="396" y="1763"/>
                <a:ext cx="252"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timeout</a:t>
                </a:r>
              </a:p>
            </p:txBody>
          </p:sp>
          <p:grpSp>
            <p:nvGrpSpPr>
              <p:cNvPr id="46" name="Group 51"/>
              <p:cNvGrpSpPr>
                <a:grpSpLocks/>
              </p:cNvGrpSpPr>
              <p:nvPr/>
            </p:nvGrpSpPr>
            <p:grpSpPr bwMode="auto">
              <a:xfrm>
                <a:off x="488" y="868"/>
                <a:ext cx="66" cy="893"/>
                <a:chOff x="3099" y="1749"/>
                <a:chExt cx="66" cy="320"/>
              </a:xfrm>
            </p:grpSpPr>
            <p:sp>
              <p:nvSpPr>
                <p:cNvPr id="50" name="Line 5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53"/>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7" name="Group 54"/>
              <p:cNvGrpSpPr>
                <a:grpSpLocks/>
              </p:cNvGrpSpPr>
              <p:nvPr/>
            </p:nvGrpSpPr>
            <p:grpSpPr bwMode="auto">
              <a:xfrm rot="10800000">
                <a:off x="485" y="2224"/>
                <a:ext cx="66" cy="864"/>
                <a:chOff x="3099" y="1749"/>
                <a:chExt cx="66" cy="320"/>
              </a:xfrm>
            </p:grpSpPr>
            <p:sp>
              <p:nvSpPr>
                <p:cNvPr id="48" name="Line 55"/>
                <p:cNvSpPr>
                  <a:spLocks noChangeShapeType="1"/>
                </p:cNvSpPr>
                <p:nvPr/>
              </p:nvSpPr>
              <p:spPr bwMode="auto">
                <a:xfrm flipV="1">
                  <a:off x="3130"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56"/>
                <p:cNvSpPr>
                  <a:spLocks noChangeShapeType="1"/>
                </p:cNvSpPr>
                <p:nvPr/>
              </p:nvSpPr>
              <p:spPr bwMode="auto">
                <a:xfrm>
                  <a:off x="3100"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26" name="Group 71"/>
            <p:cNvGrpSpPr>
              <a:grpSpLocks/>
            </p:cNvGrpSpPr>
            <p:nvPr/>
          </p:nvGrpSpPr>
          <p:grpSpPr bwMode="auto">
            <a:xfrm>
              <a:off x="4705351" y="3800475"/>
              <a:ext cx="949325" cy="304800"/>
              <a:chOff x="35" y="1825"/>
              <a:chExt cx="598" cy="192"/>
            </a:xfrm>
          </p:grpSpPr>
          <p:sp>
            <p:nvSpPr>
              <p:cNvPr id="43" name="Rectangle 66"/>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44" name="Text Box 67"/>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grpSp>
          <p:nvGrpSpPr>
            <p:cNvPr id="27" name="Group 72"/>
            <p:cNvGrpSpPr>
              <a:grpSpLocks/>
            </p:cNvGrpSpPr>
            <p:nvPr/>
          </p:nvGrpSpPr>
          <p:grpSpPr bwMode="auto">
            <a:xfrm>
              <a:off x="4691064" y="4130675"/>
              <a:ext cx="949325" cy="304800"/>
              <a:chOff x="35" y="1825"/>
              <a:chExt cx="598" cy="192"/>
            </a:xfrm>
          </p:grpSpPr>
          <p:sp>
            <p:nvSpPr>
              <p:cNvPr id="41" name="Rectangle 73"/>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42" name="Text Box 74"/>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latin typeface="Arial" panose="020B0604020202020204" pitchFamily="34" charset="0"/>
                    <a:ea typeface="宋体" panose="02010600030101010101" pitchFamily="2" charset="-122"/>
                  </a:rPr>
                  <a:t>ACK=100</a:t>
                </a:r>
                <a:endParaRPr lang="en-US" altLang="zh-CN" sz="1000">
                  <a:latin typeface="Times New Roman" panose="02020603050405020304" pitchFamily="18" charset="0"/>
                  <a:ea typeface="宋体" panose="02010600030101010101" pitchFamily="2" charset="-122"/>
                </a:endParaRPr>
              </a:p>
            </p:txBody>
          </p:sp>
        </p:grpSp>
        <p:grpSp>
          <p:nvGrpSpPr>
            <p:cNvPr id="28" name="Group 75"/>
            <p:cNvGrpSpPr>
              <a:grpSpLocks/>
            </p:cNvGrpSpPr>
            <p:nvPr/>
          </p:nvGrpSpPr>
          <p:grpSpPr bwMode="auto">
            <a:xfrm>
              <a:off x="4699001" y="4427538"/>
              <a:ext cx="949325" cy="304800"/>
              <a:chOff x="35" y="1825"/>
              <a:chExt cx="598" cy="192"/>
            </a:xfrm>
          </p:grpSpPr>
          <p:sp>
            <p:nvSpPr>
              <p:cNvPr id="39" name="Rectangle 76"/>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40" name="Text Box 77"/>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dirty="0">
                    <a:latin typeface="Arial" panose="020B0604020202020204" pitchFamily="34" charset="0"/>
                    <a:ea typeface="宋体" panose="02010600030101010101" pitchFamily="2" charset="-122"/>
                  </a:rPr>
                  <a:t>ACK=100</a:t>
                </a:r>
                <a:endParaRPr lang="en-US" altLang="zh-CN" sz="1000" dirty="0">
                  <a:latin typeface="Times New Roman" panose="02020603050405020304" pitchFamily="18" charset="0"/>
                  <a:ea typeface="宋体" panose="02010600030101010101" pitchFamily="2" charset="-122"/>
                </a:endParaRPr>
              </a:p>
            </p:txBody>
          </p:sp>
        </p:grpSp>
        <p:sp>
          <p:nvSpPr>
            <p:cNvPr id="29" name="Rectangle 84"/>
            <p:cNvSpPr>
              <a:spLocks noChangeArrowheads="1"/>
            </p:cNvSpPr>
            <p:nvPr/>
          </p:nvSpPr>
          <p:spPr bwMode="auto">
            <a:xfrm>
              <a:off x="4808539" y="2562226"/>
              <a:ext cx="757237"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30" name="Text Box 83"/>
            <p:cNvSpPr txBox="1">
              <a:spLocks noChangeArrowheads="1"/>
            </p:cNvSpPr>
            <p:nvPr/>
          </p:nvSpPr>
          <p:spPr bwMode="auto">
            <a:xfrm>
              <a:off x="4657876" y="2506664"/>
              <a:ext cx="23984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a:ea typeface="宋体" panose="02010600030101010101" pitchFamily="2" charset="-122"/>
                </a:rPr>
                <a:t>Seq=100, 20 bytes of data</a:t>
              </a:r>
            </a:p>
          </p:txBody>
        </p:sp>
        <p:sp>
          <p:nvSpPr>
            <p:cNvPr id="31" name="Rectangle 85"/>
            <p:cNvSpPr>
              <a:spLocks noChangeArrowheads="1"/>
            </p:cNvSpPr>
            <p:nvPr/>
          </p:nvSpPr>
          <p:spPr bwMode="auto">
            <a:xfrm>
              <a:off x="4770439" y="4770439"/>
              <a:ext cx="757237"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zh-CN" altLang="zh-CN" sz="1600">
                <a:ea typeface="宋体" panose="02010600030101010101" pitchFamily="2" charset="-122"/>
              </a:endParaRPr>
            </a:p>
          </p:txBody>
        </p:sp>
        <p:sp>
          <p:nvSpPr>
            <p:cNvPr id="32" name="Text Box 86"/>
            <p:cNvSpPr txBox="1">
              <a:spLocks noChangeArrowheads="1"/>
            </p:cNvSpPr>
            <p:nvPr/>
          </p:nvSpPr>
          <p:spPr bwMode="auto">
            <a:xfrm>
              <a:off x="4619776" y="4714876"/>
              <a:ext cx="23984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zh-CN" sz="1400" dirty="0" err="1">
                  <a:ea typeface="宋体" panose="02010600030101010101" pitchFamily="2" charset="-122"/>
                </a:rPr>
                <a:t>Seq</a:t>
              </a:r>
              <a:r>
                <a:rPr lang="en-US" altLang="zh-CN" sz="1400" dirty="0">
                  <a:ea typeface="宋体" panose="02010600030101010101" pitchFamily="2" charset="-122"/>
                </a:rPr>
                <a:t>=100, 20 bytes of data</a:t>
              </a:r>
            </a:p>
          </p:txBody>
        </p:sp>
        <p:grpSp>
          <p:nvGrpSpPr>
            <p:cNvPr id="33" name="Group 93"/>
            <p:cNvGrpSpPr>
              <a:grpSpLocks/>
            </p:cNvGrpSpPr>
            <p:nvPr/>
          </p:nvGrpSpPr>
          <p:grpSpPr bwMode="auto">
            <a:xfrm>
              <a:off x="4210050" y="1397000"/>
              <a:ext cx="630238" cy="533400"/>
              <a:chOff x="-44" y="1473"/>
              <a:chExt cx="981" cy="1105"/>
            </a:xfrm>
          </p:grpSpPr>
          <p:pic>
            <p:nvPicPr>
              <p:cNvPr id="37" name="Picture 9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95"/>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nvGrpSpPr>
            <p:cNvPr id="34" name="Group 96"/>
            <p:cNvGrpSpPr>
              <a:grpSpLocks/>
            </p:cNvGrpSpPr>
            <p:nvPr/>
          </p:nvGrpSpPr>
          <p:grpSpPr bwMode="auto">
            <a:xfrm flipH="1">
              <a:off x="6788150" y="1423989"/>
              <a:ext cx="654050" cy="579437"/>
              <a:chOff x="-44" y="1473"/>
              <a:chExt cx="981" cy="1105"/>
            </a:xfrm>
          </p:grpSpPr>
          <p:pic>
            <p:nvPicPr>
              <p:cNvPr id="35" name="Picture 9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98"/>
              <p:cNvSpPr>
                <a:spLocks/>
              </p:cNvSpPr>
              <p:nvPr/>
            </p:nvSpPr>
            <p:spPr bwMode="auto">
              <a:xfrm flipH="1">
                <a:off x="374" y="1579"/>
                <a:ext cx="477" cy="506"/>
              </a:xfrm>
              <a:custGeom>
                <a:avLst/>
                <a:gdLst>
                  <a:gd name="T0" fmla="*/ 0 w 356"/>
                  <a:gd name="T1" fmla="*/ 0 h 368"/>
                  <a:gd name="T2" fmla="*/ 156756664 w 356"/>
                  <a:gd name="T3" fmla="*/ 23644115 h 368"/>
                  <a:gd name="T4" fmla="*/ 185958828 w 356"/>
                  <a:gd name="T5" fmla="*/ 492768470 h 368"/>
                  <a:gd name="T6" fmla="*/ 40982514 w 356"/>
                  <a:gd name="T7" fmla="*/ 61626047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grpSp>
      </p:grpSp>
      <p:sp>
        <p:nvSpPr>
          <p:cNvPr id="54" name="文本框 53"/>
          <p:cNvSpPr txBox="1"/>
          <p:nvPr/>
        </p:nvSpPr>
        <p:spPr>
          <a:xfrm>
            <a:off x="8918986" y="5622573"/>
            <a:ext cx="2350938"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收到</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个重复的</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后，立即重发报文段</a:t>
            </a:r>
          </a:p>
        </p:txBody>
      </p:sp>
    </p:spTree>
    <p:extLst>
      <p:ext uri="{BB962C8B-B14F-4D97-AF65-F5344CB8AC3E}">
        <p14:creationId xmlns:p14="http://schemas.microsoft.com/office/powerpoint/2010/main" val="997183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发送端</a:t>
            </a:r>
            <a:r>
              <a:rPr lang="zh-CN" altLang="en-US" dirty="0">
                <a:latin typeface="微软雅黑" panose="020B0503020204020204" pitchFamily="34" charset="-122"/>
                <a:ea typeface="微软雅黑" panose="020B0503020204020204" pitchFamily="34" charset="-122"/>
              </a:rPr>
              <a:t>优化</a:t>
            </a:r>
            <a:r>
              <a:rPr lang="en-US" altLang="zh-CN" dirty="0">
                <a:latin typeface="微软雅黑" panose="020B0503020204020204" pitchFamily="34" charset="-122"/>
                <a:ea typeface="微软雅黑" panose="020B0503020204020204" pitchFamily="34" charset="-122"/>
              </a:rPr>
              <a:t>2</a:t>
            </a:r>
            <a:r>
              <a:rPr lang="zh-CN" altLang="en-US" dirty="0"/>
              <a:t>：快速重传算法</a:t>
            </a: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89</a:t>
            </a:fld>
            <a:endParaRPr kumimoji="1" lang="zh-CN" altLang="en-US" dirty="0"/>
          </a:p>
        </p:txBody>
      </p:sp>
      <p:sp>
        <p:nvSpPr>
          <p:cNvPr id="5" name="Text Box 3"/>
          <p:cNvSpPr txBox="1">
            <a:spLocks noChangeArrowheads="1"/>
          </p:cNvSpPr>
          <p:nvPr/>
        </p:nvSpPr>
        <p:spPr bwMode="auto">
          <a:xfrm>
            <a:off x="1307508" y="1600201"/>
            <a:ext cx="9138167" cy="393954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dirty="0">
                <a:latin typeface="Arial" panose="020B0604020202020204" pitchFamily="34" charset="0"/>
                <a:ea typeface="宋体" panose="02010600030101010101" pitchFamily="2" charset="-122"/>
              </a:rPr>
              <a:t> </a:t>
            </a:r>
          </a:p>
          <a:p>
            <a:pPr>
              <a:spcBef>
                <a:spcPct val="0"/>
              </a:spcBef>
              <a:buClrTx/>
              <a:buSzTx/>
              <a:buFontTx/>
              <a:buNone/>
            </a:pPr>
            <a:r>
              <a:rPr lang="en-US" altLang="zh-CN" sz="1400" dirty="0">
                <a:latin typeface="Arial" panose="020B0604020202020204" pitchFamily="34" charset="0"/>
                <a:ea typeface="宋体" panose="02010600030101010101" pitchFamily="2" charset="-122"/>
              </a:rPr>
              <a:t> </a:t>
            </a:r>
            <a:r>
              <a:rPr lang="en-US" altLang="zh-CN" sz="2000" dirty="0">
                <a:solidFill>
                  <a:srgbClr val="C00000"/>
                </a:solidFill>
                <a:latin typeface="Arial" panose="020B0604020202020204" pitchFamily="34" charset="0"/>
                <a:ea typeface="宋体" panose="02010600030101010101" pitchFamily="2" charset="-122"/>
              </a:rPr>
              <a:t>event:</a:t>
            </a:r>
            <a:r>
              <a:rPr lang="en-US" altLang="zh-CN" sz="2000" dirty="0">
                <a:latin typeface="Arial" panose="020B0604020202020204" pitchFamily="34" charset="0"/>
                <a:ea typeface="宋体" panose="02010600030101010101" pitchFamily="2" charset="-122"/>
              </a:rPr>
              <a:t> ACK received, with ACK field value of y </a:t>
            </a:r>
          </a:p>
          <a:p>
            <a:pPr>
              <a:spcBef>
                <a:spcPct val="0"/>
              </a:spcBef>
              <a:buClrTx/>
              <a:buSzTx/>
              <a:buFontTx/>
              <a:buNone/>
            </a:pPr>
            <a:r>
              <a:rPr lang="en-US" altLang="zh-CN" sz="2000" dirty="0">
                <a:latin typeface="Arial" panose="020B0604020202020204" pitchFamily="34" charset="0"/>
                <a:ea typeface="宋体" panose="02010600030101010101" pitchFamily="2" charset="-122"/>
              </a:rPr>
              <a:t>                 if (y &gt; </a:t>
            </a:r>
            <a:r>
              <a:rPr lang="en-US" altLang="zh-CN" sz="2000" dirty="0" err="1">
                <a:latin typeface="Arial" panose="020B0604020202020204" pitchFamily="34" charset="0"/>
                <a:ea typeface="宋体" panose="02010600030101010101" pitchFamily="2" charset="-122"/>
              </a:rPr>
              <a:t>SendBase</a:t>
            </a:r>
            <a:r>
              <a:rPr lang="en-US" altLang="zh-CN" sz="2000" dirty="0">
                <a:latin typeface="Arial" panose="020B0604020202020204" pitchFamily="34" charset="0"/>
                <a:ea typeface="宋体" panose="02010600030101010101" pitchFamily="2" charset="-122"/>
              </a:rPr>
              <a:t>) { </a:t>
            </a:r>
            <a:r>
              <a:rPr lang="en-US" altLang="zh-CN"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latin typeface="Arial" panose="020B0604020202020204" pitchFamily="34" charset="0"/>
                <a:ea typeface="宋体" panose="02010600030101010101" pitchFamily="2" charset="-122"/>
              </a:rPr>
              <a:t>收到更新的确认号</a:t>
            </a:r>
            <a:endParaRPr lang="en-US" altLang="zh-CN" sz="2000" dirty="0">
              <a:solidFill>
                <a:srgbClr val="C00000"/>
              </a:solidFill>
              <a:latin typeface="Arial" panose="020B0604020202020204" pitchFamily="34" charset="0"/>
              <a:ea typeface="宋体" panose="02010600030101010101" pitchFamily="2" charset="-122"/>
            </a:endParaRPr>
          </a:p>
          <a:p>
            <a:pPr>
              <a:spcBef>
                <a:spcPct val="0"/>
              </a:spcBef>
              <a:buClrTx/>
              <a:buSzTx/>
              <a:buFontTx/>
              <a:buNone/>
            </a:pPr>
            <a:r>
              <a:rPr lang="en-US" altLang="zh-CN" sz="2000" dirty="0">
                <a:latin typeface="Arial" panose="020B0604020202020204" pitchFamily="34" charset="0"/>
                <a:ea typeface="宋体" panose="02010600030101010101" pitchFamily="2" charset="-122"/>
              </a:rPr>
              <a:t>                       </a:t>
            </a:r>
            <a:r>
              <a:rPr lang="en-US" altLang="zh-CN" sz="2000" dirty="0" err="1">
                <a:latin typeface="Arial" panose="020B0604020202020204" pitchFamily="34" charset="0"/>
                <a:ea typeface="宋体" panose="02010600030101010101" pitchFamily="2" charset="-122"/>
              </a:rPr>
              <a:t>SendBase</a:t>
            </a:r>
            <a:r>
              <a:rPr lang="en-US" altLang="zh-CN" sz="2000" dirty="0">
                <a:latin typeface="Arial" panose="020B0604020202020204" pitchFamily="34" charset="0"/>
                <a:ea typeface="宋体" panose="02010600030101010101" pitchFamily="2" charset="-122"/>
              </a:rPr>
              <a:t> = y</a:t>
            </a:r>
          </a:p>
          <a:p>
            <a:pPr>
              <a:spcBef>
                <a:spcPct val="0"/>
              </a:spcBef>
              <a:buClrTx/>
              <a:buSzTx/>
              <a:buFontTx/>
              <a:buNone/>
            </a:pPr>
            <a:r>
              <a:rPr lang="en-US" altLang="zh-CN" sz="2000" dirty="0">
                <a:latin typeface="Arial" panose="020B0604020202020204" pitchFamily="34" charset="0"/>
                <a:ea typeface="宋体" panose="02010600030101010101" pitchFamily="2" charset="-122"/>
              </a:rPr>
              <a:t>                       if (there are currently not-yet-acknowledged segments)</a:t>
            </a:r>
          </a:p>
          <a:p>
            <a:pPr>
              <a:spcBef>
                <a:spcPct val="0"/>
              </a:spcBef>
              <a:buClrTx/>
              <a:buSzTx/>
              <a:buFontTx/>
              <a:buNone/>
            </a:pPr>
            <a:r>
              <a:rPr lang="en-US" altLang="zh-CN" sz="2000" dirty="0">
                <a:latin typeface="Arial" panose="020B0604020202020204" pitchFamily="34" charset="0"/>
                <a:ea typeface="宋体" panose="02010600030101010101" pitchFamily="2" charset="-122"/>
              </a:rPr>
              <a:t>                             start timer </a:t>
            </a:r>
          </a:p>
          <a:p>
            <a:pPr>
              <a:spcBef>
                <a:spcPct val="0"/>
              </a:spcBef>
              <a:buClrTx/>
              <a:buSzTx/>
              <a:buFontTx/>
              <a:buNone/>
            </a:pPr>
            <a:r>
              <a:rPr lang="en-US" altLang="zh-CN" sz="2000" dirty="0">
                <a:latin typeface="Arial" panose="020B0604020202020204" pitchFamily="34" charset="0"/>
                <a:ea typeface="宋体" panose="02010600030101010101" pitchFamily="2" charset="-122"/>
              </a:rPr>
              <a:t>                 } </a:t>
            </a:r>
          </a:p>
          <a:p>
            <a:pPr>
              <a:spcBef>
                <a:spcPct val="0"/>
              </a:spcBef>
              <a:buClrTx/>
              <a:buSzTx/>
              <a:buFontTx/>
              <a:buNone/>
            </a:pPr>
            <a:r>
              <a:rPr lang="en-US" altLang="zh-CN" sz="2000" dirty="0">
                <a:latin typeface="Arial" panose="020B0604020202020204" pitchFamily="34" charset="0"/>
                <a:ea typeface="宋体" panose="02010600030101010101" pitchFamily="2" charset="-122"/>
              </a:rPr>
              <a:t>                 else { </a:t>
            </a:r>
            <a:r>
              <a:rPr lang="en-US" altLang="zh-CN"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latin typeface="Arial" panose="020B0604020202020204" pitchFamily="34" charset="0"/>
                <a:ea typeface="宋体" panose="02010600030101010101" pitchFamily="2" charset="-122"/>
              </a:rPr>
              <a:t>收到重复序号的</a:t>
            </a:r>
            <a:r>
              <a:rPr lang="en-US" altLang="zh-CN" sz="2000" dirty="0">
                <a:solidFill>
                  <a:srgbClr val="C00000"/>
                </a:solidFill>
                <a:latin typeface="Arial" panose="020B0604020202020204" pitchFamily="34" charset="0"/>
                <a:ea typeface="宋体" panose="02010600030101010101" pitchFamily="2" charset="-122"/>
              </a:rPr>
              <a:t>ACK</a:t>
            </a:r>
          </a:p>
          <a:p>
            <a:pPr>
              <a:spcBef>
                <a:spcPct val="0"/>
              </a:spcBef>
              <a:buClrTx/>
              <a:buSzTx/>
              <a:buFontTx/>
              <a:buNone/>
            </a:pPr>
            <a:r>
              <a:rPr lang="en-US" altLang="zh-CN" sz="2000" dirty="0">
                <a:latin typeface="Arial" panose="020B0604020202020204" pitchFamily="34" charset="0"/>
                <a:ea typeface="宋体" panose="02010600030101010101" pitchFamily="2" charset="-122"/>
              </a:rPr>
              <a:t>                         increment count of dup ACKs received for y</a:t>
            </a:r>
          </a:p>
          <a:p>
            <a:pPr>
              <a:spcBef>
                <a:spcPct val="0"/>
              </a:spcBef>
              <a:buClrTx/>
              <a:buSzTx/>
              <a:buFontTx/>
              <a:buNone/>
            </a:pPr>
            <a:r>
              <a:rPr lang="en-US" altLang="zh-CN" sz="2000" dirty="0">
                <a:latin typeface="Arial" panose="020B0604020202020204" pitchFamily="34" charset="0"/>
                <a:ea typeface="宋体" panose="02010600030101010101" pitchFamily="2" charset="-122"/>
              </a:rPr>
              <a:t>                         if (count of dup ACKs received for y = 3) {</a:t>
            </a:r>
          </a:p>
          <a:p>
            <a:pPr>
              <a:spcBef>
                <a:spcPct val="0"/>
              </a:spcBef>
              <a:buClrTx/>
              <a:buSzTx/>
              <a:buNone/>
            </a:pPr>
            <a:r>
              <a:rPr lang="en-US" altLang="zh-CN" sz="2000" dirty="0">
                <a:latin typeface="Arial" panose="020B0604020202020204" pitchFamily="34" charset="0"/>
                <a:ea typeface="宋体" panose="02010600030101010101" pitchFamily="2" charset="-122"/>
              </a:rPr>
              <a:t>                               resend segment with sequence number y</a:t>
            </a:r>
            <a:r>
              <a:rPr lang="zh-CN" altLang="en-US" sz="2000" dirty="0">
                <a:latin typeface="Arial" panose="020B0604020202020204" pitchFamily="34" charset="0"/>
                <a:ea typeface="宋体" panose="02010600030101010101" pitchFamily="2" charset="-122"/>
              </a:rPr>
              <a:t>　</a:t>
            </a:r>
            <a:r>
              <a:rPr lang="en-US" altLang="zh-CN" sz="2000" dirty="0">
                <a:solidFill>
                  <a:srgbClr val="C00000"/>
                </a:solidFill>
                <a:latin typeface="Arial" panose="020B0604020202020204" pitchFamily="34" charset="0"/>
                <a:ea typeface="宋体" panose="02010600030101010101" pitchFamily="2" charset="-122"/>
              </a:rPr>
              <a:t>//</a:t>
            </a:r>
            <a:r>
              <a:rPr lang="zh-CN" altLang="en-US" sz="2000" dirty="0">
                <a:solidFill>
                  <a:srgbClr val="C00000"/>
                </a:solidFill>
                <a:latin typeface="Arial" panose="020B0604020202020204" pitchFamily="34" charset="0"/>
                <a:ea typeface="宋体" panose="02010600030101010101" pitchFamily="2" charset="-122"/>
              </a:rPr>
              <a:t>快速重传</a:t>
            </a:r>
            <a:r>
              <a:rPr lang="zh-CN" altLang="en-US"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a:p>
            <a:pPr>
              <a:spcBef>
                <a:spcPct val="0"/>
              </a:spcBef>
              <a:buClrTx/>
              <a:buSzTx/>
              <a:buFontTx/>
              <a:buNone/>
            </a:pPr>
            <a:r>
              <a:rPr lang="en-US" altLang="zh-CN" sz="2000" dirty="0">
                <a:latin typeface="Arial" panose="020B0604020202020204" pitchFamily="34" charset="0"/>
                <a:ea typeface="宋体" panose="02010600030101010101" pitchFamily="2" charset="-122"/>
              </a:rPr>
              <a:t>                 }</a:t>
            </a:r>
          </a:p>
          <a:p>
            <a:pPr>
              <a:spcBef>
                <a:spcPct val="0"/>
              </a:spcBef>
              <a:buClrTx/>
              <a:buSzTx/>
              <a:buFontTx/>
              <a:buNone/>
            </a:pPr>
            <a:r>
              <a:rPr lang="en-US" altLang="zh-CN" sz="1600" dirty="0">
                <a:latin typeface="Arial" panose="020B0604020202020204" pitchFamily="34" charset="0"/>
                <a:ea typeface="宋体" panose="02010600030101010101" pitchFamily="2" charset="-122"/>
              </a:rPr>
              <a:t>         </a:t>
            </a:r>
            <a:endParaRPr lang="en-US" altLang="zh-CN" sz="16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5064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19B60-A3D8-481F-92F2-3F158BB2FA53}"/>
              </a:ext>
            </a:extLst>
          </p:cNvPr>
          <p:cNvSpPr>
            <a:spLocks noGrp="1"/>
          </p:cNvSpPr>
          <p:nvPr>
            <p:ph type="title"/>
          </p:nvPr>
        </p:nvSpPr>
        <p:spPr/>
        <p:txBody>
          <a:bodyPr/>
          <a:lstStyle/>
          <a:p>
            <a:r>
              <a:rPr lang="zh-CN" altLang="en-US" dirty="0"/>
              <a:t>本节课关注的可靠传输</a:t>
            </a:r>
          </a:p>
        </p:txBody>
      </p:sp>
      <p:sp>
        <p:nvSpPr>
          <p:cNvPr id="3" name="内容占位符 2">
            <a:extLst>
              <a:ext uri="{FF2B5EF4-FFF2-40B4-BE49-F238E27FC236}">
                <a16:creationId xmlns:a16="http://schemas.microsoft.com/office/drawing/2014/main" id="{0833ABE6-F555-46B6-B5D2-F55D016D4BE1}"/>
              </a:ext>
            </a:extLst>
          </p:cNvPr>
          <p:cNvSpPr>
            <a:spLocks noGrp="1"/>
          </p:cNvSpPr>
          <p:nvPr>
            <p:ph idx="1"/>
          </p:nvPr>
        </p:nvSpPr>
        <p:spPr/>
        <p:txBody>
          <a:bodyPr/>
          <a:lstStyle/>
          <a:p>
            <a:r>
              <a:rPr lang="zh-CN" altLang="en-US" dirty="0"/>
              <a:t>计算机网络中对底层不可靠信道的假设</a:t>
            </a:r>
            <a:endParaRPr lang="en-US" altLang="zh-CN" dirty="0"/>
          </a:p>
          <a:p>
            <a:pPr lvl="1"/>
            <a:r>
              <a:rPr lang="zh-CN" altLang="en-US" dirty="0"/>
              <a:t>通讯链路会丢失信息</a:t>
            </a:r>
            <a:endParaRPr lang="en-US" altLang="zh-CN" dirty="0"/>
          </a:p>
          <a:p>
            <a:pPr lvl="1"/>
            <a:r>
              <a:rPr lang="zh-CN" altLang="en-US" dirty="0"/>
              <a:t>消息会发生乱序</a:t>
            </a:r>
            <a:endParaRPr lang="en-US" altLang="zh-CN" dirty="0"/>
          </a:p>
          <a:p>
            <a:pPr lvl="1"/>
            <a:r>
              <a:rPr lang="zh-CN" altLang="en-US" dirty="0"/>
              <a:t>通讯数据在传输过程中可能发生</a:t>
            </a:r>
            <a:r>
              <a:rPr lang="zh-CN" altLang="en-US" dirty="0">
                <a:solidFill>
                  <a:srgbClr val="FF0000"/>
                </a:solidFill>
              </a:rPr>
              <a:t>随机的</a:t>
            </a:r>
            <a:r>
              <a:rPr lang="zh-CN" altLang="en-US" dirty="0"/>
              <a:t>错误，但能通过校验技术进行检测</a:t>
            </a:r>
            <a:endParaRPr lang="en-US" altLang="zh-CN" dirty="0"/>
          </a:p>
          <a:p>
            <a:endParaRPr lang="en-US" altLang="zh-CN" dirty="0"/>
          </a:p>
          <a:p>
            <a:r>
              <a:rPr lang="zh-CN" altLang="en-US" dirty="0"/>
              <a:t>不考虑的场景</a:t>
            </a:r>
            <a:endParaRPr lang="en-US" altLang="zh-CN" dirty="0"/>
          </a:p>
          <a:p>
            <a:pPr lvl="1"/>
            <a:r>
              <a:rPr lang="zh-CN" altLang="en-US" dirty="0"/>
              <a:t>数据在通信中可能遭到</a:t>
            </a:r>
            <a:r>
              <a:rPr lang="zh-CN" altLang="en-US" dirty="0">
                <a:solidFill>
                  <a:srgbClr val="FF0000"/>
                </a:solidFill>
              </a:rPr>
              <a:t>有意的</a:t>
            </a:r>
            <a:r>
              <a:rPr lang="zh-CN" altLang="en-US" dirty="0"/>
              <a:t>篡改，且无法通过校验检测</a:t>
            </a:r>
            <a:endParaRPr lang="en-US" altLang="zh-CN" dirty="0"/>
          </a:p>
          <a:p>
            <a:pPr lvl="1"/>
            <a:r>
              <a:rPr lang="zh-CN" altLang="en-US" dirty="0"/>
              <a:t>收到的数据可能不是来自发送方，而是某第三方编造</a:t>
            </a:r>
          </a:p>
        </p:txBody>
      </p:sp>
      <p:sp>
        <p:nvSpPr>
          <p:cNvPr id="4" name="灯片编号占位符 3">
            <a:extLst>
              <a:ext uri="{FF2B5EF4-FFF2-40B4-BE49-F238E27FC236}">
                <a16:creationId xmlns:a16="http://schemas.microsoft.com/office/drawing/2014/main" id="{A7E159C6-D8D5-43DF-8D8F-31D6944D2014}"/>
              </a:ext>
            </a:extLst>
          </p:cNvPr>
          <p:cNvSpPr>
            <a:spLocks noGrp="1"/>
          </p:cNvSpPr>
          <p:nvPr>
            <p:ph type="sldNum" sz="quarter" idx="11"/>
          </p:nvPr>
        </p:nvSpPr>
        <p:spPr/>
        <p:txBody>
          <a:bodyPr/>
          <a:lstStyle/>
          <a:p>
            <a:pPr>
              <a:defRPr/>
            </a:pPr>
            <a:fld id="{3FFE790D-BCFB-4008-9260-CA63AEE325FD}" type="slidenum">
              <a:rPr lang="en-US" smtClean="0"/>
              <a:pPr>
                <a:defRPr/>
              </a:pPr>
              <a:t>9</a:t>
            </a:fld>
            <a:endParaRPr lang="en-US" dirty="0"/>
          </a:p>
        </p:txBody>
      </p:sp>
    </p:spTree>
    <p:extLst>
      <p:ext uri="{BB962C8B-B14F-4D97-AF65-F5344CB8AC3E}">
        <p14:creationId xmlns:p14="http://schemas.microsoft.com/office/powerpoint/2010/main" val="171634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D5056-4958-432C-8366-1897EE65A8ED}"/>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3BB83EEB-A339-4540-99DC-43D54B7DAA7C}"/>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pPr lvl="1"/>
            <a:r>
              <a:rPr lang="en-US" altLang="zh-CN" dirty="0"/>
              <a:t>TCP</a:t>
            </a:r>
            <a:r>
              <a:rPr lang="zh-CN" altLang="en-US" dirty="0"/>
              <a:t>发送端</a:t>
            </a:r>
            <a:endParaRPr lang="en-US" altLang="zh-CN" dirty="0"/>
          </a:p>
          <a:p>
            <a:pPr lvl="1"/>
            <a:r>
              <a:rPr lang="en-US" altLang="zh-CN" dirty="0">
                <a:solidFill>
                  <a:srgbClr val="FF0000"/>
                </a:solidFill>
              </a:rPr>
              <a:t>TCP</a:t>
            </a:r>
            <a:r>
              <a:rPr lang="zh-CN" altLang="en-US" dirty="0">
                <a:solidFill>
                  <a:srgbClr val="FF0000"/>
                </a:solidFill>
              </a:rPr>
              <a:t>接收端</a:t>
            </a:r>
          </a:p>
          <a:p>
            <a:endParaRPr lang="zh-CN" altLang="en-US" dirty="0"/>
          </a:p>
        </p:txBody>
      </p:sp>
      <p:sp>
        <p:nvSpPr>
          <p:cNvPr id="4" name="灯片编号占位符 3">
            <a:extLst>
              <a:ext uri="{FF2B5EF4-FFF2-40B4-BE49-F238E27FC236}">
                <a16:creationId xmlns:a16="http://schemas.microsoft.com/office/drawing/2014/main" id="{FED8E8C1-0BD2-4234-8720-CFFE17964402}"/>
              </a:ext>
            </a:extLst>
          </p:cNvPr>
          <p:cNvSpPr>
            <a:spLocks noGrp="1"/>
          </p:cNvSpPr>
          <p:nvPr>
            <p:ph type="sldNum" sz="quarter" idx="11"/>
          </p:nvPr>
        </p:nvSpPr>
        <p:spPr/>
        <p:txBody>
          <a:bodyPr/>
          <a:lstStyle/>
          <a:p>
            <a:pPr>
              <a:defRPr/>
            </a:pPr>
            <a:fld id="{3FFE790D-BCFB-4008-9260-CA63AEE325FD}" type="slidenum">
              <a:rPr lang="en-US" smtClean="0"/>
              <a:pPr>
                <a:defRPr/>
              </a:pPr>
              <a:t>90</a:t>
            </a:fld>
            <a:endParaRPr lang="en-US" dirty="0"/>
          </a:p>
        </p:txBody>
      </p:sp>
    </p:spTree>
    <p:extLst>
      <p:ext uri="{BB962C8B-B14F-4D97-AF65-F5344CB8AC3E}">
        <p14:creationId xmlns:p14="http://schemas.microsoft.com/office/powerpoint/2010/main" val="28427188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的接收端</a:t>
            </a:r>
          </a:p>
        </p:txBody>
      </p:sp>
      <p:sp>
        <p:nvSpPr>
          <p:cNvPr id="3" name="内容占位符 2"/>
          <p:cNvSpPr>
            <a:spLocks noGrp="1"/>
          </p:cNvSpPr>
          <p:nvPr>
            <p:ph idx="1"/>
          </p:nvPr>
        </p:nvSpPr>
        <p:spPr>
          <a:xfrm>
            <a:off x="609600" y="1600203"/>
            <a:ext cx="5586047" cy="4525963"/>
          </a:xfrm>
        </p:spPr>
        <p:txBody>
          <a:bodyPr/>
          <a:lstStyle/>
          <a:p>
            <a:pPr>
              <a:lnSpc>
                <a:spcPct val="120000"/>
              </a:lnSpc>
            </a:pPr>
            <a:r>
              <a:rPr lang="zh-CN" altLang="en-US" sz="2400" dirty="0">
                <a:latin typeface="微软雅黑" panose="020B0503020204020204" pitchFamily="34" charset="-122"/>
                <a:ea typeface="微软雅黑" panose="020B0503020204020204" pitchFamily="34" charset="-122"/>
              </a:rPr>
              <a:t>理论上，</a:t>
            </a:r>
            <a:r>
              <a:rPr lang="en-US" altLang="zh-CN" sz="2400" dirty="0" err="1">
                <a:latin typeface="微软雅黑" panose="020B0503020204020204" pitchFamily="34" charset="-122"/>
                <a:ea typeface="微软雅黑" panose="020B0503020204020204" pitchFamily="34" charset="-122"/>
              </a:rPr>
              <a:t>接收端只需区分两种情况</a:t>
            </a:r>
            <a:r>
              <a:rPr lang="en-US" altLang="zh-CN" sz="2400" dirty="0">
                <a:latin typeface="微软雅黑" panose="020B0503020204020204" pitchFamily="34" charset="-122"/>
                <a:ea typeface="微软雅黑" panose="020B0503020204020204" pitchFamily="34" charset="-122"/>
              </a:rPr>
              <a:t>：</a:t>
            </a:r>
          </a:p>
          <a:p>
            <a:pPr lvl="1">
              <a:lnSpc>
                <a:spcPct val="120000"/>
              </a:lnSpc>
            </a:pPr>
            <a:r>
              <a:rPr lang="zh-CN" altLang="en-US" sz="2200" dirty="0">
                <a:latin typeface="微软雅黑" panose="020B0503020204020204" pitchFamily="34" charset="-122"/>
                <a:ea typeface="微软雅黑" panose="020B0503020204020204" pitchFamily="34" charset="-122"/>
              </a:rPr>
              <a:t>收到期待的报文段：发送更新的确认序号</a:t>
            </a:r>
            <a:endParaRPr lang="en-US" altLang="zh-CN" sz="22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其它情况：重复当前的确认序号</a:t>
            </a: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为减小通信量，</a:t>
            </a:r>
            <a:r>
              <a:rPr lang="en-US" altLang="zh-CN" sz="2400" dirty="0">
                <a:latin typeface="微软雅黑" panose="020B0503020204020204" pitchFamily="34" charset="-122"/>
                <a:ea typeface="微软雅黑" panose="020B0503020204020204" pitchFamily="34" charset="-122"/>
              </a:rPr>
              <a:t>TCP</a:t>
            </a:r>
            <a:r>
              <a:rPr lang="zh-CN" altLang="en-US" sz="2400" dirty="0">
                <a:latin typeface="微软雅黑" panose="020B0503020204020204" pitchFamily="34" charset="-122"/>
                <a:ea typeface="微软雅黑" panose="020B0503020204020204" pitchFamily="34" charset="-122"/>
              </a:rPr>
              <a:t>允许接收端推迟确认：</a:t>
            </a:r>
          </a:p>
          <a:p>
            <a:pPr lvl="1">
              <a:lnSpc>
                <a:spcPct val="120000"/>
              </a:lnSpc>
            </a:pPr>
            <a:r>
              <a:rPr lang="zh-CN" altLang="en-US" sz="2200" dirty="0">
                <a:latin typeface="微软雅黑" panose="020B0503020204020204" pitchFamily="34" charset="-122"/>
                <a:ea typeface="微软雅黑" panose="020B0503020204020204" pitchFamily="34" charset="-122"/>
              </a:rPr>
              <a:t>接收端可以在收到若干个报文段后，发送一个累积确认的报文段（类似</a:t>
            </a:r>
            <a:r>
              <a:rPr lang="en-US" altLang="zh-CN" sz="2200" dirty="0">
                <a:latin typeface="微软雅黑" panose="020B0503020204020204" pitchFamily="34" charset="-122"/>
                <a:ea typeface="微软雅黑" panose="020B0503020204020204" pitchFamily="34" charset="-122"/>
              </a:rPr>
              <a:t>GBN</a:t>
            </a:r>
            <a:r>
              <a:rPr lang="zh-CN" altLang="en-US" sz="2200" dirty="0">
                <a:latin typeface="微软雅黑" panose="020B0503020204020204" pitchFamily="34" charset="-122"/>
                <a:ea typeface="微软雅黑" panose="020B0503020204020204" pitchFamily="34" charset="-122"/>
              </a:rPr>
              <a:t>）</a:t>
            </a:r>
          </a:p>
          <a:p>
            <a:pPr>
              <a:lnSpc>
                <a:spcPct val="120000"/>
              </a:lnSpc>
            </a:pPr>
            <a:endParaRPr lang="zh-CN" altLang="en-US"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91</a:t>
            </a:fld>
            <a:endParaRPr kumimoji="1" lang="zh-CN" altLang="en-US" dirty="0"/>
          </a:p>
        </p:txBody>
      </p:sp>
      <p:sp>
        <p:nvSpPr>
          <p:cNvPr id="5" name="内容占位符 2"/>
          <p:cNvSpPr txBox="1">
            <a:spLocks/>
          </p:cNvSpPr>
          <p:nvPr/>
        </p:nvSpPr>
        <p:spPr>
          <a:xfrm>
            <a:off x="6230815" y="1514560"/>
            <a:ext cx="5351585" cy="45866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推迟确认带来的问题：</a:t>
            </a:r>
          </a:p>
          <a:p>
            <a:pPr lvl="1">
              <a:lnSpc>
                <a:spcPct val="120000"/>
              </a:lnSpc>
            </a:pPr>
            <a:r>
              <a:rPr lang="zh-CN" altLang="en-US" sz="2200" dirty="0">
                <a:latin typeface="微软雅黑" panose="020B0503020204020204" pitchFamily="34" charset="-122"/>
                <a:ea typeface="微软雅黑" panose="020B0503020204020204" pitchFamily="34" charset="-122"/>
              </a:rPr>
              <a:t>若延迟太大，会导致不必要的重传</a:t>
            </a:r>
          </a:p>
          <a:p>
            <a:pPr lvl="1">
              <a:lnSpc>
                <a:spcPct val="120000"/>
              </a:lnSpc>
            </a:pPr>
            <a:r>
              <a:rPr lang="zh-CN" altLang="en-US" sz="2200" dirty="0">
                <a:latin typeface="微软雅黑" panose="020B0503020204020204" pitchFamily="34" charset="-122"/>
                <a:ea typeface="微软雅黑" panose="020B0503020204020204" pitchFamily="34" charset="-122"/>
              </a:rPr>
              <a:t>推迟确认造成</a:t>
            </a:r>
            <a:r>
              <a:rPr lang="en-US" altLang="zh-CN" sz="2200" dirty="0">
                <a:latin typeface="微软雅黑" panose="020B0503020204020204" pitchFamily="34" charset="-122"/>
                <a:ea typeface="微软雅黑" panose="020B0503020204020204" pitchFamily="34" charset="-122"/>
              </a:rPr>
              <a:t>RTT</a:t>
            </a:r>
            <a:r>
              <a:rPr lang="zh-CN" altLang="en-US" sz="2200" dirty="0">
                <a:latin typeface="微软雅黑" panose="020B0503020204020204" pitchFamily="34" charset="-122"/>
                <a:ea typeface="微软雅黑" panose="020B0503020204020204" pitchFamily="34" charset="-122"/>
              </a:rPr>
              <a:t>估计不准确</a:t>
            </a:r>
          </a:p>
          <a:p>
            <a:pPr>
              <a:lnSpc>
                <a:spcPct val="120000"/>
              </a:lnSpc>
            </a:pPr>
            <a:r>
              <a:rPr lang="en-US" altLang="zh-CN" sz="2400" dirty="0">
                <a:latin typeface="微软雅黑" panose="020B0503020204020204" pitchFamily="34" charset="-122"/>
                <a:ea typeface="微软雅黑" panose="020B0503020204020204" pitchFamily="34" charset="-122"/>
              </a:rPr>
              <a:t>TCP</a:t>
            </a:r>
            <a:r>
              <a:rPr lang="zh-CN" altLang="en-US" sz="2400" dirty="0">
                <a:latin typeface="微软雅黑" panose="020B0503020204020204" pitchFamily="34" charset="-122"/>
                <a:ea typeface="微软雅黑" panose="020B0503020204020204" pitchFamily="34" charset="-122"/>
              </a:rPr>
              <a:t>协议规定：</a:t>
            </a:r>
          </a:p>
          <a:p>
            <a:pPr lvl="1">
              <a:lnSpc>
                <a:spcPct val="120000"/>
              </a:lnSpc>
            </a:pPr>
            <a:r>
              <a:rPr lang="zh-CN" altLang="en-US" sz="2200" dirty="0">
                <a:latin typeface="微软雅黑" panose="020B0503020204020204" pitchFamily="34" charset="-122"/>
                <a:ea typeface="微软雅黑" panose="020B0503020204020204" pitchFamily="34" charset="-122"/>
              </a:rPr>
              <a:t>推迟确认的时间最多为</a:t>
            </a:r>
            <a:r>
              <a:rPr lang="en-US" altLang="zh-CN" sz="2200" dirty="0">
                <a:latin typeface="微软雅黑" panose="020B0503020204020204" pitchFamily="34" charset="-122"/>
                <a:ea typeface="微软雅黑" panose="020B0503020204020204" pitchFamily="34" charset="-122"/>
              </a:rPr>
              <a:t>500ms</a:t>
            </a:r>
            <a:endParaRPr lang="zh-CN" altLang="en-US" sz="22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接收方至少每隔一个报文段使用正常方式进行确认</a:t>
            </a:r>
          </a:p>
          <a:p>
            <a:endParaRPr lang="zh-CN" altLang="en-US" dirty="0"/>
          </a:p>
        </p:txBody>
      </p:sp>
    </p:spTree>
    <p:extLst>
      <p:ext uri="{BB962C8B-B14F-4D97-AF65-F5344CB8AC3E}">
        <p14:creationId xmlns:p14="http://schemas.microsoft.com/office/powerpoint/2010/main" val="39216844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接收端的事件和处理</a:t>
            </a: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92</a:t>
            </a:fld>
            <a:endParaRPr kumimoji="1" lang="zh-CN" altLang="en-US" dirty="0"/>
          </a:p>
        </p:txBody>
      </p:sp>
      <p:graphicFrame>
        <p:nvGraphicFramePr>
          <p:cNvPr id="7" name="表格 2">
            <a:extLst>
              <a:ext uri="{FF2B5EF4-FFF2-40B4-BE49-F238E27FC236}">
                <a16:creationId xmlns:a16="http://schemas.microsoft.com/office/drawing/2014/main" id="{33B5F37A-299B-439E-AE50-4EC86C1C5EE2}"/>
              </a:ext>
            </a:extLst>
          </p:cNvPr>
          <p:cNvGraphicFramePr>
            <a:graphicFrameLocks noGrp="1"/>
          </p:cNvGraphicFramePr>
          <p:nvPr>
            <p:extLst>
              <p:ext uri="{D42A27DB-BD31-4B8C-83A1-F6EECF244321}">
                <p14:modId xmlns:p14="http://schemas.microsoft.com/office/powerpoint/2010/main" val="412660799"/>
              </p:ext>
            </p:extLst>
          </p:nvPr>
        </p:nvGraphicFramePr>
        <p:xfrm>
          <a:off x="1676400" y="1752600"/>
          <a:ext cx="8664831" cy="3661029"/>
        </p:xfrm>
        <a:graphic>
          <a:graphicData uri="http://schemas.openxmlformats.org/drawingml/2006/table">
            <a:tbl>
              <a:tblPr firstRow="1" bandRow="1">
                <a:tableStyleId>{93296810-A885-4BE3-A3E7-6D5BEEA58F35}</a:tableStyleId>
              </a:tblPr>
              <a:tblGrid>
                <a:gridCol w="4058459">
                  <a:extLst>
                    <a:ext uri="{9D8B030D-6E8A-4147-A177-3AD203B41FA5}">
                      <a16:colId xmlns:a16="http://schemas.microsoft.com/office/drawing/2014/main" val="899795406"/>
                    </a:ext>
                  </a:extLst>
                </a:gridCol>
                <a:gridCol w="4606372">
                  <a:extLst>
                    <a:ext uri="{9D8B030D-6E8A-4147-A177-3AD203B41FA5}">
                      <a16:colId xmlns:a16="http://schemas.microsoft.com/office/drawing/2014/main" val="3265946724"/>
                    </a:ext>
                  </a:extLst>
                </a:gridCol>
              </a:tblGrid>
              <a:tr h="0">
                <a:tc>
                  <a:txBody>
                    <a:bodyPr/>
                    <a:lstStyle/>
                    <a:p>
                      <a:pPr algn="ctr">
                        <a:lnSpc>
                          <a:spcPct val="120000"/>
                        </a:lnSpc>
                      </a:pPr>
                      <a:r>
                        <a:rPr lang="zh-CN" altLang="en-US" sz="2400" b="0" dirty="0">
                          <a:solidFill>
                            <a:schemeClr val="tx1"/>
                          </a:solidFill>
                          <a:latin typeface="微软雅黑" panose="020B0503020204020204" pitchFamily="34" charset="-122"/>
                          <a:ea typeface="微软雅黑" panose="020B0503020204020204" pitchFamily="34" charset="-122"/>
                        </a:rPr>
                        <a:t>接收端事件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20000"/>
                        </a:lnSpc>
                      </a:pPr>
                      <a:r>
                        <a:rPr lang="zh-CN" altLang="en-US" sz="2400" b="0" dirty="0">
                          <a:solidFill>
                            <a:schemeClr val="tx1"/>
                          </a:solidFill>
                          <a:latin typeface="微软雅黑" panose="020B0503020204020204" pitchFamily="34" charset="-122"/>
                          <a:ea typeface="微软雅黑" panose="020B0503020204020204" pitchFamily="34" charset="-122"/>
                        </a:rPr>
                        <a:t>接收端动作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71067335"/>
                  </a:ext>
                </a:extLst>
              </a:tr>
              <a:tr h="370840">
                <a:tc>
                  <a:txBody>
                    <a:bodyPr/>
                    <a:lstStyle/>
                    <a:p>
                      <a:pPr>
                        <a:lnSpc>
                          <a:spcPct val="120000"/>
                        </a:lnSpc>
                        <a:spcBef>
                          <a:spcPct val="0"/>
                        </a:spcBef>
                        <a:buClrTx/>
                        <a:buSzTx/>
                        <a:buFontTx/>
                        <a:buNone/>
                      </a:pPr>
                      <a:r>
                        <a:rPr lang="en-US" altLang="zh-CN" sz="2000" dirty="0" err="1">
                          <a:latin typeface="微软雅黑" panose="020B0503020204020204" pitchFamily="34" charset="-122"/>
                          <a:ea typeface="微软雅黑" panose="020B0503020204020204" pitchFamily="34" charset="-122"/>
                        </a:rPr>
                        <a:t>收到一个期待的报文段，且之前的报文段均已发</a:t>
                      </a:r>
                      <a:r>
                        <a:rPr lang="zh-CN" altLang="en-US" sz="2000" dirty="0">
                          <a:latin typeface="微软雅黑" panose="020B0503020204020204" pitchFamily="34" charset="-122"/>
                          <a:ea typeface="微软雅黑" panose="020B0503020204020204" pitchFamily="34" charset="-122"/>
                        </a:rPr>
                        <a:t>送</a:t>
                      </a:r>
                      <a:r>
                        <a:rPr lang="en-US" altLang="zh-CN" sz="2000" dirty="0" err="1">
                          <a:latin typeface="微软雅黑" panose="020B0503020204020204" pitchFamily="34" charset="-122"/>
                          <a:ea typeface="微软雅黑" panose="020B0503020204020204" pitchFamily="34" charset="-122"/>
                        </a:rPr>
                        <a:t>过确认</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spcBef>
                          <a:spcPct val="0"/>
                        </a:spcBef>
                        <a:buClrTx/>
                        <a:buSzTx/>
                        <a:buFontTx/>
                        <a:buNone/>
                      </a:pPr>
                      <a:r>
                        <a:rPr lang="zh-CN" altLang="en-US" sz="2000" dirty="0">
                          <a:solidFill>
                            <a:srgbClr val="C00000"/>
                          </a:solidFill>
                          <a:latin typeface="微软雅黑" panose="020B0503020204020204" pitchFamily="34" charset="-122"/>
                          <a:ea typeface="微软雅黑" panose="020B0503020204020204" pitchFamily="34" charset="-122"/>
                        </a:rPr>
                        <a:t>推迟发送</a:t>
                      </a:r>
                      <a:r>
                        <a:rPr lang="en-US" altLang="zh-CN" sz="2000" dirty="0" err="1">
                          <a:solidFill>
                            <a:srgbClr val="C00000"/>
                          </a:solidFill>
                          <a:latin typeface="微软雅黑" panose="020B0503020204020204" pitchFamily="34" charset="-122"/>
                          <a:ea typeface="微软雅黑" panose="020B0503020204020204" pitchFamily="34" charset="-122"/>
                        </a:rPr>
                        <a:t>确认</a:t>
                      </a: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在500ms</a:t>
                      </a:r>
                      <a:r>
                        <a:rPr lang="zh-CN" altLang="en-US" sz="2000" dirty="0">
                          <a:latin typeface="微软雅黑" panose="020B0503020204020204" pitchFamily="34" charset="-122"/>
                          <a:ea typeface="微软雅黑" panose="020B0503020204020204" pitchFamily="34" charset="-122"/>
                        </a:rPr>
                        <a:t>时间</a:t>
                      </a:r>
                      <a:r>
                        <a:rPr lang="en-US" altLang="zh-CN" sz="2000" dirty="0">
                          <a:latin typeface="微软雅黑" panose="020B0503020204020204" pitchFamily="34" charset="-122"/>
                          <a:ea typeface="微软雅黑" panose="020B0503020204020204" pitchFamily="34" charset="-122"/>
                        </a:rPr>
                        <a:t>内</a:t>
                      </a:r>
                      <a:r>
                        <a:rPr lang="zh-CN" altLang="en-US" sz="2000" dirty="0">
                          <a:latin typeface="微软雅黑" panose="020B0503020204020204" pitchFamily="34" charset="-122"/>
                          <a:ea typeface="微软雅黑" panose="020B0503020204020204" pitchFamily="34" charset="-122"/>
                        </a:rPr>
                        <a:t>若无下一个报文段到来，发送确认</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320042"/>
                  </a:ext>
                </a:extLst>
              </a:tr>
              <a:tr h="370840">
                <a:tc>
                  <a:txBody>
                    <a:bodyPr/>
                    <a:lstStyle/>
                    <a:p>
                      <a:pPr>
                        <a:lnSpc>
                          <a:spcPct val="120000"/>
                        </a:lnSpc>
                        <a:spcBef>
                          <a:spcPct val="0"/>
                        </a:spcBef>
                        <a:buClrTx/>
                        <a:buSzTx/>
                        <a:buFontTx/>
                        <a:buNone/>
                      </a:pPr>
                      <a:r>
                        <a:rPr lang="en-US" altLang="zh-CN" sz="2000" dirty="0" err="1">
                          <a:latin typeface="微软雅黑" panose="020B0503020204020204" pitchFamily="34" charset="-122"/>
                          <a:ea typeface="微软雅黑" panose="020B0503020204020204" pitchFamily="34" charset="-122"/>
                        </a:rPr>
                        <a:t>收到一个期待的报文</a:t>
                      </a:r>
                      <a:r>
                        <a:rPr lang="zh-CN" altLang="en-US" sz="2000" dirty="0">
                          <a:latin typeface="微软雅黑" panose="020B0503020204020204" pitchFamily="34" charset="-122"/>
                          <a:ea typeface="微软雅黑" panose="020B0503020204020204" pitchFamily="34" charset="-122"/>
                        </a:rPr>
                        <a:t>段，且前一</a:t>
                      </a:r>
                      <a:r>
                        <a:rPr lang="en-US" altLang="zh-CN" sz="2000" dirty="0" err="1">
                          <a:latin typeface="微软雅黑" panose="020B0503020204020204" pitchFamily="34" charset="-122"/>
                          <a:ea typeface="微软雅黑" panose="020B0503020204020204" pitchFamily="34" charset="-122"/>
                        </a:rPr>
                        <a:t>个报文段被推迟确认</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spcBef>
                          <a:spcPct val="0"/>
                        </a:spcBef>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rPr>
                        <a:t>立即发送</a:t>
                      </a:r>
                      <a:r>
                        <a:rPr lang="en-US" altLang="zh-CN" sz="2000" dirty="0" err="1">
                          <a:solidFill>
                            <a:schemeClr val="tx1"/>
                          </a:solidFill>
                          <a:latin typeface="微软雅黑" panose="020B0503020204020204" pitchFamily="34" charset="-122"/>
                          <a:ea typeface="微软雅黑" panose="020B0503020204020204" pitchFamily="34" charset="-122"/>
                        </a:rPr>
                        <a:t>确认（估计RTT的需要</a:t>
                      </a:r>
                      <a:r>
                        <a:rPr lang="en-US" altLang="zh-CN" sz="2000" dirty="0">
                          <a:solidFill>
                            <a:schemeClr val="tx1"/>
                          </a:solidFill>
                          <a:latin typeface="微软雅黑" panose="020B0503020204020204" pitchFamily="34" charset="-122"/>
                          <a:ea typeface="微软雅黑" panose="020B0503020204020204" pitchFamily="34"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591890"/>
                  </a:ext>
                </a:extLst>
              </a:tr>
              <a:tr h="370840">
                <a:tc>
                  <a:txBody>
                    <a:bodyPr/>
                    <a:lstStyle/>
                    <a:p>
                      <a:pPr>
                        <a:lnSpc>
                          <a:spcPct val="120000"/>
                        </a:lnSpc>
                        <a:spcBef>
                          <a:spcPct val="0"/>
                        </a:spcBef>
                        <a:buClrTx/>
                        <a:buSzTx/>
                        <a:buFontTx/>
                        <a:buNone/>
                      </a:pPr>
                      <a:r>
                        <a:rPr lang="en-US" altLang="zh-CN" sz="2000" dirty="0" err="1">
                          <a:latin typeface="微软雅黑" panose="020B0503020204020204" pitchFamily="34" charset="-122"/>
                          <a:ea typeface="微软雅黑" panose="020B0503020204020204" pitchFamily="34" charset="-122"/>
                        </a:rPr>
                        <a:t>收到一个失序的报文段（序号大于期待的序号</a:t>
                      </a:r>
                      <a:r>
                        <a:rPr lang="zh-CN" altLang="en-US" sz="2000" dirty="0">
                          <a:latin typeface="微软雅黑" panose="020B0503020204020204" pitchFamily="34" charset="-122"/>
                          <a:ea typeface="微软雅黑" panose="020B0503020204020204" pitchFamily="34" charset="-122"/>
                        </a:rPr>
                        <a:t>），检测到序号间隙</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spcBef>
                          <a:spcPct val="0"/>
                        </a:spcBef>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rPr>
                        <a:t>立即发送确认（快速重传的需要），</a:t>
                      </a:r>
                      <a:r>
                        <a:rPr lang="zh-CN" altLang="en-US" sz="2000" dirty="0">
                          <a:latin typeface="微软雅黑" panose="020B0503020204020204" pitchFamily="34" charset="-122"/>
                          <a:ea typeface="微软雅黑" panose="020B0503020204020204" pitchFamily="34" charset="-122"/>
                        </a:rPr>
                        <a:t>重复当前的确认序号</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827351"/>
                  </a:ext>
                </a:extLst>
              </a:tr>
              <a:tr h="370840">
                <a:tc>
                  <a:txBody>
                    <a:bodyPr/>
                    <a:lstStyle/>
                    <a:p>
                      <a:pPr>
                        <a:lnSpc>
                          <a:spcPct val="120000"/>
                        </a:lnSpc>
                        <a:spcBef>
                          <a:spcPct val="0"/>
                        </a:spcBef>
                        <a:buClrTx/>
                        <a:buSzTx/>
                        <a:buFontTx/>
                        <a:buNone/>
                      </a:pPr>
                      <a:r>
                        <a:rPr lang="en-US" altLang="zh-CN" sz="2000" dirty="0" err="1">
                          <a:latin typeface="微软雅黑" panose="020B0503020204020204" pitchFamily="34" charset="-122"/>
                          <a:ea typeface="微软雅黑" panose="020B0503020204020204" pitchFamily="34" charset="-122"/>
                        </a:rPr>
                        <a:t>收到部分或全部填充间隙的报文段</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spcBef>
                          <a:spcPct val="0"/>
                        </a:spcBef>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rPr>
                        <a:t>立即</a:t>
                      </a:r>
                      <a:r>
                        <a:rPr lang="zh-CN" altLang="en-US" sz="2000">
                          <a:solidFill>
                            <a:schemeClr val="tx1"/>
                          </a:solidFill>
                          <a:latin typeface="微软雅黑" panose="020B0503020204020204" pitchFamily="34" charset="-122"/>
                          <a:ea typeface="微软雅黑" panose="020B0503020204020204" pitchFamily="34" charset="-122"/>
                        </a:rPr>
                        <a:t>发送确认；</a:t>
                      </a:r>
                      <a:r>
                        <a:rPr lang="zh-CN" altLang="en-US" sz="2000" dirty="0">
                          <a:latin typeface="微软雅黑" panose="020B0503020204020204" pitchFamily="34" charset="-122"/>
                          <a:ea typeface="微软雅黑" panose="020B0503020204020204" pitchFamily="34" charset="-122"/>
                        </a:rPr>
                        <a:t>若报文段始于间隙的低端，更新</a:t>
                      </a:r>
                      <a:r>
                        <a:rPr lang="zh-CN" altLang="en-US" sz="2000">
                          <a:latin typeface="微软雅黑" panose="020B0503020204020204" pitchFamily="34" charset="-122"/>
                          <a:ea typeface="微软雅黑" panose="020B0503020204020204" pitchFamily="34" charset="-122"/>
                        </a:rPr>
                        <a:t>确认序号</a:t>
                      </a:r>
                      <a:r>
                        <a:rPr lang="zh-CN" altLang="en-US" sz="2000">
                          <a:solidFill>
                            <a:schemeClr val="tx1"/>
                          </a:solidFill>
                          <a:latin typeface="微软雅黑" panose="020B0503020204020204" pitchFamily="34" charset="-122"/>
                          <a:ea typeface="微软雅黑" panose="020B0503020204020204" pitchFamily="34" charset="-122"/>
                        </a:rPr>
                        <a:t>（推进发送窗口）</a:t>
                      </a:r>
                      <a:endParaRPr lang="en-US" altLang="zh-CN" sz="20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8513508"/>
                  </a:ext>
                </a:extLst>
              </a:tr>
            </a:tbl>
          </a:graphicData>
        </a:graphic>
      </p:graphicFrame>
    </p:spTree>
    <p:extLst>
      <p:ext uri="{BB962C8B-B14F-4D97-AF65-F5344CB8AC3E}">
        <p14:creationId xmlns:p14="http://schemas.microsoft.com/office/powerpoint/2010/main" val="25455860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使用</a:t>
            </a:r>
            <a:r>
              <a:rPr lang="en-US" altLang="zh-CN" dirty="0"/>
              <a:t>GBN</a:t>
            </a:r>
            <a:r>
              <a:rPr lang="zh-CN" altLang="en-US" dirty="0"/>
              <a:t>还是</a:t>
            </a:r>
            <a:r>
              <a:rPr lang="en-US" altLang="zh-CN" dirty="0"/>
              <a:t>SR</a:t>
            </a:r>
            <a:r>
              <a:rPr lang="zh-CN" altLang="en-US" dirty="0"/>
              <a:t>？</a:t>
            </a:r>
          </a:p>
        </p:txBody>
      </p:sp>
      <p:sp>
        <p:nvSpPr>
          <p:cNvPr id="3" name="内容占位符 2"/>
          <p:cNvSpPr>
            <a:spLocks noGrp="1"/>
          </p:cNvSpPr>
          <p:nvPr>
            <p:ph idx="1"/>
          </p:nvPr>
        </p:nvSpPr>
        <p:spPr/>
        <p:txBody>
          <a:bodyPr/>
          <a:lstStyle/>
          <a:p>
            <a:pPr>
              <a:buFont typeface="ZapfDingbats" pitchFamily="82" charset="2"/>
              <a:buNone/>
            </a:pPr>
            <a:r>
              <a:rPr lang="en-US" altLang="zh-CN" sz="2400" u="sng" dirty="0">
                <a:solidFill>
                  <a:srgbClr val="C00000"/>
                </a:solidFill>
                <a:latin typeface="微软雅黑" panose="020B0503020204020204" pitchFamily="34" charset="-122"/>
                <a:ea typeface="微软雅黑" panose="020B0503020204020204" pitchFamily="34" charset="-122"/>
              </a:rPr>
              <a:t>Go-Back-N</a:t>
            </a:r>
          </a:p>
          <a:p>
            <a:r>
              <a:rPr lang="zh-CN" altLang="en-US" sz="2400" dirty="0">
                <a:latin typeface="微软雅黑" panose="020B0503020204020204" pitchFamily="34" charset="-122"/>
                <a:ea typeface="微软雅黑" panose="020B0503020204020204" pitchFamily="34" charset="-122"/>
              </a:rPr>
              <a:t>接收方：</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使用累积确认</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不缓存失序的分组</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对失序分组发送重复</a:t>
            </a:r>
            <a:r>
              <a:rPr lang="en-US" altLang="zh-CN" sz="2000" dirty="0">
                <a:latin typeface="微软雅黑" panose="020B0503020204020204" pitchFamily="34" charset="-122"/>
                <a:ea typeface="微软雅黑" panose="020B0503020204020204" pitchFamily="34" charset="-122"/>
              </a:rPr>
              <a:t>ACK</a:t>
            </a:r>
          </a:p>
          <a:p>
            <a:pPr lvl="1"/>
            <a:endParaRPr lang="en-US" altLang="zh-CN" sz="20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发送方：</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超时后重传从基序号开始的所有分组</a:t>
            </a:r>
            <a:endParaRPr lang="en-US" altLang="zh-CN" sz="2000" dirty="0">
              <a:solidFill>
                <a:srgbClr val="C00000"/>
              </a:solidFill>
              <a:latin typeface="微软雅黑" panose="020B0503020204020204" pitchFamily="34" charset="-122"/>
              <a:ea typeface="微软雅黑" panose="020B0503020204020204" pitchFamily="34" charset="-122"/>
            </a:endParaRPr>
          </a:p>
          <a:p>
            <a:endParaRPr lang="zh-CN" altLang="en-US" sz="2400"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93</a:t>
            </a:fld>
            <a:endParaRPr kumimoji="1" lang="zh-CN" altLang="en-US" dirty="0"/>
          </a:p>
        </p:txBody>
      </p:sp>
      <p:sp>
        <p:nvSpPr>
          <p:cNvPr id="5" name="内容占位符 2"/>
          <p:cNvSpPr txBox="1">
            <a:spLocks/>
          </p:cNvSpPr>
          <p:nvPr/>
        </p:nvSpPr>
        <p:spPr>
          <a:xfrm>
            <a:off x="6356839" y="1500447"/>
            <a:ext cx="5606561" cy="45866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ZapfDingbats" pitchFamily="82" charset="2"/>
              <a:buNone/>
            </a:pPr>
            <a:r>
              <a:rPr lang="en-US" altLang="zh-CN" sz="2400" u="sng" dirty="0">
                <a:solidFill>
                  <a:srgbClr val="C00000"/>
                </a:solidFill>
                <a:ea typeface="宋体" panose="02010600030101010101" pitchFamily="2" charset="-122"/>
              </a:rPr>
              <a:t>TCP</a:t>
            </a:r>
          </a:p>
          <a:p>
            <a:r>
              <a:rPr lang="zh-CN" altLang="en-US" sz="2400" dirty="0">
                <a:latin typeface="微软雅黑" panose="020B0503020204020204" pitchFamily="34" charset="-122"/>
                <a:ea typeface="微软雅黑" panose="020B0503020204020204" pitchFamily="34" charset="-122"/>
              </a:rPr>
              <a:t>接收方：</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使用累积确认</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优化了推迟确认</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缓存失序的报文段</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对失序报文段发送重复</a:t>
            </a:r>
            <a:r>
              <a:rPr lang="en-US" altLang="zh-CN" sz="2000" dirty="0">
                <a:latin typeface="微软雅黑" panose="020B0503020204020204" pitchFamily="34" charset="-122"/>
                <a:ea typeface="微软雅黑" panose="020B0503020204020204" pitchFamily="34" charset="-122"/>
              </a:rPr>
              <a:t>ACK</a:t>
            </a:r>
          </a:p>
          <a:p>
            <a:r>
              <a:rPr lang="zh-CN" altLang="en-US" sz="2400" dirty="0">
                <a:latin typeface="微软雅黑" panose="020B0503020204020204" pitchFamily="34" charset="-122"/>
                <a:ea typeface="微软雅黑" panose="020B0503020204020204" pitchFamily="34" charset="-122"/>
              </a:rPr>
              <a:t>发送方：</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超时后仅重传最早未确认的报文段</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增加了快速重传</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动态估计超时阈值</a:t>
            </a:r>
            <a:endParaRPr lang="en-US" altLang="zh-CN" sz="2000" dirty="0">
              <a:solidFill>
                <a:srgbClr val="C00000"/>
              </a:solidFill>
              <a:latin typeface="微软雅黑" panose="020B0503020204020204" pitchFamily="34" charset="-122"/>
              <a:ea typeface="微软雅黑" panose="020B0503020204020204" pitchFamily="34" charset="-122"/>
            </a:endParaRPr>
          </a:p>
          <a:p>
            <a:endParaRPr lang="zh-CN" altLang="en-US" sz="2400" dirty="0"/>
          </a:p>
        </p:txBody>
      </p:sp>
    </p:spTree>
    <p:extLst>
      <p:ext uri="{BB962C8B-B14F-4D97-AF65-F5344CB8AC3E}">
        <p14:creationId xmlns:p14="http://schemas.microsoft.com/office/powerpoint/2010/main" val="25584128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使用</a:t>
            </a:r>
            <a:r>
              <a:rPr lang="en-US" altLang="zh-CN" dirty="0"/>
              <a:t>GBN</a:t>
            </a:r>
            <a:r>
              <a:rPr lang="zh-CN" altLang="en-US" dirty="0"/>
              <a:t>还是</a:t>
            </a:r>
            <a:r>
              <a:rPr lang="en-US" altLang="zh-CN" dirty="0"/>
              <a:t>SR</a:t>
            </a:r>
            <a:r>
              <a:rPr lang="zh-CN" altLang="en-US" dirty="0"/>
              <a:t>？</a:t>
            </a:r>
          </a:p>
        </p:txBody>
      </p:sp>
      <p:sp>
        <p:nvSpPr>
          <p:cNvPr id="3" name="内容占位符 2"/>
          <p:cNvSpPr>
            <a:spLocks noGrp="1"/>
          </p:cNvSpPr>
          <p:nvPr>
            <p:ph idx="1"/>
          </p:nvPr>
        </p:nvSpPr>
        <p:spPr/>
        <p:txBody>
          <a:bodyPr/>
          <a:lstStyle/>
          <a:p>
            <a:pPr>
              <a:buFont typeface="ZapfDingbats" pitchFamily="82" charset="2"/>
              <a:buNone/>
            </a:pPr>
            <a:r>
              <a:rPr lang="en-US" altLang="zh-CN" sz="2400" u="sng" dirty="0">
                <a:solidFill>
                  <a:srgbClr val="C00000"/>
                </a:solidFill>
                <a:latin typeface="微软雅黑" panose="020B0503020204020204" pitchFamily="34" charset="-122"/>
                <a:ea typeface="微软雅黑" panose="020B0503020204020204" pitchFamily="34" charset="-122"/>
              </a:rPr>
              <a:t>SR</a:t>
            </a:r>
          </a:p>
          <a:p>
            <a:r>
              <a:rPr lang="zh-CN" altLang="en-US" sz="2400" dirty="0">
                <a:latin typeface="微软雅黑" panose="020B0503020204020204" pitchFamily="34" charset="-122"/>
                <a:ea typeface="微软雅黑" panose="020B0503020204020204" pitchFamily="34" charset="-122"/>
              </a:rPr>
              <a:t>接收方：</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缓存失序的分组</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单独确认每个正确收到的分组</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endParaRPr lang="en-US" altLang="zh-CN" sz="20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发送方：</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每个分组使用一个定时器</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仅重传未被确认</a:t>
            </a:r>
            <a:r>
              <a:rPr lang="en-US" altLang="zh-CN" sz="2000" dirty="0" err="1">
                <a:latin typeface="微软雅黑" panose="020B0503020204020204" pitchFamily="34" charset="-122"/>
                <a:ea typeface="微软雅黑" panose="020B0503020204020204" pitchFamily="34" charset="-122"/>
              </a:rPr>
              <a:t>的分组</a:t>
            </a:r>
            <a:endParaRPr lang="zh-CN" altLang="en-US" sz="2000" dirty="0">
              <a:latin typeface="微软雅黑" panose="020B0503020204020204" pitchFamily="34" charset="-122"/>
              <a:ea typeface="微软雅黑" panose="020B0503020204020204" pitchFamily="34" charset="-122"/>
            </a:endParaRPr>
          </a:p>
          <a:p>
            <a:endParaRPr lang="zh-CN" altLang="en-US" sz="2400" dirty="0"/>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94</a:t>
            </a:fld>
            <a:endParaRPr kumimoji="1" lang="zh-CN" altLang="en-US" dirty="0"/>
          </a:p>
        </p:txBody>
      </p:sp>
      <p:sp>
        <p:nvSpPr>
          <p:cNvPr id="6" name="内容占位符 2">
            <a:extLst>
              <a:ext uri="{FF2B5EF4-FFF2-40B4-BE49-F238E27FC236}">
                <a16:creationId xmlns:a16="http://schemas.microsoft.com/office/drawing/2014/main" id="{CEA51D3B-523B-4DCD-9BDB-684108AB9B01}"/>
              </a:ext>
            </a:extLst>
          </p:cNvPr>
          <p:cNvSpPr txBox="1">
            <a:spLocks/>
          </p:cNvSpPr>
          <p:nvPr/>
        </p:nvSpPr>
        <p:spPr bwMode="auto">
          <a:xfrm>
            <a:off x="6705600" y="1600203"/>
            <a:ext cx="5334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Font typeface="ZapfDingbats" pitchFamily="82" charset="2"/>
              <a:buNone/>
            </a:pPr>
            <a:r>
              <a:rPr lang="en-US" altLang="zh-CN" sz="2400" u="sng" kern="0" dirty="0">
                <a:solidFill>
                  <a:srgbClr val="C00000"/>
                </a:solidFill>
                <a:latin typeface="微软雅黑" panose="020B0503020204020204" pitchFamily="34" charset="-122"/>
                <a:ea typeface="微软雅黑" panose="020B0503020204020204" pitchFamily="34" charset="-122"/>
              </a:rPr>
              <a:t>TCP</a:t>
            </a:r>
          </a:p>
          <a:p>
            <a:r>
              <a:rPr lang="zh-CN" altLang="en-US" sz="2400" kern="0" dirty="0">
                <a:latin typeface="微软雅黑" panose="020B0503020204020204" pitchFamily="34" charset="-122"/>
                <a:ea typeface="微软雅黑" panose="020B0503020204020204" pitchFamily="34" charset="-122"/>
              </a:rPr>
              <a:t>接收方：</a:t>
            </a:r>
            <a:endParaRPr lang="en-US" altLang="zh-CN" sz="2400" kern="0" dirty="0">
              <a:latin typeface="微软雅黑" panose="020B0503020204020204" pitchFamily="34" charset="-122"/>
              <a:ea typeface="微软雅黑" panose="020B0503020204020204" pitchFamily="34" charset="-122"/>
            </a:endParaRPr>
          </a:p>
          <a:p>
            <a:pPr lvl="1"/>
            <a:r>
              <a:rPr lang="zh-CN" altLang="en-US" sz="2000" kern="0" dirty="0">
                <a:latin typeface="微软雅黑" panose="020B0503020204020204" pitchFamily="34" charset="-122"/>
                <a:ea typeface="微软雅黑" panose="020B0503020204020204" pitchFamily="34" charset="-122"/>
              </a:rPr>
              <a:t>缓存失序的分组</a:t>
            </a:r>
            <a:endParaRPr lang="en-US" altLang="zh-CN" sz="2000" kern="0" dirty="0">
              <a:latin typeface="微软雅黑" panose="020B0503020204020204" pitchFamily="34" charset="-122"/>
              <a:ea typeface="微软雅黑" panose="020B0503020204020204" pitchFamily="34" charset="-122"/>
            </a:endParaRPr>
          </a:p>
          <a:p>
            <a:pPr lvl="1"/>
            <a:r>
              <a:rPr lang="zh-CN" altLang="en-US" sz="2000" kern="0" dirty="0">
                <a:solidFill>
                  <a:srgbClr val="C00000"/>
                </a:solidFill>
                <a:latin typeface="微软雅黑" panose="020B0503020204020204" pitchFamily="34" charset="-122"/>
                <a:ea typeface="微软雅黑" panose="020B0503020204020204" pitchFamily="34" charset="-122"/>
              </a:rPr>
              <a:t>采用累计确认</a:t>
            </a:r>
            <a:endParaRPr lang="en-US" altLang="zh-CN" sz="2000" kern="0" dirty="0">
              <a:solidFill>
                <a:srgbClr val="C00000"/>
              </a:solidFill>
              <a:latin typeface="微软雅黑" panose="020B0503020204020204" pitchFamily="34" charset="-122"/>
              <a:ea typeface="微软雅黑" panose="020B0503020204020204" pitchFamily="34" charset="-122"/>
            </a:endParaRPr>
          </a:p>
          <a:p>
            <a:pPr lvl="1"/>
            <a:r>
              <a:rPr lang="zh-CN" altLang="en-US" sz="2000" kern="0" dirty="0">
                <a:solidFill>
                  <a:srgbClr val="C00000"/>
                </a:solidFill>
                <a:latin typeface="微软雅黑" panose="020B0503020204020204" pitchFamily="34" charset="-122"/>
                <a:ea typeface="微软雅黑" panose="020B0503020204020204" pitchFamily="34" charset="-122"/>
              </a:rPr>
              <a:t>优化推迟确认</a:t>
            </a:r>
            <a:endParaRPr lang="en-US" altLang="zh-CN" sz="2000" kern="0" dirty="0">
              <a:solidFill>
                <a:srgbClr val="C00000"/>
              </a:solidFill>
              <a:latin typeface="微软雅黑" panose="020B0503020204020204" pitchFamily="34" charset="-122"/>
              <a:ea typeface="微软雅黑" panose="020B0503020204020204" pitchFamily="34" charset="-122"/>
            </a:endParaRPr>
          </a:p>
          <a:p>
            <a:pPr lvl="1"/>
            <a:r>
              <a:rPr lang="zh-CN" altLang="en-US" sz="2000" kern="0" dirty="0">
                <a:solidFill>
                  <a:srgbClr val="C00000"/>
                </a:solidFill>
                <a:latin typeface="微软雅黑" panose="020B0503020204020204" pitchFamily="34" charset="-122"/>
                <a:ea typeface="微软雅黑" panose="020B0503020204020204" pitchFamily="34" charset="-122"/>
              </a:rPr>
              <a:t>对失序报文发送重复</a:t>
            </a:r>
            <a:r>
              <a:rPr lang="en-US" altLang="zh-CN" sz="2000" kern="0" dirty="0">
                <a:solidFill>
                  <a:srgbClr val="C00000"/>
                </a:solidFill>
                <a:latin typeface="微软雅黑" panose="020B0503020204020204" pitchFamily="34" charset="-122"/>
                <a:ea typeface="微软雅黑" panose="020B0503020204020204" pitchFamily="34" charset="-122"/>
              </a:rPr>
              <a:t>ACK</a:t>
            </a:r>
            <a:endParaRPr lang="en-US" altLang="zh-CN" sz="2000" kern="0" dirty="0">
              <a:latin typeface="微软雅黑" panose="020B0503020204020204" pitchFamily="34" charset="-122"/>
              <a:ea typeface="微软雅黑" panose="020B0503020204020204" pitchFamily="34" charset="-122"/>
            </a:endParaRPr>
          </a:p>
          <a:p>
            <a:r>
              <a:rPr lang="zh-CN" altLang="en-US" sz="2400" kern="0" dirty="0">
                <a:latin typeface="微软雅黑" panose="020B0503020204020204" pitchFamily="34" charset="-122"/>
                <a:ea typeface="微软雅黑" panose="020B0503020204020204" pitchFamily="34" charset="-122"/>
              </a:rPr>
              <a:t>发送方：</a:t>
            </a:r>
            <a:endParaRPr lang="en-US" altLang="zh-CN" sz="2400" kern="0" dirty="0">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只对最早未确认的报文段使用一个定时器</a:t>
            </a:r>
            <a:endParaRPr lang="en-US" altLang="zh-CN" sz="2000" kern="0" dirty="0">
              <a:solidFill>
                <a:srgbClr val="C00000"/>
              </a:solidFill>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重传第一个未被确认分组</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增加了快速重传</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r>
              <a:rPr lang="zh-CN" altLang="en-US" sz="2000" dirty="0">
                <a:solidFill>
                  <a:srgbClr val="C00000"/>
                </a:solidFill>
                <a:latin typeface="微软雅黑" panose="020B0503020204020204" pitchFamily="34" charset="-122"/>
                <a:ea typeface="微软雅黑" panose="020B0503020204020204" pitchFamily="34" charset="-122"/>
              </a:rPr>
              <a:t>动态估计超时阈值</a:t>
            </a:r>
          </a:p>
        </p:txBody>
      </p:sp>
    </p:spTree>
    <p:extLst>
      <p:ext uri="{BB962C8B-B14F-4D97-AF65-F5344CB8AC3E}">
        <p14:creationId xmlns:p14="http://schemas.microsoft.com/office/powerpoint/2010/main" val="38708770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C5393-0FE2-4D63-8928-A60CC3CD5634}"/>
              </a:ext>
            </a:extLst>
          </p:cNvPr>
          <p:cNvSpPr>
            <a:spLocks noGrp="1"/>
          </p:cNvSpPr>
          <p:nvPr>
            <p:ph type="title"/>
          </p:nvPr>
        </p:nvSpPr>
        <p:spPr/>
        <p:txBody>
          <a:bodyPr/>
          <a:lstStyle/>
          <a:p>
            <a:r>
              <a:rPr lang="en-US" altLang="zh-CN" dirty="0"/>
              <a:t>TCP</a:t>
            </a:r>
            <a:r>
              <a:rPr lang="zh-CN" altLang="en-US" dirty="0"/>
              <a:t>使用</a:t>
            </a:r>
            <a:r>
              <a:rPr lang="en-US" altLang="zh-CN" dirty="0"/>
              <a:t>GBN</a:t>
            </a:r>
            <a:r>
              <a:rPr lang="zh-CN" altLang="en-US" dirty="0"/>
              <a:t>还是</a:t>
            </a:r>
            <a:r>
              <a:rPr lang="en-US" altLang="zh-CN" dirty="0"/>
              <a:t>SR</a:t>
            </a:r>
            <a:r>
              <a:rPr lang="zh-CN" altLang="en-US" dirty="0"/>
              <a:t>？</a:t>
            </a:r>
          </a:p>
        </p:txBody>
      </p:sp>
      <p:sp>
        <p:nvSpPr>
          <p:cNvPr id="3" name="内容占位符 2">
            <a:extLst>
              <a:ext uri="{FF2B5EF4-FFF2-40B4-BE49-F238E27FC236}">
                <a16:creationId xmlns:a16="http://schemas.microsoft.com/office/drawing/2014/main" id="{58079DA3-2378-48D3-B610-EE011A22CA65}"/>
              </a:ext>
            </a:extLst>
          </p:cNvPr>
          <p:cNvSpPr>
            <a:spLocks noGrp="1"/>
          </p:cNvSpPr>
          <p:nvPr>
            <p:ph idx="1"/>
          </p:nvPr>
        </p:nvSpPr>
        <p:spPr/>
        <p:txBody>
          <a:bodyPr/>
          <a:lstStyle/>
          <a:p>
            <a:r>
              <a:rPr lang="zh-CN" altLang="en-US" dirty="0"/>
              <a:t>最新</a:t>
            </a:r>
            <a:r>
              <a:rPr lang="en-US" altLang="zh-CN" dirty="0"/>
              <a:t>TCP</a:t>
            </a:r>
            <a:r>
              <a:rPr lang="zh-CN" altLang="en-US" dirty="0"/>
              <a:t>修改意见</a:t>
            </a:r>
            <a:r>
              <a:rPr lang="en-US" altLang="zh-CN" u="sng" dirty="0">
                <a:solidFill>
                  <a:srgbClr val="C00000"/>
                </a:solidFill>
                <a:latin typeface="微软雅黑" panose="020B0503020204020204" pitchFamily="34" charset="-122"/>
                <a:ea typeface="微软雅黑" panose="020B0503020204020204" pitchFamily="34" charset="-122"/>
              </a:rPr>
              <a:t>[RFC2018]</a:t>
            </a:r>
            <a:r>
              <a:rPr lang="zh-CN" altLang="en-US" dirty="0"/>
              <a:t>也可以使用选择确认</a:t>
            </a:r>
          </a:p>
        </p:txBody>
      </p:sp>
      <p:sp>
        <p:nvSpPr>
          <p:cNvPr id="4" name="灯片编号占位符 3">
            <a:extLst>
              <a:ext uri="{FF2B5EF4-FFF2-40B4-BE49-F238E27FC236}">
                <a16:creationId xmlns:a16="http://schemas.microsoft.com/office/drawing/2014/main" id="{52FD012E-F4A7-4C2A-85AB-3373F3BDFE35}"/>
              </a:ext>
            </a:extLst>
          </p:cNvPr>
          <p:cNvSpPr>
            <a:spLocks noGrp="1"/>
          </p:cNvSpPr>
          <p:nvPr>
            <p:ph type="sldNum" sz="quarter" idx="11"/>
          </p:nvPr>
        </p:nvSpPr>
        <p:spPr/>
        <p:txBody>
          <a:bodyPr/>
          <a:lstStyle/>
          <a:p>
            <a:pPr>
              <a:defRPr/>
            </a:pPr>
            <a:fld id="{3FFE790D-BCFB-4008-9260-CA63AEE325FD}" type="slidenum">
              <a:rPr lang="en-US" smtClean="0"/>
              <a:pPr>
                <a:defRPr/>
              </a:pPr>
              <a:t>95</a:t>
            </a:fld>
            <a:endParaRPr lang="en-US" dirty="0"/>
          </a:p>
        </p:txBody>
      </p:sp>
      <p:sp>
        <p:nvSpPr>
          <p:cNvPr id="6" name="内容占位符 2">
            <a:extLst>
              <a:ext uri="{FF2B5EF4-FFF2-40B4-BE49-F238E27FC236}">
                <a16:creationId xmlns:a16="http://schemas.microsoft.com/office/drawing/2014/main" id="{4B72634F-AAFA-4291-A274-2A895424A099}"/>
              </a:ext>
            </a:extLst>
          </p:cNvPr>
          <p:cNvSpPr txBox="1">
            <a:spLocks/>
          </p:cNvSpPr>
          <p:nvPr/>
        </p:nvSpPr>
        <p:spPr bwMode="auto">
          <a:xfrm>
            <a:off x="838200" y="2307124"/>
            <a:ext cx="50292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Font typeface="ZapfDingbats" pitchFamily="82" charset="2"/>
              <a:buNone/>
            </a:pPr>
            <a:r>
              <a:rPr lang="en-US" altLang="zh-CN" u="sng" kern="0" dirty="0">
                <a:solidFill>
                  <a:srgbClr val="C00000"/>
                </a:solidFill>
                <a:latin typeface="微软雅黑" panose="020B0503020204020204" pitchFamily="34" charset="-122"/>
                <a:ea typeface="微软雅黑" panose="020B0503020204020204" pitchFamily="34" charset="-122"/>
              </a:rPr>
              <a:t>TCP</a:t>
            </a:r>
          </a:p>
          <a:p>
            <a:r>
              <a:rPr lang="zh-CN" altLang="en-US" kern="0" dirty="0">
                <a:latin typeface="微软雅黑" panose="020B0503020204020204" pitchFamily="34" charset="-122"/>
                <a:ea typeface="微软雅黑" panose="020B0503020204020204" pitchFamily="34" charset="-122"/>
              </a:rPr>
              <a:t>接收方：</a:t>
            </a:r>
            <a:endParaRPr lang="en-US" altLang="zh-CN" kern="0" dirty="0">
              <a:latin typeface="微软雅黑" panose="020B0503020204020204" pitchFamily="34" charset="-122"/>
              <a:ea typeface="微软雅黑" panose="020B0503020204020204" pitchFamily="34" charset="-122"/>
            </a:endParaRPr>
          </a:p>
          <a:p>
            <a:pPr lvl="1"/>
            <a:r>
              <a:rPr lang="zh-CN" altLang="en-US" kern="0" dirty="0">
                <a:latin typeface="微软雅黑" panose="020B0503020204020204" pitchFamily="34" charset="-122"/>
                <a:ea typeface="微软雅黑" panose="020B0503020204020204" pitchFamily="34" charset="-122"/>
              </a:rPr>
              <a:t>缓存失序的分组</a:t>
            </a:r>
            <a:endParaRPr lang="en-US" altLang="zh-CN" kern="0" dirty="0">
              <a:latin typeface="微软雅黑" panose="020B0503020204020204" pitchFamily="34" charset="-122"/>
              <a:ea typeface="微软雅黑" panose="020B0503020204020204" pitchFamily="34" charset="-122"/>
            </a:endParaRPr>
          </a:p>
          <a:p>
            <a:pPr lvl="1"/>
            <a:r>
              <a:rPr lang="zh-CN" altLang="en-US" kern="0" dirty="0">
                <a:solidFill>
                  <a:srgbClr val="C00000"/>
                </a:solidFill>
                <a:latin typeface="微软雅黑" panose="020B0503020204020204" pitchFamily="34" charset="-122"/>
                <a:ea typeface="微软雅黑" panose="020B0503020204020204" pitchFamily="34" charset="-122"/>
              </a:rPr>
              <a:t>采用累计确认</a:t>
            </a:r>
            <a:endParaRPr lang="en-US" altLang="zh-CN" kern="0" dirty="0">
              <a:solidFill>
                <a:srgbClr val="C00000"/>
              </a:solidFill>
              <a:latin typeface="微软雅黑" panose="020B0503020204020204" pitchFamily="34" charset="-122"/>
              <a:ea typeface="微软雅黑" panose="020B0503020204020204" pitchFamily="34" charset="-122"/>
            </a:endParaRPr>
          </a:p>
          <a:p>
            <a:r>
              <a:rPr lang="zh-CN" altLang="en-US" kern="0" dirty="0">
                <a:latin typeface="微软雅黑" panose="020B0503020204020204" pitchFamily="34" charset="-122"/>
                <a:ea typeface="微软雅黑" panose="020B0503020204020204" pitchFamily="34" charset="-122"/>
              </a:rPr>
              <a:t>发送方：</a:t>
            </a:r>
            <a:endParaRPr lang="en-US" altLang="zh-CN" kern="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只对最早未确认的报文段使用一个定时器</a:t>
            </a:r>
            <a:endParaRPr lang="en-US" altLang="zh-CN" kern="0" dirty="0">
              <a:latin typeface="微软雅黑" panose="020B0503020204020204" pitchFamily="34" charset="-122"/>
              <a:ea typeface="微软雅黑" panose="020B0503020204020204" pitchFamily="34" charset="-122"/>
            </a:endParaRPr>
          </a:p>
          <a:p>
            <a:pPr lvl="1"/>
            <a:r>
              <a:rPr lang="zh-CN" altLang="en-US" dirty="0">
                <a:solidFill>
                  <a:srgbClr val="C00000"/>
                </a:solidFill>
                <a:latin typeface="微软雅黑" panose="020B0503020204020204" pitchFamily="34" charset="-122"/>
                <a:ea typeface="微软雅黑" panose="020B0503020204020204" pitchFamily="34" charset="-122"/>
              </a:rPr>
              <a:t>重传第一个未被确认分组</a:t>
            </a:r>
            <a:endParaRPr lang="en-US" altLang="zh-CN" dirty="0">
              <a:solidFill>
                <a:srgbClr val="C00000"/>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增加了快速重传</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动态估计超时阈值</a:t>
            </a:r>
          </a:p>
        </p:txBody>
      </p:sp>
      <p:sp>
        <p:nvSpPr>
          <p:cNvPr id="7" name="内容占位符 2">
            <a:extLst>
              <a:ext uri="{FF2B5EF4-FFF2-40B4-BE49-F238E27FC236}">
                <a16:creationId xmlns:a16="http://schemas.microsoft.com/office/drawing/2014/main" id="{1BCD4B30-02C4-43BA-9A05-6CE3D9C333C0}"/>
              </a:ext>
            </a:extLst>
          </p:cNvPr>
          <p:cNvSpPr txBox="1">
            <a:spLocks/>
          </p:cNvSpPr>
          <p:nvPr/>
        </p:nvSpPr>
        <p:spPr bwMode="auto">
          <a:xfrm>
            <a:off x="6257924" y="2307124"/>
            <a:ext cx="5435112" cy="38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800">
                <a:solidFill>
                  <a:schemeClr val="tx1"/>
                </a:solidFill>
                <a:latin typeface="+mn-lt"/>
              </a:defRPr>
            </a:lvl2pPr>
            <a:lvl3pPr marL="857250" indent="-171450" algn="l" rtl="0" eaLnBrk="0" fontAlgn="base" hangingPunct="0">
              <a:spcBef>
                <a:spcPct val="20000"/>
              </a:spcBef>
              <a:spcAft>
                <a:spcPct val="0"/>
              </a:spcAft>
              <a:buChar char="•"/>
              <a:defRPr sz="1500">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fontAlgn="base">
              <a:spcBef>
                <a:spcPct val="20000"/>
              </a:spcBef>
              <a:spcAft>
                <a:spcPct val="0"/>
              </a:spcAft>
              <a:buChar char="•"/>
              <a:defRPr>
                <a:solidFill>
                  <a:schemeClr val="tx1"/>
                </a:solidFill>
                <a:latin typeface="+mn-lt"/>
              </a:defRPr>
            </a:lvl6pPr>
            <a:lvl7pPr marL="2228850" indent="-171450" algn="l" rtl="0" fontAlgn="base">
              <a:spcBef>
                <a:spcPct val="20000"/>
              </a:spcBef>
              <a:spcAft>
                <a:spcPct val="0"/>
              </a:spcAft>
              <a:buChar char="•"/>
              <a:defRPr>
                <a:solidFill>
                  <a:schemeClr val="tx1"/>
                </a:solidFill>
                <a:latin typeface="+mn-lt"/>
              </a:defRPr>
            </a:lvl7pPr>
            <a:lvl8pPr marL="2571750" indent="-171450" algn="l" rtl="0" fontAlgn="base">
              <a:spcBef>
                <a:spcPct val="20000"/>
              </a:spcBef>
              <a:spcAft>
                <a:spcPct val="0"/>
              </a:spcAft>
              <a:buChar char="•"/>
              <a:defRPr>
                <a:solidFill>
                  <a:schemeClr val="tx1"/>
                </a:solidFill>
                <a:latin typeface="+mn-lt"/>
              </a:defRPr>
            </a:lvl8pPr>
            <a:lvl9pPr marL="2914650" indent="-171450" algn="l" rtl="0" fontAlgn="base">
              <a:spcBef>
                <a:spcPct val="20000"/>
              </a:spcBef>
              <a:spcAft>
                <a:spcPct val="0"/>
              </a:spcAft>
              <a:buChar char="•"/>
              <a:defRPr>
                <a:solidFill>
                  <a:schemeClr val="tx1"/>
                </a:solidFill>
                <a:latin typeface="+mn-lt"/>
              </a:defRPr>
            </a:lvl9pPr>
          </a:lstStyle>
          <a:p>
            <a:pPr>
              <a:buNone/>
            </a:pPr>
            <a:r>
              <a:rPr lang="en-US" altLang="zh-CN" u="sng" kern="0" dirty="0" err="1">
                <a:solidFill>
                  <a:srgbClr val="C00000"/>
                </a:solidFill>
                <a:latin typeface="微软雅黑" panose="020B0503020204020204" pitchFamily="34" charset="-122"/>
                <a:ea typeface="微软雅黑" panose="020B0503020204020204" pitchFamily="34" charset="-122"/>
              </a:rPr>
              <a:t>修改的TCP</a:t>
            </a:r>
            <a:r>
              <a:rPr lang="en-US" altLang="zh-CN" u="sng" kern="0" dirty="0">
                <a:solidFill>
                  <a:srgbClr val="C00000"/>
                </a:solidFill>
                <a:latin typeface="微软雅黑" panose="020B0503020204020204" pitchFamily="34" charset="-122"/>
                <a:ea typeface="微软雅黑" panose="020B0503020204020204" pitchFamily="34" charset="-122"/>
              </a:rPr>
              <a:t> [RFC2018]</a:t>
            </a:r>
          </a:p>
          <a:p>
            <a:r>
              <a:rPr lang="zh-CN" altLang="en-US" kern="0" dirty="0">
                <a:latin typeface="微软雅黑" panose="020B0503020204020204" pitchFamily="34" charset="-122"/>
                <a:ea typeface="微软雅黑" panose="020B0503020204020204" pitchFamily="34" charset="-122"/>
              </a:rPr>
              <a:t>接收方：</a:t>
            </a:r>
            <a:endParaRPr lang="en-US" altLang="zh-CN" kern="0" dirty="0">
              <a:latin typeface="微软雅黑" panose="020B0503020204020204" pitchFamily="34" charset="-122"/>
              <a:ea typeface="微软雅黑" panose="020B0503020204020204" pitchFamily="34" charset="-122"/>
            </a:endParaRPr>
          </a:p>
          <a:p>
            <a:pPr lvl="1"/>
            <a:r>
              <a:rPr lang="zh-CN" altLang="en-US" kern="0" dirty="0">
                <a:latin typeface="微软雅黑" panose="020B0503020204020204" pitchFamily="34" charset="-122"/>
                <a:ea typeface="微软雅黑" panose="020B0503020204020204" pitchFamily="34" charset="-122"/>
              </a:rPr>
              <a:t>缓存失序的分组</a:t>
            </a:r>
            <a:endParaRPr lang="en-US" altLang="zh-CN" kern="0" dirty="0">
              <a:latin typeface="微软雅黑" panose="020B0503020204020204" pitchFamily="34" charset="-122"/>
              <a:ea typeface="微软雅黑" panose="020B0503020204020204" pitchFamily="34" charset="-122"/>
            </a:endParaRPr>
          </a:p>
          <a:p>
            <a:pPr lvl="1"/>
            <a:r>
              <a:rPr lang="en-US" altLang="zh-CN" kern="0" dirty="0">
                <a:solidFill>
                  <a:srgbClr val="C00000"/>
                </a:solidFill>
                <a:latin typeface="微软雅黑" panose="020B0503020204020204" pitchFamily="34" charset="-122"/>
                <a:ea typeface="微软雅黑" panose="020B0503020204020204" pitchFamily="34" charset="-122"/>
              </a:rPr>
              <a:t>SACK</a:t>
            </a:r>
            <a:r>
              <a:rPr lang="zh-CN" altLang="en-US" kern="0" dirty="0">
                <a:solidFill>
                  <a:srgbClr val="C00000"/>
                </a:solidFill>
                <a:latin typeface="微软雅黑" panose="020B0503020204020204" pitchFamily="34" charset="-122"/>
                <a:ea typeface="微软雅黑" panose="020B0503020204020204" pitchFamily="34" charset="-122"/>
              </a:rPr>
              <a:t>选项中给出非连续数据块的上下边界</a:t>
            </a:r>
            <a:endParaRPr lang="en-US" altLang="zh-CN" kern="0" dirty="0">
              <a:solidFill>
                <a:srgbClr val="C00000"/>
              </a:solidFill>
              <a:latin typeface="微软雅黑" panose="020B0503020204020204" pitchFamily="34" charset="-122"/>
              <a:ea typeface="微软雅黑" panose="020B0503020204020204" pitchFamily="34" charset="-122"/>
            </a:endParaRPr>
          </a:p>
          <a:p>
            <a:r>
              <a:rPr lang="zh-CN" altLang="en-US" kern="0" dirty="0">
                <a:latin typeface="微软雅黑" panose="020B0503020204020204" pitchFamily="34" charset="-122"/>
                <a:ea typeface="微软雅黑" panose="020B0503020204020204" pitchFamily="34" charset="-122"/>
              </a:rPr>
              <a:t>发送方：</a:t>
            </a:r>
            <a:endParaRPr lang="en-US" altLang="zh-CN" kern="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只对最早未确认的报文段使用一个定时器</a:t>
            </a:r>
            <a:endParaRPr lang="en-US" altLang="zh-CN" kern="0" dirty="0">
              <a:latin typeface="微软雅黑" panose="020B0503020204020204" pitchFamily="34" charset="-122"/>
              <a:ea typeface="微软雅黑" panose="020B0503020204020204" pitchFamily="34" charset="-122"/>
            </a:endParaRPr>
          </a:p>
          <a:p>
            <a:pPr lvl="1">
              <a:lnSpc>
                <a:spcPct val="120000"/>
              </a:lnSpc>
            </a:pPr>
            <a:r>
              <a:rPr lang="zh-CN" altLang="en-US" dirty="0">
                <a:solidFill>
                  <a:srgbClr val="C00000"/>
                </a:solidFill>
                <a:latin typeface="微软雅黑" panose="020B0503020204020204" pitchFamily="34" charset="-122"/>
                <a:ea typeface="微软雅黑" panose="020B0503020204020204" pitchFamily="34" charset="-122"/>
              </a:rPr>
              <a:t>仅重传接收方缺失的数据</a:t>
            </a:r>
            <a:endParaRPr lang="en-US" altLang="zh-CN" dirty="0">
              <a:solidFill>
                <a:srgbClr val="C00000"/>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增加了快速重传</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动态估计超时阈值</a:t>
            </a:r>
          </a:p>
        </p:txBody>
      </p:sp>
    </p:spTree>
    <p:extLst>
      <p:ext uri="{BB962C8B-B14F-4D97-AF65-F5344CB8AC3E}">
        <p14:creationId xmlns:p14="http://schemas.microsoft.com/office/powerpoint/2010/main" val="38592048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结合了</a:t>
            </a:r>
            <a:r>
              <a:rPr lang="en-US" altLang="zh-CN" dirty="0"/>
              <a:t>GBN</a:t>
            </a:r>
            <a:r>
              <a:rPr lang="zh-CN" altLang="en-US" dirty="0"/>
              <a:t>和</a:t>
            </a:r>
            <a:r>
              <a:rPr lang="en-US" altLang="zh-CN" dirty="0"/>
              <a:t>SR</a:t>
            </a:r>
            <a:r>
              <a:rPr lang="zh-CN" altLang="en-US" dirty="0"/>
              <a:t>的优点</a:t>
            </a:r>
          </a:p>
        </p:txBody>
      </p:sp>
      <p:sp>
        <p:nvSpPr>
          <p:cNvPr id="3" name="内容占位符 2"/>
          <p:cNvSpPr>
            <a:spLocks noGrp="1"/>
          </p:cNvSpPr>
          <p:nvPr>
            <p:ph idx="1"/>
          </p:nvPr>
        </p:nvSpPr>
        <p:spPr>
          <a:xfrm>
            <a:off x="609600" y="1600203"/>
            <a:ext cx="11201400" cy="4525963"/>
          </a:xfrm>
        </p:spPr>
        <p:txBody>
          <a:bodyPr/>
          <a:lstStyle/>
          <a:p>
            <a:pPr>
              <a:lnSpc>
                <a:spcPct val="130000"/>
              </a:lnSpc>
            </a:pPr>
            <a:r>
              <a:rPr lang="en-US" altLang="zh-CN" sz="3200" dirty="0">
                <a:latin typeface="微软雅黑" panose="020B0503020204020204" pitchFamily="34" charset="-122"/>
                <a:ea typeface="微软雅黑" panose="020B0503020204020204" pitchFamily="34" charset="-122"/>
              </a:rPr>
              <a:t>TCP</a:t>
            </a:r>
            <a:r>
              <a:rPr lang="zh-CN" altLang="zh-CN" sz="3200" dirty="0">
                <a:latin typeface="微软雅黑" panose="020B0503020204020204" pitchFamily="34" charset="-122"/>
                <a:ea typeface="微软雅黑" panose="020B0503020204020204" pitchFamily="34" charset="-122"/>
              </a:rPr>
              <a:t>的差错恢复机制可以看成是</a:t>
            </a:r>
            <a:r>
              <a:rPr lang="en-US" altLang="zh-CN" sz="3200" dirty="0">
                <a:solidFill>
                  <a:srgbClr val="C00000"/>
                </a:solidFill>
                <a:latin typeface="微软雅黑" panose="020B0503020204020204" pitchFamily="34" charset="-122"/>
                <a:ea typeface="微软雅黑" panose="020B0503020204020204" pitchFamily="34" charset="-122"/>
              </a:rPr>
              <a:t>GBN</a:t>
            </a:r>
            <a:r>
              <a:rPr lang="zh-CN" altLang="zh-CN" sz="3200" dirty="0">
                <a:solidFill>
                  <a:srgbClr val="C00000"/>
                </a:solidFill>
                <a:latin typeface="微软雅黑" panose="020B0503020204020204" pitchFamily="34" charset="-122"/>
                <a:ea typeface="微软雅黑" panose="020B0503020204020204" pitchFamily="34" charset="-122"/>
              </a:rPr>
              <a:t>和</a:t>
            </a:r>
            <a:r>
              <a:rPr lang="en-US" altLang="zh-CN" sz="3200" dirty="0">
                <a:solidFill>
                  <a:srgbClr val="C00000"/>
                </a:solidFill>
                <a:latin typeface="微软雅黑" panose="020B0503020204020204" pitchFamily="34" charset="-122"/>
                <a:ea typeface="微软雅黑" panose="020B0503020204020204" pitchFamily="34" charset="-122"/>
              </a:rPr>
              <a:t>SR</a:t>
            </a:r>
            <a:r>
              <a:rPr lang="zh-CN" altLang="zh-CN" sz="3200" dirty="0">
                <a:solidFill>
                  <a:srgbClr val="C00000"/>
                </a:solidFill>
                <a:latin typeface="微软雅黑" panose="020B0503020204020204" pitchFamily="34" charset="-122"/>
                <a:ea typeface="微软雅黑" panose="020B0503020204020204" pitchFamily="34" charset="-122"/>
              </a:rPr>
              <a:t>的混合体：</a:t>
            </a:r>
            <a:endParaRPr lang="en-US" altLang="zh-CN" sz="3200" dirty="0">
              <a:solidFill>
                <a:srgbClr val="C00000"/>
              </a:solidFill>
              <a:latin typeface="微软雅黑" panose="020B0503020204020204" pitchFamily="34" charset="-122"/>
              <a:ea typeface="微软雅黑" panose="020B0503020204020204" pitchFamily="34" charset="-122"/>
            </a:endParaRPr>
          </a:p>
          <a:p>
            <a:pPr lvl="1">
              <a:lnSpc>
                <a:spcPct val="130000"/>
              </a:lnSpc>
            </a:pPr>
            <a:r>
              <a:rPr lang="zh-CN" altLang="en-US" sz="2800" dirty="0">
                <a:latin typeface="微软雅黑" panose="020B0503020204020204" pitchFamily="34" charset="-122"/>
                <a:ea typeface="微软雅黑" panose="020B0503020204020204" pitchFamily="34" charset="-122"/>
              </a:rPr>
              <a:t>定时器的使用：</a:t>
            </a:r>
            <a:r>
              <a:rPr lang="zh-CN" altLang="zh-CN"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GBN</a:t>
            </a:r>
            <a:r>
              <a:rPr lang="zh-CN" altLang="zh-CN" sz="2800" dirty="0">
                <a:latin typeface="微软雅黑" panose="020B0503020204020204" pitchFamily="34" charset="-122"/>
                <a:ea typeface="微软雅黑" panose="020B0503020204020204" pitchFamily="34" charset="-122"/>
              </a:rPr>
              <a:t>类似，只</a:t>
            </a:r>
            <a:r>
              <a:rPr lang="zh-CN" altLang="en-US" sz="2800" dirty="0">
                <a:latin typeface="微软雅黑" panose="020B0503020204020204" pitchFamily="34" charset="-122"/>
                <a:ea typeface="微软雅黑" panose="020B0503020204020204" pitchFamily="34" charset="-122"/>
              </a:rPr>
              <a:t>对最早未确认的报文段</a:t>
            </a:r>
            <a:r>
              <a:rPr lang="zh-CN" altLang="zh-CN" sz="2800" dirty="0">
                <a:latin typeface="微软雅黑" panose="020B0503020204020204" pitchFamily="34" charset="-122"/>
                <a:ea typeface="微软雅黑" panose="020B0503020204020204" pitchFamily="34" charset="-122"/>
              </a:rPr>
              <a:t>使用一个定时器 </a:t>
            </a:r>
            <a:endParaRPr lang="en-US" altLang="zh-CN" sz="2800" dirty="0">
              <a:latin typeface="微软雅黑" panose="020B0503020204020204" pitchFamily="34" charset="-122"/>
              <a:ea typeface="微软雅黑" panose="020B0503020204020204" pitchFamily="34" charset="-122"/>
            </a:endParaRPr>
          </a:p>
          <a:p>
            <a:pPr lvl="1">
              <a:lnSpc>
                <a:spcPct val="130000"/>
              </a:lnSpc>
            </a:pPr>
            <a:r>
              <a:rPr lang="zh-CN" altLang="en-US" sz="2800" dirty="0">
                <a:latin typeface="微软雅黑" panose="020B0503020204020204" pitchFamily="34" charset="-122"/>
                <a:ea typeface="微软雅黑" panose="020B0503020204020204" pitchFamily="34" charset="-122"/>
              </a:rPr>
              <a:t>超时重传：</a:t>
            </a:r>
            <a:r>
              <a:rPr lang="zh-CN" altLang="zh-CN"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SR</a:t>
            </a:r>
            <a:r>
              <a:rPr lang="zh-CN" altLang="zh-CN" sz="2800" dirty="0">
                <a:latin typeface="微软雅黑" panose="020B0503020204020204" pitchFamily="34" charset="-122"/>
                <a:ea typeface="微软雅黑" panose="020B0503020204020204" pitchFamily="34" charset="-122"/>
              </a:rPr>
              <a:t>类似，只重传</a:t>
            </a:r>
            <a:r>
              <a:rPr lang="zh-CN" altLang="en-US" sz="2800" dirty="0">
                <a:latin typeface="微软雅黑" panose="020B0503020204020204" pitchFamily="34" charset="-122"/>
                <a:ea typeface="微软雅黑" panose="020B0503020204020204" pitchFamily="34" charset="-122"/>
              </a:rPr>
              <a:t>部分</a:t>
            </a:r>
            <a:r>
              <a:rPr lang="zh-CN" altLang="zh-CN" sz="2800" dirty="0">
                <a:latin typeface="微软雅黑" panose="020B0503020204020204" pitchFamily="34" charset="-122"/>
                <a:ea typeface="微软雅黑" panose="020B0503020204020204" pitchFamily="34" charset="-122"/>
              </a:rPr>
              <a:t>数据 </a:t>
            </a:r>
          </a:p>
          <a:p>
            <a:pPr>
              <a:lnSpc>
                <a:spcPct val="130000"/>
              </a:lnSpc>
            </a:pPr>
            <a:r>
              <a:rPr lang="en-US" altLang="zh-CN" sz="3200" dirty="0">
                <a:solidFill>
                  <a:srgbClr val="C00000"/>
                </a:solidFill>
                <a:latin typeface="微软雅黑" panose="020B0503020204020204" pitchFamily="34" charset="-122"/>
                <a:ea typeface="微软雅黑" panose="020B0503020204020204" pitchFamily="34" charset="-122"/>
              </a:rPr>
              <a:t>TCP</a:t>
            </a:r>
            <a:r>
              <a:rPr lang="zh-CN" altLang="en-US" sz="3200" dirty="0">
                <a:solidFill>
                  <a:srgbClr val="C00000"/>
                </a:solidFill>
                <a:latin typeface="微软雅黑" panose="020B0503020204020204" pitchFamily="34" charset="-122"/>
                <a:ea typeface="微软雅黑" panose="020B0503020204020204" pitchFamily="34" charset="-122"/>
              </a:rPr>
              <a:t>在重传开销方面要优于</a:t>
            </a:r>
            <a:r>
              <a:rPr lang="en-US" altLang="zh-CN" sz="3200" dirty="0">
                <a:solidFill>
                  <a:srgbClr val="C00000"/>
                </a:solidFill>
                <a:latin typeface="微软雅黑" panose="020B0503020204020204" pitchFamily="34" charset="-122"/>
                <a:ea typeface="微软雅黑" panose="020B0503020204020204" pitchFamily="34" charset="-122"/>
              </a:rPr>
              <a:t>GBN </a:t>
            </a:r>
            <a:r>
              <a:rPr lang="zh-CN" altLang="en-US" sz="3200" dirty="0">
                <a:solidFill>
                  <a:srgbClr val="C00000"/>
                </a:solidFill>
                <a:latin typeface="微软雅黑" panose="020B0503020204020204" pitchFamily="34" charset="-122"/>
                <a:ea typeface="微软雅黑" panose="020B0503020204020204" pitchFamily="34" charset="-122"/>
              </a:rPr>
              <a:t>和 </a:t>
            </a:r>
            <a:r>
              <a:rPr lang="en-US" altLang="zh-CN" sz="3200" dirty="0">
                <a:solidFill>
                  <a:srgbClr val="C00000"/>
                </a:solidFill>
                <a:latin typeface="微软雅黑" panose="020B0503020204020204" pitchFamily="34" charset="-122"/>
                <a:ea typeface="微软雅黑" panose="020B0503020204020204" pitchFamily="34" charset="-122"/>
              </a:rPr>
              <a:t>SR</a:t>
            </a:r>
            <a:r>
              <a:rPr lang="zh-CN" altLang="en-US" sz="3200" dirty="0">
                <a:solidFill>
                  <a:srgbClr val="C00000"/>
                </a:solidFill>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96</a:t>
            </a:fld>
            <a:endParaRPr kumimoji="1" lang="zh-CN" altLang="en-US" dirty="0"/>
          </a:p>
        </p:txBody>
      </p:sp>
    </p:spTree>
    <p:extLst>
      <p:ext uri="{BB962C8B-B14F-4D97-AF65-F5344CB8AC3E}">
        <p14:creationId xmlns:p14="http://schemas.microsoft.com/office/powerpoint/2010/main" val="42210995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可靠性小结</a:t>
            </a:r>
          </a:p>
        </p:txBody>
      </p:sp>
      <p:sp>
        <p:nvSpPr>
          <p:cNvPr id="3" name="内容占位符 2"/>
          <p:cNvSpPr>
            <a:spLocks noGrp="1"/>
          </p:cNvSpPr>
          <p:nvPr>
            <p:ph idx="1"/>
          </p:nvPr>
        </p:nvSpPr>
        <p:spPr>
          <a:xfrm>
            <a:off x="609600" y="1600203"/>
            <a:ext cx="5852746" cy="4525963"/>
          </a:xfrm>
        </p:spPr>
        <p:txBody>
          <a:bodyPr>
            <a:normAutofit/>
          </a:bodyPr>
          <a:lstStyle/>
          <a:p>
            <a:pPr>
              <a:lnSpc>
                <a:spcPct val="130000"/>
              </a:lnSpc>
            </a:pPr>
            <a:r>
              <a:rPr lang="en-US" altLang="zh-CN" sz="2400" dirty="0">
                <a:latin typeface="微软雅黑" panose="020B0503020204020204" pitchFamily="34" charset="-122"/>
                <a:ea typeface="微软雅黑" panose="020B0503020204020204" pitchFamily="34" charset="-122"/>
              </a:rPr>
              <a:t>TCP</a:t>
            </a:r>
            <a:r>
              <a:rPr lang="zh-CN" altLang="en-US" sz="2400" dirty="0">
                <a:latin typeface="微软雅黑" panose="020B0503020204020204" pitchFamily="34" charset="-122"/>
                <a:ea typeface="微软雅黑" panose="020B0503020204020204" pitchFamily="34" charset="-122"/>
              </a:rPr>
              <a:t>可靠传输的设计要点：</a:t>
            </a:r>
            <a:endParaRPr lang="en-US" altLang="zh-CN" sz="24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流水式发送报文段</a:t>
            </a:r>
            <a:endParaRPr lang="en-US" altLang="zh-CN" sz="20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缓存失序的报文段</a:t>
            </a:r>
            <a:endParaRPr lang="en-US" altLang="zh-CN" sz="20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采用累积确认</a:t>
            </a:r>
            <a:endParaRPr lang="en-US" altLang="zh-CN" sz="20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只对最早未确认的报文段</a:t>
            </a:r>
            <a:r>
              <a:rPr lang="en-US" altLang="zh-CN" sz="2000" dirty="0" err="1">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一个重传定时器</a:t>
            </a:r>
            <a:endParaRPr lang="en-US" altLang="zh-CN" sz="20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超时后只重传包含最小序号的、未确认的报文段</a:t>
            </a:r>
            <a:endParaRPr lang="en-US" altLang="zh-CN" sz="2000" dirty="0">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C00000"/>
                </a:solidFill>
                <a:latin typeface="微软雅黑" panose="020B0503020204020204" pitchFamily="34" charset="-122"/>
                <a:ea typeface="微软雅黑" panose="020B0503020204020204" pitchFamily="34" charset="-122"/>
              </a:rPr>
              <a:t>以上措施可大量减少因</a:t>
            </a:r>
            <a:r>
              <a:rPr lang="en-US" altLang="zh-CN" sz="2400" dirty="0">
                <a:solidFill>
                  <a:srgbClr val="C00000"/>
                </a:solidFill>
                <a:latin typeface="微软雅黑" panose="020B0503020204020204" pitchFamily="34" charset="-122"/>
                <a:ea typeface="微软雅黑" panose="020B0503020204020204" pitchFamily="34" charset="-122"/>
              </a:rPr>
              <a:t>ACK</a:t>
            </a:r>
            <a:r>
              <a:rPr lang="zh-CN" altLang="en-US" sz="2400" dirty="0">
                <a:solidFill>
                  <a:srgbClr val="C00000"/>
                </a:solidFill>
                <a:latin typeface="微软雅黑" panose="020B0503020204020204" pitchFamily="34" charset="-122"/>
                <a:ea typeface="微软雅黑" panose="020B0503020204020204" pitchFamily="34" charset="-122"/>
              </a:rPr>
              <a:t>丢失、定时器过早超时引起的重传</a:t>
            </a:r>
            <a:endParaRPr lang="en-US" altLang="zh-CN" sz="2400"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p:txBody>
          <a:bodyPr/>
          <a:lstStyle/>
          <a:p>
            <a:fld id="{8D4D1E41-7A09-AB4A-A4E1-09765ADA2698}" type="slidenum">
              <a:rPr kumimoji="1" lang="zh-CN" altLang="en-US" smtClean="0"/>
              <a:t>97</a:t>
            </a:fld>
            <a:endParaRPr kumimoji="1" lang="zh-CN" altLang="en-US" dirty="0"/>
          </a:p>
        </p:txBody>
      </p:sp>
      <p:sp>
        <p:nvSpPr>
          <p:cNvPr id="5" name="内容占位符 2"/>
          <p:cNvSpPr txBox="1">
            <a:spLocks/>
          </p:cNvSpPr>
          <p:nvPr/>
        </p:nvSpPr>
        <p:spPr>
          <a:xfrm>
            <a:off x="6462346" y="1506934"/>
            <a:ext cx="4885593" cy="458669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rPr>
              <a:t>超时值的确定：</a:t>
            </a:r>
            <a:endParaRPr lang="en-US" altLang="zh-CN" sz="24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RTT</a:t>
            </a:r>
            <a:r>
              <a:rPr lang="zh-CN" altLang="en-US" sz="2000" dirty="0">
                <a:latin typeface="微软雅黑" panose="020B0503020204020204" pitchFamily="34" charset="-122"/>
                <a:ea typeface="微软雅黑" panose="020B0503020204020204" pitchFamily="34" charset="-122"/>
              </a:rPr>
              <a:t>估计超时值</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定时器补偿策略</a:t>
            </a:r>
            <a:endParaRPr lang="en-US" altLang="zh-CN" sz="2000"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测量</a:t>
            </a:r>
            <a:r>
              <a:rPr lang="en-US" altLang="zh-CN" sz="2400" dirty="0">
                <a:latin typeface="微软雅黑" panose="020B0503020204020204" pitchFamily="34" charset="-122"/>
                <a:ea typeface="微软雅黑" panose="020B0503020204020204" pitchFamily="34" charset="-122"/>
              </a:rPr>
              <a:t>RTT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不对重传的报文段测量</a:t>
            </a:r>
            <a:r>
              <a:rPr lang="en-US" altLang="zh-CN" sz="2000" dirty="0">
                <a:latin typeface="微软雅黑" panose="020B0503020204020204" pitchFamily="34" charset="-122"/>
                <a:ea typeface="微软雅黑" panose="020B0503020204020204" pitchFamily="34" charset="-122"/>
              </a:rPr>
              <a:t>RTT</a:t>
            </a:r>
          </a:p>
          <a:p>
            <a:pPr lvl="1">
              <a:lnSpc>
                <a:spcPct val="130000"/>
              </a:lnSpc>
            </a:pPr>
            <a:r>
              <a:rPr lang="zh-CN" altLang="en-US" sz="2000" dirty="0">
                <a:latin typeface="微软雅黑" panose="020B0503020204020204" pitchFamily="34" charset="-122"/>
                <a:ea typeface="微软雅黑" panose="020B0503020204020204" pitchFamily="34" charset="-122"/>
              </a:rPr>
              <a:t>不连续使用推迟确认</a:t>
            </a:r>
          </a:p>
          <a:p>
            <a:pPr>
              <a:lnSpc>
                <a:spcPct val="130000"/>
              </a:lnSpc>
            </a:pPr>
            <a:r>
              <a:rPr lang="zh-CN" altLang="en-US" sz="2400" dirty="0">
                <a:latin typeface="微软雅黑" panose="020B0503020204020204" pitchFamily="34" charset="-122"/>
                <a:ea typeface="微软雅黑" panose="020B0503020204020204" pitchFamily="34" charset="-122"/>
              </a:rPr>
              <a:t>快速重传：</a:t>
            </a:r>
            <a:endParaRPr lang="en-US" altLang="zh-CN" sz="24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收到</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次重复确认，重发报文段</a:t>
            </a:r>
            <a:endParaRPr lang="en-US" altLang="zh-CN" sz="2000"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延迟确认优化：</a:t>
            </a:r>
            <a:endParaRPr lang="en-US" altLang="zh-CN" sz="2400" dirty="0">
              <a:latin typeface="微软雅黑" panose="020B0503020204020204" pitchFamily="34" charset="-122"/>
              <a:ea typeface="微软雅黑" panose="020B0503020204020204" pitchFamily="34" charset="-122"/>
            </a:endParaRPr>
          </a:p>
          <a:p>
            <a:pPr lvl="1">
              <a:lnSpc>
                <a:spcPct val="130000"/>
              </a:lnSpc>
            </a:pPr>
            <a:r>
              <a:rPr lang="zh-CN" altLang="en-US" sz="2000" dirty="0">
                <a:latin typeface="微软雅黑" panose="020B0503020204020204" pitchFamily="34" charset="-122"/>
                <a:ea typeface="微软雅黑" panose="020B0503020204020204" pitchFamily="34" charset="-122"/>
              </a:rPr>
              <a:t>考虑</a:t>
            </a:r>
            <a:r>
              <a:rPr lang="en-US" altLang="zh-CN" sz="2000" dirty="0">
                <a:latin typeface="微软雅黑" panose="020B0503020204020204" pitchFamily="34" charset="-122"/>
                <a:ea typeface="微软雅黑" panose="020B0503020204020204" pitchFamily="34" charset="-122"/>
              </a:rPr>
              <a:t>RTT</a:t>
            </a:r>
            <a:r>
              <a:rPr lang="zh-CN" altLang="en-US" sz="2000" dirty="0">
                <a:latin typeface="微软雅黑" panose="020B0503020204020204" pitchFamily="34" charset="-122"/>
                <a:ea typeface="微软雅黑" panose="020B0503020204020204" pitchFamily="34" charset="-122"/>
              </a:rPr>
              <a:t>估计、</a:t>
            </a:r>
            <a:endParaRPr lang="en-US" altLang="zh-CN" sz="2000" dirty="0">
              <a:latin typeface="微软雅黑" panose="020B0503020204020204" pitchFamily="34" charset="-122"/>
              <a:ea typeface="微软雅黑" panose="020B0503020204020204" pitchFamily="34" charset="-122"/>
            </a:endParaRPr>
          </a:p>
          <a:p>
            <a:pPr>
              <a:lnSpc>
                <a:spcPct val="13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7380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B4F63-DFC3-4D6C-B0D7-F3FF7058AD2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930B107-A312-48A3-AAA6-C9921E4F23BE}"/>
              </a:ext>
            </a:extLst>
          </p:cNvPr>
          <p:cNvSpPr>
            <a:spLocks noGrp="1"/>
          </p:cNvSpPr>
          <p:nvPr>
            <p:ph idx="1"/>
          </p:nvPr>
        </p:nvSpPr>
        <p:spPr/>
        <p:txBody>
          <a:bodyPr/>
          <a:lstStyle/>
          <a:p>
            <a:r>
              <a:rPr lang="zh-CN" altLang="en-US" dirty="0"/>
              <a:t>一般的可靠性方案</a:t>
            </a:r>
            <a:endParaRPr lang="en-US" altLang="zh-CN" dirty="0"/>
          </a:p>
          <a:p>
            <a:pPr lvl="1"/>
            <a:r>
              <a:rPr lang="zh-CN" altLang="en-US" dirty="0"/>
              <a:t>完美信道：</a:t>
            </a:r>
            <a:r>
              <a:rPr lang="en-US" altLang="zh-CN" dirty="0" err="1"/>
              <a:t>rdt</a:t>
            </a:r>
            <a:r>
              <a:rPr lang="en-US" altLang="zh-CN" dirty="0"/>
              <a:t> 1.0</a:t>
            </a:r>
          </a:p>
          <a:p>
            <a:pPr lvl="1"/>
            <a:r>
              <a:rPr lang="zh-CN" altLang="en-US" dirty="0"/>
              <a:t>有错但不丢包信道：</a:t>
            </a:r>
            <a:r>
              <a:rPr lang="en-US" altLang="zh-CN" dirty="0" err="1"/>
              <a:t>rdt</a:t>
            </a:r>
            <a:r>
              <a:rPr lang="en-US" altLang="zh-CN" dirty="0"/>
              <a:t> 2.0</a:t>
            </a:r>
            <a:r>
              <a:rPr lang="zh-CN" altLang="en-US" dirty="0"/>
              <a:t>，</a:t>
            </a:r>
            <a:r>
              <a:rPr lang="en-US" altLang="zh-CN" dirty="0" err="1"/>
              <a:t>rdt</a:t>
            </a:r>
            <a:r>
              <a:rPr lang="en-US" altLang="zh-CN" dirty="0"/>
              <a:t> 2.1</a:t>
            </a:r>
            <a:r>
              <a:rPr lang="zh-CN" altLang="en-US" dirty="0"/>
              <a:t>，</a:t>
            </a:r>
            <a:r>
              <a:rPr lang="en-US" altLang="zh-CN" dirty="0" err="1"/>
              <a:t>rdt</a:t>
            </a:r>
            <a:r>
              <a:rPr lang="en-US" altLang="zh-CN" dirty="0"/>
              <a:t> 2.2</a:t>
            </a:r>
          </a:p>
          <a:p>
            <a:pPr lvl="1"/>
            <a:r>
              <a:rPr lang="zh-CN" altLang="en-US" dirty="0"/>
              <a:t>有错且丢包信道：</a:t>
            </a:r>
            <a:r>
              <a:rPr lang="en-US" altLang="zh-CN" dirty="0" err="1"/>
              <a:t>rdt</a:t>
            </a:r>
            <a:r>
              <a:rPr lang="en-US" altLang="zh-CN" dirty="0"/>
              <a:t> 3.0</a:t>
            </a:r>
          </a:p>
          <a:p>
            <a:r>
              <a:rPr lang="zh-CN" altLang="en-US" dirty="0"/>
              <a:t>一般可靠性方案的性能优化</a:t>
            </a:r>
            <a:endParaRPr lang="en-US" altLang="zh-CN" dirty="0"/>
          </a:p>
          <a:p>
            <a:pPr lvl="1"/>
            <a:r>
              <a:rPr lang="zh-CN" altLang="en-US" dirty="0"/>
              <a:t>流水线传输</a:t>
            </a:r>
            <a:endParaRPr lang="en-US" altLang="zh-CN" dirty="0"/>
          </a:p>
          <a:p>
            <a:pPr lvl="1"/>
            <a:r>
              <a:rPr lang="zh-CN" altLang="en-US" dirty="0"/>
              <a:t>回退</a:t>
            </a:r>
            <a:r>
              <a:rPr lang="en-US" altLang="zh-CN" dirty="0"/>
              <a:t>N</a:t>
            </a:r>
            <a:r>
              <a:rPr lang="zh-CN" altLang="en-US" dirty="0"/>
              <a:t>算法（</a:t>
            </a:r>
            <a:r>
              <a:rPr lang="en-US" altLang="zh-CN" dirty="0"/>
              <a:t>GBN</a:t>
            </a:r>
            <a:r>
              <a:rPr lang="zh-CN" altLang="en-US" dirty="0"/>
              <a:t>）</a:t>
            </a:r>
            <a:endParaRPr lang="en-US" altLang="zh-CN" dirty="0"/>
          </a:p>
          <a:p>
            <a:pPr lvl="1"/>
            <a:r>
              <a:rPr lang="zh-CN" altLang="en-US" dirty="0"/>
              <a:t>选择重传算法（</a:t>
            </a:r>
            <a:r>
              <a:rPr lang="en-US" altLang="zh-CN" dirty="0"/>
              <a:t>SR</a:t>
            </a:r>
            <a:r>
              <a:rPr lang="zh-CN" altLang="en-US" dirty="0"/>
              <a:t>）</a:t>
            </a:r>
            <a:endParaRPr lang="en-US" altLang="zh-CN" dirty="0"/>
          </a:p>
          <a:p>
            <a:r>
              <a:rPr lang="en-US" altLang="zh-CN" dirty="0"/>
              <a:t>TCP</a:t>
            </a:r>
            <a:r>
              <a:rPr lang="zh-CN" altLang="en-US" dirty="0"/>
              <a:t>可靠性方案</a:t>
            </a:r>
          </a:p>
          <a:p>
            <a:pPr lvl="1"/>
            <a:r>
              <a:rPr lang="en-US" altLang="zh-CN" dirty="0"/>
              <a:t>TCP</a:t>
            </a:r>
            <a:r>
              <a:rPr lang="zh-CN" altLang="en-US" dirty="0"/>
              <a:t>发送端</a:t>
            </a:r>
            <a:endParaRPr lang="en-US" altLang="zh-CN" dirty="0"/>
          </a:p>
          <a:p>
            <a:pPr lvl="1"/>
            <a:r>
              <a:rPr lang="en-US" altLang="zh-CN" dirty="0"/>
              <a:t>TCP</a:t>
            </a:r>
            <a:r>
              <a:rPr lang="zh-CN" altLang="en-US" dirty="0"/>
              <a:t>接收端</a:t>
            </a:r>
          </a:p>
          <a:p>
            <a:r>
              <a:rPr lang="zh-CN" altLang="en-US" dirty="0"/>
              <a:t>教材：</a:t>
            </a:r>
            <a:r>
              <a:rPr lang="en-US" altLang="zh-CN" dirty="0"/>
              <a:t>3.4</a:t>
            </a:r>
            <a:r>
              <a:rPr lang="zh-CN" altLang="en-US" dirty="0"/>
              <a:t>，</a:t>
            </a:r>
            <a:r>
              <a:rPr lang="en-US" altLang="zh-CN" dirty="0"/>
              <a:t>3.5.3</a:t>
            </a:r>
            <a:r>
              <a:rPr lang="zh-CN" altLang="en-US" dirty="0"/>
              <a:t>，</a:t>
            </a:r>
            <a:r>
              <a:rPr lang="en-US" altLang="zh-CN"/>
              <a:t>3.5.4</a:t>
            </a:r>
            <a:endParaRPr lang="zh-CN" altLang="en-US" dirty="0"/>
          </a:p>
        </p:txBody>
      </p:sp>
      <p:sp>
        <p:nvSpPr>
          <p:cNvPr id="4" name="灯片编号占位符 3">
            <a:extLst>
              <a:ext uri="{FF2B5EF4-FFF2-40B4-BE49-F238E27FC236}">
                <a16:creationId xmlns:a16="http://schemas.microsoft.com/office/drawing/2014/main" id="{5CF9C709-825D-4AC2-954D-CBD944951DA5}"/>
              </a:ext>
            </a:extLst>
          </p:cNvPr>
          <p:cNvSpPr>
            <a:spLocks noGrp="1"/>
          </p:cNvSpPr>
          <p:nvPr>
            <p:ph type="sldNum" sz="quarter" idx="11"/>
          </p:nvPr>
        </p:nvSpPr>
        <p:spPr/>
        <p:txBody>
          <a:bodyPr/>
          <a:lstStyle/>
          <a:p>
            <a:pPr>
              <a:defRPr/>
            </a:pPr>
            <a:fld id="{3FFE790D-BCFB-4008-9260-CA63AEE325FD}" type="slidenum">
              <a:rPr lang="en-US" smtClean="0"/>
              <a:pPr>
                <a:defRPr/>
              </a:pPr>
              <a:t>98</a:t>
            </a:fld>
            <a:endParaRPr lang="en-US" dirty="0"/>
          </a:p>
        </p:txBody>
      </p:sp>
    </p:spTree>
    <p:extLst>
      <p:ext uri="{BB962C8B-B14F-4D97-AF65-F5344CB8AC3E}">
        <p14:creationId xmlns:p14="http://schemas.microsoft.com/office/powerpoint/2010/main" val="978889254"/>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10615</TotalTime>
  <Words>10200</Words>
  <Application>Microsoft Office PowerPoint</Application>
  <PresentationFormat>宽屏</PresentationFormat>
  <Paragraphs>1775</Paragraphs>
  <Slides>98</Slides>
  <Notes>28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17" baseType="lpstr">
      <vt:lpstr>MS PGothic</vt:lpstr>
      <vt:lpstr>MS PGothic</vt:lpstr>
      <vt:lpstr>ZapfDingbats</vt:lpstr>
      <vt:lpstr>等线</vt:lpstr>
      <vt:lpstr>黑体</vt:lpstr>
      <vt:lpstr>宋体</vt:lpstr>
      <vt:lpstr>微软雅黑</vt:lpstr>
      <vt:lpstr>微软雅黑</vt:lpstr>
      <vt:lpstr>Arial</vt:lpstr>
      <vt:lpstr>Calibri</vt:lpstr>
      <vt:lpstr>Comic Sans MS</vt:lpstr>
      <vt:lpstr>Courier New</vt:lpstr>
      <vt:lpstr>Symbol</vt:lpstr>
      <vt:lpstr>Tahoma</vt:lpstr>
      <vt:lpstr>Times New Roman</vt:lpstr>
      <vt:lpstr>Wingdings</vt:lpstr>
      <vt:lpstr>Default Design</vt:lpstr>
      <vt:lpstr>VISIO</vt:lpstr>
      <vt:lpstr>Picture</vt:lpstr>
      <vt:lpstr>计算机网络-2024年秋  传输层（2）：可靠传输</vt:lpstr>
      <vt:lpstr>TCP概述</vt:lpstr>
      <vt:lpstr>可靠传输概念</vt:lpstr>
      <vt:lpstr>可靠传输概念</vt:lpstr>
      <vt:lpstr>可靠传输概念</vt:lpstr>
      <vt:lpstr>可靠传输概念</vt:lpstr>
      <vt:lpstr>可靠传输概念</vt:lpstr>
      <vt:lpstr>可靠传输问题</vt:lpstr>
      <vt:lpstr>本节课关注的可靠传输</vt:lpstr>
      <vt:lpstr>可靠传输的形式化描述</vt:lpstr>
      <vt:lpstr>可靠传输的形式化描述</vt:lpstr>
      <vt:lpstr>学习可靠传输的方法（1）</vt:lpstr>
      <vt:lpstr>学习可靠传输的方法（2）</vt:lpstr>
      <vt:lpstr>术语说明</vt:lpstr>
      <vt:lpstr>目录</vt:lpstr>
      <vt:lpstr>场景1：完美信道 - 乌托邦协议(rdt 1.0)</vt:lpstr>
      <vt:lpstr>场景1：完美信道 - 乌托邦协议(rdt 1.0)</vt:lpstr>
      <vt:lpstr>场景1：完美信道 - 乌托邦协议(rdt 1.0)</vt:lpstr>
      <vt:lpstr>目录</vt:lpstr>
      <vt:lpstr>场景2：有错但不丢包信道</vt:lpstr>
      <vt:lpstr>现实生活中的类似场景：打电话</vt:lpstr>
      <vt:lpstr>现实生活中的类似场景：打电话</vt:lpstr>
      <vt:lpstr>思想方法：自动重传请求</vt:lpstr>
      <vt:lpstr>rdt 2.0协议</vt:lpstr>
      <vt:lpstr>场景2：停等式协议 (rdt 2.0)</vt:lpstr>
      <vt:lpstr>场景2：rdt 2.0的FSM表示</vt:lpstr>
      <vt:lpstr>场景2：rdt 2.0的FSM表示</vt:lpstr>
      <vt:lpstr>场景2：rdt 2.0的FSM表示</vt:lpstr>
      <vt:lpstr>场景2：rdt 2.0的缺陷</vt:lpstr>
      <vt:lpstr>场景2：rdt 2.1</vt:lpstr>
      <vt:lpstr>场景2：rdt 2.1</vt:lpstr>
      <vt:lpstr>场景2：rdt 2.1</vt:lpstr>
      <vt:lpstr>场景2：rdt 2.1发送方FSM</vt:lpstr>
      <vt:lpstr>场景2：rdt 2.1接收方FSM</vt:lpstr>
      <vt:lpstr>场景2：进一步优化 – 不需要NAK（rdt 2.2)</vt:lpstr>
      <vt:lpstr>场景2：rdt 2.2发送方FSM</vt:lpstr>
      <vt:lpstr>场景2：rdt 2.2接收方FSM</vt:lpstr>
      <vt:lpstr>目录</vt:lpstr>
      <vt:lpstr>场景3：有错且可丢包信道</vt:lpstr>
      <vt:lpstr>场景3：有错且可丢包信道</vt:lpstr>
      <vt:lpstr>rdt3.0发送方FSM</vt:lpstr>
      <vt:lpstr>rdt 3.0接收方FSM</vt:lpstr>
      <vt:lpstr>rdt 3.0实例（1）</vt:lpstr>
      <vt:lpstr>rdt 3.0实例（2）</vt:lpstr>
      <vt:lpstr>停等式协议的效率</vt:lpstr>
      <vt:lpstr>停等式协议的效率</vt:lpstr>
      <vt:lpstr>停等式协议的效率</vt:lpstr>
      <vt:lpstr>停等式协议的效率</vt:lpstr>
      <vt:lpstr>目录</vt:lpstr>
      <vt:lpstr>流水线传输</vt:lpstr>
      <vt:lpstr>流水线传输</vt:lpstr>
      <vt:lpstr>流水线传输的要点</vt:lpstr>
      <vt:lpstr>限制最多有N个未确认数据包</vt:lpstr>
      <vt:lpstr>滑动窗口机制</vt:lpstr>
      <vt:lpstr>滑动窗口机制</vt:lpstr>
      <vt:lpstr>滑动窗口机制</vt:lpstr>
      <vt:lpstr>确认+重传：回退N VS 选择重传</vt:lpstr>
      <vt:lpstr>目录</vt:lpstr>
      <vt:lpstr>回退N—设计思想</vt:lpstr>
      <vt:lpstr>回退N：发送方</vt:lpstr>
      <vt:lpstr>回退N：发送方FSM</vt:lpstr>
      <vt:lpstr>回退N：接收方</vt:lpstr>
      <vt:lpstr>回退N：例子</vt:lpstr>
      <vt:lpstr>目录</vt:lpstr>
      <vt:lpstr>选择重传</vt:lpstr>
      <vt:lpstr>选择重传：发送端与接收端都保存数据包</vt:lpstr>
      <vt:lpstr>选择重传：处理事件</vt:lpstr>
      <vt:lpstr>选择重传：处理事件</vt:lpstr>
      <vt:lpstr>选择重传：例子</vt:lpstr>
      <vt:lpstr>选择重传：例子</vt:lpstr>
      <vt:lpstr>复用seq对选择重传的影响</vt:lpstr>
      <vt:lpstr>GBN与SR对比</vt:lpstr>
      <vt:lpstr>一种极端场景（来自22年上课同学）</vt:lpstr>
      <vt:lpstr>目录</vt:lpstr>
      <vt:lpstr>TCP可靠数据传输</vt:lpstr>
      <vt:lpstr>发送序号和确认序号：使用举例</vt:lpstr>
      <vt:lpstr>一个高度简化的TCP协议</vt:lpstr>
      <vt:lpstr>目录</vt:lpstr>
      <vt:lpstr>TCP发送端：事件处理</vt:lpstr>
      <vt:lpstr>TCP发送端：状态机（简化版）</vt:lpstr>
      <vt:lpstr>TCP发送端：可能的重传场景</vt:lpstr>
      <vt:lpstr>TCP发送端：可能的重传场景</vt:lpstr>
      <vt:lpstr>TCP发送端优化1：如何设置超时值</vt:lpstr>
      <vt:lpstr>TCP发送端优化1：如何设置超时值</vt:lpstr>
      <vt:lpstr>TCP发送端优化1：如何设置超时值 - TCP确认的二义性</vt:lpstr>
      <vt:lpstr>TCP发送端优化1：如何设置超时值 - 定时器补偿</vt:lpstr>
      <vt:lpstr>TCP发送端优化1：如何设置超时值 - Karn算法</vt:lpstr>
      <vt:lpstr>TCP发送端优化2：快速重传</vt:lpstr>
      <vt:lpstr>TCP发送端优化2：快速重传算法</vt:lpstr>
      <vt:lpstr>目录</vt:lpstr>
      <vt:lpstr>TCP的接收端</vt:lpstr>
      <vt:lpstr>TCP接收端的事件和处理</vt:lpstr>
      <vt:lpstr>TCP使用GBN还是SR？</vt:lpstr>
      <vt:lpstr>TCP使用GBN还是SR？</vt:lpstr>
      <vt:lpstr>TCP使用GBN还是SR？</vt:lpstr>
      <vt:lpstr>TCP结合了GBN和SR的优点</vt:lpstr>
      <vt:lpstr>TCP可靠性小结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Software-Defined Network Measurement </dc:title>
  <dc:creator>Qun Huang</dc:creator>
  <cp:lastModifiedBy>DELL</cp:lastModifiedBy>
  <cp:revision>2147</cp:revision>
  <dcterms:created xsi:type="dcterms:W3CDTF">2016-06-13T18:10:06Z</dcterms:created>
  <dcterms:modified xsi:type="dcterms:W3CDTF">2024-10-15T05:16:24Z</dcterms:modified>
</cp:coreProperties>
</file>