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5"/>
  </p:notesMasterIdLst>
  <p:sldIdLst>
    <p:sldId id="256" r:id="rId2"/>
    <p:sldId id="767" r:id="rId3"/>
    <p:sldId id="768" r:id="rId4"/>
    <p:sldId id="769" r:id="rId5"/>
    <p:sldId id="728" r:id="rId6"/>
    <p:sldId id="757" r:id="rId7"/>
    <p:sldId id="764" r:id="rId8"/>
    <p:sldId id="758" r:id="rId9"/>
    <p:sldId id="708" r:id="rId10"/>
    <p:sldId id="742" r:id="rId11"/>
    <p:sldId id="798" r:id="rId12"/>
    <p:sldId id="748" r:id="rId13"/>
    <p:sldId id="811" r:id="rId14"/>
    <p:sldId id="749" r:id="rId15"/>
    <p:sldId id="789" r:id="rId16"/>
    <p:sldId id="799" r:id="rId17"/>
    <p:sldId id="544" r:id="rId18"/>
    <p:sldId id="751" r:id="rId19"/>
    <p:sldId id="779" r:id="rId20"/>
    <p:sldId id="794" r:id="rId21"/>
    <p:sldId id="792" r:id="rId22"/>
    <p:sldId id="546" r:id="rId23"/>
    <p:sldId id="791" r:id="rId24"/>
    <p:sldId id="800" r:id="rId25"/>
    <p:sldId id="793" r:id="rId26"/>
    <p:sldId id="774" r:id="rId27"/>
    <p:sldId id="547" r:id="rId28"/>
    <p:sldId id="548" r:id="rId29"/>
    <p:sldId id="801" r:id="rId30"/>
    <p:sldId id="750" r:id="rId31"/>
    <p:sldId id="753" r:id="rId32"/>
    <p:sldId id="802" r:id="rId33"/>
    <p:sldId id="549" r:id="rId34"/>
    <p:sldId id="796" r:id="rId35"/>
    <p:sldId id="797" r:id="rId36"/>
    <p:sldId id="552" r:id="rId37"/>
    <p:sldId id="551" r:id="rId38"/>
    <p:sldId id="553" r:id="rId39"/>
    <p:sldId id="554" r:id="rId40"/>
    <p:sldId id="555" r:id="rId41"/>
    <p:sldId id="556" r:id="rId42"/>
    <p:sldId id="557" r:id="rId43"/>
    <p:sldId id="803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8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87822" autoAdjust="0"/>
  </p:normalViewPr>
  <p:slideViewPr>
    <p:cSldViewPr>
      <p:cViewPr varScale="1">
        <p:scale>
          <a:sx n="145" d="100"/>
          <a:sy n="145" d="100"/>
        </p:scale>
        <p:origin x="1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3BD6D-9AB1-AA4D-835F-2FCCE62EED1D}" type="doc">
      <dgm:prSet loTypeId="urn:microsoft.com/office/officeart/2005/8/layout/ven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3EADFB-E8BA-F44D-B002-6066501DA417}">
      <dgm:prSet phldrT="[文本]"/>
      <dgm:spPr/>
      <dgm:t>
        <a:bodyPr/>
        <a:lstStyle/>
        <a:p>
          <a:r>
            <a:rPr lang="en-US" altLang="zh-CN" dirty="0"/>
            <a:t>Delay</a:t>
          </a:r>
          <a:endParaRPr lang="zh-CN" altLang="en-US" dirty="0"/>
        </a:p>
      </dgm:t>
    </dgm:pt>
    <dgm:pt modelId="{45517CEC-BF33-B54B-A5B4-D784426DAB0A}" type="parTrans" cxnId="{A27158A9-D610-FA4D-9F83-EDDA99B14952}">
      <dgm:prSet/>
      <dgm:spPr/>
      <dgm:t>
        <a:bodyPr/>
        <a:lstStyle/>
        <a:p>
          <a:endParaRPr lang="zh-CN" altLang="en-US"/>
        </a:p>
      </dgm:t>
    </dgm:pt>
    <dgm:pt modelId="{4E50943D-456E-1C43-A57A-648F25AD77D2}" type="sibTrans" cxnId="{A27158A9-D610-FA4D-9F83-EDDA99B14952}">
      <dgm:prSet/>
      <dgm:spPr/>
      <dgm:t>
        <a:bodyPr/>
        <a:lstStyle/>
        <a:p>
          <a:endParaRPr lang="zh-CN" altLang="en-US"/>
        </a:p>
      </dgm:t>
    </dgm:pt>
    <dgm:pt modelId="{9BCB1505-CF1A-E24E-850A-944131831082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FA14B420-C1F7-2B45-89C2-8FE6DA2F0E56}" type="parTrans" cxnId="{6EE644C8-7E8D-C64D-B751-6955A02571A9}">
      <dgm:prSet/>
      <dgm:spPr/>
      <dgm:t>
        <a:bodyPr/>
        <a:lstStyle/>
        <a:p>
          <a:endParaRPr lang="zh-CN" altLang="en-US"/>
        </a:p>
      </dgm:t>
    </dgm:pt>
    <dgm:pt modelId="{845C396E-B1C4-8F49-995C-56BBB6A14673}" type="sibTrans" cxnId="{6EE644C8-7E8D-C64D-B751-6955A02571A9}">
      <dgm:prSet/>
      <dgm:spPr/>
      <dgm:t>
        <a:bodyPr/>
        <a:lstStyle/>
        <a:p>
          <a:endParaRPr lang="zh-CN" altLang="en-US"/>
        </a:p>
      </dgm:t>
    </dgm:pt>
    <dgm:pt modelId="{BC1F2BA5-074A-4746-887C-F0C9337D556A}" type="pres">
      <dgm:prSet presAssocID="{B883BD6D-9AB1-AA4D-835F-2FCCE62EED1D}" presName="Name0" presStyleCnt="0">
        <dgm:presLayoutVars>
          <dgm:dir/>
          <dgm:resizeHandles val="exact"/>
        </dgm:presLayoutVars>
      </dgm:prSet>
      <dgm:spPr/>
    </dgm:pt>
    <dgm:pt modelId="{D79A7211-4889-F34F-9ABD-FDAE27C1F2FB}" type="pres">
      <dgm:prSet presAssocID="{843EADFB-E8BA-F44D-B002-6066501DA417}" presName="Name5" presStyleLbl="vennNode1" presStyleIdx="0" presStyleCnt="2">
        <dgm:presLayoutVars>
          <dgm:bulletEnabled val="1"/>
        </dgm:presLayoutVars>
      </dgm:prSet>
      <dgm:spPr/>
    </dgm:pt>
    <dgm:pt modelId="{2D9347F6-D433-5347-BBEC-8FC27BE7A043}" type="pres">
      <dgm:prSet presAssocID="{4E50943D-456E-1C43-A57A-648F25AD77D2}" presName="space" presStyleCnt="0"/>
      <dgm:spPr/>
    </dgm:pt>
    <dgm:pt modelId="{DEE6210C-1CEF-EF4D-9F61-142325EE1D56}" type="pres">
      <dgm:prSet presAssocID="{9BCB1505-CF1A-E24E-850A-944131831082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3BA6221D-E6A7-9D4A-8FE8-A9C8023E9A04}" type="presOf" srcId="{9BCB1505-CF1A-E24E-850A-944131831082}" destId="{DEE6210C-1CEF-EF4D-9F61-142325EE1D56}" srcOrd="0" destOrd="0" presId="urn:microsoft.com/office/officeart/2005/8/layout/venn3"/>
    <dgm:cxn modelId="{0124FA33-C0EA-174D-8491-7FD005EC73A4}" type="presOf" srcId="{843EADFB-E8BA-F44D-B002-6066501DA417}" destId="{D79A7211-4889-F34F-9ABD-FDAE27C1F2FB}" srcOrd="0" destOrd="0" presId="urn:microsoft.com/office/officeart/2005/8/layout/venn3"/>
    <dgm:cxn modelId="{A27158A9-D610-FA4D-9F83-EDDA99B14952}" srcId="{B883BD6D-9AB1-AA4D-835F-2FCCE62EED1D}" destId="{843EADFB-E8BA-F44D-B002-6066501DA417}" srcOrd="0" destOrd="0" parTransId="{45517CEC-BF33-B54B-A5B4-D784426DAB0A}" sibTransId="{4E50943D-456E-1C43-A57A-648F25AD77D2}"/>
    <dgm:cxn modelId="{6EE644C8-7E8D-C64D-B751-6955A02571A9}" srcId="{B883BD6D-9AB1-AA4D-835F-2FCCE62EED1D}" destId="{9BCB1505-CF1A-E24E-850A-944131831082}" srcOrd="1" destOrd="0" parTransId="{FA14B420-C1F7-2B45-89C2-8FE6DA2F0E56}" sibTransId="{845C396E-B1C4-8F49-995C-56BBB6A14673}"/>
    <dgm:cxn modelId="{B22F7AFF-75EC-4A49-A5DF-4369D18051DA}" type="presOf" srcId="{B883BD6D-9AB1-AA4D-835F-2FCCE62EED1D}" destId="{BC1F2BA5-074A-4746-887C-F0C9337D556A}" srcOrd="0" destOrd="0" presId="urn:microsoft.com/office/officeart/2005/8/layout/venn3"/>
    <dgm:cxn modelId="{5931C22B-F1BB-E64B-B7CA-A42BD84ABFB4}" type="presParOf" srcId="{BC1F2BA5-074A-4746-887C-F0C9337D556A}" destId="{D79A7211-4889-F34F-9ABD-FDAE27C1F2FB}" srcOrd="0" destOrd="0" presId="urn:microsoft.com/office/officeart/2005/8/layout/venn3"/>
    <dgm:cxn modelId="{56E54C0F-E343-2143-AE1C-B8C57FF647A9}" type="presParOf" srcId="{BC1F2BA5-074A-4746-887C-F0C9337D556A}" destId="{2D9347F6-D433-5347-BBEC-8FC27BE7A043}" srcOrd="1" destOrd="0" presId="urn:microsoft.com/office/officeart/2005/8/layout/venn3"/>
    <dgm:cxn modelId="{12C8125D-DC0E-EF46-AB7F-0BC0664ACAA5}" type="presParOf" srcId="{BC1F2BA5-074A-4746-887C-F0C9337D556A}" destId="{DEE6210C-1CEF-EF4D-9F61-142325EE1D5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A7211-4889-F34F-9ABD-FDAE27C1F2FB}">
      <dsp:nvSpPr>
        <dsp:cNvPr id="0" name=""/>
        <dsp:cNvSpPr/>
      </dsp:nvSpPr>
      <dsp:spPr>
        <a:xfrm>
          <a:off x="1416605" y="1984"/>
          <a:ext cx="4521993" cy="452199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8860" tIns="82550" rIns="24886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Delay</a:t>
          </a:r>
          <a:endParaRPr lang="zh-CN" altLang="en-US" sz="6500" kern="1200" dirty="0"/>
        </a:p>
      </dsp:txBody>
      <dsp:txXfrm>
        <a:off x="2078836" y="664215"/>
        <a:ext cx="3197531" cy="3197531"/>
      </dsp:txXfrm>
    </dsp:sp>
    <dsp:sp modelId="{DEE6210C-1CEF-EF4D-9F61-142325EE1D56}">
      <dsp:nvSpPr>
        <dsp:cNvPr id="0" name=""/>
        <dsp:cNvSpPr/>
      </dsp:nvSpPr>
      <dsp:spPr>
        <a:xfrm>
          <a:off x="5034200" y="1984"/>
          <a:ext cx="4521993" cy="452199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8860" tIns="82550" rIns="24886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Loss</a:t>
          </a:r>
          <a:endParaRPr lang="zh-CN" altLang="en-US" sz="6500" kern="1200" dirty="0"/>
        </a:p>
      </dsp:txBody>
      <dsp:txXfrm>
        <a:off x="5696431" y="664215"/>
        <a:ext cx="3197531" cy="3197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0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13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7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0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4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539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57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27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86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BDP:</a:t>
            </a:r>
            <a:r>
              <a:rPr lang="zh-CN" altLang="en-US" dirty="0"/>
              <a:t>时延带宽积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19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8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26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8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4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58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/>
              <a:t>-2024</a:t>
            </a:r>
            <a:r>
              <a:rPr lang="zh-CN" altLang="en-US"/>
              <a:t>年</a:t>
            </a:r>
            <a:r>
              <a:rPr lang="zh-CN" altLang="en-US" dirty="0"/>
              <a:t>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4</a:t>
            </a:r>
            <a:r>
              <a:rPr lang="zh-CN" altLang="en-US" dirty="0"/>
              <a:t>）：新型拥塞控制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慢启动阶段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424242"/>
                </a:solidFill>
                <a:latin typeface="Source Sans Pro" charset="0"/>
              </a:rPr>
              <a:t>慢启动阶段的主要优化目标：</a:t>
            </a:r>
            <a:r>
              <a:rPr lang="en-US" altLang="zh-CN" sz="3600" dirty="0">
                <a:solidFill>
                  <a:srgbClr val="C00000"/>
                </a:solidFill>
                <a:latin typeface="Source Sans Pro" charset="0"/>
              </a:rPr>
              <a:t>CWND</a:t>
            </a:r>
            <a:r>
              <a:rPr lang="zh-CN" altLang="en-US" sz="3600" dirty="0">
                <a:solidFill>
                  <a:srgbClr val="C00000"/>
                </a:solidFill>
                <a:latin typeface="Source Sans Pro" charset="0"/>
              </a:rPr>
              <a:t>的初始化</a:t>
            </a:r>
            <a:endParaRPr lang="en-US" altLang="zh-CN" sz="3600" dirty="0">
              <a:solidFill>
                <a:srgbClr val="C00000"/>
              </a:solidFill>
              <a:latin typeface="Source Sans Pro" charset="0"/>
            </a:endParaRP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=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1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MSS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(Tahoe)</a:t>
            </a: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Linux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2.6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(RFC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3390)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depends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on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MSS</a:t>
            </a: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Linux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3.0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(RFC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6928)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=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10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MSS</a:t>
            </a:r>
          </a:p>
          <a:p>
            <a:pPr lvl="2"/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An Argument for Increasing TCP’s Initial Congestion Window,</a:t>
            </a:r>
            <a:r>
              <a:rPr lang="zh-CN" altLang="en-US" sz="2800" b="1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SIGCOMM</a:t>
            </a:r>
            <a:r>
              <a:rPr lang="zh-CN" altLang="en-US" sz="2800" b="1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CCR’10, by Google</a:t>
            </a:r>
          </a:p>
          <a:p>
            <a:pPr lvl="1"/>
            <a:endParaRPr lang="en-US" altLang="zh-CN" dirty="0">
              <a:solidFill>
                <a:srgbClr val="424242"/>
              </a:solidFill>
              <a:latin typeface="Source Sans Pro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New Reno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4606"/>
            <a:ext cx="10972800" cy="4705194"/>
          </a:xfrm>
        </p:spPr>
        <p:txBody>
          <a:bodyPr/>
          <a:lstStyle/>
          <a:p>
            <a:r>
              <a:rPr lang="en-US" altLang="zh-CN" dirty="0">
                <a:latin typeface="+mn-ea"/>
                <a:cs typeface="Microsoft YaHei" charset="-122"/>
              </a:rPr>
              <a:t>The </a:t>
            </a:r>
            <a:r>
              <a:rPr lang="en-US" altLang="zh-CN" dirty="0" err="1">
                <a:latin typeface="+mn-ea"/>
                <a:cs typeface="Microsoft YaHei" charset="-122"/>
              </a:rPr>
              <a:t>NewReno</a:t>
            </a:r>
            <a:r>
              <a:rPr lang="en-US" altLang="zh-CN" dirty="0">
                <a:latin typeface="+mn-ea"/>
                <a:cs typeface="Microsoft YaHei" charset="-122"/>
              </a:rPr>
              <a:t> Modification to TCP’s Fast Recovery Algorithm</a:t>
            </a:r>
            <a:r>
              <a:rPr kumimoji="1" lang="zh-CN" altLang="en-US" dirty="0">
                <a:latin typeface="+mn-ea"/>
                <a:cs typeface="Microsoft YaHei" charset="-122"/>
              </a:rPr>
              <a:t>，</a:t>
            </a:r>
            <a:r>
              <a:rPr kumimoji="1" lang="pt-BR" altLang="zh-CN" dirty="0">
                <a:latin typeface="+mn-ea"/>
                <a:cs typeface="Microsoft YaHei" charset="-122"/>
              </a:rPr>
              <a:t>RFC 6582 (1995)</a:t>
            </a:r>
            <a:endParaRPr kumimoji="1" lang="en-US" altLang="zh-CN" dirty="0">
              <a:latin typeface="+mn-ea"/>
              <a:cs typeface="Microsoft YaHei" charset="-122"/>
            </a:endParaRPr>
          </a:p>
          <a:p>
            <a:endParaRPr lang="en-US" altLang="zh-CN" dirty="0">
              <a:latin typeface="+mn-ea"/>
              <a:cs typeface="Microsoft YaHei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</a:rPr>
              <a:t>思想：</a:t>
            </a:r>
            <a:r>
              <a:rPr lang="zh-CN" altLang="en-US" sz="2400" b="1" dirty="0">
                <a:solidFill>
                  <a:srgbClr val="C00000"/>
                </a:solidFill>
              </a:rPr>
              <a:t>快速恢复</a:t>
            </a:r>
            <a:r>
              <a:rPr lang="zh-CN" altLang="en-US" sz="2400" b="1" dirty="0"/>
              <a:t>阶段，针对同时</a:t>
            </a:r>
            <a:r>
              <a:rPr lang="zh-CN" altLang="en-US" sz="2400" b="1" dirty="0">
                <a:solidFill>
                  <a:srgbClr val="C00000"/>
                </a:solidFill>
              </a:rPr>
              <a:t>多个丢包</a:t>
            </a:r>
            <a:r>
              <a:rPr lang="zh-CN" altLang="en-US" sz="2400" b="1" dirty="0"/>
              <a:t>优化</a:t>
            </a:r>
            <a:endParaRPr lang="en-US" altLang="zh-CN" sz="2400" b="1" dirty="0"/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sender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收到了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，进入快速重传模式，重传最古老的未确认包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如果只有这一个包丢了，那么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重传这个包且收到新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时，期望新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会把所有重传前数据进行确认</a:t>
            </a:r>
            <a:endParaRPr lang="en-US" altLang="zh-CN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否则（新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没对所有重传前数据确认）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，说明有多个包丢了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我们叫这个新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一旦发现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sender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就可以推理出有多个包被丢了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继续重传未被确认的第一个包，直到再也收不到了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，才结束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Fast Recovery</a:t>
            </a:r>
            <a:endParaRPr kumimoji="1" lang="en-US" altLang="zh-CN" sz="2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4A85-50E9-4F70-A2B2-FE578962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572000" cy="1143000"/>
          </a:xfrm>
        </p:spPr>
        <p:txBody>
          <a:bodyPr/>
          <a:lstStyle/>
          <a:p>
            <a:r>
              <a:rPr lang="en-US" altLang="zh-CN" dirty="0"/>
              <a:t>TCP New Reno</a:t>
            </a:r>
            <a:r>
              <a:rPr lang="zh-CN" altLang="en-US" dirty="0"/>
              <a:t>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83B53-F2C5-4B97-8DC0-A47A0632E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BCAC8-DF05-44D1-91C1-7D2CF020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0"/>
            <a:ext cx="4734838" cy="685800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1EF2CA29-00DA-4740-AAFC-694DC7EB5925}"/>
              </a:ext>
            </a:extLst>
          </p:cNvPr>
          <p:cNvSpPr/>
          <p:nvPr/>
        </p:nvSpPr>
        <p:spPr bwMode="auto">
          <a:xfrm>
            <a:off x="6324600" y="3276600"/>
            <a:ext cx="1066800" cy="12954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D925E-2DB7-424F-846C-58DAF102A667}"/>
              </a:ext>
            </a:extLst>
          </p:cNvPr>
          <p:cNvSpPr/>
          <p:nvPr/>
        </p:nvSpPr>
        <p:spPr>
          <a:xfrm>
            <a:off x="2104425" y="3060419"/>
            <a:ext cx="418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TCP Reno:</a:t>
            </a:r>
            <a:r>
              <a:rPr lang="zh-CN" altLang="en-US" dirty="0">
                <a:solidFill>
                  <a:srgbClr val="0070C0"/>
                </a:solidFill>
                <a:latin typeface="-apple-system" charset="0"/>
              </a:rPr>
              <a:t> </a:t>
            </a:r>
            <a:r>
              <a:rPr lang="zh-CN" altLang="en-US" dirty="0">
                <a:latin typeface="-apple-system" charset="0"/>
              </a:rPr>
              <a:t>离开快速恢复，进入拥塞避免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42B83-CBD4-4358-B9CC-DB2E25CE95C9}"/>
              </a:ext>
            </a:extLst>
          </p:cNvPr>
          <p:cNvSpPr/>
          <p:nvPr/>
        </p:nvSpPr>
        <p:spPr>
          <a:xfrm>
            <a:off x="1143001" y="3715312"/>
            <a:ext cx="51217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TCP </a:t>
            </a:r>
            <a:r>
              <a:rPr lang="en-US" altLang="zh-CN" dirty="0" err="1">
                <a:solidFill>
                  <a:srgbClr val="0070C0"/>
                </a:solidFill>
                <a:latin typeface="-apple-system" charset="0"/>
              </a:rPr>
              <a:t>NewReno</a:t>
            </a:r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:</a:t>
            </a:r>
          </a:p>
          <a:p>
            <a:r>
              <a:rPr lang="zh-CN" altLang="en-US" dirty="0">
                <a:latin typeface="-apple-system" charset="0"/>
              </a:rPr>
              <a:t>重传</a:t>
            </a:r>
            <a:r>
              <a:rPr lang="en-US" altLang="zh-CN" dirty="0">
                <a:latin typeface="-apple-system" charset="0"/>
              </a:rPr>
              <a:t>data[1]</a:t>
            </a:r>
            <a:r>
              <a:rPr lang="zh-CN" altLang="en-US" dirty="0">
                <a:latin typeface="-apple-system" charset="0"/>
              </a:rPr>
              <a:t>前，已发数据</a:t>
            </a:r>
            <a:r>
              <a:rPr lang="en-US" altLang="zh-CN" dirty="0">
                <a:latin typeface="-apple-system" charset="0"/>
              </a:rPr>
              <a:t>data[0]-data[12]</a:t>
            </a:r>
          </a:p>
          <a:p>
            <a:r>
              <a:rPr lang="zh-CN" altLang="en-US" dirty="0">
                <a:latin typeface="-apple-system" charset="0"/>
              </a:rPr>
              <a:t>收到</a:t>
            </a:r>
            <a:r>
              <a:rPr lang="en-US" altLang="zh-CN" dirty="0">
                <a:latin typeface="-apple-system" charset="0"/>
              </a:rPr>
              <a:t>ack[3]</a:t>
            </a:r>
            <a:r>
              <a:rPr lang="zh-CN" altLang="en-US" dirty="0">
                <a:latin typeface="-apple-system" charset="0"/>
              </a:rPr>
              <a:t>，说明除了</a:t>
            </a:r>
            <a:r>
              <a:rPr lang="en-US" altLang="zh-CN" dirty="0">
                <a:latin typeface="-apple-system" charset="0"/>
              </a:rPr>
              <a:t>data[1]</a:t>
            </a:r>
            <a:r>
              <a:rPr lang="zh-CN" altLang="en-US" dirty="0">
                <a:latin typeface="-apple-system" charset="0"/>
              </a:rPr>
              <a:t>，还有其他数据丢失</a:t>
            </a:r>
            <a:endParaRPr lang="en-US" altLang="zh-CN" dirty="0">
              <a:latin typeface="-apple-system" charset="0"/>
            </a:endParaRPr>
          </a:p>
          <a:p>
            <a:endParaRPr lang="en-US" altLang="zh-CN" dirty="0">
              <a:latin typeface="-apple-system" charset="0"/>
            </a:endParaRPr>
          </a:p>
          <a:p>
            <a:endParaRPr lang="en-US" altLang="zh-CN" dirty="0">
              <a:latin typeface="-apple-system" charset="0"/>
            </a:endParaRPr>
          </a:p>
          <a:p>
            <a:r>
              <a:rPr lang="zh-CN" altLang="en-US" dirty="0">
                <a:latin typeface="-apple-system" charset="0"/>
              </a:rPr>
              <a:t>继续处于快速恢复阶段，重传</a:t>
            </a:r>
            <a:r>
              <a:rPr lang="en-US" altLang="zh-CN" dirty="0">
                <a:latin typeface="-apple-system" charset="0"/>
              </a:rPr>
              <a:t>data[4]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58F9991-A37F-436E-9F5A-0BEC8200ED61}"/>
              </a:ext>
            </a:extLst>
          </p:cNvPr>
          <p:cNvSpPr/>
          <p:nvPr/>
        </p:nvSpPr>
        <p:spPr bwMode="auto">
          <a:xfrm>
            <a:off x="3352800" y="4615332"/>
            <a:ext cx="4572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2D1EF7-1A83-4643-93F5-D85AC893BF1E}"/>
              </a:ext>
            </a:extLst>
          </p:cNvPr>
          <p:cNvSpPr/>
          <p:nvPr/>
        </p:nvSpPr>
        <p:spPr>
          <a:xfrm>
            <a:off x="990600" y="56814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TCP New Reno</a:t>
            </a:r>
            <a:r>
              <a:rPr lang="zh-CN" altLang="en-US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仍存在问题：</a:t>
            </a:r>
            <a:endParaRPr lang="en-US" altLang="zh-CN" sz="24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</a:t>
            </a:r>
            <a:r>
              <a:rPr lang="en-US" altLang="zh-CN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只能判断并重传</a:t>
            </a:r>
            <a:r>
              <a:rPr lang="en-US" altLang="zh-CN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个丢包</a:t>
            </a:r>
            <a:endParaRPr lang="en-US" altLang="zh-CN" sz="21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3CE712-8A43-4269-9B2F-2ADC4C57E8D5}"/>
              </a:ext>
            </a:extLst>
          </p:cNvPr>
          <p:cNvSpPr txBox="1"/>
          <p:nvPr/>
        </p:nvSpPr>
        <p:spPr>
          <a:xfrm>
            <a:off x="675362" y="1350778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为什么发送</a:t>
            </a:r>
            <a:r>
              <a:rPr lang="en-US" altLang="zh-CN" sz="1200" dirty="0">
                <a:solidFill>
                  <a:srgbClr val="FF0000"/>
                </a:solidFill>
              </a:rPr>
              <a:t>data[17]</a:t>
            </a:r>
            <a:r>
              <a:rPr lang="zh-CN" altLang="en-US" sz="1200" dirty="0">
                <a:solidFill>
                  <a:srgbClr val="FF0000"/>
                </a:solidFill>
              </a:rPr>
              <a:t>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答案：取决于此时</a:t>
            </a:r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zh-CN" altLang="en-US" sz="1200" dirty="0">
                <a:solidFill>
                  <a:srgbClr val="FF0000"/>
                </a:solidFill>
              </a:rPr>
              <a:t>更新规则：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a. </a:t>
            </a:r>
            <a:r>
              <a:rPr lang="zh-CN" altLang="en-US" sz="1200" dirty="0">
                <a:solidFill>
                  <a:srgbClr val="FF0000"/>
                </a:solidFill>
              </a:rPr>
              <a:t>先减去</a:t>
            </a:r>
            <a:r>
              <a:rPr lang="en-US" altLang="zh-CN" sz="1200" dirty="0">
                <a:solidFill>
                  <a:srgbClr val="FF0000"/>
                </a:solidFill>
              </a:rPr>
              <a:t>partial ACK</a:t>
            </a:r>
            <a:r>
              <a:rPr lang="zh-CN" altLang="en-US" sz="1200" dirty="0">
                <a:solidFill>
                  <a:srgbClr val="FF0000"/>
                </a:solidFill>
              </a:rPr>
              <a:t>确认的字节数，即</a:t>
            </a:r>
            <a:r>
              <a:rPr lang="en-US" altLang="zh-CN" sz="1200" dirty="0">
                <a:solidFill>
                  <a:srgbClr val="FF0000"/>
                </a:solidFill>
              </a:rPr>
              <a:t>16-3=13</a:t>
            </a:r>
            <a:r>
              <a:rPr lang="zh-CN" altLang="en-US" sz="1200" dirty="0">
                <a:solidFill>
                  <a:srgbClr val="FF0000"/>
                </a:solidFill>
              </a:rPr>
              <a:t>（单位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en-US" altLang="zh-CN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b. </a:t>
            </a:r>
            <a:r>
              <a:rPr lang="zh-CN" altLang="en-US" sz="1200" dirty="0">
                <a:solidFill>
                  <a:srgbClr val="FF0000"/>
                </a:solidFill>
              </a:rPr>
              <a:t>如果该</a:t>
            </a:r>
            <a:r>
              <a:rPr lang="en-US" altLang="zh-CN" sz="1200" dirty="0">
                <a:solidFill>
                  <a:srgbClr val="FF0000"/>
                </a:solidFill>
              </a:rPr>
              <a:t>partial ACK</a:t>
            </a:r>
            <a:r>
              <a:rPr lang="zh-CN" altLang="en-US" sz="1200" dirty="0">
                <a:solidFill>
                  <a:srgbClr val="FF0000"/>
                </a:solidFill>
              </a:rPr>
              <a:t>确认字节数大于等于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zh-CN" altLang="en-US" sz="1200" dirty="0">
                <a:solidFill>
                  <a:srgbClr val="FF0000"/>
                </a:solidFill>
              </a:rPr>
              <a:t>再增加一个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，即</a:t>
            </a:r>
            <a:r>
              <a:rPr lang="en-US" altLang="zh-CN" sz="1200" dirty="0">
                <a:solidFill>
                  <a:srgbClr val="FF0000"/>
                </a:solidFill>
              </a:rPr>
              <a:t>13+1=14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因此，可以发送</a:t>
            </a:r>
            <a:r>
              <a:rPr lang="en-US" altLang="zh-CN" sz="1200" dirty="0">
                <a:solidFill>
                  <a:srgbClr val="FF0000"/>
                </a:solidFill>
              </a:rPr>
              <a:t>data[17]</a:t>
            </a:r>
            <a:r>
              <a:rPr lang="zh-CN" altLang="en-US" sz="1200" dirty="0">
                <a:solidFill>
                  <a:srgbClr val="FF0000"/>
                </a:solidFill>
              </a:rPr>
              <a:t>，但不能发</a:t>
            </a:r>
            <a:r>
              <a:rPr lang="en-US" altLang="zh-CN" sz="1200" dirty="0">
                <a:solidFill>
                  <a:srgbClr val="FF0000"/>
                </a:solidFill>
              </a:rPr>
              <a:t>data[18]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参考：</a:t>
            </a:r>
            <a:r>
              <a:rPr lang="en-US" altLang="zh-CN" sz="1200" dirty="0">
                <a:hlinkClick r:id="rId3"/>
              </a:rPr>
              <a:t>https://www.rfc-editor.org/rfc/rfc6582</a:t>
            </a:r>
            <a:r>
              <a:rPr lang="en-US" altLang="zh-CN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page 6)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5674C3-F2A6-4B29-BDB8-6163786D327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19800" y="2527114"/>
            <a:ext cx="1676400" cy="131085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0103938-3984-40FE-A86A-4065391B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0" y="1343624"/>
            <a:ext cx="3199011" cy="1590085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FE2AAF-0221-46D1-A4D8-5BF52C06AA08}"/>
              </a:ext>
            </a:extLst>
          </p:cNvPr>
          <p:cNvCxnSpPr/>
          <p:nvPr/>
        </p:nvCxnSpPr>
        <p:spPr bwMode="auto">
          <a:xfrm>
            <a:off x="4873843" y="1676400"/>
            <a:ext cx="615513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7F02FE-833E-4CD4-9F47-38553E0CD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752600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66CD6E-08EB-4369-9AA5-D794E502F7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869575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4FB931-71A4-4DC6-BDCA-05EBD6374A56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988501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A31B9FE-623A-4E4F-8CBF-F7EDDA417F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7173" y="2116768"/>
            <a:ext cx="970427" cy="1075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F2BF142-0E5D-4064-855C-882D49A39EBA}"/>
              </a:ext>
            </a:extLst>
          </p:cNvPr>
          <p:cNvSpPr txBox="1"/>
          <p:nvPr/>
        </p:nvSpPr>
        <p:spPr>
          <a:xfrm>
            <a:off x="6746422" y="181767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ssthresh</a:t>
            </a:r>
            <a:r>
              <a:rPr lang="en-US" altLang="zh-CN" sz="1200" dirty="0">
                <a:solidFill>
                  <a:srgbClr val="FF0000"/>
                </a:solidFill>
              </a:rPr>
              <a:t>=6</a:t>
            </a: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en-US" altLang="zh-CN" sz="1200" dirty="0">
                <a:solidFill>
                  <a:srgbClr val="FF0000"/>
                </a:solidFill>
              </a:rPr>
              <a:t>=12/2+3=9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687CB4-8BEF-41FA-98BE-D46475011B43}"/>
              </a:ext>
            </a:extLst>
          </p:cNvPr>
          <p:cNvSpPr txBox="1"/>
          <p:nvPr/>
        </p:nvSpPr>
        <p:spPr>
          <a:xfrm>
            <a:off x="6917318" y="258167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11CFC7-2846-4E27-BF4D-DD856BCDE86C}"/>
              </a:ext>
            </a:extLst>
          </p:cNvPr>
          <p:cNvSpPr txBox="1"/>
          <p:nvPr/>
        </p:nvSpPr>
        <p:spPr>
          <a:xfrm>
            <a:off x="6917318" y="2712478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210E23-E97A-430A-9C06-F7DA45651D9B}"/>
              </a:ext>
            </a:extLst>
          </p:cNvPr>
          <p:cNvSpPr txBox="1"/>
          <p:nvPr/>
        </p:nvSpPr>
        <p:spPr>
          <a:xfrm>
            <a:off x="6917318" y="283172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BAE23F-BCE1-4CB5-B282-62F903B8A204}"/>
              </a:ext>
            </a:extLst>
          </p:cNvPr>
          <p:cNvSpPr txBox="1"/>
          <p:nvPr/>
        </p:nvSpPr>
        <p:spPr>
          <a:xfrm>
            <a:off x="7508520" y="3079492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=16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sz="4000" dirty="0">
                <a:effectLst/>
              </a:rPr>
              <a:t>Selective Acknowledgments</a:t>
            </a:r>
            <a:r>
              <a:rPr lang="zh-CN" altLang="en-US" sz="4000" dirty="0">
                <a:effectLst/>
              </a:rPr>
              <a:t>（</a:t>
            </a:r>
            <a:r>
              <a:rPr kumimoji="1" lang="en-US" altLang="zh-CN" sz="4000" dirty="0"/>
              <a:t>SACK</a:t>
            </a:r>
            <a:r>
              <a:rPr kumimoji="1" lang="zh-CN" altLang="en-US" sz="40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SACK(</a:t>
            </a:r>
            <a:r>
              <a:rPr lang="zh-CN" altLang="en-US" dirty="0"/>
              <a:t>选择重传</a:t>
            </a:r>
            <a:r>
              <a:rPr lang="en-US" altLang="zh-CN" dirty="0"/>
              <a:t>)</a:t>
            </a:r>
            <a:r>
              <a:rPr lang="zh-CN" altLang="en-US" dirty="0"/>
              <a:t>机制：一次性通知多个丢包</a:t>
            </a:r>
            <a:endParaRPr lang="en-US" altLang="zh-CN" dirty="0"/>
          </a:p>
          <a:p>
            <a:r>
              <a:rPr lang="en-US" altLang="zh-CN" dirty="0"/>
              <a:t>A Conservative Loss Recovery Algorithm Based on</a:t>
            </a:r>
            <a:r>
              <a:rPr lang="zh-CN" altLang="en-US" dirty="0"/>
              <a:t> </a:t>
            </a:r>
            <a:r>
              <a:rPr lang="en-US" altLang="zh-CN" dirty="0"/>
              <a:t>Selective Acknowledgment (SACK) for TCP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RFC6675</a:t>
            </a:r>
          </a:p>
          <a:p>
            <a:r>
              <a:rPr kumimoji="1" lang="en-US" altLang="zh-CN" dirty="0"/>
              <a:t>SACK</a:t>
            </a:r>
            <a:r>
              <a:rPr kumimoji="1" lang="zh-CN" altLang="en-US" dirty="0"/>
              <a:t>出现在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头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字段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" name="组合 3">
            <a:extLst>
              <a:ext uri="{FF2B5EF4-FFF2-40B4-BE49-F238E27FC236}">
                <a16:creationId xmlns:a16="http://schemas.microsoft.com/office/drawing/2014/main" id="{2C2A2467-E56D-3A4F-8ACB-2922B681741B}"/>
              </a:ext>
            </a:extLst>
          </p:cNvPr>
          <p:cNvGrpSpPr/>
          <p:nvPr/>
        </p:nvGrpSpPr>
        <p:grpSpPr>
          <a:xfrm>
            <a:off x="4343111" y="2393849"/>
            <a:ext cx="7848889" cy="3732317"/>
            <a:chOff x="709219" y="1268760"/>
            <a:chExt cx="7284046" cy="3474321"/>
          </a:xfrm>
        </p:grpSpPr>
        <p:grpSp>
          <p:nvGrpSpPr>
            <p:cNvPr id="6" name="组合 4">
              <a:extLst>
                <a:ext uri="{FF2B5EF4-FFF2-40B4-BE49-F238E27FC236}">
                  <a16:creationId xmlns:a16="http://schemas.microsoft.com/office/drawing/2014/main" id="{4882F566-66F6-D448-B2F9-62200448F2CA}"/>
                </a:ext>
              </a:extLst>
            </p:cNvPr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8" name="组合 6">
                <a:extLst>
                  <a:ext uri="{FF2B5EF4-FFF2-40B4-BE49-F238E27FC236}">
                    <a16:creationId xmlns:a16="http://schemas.microsoft.com/office/drawing/2014/main" id="{4A4DBBA5-737A-6245-8727-16BF2729F527}"/>
                  </a:ext>
                </a:extLst>
              </p:cNvPr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12" name="Rectangle 7">
                  <a:extLst>
                    <a:ext uri="{FF2B5EF4-FFF2-40B4-BE49-F238E27FC236}">
                      <a16:creationId xmlns:a16="http://schemas.microsoft.com/office/drawing/2014/main" id="{48B86145-C76A-6E4C-94ED-8E2236976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" name="Line 10">
                  <a:extLst>
                    <a:ext uri="{FF2B5EF4-FFF2-40B4-BE49-F238E27FC236}">
                      <a16:creationId xmlns:a16="http://schemas.microsoft.com/office/drawing/2014/main" id="{B352C932-0594-A148-B42C-7BF3F10D3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" name="Line 11">
                  <a:extLst>
                    <a:ext uri="{FF2B5EF4-FFF2-40B4-BE49-F238E27FC236}">
                      <a16:creationId xmlns:a16="http://schemas.microsoft.com/office/drawing/2014/main" id="{084F303B-685D-0B46-8EE0-A62F81352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" name="Line 12">
                  <a:extLst>
                    <a:ext uri="{FF2B5EF4-FFF2-40B4-BE49-F238E27FC236}">
                      <a16:creationId xmlns:a16="http://schemas.microsoft.com/office/drawing/2014/main" id="{8E8A840A-F47D-3548-97BE-65DAF575F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" name="Line 13">
                  <a:extLst>
                    <a:ext uri="{FF2B5EF4-FFF2-40B4-BE49-F238E27FC236}">
                      <a16:creationId xmlns:a16="http://schemas.microsoft.com/office/drawing/2014/main" id="{A60884A7-E02C-0E46-819C-8E4F7E2B15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" name="Line 14">
                  <a:extLst>
                    <a:ext uri="{FF2B5EF4-FFF2-40B4-BE49-F238E27FC236}">
                      <a16:creationId xmlns:a16="http://schemas.microsoft.com/office/drawing/2014/main" id="{A7AA6C39-687E-8A40-8382-A74D948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" name="Line 15">
                  <a:extLst>
                    <a:ext uri="{FF2B5EF4-FFF2-40B4-BE49-F238E27FC236}">
                      <a16:creationId xmlns:a16="http://schemas.microsoft.com/office/drawing/2014/main" id="{ED0A0DB0-9171-5F47-851D-CBAB71444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" name="Rectangle 16">
                  <a:extLst>
                    <a:ext uri="{FF2B5EF4-FFF2-40B4-BE49-F238E27FC236}">
                      <a16:creationId xmlns:a16="http://schemas.microsoft.com/office/drawing/2014/main" id="{248D3454-477A-CE45-A772-1BE55F7F9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49ECD041-A8C4-5947-A8FB-EBA1959CC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8952DAA3-948F-5147-A26A-EEA454AB5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D68EAF12-BF01-AA42-A9EE-95D8D50AC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851CDC20-9EBC-2D47-93D8-82A48606D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DD8E9326-EB98-6342-9111-2DAECEEE3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25" name="Line 22">
                  <a:extLst>
                    <a:ext uri="{FF2B5EF4-FFF2-40B4-BE49-F238E27FC236}">
                      <a16:creationId xmlns:a16="http://schemas.microsoft.com/office/drawing/2014/main" id="{FCBBB900-7C72-2440-B6B9-07E56C116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580554E5-7DA5-2C41-8112-427387BEA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1FD69DA9-8A3A-B74B-95A5-F30AE505B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28" name="Line 26">
                  <a:extLst>
                    <a:ext uri="{FF2B5EF4-FFF2-40B4-BE49-F238E27FC236}">
                      <a16:creationId xmlns:a16="http://schemas.microsoft.com/office/drawing/2014/main" id="{277C93D6-5651-E140-8A58-CF95E6D17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Line 27">
                  <a:extLst>
                    <a:ext uri="{FF2B5EF4-FFF2-40B4-BE49-F238E27FC236}">
                      <a16:creationId xmlns:a16="http://schemas.microsoft.com/office/drawing/2014/main" id="{2F816243-9541-D243-A24A-DE1286A5C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28">
                  <a:extLst>
                    <a:ext uri="{FF2B5EF4-FFF2-40B4-BE49-F238E27FC236}">
                      <a16:creationId xmlns:a16="http://schemas.microsoft.com/office/drawing/2014/main" id="{ABDD5752-E2D1-6849-AD1C-2DDECF881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29">
                  <a:extLst>
                    <a:ext uri="{FF2B5EF4-FFF2-40B4-BE49-F238E27FC236}">
                      <a16:creationId xmlns:a16="http://schemas.microsoft.com/office/drawing/2014/main" id="{A6A1BAD0-84E5-8240-96B5-42C2300EA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30">
                  <a:extLst>
                    <a:ext uri="{FF2B5EF4-FFF2-40B4-BE49-F238E27FC236}">
                      <a16:creationId xmlns:a16="http://schemas.microsoft.com/office/drawing/2014/main" id="{D0EB1175-7EBF-C74B-B2D4-D027CAA21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31">
                  <a:extLst>
                    <a:ext uri="{FF2B5EF4-FFF2-40B4-BE49-F238E27FC236}">
                      <a16:creationId xmlns:a16="http://schemas.microsoft.com/office/drawing/2014/main" id="{CDE2D417-724F-7E42-A7FE-8D2F3FD33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32">
                  <a:extLst>
                    <a:ext uri="{FF2B5EF4-FFF2-40B4-BE49-F238E27FC236}">
                      <a16:creationId xmlns:a16="http://schemas.microsoft.com/office/drawing/2014/main" id="{E38E8E73-0D17-D443-8C9A-583FE9327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Rectangle 33">
                  <a:extLst>
                    <a:ext uri="{FF2B5EF4-FFF2-40B4-BE49-F238E27FC236}">
                      <a16:creationId xmlns:a16="http://schemas.microsoft.com/office/drawing/2014/main" id="{CBEBC943-6446-E646-95E3-E09468F98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36" name="Rectangle 34">
                  <a:extLst>
                    <a:ext uri="{FF2B5EF4-FFF2-40B4-BE49-F238E27FC236}">
                      <a16:creationId xmlns:a16="http://schemas.microsoft.com/office/drawing/2014/main" id="{4A5EEFF3-34EA-5045-95E1-4C3734FBF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37" name="Line 37">
                  <a:extLst>
                    <a:ext uri="{FF2B5EF4-FFF2-40B4-BE49-F238E27FC236}">
                      <a16:creationId xmlns:a16="http://schemas.microsoft.com/office/drawing/2014/main" id="{518AE1F7-4258-2344-999A-436D9B15A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Line 38">
                  <a:extLst>
                    <a:ext uri="{FF2B5EF4-FFF2-40B4-BE49-F238E27FC236}">
                      <a16:creationId xmlns:a16="http://schemas.microsoft.com/office/drawing/2014/main" id="{3A05F036-837D-1340-88AE-4FC6A8C26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Line 39">
                  <a:extLst>
                    <a:ext uri="{FF2B5EF4-FFF2-40B4-BE49-F238E27FC236}">
                      <a16:creationId xmlns:a16="http://schemas.microsoft.com/office/drawing/2014/main" id="{1B041AE0-61D4-8E49-9202-777164D75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Line 40">
                  <a:extLst>
                    <a:ext uri="{FF2B5EF4-FFF2-40B4-BE49-F238E27FC236}">
                      <a16:creationId xmlns:a16="http://schemas.microsoft.com/office/drawing/2014/main" id="{C36DF873-844C-D24C-9684-FB6B9988C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Line 41">
                  <a:extLst>
                    <a:ext uri="{FF2B5EF4-FFF2-40B4-BE49-F238E27FC236}">
                      <a16:creationId xmlns:a16="http://schemas.microsoft.com/office/drawing/2014/main" id="{9FF4C953-3DEE-AD4C-A244-524D6A94D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Line 42">
                  <a:extLst>
                    <a:ext uri="{FF2B5EF4-FFF2-40B4-BE49-F238E27FC236}">
                      <a16:creationId xmlns:a16="http://schemas.microsoft.com/office/drawing/2014/main" id="{03589EE0-5668-AB4C-B1E0-90C882D27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Line 43">
                  <a:extLst>
                    <a:ext uri="{FF2B5EF4-FFF2-40B4-BE49-F238E27FC236}">
                      <a16:creationId xmlns:a16="http://schemas.microsoft.com/office/drawing/2014/main" id="{F648BC8A-B313-7E47-B19E-DE31F7FD7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Line 44">
                  <a:extLst>
                    <a:ext uri="{FF2B5EF4-FFF2-40B4-BE49-F238E27FC236}">
                      <a16:creationId xmlns:a16="http://schemas.microsoft.com/office/drawing/2014/main" id="{393E7517-61E5-E647-B45E-D9DA4A9D6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Line 45">
                  <a:extLst>
                    <a:ext uri="{FF2B5EF4-FFF2-40B4-BE49-F238E27FC236}">
                      <a16:creationId xmlns:a16="http://schemas.microsoft.com/office/drawing/2014/main" id="{3C5F2E36-37D3-9541-93E6-744EAF03D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Line 46">
                  <a:extLst>
                    <a:ext uri="{FF2B5EF4-FFF2-40B4-BE49-F238E27FC236}">
                      <a16:creationId xmlns:a16="http://schemas.microsoft.com/office/drawing/2014/main" id="{73912A3B-6653-9447-A72A-A691CB18A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47">
                  <a:extLst>
                    <a:ext uri="{FF2B5EF4-FFF2-40B4-BE49-F238E27FC236}">
                      <a16:creationId xmlns:a16="http://schemas.microsoft.com/office/drawing/2014/main" id="{BC9777CB-0FA6-3841-AA72-6552612D7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48">
                  <a:extLst>
                    <a:ext uri="{FF2B5EF4-FFF2-40B4-BE49-F238E27FC236}">
                      <a16:creationId xmlns:a16="http://schemas.microsoft.com/office/drawing/2014/main" id="{8E2278AE-B88D-9443-820B-9F1D0686F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49">
                  <a:extLst>
                    <a:ext uri="{FF2B5EF4-FFF2-40B4-BE49-F238E27FC236}">
                      <a16:creationId xmlns:a16="http://schemas.microsoft.com/office/drawing/2014/main" id="{266F8682-317A-C84E-902B-1175B0343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50">
                  <a:extLst>
                    <a:ext uri="{FF2B5EF4-FFF2-40B4-BE49-F238E27FC236}">
                      <a16:creationId xmlns:a16="http://schemas.microsoft.com/office/drawing/2014/main" id="{38CE341C-452F-A840-BCA5-8AB0BE047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51">
                  <a:extLst>
                    <a:ext uri="{FF2B5EF4-FFF2-40B4-BE49-F238E27FC236}">
                      <a16:creationId xmlns:a16="http://schemas.microsoft.com/office/drawing/2014/main" id="{4E9E0B5E-A14A-0146-9DCF-F423D07136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52">
                  <a:extLst>
                    <a:ext uri="{FF2B5EF4-FFF2-40B4-BE49-F238E27FC236}">
                      <a16:creationId xmlns:a16="http://schemas.microsoft.com/office/drawing/2014/main" id="{0D4694AA-E52A-F741-8BBE-3A5D2F3A9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Line 53">
                  <a:extLst>
                    <a:ext uri="{FF2B5EF4-FFF2-40B4-BE49-F238E27FC236}">
                      <a16:creationId xmlns:a16="http://schemas.microsoft.com/office/drawing/2014/main" id="{110D04BD-2021-8F4A-A023-E48DDA0AA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4" name="Line 54">
                  <a:extLst>
                    <a:ext uri="{FF2B5EF4-FFF2-40B4-BE49-F238E27FC236}">
                      <a16:creationId xmlns:a16="http://schemas.microsoft.com/office/drawing/2014/main" id="{08307B29-B392-8B46-9FAD-F372F2996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5" name="Line 55">
                  <a:extLst>
                    <a:ext uri="{FF2B5EF4-FFF2-40B4-BE49-F238E27FC236}">
                      <a16:creationId xmlns:a16="http://schemas.microsoft.com/office/drawing/2014/main" id="{829B1E16-2CF3-C941-B9F6-99D01FB35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Line 56">
                  <a:extLst>
                    <a:ext uri="{FF2B5EF4-FFF2-40B4-BE49-F238E27FC236}">
                      <a16:creationId xmlns:a16="http://schemas.microsoft.com/office/drawing/2014/main" id="{3D11CD0C-CD30-FB4A-882C-EC6EEAA98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Line 57">
                  <a:extLst>
                    <a:ext uri="{FF2B5EF4-FFF2-40B4-BE49-F238E27FC236}">
                      <a16:creationId xmlns:a16="http://schemas.microsoft.com/office/drawing/2014/main" id="{0A348E12-4B50-B945-AA8C-14C32FC8E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58">
                  <a:extLst>
                    <a:ext uri="{FF2B5EF4-FFF2-40B4-BE49-F238E27FC236}">
                      <a16:creationId xmlns:a16="http://schemas.microsoft.com/office/drawing/2014/main" id="{D126B861-4CB1-3340-8ACC-49E258076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59">
                  <a:extLst>
                    <a:ext uri="{FF2B5EF4-FFF2-40B4-BE49-F238E27FC236}">
                      <a16:creationId xmlns:a16="http://schemas.microsoft.com/office/drawing/2014/main" id="{CFD3266B-D12D-D743-A64F-860A8B9D5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AF6DA3BF-CC71-084A-B81D-486174ABB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61">
                  <a:extLst>
                    <a:ext uri="{FF2B5EF4-FFF2-40B4-BE49-F238E27FC236}">
                      <a16:creationId xmlns:a16="http://schemas.microsoft.com/office/drawing/2014/main" id="{DC606E9E-9088-A049-925B-AC3D82E96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62">
                  <a:extLst>
                    <a:ext uri="{FF2B5EF4-FFF2-40B4-BE49-F238E27FC236}">
                      <a16:creationId xmlns:a16="http://schemas.microsoft.com/office/drawing/2014/main" id="{5D21B89F-A4FE-E14D-B5F1-1C7B890F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63">
                  <a:extLst>
                    <a:ext uri="{FF2B5EF4-FFF2-40B4-BE49-F238E27FC236}">
                      <a16:creationId xmlns:a16="http://schemas.microsoft.com/office/drawing/2014/main" id="{BE3E5C36-3C07-9A4A-BF2F-7EAC89287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E9910DD1-D695-6148-8974-AF5EB1699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5BEA1974-C9A5-B14B-8E2B-6B0FA3322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66">
                  <a:extLst>
                    <a:ext uri="{FF2B5EF4-FFF2-40B4-BE49-F238E27FC236}">
                      <a16:creationId xmlns:a16="http://schemas.microsoft.com/office/drawing/2014/main" id="{63C8E8E3-36AD-9443-9A15-616D70B8A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04AB5070-5A3D-2B48-8F40-2C316FB26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68">
                  <a:extLst>
                    <a:ext uri="{FF2B5EF4-FFF2-40B4-BE49-F238E27FC236}">
                      <a16:creationId xmlns:a16="http://schemas.microsoft.com/office/drawing/2014/main" id="{B036376C-2D4E-CE45-8A9D-D6F8AAE53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69">
                  <a:extLst>
                    <a:ext uri="{FF2B5EF4-FFF2-40B4-BE49-F238E27FC236}">
                      <a16:creationId xmlns:a16="http://schemas.microsoft.com/office/drawing/2014/main" id="{C8663B88-E7D9-3744-BEC3-467232B24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161471F-52C0-FE43-9EE6-2426EFA19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Rectangle 71">
                  <a:extLst>
                    <a:ext uri="{FF2B5EF4-FFF2-40B4-BE49-F238E27FC236}">
                      <a16:creationId xmlns:a16="http://schemas.microsoft.com/office/drawing/2014/main" id="{8332FCF1-A810-EE46-80E9-0B5EDB9C2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Rectangle 72">
                  <a:extLst>
                    <a:ext uri="{FF2B5EF4-FFF2-40B4-BE49-F238E27FC236}">
                      <a16:creationId xmlns:a16="http://schemas.microsoft.com/office/drawing/2014/main" id="{F458020D-D031-914E-9C87-65793C718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Rectangle 73">
                  <a:extLst>
                    <a:ext uri="{FF2B5EF4-FFF2-40B4-BE49-F238E27FC236}">
                      <a16:creationId xmlns:a16="http://schemas.microsoft.com/office/drawing/2014/main" id="{F8DD2CDA-F5A1-1440-A558-FBD655FCF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Rectangle 74">
                  <a:extLst>
                    <a:ext uri="{FF2B5EF4-FFF2-40B4-BE49-F238E27FC236}">
                      <a16:creationId xmlns:a16="http://schemas.microsoft.com/office/drawing/2014/main" id="{DF94EEC9-A06D-544F-B7B7-8B7FA7B65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Rectangle 75">
                  <a:extLst>
                    <a:ext uri="{FF2B5EF4-FFF2-40B4-BE49-F238E27FC236}">
                      <a16:creationId xmlns:a16="http://schemas.microsoft.com/office/drawing/2014/main" id="{2B4640BF-065E-7E4D-A70A-8B98428A4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76" name="Rectangle 76">
                  <a:extLst>
                    <a:ext uri="{FF2B5EF4-FFF2-40B4-BE49-F238E27FC236}">
                      <a16:creationId xmlns:a16="http://schemas.microsoft.com/office/drawing/2014/main" id="{DE7E1093-FE90-724B-9681-D21F46092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77" name="Rectangle 77">
                  <a:extLst>
                    <a:ext uri="{FF2B5EF4-FFF2-40B4-BE49-F238E27FC236}">
                      <a16:creationId xmlns:a16="http://schemas.microsoft.com/office/drawing/2014/main" id="{E8002DE5-D0E5-C441-B503-72B089D9E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78" name="Rectangle 78">
                  <a:extLst>
                    <a:ext uri="{FF2B5EF4-FFF2-40B4-BE49-F238E27FC236}">
                      <a16:creationId xmlns:a16="http://schemas.microsoft.com/office/drawing/2014/main" id="{3F1DFC15-F75E-A444-A8DB-8FF64BBB4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79" name="Rectangle 79">
                  <a:extLst>
                    <a:ext uri="{FF2B5EF4-FFF2-40B4-BE49-F238E27FC236}">
                      <a16:creationId xmlns:a16="http://schemas.microsoft.com/office/drawing/2014/main" id="{25AF0776-D586-AB4A-8132-AFDDC1DDE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80" name="Rectangle 80">
                  <a:extLst>
                    <a:ext uri="{FF2B5EF4-FFF2-40B4-BE49-F238E27FC236}">
                      <a16:creationId xmlns:a16="http://schemas.microsoft.com/office/drawing/2014/main" id="{AB74E128-6D53-9947-9D25-D613F649B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81" name="Line 81">
                  <a:extLst>
                    <a:ext uri="{FF2B5EF4-FFF2-40B4-BE49-F238E27FC236}">
                      <a16:creationId xmlns:a16="http://schemas.microsoft.com/office/drawing/2014/main" id="{8C7A3B94-94DD-8540-BC34-7BE25506D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Rectangle 83">
                  <a:extLst>
                    <a:ext uri="{FF2B5EF4-FFF2-40B4-BE49-F238E27FC236}">
                      <a16:creationId xmlns:a16="http://schemas.microsoft.com/office/drawing/2014/main" id="{B2F45E0B-D347-4945-81C9-BA60355EB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7">
                <a:extLst>
                  <a:ext uri="{FF2B5EF4-FFF2-40B4-BE49-F238E27FC236}">
                    <a16:creationId xmlns:a16="http://schemas.microsoft.com/office/drawing/2014/main" id="{DD470FAB-09ED-B24E-9DF4-0163D6C28228}"/>
                  </a:ext>
                </a:extLst>
              </p:cNvPr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0" name="Line 35">
                  <a:extLst>
                    <a:ext uri="{FF2B5EF4-FFF2-40B4-BE49-F238E27FC236}">
                      <a16:creationId xmlns:a16="http://schemas.microsoft.com/office/drawing/2014/main" id="{637A32EC-1138-0C47-9B05-18E3FB1E2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" name="Rectangle 36">
                  <a:extLst>
                    <a:ext uri="{FF2B5EF4-FFF2-40B4-BE49-F238E27FC236}">
                      <a16:creationId xmlns:a16="http://schemas.microsoft.com/office/drawing/2014/main" id="{8C9D4108-47FE-4945-A0A1-4A5B0D38F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59538319-5D94-E344-A09D-80FD2DA1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83" name="内容占位符 81">
            <a:extLst>
              <a:ext uri="{FF2B5EF4-FFF2-40B4-BE49-F238E27FC236}">
                <a16:creationId xmlns:a16="http://schemas.microsoft.com/office/drawing/2014/main" id="{CC20D2B8-19E5-984E-B3A9-302DF6E9557F}"/>
              </a:ext>
            </a:extLst>
          </p:cNvPr>
          <p:cNvSpPr txBox="1">
            <a:spLocks/>
          </p:cNvSpPr>
          <p:nvPr/>
        </p:nvSpPr>
        <p:spPr bwMode="auto">
          <a:xfrm>
            <a:off x="4924215" y="5685281"/>
            <a:ext cx="5292911" cy="411678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kern="0"/>
              <a:t> </a:t>
            </a:r>
            <a:endParaRPr kumimoji="1" lang="zh-CN" altLang="en-US" kern="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3A2015E-70CC-4C93-BCA7-D5ADD832C660}"/>
              </a:ext>
            </a:extLst>
          </p:cNvPr>
          <p:cNvSpPr/>
          <p:nvPr/>
        </p:nvSpPr>
        <p:spPr>
          <a:xfrm>
            <a:off x="608832" y="5396478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TCP</a:t>
            </a:r>
            <a:r>
              <a:rPr kumimoji="1" lang="zh-CN" altLang="en-US" dirty="0">
                <a:solidFill>
                  <a:schemeClr val="accent2"/>
                </a:solidFill>
              </a:rPr>
              <a:t>握手时，表示各自是否支持</a:t>
            </a:r>
            <a:r>
              <a:rPr kumimoji="1" lang="en-US" altLang="zh-CN" dirty="0">
                <a:solidFill>
                  <a:schemeClr val="accent2"/>
                </a:solidFill>
              </a:rPr>
              <a:t>SACK</a:t>
            </a:r>
          </a:p>
          <a:p>
            <a:r>
              <a:rPr kumimoji="1" lang="zh-CN" altLang="en-US" dirty="0">
                <a:solidFill>
                  <a:schemeClr val="accent2"/>
                </a:solidFill>
              </a:rPr>
              <a:t>（也是通过</a:t>
            </a:r>
            <a:r>
              <a:rPr kumimoji="1" lang="en-US" altLang="zh-CN" dirty="0">
                <a:solidFill>
                  <a:schemeClr val="accent2"/>
                </a:solidFill>
              </a:rPr>
              <a:t>Option</a:t>
            </a:r>
            <a:r>
              <a:rPr kumimoji="1" lang="zh-CN" altLang="en-US" dirty="0">
                <a:solidFill>
                  <a:schemeClr val="accent2"/>
                </a:solidFill>
              </a:rPr>
              <a:t>字段）</a:t>
            </a:r>
          </a:p>
        </p:txBody>
      </p:sp>
    </p:spTree>
    <p:extLst>
      <p:ext uri="{BB962C8B-B14F-4D97-AF65-F5344CB8AC3E}">
        <p14:creationId xmlns:p14="http://schemas.microsoft.com/office/powerpoint/2010/main" val="2000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sz="4000" dirty="0">
                <a:effectLst/>
              </a:rPr>
              <a:t>Selective Acknowledgments</a:t>
            </a:r>
            <a:r>
              <a:rPr lang="zh-CN" altLang="en-US" sz="4000" dirty="0">
                <a:effectLst/>
              </a:rPr>
              <a:t>（</a:t>
            </a:r>
            <a:r>
              <a:rPr kumimoji="1" lang="en-US" altLang="zh-CN" sz="4000" dirty="0"/>
              <a:t>SACK</a:t>
            </a:r>
            <a:r>
              <a:rPr kumimoji="1" lang="zh-CN" altLang="en-US" sz="4000" dirty="0"/>
              <a:t>）</a:t>
            </a:r>
          </a:p>
        </p:txBody>
      </p:sp>
      <p:graphicFrame>
        <p:nvGraphicFramePr>
          <p:cNvPr id="85" name="内容占位符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20630"/>
              </p:ext>
            </p:extLst>
          </p:nvPr>
        </p:nvGraphicFramePr>
        <p:xfrm>
          <a:off x="860753" y="1936752"/>
          <a:ext cx="4966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Kind=5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" name="矩形 85"/>
          <p:cNvSpPr/>
          <p:nvPr/>
        </p:nvSpPr>
        <p:spPr>
          <a:xfrm>
            <a:off x="609600" y="4717919"/>
            <a:ext cx="100252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  <a:latin typeface="-apple-system" charset="0"/>
              </a:rPr>
              <a:t>Left Edge</a:t>
            </a:r>
            <a:r>
              <a:rPr lang="zh-CN" altLang="en-US" sz="2000" dirty="0">
                <a:latin typeface="-apple-system" charset="0"/>
              </a:rPr>
              <a:t>表示已收到的不连续块的第一个序号，</a:t>
            </a:r>
            <a:r>
              <a:rPr lang="en-US" altLang="zh-CN" sz="2000" dirty="0">
                <a:solidFill>
                  <a:schemeClr val="accent2"/>
                </a:solidFill>
                <a:latin typeface="-apple-system" charset="0"/>
              </a:rPr>
              <a:t>Right Edge</a:t>
            </a:r>
            <a:r>
              <a:rPr lang="zh-CN" altLang="en-US" sz="2000" dirty="0">
                <a:latin typeface="-apple-system" charset="0"/>
              </a:rPr>
              <a:t>表示已收到的不连续块的最后一个序号</a:t>
            </a:r>
            <a:r>
              <a:rPr lang="en-US" altLang="zh-CN" sz="2000" dirty="0">
                <a:latin typeface="-apple-system" charset="0"/>
              </a:rPr>
              <a:t>+1</a:t>
            </a:r>
            <a:r>
              <a:rPr lang="zh-CN" altLang="en-US" sz="2000" dirty="0">
                <a:latin typeface="-apple-system" charset="0"/>
              </a:rPr>
              <a:t>，即左闭右开区间</a:t>
            </a:r>
            <a:endParaRPr lang="en-US" altLang="zh-CN" sz="2000" dirty="0"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>
                <a:latin typeface="-apple-system" charset="0"/>
              </a:rPr>
              <a:t>通过</a:t>
            </a:r>
            <a:r>
              <a:rPr lang="en-US" altLang="zh-CN" sz="2000" dirty="0">
                <a:latin typeface="-apple-system" charset="0"/>
              </a:rPr>
              <a:t>ACK</a:t>
            </a:r>
            <a:r>
              <a:rPr lang="zh-CN" altLang="en-US" sz="2000" dirty="0">
                <a:latin typeface="-apple-system" charset="0"/>
              </a:rPr>
              <a:t>和</a:t>
            </a:r>
            <a:r>
              <a:rPr lang="en-US" altLang="zh-CN" sz="2000" dirty="0">
                <a:latin typeface="-apple-system" charset="0"/>
              </a:rPr>
              <a:t>SACK</a:t>
            </a:r>
            <a:r>
              <a:rPr lang="zh-CN" altLang="en-US" sz="2000" dirty="0">
                <a:latin typeface="-apple-system" charset="0"/>
              </a:rPr>
              <a:t>信息，发送方就可以确定接收方具体没有收到的数据就是从</a:t>
            </a:r>
            <a:r>
              <a:rPr lang="en-US" altLang="zh-CN" sz="2000" dirty="0">
                <a:latin typeface="-apple-system" charset="0"/>
              </a:rPr>
              <a:t>ACK</a:t>
            </a:r>
            <a:r>
              <a:rPr lang="zh-CN" altLang="en-US" sz="2000" dirty="0">
                <a:latin typeface="-apple-system" charset="0"/>
              </a:rPr>
              <a:t>到最大</a:t>
            </a:r>
            <a:r>
              <a:rPr lang="en-US" altLang="zh-CN" sz="2000" dirty="0">
                <a:latin typeface="-apple-system" charset="0"/>
              </a:rPr>
              <a:t>SACK</a:t>
            </a:r>
            <a:r>
              <a:rPr lang="zh-CN" altLang="en-US" sz="2000" dirty="0">
                <a:latin typeface="-apple-system" charset="0"/>
              </a:rPr>
              <a:t>信息之间的那些空洞的序号</a:t>
            </a:r>
            <a:endParaRPr lang="en-US" altLang="zh-CN" sz="2000" dirty="0"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TCP Option</a:t>
            </a:r>
            <a:r>
              <a:rPr lang="zh-CN" altLang="en-US" sz="2000" dirty="0"/>
              <a:t>总共不超过</a:t>
            </a:r>
            <a:r>
              <a:rPr lang="en-US" altLang="zh-CN" sz="2000" dirty="0"/>
              <a:t>40</a:t>
            </a:r>
            <a:r>
              <a:rPr lang="zh-CN" altLang="en-US" sz="2000" dirty="0"/>
              <a:t>字节，每个序号</a:t>
            </a:r>
            <a:r>
              <a:rPr lang="en-US" altLang="zh-CN" sz="2000" dirty="0"/>
              <a:t>4</a:t>
            </a:r>
            <a:r>
              <a:rPr lang="zh-CN" altLang="en-US" sz="2000" dirty="0"/>
              <a:t>字节：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个</a:t>
            </a:r>
            <a:r>
              <a:rPr lang="en-US" altLang="zh-CN" sz="2000" dirty="0">
                <a:solidFill>
                  <a:schemeClr val="accent2"/>
                </a:solidFill>
              </a:rPr>
              <a:t>ACK</a:t>
            </a:r>
            <a:r>
              <a:rPr lang="zh-CN" altLang="en-US" sz="2000" dirty="0">
                <a:solidFill>
                  <a:schemeClr val="accent2"/>
                </a:solidFill>
              </a:rPr>
              <a:t>段最多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</a:rPr>
              <a:t>组</a:t>
            </a:r>
            <a:r>
              <a:rPr lang="en-US" altLang="zh-CN" sz="2000" dirty="0">
                <a:solidFill>
                  <a:schemeClr val="accent2"/>
                </a:solidFill>
              </a:rPr>
              <a:t>SACK</a:t>
            </a:r>
            <a:r>
              <a:rPr lang="zh-CN" altLang="en-US" sz="2000" dirty="0">
                <a:solidFill>
                  <a:schemeClr val="accent2"/>
                </a:solidFill>
              </a:rPr>
              <a:t>信息</a:t>
            </a:r>
          </a:p>
        </p:txBody>
      </p:sp>
      <p:grpSp>
        <p:nvGrpSpPr>
          <p:cNvPr id="90" name="组 89"/>
          <p:cNvGrpSpPr/>
          <p:nvPr/>
        </p:nvGrpSpPr>
        <p:grpSpPr>
          <a:xfrm>
            <a:off x="6336196" y="1221420"/>
            <a:ext cx="5118100" cy="3244971"/>
            <a:chOff x="6326257" y="1092213"/>
            <a:chExt cx="5118100" cy="3244971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257" y="1092213"/>
              <a:ext cx="5118100" cy="32410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8" name="矩形 87"/>
            <p:cNvSpPr/>
            <p:nvPr/>
          </p:nvSpPr>
          <p:spPr bwMode="auto">
            <a:xfrm>
              <a:off x="9690652" y="4094922"/>
              <a:ext cx="1753705" cy="2383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160000" y="40601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15181</a:t>
              </a:r>
              <a:endParaRPr kumimoji="1" lang="zh-CN" altLang="en-US" sz="1200" dirty="0"/>
            </a:p>
          </p:txBody>
        </p:sp>
      </p:grpSp>
      <p:sp>
        <p:nvSpPr>
          <p:cNvPr id="10" name="Rectangle 36">
            <a:extLst>
              <a:ext uri="{FF2B5EF4-FFF2-40B4-BE49-F238E27FC236}">
                <a16:creationId xmlns:a16="http://schemas.microsoft.com/office/drawing/2014/main" id="{10AB5536-9880-4D45-9CF4-AB46DDDD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53" y="1427895"/>
            <a:ext cx="158524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SACK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选项格式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03CF82-9AFC-4412-A51B-8A9F1B48E2B8}"/>
              </a:ext>
            </a:extLst>
          </p:cNvPr>
          <p:cNvCxnSpPr/>
          <p:nvPr/>
        </p:nvCxnSpPr>
        <p:spPr bwMode="auto">
          <a:xfrm>
            <a:off x="3535004" y="1682756"/>
            <a:ext cx="228600" cy="262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367502-5F96-4EB5-A0F5-7804136943A3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6643" y="1706689"/>
            <a:ext cx="243557" cy="296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6">
            <a:extLst>
              <a:ext uri="{FF2B5EF4-FFF2-40B4-BE49-F238E27FC236}">
                <a16:creationId xmlns:a16="http://schemas.microsoft.com/office/drawing/2014/main" id="{82B1FD41-ED40-4EE4-8D98-502482CC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565" y="1402175"/>
            <a:ext cx="2146422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选项类型（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字节）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620ADBAC-F340-47AE-BB55-C9F661A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1" y="1327264"/>
            <a:ext cx="2163927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SACK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长度（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字节）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5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经典TCP</a:t>
            </a:r>
            <a:r>
              <a:rPr lang="zh-CN" altLang="en-US" dirty="0"/>
              <a:t>拥塞控制的性能问题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核心问题：在探测满载窗口的过程中，如何增加拥塞窗口以尽可能利用网络带宽？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TCP Reno</a:t>
            </a:r>
            <a:r>
              <a:rPr lang="zh-CN" altLang="en-US" sz="2000" dirty="0"/>
              <a:t>线性增大拥塞窗口，探测当前可用网络带宽，即每经过一个</a:t>
            </a:r>
            <a:r>
              <a:rPr lang="en-US" altLang="zh-CN" sz="2000" dirty="0"/>
              <a:t>RTT，</a:t>
            </a:r>
            <a:r>
              <a:rPr lang="zh-CN" altLang="en-US" sz="2000" dirty="0"/>
              <a:t>拥塞窗口增加一个</a:t>
            </a:r>
            <a:r>
              <a:rPr lang="en-US" altLang="zh-CN" sz="2000" dirty="0"/>
              <a:t>MSS</a:t>
            </a:r>
            <a:r>
              <a:rPr lang="zh-CN" altLang="en-US" sz="2000" dirty="0"/>
              <a:t>（拥塞避免）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当端到端时</a:t>
            </a:r>
            <a:r>
              <a:rPr lang="zh-CN" altLang="en-US" sz="2000" dirty="0">
                <a:solidFill>
                  <a:srgbClr val="C00000"/>
                </a:solidFill>
              </a:rPr>
              <a:t>延带宽乘积（</a:t>
            </a:r>
            <a:r>
              <a:rPr lang="en-US" altLang="zh-CN" sz="2000" dirty="0">
                <a:solidFill>
                  <a:srgbClr val="C00000"/>
                </a:solidFill>
              </a:rPr>
              <a:t>BDP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r>
              <a:rPr lang="zh-CN" altLang="en-US" sz="2000" dirty="0"/>
              <a:t>较大时，拥塞窗口增长过慢，导致信道无法满载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2628639" y="3819914"/>
            <a:ext cx="6081713" cy="1998663"/>
            <a:chOff x="73" y="2432"/>
            <a:chExt cx="3831" cy="1259"/>
          </a:xfrm>
        </p:grpSpPr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 flipV="1">
            <a:off x="3757864" y="3886357"/>
            <a:ext cx="84822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06092" y="3862544"/>
            <a:ext cx="4266697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3757871" y="442042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50835" y="422347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57867" y="452135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57865" y="463143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43802" y="431491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51514" y="398363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7870" y="409686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4592569" y="443214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85533" y="423519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599599" y="453307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06631" y="464315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5534" y="432663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00280" y="399535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06636" y="410858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5443683" y="443214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443681" y="423519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443679" y="453307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450711" y="464315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43682" y="432663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58428" y="399535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443682" y="410858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 flipV="1">
            <a:off x="6306643" y="441966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299607" y="422271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313673" y="4534665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313671" y="463067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99608" y="431415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21388" y="398287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06642" y="409610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7138806" y="4407122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138804" y="4210170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138802" y="4508051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45834" y="4618132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138805" y="4301611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153551" y="3970328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38805" y="4083559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 flipV="1">
            <a:off x="8005798" y="4393052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8005796" y="4196100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005794" y="4493981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12826" y="4604062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005797" y="4287541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020543" y="3956258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05797" y="4069489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505200" y="5943600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阴影部分表示信道带宽未被充分利用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3D1EF1-17F7-B044-80E7-5A8DA0D55C49}"/>
              </a:ext>
            </a:extLst>
          </p:cNvPr>
          <p:cNvCxnSpPr/>
          <p:nvPr/>
        </p:nvCxnSpPr>
        <p:spPr>
          <a:xfrm>
            <a:off x="8822432" y="4460813"/>
            <a:ext cx="86627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B84D5C4-4382-0A4A-BF0E-103C112E7062}"/>
              </a:ext>
            </a:extLst>
          </p:cNvPr>
          <p:cNvSpPr txBox="1"/>
          <p:nvPr/>
        </p:nvSpPr>
        <p:spPr>
          <a:xfrm>
            <a:off x="9401942" y="4036980"/>
            <a:ext cx="10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0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dirty="0"/>
              <a:t>TCP-BIC: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inary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ncrease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ongestion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论文：</a:t>
            </a:r>
            <a:r>
              <a:rPr lang="en-US" altLang="zh-CN" dirty="0"/>
              <a:t>Binary Increase Congestion Control (BIC) for Fast Long-Distance Networks</a:t>
            </a:r>
            <a:r>
              <a:rPr lang="zh-CN" altLang="en-US" dirty="0"/>
              <a:t>，</a:t>
            </a:r>
            <a:r>
              <a:rPr lang="en-US" altLang="zh-CN" dirty="0"/>
              <a:t> INFOCOM</a:t>
            </a:r>
            <a:r>
              <a:rPr lang="ur-PK" altLang="zh-CN" dirty="0"/>
              <a:t>’</a:t>
            </a:r>
            <a:r>
              <a:rPr lang="en-US" altLang="zh-CN" dirty="0"/>
              <a:t> 04</a:t>
            </a:r>
            <a:endParaRPr lang="is-IS" altLang="zh-CN" dirty="0"/>
          </a:p>
          <a:p>
            <a:r>
              <a:rPr kumimoji="1" lang="en-US" altLang="zh-CN" dirty="0"/>
              <a:t>BIC</a:t>
            </a:r>
            <a:r>
              <a:rPr kumimoji="1" lang="zh-CN" altLang="en-US" dirty="0"/>
              <a:t>算法发现</a:t>
            </a:r>
            <a:r>
              <a:rPr lang="zh-CN" altLang="en-US" dirty="0"/>
              <a:t>这么多的拥塞控制算法都在努力找一个合适的</a:t>
            </a:r>
            <a:r>
              <a:rPr lang="en-US" altLang="zh-CN" dirty="0" err="1"/>
              <a:t>cwnd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本质就是一个搜索的过程</a:t>
            </a:r>
            <a:r>
              <a:rPr lang="zh-CN" altLang="en-US" dirty="0"/>
              <a:t>，因此</a:t>
            </a:r>
            <a:r>
              <a:rPr lang="en-US" altLang="zh-CN" dirty="0"/>
              <a:t>BIC</a:t>
            </a:r>
            <a:r>
              <a:rPr lang="zh-CN" altLang="en-US" dirty="0"/>
              <a:t>算法的核心思想使用</a:t>
            </a:r>
            <a:r>
              <a:rPr lang="zh-CN" altLang="en-US" dirty="0">
                <a:solidFill>
                  <a:schemeClr val="accent2"/>
                </a:solidFill>
              </a:rPr>
              <a:t>二分查找</a:t>
            </a:r>
            <a:r>
              <a:rPr lang="zh-CN" altLang="en-US" dirty="0"/>
              <a:t>来搜索合适的</a:t>
            </a:r>
            <a:r>
              <a:rPr lang="en-US" altLang="zh-CN" dirty="0" err="1"/>
              <a:t>cwnd</a:t>
            </a:r>
            <a:endParaRPr lang="en-US" altLang="zh-CN" dirty="0"/>
          </a:p>
          <a:p>
            <a:r>
              <a:rPr kumimoji="1" lang="en-US" altLang="zh-CN" dirty="0"/>
              <a:t>Linux</a:t>
            </a:r>
            <a:r>
              <a:rPr kumimoji="1" lang="zh-CN" altLang="en-US" dirty="0"/>
              <a:t>在采用</a:t>
            </a:r>
            <a:r>
              <a:rPr kumimoji="1" lang="en-US" altLang="zh-CN" dirty="0"/>
              <a:t>CUBIC</a:t>
            </a:r>
            <a:r>
              <a:rPr kumimoji="1" lang="zh-CN" altLang="en-US" dirty="0"/>
              <a:t>之前的默认算法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二分查找过程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思想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/>
              <a:t>如果发生丢包的时候，窗口的大小是</a:t>
            </a:r>
            <a:r>
              <a:rPr lang="en-US" altLang="zh-CN" sz="2000" dirty="0">
                <a:solidFill>
                  <a:srgbClr val="0070C0"/>
                </a:solidFill>
              </a:rPr>
              <a:t>W1</a:t>
            </a:r>
            <a:r>
              <a:rPr lang="zh-CN" altLang="en-US" sz="2000" dirty="0"/>
              <a:t>，那么要保持线路满载却不丢包，实际的窗口最大值应该在</a:t>
            </a:r>
            <a:r>
              <a:rPr lang="en-US" altLang="zh-CN" sz="2000" dirty="0">
                <a:solidFill>
                  <a:srgbClr val="0070C0"/>
                </a:solidFill>
              </a:rPr>
              <a:t>W1</a:t>
            </a:r>
            <a:r>
              <a:rPr lang="zh-CN" altLang="en-US" sz="2000" dirty="0"/>
              <a:t>以下</a:t>
            </a:r>
            <a:endParaRPr lang="en-US" altLang="zh-CN" sz="2000" dirty="0"/>
          </a:p>
          <a:p>
            <a:pPr lvl="2"/>
            <a:r>
              <a:rPr lang="zh-CN" altLang="en-US" sz="1800" dirty="0"/>
              <a:t>初始化</a:t>
            </a:r>
            <a:r>
              <a:rPr lang="en-US" altLang="zh-CN" sz="1800" dirty="0" err="1"/>
              <a:t>Wmax</a:t>
            </a:r>
            <a:r>
              <a:rPr lang="en-US" altLang="zh-CN" sz="1800" dirty="0"/>
              <a:t>=W1</a:t>
            </a:r>
          </a:p>
          <a:p>
            <a:pPr lvl="1"/>
            <a:r>
              <a:rPr lang="zh-CN" altLang="en-US" sz="2000" dirty="0"/>
              <a:t>如果丢包后将窗口乘性减到了</a:t>
            </a:r>
            <a:r>
              <a:rPr lang="en-US" altLang="zh-CN" sz="2000" dirty="0"/>
              <a:t>W2</a:t>
            </a:r>
            <a:r>
              <a:rPr lang="zh-CN" altLang="en-US" sz="2000" dirty="0"/>
              <a:t>后，成功收到重传报文的</a:t>
            </a:r>
            <a:r>
              <a:rPr lang="en-US" altLang="zh-CN" sz="2000" dirty="0"/>
              <a:t>ACK</a:t>
            </a:r>
            <a:r>
              <a:rPr lang="zh-CN" altLang="en-US" sz="2000" dirty="0"/>
              <a:t>，那么实际的窗口值应该在</a:t>
            </a:r>
            <a:r>
              <a:rPr lang="en-US" altLang="zh-CN" sz="2000" dirty="0"/>
              <a:t>W2</a:t>
            </a:r>
            <a:r>
              <a:rPr lang="zh-CN" altLang="en-US" sz="2000" dirty="0"/>
              <a:t>以上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初始化</a:t>
            </a:r>
            <a:r>
              <a:rPr lang="en-US" altLang="zh-CN" sz="1800" dirty="0" err="1"/>
              <a:t>Wmin</a:t>
            </a:r>
            <a:r>
              <a:rPr lang="en-US" altLang="zh-CN" sz="1800" dirty="0"/>
              <a:t>=W2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ACK</a:t>
            </a:r>
            <a:r>
              <a:rPr lang="zh-CN" altLang="en-US" sz="2400" b="1" dirty="0">
                <a:solidFill>
                  <a:schemeClr val="accent2"/>
                </a:solidFill>
              </a:rPr>
              <a:t>驱动的查找</a:t>
            </a:r>
            <a:r>
              <a:rPr lang="zh-CN" altLang="en-US" sz="2400" dirty="0"/>
              <a:t>：每经过一个</a:t>
            </a:r>
            <a:r>
              <a:rPr lang="en-US" altLang="zh-CN" sz="2400" dirty="0"/>
              <a:t>RTT</a:t>
            </a:r>
            <a:r>
              <a:rPr lang="zh-CN" altLang="en-US" sz="2400" dirty="0"/>
              <a:t>，若无丢包发生，便将窗口设置到</a:t>
            </a:r>
            <a:r>
              <a:rPr lang="en-US" altLang="zh-CN" sz="2400" dirty="0" err="1"/>
              <a:t>Wmax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Wmin</a:t>
            </a:r>
            <a:r>
              <a:rPr lang="zh-CN" altLang="en-US" sz="2400" dirty="0"/>
              <a:t>的中点，一直持续到接近</a:t>
            </a:r>
            <a:r>
              <a:rPr lang="en-US" altLang="zh-CN" sz="2400" dirty="0" err="1"/>
              <a:t>Wmax</a:t>
            </a:r>
            <a:endParaRPr lang="en-US" altLang="zh-CN" sz="24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dirty="0" err="1"/>
              <a:t>Wmin</a:t>
            </a:r>
            <a:endParaRPr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2" y="1600201"/>
            <a:ext cx="11525976" cy="39777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1980" t="1192" b="1"/>
          <a:stretch/>
        </p:blipFill>
        <p:spPr>
          <a:xfrm>
            <a:off x="3286124" y="2275233"/>
            <a:ext cx="2507645" cy="29539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1503"/>
          <a:stretch/>
        </p:blipFill>
        <p:spPr>
          <a:xfrm>
            <a:off x="5989757" y="2275233"/>
            <a:ext cx="2185832" cy="29539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413611" y="2686050"/>
            <a:ext cx="1629501" cy="642938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3610" y="4131981"/>
            <a:ext cx="1714501" cy="882931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09932" y="3824800"/>
            <a:ext cx="1629501" cy="62864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917263" y="4647687"/>
            <a:ext cx="2026588" cy="33864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71835" y="2218081"/>
            <a:ext cx="2128839" cy="339381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更新上下界：</a:t>
            </a:r>
            <a:r>
              <a:rPr kumimoji="1" lang="en-US" altLang="zh-CN" dirty="0" err="1"/>
              <a:t>Smax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Smin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4946374" cy="4418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while (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Wmax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{ 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Wmin+Wmax</a:t>
            </a:r>
            <a:r>
              <a:rPr lang="en-US" altLang="zh-CN" sz="2000" dirty="0"/>
              <a:t>)/2 -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solidFill>
                  <a:srgbClr val="FF0066"/>
                </a:solidFill>
              </a:rPr>
              <a:t>	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Smax</a:t>
            </a:r>
            <a:r>
              <a:rPr lang="en-US" altLang="zh-CN" sz="2000" dirty="0"/>
              <a:t>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Smax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else if (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Smin</a:t>
            </a:r>
            <a:r>
              <a:rPr lang="en-US" altLang="zh-CN" sz="2000" dirty="0"/>
              <a:t>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Smin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</a:t>
            </a:r>
            <a:r>
              <a:rPr lang="zh-CN" altLang="en-US" sz="2000" dirty="0"/>
              <a:t>* </a:t>
            </a:r>
            <a:r>
              <a:rPr lang="en-US" altLang="zh-CN" sz="2000"/>
              <a:t>MSS /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if (no packet losses)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else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break;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613258" y="1751920"/>
            <a:ext cx="25571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Smax</a:t>
            </a:r>
            <a:r>
              <a:rPr lang="en-US" altLang="zh-CN" dirty="0"/>
              <a:t>:  Max Increment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Smin</a:t>
            </a:r>
            <a:r>
              <a:rPr lang="en-US" altLang="zh-CN" dirty="0"/>
              <a:t>:   Min Increment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93" y="2564445"/>
            <a:ext cx="6253240" cy="35780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B7F25B-081C-4C0C-905B-4B736072E77E}"/>
              </a:ext>
            </a:extLst>
          </p:cNvPr>
          <p:cNvSpPr/>
          <p:nvPr/>
        </p:nvSpPr>
        <p:spPr>
          <a:xfrm>
            <a:off x="533400" y="130556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拥塞避免阶段，每收到一个新</a:t>
            </a:r>
            <a:r>
              <a:rPr kumimoji="1" lang="en-US" altLang="zh-CN" dirty="0">
                <a:solidFill>
                  <a:schemeClr val="accent2"/>
                </a:solidFill>
              </a:rPr>
              <a:t>ACK</a:t>
            </a:r>
            <a:r>
              <a:rPr kumimoji="1" lang="zh-CN" altLang="en-US" dirty="0">
                <a:solidFill>
                  <a:schemeClr val="accent2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626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 err="1"/>
              <a:t>cwnd</a:t>
            </a:r>
            <a:r>
              <a:rPr kumimoji="1" lang="zh-CN" altLang="en-US" dirty="0"/>
              <a:t>超过</a:t>
            </a:r>
            <a:r>
              <a:rPr kumimoji="1" lang="en-US" altLang="zh-CN" dirty="0"/>
              <a:t>WMAX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</a:t>
            </a:r>
            <a:r>
              <a:rPr lang="en-US" altLang="zh-CN" dirty="0" err="1"/>
              <a:t>cwnd</a:t>
            </a:r>
            <a:r>
              <a:rPr lang="zh-CN" altLang="en-US" dirty="0"/>
              <a:t>度过了</a:t>
            </a:r>
            <a:r>
              <a:rPr lang="en-US" altLang="zh-CN" dirty="0" err="1"/>
              <a:t>Wmax</a:t>
            </a:r>
            <a:r>
              <a:rPr lang="zh-CN" altLang="en-US" dirty="0"/>
              <a:t>都没有丢包，说明新的</a:t>
            </a:r>
            <a:r>
              <a:rPr lang="en-US" altLang="zh-CN" dirty="0" err="1"/>
              <a:t>Wmax</a:t>
            </a:r>
            <a:r>
              <a:rPr lang="zh-CN" altLang="en-US" dirty="0"/>
              <a:t>还没有达到</a:t>
            </a:r>
            <a:endParaRPr lang="en-US" altLang="zh-CN" dirty="0"/>
          </a:p>
          <a:p>
            <a:r>
              <a:rPr lang="en-US" altLang="zh-CN" dirty="0"/>
              <a:t>BIC</a:t>
            </a:r>
            <a:r>
              <a:rPr lang="zh-CN" altLang="en-US" dirty="0"/>
              <a:t>采取了一种非常简单直接的方法：按照逼近</a:t>
            </a:r>
            <a:r>
              <a:rPr lang="en-US" altLang="zh-CN" dirty="0" err="1"/>
              <a:t>Wmax</a:t>
            </a:r>
            <a:r>
              <a:rPr lang="zh-CN" altLang="en-US" dirty="0"/>
              <a:t>的路径倒回去，即采用与之</a:t>
            </a:r>
            <a:r>
              <a:rPr lang="zh-CN" altLang="en-US" dirty="0">
                <a:solidFill>
                  <a:schemeClr val="accent2"/>
                </a:solidFill>
              </a:rPr>
              <a:t>对称</a:t>
            </a:r>
            <a:r>
              <a:rPr lang="zh-CN" altLang="en-US" dirty="0"/>
              <a:t>的方案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ttps://img-blog.csdn.net/2016110222093299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24" y="2736924"/>
            <a:ext cx="5945752" cy="35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TCP-BIC</a:t>
            </a:r>
            <a:r>
              <a:rPr lang="zh-CN" altLang="en-US" dirty="0"/>
              <a:t>性能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pic>
        <p:nvPicPr>
          <p:cNvPr id="15361" name="Picture 1" descr="C:\Users\mantis\AppData\Roaming\Tencent\Users\429108872\TIM\WinTemp\RichOle\@3R[BQ5E[C}HNX@HB7]441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0"/>
            <a:ext cx="5343942" cy="2315948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5223340" y="4205974"/>
            <a:ext cx="2405575" cy="1127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9322" y="4631993"/>
            <a:ext cx="68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Reno</a:t>
            </a:r>
            <a:endParaRPr lang="zh-CN" alt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243085" y="4991576"/>
            <a:ext cx="45373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386475" y="4844727"/>
            <a:ext cx="60226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842351" y="4620970"/>
            <a:ext cx="5908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8212757" y="1808897"/>
            <a:ext cx="3256671" cy="1412338"/>
          </a:xfrm>
          <a:prstGeom prst="wedgeRectCallout">
            <a:avLst>
              <a:gd name="adj1" fmla="val -30861"/>
              <a:gd name="adj2" fmla="val 11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发生更新时以先慢后快的方式探测</a:t>
            </a:r>
            <a:r>
              <a:rPr lang="en-US" sz="22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保证全过程拥塞窗口尽可能接近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45865" y="3048001"/>
            <a:ext cx="2992987" cy="1587038"/>
          </a:xfrm>
          <a:prstGeom prst="wedgeRectCallout">
            <a:avLst>
              <a:gd name="adj1" fmla="val 111650"/>
              <a:gd name="adj2" fmla="val 597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将线性增大探查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的过程转变为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，窗口增长速度大大快于线性查找</a:t>
            </a:r>
          </a:p>
        </p:txBody>
      </p:sp>
    </p:spTree>
    <p:extLst>
      <p:ext uri="{BB962C8B-B14F-4D97-AF65-F5344CB8AC3E}">
        <p14:creationId xmlns:p14="http://schemas.microsoft.com/office/powerpoint/2010/main" val="310649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BIC</a:t>
            </a:r>
            <a:r>
              <a:rPr kumimoji="1" lang="zh-CN" altLang="en-US" dirty="0"/>
              <a:t>的不公平性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068989" cy="5257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F7434-D76C-4305-947D-1C3F24E2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4419600"/>
            <a:ext cx="6781800" cy="6857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较短的连接会更快到达满载窗口，占据更多的带宽，产生不公平性问题（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RTT-fairness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77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8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CUBIC?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：延迟</a:t>
            </a:r>
            <a:r>
              <a:rPr kumimoji="1" lang="en-US" altLang="zh-CN" dirty="0"/>
              <a:t>ACK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ACK</a:t>
            </a:r>
            <a:r>
              <a:rPr kumimoji="1" lang="zh-CN" altLang="en-US" dirty="0"/>
              <a:t>丢失的问题，</a:t>
            </a:r>
            <a:r>
              <a:rPr kumimoji="1" lang="en-US" altLang="zh-CN" dirty="0"/>
              <a:t>BIC</a:t>
            </a:r>
            <a:r>
              <a:rPr kumimoji="1" lang="zh-CN" altLang="en-US" dirty="0"/>
              <a:t>算法实际实现要比理论情况复杂很多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原因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BIC</a:t>
            </a:r>
            <a:r>
              <a:rPr kumimoji="1" lang="zh-CN" altLang="en-US" dirty="0"/>
              <a:t>容易导致不公平性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A44069-1696-4C18-A7B0-40BFB61DC30D}"/>
              </a:ext>
            </a:extLst>
          </p:cNvPr>
          <p:cNvGrpSpPr/>
          <p:nvPr/>
        </p:nvGrpSpPr>
        <p:grpSpPr>
          <a:xfrm>
            <a:off x="2509629" y="1981200"/>
            <a:ext cx="7172742" cy="3108510"/>
            <a:chOff x="5029200" y="3048000"/>
            <a:chExt cx="5343942" cy="2315948"/>
          </a:xfrm>
        </p:grpSpPr>
        <p:pic>
          <p:nvPicPr>
            <p:cNvPr id="6" name="Picture 1" descr="C:\Users\mantis\AppData\Roaming\Tencent\Users\429108872\TIM\WinTemp\RichOle\@3R[BQ5E[C}HNX@HB7]441M.png">
              <a:extLst>
                <a:ext uri="{FF2B5EF4-FFF2-40B4-BE49-F238E27FC236}">
                  <a16:creationId xmlns:a16="http://schemas.microsoft.com/office/drawing/2014/main" id="{5C56CAA6-BCFE-4747-B19B-21AA6C751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29200" y="3048000"/>
              <a:ext cx="5343942" cy="2315948"/>
            </a:xfrm>
            <a:prstGeom prst="rect">
              <a:avLst/>
            </a:prstGeom>
            <a:noFill/>
          </p:spPr>
        </p:pic>
        <p:cxnSp>
          <p:nvCxnSpPr>
            <p:cNvPr id="7" name="Straight Connector 8">
              <a:extLst>
                <a:ext uri="{FF2B5EF4-FFF2-40B4-BE49-F238E27FC236}">
                  <a16:creationId xmlns:a16="http://schemas.microsoft.com/office/drawing/2014/main" id="{B5B5E708-491C-484B-8BBE-1D45A56DE181}"/>
                </a:ext>
              </a:extLst>
            </p:cNvPr>
            <p:cNvCxnSpPr/>
            <p:nvPr/>
          </p:nvCxnSpPr>
          <p:spPr>
            <a:xfrm flipV="1">
              <a:off x="5223340" y="4205974"/>
              <a:ext cx="2405575" cy="112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3">
              <a:extLst>
                <a:ext uri="{FF2B5EF4-FFF2-40B4-BE49-F238E27FC236}">
                  <a16:creationId xmlns:a16="http://schemas.microsoft.com/office/drawing/2014/main" id="{077A0336-B8B3-4B87-A091-892B80A35B71}"/>
                </a:ext>
              </a:extLst>
            </p:cNvPr>
            <p:cNvCxnSpPr/>
            <p:nvPr/>
          </p:nvCxnSpPr>
          <p:spPr>
            <a:xfrm rot="5400000">
              <a:off x="5243085" y="4991576"/>
              <a:ext cx="453738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5">
              <a:extLst>
                <a:ext uri="{FF2B5EF4-FFF2-40B4-BE49-F238E27FC236}">
                  <a16:creationId xmlns:a16="http://schemas.microsoft.com/office/drawing/2014/main" id="{9BA567A4-B80F-41E3-9A2E-529160CF7794}"/>
                </a:ext>
              </a:extLst>
            </p:cNvPr>
            <p:cNvCxnSpPr/>
            <p:nvPr/>
          </p:nvCxnSpPr>
          <p:spPr>
            <a:xfrm rot="16200000" flipH="1">
              <a:off x="5386475" y="4844727"/>
              <a:ext cx="602267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1">
              <a:extLst>
                <a:ext uri="{FF2B5EF4-FFF2-40B4-BE49-F238E27FC236}">
                  <a16:creationId xmlns:a16="http://schemas.microsoft.com/office/drawing/2014/main" id="{74EA03B3-ADAD-4914-A273-C83DE64DFC99}"/>
                </a:ext>
              </a:extLst>
            </p:cNvPr>
            <p:cNvCxnSpPr/>
            <p:nvPr/>
          </p:nvCxnSpPr>
          <p:spPr>
            <a:xfrm rot="5400000">
              <a:off x="5842351" y="4620970"/>
              <a:ext cx="59084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83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 CUBIC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565" y="1594722"/>
            <a:ext cx="10803835" cy="4525963"/>
          </a:xfrm>
        </p:spPr>
        <p:txBody>
          <a:bodyPr/>
          <a:lstStyle/>
          <a:p>
            <a:r>
              <a:rPr lang="zh-CN" altLang="en-US" dirty="0"/>
              <a:t>论文：</a:t>
            </a:r>
            <a:r>
              <a:rPr lang="en-US" altLang="zh-CN" dirty="0"/>
              <a:t>CUBIC: A New TCP-friendly High-speed TCP Variant</a:t>
            </a:r>
            <a:r>
              <a:rPr lang="zh-CN" altLang="en-US" dirty="0"/>
              <a:t>，</a:t>
            </a:r>
            <a:r>
              <a:rPr lang="en-US" altLang="zh-CN" dirty="0"/>
              <a:t>SIGOPS 08</a:t>
            </a:r>
          </a:p>
          <a:p>
            <a:r>
              <a:rPr lang="en-US" altLang="zh-CN" dirty="0"/>
              <a:t>Linux 2.6.18</a:t>
            </a:r>
            <a:r>
              <a:rPr lang="zh-CN" altLang="en-US" dirty="0"/>
              <a:t>之后，取代</a:t>
            </a:r>
            <a:r>
              <a:rPr lang="en-US" altLang="zh-CN" dirty="0"/>
              <a:t>BIC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也是</a:t>
            </a:r>
            <a:r>
              <a:rPr lang="en-US" altLang="zh-CN" dirty="0"/>
              <a:t>Windows 10, MacOS, Android</a:t>
            </a:r>
            <a:r>
              <a:rPr lang="zh-CN" altLang="en-US" dirty="0"/>
              <a:t>默认</a:t>
            </a:r>
            <a:r>
              <a:rPr lang="en-US" altLang="zh-CN" dirty="0"/>
              <a:t>TCP</a:t>
            </a:r>
            <a:r>
              <a:rPr lang="zh-CN" altLang="en-US" dirty="0"/>
              <a:t>拥塞控制算法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核心思想：</a:t>
            </a:r>
            <a:endParaRPr lang="en-US" altLang="zh-CN" dirty="0"/>
          </a:p>
          <a:p>
            <a:pPr lvl="1"/>
            <a:r>
              <a:rPr lang="zh-CN" altLang="en-US" dirty="0"/>
              <a:t>窗口增长函数仅仅取决于当前距离上次丢包经过的时间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从而，窗口增长完全独立于网络的时延</a:t>
            </a:r>
            <a:r>
              <a:rPr lang="en-US" altLang="zh-CN" dirty="0"/>
              <a:t>RTT</a:t>
            </a:r>
          </a:p>
          <a:p>
            <a:r>
              <a:rPr lang="en-US" altLang="zh-CN" dirty="0"/>
              <a:t>CUBIC</a:t>
            </a:r>
            <a:r>
              <a:rPr lang="zh-CN" altLang="en-US" dirty="0"/>
              <a:t>的</a:t>
            </a:r>
            <a:r>
              <a:rPr lang="en-US" altLang="zh-CN" dirty="0"/>
              <a:t>RTT</a:t>
            </a:r>
            <a:r>
              <a:rPr lang="zh-CN" altLang="en-US" dirty="0"/>
              <a:t>独立性质使得</a:t>
            </a:r>
            <a:r>
              <a:rPr lang="en-US" altLang="zh-CN" dirty="0"/>
              <a:t>CUBIC</a:t>
            </a:r>
            <a:r>
              <a:rPr lang="zh-CN" altLang="en-US" dirty="0"/>
              <a:t>能够在多条共享瓶颈链路的</a:t>
            </a:r>
            <a:r>
              <a:rPr lang="en-US" altLang="zh-CN" dirty="0"/>
              <a:t>TCP</a:t>
            </a:r>
            <a:r>
              <a:rPr lang="zh-CN" altLang="en-US" dirty="0"/>
              <a:t>连接之间保持良好的</a:t>
            </a:r>
            <a:r>
              <a:rPr lang="en-US" altLang="zh-CN" dirty="0"/>
              <a:t>RTT</a:t>
            </a:r>
            <a:r>
              <a:rPr lang="zh-CN" altLang="en-US" dirty="0"/>
              <a:t>公平性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算法连续化，用三次函数拟合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算法曲线（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名字的由来）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拥塞窗口成为距上次丢包的时间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不再根据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间隔来确定调整窗口的时机，避免了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不公平问题</a:t>
            </a:r>
            <a:endParaRPr lang="en-US" altLang="zh-CN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三次函数增长分为两个阶段：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Steady State Behavior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阶段：以凹函数增长逼近最近一次丢包时窗口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probing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阶段：以凸函数增长探测当前满载窗口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绝大多数时间内，拥塞窗口都在</a:t>
            </a:r>
            <a:r>
              <a:rPr lang="en-US" sz="16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附近，保持了较高的发送效率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pic>
        <p:nvPicPr>
          <p:cNvPr id="1028" name="Picture 4" descr="C:\Users\mantis\AppData\Roaming\Tencent\Users\429108872\TIM\WinTemp\RichOle\GGEVDKE_DGMWBRNBK~$8@%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7238" y="2529608"/>
            <a:ext cx="4648200" cy="2052027"/>
          </a:xfrm>
          <a:prstGeom prst="rect">
            <a:avLst/>
          </a:prstGeom>
          <a:noFill/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039C8D6-3A88-49FB-BE99-BBA212592A26}"/>
              </a:ext>
            </a:extLst>
          </p:cNvPr>
          <p:cNvGrpSpPr/>
          <p:nvPr/>
        </p:nvGrpSpPr>
        <p:grpSpPr>
          <a:xfrm>
            <a:off x="914400" y="2641515"/>
            <a:ext cx="4576971" cy="1983559"/>
            <a:chOff x="5029200" y="3048000"/>
            <a:chExt cx="5343942" cy="2315948"/>
          </a:xfrm>
        </p:grpSpPr>
        <p:pic>
          <p:nvPicPr>
            <p:cNvPr id="7" name="Picture 1" descr="C:\Users\mantis\AppData\Roaming\Tencent\Users\429108872\TIM\WinTemp\RichOle\@3R[BQ5E[C}HNX@HB7]441M.png">
              <a:extLst>
                <a:ext uri="{FF2B5EF4-FFF2-40B4-BE49-F238E27FC236}">
                  <a16:creationId xmlns:a16="http://schemas.microsoft.com/office/drawing/2014/main" id="{0607947F-41DB-4403-82C3-FCB39CC6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9200" y="3048000"/>
              <a:ext cx="5343942" cy="2315948"/>
            </a:xfrm>
            <a:prstGeom prst="rect">
              <a:avLst/>
            </a:prstGeom>
            <a:noFill/>
          </p:spPr>
        </p:pic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F9FA2DEA-B143-4B1F-87A7-FEB06CF5F89D}"/>
                </a:ext>
              </a:extLst>
            </p:cNvPr>
            <p:cNvCxnSpPr/>
            <p:nvPr/>
          </p:nvCxnSpPr>
          <p:spPr>
            <a:xfrm flipV="1">
              <a:off x="5223340" y="4205974"/>
              <a:ext cx="2405575" cy="112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F83083D5-EE5D-4BCC-AEB7-CDA11C549E18}"/>
                </a:ext>
              </a:extLst>
            </p:cNvPr>
            <p:cNvCxnSpPr/>
            <p:nvPr/>
          </p:nvCxnSpPr>
          <p:spPr>
            <a:xfrm rot="5400000">
              <a:off x="5243085" y="4991576"/>
              <a:ext cx="453738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5">
              <a:extLst>
                <a:ext uri="{FF2B5EF4-FFF2-40B4-BE49-F238E27FC236}">
                  <a16:creationId xmlns:a16="http://schemas.microsoft.com/office/drawing/2014/main" id="{E7473430-BE38-485D-9854-8D2024D0C222}"/>
                </a:ext>
              </a:extLst>
            </p:cNvPr>
            <p:cNvCxnSpPr/>
            <p:nvPr/>
          </p:nvCxnSpPr>
          <p:spPr>
            <a:xfrm rot="16200000" flipH="1">
              <a:off x="5386475" y="4844727"/>
              <a:ext cx="602267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1">
              <a:extLst>
                <a:ext uri="{FF2B5EF4-FFF2-40B4-BE49-F238E27FC236}">
                  <a16:creationId xmlns:a16="http://schemas.microsoft.com/office/drawing/2014/main" id="{BA9E7860-29E8-4E6B-933D-06FE43B63923}"/>
                </a:ext>
              </a:extLst>
            </p:cNvPr>
            <p:cNvCxnSpPr/>
            <p:nvPr/>
          </p:nvCxnSpPr>
          <p:spPr>
            <a:xfrm rot="5400000">
              <a:off x="5842351" y="4620970"/>
              <a:ext cx="59084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84D924F2-82E2-4754-80AF-322EF2B50151}"/>
              </a:ext>
            </a:extLst>
          </p:cNvPr>
          <p:cNvSpPr/>
          <p:nvPr/>
        </p:nvSpPr>
        <p:spPr bwMode="auto">
          <a:xfrm>
            <a:off x="5696646" y="3382434"/>
            <a:ext cx="762000" cy="606976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AC5F7E-E8F3-4CFE-A696-BE22141B7006}"/>
              </a:ext>
            </a:extLst>
          </p:cNvPr>
          <p:cNvSpPr/>
          <p:nvPr/>
        </p:nvSpPr>
        <p:spPr>
          <a:xfrm>
            <a:off x="2514600" y="43969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TCP-BIC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FCC7-8A31-4395-A1C6-53C154609A88}"/>
              </a:ext>
            </a:extLst>
          </p:cNvPr>
          <p:cNvSpPr/>
          <p:nvPr/>
        </p:nvSpPr>
        <p:spPr>
          <a:xfrm>
            <a:off x="8636614" y="445729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TCP-CUBIC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5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CUBIC</a:t>
            </a:r>
            <a:r>
              <a:rPr lang="zh-CN" altLang="en-US" dirty="0"/>
              <a:t>算法曲线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494351" y="3360153"/>
            <a:ext cx="4343400" cy="27733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70C0"/>
                </a:solidFill>
              </a:rPr>
              <a:t>越大，探测到最大窗口的时间越短</a:t>
            </a:r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Euclid Symbol"/>
              </a:rPr>
              <a:t>区间起始时刻为最近一次检测到丢包的时间</a:t>
            </a:r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Euclid Symbol"/>
              </a:rPr>
              <a:t>区间的宽度不再依赖于</a:t>
            </a:r>
            <a:r>
              <a:rPr lang="en-US" altLang="zh-CN" sz="2000" dirty="0">
                <a:solidFill>
                  <a:srgbClr val="0070C0"/>
                </a:solidFill>
                <a:sym typeface="Euclid Symbol"/>
              </a:rPr>
              <a:t>ACK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buNone/>
            </a:pP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14237" y="6019800"/>
            <a:ext cx="53668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229560" y="3776003"/>
            <a:ext cx="448759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15032" y="3689251"/>
            <a:ext cx="4514959" cy="52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2923" y="58791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1027" y="1209834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 </a:t>
            </a:r>
          </a:p>
          <a:p>
            <a:r>
              <a:rPr lang="en-US" altLang="zh-CN" dirty="0"/>
              <a:t>size</a:t>
            </a:r>
            <a:endParaRPr lang="zh-CN" alt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6450"/>
              </p:ext>
            </p:extLst>
          </p:nvPr>
        </p:nvGraphicFramePr>
        <p:xfrm>
          <a:off x="1310067" y="4887210"/>
          <a:ext cx="723885" cy="39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419100" imgH="228600" progId="Equation.DSMT4">
                  <p:embed/>
                </p:oleObj>
              </mc:Choice>
              <mc:Fallback>
                <p:oleObj name="Equation" r:id="rId4" imgW="419100" imgH="2286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67" y="4887210"/>
                        <a:ext cx="723885" cy="394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14087"/>
              </p:ext>
            </p:extLst>
          </p:nvPr>
        </p:nvGraphicFramePr>
        <p:xfrm>
          <a:off x="1475347" y="3458649"/>
          <a:ext cx="549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6" imgW="317362" imgH="228501" progId="Equation.DSMT4">
                  <p:embed/>
                </p:oleObj>
              </mc:Choice>
              <mc:Fallback>
                <p:oleObj name="Equation" r:id="rId6" imgW="317362" imgH="228501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347" y="3458649"/>
                        <a:ext cx="5492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29925"/>
              </p:ext>
            </p:extLst>
          </p:nvPr>
        </p:nvGraphicFramePr>
        <p:xfrm>
          <a:off x="110122" y="2101582"/>
          <a:ext cx="193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8" imgW="1117600" imgH="228600" progId="Equation.DSMT4">
                  <p:embed/>
                </p:oleObj>
              </mc:Choice>
              <mc:Fallback>
                <p:oleObj name="Equation" r:id="rId8" imgW="1117600" imgH="2286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22" y="2101582"/>
                        <a:ext cx="1930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rot="10800000" flipV="1">
            <a:off x="4296291" y="3691600"/>
            <a:ext cx="1588" cy="2329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653670" y="4145068"/>
            <a:ext cx="375263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80300"/>
              </p:ext>
            </p:extLst>
          </p:nvPr>
        </p:nvGraphicFramePr>
        <p:xfrm>
          <a:off x="4143832" y="6041951"/>
          <a:ext cx="2841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832" y="6041951"/>
                        <a:ext cx="2841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65343"/>
              </p:ext>
            </p:extLst>
          </p:nvPr>
        </p:nvGraphicFramePr>
        <p:xfrm>
          <a:off x="6244632" y="6041951"/>
          <a:ext cx="4365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2" imgW="253780" imgH="164957" progId="Equation.DSMT4">
                  <p:embed/>
                </p:oleObj>
              </mc:Choice>
              <mc:Fallback>
                <p:oleObj name="Equation" r:id="rId12" imgW="253780" imgH="164957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632" y="6041951"/>
                        <a:ext cx="4365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 rot="10800000">
            <a:off x="2024624" y="2293966"/>
            <a:ext cx="450536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7849528" y="1670294"/>
          <a:ext cx="3293753" cy="53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4" imgW="1473200" imgH="241300" progId="Equation.DSMT4">
                  <p:embed/>
                </p:oleObj>
              </mc:Choice>
              <mc:Fallback>
                <p:oleObj name="Equation" r:id="rId14" imgW="1473200" imgH="241300" progId="Equation.DSMT4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528" y="1670294"/>
                        <a:ext cx="3293753" cy="538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7849527" y="2317437"/>
          <a:ext cx="3293753" cy="86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6" imgW="1688367" imgH="444307" progId="Equation.DSMT4">
                  <p:embed/>
                </p:oleObj>
              </mc:Choice>
              <mc:Fallback>
                <p:oleObj name="Equation" r:id="rId16" imgW="1688367" imgH="444307" progId="Equation.DSMT4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527" y="2317437"/>
                        <a:ext cx="3293753" cy="867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rot="10800000" flipV="1">
            <a:off x="2048336" y="5137177"/>
            <a:ext cx="4515518" cy="48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006163" y="3694457"/>
            <a:ext cx="2289387" cy="1442720"/>
          </a:xfrm>
          <a:custGeom>
            <a:avLst/>
            <a:gdLst>
              <a:gd name="connsiteX0" fmla="*/ 0 w 2289387"/>
              <a:gd name="connsiteY0" fmla="*/ 1442720 h 1442720"/>
              <a:gd name="connsiteX1" fmla="*/ 670560 w 2289387"/>
              <a:gd name="connsiteY1" fmla="*/ 419947 h 1442720"/>
              <a:gd name="connsiteX2" fmla="*/ 2289387 w 2289387"/>
              <a:gd name="connsiteY2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387" h="1442720">
                <a:moveTo>
                  <a:pt x="0" y="1442720"/>
                </a:moveTo>
                <a:cubicBezTo>
                  <a:pt x="144498" y="1051560"/>
                  <a:pt x="288996" y="660400"/>
                  <a:pt x="670560" y="419947"/>
                </a:cubicBezTo>
                <a:cubicBezTo>
                  <a:pt x="1052124" y="179494"/>
                  <a:pt x="2010551" y="47413"/>
                  <a:pt x="22893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4274467" y="2248430"/>
            <a:ext cx="2289387" cy="1442720"/>
          </a:xfrm>
          <a:custGeom>
            <a:avLst/>
            <a:gdLst>
              <a:gd name="connsiteX0" fmla="*/ 0 w 2289387"/>
              <a:gd name="connsiteY0" fmla="*/ 1442720 h 1442720"/>
              <a:gd name="connsiteX1" fmla="*/ 670560 w 2289387"/>
              <a:gd name="connsiteY1" fmla="*/ 419947 h 1442720"/>
              <a:gd name="connsiteX2" fmla="*/ 2289387 w 2289387"/>
              <a:gd name="connsiteY2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387" h="1442720">
                <a:moveTo>
                  <a:pt x="0" y="1442720"/>
                </a:moveTo>
                <a:cubicBezTo>
                  <a:pt x="144498" y="1051560"/>
                  <a:pt x="288996" y="660400"/>
                  <a:pt x="670560" y="419947"/>
                </a:cubicBezTo>
                <a:cubicBezTo>
                  <a:pt x="1052124" y="179494"/>
                  <a:pt x="2010551" y="47413"/>
                  <a:pt x="22893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8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Vegas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7200"/>
            <a:ext cx="10840041" cy="38519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7328658" y="4092849"/>
            <a:ext cx="1682820" cy="38224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5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hases and parameters effect of TCP Vegas. | Download Scientific Diagram">
            <a:extLst>
              <a:ext uri="{FF2B5EF4-FFF2-40B4-BE49-F238E27FC236}">
                <a16:creationId xmlns:a16="http://schemas.microsoft.com/office/drawing/2014/main" id="{F9AC7529-10AF-4155-824A-A792FAF4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8" y="2819400"/>
            <a:ext cx="6382785" cy="34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lang="en-US" altLang="zh-CN" dirty="0">
                <a:effectLst/>
              </a:rPr>
              <a:t>Vegas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kumimoji="1" lang="zh-CN" altLang="en-US" dirty="0"/>
              <a:t>论文：</a:t>
            </a:r>
            <a:r>
              <a:rPr kumimoji="1" lang="en-US" altLang="zh-CN" dirty="0"/>
              <a:t>TCP Vegas: End to End Congestion Avoidance on a Global Internet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JSAC’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95</a:t>
            </a:r>
          </a:p>
          <a:p>
            <a:r>
              <a:rPr lang="zh-CN" altLang="en-US" dirty="0"/>
              <a:t>核心思想是</a:t>
            </a:r>
            <a:r>
              <a:rPr lang="zh-CN" altLang="en-US" dirty="0">
                <a:solidFill>
                  <a:schemeClr val="accent2"/>
                </a:solidFill>
              </a:rPr>
              <a:t>用</a:t>
            </a:r>
            <a:r>
              <a:rPr lang="en-US" altLang="zh-CN" dirty="0">
                <a:solidFill>
                  <a:schemeClr val="accent2"/>
                </a:solidFill>
              </a:rPr>
              <a:t>RTT</a:t>
            </a:r>
            <a:r>
              <a:rPr lang="zh-CN" altLang="en-US" dirty="0">
                <a:solidFill>
                  <a:schemeClr val="accent2"/>
                </a:solidFill>
              </a:rPr>
              <a:t>的值来影响拥塞窗口，而不是通过丢包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没有大规模部署，但在轻量级系统中比较受关注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具体方案</a:t>
            </a:r>
            <a:endParaRPr lang="en-US" altLang="zh-CN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监控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来计算一个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通过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来估计当前的实际吞吐量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cwnd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低于某个阈值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线性地增加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cwnd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如果实际吞吐量比我们的期望吞吐量要小很多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线性地减少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cwnd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重传改进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：计算出来的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Timeout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，直接重传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79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TCP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Westwood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论文：</a:t>
            </a:r>
            <a:r>
              <a:rPr lang="en-US" altLang="zh-CN" dirty="0"/>
              <a:t>TCP Westwood: Bandwidth Estimation for Enhanced Transport over Wireless Links</a:t>
            </a:r>
            <a:r>
              <a:rPr lang="zh-CN" altLang="en-US" dirty="0"/>
              <a:t>，</a:t>
            </a:r>
            <a:r>
              <a:rPr lang="en-US" altLang="zh-CN" dirty="0"/>
              <a:t>MOBICOM 2001</a:t>
            </a:r>
            <a:endParaRPr kumimoji="1" lang="en-US" altLang="zh-CN" dirty="0"/>
          </a:p>
          <a:p>
            <a:r>
              <a:rPr kumimoji="1" lang="zh-CN" altLang="en-US" dirty="0"/>
              <a:t>主要</a:t>
            </a:r>
            <a:r>
              <a:rPr kumimoji="1" lang="zh-CN" altLang="en-US" dirty="0">
                <a:solidFill>
                  <a:schemeClr val="accent2"/>
                </a:solidFill>
              </a:rPr>
              <a:t>运用于无线网络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/>
              <a:t>核心思想：</a:t>
            </a:r>
            <a:endParaRPr kumimoji="1" lang="en-US" altLang="zh-CN" dirty="0"/>
          </a:p>
          <a:p>
            <a:pPr lvl="1"/>
            <a:r>
              <a:rPr lang="zh-CN" altLang="en-US" dirty="0"/>
              <a:t>通过在发送端持续不断的</a:t>
            </a:r>
            <a:r>
              <a:rPr lang="zh-CN" altLang="en-US" b="1" dirty="0">
                <a:solidFill>
                  <a:schemeClr val="accent2"/>
                </a:solidFill>
              </a:rPr>
              <a:t>检测</a:t>
            </a:r>
            <a:r>
              <a:rPr lang="en-US" altLang="zh-CN" b="1" dirty="0" err="1">
                <a:solidFill>
                  <a:schemeClr val="accent2"/>
                </a:solidFill>
              </a:rPr>
              <a:t>ack</a:t>
            </a:r>
            <a:r>
              <a:rPr lang="zh-CN" altLang="en-US" b="1" dirty="0">
                <a:solidFill>
                  <a:schemeClr val="accent2"/>
                </a:solidFill>
              </a:rPr>
              <a:t>的到达速率来进行带宽估计</a:t>
            </a:r>
            <a:endParaRPr lang="en-US" altLang="zh-CN" dirty="0"/>
          </a:p>
          <a:p>
            <a:pPr lvl="1"/>
            <a:r>
              <a:rPr lang="zh-CN" altLang="en-US" dirty="0"/>
              <a:t>当拥塞发生时用带宽估计值来调整拥塞窗口和慢启动阈值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拥塞与瓶颈链路带宽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瓶颈链路带宽</a:t>
            </a:r>
            <a:r>
              <a:rPr lang="en-US" altLang="zh-CN" sz="2200" dirty="0" err="1">
                <a:latin typeface="+mn-ea"/>
              </a:rPr>
              <a:t>BtlBw</a:t>
            </a:r>
            <a:r>
              <a:rPr lang="zh-CN" altLang="en-US" sz="2200" dirty="0">
                <a:latin typeface="+mn-ea"/>
              </a:rPr>
              <a:t>，决定了端到端路径上的最大数据投递速率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当数据量到达瓶颈链路</a:t>
            </a:r>
            <a:r>
              <a:rPr lang="en-US" altLang="zh-CN" sz="2200" dirty="0">
                <a:latin typeface="+mn-ea"/>
              </a:rPr>
              <a:t>BDP</a:t>
            </a:r>
            <a:r>
              <a:rPr lang="zh-CN" altLang="en-US" sz="2200" dirty="0">
                <a:latin typeface="+mn-ea"/>
              </a:rPr>
              <a:t>时，在瓶颈链路处形成排队，导致</a:t>
            </a:r>
            <a:r>
              <a:rPr lang="en-US" altLang="zh-CN" sz="2200" dirty="0">
                <a:latin typeface="+mn-ea"/>
              </a:rPr>
              <a:t>RTT</a:t>
            </a:r>
            <a:r>
              <a:rPr lang="zh-CN" altLang="en-US" sz="2200" dirty="0">
                <a:latin typeface="+mn-ea"/>
              </a:rPr>
              <a:t>延长</a:t>
            </a:r>
            <a:r>
              <a:rPr lang="en-US" altLang="zh-CN" sz="2200" dirty="0">
                <a:latin typeface="+mn-ea"/>
              </a:rPr>
              <a:t>(</a:t>
            </a:r>
            <a:r>
              <a:rPr lang="zh-CN" altLang="en-US" sz="2200" dirty="0">
                <a:latin typeface="+mn-ea"/>
              </a:rPr>
              <a:t>甚至超时</a:t>
            </a:r>
            <a:r>
              <a:rPr lang="en-US" altLang="zh-CN" sz="2200" dirty="0">
                <a:latin typeface="+mn-ea"/>
              </a:rPr>
              <a:t>)</a:t>
            </a:r>
          </a:p>
          <a:p>
            <a:r>
              <a:rPr lang="zh-CN" altLang="en-US" sz="2200" dirty="0">
                <a:latin typeface="+mn-ea"/>
              </a:rPr>
              <a:t>当数据量持续增加到</a:t>
            </a:r>
            <a:r>
              <a:rPr lang="en-US" altLang="zh-CN" sz="2200" dirty="0">
                <a:latin typeface="+mn-ea"/>
              </a:rPr>
              <a:t>BDP + </a:t>
            </a:r>
            <a:r>
              <a:rPr lang="en-US" altLang="zh-CN" sz="2200" dirty="0" err="1">
                <a:latin typeface="+mn-ea"/>
              </a:rPr>
              <a:t>BufferSize</a:t>
            </a:r>
            <a:r>
              <a:rPr lang="zh-CN" altLang="en-US" sz="2200" dirty="0">
                <a:latin typeface="+mn-ea"/>
              </a:rPr>
              <a:t>时，就开始丢包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pic>
        <p:nvPicPr>
          <p:cNvPr id="5" name="Picture 4" descr="BBRopt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000"/>
            <a:ext cx="6201508" cy="33523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697308" y="4067532"/>
            <a:ext cx="1351640" cy="794824"/>
          </a:xfrm>
          <a:prstGeom prst="wedgeRectCallout">
            <a:avLst>
              <a:gd name="adj1" fmla="val -96290"/>
              <a:gd name="adj2" fmla="val 731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开始丢包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924908" y="3892116"/>
            <a:ext cx="1342292" cy="738554"/>
          </a:xfrm>
          <a:prstGeom prst="wedgeRectCallout">
            <a:avLst>
              <a:gd name="adj1" fmla="val 178818"/>
              <a:gd name="adj2" fmla="val 1044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开始排队</a:t>
            </a:r>
          </a:p>
        </p:txBody>
      </p:sp>
    </p:spTree>
    <p:extLst>
      <p:ext uri="{BB962C8B-B14F-4D97-AF65-F5344CB8AC3E}">
        <p14:creationId xmlns:p14="http://schemas.microsoft.com/office/powerpoint/2010/main" val="111759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60170-A6EA-4F46-8F5F-70A8F4F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BBR: </a:t>
            </a:r>
            <a:r>
              <a:rPr lang="en-US" altLang="zh-CN" sz="2800" dirty="0">
                <a:solidFill>
                  <a:srgbClr val="C00000"/>
                </a:solidFill>
              </a:rPr>
              <a:t>B</a:t>
            </a:r>
            <a:r>
              <a:rPr lang="en-US" altLang="zh-CN" sz="2800" dirty="0"/>
              <a:t>ottleneck </a:t>
            </a:r>
            <a:r>
              <a:rPr lang="en-US" altLang="zh-CN" sz="2800" dirty="0">
                <a:solidFill>
                  <a:srgbClr val="C00000"/>
                </a:solidFill>
              </a:rPr>
              <a:t>B</a:t>
            </a:r>
            <a:r>
              <a:rPr lang="en-US" altLang="zh-CN" sz="2800" dirty="0"/>
              <a:t>andwidth and 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dirty="0"/>
              <a:t>ound-trip propagation time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1DE5D-96E5-443F-9836-11D751D8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086600" cy="4525963"/>
          </a:xfrm>
        </p:spPr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BDP=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 ×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Euclid Symbol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瓶颈链路带宽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：不会引起路由器缓存排队的最大发送速率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整个路径往返时间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物理含义：瓶颈链路装满时，整个网络管道里的数据量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包含瓶颈链路与其他链路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拥塞控制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以丢包事件为驱动，探测阶段将瓶颈链路上的缓冲区填满直至丢包，并以此为依据判断是否进行被动的乘性减小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 +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BtlneckBufSize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是最优窗口大小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BBR</a:t>
            </a:r>
          </a:p>
          <a:p>
            <a:pPr lvl="1"/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是最优窗口大小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相比于传统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的目标更有优势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相同的吞吐量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更低的延迟、更小的丢包风险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6D90A-8E49-4931-BB46-55AC4DEE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1" descr="C:\Users\mantis\AppData\Roaming\Tencent\Users\429108872\TIM\WinTemp\RichOle\{`OQ4__WSA2BD}}]AW_5ZJL.png">
            <a:extLst>
              <a:ext uri="{FF2B5EF4-FFF2-40B4-BE49-F238E27FC236}">
                <a16:creationId xmlns:a16="http://schemas.microsoft.com/office/drawing/2014/main" id="{4751C15C-7FF6-4735-AFD0-71B427BC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9600" y="1057991"/>
            <a:ext cx="4011065" cy="5353751"/>
          </a:xfrm>
          <a:prstGeom prst="rect">
            <a:avLst/>
          </a:prstGeom>
          <a:noFill/>
        </p:spPr>
      </p:pic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223D24C6-EBA1-4F07-94AD-D0DDEFE48410}"/>
              </a:ext>
            </a:extLst>
          </p:cNvPr>
          <p:cNvCxnSpPr>
            <a:cxnSpLocks/>
          </p:cNvCxnSpPr>
          <p:nvPr/>
        </p:nvCxnSpPr>
        <p:spPr>
          <a:xfrm>
            <a:off x="4343400" y="5337350"/>
            <a:ext cx="457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28AFFEBE-4BBE-4F94-9E3D-498D996C6BB7}"/>
              </a:ext>
            </a:extLst>
          </p:cNvPr>
          <p:cNvCxnSpPr>
            <a:cxnSpLocks/>
          </p:cNvCxnSpPr>
          <p:nvPr/>
        </p:nvCxnSpPr>
        <p:spPr>
          <a:xfrm>
            <a:off x="6096000" y="4572000"/>
            <a:ext cx="434340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1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20A34-C779-4997-B4AD-1575C215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BBR: </a:t>
            </a:r>
            <a:r>
              <a:rPr lang="en-US" altLang="zh-CN" sz="3600" dirty="0">
                <a:solidFill>
                  <a:srgbClr val="C00000"/>
                </a:solidFill>
              </a:rPr>
              <a:t>B</a:t>
            </a:r>
            <a:r>
              <a:rPr lang="en-US" altLang="zh-CN" sz="3600" dirty="0"/>
              <a:t>ottleneck </a:t>
            </a:r>
            <a:r>
              <a:rPr lang="en-US" altLang="zh-CN" sz="3600" dirty="0">
                <a:solidFill>
                  <a:srgbClr val="C00000"/>
                </a:solidFill>
              </a:rPr>
              <a:t>B</a:t>
            </a:r>
            <a:r>
              <a:rPr lang="en-US" altLang="zh-CN" sz="3600" dirty="0"/>
              <a:t>andwidth and </a:t>
            </a:r>
            <a:r>
              <a:rPr lang="en-US" altLang="zh-CN" sz="3600" dirty="0">
                <a:solidFill>
                  <a:srgbClr val="C00000"/>
                </a:solidFill>
              </a:rPr>
              <a:t>R</a:t>
            </a:r>
            <a:r>
              <a:rPr lang="en-US" altLang="zh-CN" sz="3600" dirty="0"/>
              <a:t>ound-trip propagation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C474-888F-4561-BC13-23DFC6F7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BBR</a:t>
            </a:r>
            <a:r>
              <a:rPr lang="zh-CN" altLang="en-US" sz="2400" dirty="0"/>
              <a:t>核心思想</a:t>
            </a:r>
            <a:endParaRPr lang="en-US" altLang="zh-CN" sz="2400" dirty="0"/>
          </a:p>
          <a:p>
            <a:pPr lvl="1"/>
            <a:r>
              <a:rPr lang="zh-CN" altLang="en-US" sz="2000" dirty="0"/>
              <a:t>获知当前</a:t>
            </a:r>
            <a:r>
              <a:rPr lang="en-US" altLang="zh-CN" sz="2000" dirty="0"/>
              <a:t>BDP</a:t>
            </a:r>
            <a:r>
              <a:rPr lang="zh-CN" altLang="en-US" sz="2000" dirty="0"/>
              <a:t>，将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往</a:t>
            </a:r>
            <a:r>
              <a:rPr lang="en-US" altLang="zh-CN" sz="2000" dirty="0"/>
              <a:t>BDP</a:t>
            </a:r>
            <a:r>
              <a:rPr lang="zh-CN" altLang="en-US" sz="2000" dirty="0"/>
              <a:t>调整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BDP=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×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Euclid Symbol"/>
            </a:endParaRPr>
          </a:p>
          <a:p>
            <a:pPr lvl="1"/>
            <a:r>
              <a:rPr lang="zh-CN" altLang="en-US" dirty="0"/>
              <a:t>问题转化为，求当前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7D84E-4B1E-4295-BA6C-4EF197F91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1" descr="C:\Users\mantis\AppData\Roaming\Tencent\Users\429108872\TIM\WinTemp\RichOle\{`OQ4__WSA2BD}}]AW_5ZJL.png">
            <a:extLst>
              <a:ext uri="{FF2B5EF4-FFF2-40B4-BE49-F238E27FC236}">
                <a16:creationId xmlns:a16="http://schemas.microsoft.com/office/drawing/2014/main" id="{0878F945-52F1-47DE-B495-6092BF7B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2564" y="1451238"/>
            <a:ext cx="3604836" cy="4811539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CFBCAB-3E4C-4CB4-8918-30E9F5AAA241}"/>
              </a:ext>
            </a:extLst>
          </p:cNvPr>
          <p:cNvSpPr/>
          <p:nvPr/>
        </p:nvSpPr>
        <p:spPr>
          <a:xfrm>
            <a:off x="1397893" y="5073131"/>
            <a:ext cx="566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363636"/>
                </a:solidFill>
                <a:latin typeface="BlinkMacSystemFont"/>
              </a:rPr>
              <a:t>论文：</a:t>
            </a:r>
            <a:r>
              <a:rPr lang="en-US" altLang="zh-CN" b="1" dirty="0">
                <a:solidFill>
                  <a:srgbClr val="363636"/>
                </a:solidFill>
                <a:latin typeface="BlinkMacSystemFont"/>
              </a:rPr>
              <a:t>BBR: Congestion-Based Congestion Control</a:t>
            </a:r>
            <a:r>
              <a:rPr lang="zh-CN" altLang="en-US" b="1" dirty="0">
                <a:solidFill>
                  <a:srgbClr val="363636"/>
                </a:solidFill>
                <a:latin typeface="BlinkMacSystemFont"/>
              </a:rPr>
              <a:t>，</a:t>
            </a:r>
            <a:r>
              <a:rPr lang="en-US" altLang="zh-CN" b="1" dirty="0">
                <a:solidFill>
                  <a:srgbClr val="363636"/>
                </a:solidFill>
                <a:latin typeface="BlinkMacSystemFont"/>
              </a:rPr>
              <a:t>2016</a:t>
            </a:r>
            <a:endParaRPr lang="en-US" altLang="zh-CN" b="0" i="0" dirty="0">
              <a:solidFill>
                <a:srgbClr val="363636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3489881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Max BW</a:t>
            </a:r>
            <a:r>
              <a:rPr lang="zh-CN" altLang="en-US" dirty="0"/>
              <a:t>和</a:t>
            </a:r>
            <a:r>
              <a:rPr lang="en-US" altLang="zh-CN" dirty="0"/>
              <a:t>min RTT</a:t>
            </a:r>
            <a:r>
              <a:rPr lang="zh-CN" altLang="en-US" dirty="0"/>
              <a:t>不能同时被测得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要测量最大带宽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就要把瓶颈链路填满，此时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中存在排队分组，延迟较高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要测量最低延迟，就要保证链路队列为空，网络中分组越少越好，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pic>
        <p:nvPicPr>
          <p:cNvPr id="6" name="Picture 5" descr="BBRoptima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580518"/>
            <a:ext cx="6266492" cy="38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3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</a:t>
            </a:r>
            <a:r>
              <a:rPr lang="en-US" altLang="zh-CN" dirty="0"/>
              <a:t>BDP</a:t>
            </a:r>
            <a:r>
              <a:rPr lang="zh-CN" altLang="en-US" dirty="0"/>
              <a:t>点的近似检测</a:t>
            </a:r>
          </a:p>
        </p:txBody>
      </p:sp>
      <p:pic>
        <p:nvPicPr>
          <p:cNvPr id="5" name="Content Placeholder 4" descr="BBRoptimal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4748" y="2391196"/>
            <a:ext cx="7262504" cy="4017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669" y="1478533"/>
            <a:ext cx="1032373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用过去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秒内的最小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RTT（min RTT）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和最大投递率（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BW），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分别近似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，并依据这两个值估算当前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</a:p>
        </p:txBody>
      </p:sp>
    </p:spTree>
    <p:extLst>
      <p:ext uri="{BB962C8B-B14F-4D97-AF65-F5344CB8AC3E}">
        <p14:creationId xmlns:p14="http://schemas.microsoft.com/office/powerpoint/2010/main" val="2481393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启动阶段（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START_UP）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BBRphas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679" y="2163672"/>
            <a:ext cx="6622354" cy="3696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290" y="1671596"/>
            <a:ext cx="4818550" cy="381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当连接建立时，类似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的慢启动，指数增加发送速率，尽可能快地占满管道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若经过三次发现投递率不再增长，说明已达到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BtlBw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，瓶颈链路处分组已开始排队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（事实上此时已经多发了数据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90712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检测：排空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Content Placeholder 8" descr="BBRphas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978" y="2551242"/>
            <a:ext cx="6508044" cy="3619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1408242"/>
            <a:ext cx="10515600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指数降低发送速率（相当于是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startup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的逆过程），将多占的数据慢慢排空</a:t>
            </a:r>
          </a:p>
        </p:txBody>
      </p:sp>
    </p:spTree>
    <p:extLst>
      <p:ext uri="{BB962C8B-B14F-4D97-AF65-F5344CB8AC3E}">
        <p14:creationId xmlns:p14="http://schemas.microsoft.com/office/powerpoint/2010/main" val="1575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拥塞控制至今仍是</a:t>
            </a:r>
            <a:r>
              <a:rPr kumimoji="1" lang="zh-CN" altLang="en-US" dirty="0">
                <a:solidFill>
                  <a:srgbClr val="C00000"/>
                </a:solidFill>
              </a:rPr>
              <a:t>研究热点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409FE-10DD-49D0-B9F8-46269950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17263"/>
            <a:ext cx="6283846" cy="500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5A4F6E-8941-4534-B85E-9F742AF0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775513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1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检测：瓶颈带宽探测（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PROBE_BW）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Content Placeholder 7" descr="BBRphas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2114230"/>
            <a:ext cx="6477561" cy="3726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759290" y="1811634"/>
            <a:ext cx="4820100" cy="411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进入稳定状态后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内增加发送速率，探测最大带宽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增大（发生排队），再减小发送速率，排空前一个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多发出来的包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使用更新后的估计带宽发送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727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检测：时延探测（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PROBE_RTT）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Content Placeholder 8" descr="BBRphase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788" y="2209800"/>
            <a:ext cx="6407412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80446" y="1546369"/>
            <a:ext cx="5362415" cy="442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未更新，就进入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探测阶段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在这段占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200ms(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的时间内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个包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测得的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作为基准，在瓶颈带宽探测阶段判断是否发生排队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为抵消此阶段牺牲的发送速率，延迟探测后快速增加发送速率，保障瓶颈带宽观测</a:t>
            </a:r>
          </a:p>
        </p:txBody>
      </p:sp>
    </p:spTree>
    <p:extLst>
      <p:ext uri="{BB962C8B-B14F-4D97-AF65-F5344CB8AC3E}">
        <p14:creationId xmlns:p14="http://schemas.microsoft.com/office/powerpoint/2010/main" val="396924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</a:t>
            </a:r>
            <a:r>
              <a:rPr lang="zh-CN" altLang="en-US" dirty="0"/>
              <a:t>状态机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63923" y="1445450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3923" y="2866292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63923" y="4062046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PROBE_BW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63923" y="5314070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PROBE_RTT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Elbow Connector 10"/>
          <p:cNvCxnSpPr>
            <a:stCxn id="5" idx="3"/>
          </p:cNvCxnSpPr>
          <p:nvPr/>
        </p:nvCxnSpPr>
        <p:spPr>
          <a:xfrm>
            <a:off x="4276200" y="1786592"/>
            <a:ext cx="1575581" cy="3929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276201" y="5715000"/>
            <a:ext cx="157558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>
            <a:off x="4276200" y="3207434"/>
            <a:ext cx="1575582" cy="1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>
            <a:off x="4276200" y="4403188"/>
            <a:ext cx="1575582" cy="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682405" y="4714435"/>
            <a:ext cx="62249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544680" y="5026477"/>
            <a:ext cx="14481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402811" y="4886198"/>
            <a:ext cx="2837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</p:cNvCxnSpPr>
          <p:nvPr/>
        </p:nvCxnSpPr>
        <p:spPr>
          <a:xfrm rot="10800000" flipV="1">
            <a:off x="1286815" y="5655211"/>
            <a:ext cx="14771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-647893" y="3721300"/>
            <a:ext cx="386862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86020" y="1786592"/>
            <a:ext cx="1477903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1414785" y="5031355"/>
            <a:ext cx="12493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40230" y="4403188"/>
            <a:ext cx="7236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7" idx="0"/>
          </p:cNvCxnSpPr>
          <p:nvPr/>
        </p:nvCxnSpPr>
        <p:spPr>
          <a:xfrm rot="5400000">
            <a:off x="3150783" y="2497012"/>
            <a:ext cx="73855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</p:cNvCxnSpPr>
          <p:nvPr/>
        </p:nvCxnSpPr>
        <p:spPr>
          <a:xfrm rot="5400000">
            <a:off x="3262930" y="3804913"/>
            <a:ext cx="513471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40230" y="226484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带宽连续三次增长不超过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4859" y="361712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Inflight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&lt;=BDP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6520" y="4853483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RTT10s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未更新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85660" y="4730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稳定状态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46863" y="4844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带宽最大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400" y="3400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带宽未最大</a:t>
            </a:r>
          </a:p>
        </p:txBody>
      </p:sp>
      <p:sp>
        <p:nvSpPr>
          <p:cNvPr id="3" name="矩形 2"/>
          <p:cNvSpPr/>
          <p:nvPr/>
        </p:nvSpPr>
        <p:spPr>
          <a:xfrm>
            <a:off x="6836495" y="3013183"/>
            <a:ext cx="5355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BBR已实现在Linux 4.9中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在广域网中，性能比传统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明显提升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8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3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7CDB-4760-470A-90C7-B1FA9B82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：面向数据中心的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75088-B710-4C16-ADEB-09839536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针对数据中心的</a:t>
            </a:r>
            <a:r>
              <a:rPr lang="en-US" altLang="zh-CN" sz="2400" dirty="0"/>
              <a:t>TCP</a:t>
            </a:r>
            <a:r>
              <a:rPr lang="zh-CN" altLang="en-US" sz="2400" dirty="0"/>
              <a:t>拥塞控制算法</a:t>
            </a:r>
            <a:endParaRPr lang="en-US" altLang="zh-CN" sz="2400" dirty="0"/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Center TCP (DCTCP)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SIGCOMM 2010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RFC 8257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Linux 3.18.11</a:t>
            </a:r>
            <a:r>
              <a:rPr lang="zh-CN" altLang="en-US" sz="2400" dirty="0"/>
              <a:t>开始支持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F3C66-92BB-4F16-8063-CF95D07798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5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4DB6-CA40-4AF9-AFB4-275873B5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数据中心的流量特点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C2B29-8E2C-4A44-9125-330E5890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" y="4884328"/>
            <a:ext cx="6858000" cy="13499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连接，根据流量大小可以分为：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时延敏感的短流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50KB-1MB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吞吐敏感的长流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1MB-50MB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32047-C1F3-48B9-B2AA-83D3ADEE7C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  <p:pic>
        <p:nvPicPr>
          <p:cNvPr id="6" name="Picture 86" descr="server-gray.png">
            <a:extLst>
              <a:ext uri="{FF2B5EF4-FFF2-40B4-BE49-F238E27FC236}">
                <a16:creationId xmlns:a16="http://schemas.microsoft.com/office/drawing/2014/main" id="{C56C8164-E3DA-4604-9363-2EB7D87EF1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445" y="3753917"/>
            <a:ext cx="448487" cy="477421"/>
          </a:xfrm>
          <a:prstGeom prst="rect">
            <a:avLst/>
          </a:prstGeom>
        </p:spPr>
      </p:pic>
      <p:pic>
        <p:nvPicPr>
          <p:cNvPr id="7" name="Picture 87" descr="server-gray.png">
            <a:extLst>
              <a:ext uri="{FF2B5EF4-FFF2-40B4-BE49-F238E27FC236}">
                <a16:creationId xmlns:a16="http://schemas.microsoft.com/office/drawing/2014/main" id="{F060AAAC-AEBD-4073-BF91-610748082A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5038" y="2636306"/>
            <a:ext cx="448487" cy="477421"/>
          </a:xfrm>
          <a:prstGeom prst="rect">
            <a:avLst/>
          </a:prstGeom>
        </p:spPr>
      </p:pic>
      <p:pic>
        <p:nvPicPr>
          <p:cNvPr id="8" name="Picture 88" descr="server-gray.png">
            <a:extLst>
              <a:ext uri="{FF2B5EF4-FFF2-40B4-BE49-F238E27FC236}">
                <a16:creationId xmlns:a16="http://schemas.microsoft.com/office/drawing/2014/main" id="{2B23790A-3227-49B3-9405-B1EA60491B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445" y="1697494"/>
            <a:ext cx="448487" cy="477421"/>
          </a:xfrm>
          <a:prstGeom prst="rect">
            <a:avLst/>
          </a:prstGeom>
        </p:spPr>
      </p:pic>
      <p:pic>
        <p:nvPicPr>
          <p:cNvPr id="9" name="Content Placeholder 9" descr="switch.png">
            <a:extLst>
              <a:ext uri="{FF2B5EF4-FFF2-40B4-BE49-F238E27FC236}">
                <a16:creationId xmlns:a16="http://schemas.microsoft.com/office/drawing/2014/main" id="{254807B3-E35C-4849-BE8C-53F9CB6D20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64503" y="3074990"/>
            <a:ext cx="805241" cy="339543"/>
          </a:xfrm>
          <a:prstGeom prst="rect">
            <a:avLst/>
          </a:prstGeom>
        </p:spPr>
      </p:pic>
      <p:pic>
        <p:nvPicPr>
          <p:cNvPr id="10" name="Picture 4" descr="server2.jpg">
            <a:extLst>
              <a:ext uri="{FF2B5EF4-FFF2-40B4-BE49-F238E27FC236}">
                <a16:creationId xmlns:a16="http://schemas.microsoft.com/office/drawing/2014/main" id="{68A65704-7EC8-47D8-BEF0-C7EE4F5000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57632" y="3017531"/>
            <a:ext cx="562911" cy="540394"/>
          </a:xfrm>
          <a:prstGeom prst="rect">
            <a:avLst/>
          </a:prstGeom>
        </p:spPr>
      </p:pic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BA814645-6238-4AD5-9559-5F5A9086370B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>
            <a:off x="7569744" y="3244762"/>
            <a:ext cx="2087888" cy="42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>
            <a:extLst>
              <a:ext uri="{FF2B5EF4-FFF2-40B4-BE49-F238E27FC236}">
                <a16:creationId xmlns:a16="http://schemas.microsoft.com/office/drawing/2014/main" id="{29B10D30-6E06-4452-88B9-E1E4ED5CDCDF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4500932" y="1936205"/>
            <a:ext cx="2263571" cy="13085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>
            <a:extLst>
              <a:ext uri="{FF2B5EF4-FFF2-40B4-BE49-F238E27FC236}">
                <a16:creationId xmlns:a16="http://schemas.microsoft.com/office/drawing/2014/main" id="{7313762B-0A30-4F1C-97D9-DA0F0A6396A1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>
            <a:off x="2633525" y="2875017"/>
            <a:ext cx="4130978" cy="3697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>
            <a:extLst>
              <a:ext uri="{FF2B5EF4-FFF2-40B4-BE49-F238E27FC236}">
                <a16:creationId xmlns:a16="http://schemas.microsoft.com/office/drawing/2014/main" id="{0ACF14B0-21B2-4FFB-9494-C8BA6FE3BFF9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4500932" y="3244762"/>
            <a:ext cx="2263571" cy="747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51">
            <a:extLst>
              <a:ext uri="{FF2B5EF4-FFF2-40B4-BE49-F238E27FC236}">
                <a16:creationId xmlns:a16="http://schemas.microsoft.com/office/drawing/2014/main" id="{937C1AF0-2AE3-4BEC-8600-491B4882D39E}"/>
              </a:ext>
            </a:extLst>
          </p:cNvPr>
          <p:cNvGrpSpPr>
            <a:grpSpLocks/>
          </p:cNvGrpSpPr>
          <p:nvPr/>
        </p:nvGrpSpPr>
        <p:grpSpPr bwMode="auto">
          <a:xfrm>
            <a:off x="6811444" y="3052885"/>
            <a:ext cx="2353469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6" name="Freeform 152">
              <a:extLst>
                <a:ext uri="{FF2B5EF4-FFF2-40B4-BE49-F238E27FC236}">
                  <a16:creationId xmlns:a16="http://schemas.microsoft.com/office/drawing/2014/main" id="{9AC40231-C88D-438C-A86F-945E8EB1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153">
              <a:extLst>
                <a:ext uri="{FF2B5EF4-FFF2-40B4-BE49-F238E27FC236}">
                  <a16:creationId xmlns:a16="http://schemas.microsoft.com/office/drawing/2014/main" id="{82518374-6A44-4DC1-B563-B94FCA100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63">
            <a:extLst>
              <a:ext uri="{FF2B5EF4-FFF2-40B4-BE49-F238E27FC236}">
                <a16:creationId xmlns:a16="http://schemas.microsoft.com/office/drawing/2014/main" id="{2710B07C-03D3-44CF-94AD-1747A4C7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63">
            <a:extLst>
              <a:ext uri="{FF2B5EF4-FFF2-40B4-BE49-F238E27FC236}">
                <a16:creationId xmlns:a16="http://schemas.microsoft.com/office/drawing/2014/main" id="{3A3E3847-2BA7-4BE2-AD6B-F74DF18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63">
            <a:extLst>
              <a:ext uri="{FF2B5EF4-FFF2-40B4-BE49-F238E27FC236}">
                <a16:creationId xmlns:a16="http://schemas.microsoft.com/office/drawing/2014/main" id="{5A47C722-8D89-4919-88C1-211C449E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163">
            <a:extLst>
              <a:ext uri="{FF2B5EF4-FFF2-40B4-BE49-F238E27FC236}">
                <a16:creationId xmlns:a16="http://schemas.microsoft.com/office/drawing/2014/main" id="{0890B83A-03F2-4256-B270-1F78A3289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591" y="1876786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194E7568-0023-4F94-AF4D-C9B9C76C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991" y="1858159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77DA5743-4555-4F8F-B152-726CAB12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738" y="270601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63">
            <a:extLst>
              <a:ext uri="{FF2B5EF4-FFF2-40B4-BE49-F238E27FC236}">
                <a16:creationId xmlns:a16="http://schemas.microsoft.com/office/drawing/2014/main" id="{B8FD0A0F-9D3C-4486-BF3C-EAF4F0BC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138" y="2683432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63">
            <a:extLst>
              <a:ext uri="{FF2B5EF4-FFF2-40B4-BE49-F238E27FC236}">
                <a16:creationId xmlns:a16="http://schemas.microsoft.com/office/drawing/2014/main" id="{3A583D54-B95D-4D6B-88E4-606011F6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389" y="3781564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3">
            <a:extLst>
              <a:ext uri="{FF2B5EF4-FFF2-40B4-BE49-F238E27FC236}">
                <a16:creationId xmlns:a16="http://schemas.microsoft.com/office/drawing/2014/main" id="{B2FD8568-0BD9-41CB-BE85-A579DBC0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789" y="3781564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4FE706-9182-4A66-88B3-ADAEEB9FD11F}"/>
              </a:ext>
            </a:extLst>
          </p:cNvPr>
          <p:cNvSpPr txBox="1"/>
          <p:nvPr/>
        </p:nvSpPr>
        <p:spPr>
          <a:xfrm>
            <a:off x="3657600" y="2401411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777FDD-2716-4826-8B01-7B2FF36A6901}"/>
              </a:ext>
            </a:extLst>
          </p:cNvPr>
          <p:cNvSpPr txBox="1"/>
          <p:nvPr/>
        </p:nvSpPr>
        <p:spPr>
          <a:xfrm>
            <a:off x="9294932" y="3541187"/>
            <a:ext cx="141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Aggregator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7A4D878-1EE7-4D5C-BEB8-725305D8E297}"/>
              </a:ext>
            </a:extLst>
          </p:cNvPr>
          <p:cNvSpPr txBox="1"/>
          <p:nvPr/>
        </p:nvSpPr>
        <p:spPr>
          <a:xfrm>
            <a:off x="1790193" y="327955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EAF3D3-37F6-4B0B-BBB9-00419EE21A6A}"/>
              </a:ext>
            </a:extLst>
          </p:cNvPr>
          <p:cNvSpPr txBox="1"/>
          <p:nvPr/>
        </p:nvSpPr>
        <p:spPr>
          <a:xfrm>
            <a:off x="3657600" y="435276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B95C6E-5995-4F1C-9397-9CBF80910A78}"/>
              </a:ext>
            </a:extLst>
          </p:cNvPr>
          <p:cNvGrpSpPr/>
          <p:nvPr/>
        </p:nvGrpSpPr>
        <p:grpSpPr>
          <a:xfrm>
            <a:off x="6659594" y="3778542"/>
            <a:ext cx="2406739" cy="932961"/>
            <a:chOff x="8364898" y="2868989"/>
            <a:chExt cx="2406739" cy="932961"/>
          </a:xfrm>
        </p:grpSpPr>
        <p:sp>
          <p:nvSpPr>
            <p:cNvPr id="32" name="Rectangle 163">
              <a:extLst>
                <a:ext uri="{FF2B5EF4-FFF2-40B4-BE49-F238E27FC236}">
                  <a16:creationId xmlns:a16="http://schemas.microsoft.com/office/drawing/2014/main" id="{2D1FF037-A631-44DE-A84E-458EAB7A7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179" y="2868989"/>
              <a:ext cx="134417" cy="416052"/>
            </a:xfrm>
            <a:prstGeom prst="rect">
              <a:avLst/>
            </a:prstGeom>
            <a:solidFill>
              <a:srgbClr val="0C92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63">
              <a:extLst>
                <a:ext uri="{FF2B5EF4-FFF2-40B4-BE49-F238E27FC236}">
                  <a16:creationId xmlns:a16="http://schemas.microsoft.com/office/drawing/2014/main" id="{9BE25FEB-6896-4ACF-8F88-CD5E3B7A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178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63">
              <a:extLst>
                <a:ext uri="{FF2B5EF4-FFF2-40B4-BE49-F238E27FC236}">
                  <a16:creationId xmlns:a16="http://schemas.microsoft.com/office/drawing/2014/main" id="{D4197216-549A-4948-9F5C-D98047D9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282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63">
              <a:extLst>
                <a:ext uri="{FF2B5EF4-FFF2-40B4-BE49-F238E27FC236}">
                  <a16:creationId xmlns:a16="http://schemas.microsoft.com/office/drawing/2014/main" id="{A7ED7DBC-4E6F-4662-BF6A-CBFB0F2D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898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01C817E-5326-43BF-B8BB-11C79743FCA9}"/>
                </a:ext>
              </a:extLst>
            </p:cNvPr>
            <p:cNvSpPr txBox="1"/>
            <p:nvPr/>
          </p:nvSpPr>
          <p:spPr>
            <a:xfrm>
              <a:off x="8893595" y="2919850"/>
              <a:ext cx="187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上层应用任务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3BDFDB-CF8D-43C3-8268-22DC8EA2268D}"/>
                </a:ext>
              </a:extLst>
            </p:cNvPr>
            <p:cNvSpPr txBox="1"/>
            <p:nvPr/>
          </p:nvSpPr>
          <p:spPr>
            <a:xfrm>
              <a:off x="8893595" y="3401840"/>
              <a:ext cx="187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执行结果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4C48B84-0F35-4C10-AEB7-61B6DD7339D5}"/>
              </a:ext>
            </a:extLst>
          </p:cNvPr>
          <p:cNvSpPr/>
          <p:nvPr/>
        </p:nvSpPr>
        <p:spPr>
          <a:xfrm>
            <a:off x="5700153" y="1591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数据中心内部有一类经典的通信模式</a:t>
            </a:r>
            <a:r>
              <a:rPr lang="en-US" altLang="zh-CN" dirty="0"/>
              <a:t>-</a:t>
            </a:r>
            <a:r>
              <a:rPr kumimoji="1" lang="en-US" altLang="zh-CN" dirty="0">
                <a:solidFill>
                  <a:srgbClr val="C00000"/>
                </a:solidFill>
              </a:rPr>
              <a:t>Partition/Aggregate</a:t>
            </a:r>
          </a:p>
          <a:p>
            <a:pPr lvl="1"/>
            <a:r>
              <a:rPr lang="en-US" altLang="zh-CN" dirty="0"/>
              <a:t>Aggregator</a:t>
            </a:r>
            <a:r>
              <a:rPr lang="zh-CN" altLang="en-US" dirty="0"/>
              <a:t>将上层应用任务划分给下层的</a:t>
            </a:r>
            <a:r>
              <a:rPr lang="en-US" altLang="zh-CN" dirty="0"/>
              <a:t>worker</a:t>
            </a:r>
            <a:r>
              <a:rPr lang="zh-CN" altLang="en-US" dirty="0"/>
              <a:t>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E77418-8A3D-4308-9477-21E038461B34}"/>
              </a:ext>
            </a:extLst>
          </p:cNvPr>
          <p:cNvSpPr/>
          <p:nvPr/>
        </p:nvSpPr>
        <p:spPr>
          <a:xfrm>
            <a:off x="7135129" y="4885506"/>
            <a:ext cx="4908462" cy="117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此外，还存在大量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突发流量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&lt;2KB</a:t>
            </a:r>
          </a:p>
        </p:txBody>
      </p:sp>
    </p:spTree>
    <p:extLst>
      <p:ext uri="{BB962C8B-B14F-4D97-AF65-F5344CB8AC3E}">
        <p14:creationId xmlns:p14="http://schemas.microsoft.com/office/powerpoint/2010/main" val="12911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46 C -0.09752 0.00116 -0.19036 0.00764 -0.23997 -0.00046 C -0.28971 -0.00833 -0.2845 -0.03264 -0.29843 -0.04792 C -0.3125 -0.0632 -0.30091 -0.05046 -0.32434 -0.0919 C -0.34804 -0.13357 -0.41575 -0.25394 -0.43984 -0.2965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C -0.0974 0.00162 -0.19219 0.00186 -0.23985 -4.44444E-6 C -0.2875 -0.00208 -0.26693 -0.00162 -0.28633 -0.01134 C -0.30586 -0.02106 -0.33073 -0.04027 -0.35664 -0.0574 C -0.38242 -0.07476 -0.42409 -0.10324 -0.4418 -0.11504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96" y="-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-0.09791 0.00069 -0.19192 -0.00185 -0.24062 -0.00023 C -0.28932 0.00162 -0.27343 0.00486 -0.29257 0.0118 C -0.31184 0.01852 -0.33112 0.0294 -0.35546 0.04028 C -0.38007 0.05162 -0.42239 0.07083 -0.43984 0.0789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5 0.02662 0.10742 0.1338 0.14167 0.17778 C 0.17591 0.22199 0.18451 0.2463 0.21771 0.26134 C 0.25091 0.27639 0.31511 0.26644 0.34063 0.26782 " pathEditMode="relative" rAng="0" ptsTypes="AA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-0.00463 C 0.01459 -0.00324 0.02709 -0.01203 0.04271 0.00324 C 0.05834 0.01852 0.07774 0.05139 0.103 0.08658 C 0.12813 0.12176 0.16823 0.18519 0.19336 0.21482 C 0.21862 0.24445 0.22917 0.25556 0.25365 0.26389 C 0.27813 0.27199 0.32227 0.26528 0.34024 0.26528 " pathEditMode="relative" rAng="0" ptsTypes="AAAA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354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2.96296E-6 C 0.06458 0.02916 0.1293 0.05833 0.1651 0.07245 C 0.20091 0.08657 0.19362 0.08333 0.21458 0.08518 C 0.23555 0.08703 0.27513 0.08379 0.29115 0.08333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42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0.00695 C -0.003 -0.01204 -0.00638 -0.0176 0.02878 -0.00371 C 0.06406 0.01018 0.16758 0.06226 0.21146 0.07685 C 0.25534 0.09143 0.27539 0.08194 0.29219 0.08333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43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01 0.06341 -0.02755 0.08997 -0.04074 C 0.11653 -0.05393 0.14062 -0.06528 0.16106 -0.07454 C 0.18164 -0.0838 0.19908 -0.09305 0.21289 -0.09699 C 0.22656 -0.10092 0.23684 -0.09838 0.24309 -0.09861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51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58333E-6 -1.11111E-6 C 0.00625 0.00208 0.01263 0.00417 0.02044 0.00324 C 0.02825 0.00232 0.02747 0.00255 0.04687 -0.00625 C 0.06627 -0.01505 0.10898 -0.03426 0.13658 -0.04884 C 0.16419 -0.06342 0.19466 -0.08565 0.21263 -0.09375 C 0.23072 -0.10185 0.23841 -0.0963 0.24518 -0.09699 " pathEditMode="relative" rAng="0" ptsTypes="AAAAAA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0.26759 L 0.51042 0.2675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07 0.26459 L 0.53542 0.2652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5 0.08148 L 0.51042 0.0831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1 L 0.53542 0.082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7 -0.09884 L 0.51041 -0.0988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3 -0.09884 L 0.53541 -0.0988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4EF5-8A96-400B-AE67-4404631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504E-8AB4-4FFB-9FE1-FD24387E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Incast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在一个很短的时间内，</a:t>
            </a:r>
            <a:r>
              <a:rPr lang="zh-CN" altLang="en-US" dirty="0">
                <a:solidFill>
                  <a:srgbClr val="C00000"/>
                </a:solidFill>
              </a:rPr>
              <a:t>大量流量同时</a:t>
            </a:r>
            <a:r>
              <a:rPr lang="zh-CN" altLang="en-US" dirty="0"/>
              <a:t>到达交换机的</a:t>
            </a:r>
            <a:r>
              <a:rPr lang="zh-CN" altLang="en-US" dirty="0">
                <a:solidFill>
                  <a:srgbClr val="C00000"/>
                </a:solidFill>
              </a:rPr>
              <a:t>一个端口，</a:t>
            </a:r>
            <a:r>
              <a:rPr lang="zh-CN" altLang="en-US" dirty="0"/>
              <a:t>导致缓冲区被占满，最终导致丢包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在并发流量很大的情况下，即使每条流的包很小，也会产生</a:t>
            </a:r>
            <a:r>
              <a:rPr lang="en-US" altLang="zh-CN" dirty="0"/>
              <a:t>Incast</a:t>
            </a:r>
            <a:r>
              <a:rPr lang="zh-CN" altLang="en-US" dirty="0"/>
              <a:t>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BE7E1-7960-4D13-B721-A1D7121FF7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  <p:pic>
        <p:nvPicPr>
          <p:cNvPr id="173" name="Picture 86" descr="server-gray.png">
            <a:extLst>
              <a:ext uri="{FF2B5EF4-FFF2-40B4-BE49-F238E27FC236}">
                <a16:creationId xmlns:a16="http://schemas.microsoft.com/office/drawing/2014/main" id="{D0575CF8-2D2C-4077-AC62-DE6682A75E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5420117"/>
            <a:ext cx="448487" cy="477421"/>
          </a:xfrm>
          <a:prstGeom prst="rect">
            <a:avLst/>
          </a:prstGeom>
        </p:spPr>
      </p:pic>
      <p:pic>
        <p:nvPicPr>
          <p:cNvPr id="174" name="Picture 87" descr="server-gray.png">
            <a:extLst>
              <a:ext uri="{FF2B5EF4-FFF2-40B4-BE49-F238E27FC236}">
                <a16:creationId xmlns:a16="http://schemas.microsoft.com/office/drawing/2014/main" id="{2A93FCAE-1656-4054-856C-DD7430F8AF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4140989"/>
            <a:ext cx="448487" cy="477421"/>
          </a:xfrm>
          <a:prstGeom prst="rect">
            <a:avLst/>
          </a:prstGeom>
        </p:spPr>
      </p:pic>
      <p:pic>
        <p:nvPicPr>
          <p:cNvPr id="175" name="Picture 88" descr="server-gray.png">
            <a:extLst>
              <a:ext uri="{FF2B5EF4-FFF2-40B4-BE49-F238E27FC236}">
                <a16:creationId xmlns:a16="http://schemas.microsoft.com/office/drawing/2014/main" id="{59FA66F2-9CF0-4EFC-B7A8-394DC39D55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2845589"/>
            <a:ext cx="448487" cy="477421"/>
          </a:xfrm>
          <a:prstGeom prst="rect">
            <a:avLst/>
          </a:prstGeom>
        </p:spPr>
      </p:pic>
      <p:pic>
        <p:nvPicPr>
          <p:cNvPr id="176" name="Content Placeholder 9" descr="switch.png">
            <a:extLst>
              <a:ext uri="{FF2B5EF4-FFF2-40B4-BE49-F238E27FC236}">
                <a16:creationId xmlns:a16="http://schemas.microsoft.com/office/drawing/2014/main" id="{0653C203-9C15-49EA-ABCA-8A4D45666B2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205159" y="4859428"/>
            <a:ext cx="805241" cy="339543"/>
          </a:xfrm>
          <a:prstGeom prst="rect">
            <a:avLst/>
          </a:prstGeom>
        </p:spPr>
      </p:pic>
      <p:pic>
        <p:nvPicPr>
          <p:cNvPr id="177" name="Picture 4" descr="server2.jpg">
            <a:extLst>
              <a:ext uri="{FF2B5EF4-FFF2-40B4-BE49-F238E27FC236}">
                <a16:creationId xmlns:a16="http://schemas.microsoft.com/office/drawing/2014/main" id="{C719E3F5-F83E-4623-AE87-518B9450FD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8288" y="4801969"/>
            <a:ext cx="562911" cy="540394"/>
          </a:xfrm>
          <a:prstGeom prst="rect">
            <a:avLst/>
          </a:prstGeom>
        </p:spPr>
      </p:pic>
      <p:cxnSp>
        <p:nvCxnSpPr>
          <p:cNvPr id="178" name="Straight Connector 11">
            <a:extLst>
              <a:ext uri="{FF2B5EF4-FFF2-40B4-BE49-F238E27FC236}">
                <a16:creationId xmlns:a16="http://schemas.microsoft.com/office/drawing/2014/main" id="{8D78B6CA-2B5F-4D72-9828-54F448FEF0FE}"/>
              </a:ext>
            </a:extLst>
          </p:cNvPr>
          <p:cNvCxnSpPr>
            <a:cxnSpLocks/>
            <a:stCxn id="176" idx="1"/>
            <a:endCxn id="177" idx="1"/>
          </p:cNvCxnSpPr>
          <p:nvPr/>
        </p:nvCxnSpPr>
        <p:spPr>
          <a:xfrm>
            <a:off x="7010400" y="5029200"/>
            <a:ext cx="2087888" cy="42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6">
            <a:extLst>
              <a:ext uri="{FF2B5EF4-FFF2-40B4-BE49-F238E27FC236}">
                <a16:creationId xmlns:a16="http://schemas.microsoft.com/office/drawing/2014/main" id="{B9E8592B-A078-471B-A92D-7B520166D17D}"/>
              </a:ext>
            </a:extLst>
          </p:cNvPr>
          <p:cNvCxnSpPr>
            <a:cxnSpLocks/>
            <a:stCxn id="175" idx="3"/>
            <a:endCxn id="176" idx="3"/>
          </p:cNvCxnSpPr>
          <p:nvPr/>
        </p:nvCxnSpPr>
        <p:spPr>
          <a:xfrm>
            <a:off x="4121014" y="3084300"/>
            <a:ext cx="2084145" cy="19449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29">
            <a:extLst>
              <a:ext uri="{FF2B5EF4-FFF2-40B4-BE49-F238E27FC236}">
                <a16:creationId xmlns:a16="http://schemas.microsoft.com/office/drawing/2014/main" id="{2164C4F7-3D4B-4D93-BFB6-E909E73E08DA}"/>
              </a:ext>
            </a:extLst>
          </p:cNvPr>
          <p:cNvCxnSpPr>
            <a:cxnSpLocks/>
            <a:stCxn id="174" idx="3"/>
            <a:endCxn id="176" idx="3"/>
          </p:cNvCxnSpPr>
          <p:nvPr/>
        </p:nvCxnSpPr>
        <p:spPr>
          <a:xfrm>
            <a:off x="4121014" y="4379700"/>
            <a:ext cx="2084145" cy="6495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35">
            <a:extLst>
              <a:ext uri="{FF2B5EF4-FFF2-40B4-BE49-F238E27FC236}">
                <a16:creationId xmlns:a16="http://schemas.microsoft.com/office/drawing/2014/main" id="{0E524753-468F-40D1-BB83-741206E09943}"/>
              </a:ext>
            </a:extLst>
          </p:cNvPr>
          <p:cNvCxnSpPr>
            <a:cxnSpLocks/>
            <a:stCxn id="173" idx="3"/>
            <a:endCxn id="176" idx="3"/>
          </p:cNvCxnSpPr>
          <p:nvPr/>
        </p:nvCxnSpPr>
        <p:spPr>
          <a:xfrm flipV="1">
            <a:off x="4121014" y="5029200"/>
            <a:ext cx="2084145" cy="6296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51">
            <a:extLst>
              <a:ext uri="{FF2B5EF4-FFF2-40B4-BE49-F238E27FC236}">
                <a16:creationId xmlns:a16="http://schemas.microsoft.com/office/drawing/2014/main" id="{33D2BB96-3023-4DE9-A55B-3EB520D001F6}"/>
              </a:ext>
            </a:extLst>
          </p:cNvPr>
          <p:cNvGrpSpPr>
            <a:grpSpLocks/>
          </p:cNvGrpSpPr>
          <p:nvPr/>
        </p:nvGrpSpPr>
        <p:grpSpPr bwMode="auto">
          <a:xfrm>
            <a:off x="6303215" y="4824725"/>
            <a:ext cx="906780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F3576190-FE50-4FB2-ABD2-5C56A562F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Line 153">
              <a:extLst>
                <a:ext uri="{FF2B5EF4-FFF2-40B4-BE49-F238E27FC236}">
                  <a16:creationId xmlns:a16="http://schemas.microsoft.com/office/drawing/2014/main" id="{3D22FE52-D3C2-44D0-8750-6410D41E6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8" name="Rectangle 163">
            <a:extLst>
              <a:ext uri="{FF2B5EF4-FFF2-40B4-BE49-F238E27FC236}">
                <a16:creationId xmlns:a16="http://schemas.microsoft.com/office/drawing/2014/main" id="{7F61B6AB-1269-4358-A247-5BD1EFBF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400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63">
            <a:extLst>
              <a:ext uri="{FF2B5EF4-FFF2-40B4-BE49-F238E27FC236}">
                <a16:creationId xmlns:a16="http://schemas.microsoft.com/office/drawing/2014/main" id="{8394C798-CDDF-4E90-BE0A-6476808D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125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163">
            <a:extLst>
              <a:ext uri="{FF2B5EF4-FFF2-40B4-BE49-F238E27FC236}">
                <a16:creationId xmlns:a16="http://schemas.microsoft.com/office/drawing/2014/main" id="{0E4A673F-90FA-41AD-9260-F6591A14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1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Rectangle 163">
            <a:extLst>
              <a:ext uri="{FF2B5EF4-FFF2-40B4-BE49-F238E27FC236}">
                <a16:creationId xmlns:a16="http://schemas.microsoft.com/office/drawing/2014/main" id="{A23CBD28-EE81-40D6-BCDB-2F9294A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577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Rectangle 163">
            <a:extLst>
              <a:ext uri="{FF2B5EF4-FFF2-40B4-BE49-F238E27FC236}">
                <a16:creationId xmlns:a16="http://schemas.microsoft.com/office/drawing/2014/main" id="{9E751EF1-5B17-444D-B481-C4E7D6EC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303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Rectangle 163">
            <a:extLst>
              <a:ext uri="{FF2B5EF4-FFF2-40B4-BE49-F238E27FC236}">
                <a16:creationId xmlns:a16="http://schemas.microsoft.com/office/drawing/2014/main" id="{41A3547B-6B76-4701-AC64-2A6F9EAA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29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0AFE975-57C2-4307-9C1E-FC0C36181E6B}"/>
              </a:ext>
            </a:extLst>
          </p:cNvPr>
          <p:cNvSpPr txBox="1"/>
          <p:nvPr/>
        </p:nvSpPr>
        <p:spPr>
          <a:xfrm>
            <a:off x="3277682" y="3549506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49AC1A1-110D-489C-B7C7-B46FC4A41ABD}"/>
              </a:ext>
            </a:extLst>
          </p:cNvPr>
          <p:cNvSpPr txBox="1"/>
          <p:nvPr/>
        </p:nvSpPr>
        <p:spPr>
          <a:xfrm>
            <a:off x="8735589" y="5325625"/>
            <a:ext cx="128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F73A4C0-42A8-459D-9A8D-3DBE55943457}"/>
              </a:ext>
            </a:extLst>
          </p:cNvPr>
          <p:cNvSpPr txBox="1"/>
          <p:nvPr/>
        </p:nvSpPr>
        <p:spPr>
          <a:xfrm>
            <a:off x="3277682" y="4784233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7BD59F0-A0BA-4D44-94B1-2454B94FFCBB}"/>
              </a:ext>
            </a:extLst>
          </p:cNvPr>
          <p:cNvSpPr txBox="1"/>
          <p:nvPr/>
        </p:nvSpPr>
        <p:spPr>
          <a:xfrm>
            <a:off x="3277682" y="601896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乘号 207">
            <a:extLst>
              <a:ext uri="{FF2B5EF4-FFF2-40B4-BE49-F238E27FC236}">
                <a16:creationId xmlns:a16="http://schemas.microsoft.com/office/drawing/2014/main" id="{1311BD01-D3C5-45F1-B195-28D22017578A}"/>
              </a:ext>
            </a:extLst>
          </p:cNvPr>
          <p:cNvSpPr/>
          <p:nvPr/>
        </p:nvSpPr>
        <p:spPr>
          <a:xfrm>
            <a:off x="5828461" y="4803812"/>
            <a:ext cx="566945" cy="51151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对话气泡: 圆角矩形 208">
            <a:extLst>
              <a:ext uri="{FF2B5EF4-FFF2-40B4-BE49-F238E27FC236}">
                <a16:creationId xmlns:a16="http://schemas.microsoft.com/office/drawing/2014/main" id="{3EF7A77F-7D70-47FB-859A-2139A3902824}"/>
              </a:ext>
            </a:extLst>
          </p:cNvPr>
          <p:cNvSpPr/>
          <p:nvPr/>
        </p:nvSpPr>
        <p:spPr>
          <a:xfrm>
            <a:off x="5828461" y="3781054"/>
            <a:ext cx="2951796" cy="871662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由于缓冲区满，最后一个包被丢弃，需要重传</a:t>
            </a:r>
          </a:p>
        </p:txBody>
      </p:sp>
    </p:spTree>
    <p:extLst>
      <p:ext uri="{BB962C8B-B14F-4D97-AF65-F5344CB8AC3E}">
        <p14:creationId xmlns:p14="http://schemas.microsoft.com/office/powerpoint/2010/main" val="2774016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4EF5-8A96-400B-AE67-4404631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504E-8AB4-4FFB-9FE1-FD24387E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2586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Queue Buildup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长流和短流同时</a:t>
            </a:r>
            <a:r>
              <a:rPr lang="zh-CN" altLang="en-US" dirty="0"/>
              <a:t>通过交换机的</a:t>
            </a:r>
            <a:r>
              <a:rPr lang="zh-CN" altLang="en-US" dirty="0">
                <a:solidFill>
                  <a:srgbClr val="C00000"/>
                </a:solidFill>
              </a:rPr>
              <a:t>同一个端口</a:t>
            </a:r>
            <a:r>
              <a:rPr lang="zh-CN" altLang="en-US" dirty="0"/>
              <a:t>时，由于长流占用较多的缓冲区空间，导致短流延迟增大，甚至丢包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Buffer Pressure</a:t>
            </a:r>
          </a:p>
          <a:p>
            <a:pPr lvl="1"/>
            <a:r>
              <a:rPr lang="zh-CN" altLang="en-US" dirty="0"/>
              <a:t>交换机的</a:t>
            </a:r>
            <a:r>
              <a:rPr lang="zh-CN" altLang="en-US" dirty="0">
                <a:solidFill>
                  <a:srgbClr val="C00000"/>
                </a:solidFill>
              </a:rPr>
              <a:t>不同端口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C00000"/>
                </a:solidFill>
              </a:rPr>
              <a:t>共享同一块缓冲区</a:t>
            </a:r>
            <a:r>
              <a:rPr lang="zh-CN" altLang="en-US" dirty="0"/>
              <a:t>，即使长流和短流通过不同的端口，短流通过的端口也会出现缓冲区不足的问题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BE7E1-7960-4D13-B721-A1D7121FF7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  <p:pic>
        <p:nvPicPr>
          <p:cNvPr id="89" name="Picture 86" descr="server-gray.png">
            <a:extLst>
              <a:ext uri="{FF2B5EF4-FFF2-40B4-BE49-F238E27FC236}">
                <a16:creationId xmlns:a16="http://schemas.microsoft.com/office/drawing/2014/main" id="{54303FE3-F7DB-490E-BF0F-812EB1F2DA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926" y="5007817"/>
            <a:ext cx="448487" cy="477421"/>
          </a:xfrm>
          <a:prstGeom prst="rect">
            <a:avLst/>
          </a:prstGeom>
        </p:spPr>
      </p:pic>
      <p:pic>
        <p:nvPicPr>
          <p:cNvPr id="91" name="Picture 88" descr="server-gray.png">
            <a:extLst>
              <a:ext uri="{FF2B5EF4-FFF2-40B4-BE49-F238E27FC236}">
                <a16:creationId xmlns:a16="http://schemas.microsoft.com/office/drawing/2014/main" id="{8E499773-974B-47DE-A3E8-56CEF95497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926" y="2433289"/>
            <a:ext cx="448487" cy="477421"/>
          </a:xfrm>
          <a:prstGeom prst="rect">
            <a:avLst/>
          </a:prstGeom>
        </p:spPr>
      </p:pic>
      <p:pic>
        <p:nvPicPr>
          <p:cNvPr id="92" name="Content Placeholder 9" descr="switch.png">
            <a:extLst>
              <a:ext uri="{FF2B5EF4-FFF2-40B4-BE49-F238E27FC236}">
                <a16:creationId xmlns:a16="http://schemas.microsoft.com/office/drawing/2014/main" id="{8CF590A0-D5FC-49DE-87E5-B73DE26C0F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95226" y="4239102"/>
            <a:ext cx="805241" cy="339543"/>
          </a:xfrm>
          <a:prstGeom prst="rect">
            <a:avLst/>
          </a:prstGeom>
        </p:spPr>
      </p:pic>
      <p:pic>
        <p:nvPicPr>
          <p:cNvPr id="93" name="Picture 4" descr="server2.jpg">
            <a:extLst>
              <a:ext uri="{FF2B5EF4-FFF2-40B4-BE49-F238E27FC236}">
                <a16:creationId xmlns:a16="http://schemas.microsoft.com/office/drawing/2014/main" id="{EBF39DE6-E037-4118-B6A5-DFD83720D51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6899" y="4124544"/>
            <a:ext cx="562911" cy="540394"/>
          </a:xfrm>
          <a:prstGeom prst="rect">
            <a:avLst/>
          </a:prstGeom>
        </p:spPr>
      </p:pic>
      <p:cxnSp>
        <p:nvCxnSpPr>
          <p:cNvPr id="94" name="Straight Connector 11">
            <a:extLst>
              <a:ext uri="{FF2B5EF4-FFF2-40B4-BE49-F238E27FC236}">
                <a16:creationId xmlns:a16="http://schemas.microsoft.com/office/drawing/2014/main" id="{D6D2BA0A-F79F-40B5-9E47-79EB3AB9D3F5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flipV="1">
            <a:off x="9300467" y="4394741"/>
            <a:ext cx="1806432" cy="141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>
            <a:extLst>
              <a:ext uri="{FF2B5EF4-FFF2-40B4-BE49-F238E27FC236}">
                <a16:creationId xmlns:a16="http://schemas.microsoft.com/office/drawing/2014/main" id="{111644F0-E6F6-4631-BAB5-85E1BB0BF546}"/>
              </a:ext>
            </a:extLst>
          </p:cNvPr>
          <p:cNvCxnSpPr>
            <a:cxnSpLocks/>
            <a:stCxn id="91" idx="3"/>
            <a:endCxn id="92" idx="3"/>
          </p:cNvCxnSpPr>
          <p:nvPr/>
        </p:nvCxnSpPr>
        <p:spPr>
          <a:xfrm>
            <a:off x="7461413" y="2672000"/>
            <a:ext cx="1033813" cy="17368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35">
            <a:extLst>
              <a:ext uri="{FF2B5EF4-FFF2-40B4-BE49-F238E27FC236}">
                <a16:creationId xmlns:a16="http://schemas.microsoft.com/office/drawing/2014/main" id="{BAD89321-A307-4BE4-ABFC-A63A4740CC06}"/>
              </a:ext>
            </a:extLst>
          </p:cNvPr>
          <p:cNvCxnSpPr>
            <a:cxnSpLocks/>
            <a:stCxn id="89" idx="3"/>
            <a:endCxn id="92" idx="3"/>
          </p:cNvCxnSpPr>
          <p:nvPr/>
        </p:nvCxnSpPr>
        <p:spPr>
          <a:xfrm flipV="1">
            <a:off x="7461413" y="4408874"/>
            <a:ext cx="1033813" cy="8376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51">
            <a:extLst>
              <a:ext uri="{FF2B5EF4-FFF2-40B4-BE49-F238E27FC236}">
                <a16:creationId xmlns:a16="http://schemas.microsoft.com/office/drawing/2014/main" id="{14253C17-9A67-49D6-8D08-EDF45E0CA1E2}"/>
              </a:ext>
            </a:extLst>
          </p:cNvPr>
          <p:cNvGrpSpPr>
            <a:grpSpLocks/>
          </p:cNvGrpSpPr>
          <p:nvPr/>
        </p:nvGrpSpPr>
        <p:grpSpPr bwMode="auto">
          <a:xfrm>
            <a:off x="8593282" y="4204399"/>
            <a:ext cx="906780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99" name="Freeform 152">
              <a:extLst>
                <a:ext uri="{FF2B5EF4-FFF2-40B4-BE49-F238E27FC236}">
                  <a16:creationId xmlns:a16="http://schemas.microsoft.com/office/drawing/2014/main" id="{D28CD6AA-AD06-4312-AFAA-305C6A15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Line 153">
              <a:extLst>
                <a:ext uri="{FF2B5EF4-FFF2-40B4-BE49-F238E27FC236}">
                  <a16:creationId xmlns:a16="http://schemas.microsoft.com/office/drawing/2014/main" id="{9A680B3E-4DD3-481F-9C7F-322B960DB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AB6DD0E-EE7F-4016-8337-3D6DAF679F82}"/>
              </a:ext>
            </a:extLst>
          </p:cNvPr>
          <p:cNvSpPr txBox="1"/>
          <p:nvPr/>
        </p:nvSpPr>
        <p:spPr>
          <a:xfrm>
            <a:off x="6618081" y="3137206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Sender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A49B647-283A-432B-9CA7-9A8549B3D54B}"/>
              </a:ext>
            </a:extLst>
          </p:cNvPr>
          <p:cNvSpPr txBox="1"/>
          <p:nvPr/>
        </p:nvSpPr>
        <p:spPr>
          <a:xfrm>
            <a:off x="10744200" y="4648200"/>
            <a:ext cx="128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5FD8EB4-8089-486E-AA60-2B0B581BF0C3}"/>
              </a:ext>
            </a:extLst>
          </p:cNvPr>
          <p:cNvSpPr txBox="1"/>
          <p:nvPr/>
        </p:nvSpPr>
        <p:spPr>
          <a:xfrm>
            <a:off x="6618081" y="5515861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Sender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63">
            <a:extLst>
              <a:ext uri="{FF2B5EF4-FFF2-40B4-BE49-F238E27FC236}">
                <a16:creationId xmlns:a16="http://schemas.microsoft.com/office/drawing/2014/main" id="{813A74DE-5F0B-4FF5-BFCF-7B9ACFB6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571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63">
            <a:extLst>
              <a:ext uri="{FF2B5EF4-FFF2-40B4-BE49-F238E27FC236}">
                <a16:creationId xmlns:a16="http://schemas.microsoft.com/office/drawing/2014/main" id="{5D4593E9-7401-4845-9FA5-93EC07CA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46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63">
            <a:extLst>
              <a:ext uri="{FF2B5EF4-FFF2-40B4-BE49-F238E27FC236}">
                <a16:creationId xmlns:a16="http://schemas.microsoft.com/office/drawing/2014/main" id="{9A58CB7F-2A63-4AFA-A7AE-5435AEDB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919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63">
            <a:extLst>
              <a:ext uri="{FF2B5EF4-FFF2-40B4-BE49-F238E27FC236}">
                <a16:creationId xmlns:a16="http://schemas.microsoft.com/office/drawing/2014/main" id="{1F0E5B27-68AB-4224-98DA-7DC65145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592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63">
            <a:extLst>
              <a:ext uri="{FF2B5EF4-FFF2-40B4-BE49-F238E27FC236}">
                <a16:creationId xmlns:a16="http://schemas.microsoft.com/office/drawing/2014/main" id="{45159591-A129-4605-A974-2EC5431B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265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63">
            <a:extLst>
              <a:ext uri="{FF2B5EF4-FFF2-40B4-BE49-F238E27FC236}">
                <a16:creationId xmlns:a16="http://schemas.microsoft.com/office/drawing/2014/main" id="{1955CC3D-01CC-4776-A1F6-EF375430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938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63">
            <a:extLst>
              <a:ext uri="{FF2B5EF4-FFF2-40B4-BE49-F238E27FC236}">
                <a16:creationId xmlns:a16="http://schemas.microsoft.com/office/drawing/2014/main" id="{2EBFC2C1-C78F-487D-A2BE-232EEF91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611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63">
            <a:extLst>
              <a:ext uri="{FF2B5EF4-FFF2-40B4-BE49-F238E27FC236}">
                <a16:creationId xmlns:a16="http://schemas.microsoft.com/office/drawing/2014/main" id="{0DC25724-E920-4B1C-A847-B1B10381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284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Rectangle 163">
            <a:extLst>
              <a:ext uri="{FF2B5EF4-FFF2-40B4-BE49-F238E27FC236}">
                <a16:creationId xmlns:a16="http://schemas.microsoft.com/office/drawing/2014/main" id="{F9F63386-0E6E-4AD5-87CB-D9BD3C22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432" y="5051986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Rectangle 163">
            <a:extLst>
              <a:ext uri="{FF2B5EF4-FFF2-40B4-BE49-F238E27FC236}">
                <a16:creationId xmlns:a16="http://schemas.microsoft.com/office/drawing/2014/main" id="{8248FABD-9AD1-46D6-B6C5-5073FD9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58" y="5051986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63">
            <a:extLst>
              <a:ext uri="{FF2B5EF4-FFF2-40B4-BE49-F238E27FC236}">
                <a16:creationId xmlns:a16="http://schemas.microsoft.com/office/drawing/2014/main" id="{E20281D1-2878-4CDB-8865-5F291CD2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58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63">
            <a:extLst>
              <a:ext uri="{FF2B5EF4-FFF2-40B4-BE49-F238E27FC236}">
                <a16:creationId xmlns:a16="http://schemas.microsoft.com/office/drawing/2014/main" id="{237D5AA0-EB28-4AB5-B516-34AABDC8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233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63">
            <a:extLst>
              <a:ext uri="{FF2B5EF4-FFF2-40B4-BE49-F238E27FC236}">
                <a16:creationId xmlns:a16="http://schemas.microsoft.com/office/drawing/2014/main" id="{940543BC-CD7D-43F4-9E05-67F298D7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906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63">
            <a:extLst>
              <a:ext uri="{FF2B5EF4-FFF2-40B4-BE49-F238E27FC236}">
                <a16:creationId xmlns:a16="http://schemas.microsoft.com/office/drawing/2014/main" id="{E08E06CE-9CC9-4601-B336-89036BB6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579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163">
            <a:extLst>
              <a:ext uri="{FF2B5EF4-FFF2-40B4-BE49-F238E27FC236}">
                <a16:creationId xmlns:a16="http://schemas.microsoft.com/office/drawing/2014/main" id="{9C72526C-64D3-425B-B4C9-2D18D214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60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乘号 155">
            <a:extLst>
              <a:ext uri="{FF2B5EF4-FFF2-40B4-BE49-F238E27FC236}">
                <a16:creationId xmlns:a16="http://schemas.microsoft.com/office/drawing/2014/main" id="{8A713074-BBE8-43AA-9679-323EC96974CF}"/>
              </a:ext>
            </a:extLst>
          </p:cNvPr>
          <p:cNvSpPr/>
          <p:nvPr/>
        </p:nvSpPr>
        <p:spPr>
          <a:xfrm>
            <a:off x="8184666" y="4183486"/>
            <a:ext cx="566945" cy="51151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对话气泡: 圆角矩形 156">
            <a:extLst>
              <a:ext uri="{FF2B5EF4-FFF2-40B4-BE49-F238E27FC236}">
                <a16:creationId xmlns:a16="http://schemas.microsoft.com/office/drawing/2014/main" id="{71219844-8440-49DE-9EAF-0D59D8FBDB47}"/>
              </a:ext>
            </a:extLst>
          </p:cNvPr>
          <p:cNvSpPr/>
          <p:nvPr/>
        </p:nvSpPr>
        <p:spPr>
          <a:xfrm>
            <a:off x="8302988" y="3104335"/>
            <a:ext cx="2951796" cy="871662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由于缓冲区被长流的包占满，短流的包被丢弃，需要重传</a:t>
            </a:r>
          </a:p>
        </p:txBody>
      </p:sp>
    </p:spTree>
    <p:extLst>
      <p:ext uri="{BB962C8B-B14F-4D97-AF65-F5344CB8AC3E}">
        <p14:creationId xmlns:p14="http://schemas.microsoft.com/office/powerpoint/2010/main" val="529648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0B2F-FC52-446D-BB86-8EE5E1CE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数据中心需要什么样的传输层协议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8BD23-4B02-474D-8FDA-D23E8C6B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容忍高突发流量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dirty="0"/>
              <a:t>在</a:t>
            </a:r>
            <a:r>
              <a:rPr kumimoji="1" lang="en-US" altLang="zh-CN" dirty="0"/>
              <a:t>Partition/</a:t>
            </a:r>
            <a:r>
              <a:rPr kumimoji="1" lang="en-US" altLang="zh-CN" dirty="0" err="1"/>
              <a:t>Aggregate通信模式中，所有</a:t>
            </a:r>
            <a:r>
              <a:rPr lang="en-US" altLang="zh-CN" dirty="0" err="1"/>
              <a:t>Worker</a:t>
            </a:r>
            <a:r>
              <a:rPr lang="zh-CN" altLang="en-US" dirty="0"/>
              <a:t>几乎会在同一时间向</a:t>
            </a:r>
            <a:r>
              <a:rPr lang="en-US" altLang="zh-CN" dirty="0"/>
              <a:t>Aggregator</a:t>
            </a:r>
            <a:r>
              <a:rPr lang="zh-CN" altLang="en-US" dirty="0"/>
              <a:t>返回执行结果，产生很高的突发流量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低时延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数据中心有大量时延敏感的短流，如网页搜索等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高吞吐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数据中心有大量吞吐敏感的长流，如文件传输、分布式机器学习中神经网络模型参数的传输等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08869-81A9-40A9-A9A4-5280E7E6DB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48</a:t>
            </a:fld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E035-7BC3-41AC-9B60-3ABEA885AF66}"/>
              </a:ext>
            </a:extLst>
          </p:cNvPr>
          <p:cNvSpPr/>
          <p:nvPr/>
        </p:nvSpPr>
        <p:spPr>
          <a:xfrm>
            <a:off x="762000" y="5693780"/>
            <a:ext cx="1120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想要同时做到这三点，传输层协议需要将缓冲区队列长度维持在一个较低的水平</a:t>
            </a:r>
          </a:p>
        </p:txBody>
      </p:sp>
    </p:spTree>
    <p:extLst>
      <p:ext uri="{BB962C8B-B14F-4D97-AF65-F5344CB8AC3E}">
        <p14:creationId xmlns:p14="http://schemas.microsoft.com/office/powerpoint/2010/main" val="1396197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2003-86E2-48D3-A397-FC69AB94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核心思想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DF48E-E09C-40B9-B162-82300957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根据网络拥塞程度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精细地减小发送窗口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一旦发现拥塞，发送窗口减至原窗口的（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/2），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反映了拥塞程度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TCP中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拥塞程度的衡量：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（explicit congestion notification）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交换机队列的瞬时长度超过某个阈值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时，交换机在报文头设置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使用显式的拥塞反馈能够更好地控制突发流量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EAD70-4CFF-4A33-A80B-3389AA8371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AF73AEB-BFCB-422B-B351-10EEB161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1" y="3352800"/>
            <a:ext cx="7347299" cy="31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拥塞控制的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个核心要素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4901" y="5431970"/>
            <a:ext cx="5822197" cy="92083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要素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：端系统能观察到什么</a:t>
            </a:r>
            <a:r>
              <a:rPr lang="en-US" altLang="zh-CN" b="1" dirty="0">
                <a:solidFill>
                  <a:schemeClr val="accent2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要素</a:t>
            </a: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：端系统可以改变什么</a:t>
            </a:r>
            <a:r>
              <a:rPr lang="en-US" altLang="zh-CN" b="1" dirty="0">
                <a:solidFill>
                  <a:schemeClr val="accent2"/>
                </a:solidFill>
              </a:rPr>
              <a:t>?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8626421" cy="3679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DA1BE6-E129-4847-BEB6-1892928EF1D8}"/>
              </a:ext>
            </a:extLst>
          </p:cNvPr>
          <p:cNvSpPr txBox="1">
            <a:spLocks/>
          </p:cNvSpPr>
          <p:nvPr/>
        </p:nvSpPr>
        <p:spPr bwMode="auto">
          <a:xfrm>
            <a:off x="3063254" y="1295400"/>
            <a:ext cx="6065489" cy="68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0070C0"/>
                </a:solidFill>
              </a:rPr>
              <a:t>慢启动</a:t>
            </a:r>
            <a:r>
              <a:rPr lang="zh-CN" altLang="en-US" b="1" kern="0" dirty="0"/>
              <a:t>只占据</a:t>
            </a:r>
            <a:r>
              <a:rPr lang="en-US" altLang="zh-CN" b="1" kern="0" dirty="0"/>
              <a:t>TCP</a:t>
            </a:r>
            <a:r>
              <a:rPr lang="zh-CN" altLang="en-US" b="1" kern="0" dirty="0"/>
              <a:t>很小部分，大部分拥塞控制技术关注</a:t>
            </a:r>
            <a:r>
              <a:rPr lang="zh-CN" altLang="en-US" b="1" kern="0" dirty="0">
                <a:solidFill>
                  <a:srgbClr val="0070C0"/>
                </a:solidFill>
              </a:rPr>
              <a:t>拥塞避免</a:t>
            </a:r>
            <a:r>
              <a:rPr lang="zh-CN" altLang="en-US" b="1" kern="0" dirty="0"/>
              <a:t>与</a:t>
            </a:r>
            <a:r>
              <a:rPr lang="zh-CN" altLang="en-US" b="1" kern="0" dirty="0">
                <a:solidFill>
                  <a:srgbClr val="0070C0"/>
                </a:solidFill>
              </a:rPr>
              <a:t>快速恢复</a:t>
            </a:r>
            <a:endParaRPr lang="en-US" altLang="zh-CN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05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E8F22-6816-4A81-8F96-BDA15EB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：发送端、接收端、交换机协作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E73CF8-2437-4A47-8811-B0F7CB0E2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交换机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当队列长度超过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时，给随后到来的包标记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ECN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仅当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ECN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报文出现或消失时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才立即发送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ACK，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否则采取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Delay ACK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的策略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发送端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更新一次发送窗口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这个值反应了拥塞程度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𝑚𝑎𝑟𝑘𝑒𝑑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𝐴𝐶𝐾𝑠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ACKs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𝐶𝑤𝑛𝑑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𝑤𝑛𝑑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E73CF8-2437-4A47-8811-B0F7CB0E2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C8252-594C-4F15-8949-E857A59443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66C5D1-509B-4EA6-AAF4-00C6077E4FB9}"/>
              </a:ext>
            </a:extLst>
          </p:cNvPr>
          <p:cNvGrpSpPr/>
          <p:nvPr/>
        </p:nvGrpSpPr>
        <p:grpSpPr>
          <a:xfrm>
            <a:off x="7696200" y="1284247"/>
            <a:ext cx="3520086" cy="1023565"/>
            <a:chOff x="5924451" y="1343044"/>
            <a:chExt cx="3520086" cy="1023565"/>
          </a:xfrm>
        </p:grpSpPr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CAD192E4-011D-4A38-BEA5-A783BB9F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002" y="1343044"/>
              <a:ext cx="3689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Calibri" charset="0"/>
                </a:rPr>
                <a:t>K</a:t>
              </a:r>
            </a:p>
          </p:txBody>
        </p:sp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0504EBF7-F9A3-42A6-98F7-FD832179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451" y="1404599"/>
              <a:ext cx="19324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charset="0"/>
                </a:rPr>
                <a:t>ECN</a:t>
              </a:r>
              <a:r>
                <a:rPr lang="en-US" sz="2000" b="1" dirty="0">
                  <a:solidFill>
                    <a:srgbClr val="FF0000"/>
                  </a:solidFill>
                  <a:latin typeface="Calibri" charset="0"/>
                </a:rPr>
                <a:t> Mark(1 bit)</a:t>
              </a:r>
              <a:endParaRPr lang="en-US" sz="2800" b="1" dirty="0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C683025D-CC3D-40D9-A74B-CCF59204E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755" y="1404599"/>
              <a:ext cx="14327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charset="0"/>
                </a:rPr>
                <a:t>Don’t Mark</a:t>
              </a:r>
            </a:p>
          </p:txBody>
        </p:sp>
        <p:grpSp>
          <p:nvGrpSpPr>
            <p:cNvPr id="9" name="Group 151">
              <a:extLst>
                <a:ext uri="{FF2B5EF4-FFF2-40B4-BE49-F238E27FC236}">
                  <a16:creationId xmlns:a16="http://schemas.microsoft.com/office/drawing/2014/main" id="{1F7523B7-BDE3-4DF7-ABDB-A9165D5D5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2270" y="1757009"/>
              <a:ext cx="2209800" cy="609600"/>
              <a:chOff x="4032" y="480"/>
              <a:chExt cx="768" cy="576"/>
            </a:xfrm>
            <a:gradFill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</p:grpSpPr>
          <p:sp>
            <p:nvSpPr>
              <p:cNvPr id="10" name="Freeform 152">
                <a:extLst>
                  <a:ext uri="{FF2B5EF4-FFF2-40B4-BE49-F238E27FC236}">
                    <a16:creationId xmlns:a16="http://schemas.microsoft.com/office/drawing/2014/main" id="{171052FB-6773-4D11-9272-5DA4CF05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480"/>
                <a:ext cx="768" cy="576"/>
              </a:xfrm>
              <a:custGeom>
                <a:avLst/>
                <a:gdLst>
                  <a:gd name="T0" fmla="*/ 0 w 768"/>
                  <a:gd name="T1" fmla="*/ 0 h 576"/>
                  <a:gd name="T2" fmla="*/ 768 w 768"/>
                  <a:gd name="T3" fmla="*/ 0 h 576"/>
                  <a:gd name="T4" fmla="*/ 768 w 768"/>
                  <a:gd name="T5" fmla="*/ 576 h 576"/>
                  <a:gd name="T6" fmla="*/ 0 w 768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576"/>
                    </a:lnTo>
                    <a:lnTo>
                      <a:pt x="0" y="576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11" name="Line 153">
                <a:extLst>
                  <a:ext uri="{FF2B5EF4-FFF2-40B4-BE49-F238E27FC236}">
                    <a16:creationId xmlns:a16="http://schemas.microsoft.com/office/drawing/2014/main" id="{ACD81B7E-B9D1-4B39-A6BC-22846D1C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1" y="653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Straight Connector 4">
              <a:extLst>
                <a:ext uri="{FF2B5EF4-FFF2-40B4-BE49-F238E27FC236}">
                  <a16:creationId xmlns:a16="http://schemas.microsoft.com/office/drawing/2014/main" id="{1AB1B4F8-2696-4586-9DFE-D5C5D7C0B8B7}"/>
                </a:ext>
              </a:extLst>
            </p:cNvPr>
            <p:cNvCxnSpPr>
              <a:cxnSpLocks/>
            </p:cNvCxnSpPr>
            <p:nvPr/>
          </p:nvCxnSpPr>
          <p:spPr>
            <a:xfrm>
              <a:off x="7912127" y="1757011"/>
              <a:ext cx="6016" cy="60959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58BFB88-EF5B-4BBC-8150-E38CB9916211}"/>
              </a:ext>
            </a:extLst>
          </p:cNvPr>
          <p:cNvPicPr/>
          <p:nvPr/>
        </p:nvPicPr>
        <p:blipFill rotWithShape="1">
          <a:blip r:embed="rId4"/>
          <a:srcRect l="10226" r="11950"/>
          <a:stretch/>
        </p:blipFill>
        <p:spPr>
          <a:xfrm>
            <a:off x="7512861" y="2777033"/>
            <a:ext cx="4231532" cy="233505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C7F77B4-EEB7-4BC8-9BBC-4F5C6ED9B756}"/>
              </a:ext>
            </a:extLst>
          </p:cNvPr>
          <p:cNvSpPr txBox="1">
            <a:spLocks/>
          </p:cNvSpPr>
          <p:nvPr/>
        </p:nvSpPr>
        <p:spPr>
          <a:xfrm>
            <a:off x="7134778" y="5061619"/>
            <a:ext cx="4368282" cy="129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DCTCP的实现：</a:t>
            </a:r>
          </a:p>
          <a:p>
            <a:pPr lvl="1"/>
            <a:r>
              <a:rPr lang="zh-CN" altLang="en-US" sz="2200" dirty="0"/>
              <a:t>只需</a:t>
            </a:r>
            <a:r>
              <a:rPr lang="en-US" altLang="zh-CN" sz="2200" dirty="0"/>
              <a:t>30</a:t>
            </a:r>
            <a:r>
              <a:rPr lang="zh-CN" altLang="en-US" sz="2200" dirty="0"/>
              <a:t>行左右的代码改动</a:t>
            </a:r>
            <a:endParaRPr lang="en-US" altLang="zh-CN" sz="2200" dirty="0"/>
          </a:p>
          <a:p>
            <a:pPr lvl="1"/>
            <a:r>
              <a:rPr lang="zh-CN" altLang="en-US" sz="2200" dirty="0"/>
              <a:t>在交换机上设置参数</a:t>
            </a:r>
            <a:r>
              <a:rPr lang="en-US" altLang="zh-CN" sz="2200" dirty="0"/>
              <a:t>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1A39FD0-7B08-460B-9B8F-DA9E89B7F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17021"/>
            <a:ext cx="1932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Calibri" charset="0"/>
              </a:rPr>
              <a:t>接收端状态机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9434-3FB8-462F-89E7-00CE2C7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的比较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DA710-CB0D-4BB6-8DC0-D3F6604CB6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51</a:t>
            </a:fld>
            <a:endParaRPr kumimoji="1" lang="zh-CN" alt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A6369860-BCE9-4BF6-9094-4FC4189F4116}"/>
              </a:ext>
            </a:extLst>
          </p:cNvPr>
          <p:cNvGrpSpPr/>
          <p:nvPr/>
        </p:nvGrpSpPr>
        <p:grpSpPr>
          <a:xfrm>
            <a:off x="5218307" y="1314911"/>
            <a:ext cx="7320709" cy="5096545"/>
            <a:chOff x="533400" y="1219200"/>
            <a:chExt cx="7728024" cy="5410200"/>
          </a:xfrm>
        </p:grpSpPr>
        <p:pic>
          <p:nvPicPr>
            <p:cNvPr id="6" name="Picture 370" descr="dctcp-vs-tcp.pdf">
              <a:extLst>
                <a:ext uri="{FF2B5EF4-FFF2-40B4-BE49-F238E27FC236}">
                  <a16:creationId xmlns:a16="http://schemas.microsoft.com/office/drawing/2014/main" id="{8BB67E4E-8BA3-4F48-B6E6-01CE2DF6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219200"/>
              <a:ext cx="7728024" cy="541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172C5CF3-39A8-4121-B11B-D50F0AA2AD82}"/>
                </a:ext>
              </a:extLst>
            </p:cNvPr>
            <p:cNvSpPr txBox="1"/>
            <p:nvPr/>
          </p:nvSpPr>
          <p:spPr>
            <a:xfrm rot="16200000">
              <a:off x="-157491" y="2062488"/>
              <a:ext cx="20574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(Kbytes)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7741F8-9D8C-4EF4-977E-2A3C8DED0AB7}"/>
              </a:ext>
            </a:extLst>
          </p:cNvPr>
          <p:cNvSpPr txBox="1"/>
          <p:nvPr/>
        </p:nvSpPr>
        <p:spPr>
          <a:xfrm>
            <a:off x="7323433" y="4419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Setup: Win 7, Broadcom 1Gbps Switch</a:t>
            </a:r>
          </a:p>
          <a:p>
            <a:r>
              <a:rPr lang="en-US" b="1" dirty="0"/>
              <a:t>Scenario: 2 long-lived flows, K = 20KB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5E73CF8-2437-4A47-8811-B0F7CB0E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交换机中的队列长度：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能将队列长度稳定地维持在一个很低的水平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的队列长度不仅高，而且波动很大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更适用于现代数据中心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1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24826-287F-410A-9014-2DCAA7A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DCTCP</a:t>
            </a:r>
            <a:r>
              <a:rPr lang="zh-CN" altLang="en-US" dirty="0"/>
              <a:t>能取得良好性能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77B4-EEB7-4BC8-9BBC-4F5C6ED9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容忍高突发流量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DCTCP维持了较低的队列长度</a:t>
            </a:r>
            <a:r>
              <a:rPr lang="en-US" altLang="zh-CN" dirty="0"/>
              <a:t>，可以</a:t>
            </a:r>
            <a:r>
              <a:rPr lang="zh-CN" altLang="en-US" dirty="0"/>
              <a:t>留出较大的缓冲区给突发流量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采用标记策略</a:t>
            </a:r>
            <a:r>
              <a:rPr lang="zh-CN" altLang="en-US" dirty="0"/>
              <a:t>，使得发送端在丢包之前就感知到拥塞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低时延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由于队列长度较短</a:t>
            </a:r>
            <a:r>
              <a:rPr lang="zh-CN" altLang="en-US" dirty="0"/>
              <a:t>，也减少了包在队列中的排队时延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高吞吐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DCTCP</a:t>
            </a:r>
            <a:r>
              <a:rPr lang="en-US" altLang="zh-CN" dirty="0" err="1">
                <a:solidFill>
                  <a:srgbClr val="C00000"/>
                </a:solidFill>
              </a:rPr>
              <a:t>根据拥塞程度精确调节窗口</a:t>
            </a:r>
            <a:r>
              <a:rPr lang="en-US" altLang="zh-CN" dirty="0" err="1"/>
              <a:t>，使得</a:t>
            </a:r>
            <a:r>
              <a:rPr lang="zh-CN" altLang="en-US" dirty="0"/>
              <a:t>发送窗口的变化比较平滑，不会出现吞吐量骤降的情形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论文：</a:t>
            </a:r>
            <a:r>
              <a:rPr lang="en-US" altLang="zh-CN" dirty="0"/>
              <a:t>Analysis of DCTCP: Stability, Convergence, and Fairness (SIGMETRICS’ 11)</a:t>
            </a:r>
            <a:r>
              <a:rPr lang="zh-CN" altLang="en-US" dirty="0"/>
              <a:t>对</a:t>
            </a:r>
            <a:r>
              <a:rPr lang="en-US" altLang="zh-CN" dirty="0"/>
              <a:t>DCTCP</a:t>
            </a:r>
            <a:r>
              <a:rPr lang="zh-CN" altLang="en-US" dirty="0"/>
              <a:t>性能进行了深入分析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727E-8FC6-4758-A6A6-73D3A4AB9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466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TCP Tahoe</a:t>
            </a:r>
            <a:r>
              <a:rPr lang="zh-CN" altLang="en-US" dirty="0"/>
              <a:t>（</a:t>
            </a:r>
            <a:r>
              <a:rPr lang="en-US" altLang="zh-CN" dirty="0"/>
              <a:t>1986</a:t>
            </a:r>
            <a:r>
              <a:rPr lang="zh-CN" altLang="en-US" dirty="0"/>
              <a:t>年进入</a:t>
            </a:r>
            <a:r>
              <a:rPr lang="en-US" altLang="zh-CN" dirty="0"/>
              <a:t>BSD Unix</a:t>
            </a:r>
            <a:r>
              <a:rPr lang="zh-CN" altLang="en-US" dirty="0"/>
              <a:t>，</a:t>
            </a:r>
            <a:r>
              <a:rPr lang="en-US" altLang="zh-CN" dirty="0"/>
              <a:t>1988</a:t>
            </a:r>
            <a:r>
              <a:rPr lang="zh-CN" altLang="en-US" dirty="0"/>
              <a:t>年论文发表）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TCP Reno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1986</a:t>
            </a:r>
            <a:r>
              <a:rPr lang="zh-CN" altLang="en-US" b="1" dirty="0">
                <a:solidFill>
                  <a:srgbClr val="C00000"/>
                </a:solidFill>
              </a:rPr>
              <a:t>年进入</a:t>
            </a:r>
            <a:r>
              <a:rPr lang="en-US" altLang="zh-CN" b="1" dirty="0">
                <a:solidFill>
                  <a:srgbClr val="C00000"/>
                </a:solidFill>
              </a:rPr>
              <a:t>BSD Unix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1990</a:t>
            </a:r>
            <a:r>
              <a:rPr lang="zh-CN" altLang="en-US" b="1" dirty="0">
                <a:solidFill>
                  <a:srgbClr val="C00000"/>
                </a:solidFill>
              </a:rPr>
              <a:t>年论文发表）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慢启动优化（</a:t>
            </a:r>
            <a:r>
              <a:rPr lang="en-US" altLang="zh-CN" dirty="0"/>
              <a:t>TCP Tahoe -&gt; Linux 2.6 -&gt; Linux 3.0</a:t>
            </a:r>
            <a:r>
              <a:rPr lang="zh-CN" altLang="en-US" dirty="0"/>
              <a:t>，</a:t>
            </a:r>
            <a:r>
              <a:rPr lang="en-US" altLang="zh-CN" dirty="0"/>
              <a:t>2010</a:t>
            </a:r>
            <a:r>
              <a:rPr lang="zh-CN" altLang="en-US" dirty="0"/>
              <a:t>年论文发表）</a:t>
            </a:r>
            <a:endParaRPr lang="en-US" altLang="zh-CN" dirty="0"/>
          </a:p>
          <a:p>
            <a:r>
              <a:rPr lang="en-US" altLang="zh-CN" dirty="0"/>
              <a:t>TCP New Reno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SACK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1996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RFC)</a:t>
            </a:r>
          </a:p>
          <a:p>
            <a:r>
              <a:rPr lang="en-US" altLang="zh-CN" dirty="0"/>
              <a:t>TCP Vegas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年论文）、</a:t>
            </a:r>
            <a:r>
              <a:rPr lang="en-US" altLang="zh-CN" dirty="0"/>
              <a:t>TCP Westwood</a:t>
            </a:r>
            <a:r>
              <a:rPr lang="zh-CN" altLang="en-US" dirty="0"/>
              <a:t>（</a:t>
            </a:r>
            <a:r>
              <a:rPr lang="en-US" altLang="zh-CN" dirty="0"/>
              <a:t>2001</a:t>
            </a:r>
            <a:r>
              <a:rPr lang="zh-CN" altLang="en-US" dirty="0"/>
              <a:t>年论文）</a:t>
            </a:r>
            <a:endParaRPr lang="en-US" altLang="zh-CN" dirty="0"/>
          </a:p>
          <a:p>
            <a:r>
              <a:rPr lang="en-US" altLang="zh-CN" dirty="0"/>
              <a:t>TCP BIC</a:t>
            </a:r>
            <a:r>
              <a:rPr lang="zh-CN" altLang="en-US" dirty="0"/>
              <a:t>（</a:t>
            </a:r>
            <a:r>
              <a:rPr lang="en-US" altLang="zh-CN" dirty="0"/>
              <a:t>2004</a:t>
            </a:r>
            <a:r>
              <a:rPr lang="zh-CN" altLang="en-US" dirty="0"/>
              <a:t>年论文）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TCP CUBIC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2006</a:t>
            </a:r>
            <a:r>
              <a:rPr lang="zh-CN" altLang="en-US" b="1" dirty="0">
                <a:solidFill>
                  <a:srgbClr val="C00000"/>
                </a:solidFill>
              </a:rPr>
              <a:t>年进入</a:t>
            </a:r>
            <a:r>
              <a:rPr lang="en-US" altLang="zh-CN" b="1" dirty="0">
                <a:solidFill>
                  <a:srgbClr val="C00000"/>
                </a:solidFill>
              </a:rPr>
              <a:t>Linux 2.6.19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2008</a:t>
            </a:r>
            <a:r>
              <a:rPr lang="zh-CN" altLang="en-US" b="1" dirty="0">
                <a:solidFill>
                  <a:srgbClr val="C00000"/>
                </a:solidFill>
              </a:rPr>
              <a:t>年论文发表）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TCP BBR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2016</a:t>
            </a:r>
            <a:r>
              <a:rPr lang="zh-CN" altLang="en-US" b="1" dirty="0">
                <a:solidFill>
                  <a:srgbClr val="C00000"/>
                </a:solidFill>
              </a:rPr>
              <a:t>年论文）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DCTCP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2010</a:t>
            </a:r>
            <a:r>
              <a:rPr lang="zh-CN" altLang="en-US" b="1" dirty="0">
                <a:solidFill>
                  <a:srgbClr val="C00000"/>
                </a:solidFill>
              </a:rPr>
              <a:t>年论文发表，</a:t>
            </a:r>
            <a:r>
              <a:rPr lang="en-US" altLang="zh-CN" b="1" dirty="0">
                <a:solidFill>
                  <a:srgbClr val="C00000"/>
                </a:solidFill>
              </a:rPr>
              <a:t>2012</a:t>
            </a:r>
            <a:r>
              <a:rPr lang="zh-CN" altLang="en-US" b="1" dirty="0">
                <a:solidFill>
                  <a:srgbClr val="C00000"/>
                </a:solidFill>
              </a:rPr>
              <a:t>年前后进入</a:t>
            </a:r>
            <a:r>
              <a:rPr lang="en-US" altLang="zh-CN" b="1" dirty="0">
                <a:solidFill>
                  <a:srgbClr val="C00000"/>
                </a:solidFill>
              </a:rPr>
              <a:t>Linux 3.18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端系统观察什么：检测拥塞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端系统改变什么：响应拥塞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一旦观测到拥塞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zh-CN" altLang="en-US" dirty="0"/>
              <a:t>降低发送速率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但是，如果</a:t>
            </a:r>
            <a:r>
              <a:rPr lang="zh-CN" altLang="en-US">
                <a:solidFill>
                  <a:schemeClr val="accent2"/>
                </a:solidFill>
              </a:rPr>
              <a:t>网络条件发生改变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如：网络带宽变大</a:t>
            </a:r>
            <a:endParaRPr lang="en-US" altLang="zh-CN" dirty="0"/>
          </a:p>
          <a:p>
            <a:pPr lvl="1"/>
            <a:r>
              <a:rPr lang="en-US" altLang="zh-CN" dirty="0"/>
              <a:t>... </a:t>
            </a:r>
            <a:r>
              <a:rPr lang="zh-CN" altLang="en-US" dirty="0"/>
              <a:t>保持低发送速率将影响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因此，一旦检测到拥塞不再存在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增加速率（每次一点点）</a:t>
            </a:r>
            <a:endParaRPr lang="en-US" altLang="zh-CN" dirty="0"/>
          </a:p>
          <a:p>
            <a:pPr lvl="1"/>
            <a:r>
              <a:rPr lang="zh-CN" altLang="en-US" dirty="0"/>
              <a:t>观察报文是否能正常传输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7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经典</a:t>
            </a:r>
            <a:r>
              <a:rPr kumimoji="1" lang="en-US" altLang="zh-CN" dirty="0"/>
              <a:t>TCP: </a:t>
            </a:r>
            <a:r>
              <a:rPr kumimoji="1" lang="en-US" altLang="zh-CN" dirty="0">
                <a:solidFill>
                  <a:srgbClr val="C00000"/>
                </a:solidFill>
              </a:rPr>
              <a:t>TCP Tahoe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TCP Reno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066797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1988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提出了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慢启动、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拥塞避免、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(3)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判断丢包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1990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 Reno (RFC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5681)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的基础上增加了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(4)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快速恢复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B38A90-FA2D-4120-B69C-614B55579E28}"/>
              </a:ext>
            </a:extLst>
          </p:cNvPr>
          <p:cNvSpPr txBox="1">
            <a:spLocks/>
          </p:cNvSpPr>
          <p:nvPr/>
        </p:nvSpPr>
        <p:spPr bwMode="auto">
          <a:xfrm>
            <a:off x="6553200" y="2994815"/>
            <a:ext cx="5181600" cy="353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kern="0" dirty="0"/>
              <a:t>Reno</a:t>
            </a:r>
            <a:r>
              <a:rPr kumimoji="1" lang="zh-CN" altLang="en-US" kern="0" dirty="0"/>
              <a:t>算法的基本思想</a:t>
            </a:r>
            <a:endParaRPr kumimoji="1" lang="en-US" altLang="zh-CN" kern="0" dirty="0"/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首先设置一个符合情理的初始窗口值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建议：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当没有出现丢包时，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慢慢地增加窗口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大小，逐渐逼近吞吐量的上界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慢启动：窗口翻倍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拥塞避免：线性增加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快速地减小窗口大小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，等待阻塞消除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超时：窗口重设为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，重新开始慢启动</a:t>
            </a:r>
            <a:endParaRPr kumimoji="1" lang="en-US" altLang="zh-CN" kern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：快速恢复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483349-D341-41BF-BAC2-964E33587C96}"/>
              </a:ext>
            </a:extLst>
          </p:cNvPr>
          <p:cNvSpPr txBox="1">
            <a:spLocks/>
          </p:cNvSpPr>
          <p:nvPr/>
        </p:nvSpPr>
        <p:spPr bwMode="auto">
          <a:xfrm>
            <a:off x="685800" y="2994815"/>
            <a:ext cx="5562600" cy="317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kern="0" dirty="0"/>
              <a:t>Tahoe</a:t>
            </a:r>
            <a:r>
              <a:rPr kumimoji="1" lang="zh-CN" altLang="en-US" kern="0" dirty="0"/>
              <a:t> 算法的基本思想</a:t>
            </a:r>
            <a:endParaRPr kumimoji="1" lang="en-US" altLang="zh-CN" kern="0" dirty="0"/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首先设置一个符合情理的初始窗口值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建议：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当没有出现丢包时，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慢慢地增加窗口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大小，逐渐逼近吞吐量的上界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慢启动：窗口翻倍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拥塞避免：线性增加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当出现丢包时，快速地减小窗口大小，等待阻塞消除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窗口重设为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，重新开始慢启动</a:t>
            </a:r>
          </a:p>
        </p:txBody>
      </p:sp>
    </p:spTree>
    <p:extLst>
      <p:ext uri="{BB962C8B-B14F-4D97-AF65-F5344CB8AC3E}">
        <p14:creationId xmlns:p14="http://schemas.microsoft.com/office/powerpoint/2010/main" val="13819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慢启动优化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1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9546</TotalTime>
  <Words>3627</Words>
  <Application>Microsoft Office PowerPoint</Application>
  <PresentationFormat>宽屏</PresentationFormat>
  <Paragraphs>544</Paragraphs>
  <Slides>53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-apple-system</vt:lpstr>
      <vt:lpstr>BlinkMacSystemFont</vt:lpstr>
      <vt:lpstr>Euclid Symbol</vt:lpstr>
      <vt:lpstr>ＭＳ Ｐゴシック</vt:lpstr>
      <vt:lpstr>等线</vt:lpstr>
      <vt:lpstr>华文楷体</vt:lpstr>
      <vt:lpstr>宋体</vt:lpstr>
      <vt:lpstr>微软雅黑</vt:lpstr>
      <vt:lpstr>微软雅黑</vt:lpstr>
      <vt:lpstr>Arial</vt:lpstr>
      <vt:lpstr>Calibri</vt:lpstr>
      <vt:lpstr>Cambria Math</vt:lpstr>
      <vt:lpstr>Source Sans Pro</vt:lpstr>
      <vt:lpstr>Tahoma</vt:lpstr>
      <vt:lpstr>Times New Roman</vt:lpstr>
      <vt:lpstr>Wingdings</vt:lpstr>
      <vt:lpstr>Default Design</vt:lpstr>
      <vt:lpstr>Equation</vt:lpstr>
      <vt:lpstr>计算机网络-2024年秋  传输层（4）：新型拥塞控制</vt:lpstr>
      <vt:lpstr>Congestion Control Algorithms</vt:lpstr>
      <vt:lpstr>Congestion Control Algorithms</vt:lpstr>
      <vt:lpstr>拥塞控制至今仍是研究热点</vt:lpstr>
      <vt:lpstr>拥塞控制的2个核心要素</vt:lpstr>
      <vt:lpstr>端系统观察什么：检测拥塞</vt:lpstr>
      <vt:lpstr>端系统改变什么：响应拥塞</vt:lpstr>
      <vt:lpstr>经典TCP: TCP Tahoe &amp; TCP Reno</vt:lpstr>
      <vt:lpstr>目录</vt:lpstr>
      <vt:lpstr>慢启动阶段</vt:lpstr>
      <vt:lpstr>目录</vt:lpstr>
      <vt:lpstr>TCP New Reno</vt:lpstr>
      <vt:lpstr>TCP New Reno例子</vt:lpstr>
      <vt:lpstr>Selective Acknowledgments（SACK）</vt:lpstr>
      <vt:lpstr>Selective Acknowledgments（SACK）</vt:lpstr>
      <vt:lpstr>目录</vt:lpstr>
      <vt:lpstr>经典TCP拥塞控制的性能问题</vt:lpstr>
      <vt:lpstr>TCP-BIC: Binary Increase Congestion</vt:lpstr>
      <vt:lpstr>二分查找过程</vt:lpstr>
      <vt:lpstr>更新上下界：Smax与Smin</vt:lpstr>
      <vt:lpstr>当cwnd超过WMAX</vt:lpstr>
      <vt:lpstr>TCP-BIC性能</vt:lpstr>
      <vt:lpstr>BIC的不公平性</vt:lpstr>
      <vt:lpstr>目录</vt:lpstr>
      <vt:lpstr>Why CUBIC?</vt:lpstr>
      <vt:lpstr>TCP CUBIC</vt:lpstr>
      <vt:lpstr>TCP CUBIC</vt:lpstr>
      <vt:lpstr>CUBIC算法曲线</vt:lpstr>
      <vt:lpstr>目录</vt:lpstr>
      <vt:lpstr>TCP Vegas</vt:lpstr>
      <vt:lpstr>TCP Westwood</vt:lpstr>
      <vt:lpstr>目录</vt:lpstr>
      <vt:lpstr>拥塞与瓶颈链路带宽</vt:lpstr>
      <vt:lpstr>BBR: Bottleneck Bandwidth and Round-trip propagation time</vt:lpstr>
      <vt:lpstr>BBR: Bottleneck Bandwidth and Round-trip propagation time</vt:lpstr>
      <vt:lpstr>Max BW和min RTT不能同时被测得</vt:lpstr>
      <vt:lpstr>解决方案：BDP点的近似检测</vt:lpstr>
      <vt:lpstr>BDP检测：启动阶段（START_UP）</vt:lpstr>
      <vt:lpstr>BDP检测：排空阶段（DRAIN）</vt:lpstr>
      <vt:lpstr>BDP检测：瓶颈带宽探测（PROBE_BW）</vt:lpstr>
      <vt:lpstr>BDP检测：时延探测（PROBE_RTT）</vt:lpstr>
      <vt:lpstr>BBR状态机</vt:lpstr>
      <vt:lpstr>目录</vt:lpstr>
      <vt:lpstr>DCTCP：面向数据中心的TCP</vt:lpstr>
      <vt:lpstr>数据中心的流量特点</vt:lpstr>
      <vt:lpstr>数据中心的性能问题</vt:lpstr>
      <vt:lpstr>数据中心的性能问题</vt:lpstr>
      <vt:lpstr>数据中心需要什么样的传输层协议</vt:lpstr>
      <vt:lpstr>DCTCP核心思想</vt:lpstr>
      <vt:lpstr>DCTCP：发送端、接收端、交换机协作</vt:lpstr>
      <vt:lpstr>DCTCP和TCP的比较</vt:lpstr>
      <vt:lpstr>为什么DCTCP能取得良好性能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DELL</cp:lastModifiedBy>
  <cp:revision>2123</cp:revision>
  <dcterms:created xsi:type="dcterms:W3CDTF">2016-06-13T18:10:06Z</dcterms:created>
  <dcterms:modified xsi:type="dcterms:W3CDTF">2024-10-28T04:40:00Z</dcterms:modified>
</cp:coreProperties>
</file>