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3"/>
  </p:notesMasterIdLst>
  <p:handoutMasterIdLst>
    <p:handoutMasterId r:id="rId84"/>
  </p:handoutMasterIdLst>
  <p:sldIdLst>
    <p:sldId id="256" r:id="rId2"/>
    <p:sldId id="1381" r:id="rId3"/>
    <p:sldId id="1399" r:id="rId4"/>
    <p:sldId id="1393" r:id="rId5"/>
    <p:sldId id="1383" r:id="rId6"/>
    <p:sldId id="1384" r:id="rId7"/>
    <p:sldId id="1387" r:id="rId8"/>
    <p:sldId id="1390" r:id="rId9"/>
    <p:sldId id="1391" r:id="rId10"/>
    <p:sldId id="1395" r:id="rId11"/>
    <p:sldId id="1396" r:id="rId12"/>
    <p:sldId id="1388" r:id="rId13"/>
    <p:sldId id="1386" r:id="rId14"/>
    <p:sldId id="1365" r:id="rId15"/>
    <p:sldId id="1394" r:id="rId16"/>
    <p:sldId id="1366" r:id="rId17"/>
    <p:sldId id="1375" r:id="rId18"/>
    <p:sldId id="1376" r:id="rId19"/>
    <p:sldId id="1377" r:id="rId20"/>
    <p:sldId id="1378" r:id="rId21"/>
    <p:sldId id="1379" r:id="rId22"/>
    <p:sldId id="1416" r:id="rId23"/>
    <p:sldId id="1398" r:id="rId24"/>
    <p:sldId id="1419" r:id="rId25"/>
    <p:sldId id="1373" r:id="rId26"/>
    <p:sldId id="1374" r:id="rId27"/>
    <p:sldId id="1404" r:id="rId28"/>
    <p:sldId id="1397" r:id="rId29"/>
    <p:sldId id="1403" r:id="rId30"/>
    <p:sldId id="1400" r:id="rId31"/>
    <p:sldId id="1401" r:id="rId32"/>
    <p:sldId id="1099" r:id="rId33"/>
    <p:sldId id="1100" r:id="rId34"/>
    <p:sldId id="1101" r:id="rId35"/>
    <p:sldId id="1106" r:id="rId36"/>
    <p:sldId id="1107" r:id="rId37"/>
    <p:sldId id="1108" r:id="rId38"/>
    <p:sldId id="1118" r:id="rId39"/>
    <p:sldId id="1120" r:id="rId40"/>
    <p:sldId id="1121" r:id="rId41"/>
    <p:sldId id="1417" r:id="rId42"/>
    <p:sldId id="1122" r:id="rId43"/>
    <p:sldId id="1123" r:id="rId44"/>
    <p:sldId id="1418" r:id="rId45"/>
    <p:sldId id="1124" r:id="rId46"/>
    <p:sldId id="1407" r:id="rId47"/>
    <p:sldId id="1126" r:id="rId48"/>
    <p:sldId id="1127" r:id="rId49"/>
    <p:sldId id="1128" r:id="rId50"/>
    <p:sldId id="1129" r:id="rId51"/>
    <p:sldId id="1130" r:id="rId52"/>
    <p:sldId id="1408" r:id="rId53"/>
    <p:sldId id="1415" r:id="rId54"/>
    <p:sldId id="1411" r:id="rId55"/>
    <p:sldId id="1131" r:id="rId56"/>
    <p:sldId id="1132" r:id="rId57"/>
    <p:sldId id="1133" r:id="rId58"/>
    <p:sldId id="1135" r:id="rId59"/>
    <p:sldId id="1134" r:id="rId60"/>
    <p:sldId id="1414" r:id="rId61"/>
    <p:sldId id="1413" r:id="rId62"/>
    <p:sldId id="1136" r:id="rId63"/>
    <p:sldId id="1137" r:id="rId64"/>
    <p:sldId id="1138" r:id="rId65"/>
    <p:sldId id="1410" r:id="rId66"/>
    <p:sldId id="1315" r:id="rId67"/>
    <p:sldId id="1316" r:id="rId68"/>
    <p:sldId id="1317" r:id="rId69"/>
    <p:sldId id="1318" r:id="rId70"/>
    <p:sldId id="1319" r:id="rId71"/>
    <p:sldId id="1320" r:id="rId72"/>
    <p:sldId id="1321" r:id="rId73"/>
    <p:sldId id="1412" r:id="rId74"/>
    <p:sldId id="1324" r:id="rId75"/>
    <p:sldId id="1325" r:id="rId76"/>
    <p:sldId id="1334" r:id="rId77"/>
    <p:sldId id="1328" r:id="rId78"/>
    <p:sldId id="1327" r:id="rId79"/>
    <p:sldId id="1322" r:id="rId80"/>
    <p:sldId id="1323" r:id="rId81"/>
    <p:sldId id="140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7822" autoAdjust="0"/>
  </p:normalViewPr>
  <p:slideViewPr>
    <p:cSldViewPr>
      <p:cViewPr varScale="1">
        <p:scale>
          <a:sx n="145" d="100"/>
          <a:sy n="145" d="100"/>
        </p:scale>
        <p:origin x="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23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3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t>33</a:t>
            </a:fld>
            <a:endParaRPr lang="en-US" altLang="zh-CN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181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78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XML (Extensible Markup Language)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是可扩展标记语言，它和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很相似。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的设计宗旨是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传输数据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，而不是显示数据（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是为了在浏览器上显示数据）。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不是要替换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，而是对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的补充。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XHTML (Extensible HTML)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是可扩展超文本标记语言，它与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 4.01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几乎是相同的。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XHTML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是更严格的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版本，也是一个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W3C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月），是作为一种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应用被重新定义的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，并将逐渐取代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新的浏览器都支持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60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38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0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89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77841-C343-4617-B251-42B6A020A344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31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响应报文的开始行是状态行。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状态行包括三项内容，即 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的版本，状态码，以及解释状态码的简单短语。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0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78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0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94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68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41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58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4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A3E8F-5F06-443D-AC77-03C82CECA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0A9B8-6169-4C34-8041-1D0C2C190091}" type="datetime1">
              <a:rPr lang="en-US" altLang="zh-CN"/>
              <a:pPr/>
              <a:t>9/14/2024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681AD5-10C5-46A6-AFA5-30B6D8346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138D387-896D-41FC-AF3B-EE6DE2924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2-</a:t>
            </a:r>
            <a:fld id="{DA9AE00E-4070-4755-AEAD-2EDDBC9F0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0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EF7590-AC2D-4593-825F-A3F71E76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计算机网络</a:t>
            </a:r>
            <a:r>
              <a:rPr lang="en-US" altLang="zh-CN" sz="5400" dirty="0"/>
              <a:t>-2024</a:t>
            </a:r>
            <a:r>
              <a:rPr lang="zh-CN" altLang="en-US" sz="5400" dirty="0"/>
              <a:t>年秋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71A9A6-9DC8-42C5-BDB7-C56D3EE7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屏蔽底层细节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应用层屏蔽</a:t>
            </a:r>
            <a:r>
              <a:rPr lang="en-US" altLang="zh-CN" b="1" dirty="0">
                <a:solidFill>
                  <a:srgbClr val="0070C0"/>
                </a:solidFill>
              </a:rPr>
              <a:t>TCP</a:t>
            </a:r>
            <a:r>
              <a:rPr lang="zh-CN" altLang="en-US" b="1" dirty="0">
                <a:solidFill>
                  <a:srgbClr val="0070C0"/>
                </a:solidFill>
              </a:rPr>
              <a:t>与</a:t>
            </a:r>
            <a:r>
              <a:rPr lang="en-US" altLang="zh-CN" b="1" dirty="0">
                <a:solidFill>
                  <a:srgbClr val="0070C0"/>
                </a:solidFill>
              </a:rPr>
              <a:t>UDP</a:t>
            </a:r>
            <a:r>
              <a:rPr lang="zh-CN" altLang="en-US" b="1" dirty="0">
                <a:solidFill>
                  <a:srgbClr val="0070C0"/>
                </a:solidFill>
              </a:rPr>
              <a:t>的差异</a:t>
            </a:r>
            <a:endParaRPr lang="en-US" altLang="zh-CN" dirty="0"/>
          </a:p>
          <a:p>
            <a:pPr lvl="1"/>
            <a:r>
              <a:rPr lang="zh-CN" altLang="en-US" dirty="0"/>
              <a:t>应用程序无需为下层网络设备编写代码</a:t>
            </a:r>
            <a:endParaRPr lang="en-US" altLang="zh-CN" dirty="0"/>
          </a:p>
          <a:p>
            <a:pPr lvl="2"/>
            <a:r>
              <a:rPr lang="zh-CN" altLang="en-US" dirty="0"/>
              <a:t>无需考虑端系统上的网卡设备与其他网络软件</a:t>
            </a:r>
            <a:endParaRPr lang="en-US" altLang="zh-CN" dirty="0"/>
          </a:p>
          <a:p>
            <a:pPr lvl="2"/>
            <a:r>
              <a:rPr lang="zh-CN" altLang="en-US" dirty="0"/>
              <a:t>无需考虑网络核心中的路由器交换机</a:t>
            </a:r>
            <a:endParaRPr lang="en-US" altLang="zh-CN" dirty="0"/>
          </a:p>
          <a:p>
            <a:pPr lvl="2"/>
            <a:r>
              <a:rPr lang="zh-CN" altLang="en-US" dirty="0"/>
              <a:t>这些网络设备</a:t>
            </a:r>
            <a:r>
              <a:rPr kumimoji="1" lang="zh-CN" altLang="en-US" dirty="0">
                <a:solidFill>
                  <a:srgbClr val="C00000"/>
                </a:solidFill>
              </a:rPr>
              <a:t>通常</a:t>
            </a:r>
            <a:r>
              <a:rPr lang="zh-CN" altLang="en-US" dirty="0"/>
              <a:t>也不在乎应用层逻辑</a:t>
            </a:r>
            <a:endParaRPr lang="en-US" altLang="zh-CN" dirty="0"/>
          </a:p>
          <a:p>
            <a:r>
              <a:rPr lang="zh-CN" altLang="en-US" dirty="0"/>
              <a:t>抽象</a:t>
            </a:r>
            <a:endParaRPr lang="en-US" altLang="zh-CN" dirty="0"/>
          </a:p>
          <a:p>
            <a:pPr lvl="1"/>
            <a:r>
              <a:rPr lang="zh-CN" altLang="en-US" dirty="0"/>
              <a:t>许多网络应用有相同的通信模式</a:t>
            </a:r>
            <a:endParaRPr lang="en-US" altLang="zh-CN" dirty="0"/>
          </a:p>
          <a:p>
            <a:pPr lvl="1"/>
            <a:r>
              <a:rPr lang="zh-CN" altLang="en-US" dirty="0"/>
              <a:t>网络应用层封装这些共同模式</a:t>
            </a:r>
            <a:endParaRPr lang="en-US" altLang="zh-CN" dirty="0"/>
          </a:p>
          <a:p>
            <a:r>
              <a:rPr lang="zh-CN" altLang="en-US" dirty="0"/>
              <a:t>提供额外的功能</a:t>
            </a:r>
            <a:endParaRPr lang="en-US" altLang="zh-CN" dirty="0"/>
          </a:p>
          <a:p>
            <a:pPr lvl="1"/>
            <a:r>
              <a:rPr lang="zh-CN" altLang="en-US" dirty="0"/>
              <a:t>如安全性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总而言之：</a:t>
            </a:r>
            <a:r>
              <a:rPr lang="zh-CN" altLang="en-US" dirty="0">
                <a:solidFill>
                  <a:srgbClr val="C00000"/>
                </a:solidFill>
              </a:rPr>
              <a:t>网络应用层</a:t>
            </a:r>
            <a:r>
              <a:rPr lang="zh-CN" altLang="en-US" dirty="0"/>
              <a:t>极大简化了网络应用开发，使得互联网可以快速发展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6FAA8D-D133-4380-9DF3-5C195C479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D9539D7-D18D-462B-B4EA-53D5BC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网络应用层的好处</a:t>
            </a: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7CD399A4-4F4B-42BB-9505-1735F32EFCEB}"/>
              </a:ext>
            </a:extLst>
          </p:cNvPr>
          <p:cNvSpPr>
            <a:spLocks/>
          </p:cNvSpPr>
          <p:nvPr/>
        </p:nvSpPr>
        <p:spPr bwMode="auto">
          <a:xfrm>
            <a:off x="8323262" y="2622550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53">
            <a:extLst>
              <a:ext uri="{FF2B5EF4-FFF2-40B4-BE49-F238E27FC236}">
                <a16:creationId xmlns:a16="http://schemas.microsoft.com/office/drawing/2014/main" id="{4E5296F3-ABCB-4AE7-BA7E-755DD531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400" y="368776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操作系统控制</a:t>
            </a:r>
            <a:endParaRPr lang="en-US" altLang="zh-CN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4757A433-82C5-44ED-A72A-F3DAEAA5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175" y="2787650"/>
            <a:ext cx="254428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应用层：各类通信模式“库”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2873B2D9-0695-4838-A469-9B51B0C8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99" y="261302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C1D6B770-5749-4E20-B677-CA744441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42D9BAE-F9EE-4D05-B7C8-7C065A92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4" y="3427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574EAB-B2EF-4CF6-9BFB-F52EFFD2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340995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6AE508C4-ACFF-4078-932C-0DC0C2794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2" y="37480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B19D789-8B4E-43A8-8C04-D6CFDB69D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3574" y="40576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9DF652C8-BC99-417A-B167-51489E29C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3574" y="43434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BF389323-2563-45AA-96DC-6139FD60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26574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38F1030-CCD6-48AF-9E1D-84AA79B7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43148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AA747EC5-FF78-45EF-8D04-1FDCAE14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40290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ED45E8C2-FD2A-46B7-BF0E-8AC43065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373380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6" name="Oval 78">
            <a:extLst>
              <a:ext uri="{FF2B5EF4-FFF2-40B4-BE49-F238E27FC236}">
                <a16:creationId xmlns:a16="http://schemas.microsoft.com/office/drawing/2014/main" id="{8E797952-E578-4110-A864-12225CAC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7" y="2932112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7" name="Group 79">
            <a:extLst>
              <a:ext uri="{FF2B5EF4-FFF2-40B4-BE49-F238E27FC236}">
                <a16:creationId xmlns:a16="http://schemas.microsoft.com/office/drawing/2014/main" id="{50485906-398F-47C6-8550-59B97232FEC1}"/>
              </a:ext>
            </a:extLst>
          </p:cNvPr>
          <p:cNvGrpSpPr>
            <a:grpSpLocks/>
          </p:cNvGrpSpPr>
          <p:nvPr/>
        </p:nvGrpSpPr>
        <p:grpSpPr bwMode="auto">
          <a:xfrm>
            <a:off x="7392987" y="3292476"/>
            <a:ext cx="546100" cy="225425"/>
            <a:chOff x="1287" y="2524"/>
            <a:chExt cx="260" cy="100"/>
          </a:xfrm>
        </p:grpSpPr>
        <p:sp>
          <p:nvSpPr>
            <p:cNvPr id="38" name="Rectangle 80">
              <a:extLst>
                <a:ext uri="{FF2B5EF4-FFF2-40B4-BE49-F238E27FC236}">
                  <a16:creationId xmlns:a16="http://schemas.microsoft.com/office/drawing/2014/main" id="{50388F7B-D6F6-44BC-A667-BF92FEB0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9" name="Rectangle 81">
              <a:extLst>
                <a:ext uri="{FF2B5EF4-FFF2-40B4-BE49-F238E27FC236}">
                  <a16:creationId xmlns:a16="http://schemas.microsoft.com/office/drawing/2014/main" id="{464B7EE3-2A48-45B6-B046-6C96221C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0" name="Rectangle 82">
              <a:extLst>
                <a:ext uri="{FF2B5EF4-FFF2-40B4-BE49-F238E27FC236}">
                  <a16:creationId xmlns:a16="http://schemas.microsoft.com/office/drawing/2014/main" id="{FEF649DE-C111-4AD4-930E-46C0A636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69D20EA4-B10C-4D37-93EF-6E07BD46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29F396E4-0B0E-44CB-B729-3AC1EA669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2612" y="3063875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0BC529A3-00BD-490F-8152-1E27401B1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037" y="3489325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71669132-362B-4159-8BB7-441E6AB29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1849" y="398938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Group 99">
            <a:extLst>
              <a:ext uri="{FF2B5EF4-FFF2-40B4-BE49-F238E27FC236}">
                <a16:creationId xmlns:a16="http://schemas.microsoft.com/office/drawing/2014/main" id="{EC51FCF4-2D81-41F0-97E4-9242A6DF0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55074" y="4194175"/>
            <a:ext cx="719138" cy="773112"/>
            <a:chOff x="-44" y="1473"/>
            <a:chExt cx="981" cy="1105"/>
          </a:xfrm>
        </p:grpSpPr>
        <p:pic>
          <p:nvPicPr>
            <p:cNvPr id="46" name="Picture 100" descr="desktop_computer_stylized_medium">
              <a:extLst>
                <a:ext uri="{FF2B5EF4-FFF2-40B4-BE49-F238E27FC236}">
                  <a16:creationId xmlns:a16="http://schemas.microsoft.com/office/drawing/2014/main" id="{810212C5-4B94-4F8B-ABC5-D52AC1A1D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101">
              <a:extLst>
                <a:ext uri="{FF2B5EF4-FFF2-40B4-BE49-F238E27FC236}">
                  <a16:creationId xmlns:a16="http://schemas.microsoft.com/office/drawing/2014/main" id="{B7521A5A-E302-4646-B435-E07465A884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09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F0CA07-6A9C-4323-85E8-A4918A45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557278"/>
            <a:ext cx="4572000" cy="457197"/>
          </a:xfrm>
        </p:spPr>
        <p:txBody>
          <a:bodyPr/>
          <a:lstStyle/>
          <a:p>
            <a:pPr algn="ctr"/>
            <a:r>
              <a:rPr lang="zh-CN" altLang="en-US" sz="3200" dirty="0"/>
              <a:t>例子：</a:t>
            </a:r>
            <a:r>
              <a:rPr lang="en-US" altLang="zh-CN" sz="3200" dirty="0"/>
              <a:t>SSL + TCP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697B3E-1FC6-478A-BB0B-E1F1BDB073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B1EB16-38DB-42E3-9489-BE78CD3A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网络应用层的好处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9D54C24-7B24-4CC9-B9C1-09534FC17914}"/>
              </a:ext>
            </a:extLst>
          </p:cNvPr>
          <p:cNvSpPr txBox="1">
            <a:spLocks/>
          </p:cNvSpPr>
          <p:nvPr/>
        </p:nvSpPr>
        <p:spPr bwMode="auto">
          <a:xfrm>
            <a:off x="1066800" y="2713037"/>
            <a:ext cx="5384800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&amp; UDP 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没有加密功能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在网络上进行明码传输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B02AC8-5AA3-4247-93FF-A3D6C8E27CD0}"/>
              </a:ext>
            </a:extLst>
          </p:cNvPr>
          <p:cNvSpPr txBox="1">
            <a:spLocks/>
          </p:cNvSpPr>
          <p:nvPr/>
        </p:nvSpPr>
        <p:spPr bwMode="auto">
          <a:xfrm>
            <a:off x="6400800" y="2710717"/>
            <a:ext cx="5384800" cy="346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：一个应用层技术，提供数据安全性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保证隐私与数据完整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可以在传输另一端验证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不再传输明码，而是加密后的数据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库（抽象）</a:t>
            </a:r>
            <a:endParaRPr lang="en-US" altLang="zh-CN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应用程序可以通过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库，进行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14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92C0A-2269-4528-B5D9-94A1D2D8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应用层的实体就是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应用程序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我们可以给网络中每台主机命名</a:t>
            </a:r>
            <a:endParaRPr lang="en-US" altLang="zh-CN" dirty="0"/>
          </a:p>
          <a:p>
            <a:pPr lvl="1"/>
            <a:r>
              <a:rPr lang="zh-CN" altLang="en-US" dirty="0"/>
              <a:t>网卡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主机名</a:t>
            </a:r>
            <a:endParaRPr lang="en-US" altLang="zh-CN" dirty="0"/>
          </a:p>
          <a:p>
            <a:r>
              <a:rPr lang="zh-CN" altLang="en-US" dirty="0"/>
              <a:t>每个主机的命名仍然不够</a:t>
            </a:r>
            <a:endParaRPr lang="en-US" altLang="zh-CN" dirty="0"/>
          </a:p>
          <a:p>
            <a:r>
              <a:rPr lang="zh-CN" altLang="en-US" dirty="0"/>
              <a:t>对于接收到的消息，需要区分是发给哪个应用程序</a:t>
            </a:r>
            <a:endParaRPr lang="en-US" altLang="zh-CN" dirty="0"/>
          </a:p>
          <a:p>
            <a:pPr lvl="1"/>
            <a:r>
              <a:rPr lang="zh-CN" altLang="en-US" dirty="0"/>
              <a:t>单个主机上可能运行多个应用程序</a:t>
            </a:r>
            <a:endParaRPr lang="en-US" altLang="zh-CN" dirty="0"/>
          </a:p>
          <a:p>
            <a:pPr lvl="1"/>
            <a:r>
              <a:rPr lang="zh-CN" altLang="en-US" dirty="0"/>
              <a:t>单个应用程序也可能创建多个连接</a:t>
            </a:r>
            <a:r>
              <a:rPr lang="en-US" altLang="zh-CN" dirty="0"/>
              <a:t>(socket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解决方案</a:t>
            </a:r>
            <a:r>
              <a:rPr lang="zh-CN" altLang="en-US" dirty="0"/>
              <a:t>：为每个应用以</a:t>
            </a:r>
            <a:r>
              <a:rPr lang="en-US" altLang="zh-CN" dirty="0">
                <a:solidFill>
                  <a:srgbClr val="0070C0"/>
                </a:solidFill>
              </a:rPr>
              <a:t>IP</a:t>
            </a:r>
            <a:r>
              <a:rPr lang="zh-CN" altLang="en-US" dirty="0">
                <a:solidFill>
                  <a:srgbClr val="0070C0"/>
                </a:solidFill>
              </a:rPr>
              <a:t>地址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端口号</a:t>
            </a:r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服务器：</a:t>
            </a:r>
            <a:r>
              <a:rPr lang="en-US" altLang="zh-CN" dirty="0"/>
              <a:t>80</a:t>
            </a:r>
          </a:p>
          <a:p>
            <a:pPr lvl="1"/>
            <a:r>
              <a:rPr lang="zh-CN" altLang="en-US" dirty="0"/>
              <a:t>邮件服务器：</a:t>
            </a:r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575CB3-3F46-4921-8566-B285FC3AF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BDF5B44-1256-47F3-B36B-4CEFB567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应用层的通信实体</a:t>
            </a: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653A0212-2F58-446A-B4DE-9239AE49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2690813"/>
            <a:ext cx="3258094" cy="19796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E1A33444-89F6-4E98-92FB-FBED47B9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3198277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73DF2F46-9D3A-4B36-970F-820008F22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4324" y="3503613"/>
            <a:ext cx="3174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id="{3705D9B4-FE15-4C9C-825C-8AF8425D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2" y="3486150"/>
            <a:ext cx="3309938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08CE34E0-4BA2-451F-989C-2008C3142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2261" y="3824288"/>
            <a:ext cx="3174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778874A2-FFA2-41FC-ACA5-F6778CA7E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974" y="4133851"/>
            <a:ext cx="3174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80FAF4D2-10F1-4E3D-9B11-830919A0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974" y="4419601"/>
            <a:ext cx="3174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28750960-B3D9-401B-A7D8-850D6F8A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7" y="2733675"/>
            <a:ext cx="3309938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8A1B8DBE-FE3B-4F40-8093-9B7F63A6C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7" y="4391025"/>
            <a:ext cx="3309938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5A0F83F9-B76A-4120-AB79-973E7E7C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7" y="4105275"/>
            <a:ext cx="3309938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41761FDA-17D2-45E0-A106-EFED8638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2" y="3810000"/>
            <a:ext cx="3309938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6" name="Oval 57">
            <a:extLst>
              <a:ext uri="{FF2B5EF4-FFF2-40B4-BE49-F238E27FC236}">
                <a16:creationId xmlns:a16="http://schemas.microsoft.com/office/drawing/2014/main" id="{1CCF623C-3A4A-4311-9BE5-3518883C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699" y="3033492"/>
            <a:ext cx="1166202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Process 1</a:t>
            </a:r>
          </a:p>
        </p:txBody>
      </p:sp>
      <p:grpSp>
        <p:nvGrpSpPr>
          <p:cNvPr id="17" name="Group 58">
            <a:extLst>
              <a:ext uri="{FF2B5EF4-FFF2-40B4-BE49-F238E27FC236}">
                <a16:creationId xmlns:a16="http://schemas.microsoft.com/office/drawing/2014/main" id="{6894B74C-0D5E-4BC1-9C58-32C67363BCD9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303585"/>
            <a:ext cx="379414" cy="225425"/>
            <a:chOff x="1287" y="2524"/>
            <a:chExt cx="260" cy="100"/>
          </a:xfrm>
        </p:grpSpPr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C0CA0815-6B11-428F-88C2-35908BA3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9" name="Rectangle 60">
              <a:extLst>
                <a:ext uri="{FF2B5EF4-FFF2-40B4-BE49-F238E27FC236}">
                  <a16:creationId xmlns:a16="http://schemas.microsoft.com/office/drawing/2014/main" id="{FCF5E177-9546-4AE6-8F05-F205F687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0" name="Rectangle 61">
              <a:extLst>
                <a:ext uri="{FF2B5EF4-FFF2-40B4-BE49-F238E27FC236}">
                  <a16:creationId xmlns:a16="http://schemas.microsoft.com/office/drawing/2014/main" id="{D532E2D7-9DF5-4911-9A86-50DE0EEE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17A6741F-B0FE-4312-9DD2-552AD134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22" name="Group 58">
            <a:extLst>
              <a:ext uri="{FF2B5EF4-FFF2-40B4-BE49-F238E27FC236}">
                <a16:creationId xmlns:a16="http://schemas.microsoft.com/office/drawing/2014/main" id="{3C59FC68-0676-43E1-BAE7-0A39A1F5C02E}"/>
              </a:ext>
            </a:extLst>
          </p:cNvPr>
          <p:cNvGrpSpPr>
            <a:grpSpLocks/>
          </p:cNvGrpSpPr>
          <p:nvPr/>
        </p:nvGrpSpPr>
        <p:grpSpPr bwMode="auto">
          <a:xfrm>
            <a:off x="8707347" y="3306486"/>
            <a:ext cx="379414" cy="225425"/>
            <a:chOff x="1287" y="2524"/>
            <a:chExt cx="260" cy="100"/>
          </a:xfrm>
        </p:grpSpPr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141E504-822D-4594-8CB1-EC5FEE22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4" name="Rectangle 60">
              <a:extLst>
                <a:ext uri="{FF2B5EF4-FFF2-40B4-BE49-F238E27FC236}">
                  <a16:creationId xmlns:a16="http://schemas.microsoft.com/office/drawing/2014/main" id="{A01B6E11-CF87-4800-B411-B5A20E46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5" name="Rectangle 61">
              <a:extLst>
                <a:ext uri="{FF2B5EF4-FFF2-40B4-BE49-F238E27FC236}">
                  <a16:creationId xmlns:a16="http://schemas.microsoft.com/office/drawing/2014/main" id="{D0A6C709-50A7-41B1-9430-7585521BE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4107C905-F1D3-4218-B7F7-5273EC926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7" name="Oval 57">
            <a:extLst>
              <a:ext uri="{FF2B5EF4-FFF2-40B4-BE49-F238E27FC236}">
                <a16:creationId xmlns:a16="http://schemas.microsoft.com/office/drawing/2014/main" id="{49E21A38-E4FB-4DD4-A04F-2A83B34C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756" y="3025260"/>
            <a:ext cx="1166202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Process 2</a:t>
            </a:r>
          </a:p>
        </p:txBody>
      </p:sp>
      <p:grpSp>
        <p:nvGrpSpPr>
          <p:cNvPr id="28" name="Group 58">
            <a:extLst>
              <a:ext uri="{FF2B5EF4-FFF2-40B4-BE49-F238E27FC236}">
                <a16:creationId xmlns:a16="http://schemas.microsoft.com/office/drawing/2014/main" id="{6DC04ACB-B638-4ED8-9C3C-C5228AD07B99}"/>
              </a:ext>
            </a:extLst>
          </p:cNvPr>
          <p:cNvGrpSpPr>
            <a:grpSpLocks/>
          </p:cNvGrpSpPr>
          <p:nvPr/>
        </p:nvGrpSpPr>
        <p:grpSpPr bwMode="auto">
          <a:xfrm>
            <a:off x="10154163" y="3291894"/>
            <a:ext cx="379414" cy="225425"/>
            <a:chOff x="1287" y="2524"/>
            <a:chExt cx="260" cy="100"/>
          </a:xfrm>
        </p:grpSpPr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769A9EDB-019A-41C1-9947-F3AE9B4E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0BC78A65-645E-445E-9BEB-D8D930D6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1" name="Rectangle 61">
              <a:extLst>
                <a:ext uri="{FF2B5EF4-FFF2-40B4-BE49-F238E27FC236}">
                  <a16:creationId xmlns:a16="http://schemas.microsoft.com/office/drawing/2014/main" id="{10DCCCF9-E2FF-45B5-A60D-F69414A4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485BE46F-2B00-474A-AC2B-33653E9D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3" name="Text Box 56">
            <a:extLst>
              <a:ext uri="{FF2B5EF4-FFF2-40B4-BE49-F238E27FC236}">
                <a16:creationId xmlns:a16="http://schemas.microsoft.com/office/drawing/2014/main" id="{2A0061EE-61F2-4A70-AB57-C13D2156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818" y="1936213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34" name="Line 92">
            <a:extLst>
              <a:ext uri="{FF2B5EF4-FFF2-40B4-BE49-F238E27FC236}">
                <a16:creationId xmlns:a16="http://schemas.microsoft.com/office/drawing/2014/main" id="{FC2DDE09-7E5E-4393-A403-8F642CE77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2310306"/>
            <a:ext cx="480401" cy="108853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92">
            <a:extLst>
              <a:ext uri="{FF2B5EF4-FFF2-40B4-BE49-F238E27FC236}">
                <a16:creationId xmlns:a16="http://schemas.microsoft.com/office/drawing/2014/main" id="{F2B85F06-55C4-4062-9977-140F35717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1" y="2302926"/>
            <a:ext cx="848500" cy="110329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92">
            <a:extLst>
              <a:ext uri="{FF2B5EF4-FFF2-40B4-BE49-F238E27FC236}">
                <a16:creationId xmlns:a16="http://schemas.microsoft.com/office/drawing/2014/main" id="{4CB724CE-7900-4068-8745-716181FB58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6307" y="2332040"/>
            <a:ext cx="610996" cy="1065311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0D3DF3-1F41-4618-993F-56B5ED89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zh-CN" altLang="en-US" dirty="0"/>
              <a:t>应用程序以</a:t>
            </a:r>
            <a:r>
              <a:rPr lang="en-US" altLang="zh-CN" dirty="0"/>
              <a:t>2</a:t>
            </a:r>
            <a:r>
              <a:rPr lang="zh-CN" altLang="en-US" dirty="0"/>
              <a:t>种方式组织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A103E5-F3D3-464F-B33A-7848C05DC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A9CA588-FCE3-46CA-94F0-256BC36C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应用程序的组织架构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6EFB6BF-C25D-4A67-8028-0788397FE090}"/>
              </a:ext>
            </a:extLst>
          </p:cNvPr>
          <p:cNvSpPr>
            <a:spLocks noGrp="1"/>
          </p:cNvSpPr>
          <p:nvPr/>
        </p:nvSpPr>
        <p:spPr>
          <a:xfrm>
            <a:off x="1459297" y="3429000"/>
            <a:ext cx="9273406" cy="1219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0680" indent="-360680" algn="l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客户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服务器（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C/S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, Client/Server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）方式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kumimoji="1"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对等（</a:t>
            </a:r>
            <a:r>
              <a:rPr kumimoji="1"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P2P</a:t>
            </a:r>
            <a:r>
              <a:rPr kumimoji="1"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Peer to Peer</a:t>
            </a:r>
            <a:r>
              <a:rPr kumimoji="1"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）方式</a:t>
            </a:r>
          </a:p>
        </p:txBody>
      </p:sp>
    </p:spTree>
    <p:extLst>
      <p:ext uri="{BB962C8B-B14F-4D97-AF65-F5344CB8AC3E}">
        <p14:creationId xmlns:p14="http://schemas.microsoft.com/office/powerpoint/2010/main" val="2809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客户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zh-CN" altLang="en-US" dirty="0">
                <a:sym typeface="+mn-ea"/>
              </a:rPr>
              <a:t>服务器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C/S, Client/Server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dirty="0">
                <a:sym typeface="+mn-ea"/>
              </a:rPr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835134" cy="452596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+mn-ea"/>
                <a:cs typeface="微软雅黑" panose="020B0503020204020204" pitchFamily="34" charset="-122"/>
                <a:sym typeface="+mn-ea"/>
              </a:rPr>
              <a:t>应用层的许多协议是基于</a:t>
            </a:r>
            <a:r>
              <a:rPr lang="en-US" altLang="zh-CN" dirty="0">
                <a:latin typeface="+mn-ea"/>
                <a:cs typeface="微软雅黑" panose="020B0503020204020204" pitchFamily="34" charset="-122"/>
                <a:sym typeface="+mn-ea"/>
              </a:rPr>
              <a:t>C/S</a:t>
            </a:r>
            <a:r>
              <a:rPr lang="zh-CN" altLang="en-US" dirty="0">
                <a:latin typeface="+mn-ea"/>
                <a:cs typeface="微软雅黑" panose="020B0503020204020204" pitchFamily="34" charset="-122"/>
                <a:sym typeface="+mn-ea"/>
              </a:rPr>
              <a:t>方式，例如，在移动互联网环境下，每个应用</a:t>
            </a:r>
            <a:r>
              <a:rPr lang="en-US" altLang="zh-CN" dirty="0">
                <a:latin typeface="+mn-ea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>
                <a:latin typeface="+mn-ea"/>
                <a:cs typeface="微软雅黑" panose="020B0503020204020204" pitchFamily="34" charset="-122"/>
                <a:sym typeface="+mn-ea"/>
              </a:rPr>
              <a:t>都是一个客户端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客户(client)和服务器(server)是指通信中所涉及的2个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应用进程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solidFill>
                  <a:srgbClr val="7030A0"/>
                </a:solidFill>
                <a:latin typeface="+mn-ea"/>
                <a:ea typeface="+mn-ea"/>
                <a:sym typeface="+mn-ea"/>
              </a:rPr>
              <a:t>客户/服务器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方式描述的是</a:t>
            </a:r>
            <a:r>
              <a:rPr lang="zh-CN" altLang="en-US" dirty="0">
                <a:solidFill>
                  <a:srgbClr val="7030A0"/>
                </a:solidFill>
                <a:latin typeface="+mn-ea"/>
                <a:ea typeface="+mn-ea"/>
                <a:sym typeface="+mn-ea"/>
              </a:rPr>
              <a:t>应用进程之间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服务和被服务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的关系</a:t>
            </a:r>
          </a:p>
          <a:p>
            <a:pPr lvl="1" algn="just">
              <a:lnSpc>
                <a:spcPct val="11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客户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是服务请求方（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主动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请求服务，被服务）</a:t>
            </a:r>
            <a:endParaRPr lang="en-US" altLang="zh-CN" dirty="0">
              <a:latin typeface="+mn-ea"/>
              <a:ea typeface="+mn-ea"/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1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服务器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是服务提供方（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被动</a:t>
            </a:r>
            <a:r>
              <a:rPr lang="zh-CN" altLang="en-US" dirty="0">
                <a:latin typeface="+mn-ea"/>
                <a:ea typeface="+mn-ea"/>
                <a:cs typeface="微软雅黑" panose="020B0503020204020204" pitchFamily="34" charset="-122"/>
                <a:sym typeface="+mn-ea"/>
              </a:rPr>
              <a:t>接受服务请求，提供服务）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E221A6-C207-401C-A3D5-379E1F1F712A}"/>
              </a:ext>
            </a:extLst>
          </p:cNvPr>
          <p:cNvGrpSpPr/>
          <p:nvPr/>
        </p:nvGrpSpPr>
        <p:grpSpPr>
          <a:xfrm>
            <a:off x="7772400" y="3124200"/>
            <a:ext cx="4095819" cy="985667"/>
            <a:chOff x="3977" y="8479"/>
            <a:chExt cx="6450" cy="152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1E18243-68F0-42B2-BFF2-70BAF6747FD3}"/>
                </a:ext>
              </a:extLst>
            </p:cNvPr>
            <p:cNvSpPr/>
            <p:nvPr/>
          </p:nvSpPr>
          <p:spPr>
            <a:xfrm>
              <a:off x="3977" y="8566"/>
              <a:ext cx="1876" cy="1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02DC30-FEA7-401B-8B47-0A215D4FDF34}"/>
                </a:ext>
              </a:extLst>
            </p:cNvPr>
            <p:cNvSpPr txBox="1"/>
            <p:nvPr/>
          </p:nvSpPr>
          <p:spPr>
            <a:xfrm>
              <a:off x="4166" y="8994"/>
              <a:ext cx="1498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9684A0B-535C-4DFC-92E3-3C9AE034ACB1}"/>
                </a:ext>
              </a:extLst>
            </p:cNvPr>
            <p:cNvSpPr/>
            <p:nvPr/>
          </p:nvSpPr>
          <p:spPr>
            <a:xfrm>
              <a:off x="8551" y="8566"/>
              <a:ext cx="1876" cy="1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769A39-ADCB-42DC-AD08-47E3F7F40BDB}"/>
                </a:ext>
              </a:extLst>
            </p:cNvPr>
            <p:cNvSpPr txBox="1"/>
            <p:nvPr/>
          </p:nvSpPr>
          <p:spPr>
            <a:xfrm>
              <a:off x="8855" y="9017"/>
              <a:ext cx="1498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A4819BC-A57A-43AA-8811-8B31269E6532}"/>
                </a:ext>
              </a:extLst>
            </p:cNvPr>
            <p:cNvCxnSpPr/>
            <p:nvPr/>
          </p:nvCxnSpPr>
          <p:spPr>
            <a:xfrm>
              <a:off x="6144" y="9004"/>
              <a:ext cx="1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51E0284-B6B2-4EF7-A382-4CB9A9C406C8}"/>
                </a:ext>
              </a:extLst>
            </p:cNvPr>
            <p:cNvCxnSpPr/>
            <p:nvPr/>
          </p:nvCxnSpPr>
          <p:spPr>
            <a:xfrm flipH="1">
              <a:off x="6144" y="9440"/>
              <a:ext cx="1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07BAC5B-5CB9-4DEC-96DE-6A93C9B6FA6A}"/>
                </a:ext>
              </a:extLst>
            </p:cNvPr>
            <p:cNvSpPr txBox="1"/>
            <p:nvPr/>
          </p:nvSpPr>
          <p:spPr>
            <a:xfrm>
              <a:off x="5929" y="8479"/>
              <a:ext cx="2736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306FC7-93BE-4AD0-B6F0-14E0FE2D9629}"/>
                </a:ext>
              </a:extLst>
            </p:cNvPr>
            <p:cNvSpPr txBox="1"/>
            <p:nvPr/>
          </p:nvSpPr>
          <p:spPr>
            <a:xfrm>
              <a:off x="5986" y="9470"/>
              <a:ext cx="2680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12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1E5947-D885-459F-8563-C063834A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69853C0-D823-41BC-9982-A2F1C536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客户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zh-CN" altLang="en-US" dirty="0">
                <a:sym typeface="+mn-ea"/>
              </a:rPr>
              <a:t>服务器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C/S, Client/Server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dirty="0">
                <a:sym typeface="+mn-ea"/>
              </a:rPr>
              <a:t>方式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734306-694F-46BA-9E2D-0893A29C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6297"/>
              </p:ext>
            </p:extLst>
          </p:nvPr>
        </p:nvGraphicFramePr>
        <p:xfrm>
          <a:off x="2384820" y="1828800"/>
          <a:ext cx="7662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227">
                  <a:extLst>
                    <a:ext uri="{9D8B030D-6E8A-4147-A177-3AD203B41FA5}">
                      <a16:colId xmlns:a16="http://schemas.microsoft.com/office/drawing/2014/main" val="1495212398"/>
                    </a:ext>
                  </a:extLst>
                </a:gridCol>
                <a:gridCol w="3831227">
                  <a:extLst>
                    <a:ext uri="{9D8B030D-6E8A-4147-A177-3AD203B41FA5}">
                      <a16:colId xmlns:a16="http://schemas.microsoft.com/office/drawing/2014/main" val="595879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客户端程序：主动发起通信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服务器程序：等待被连接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可以临时接入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必须始终在线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可以使用动态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地址与端口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必须有固定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地址与端口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互相之间不通信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可以扩展多个实体共同完成服务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5855"/>
                  </a:ext>
                </a:extLst>
              </a:tr>
            </a:tbl>
          </a:graphicData>
        </a:graphic>
      </p:graphicFrame>
      <p:grpSp>
        <p:nvGrpSpPr>
          <p:cNvPr id="767" name="组合 766">
            <a:extLst>
              <a:ext uri="{FF2B5EF4-FFF2-40B4-BE49-F238E27FC236}">
                <a16:creationId xmlns:a16="http://schemas.microsoft.com/office/drawing/2014/main" id="{ADC41F73-11F1-4FD5-B58E-CB5668F2FA1B}"/>
              </a:ext>
            </a:extLst>
          </p:cNvPr>
          <p:cNvGrpSpPr/>
          <p:nvPr/>
        </p:nvGrpSpPr>
        <p:grpSpPr>
          <a:xfrm>
            <a:off x="4267200" y="4729333"/>
            <a:ext cx="4095819" cy="985667"/>
            <a:chOff x="3977" y="8479"/>
            <a:chExt cx="6450" cy="1527"/>
          </a:xfrm>
        </p:grpSpPr>
        <p:sp>
          <p:nvSpPr>
            <p:cNvPr id="768" name="矩形: 圆角 767">
              <a:extLst>
                <a:ext uri="{FF2B5EF4-FFF2-40B4-BE49-F238E27FC236}">
                  <a16:creationId xmlns:a16="http://schemas.microsoft.com/office/drawing/2014/main" id="{A32F0E98-B5C2-4B2E-959D-D4A4410F3B65}"/>
                </a:ext>
              </a:extLst>
            </p:cNvPr>
            <p:cNvSpPr/>
            <p:nvPr/>
          </p:nvSpPr>
          <p:spPr>
            <a:xfrm>
              <a:off x="3977" y="8566"/>
              <a:ext cx="1876" cy="1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769" name="文本框 768">
              <a:extLst>
                <a:ext uri="{FF2B5EF4-FFF2-40B4-BE49-F238E27FC236}">
                  <a16:creationId xmlns:a16="http://schemas.microsoft.com/office/drawing/2014/main" id="{306DE348-9497-42B3-B300-EAEEBA1BDBB1}"/>
                </a:ext>
              </a:extLst>
            </p:cNvPr>
            <p:cNvSpPr txBox="1"/>
            <p:nvPr/>
          </p:nvSpPr>
          <p:spPr>
            <a:xfrm>
              <a:off x="4166" y="8994"/>
              <a:ext cx="1498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sp>
          <p:nvSpPr>
            <p:cNvPr id="770" name="矩形: 圆角 769">
              <a:extLst>
                <a:ext uri="{FF2B5EF4-FFF2-40B4-BE49-F238E27FC236}">
                  <a16:creationId xmlns:a16="http://schemas.microsoft.com/office/drawing/2014/main" id="{FF657E1C-0D7C-4BAA-A69C-DF6A3D55559B}"/>
                </a:ext>
              </a:extLst>
            </p:cNvPr>
            <p:cNvSpPr/>
            <p:nvPr/>
          </p:nvSpPr>
          <p:spPr>
            <a:xfrm>
              <a:off x="8551" y="8566"/>
              <a:ext cx="1876" cy="1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771" name="文本框 770">
              <a:extLst>
                <a:ext uri="{FF2B5EF4-FFF2-40B4-BE49-F238E27FC236}">
                  <a16:creationId xmlns:a16="http://schemas.microsoft.com/office/drawing/2014/main" id="{304D7066-691D-49AC-85AE-632D25B63075}"/>
                </a:ext>
              </a:extLst>
            </p:cNvPr>
            <p:cNvSpPr txBox="1"/>
            <p:nvPr/>
          </p:nvSpPr>
          <p:spPr>
            <a:xfrm>
              <a:off x="8855" y="9017"/>
              <a:ext cx="1498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</a:p>
          </p:txBody>
        </p:sp>
        <p:cxnSp>
          <p:nvCxnSpPr>
            <p:cNvPr id="774" name="直接箭头连接符 773">
              <a:extLst>
                <a:ext uri="{FF2B5EF4-FFF2-40B4-BE49-F238E27FC236}">
                  <a16:creationId xmlns:a16="http://schemas.microsoft.com/office/drawing/2014/main" id="{5C36F4F6-25A7-4191-9F22-A2F483D0C1EE}"/>
                </a:ext>
              </a:extLst>
            </p:cNvPr>
            <p:cNvCxnSpPr/>
            <p:nvPr/>
          </p:nvCxnSpPr>
          <p:spPr>
            <a:xfrm>
              <a:off x="6144" y="9004"/>
              <a:ext cx="1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箭头连接符 775">
              <a:extLst>
                <a:ext uri="{FF2B5EF4-FFF2-40B4-BE49-F238E27FC236}">
                  <a16:creationId xmlns:a16="http://schemas.microsoft.com/office/drawing/2014/main" id="{29CC6AE6-E565-43FF-BD8D-0612732B0F33}"/>
                </a:ext>
              </a:extLst>
            </p:cNvPr>
            <p:cNvCxnSpPr/>
            <p:nvPr/>
          </p:nvCxnSpPr>
          <p:spPr>
            <a:xfrm flipH="1">
              <a:off x="6144" y="9440"/>
              <a:ext cx="1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DC53448B-6007-4432-BB55-CA69647ED89D}"/>
                </a:ext>
              </a:extLst>
            </p:cNvPr>
            <p:cNvSpPr txBox="1"/>
            <p:nvPr/>
          </p:nvSpPr>
          <p:spPr>
            <a:xfrm>
              <a:off x="5929" y="8479"/>
              <a:ext cx="2736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9" name="文本框 778">
              <a:extLst>
                <a:ext uri="{FF2B5EF4-FFF2-40B4-BE49-F238E27FC236}">
                  <a16:creationId xmlns:a16="http://schemas.microsoft.com/office/drawing/2014/main" id="{CA2F5CAA-07E9-4F21-99F9-8B64813E9458}"/>
                </a:ext>
              </a:extLst>
            </p:cNvPr>
            <p:cNvSpPr txBox="1"/>
            <p:nvPr/>
          </p:nvSpPr>
          <p:spPr>
            <a:xfrm>
              <a:off x="5986" y="9470"/>
              <a:ext cx="2680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782" name="文本框 781">
            <a:extLst>
              <a:ext uri="{FF2B5EF4-FFF2-40B4-BE49-F238E27FC236}">
                <a16:creationId xmlns:a16="http://schemas.microsoft.com/office/drawing/2014/main" id="{1EB75CFB-71D5-4863-869E-B25A4340F48C}"/>
              </a:ext>
            </a:extLst>
          </p:cNvPr>
          <p:cNvSpPr txBox="1"/>
          <p:nvPr/>
        </p:nvSpPr>
        <p:spPr>
          <a:xfrm>
            <a:off x="3253072" y="3603277"/>
            <a:ext cx="592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一个客户端可以向多个服务器发起通信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一个服务器也可以响应多个客户端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9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客户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zh-CN" altLang="en-US" dirty="0">
                <a:sym typeface="+mn-ea"/>
              </a:rPr>
              <a:t>服务器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C/S, Client/Server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dirty="0">
                <a:sym typeface="+mn-ea"/>
              </a:rPr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0800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分层网络视角下的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C/S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通信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2209079" y="2377735"/>
            <a:ext cx="7908926" cy="3771802"/>
            <a:chOff x="2209079" y="2377735"/>
            <a:chExt cx="7908926" cy="3771802"/>
          </a:xfrm>
        </p:grpSpPr>
        <p:sp>
          <p:nvSpPr>
            <p:cNvPr id="70" name="直接连接符 146434"/>
            <p:cNvSpPr>
              <a:spLocks noChangeShapeType="1"/>
            </p:cNvSpPr>
            <p:nvPr/>
          </p:nvSpPr>
          <p:spPr bwMode="auto">
            <a:xfrm>
              <a:off x="6165129" y="5497409"/>
              <a:ext cx="0" cy="32447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矩形 146435"/>
            <p:cNvSpPr>
              <a:spLocks noChangeArrowheads="1"/>
            </p:cNvSpPr>
            <p:nvPr/>
          </p:nvSpPr>
          <p:spPr bwMode="auto">
            <a:xfrm>
              <a:off x="4756699" y="2803174"/>
              <a:ext cx="2898775" cy="269423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146436"/>
            <p:cNvSpPr txBox="1">
              <a:spLocks noChangeArrowheads="1"/>
            </p:cNvSpPr>
            <p:nvPr/>
          </p:nvSpPr>
          <p:spPr bwMode="auto">
            <a:xfrm>
              <a:off x="5480599" y="4655421"/>
              <a:ext cx="1452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73" name="直接连接符 146437"/>
            <p:cNvSpPr>
              <a:spLocks noChangeShapeType="1"/>
            </p:cNvSpPr>
            <p:nvPr/>
          </p:nvSpPr>
          <p:spPr bwMode="auto">
            <a:xfrm>
              <a:off x="4756699" y="5089114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146438"/>
            <p:cNvSpPr>
              <a:spLocks noChangeShapeType="1"/>
            </p:cNvSpPr>
            <p:nvPr/>
          </p:nvSpPr>
          <p:spPr bwMode="auto">
            <a:xfrm>
              <a:off x="4756699" y="4679550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146439"/>
            <p:cNvSpPr>
              <a:spLocks noChangeShapeType="1"/>
            </p:cNvSpPr>
            <p:nvPr/>
          </p:nvSpPr>
          <p:spPr bwMode="auto">
            <a:xfrm>
              <a:off x="4756699" y="4271256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146440"/>
            <p:cNvSpPr>
              <a:spLocks noChangeShapeType="1"/>
            </p:cNvSpPr>
            <p:nvPr/>
          </p:nvSpPr>
          <p:spPr bwMode="auto">
            <a:xfrm>
              <a:off x="4756699" y="3863596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文本框 146441"/>
            <p:cNvSpPr txBox="1">
              <a:spLocks noChangeArrowheads="1"/>
            </p:cNvSpPr>
            <p:nvPr/>
          </p:nvSpPr>
          <p:spPr bwMode="auto">
            <a:xfrm>
              <a:off x="5715549" y="5063715"/>
              <a:ext cx="944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78" name="文本框 146442"/>
            <p:cNvSpPr txBox="1">
              <a:spLocks noChangeArrowheads="1"/>
            </p:cNvSpPr>
            <p:nvPr/>
          </p:nvSpPr>
          <p:spPr bwMode="auto">
            <a:xfrm>
              <a:off x="5715549" y="3852167"/>
              <a:ext cx="944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79" name="文本框 146443"/>
            <p:cNvSpPr txBox="1">
              <a:spLocks noChangeArrowheads="1"/>
            </p:cNvSpPr>
            <p:nvPr/>
          </p:nvSpPr>
          <p:spPr bwMode="auto">
            <a:xfrm>
              <a:off x="5715549" y="4260461"/>
              <a:ext cx="944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80" name="文本框 146444"/>
            <p:cNvSpPr txBox="1">
              <a:spLocks noChangeArrowheads="1"/>
            </p:cNvSpPr>
            <p:nvPr/>
          </p:nvSpPr>
          <p:spPr bwMode="auto">
            <a:xfrm>
              <a:off x="5685704" y="2763170"/>
              <a:ext cx="944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81" name="文本框 146445"/>
            <p:cNvSpPr txBox="1">
              <a:spLocks noChangeArrowheads="1"/>
            </p:cNvSpPr>
            <p:nvPr/>
          </p:nvSpPr>
          <p:spPr bwMode="auto">
            <a:xfrm>
              <a:off x="5606329" y="2377735"/>
              <a:ext cx="1198880" cy="39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计算机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2" name="直接连接符 146447"/>
            <p:cNvSpPr>
              <a:spLocks noChangeShapeType="1"/>
            </p:cNvSpPr>
            <p:nvPr/>
          </p:nvSpPr>
          <p:spPr bwMode="auto">
            <a:xfrm flipH="1">
              <a:off x="5502973" y="3691833"/>
              <a:ext cx="0" cy="1717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椭圆 146448"/>
            <p:cNvSpPr>
              <a:spLocks noChangeArrowheads="1"/>
            </p:cNvSpPr>
            <p:nvPr/>
          </p:nvSpPr>
          <p:spPr bwMode="auto">
            <a:xfrm>
              <a:off x="4931345" y="3227025"/>
              <a:ext cx="1143258" cy="438139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146449"/>
            <p:cNvSpPr txBox="1">
              <a:spLocks noChangeArrowheads="1"/>
            </p:cNvSpPr>
            <p:nvPr/>
          </p:nvSpPr>
          <p:spPr bwMode="auto">
            <a:xfrm>
              <a:off x="4839249" y="3294616"/>
              <a:ext cx="1405255" cy="342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FFFF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  <a:r>
                <a:rPr lang="en-US" altLang="zh-CN" sz="2000" dirty="0">
                  <a:solidFill>
                    <a:srgbClr val="FFFF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en-US" altLang="zh-CN" sz="32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" name="直接连接符 146451"/>
            <p:cNvSpPr>
              <a:spLocks noChangeShapeType="1"/>
            </p:cNvSpPr>
            <p:nvPr/>
          </p:nvSpPr>
          <p:spPr bwMode="auto">
            <a:xfrm flipH="1">
              <a:off x="6939829" y="3672246"/>
              <a:ext cx="0" cy="1802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椭圆 146452"/>
            <p:cNvSpPr>
              <a:spLocks noChangeArrowheads="1"/>
            </p:cNvSpPr>
            <p:nvPr/>
          </p:nvSpPr>
          <p:spPr bwMode="auto">
            <a:xfrm>
              <a:off x="6337849" y="3227025"/>
              <a:ext cx="1141730" cy="438139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146453"/>
            <p:cNvSpPr txBox="1">
              <a:spLocks noChangeArrowheads="1"/>
            </p:cNvSpPr>
            <p:nvPr/>
          </p:nvSpPr>
          <p:spPr bwMode="auto">
            <a:xfrm>
              <a:off x="6372784" y="3267921"/>
              <a:ext cx="1105207" cy="369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FFFF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  <a:r>
                <a:rPr lang="en-US" altLang="zh-CN" sz="2000" dirty="0">
                  <a:solidFill>
                    <a:srgbClr val="FFFF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en-US" altLang="zh-CN" sz="32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" name="任意多边形 146455"/>
            <p:cNvSpPr>
              <a:spLocks noChangeArrowheads="1"/>
            </p:cNvSpPr>
            <p:nvPr/>
          </p:nvSpPr>
          <p:spPr bwMode="auto">
            <a:xfrm>
              <a:off x="2940917" y="5497091"/>
              <a:ext cx="6454775" cy="652446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29 h 333"/>
                <a:gd name="T4" fmla="*/ 14 w 3527"/>
                <a:gd name="T5" fmla="*/ 192 h 333"/>
                <a:gd name="T6" fmla="*/ 50 w 3527"/>
                <a:gd name="T7" fmla="*/ 270 h 333"/>
                <a:gd name="T8" fmla="*/ 122 w 3527"/>
                <a:gd name="T9" fmla="*/ 318 h 333"/>
                <a:gd name="T10" fmla="*/ 177 w 3527"/>
                <a:gd name="T11" fmla="*/ 330 h 333"/>
                <a:gd name="T12" fmla="*/ 3360 w 3527"/>
                <a:gd name="T13" fmla="*/ 333 h 333"/>
                <a:gd name="T14" fmla="*/ 3422 w 3527"/>
                <a:gd name="T15" fmla="*/ 318 h 333"/>
                <a:gd name="T16" fmla="*/ 3482 w 3527"/>
                <a:gd name="T17" fmla="*/ 282 h 333"/>
                <a:gd name="T18" fmla="*/ 3512 w 3527"/>
                <a:gd name="T19" fmla="*/ 234 h 333"/>
                <a:gd name="T20" fmla="*/ 3524 w 3527"/>
                <a:gd name="T21" fmla="*/ 162 h 333"/>
                <a:gd name="T22" fmla="*/ 3527 w 3527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9" name="组合 146456"/>
            <p:cNvGrpSpPr/>
            <p:nvPr/>
          </p:nvGrpSpPr>
          <p:grpSpPr bwMode="auto">
            <a:xfrm>
              <a:off x="2209079" y="2377735"/>
              <a:ext cx="1497013" cy="3119356"/>
              <a:chOff x="0" y="0"/>
              <a:chExt cx="943" cy="1965"/>
            </a:xfrm>
          </p:grpSpPr>
          <p:sp>
            <p:nvSpPr>
              <p:cNvPr id="109" name="矩形 146457"/>
              <p:cNvSpPr>
                <a:spLocks noChangeArrowheads="1"/>
              </p:cNvSpPr>
              <p:nvPr/>
            </p:nvSpPr>
            <p:spPr bwMode="auto">
              <a:xfrm>
                <a:off x="0" y="268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文本框 146458"/>
              <p:cNvSpPr txBox="1">
                <a:spLocks noChangeArrowheads="1"/>
              </p:cNvSpPr>
              <p:nvPr/>
            </p:nvSpPr>
            <p:spPr bwMode="auto">
              <a:xfrm>
                <a:off x="28" y="1435"/>
                <a:ext cx="91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数据链路层</a:t>
                </a:r>
              </a:p>
            </p:txBody>
          </p:sp>
          <p:sp>
            <p:nvSpPr>
              <p:cNvPr id="111" name="直接连接符 146459"/>
              <p:cNvSpPr>
                <a:spLocks noChangeShapeType="1"/>
              </p:cNvSpPr>
              <p:nvPr/>
            </p:nvSpPr>
            <p:spPr bwMode="auto">
              <a:xfrm>
                <a:off x="0" y="1708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直接连接符 146460"/>
              <p:cNvSpPr>
                <a:spLocks noChangeShapeType="1"/>
              </p:cNvSpPr>
              <p:nvPr/>
            </p:nvSpPr>
            <p:spPr bwMode="auto">
              <a:xfrm>
                <a:off x="0" y="145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直接连接符 146461"/>
              <p:cNvSpPr>
                <a:spLocks noChangeShapeType="1"/>
              </p:cNvSpPr>
              <p:nvPr/>
            </p:nvSpPr>
            <p:spPr bwMode="auto">
              <a:xfrm>
                <a:off x="0" y="1193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直接连接符 146462"/>
              <p:cNvSpPr>
                <a:spLocks noChangeShapeType="1"/>
              </p:cNvSpPr>
              <p:nvPr/>
            </p:nvSpPr>
            <p:spPr bwMode="auto">
              <a:xfrm>
                <a:off x="0" y="936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文本框 146463"/>
              <p:cNvSpPr txBox="1">
                <a:spLocks noChangeArrowheads="1"/>
              </p:cNvSpPr>
              <p:nvPr/>
            </p:nvSpPr>
            <p:spPr bwMode="auto">
              <a:xfrm>
                <a:off x="175" y="1692"/>
                <a:ext cx="59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物理层</a:t>
                </a:r>
              </a:p>
            </p:txBody>
          </p:sp>
          <p:sp>
            <p:nvSpPr>
              <p:cNvPr id="116" name="文本框 146464"/>
              <p:cNvSpPr txBox="1">
                <a:spLocks noChangeArrowheads="1"/>
              </p:cNvSpPr>
              <p:nvPr/>
            </p:nvSpPr>
            <p:spPr bwMode="auto">
              <a:xfrm>
                <a:off x="175" y="929"/>
                <a:ext cx="6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</a:t>
                </a:r>
              </a:p>
            </p:txBody>
          </p:sp>
          <p:sp>
            <p:nvSpPr>
              <p:cNvPr id="117" name="文本框 146465"/>
              <p:cNvSpPr txBox="1">
                <a:spLocks noChangeArrowheads="1"/>
              </p:cNvSpPr>
              <p:nvPr/>
            </p:nvSpPr>
            <p:spPr bwMode="auto">
              <a:xfrm>
                <a:off x="175" y="1186"/>
                <a:ext cx="59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  <p:sp>
            <p:nvSpPr>
              <p:cNvPr id="118" name="直接连接符 146466"/>
              <p:cNvSpPr>
                <a:spLocks noChangeShapeType="1"/>
              </p:cNvSpPr>
              <p:nvPr/>
            </p:nvSpPr>
            <p:spPr bwMode="auto">
              <a:xfrm>
                <a:off x="460" y="782"/>
                <a:ext cx="0" cy="141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椭圆 146467"/>
              <p:cNvSpPr>
                <a:spLocks noChangeArrowheads="1"/>
              </p:cNvSpPr>
              <p:nvPr/>
            </p:nvSpPr>
            <p:spPr bwMode="auto">
              <a:xfrm>
                <a:off x="83" y="525"/>
                <a:ext cx="775" cy="269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文本框 146468"/>
              <p:cNvSpPr txBox="1">
                <a:spLocks noChangeArrowheads="1"/>
              </p:cNvSpPr>
              <p:nvPr/>
            </p:nvSpPr>
            <p:spPr bwMode="auto">
              <a:xfrm>
                <a:off x="180" y="252"/>
                <a:ext cx="59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</a:p>
            </p:txBody>
          </p:sp>
          <p:sp>
            <p:nvSpPr>
              <p:cNvPr id="121" name="文本框 146469"/>
              <p:cNvSpPr txBox="1">
                <a:spLocks noChangeArrowheads="1"/>
              </p:cNvSpPr>
              <p:nvPr/>
            </p:nvSpPr>
            <p:spPr bwMode="auto">
              <a:xfrm>
                <a:off x="137" y="0"/>
                <a:ext cx="75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计算机 </a:t>
                </a:r>
                <a:r>
                  <a:rPr lang="en-US" altLang="zh-CN" sz="200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22" name="文本框 146470"/>
              <p:cNvSpPr txBox="1">
                <a:spLocks noChangeArrowheads="1"/>
              </p:cNvSpPr>
              <p:nvPr/>
            </p:nvSpPr>
            <p:spPr bwMode="auto">
              <a:xfrm>
                <a:off x="182" y="535"/>
                <a:ext cx="593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客户 </a:t>
                </a:r>
                <a:r>
                  <a:rPr lang="en-US" altLang="zh-CN" sz="2000" dirty="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endParaRPr lang="en-US" altLang="zh-CN" sz="32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90" name="矩形 146472"/>
            <p:cNvSpPr>
              <a:spLocks noChangeArrowheads="1"/>
            </p:cNvSpPr>
            <p:nvPr/>
          </p:nvSpPr>
          <p:spPr bwMode="auto">
            <a:xfrm>
              <a:off x="8620992" y="2803174"/>
              <a:ext cx="1493838" cy="269391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146473"/>
            <p:cNvSpPr txBox="1">
              <a:spLocks noChangeArrowheads="1"/>
            </p:cNvSpPr>
            <p:nvPr/>
          </p:nvSpPr>
          <p:spPr bwMode="auto">
            <a:xfrm>
              <a:off x="8665442" y="4655738"/>
              <a:ext cx="1452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2" name="直接连接符 146474"/>
            <p:cNvSpPr>
              <a:spLocks noChangeShapeType="1"/>
            </p:cNvSpPr>
            <p:nvPr/>
          </p:nvSpPr>
          <p:spPr bwMode="auto">
            <a:xfrm>
              <a:off x="8620992" y="5089114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146475"/>
            <p:cNvSpPr>
              <a:spLocks noChangeShapeType="1"/>
            </p:cNvSpPr>
            <p:nvPr/>
          </p:nvSpPr>
          <p:spPr bwMode="auto">
            <a:xfrm>
              <a:off x="8620992" y="4679550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直接连接符 146476"/>
            <p:cNvSpPr>
              <a:spLocks noChangeShapeType="1"/>
            </p:cNvSpPr>
            <p:nvPr/>
          </p:nvSpPr>
          <p:spPr bwMode="auto">
            <a:xfrm>
              <a:off x="8620992" y="4271573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直接连接符 146477"/>
            <p:cNvSpPr>
              <a:spLocks noChangeShapeType="1"/>
            </p:cNvSpPr>
            <p:nvPr/>
          </p:nvSpPr>
          <p:spPr bwMode="auto">
            <a:xfrm>
              <a:off x="8620992" y="3863596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文本框 146478"/>
            <p:cNvSpPr txBox="1">
              <a:spLocks noChangeArrowheads="1"/>
            </p:cNvSpPr>
            <p:nvPr/>
          </p:nvSpPr>
          <p:spPr bwMode="auto">
            <a:xfrm>
              <a:off x="8900392" y="5063715"/>
              <a:ext cx="944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7" name="文本框 146479"/>
            <p:cNvSpPr txBox="1">
              <a:spLocks noChangeArrowheads="1"/>
            </p:cNvSpPr>
            <p:nvPr/>
          </p:nvSpPr>
          <p:spPr bwMode="auto">
            <a:xfrm>
              <a:off x="8900392" y="3852484"/>
              <a:ext cx="954088" cy="40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98" name="文本框 146480"/>
            <p:cNvSpPr txBox="1">
              <a:spLocks noChangeArrowheads="1"/>
            </p:cNvSpPr>
            <p:nvPr/>
          </p:nvSpPr>
          <p:spPr bwMode="auto">
            <a:xfrm>
              <a:off x="8900392" y="4260461"/>
              <a:ext cx="944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9" name="直接连接符 146481"/>
            <p:cNvSpPr>
              <a:spLocks noChangeShapeType="1"/>
            </p:cNvSpPr>
            <p:nvPr/>
          </p:nvSpPr>
          <p:spPr bwMode="auto">
            <a:xfrm>
              <a:off x="9394106" y="3665164"/>
              <a:ext cx="0" cy="2206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椭圆 146482"/>
            <p:cNvSpPr>
              <a:spLocks noChangeArrowheads="1"/>
            </p:cNvSpPr>
            <p:nvPr/>
          </p:nvSpPr>
          <p:spPr bwMode="auto">
            <a:xfrm>
              <a:off x="8752755" y="3227025"/>
              <a:ext cx="1230313" cy="445221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46483"/>
            <p:cNvSpPr txBox="1">
              <a:spLocks noChangeArrowheads="1"/>
            </p:cNvSpPr>
            <p:nvPr/>
          </p:nvSpPr>
          <p:spPr bwMode="auto">
            <a:xfrm>
              <a:off x="8892455" y="2790474"/>
              <a:ext cx="944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02" name="文本框 146484"/>
            <p:cNvSpPr txBox="1">
              <a:spLocks noChangeArrowheads="1"/>
            </p:cNvSpPr>
            <p:nvPr/>
          </p:nvSpPr>
          <p:spPr bwMode="auto">
            <a:xfrm>
              <a:off x="8848005" y="2377735"/>
              <a:ext cx="1198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计算机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3" name="文本框 146485"/>
            <p:cNvSpPr txBox="1">
              <a:spLocks noChangeArrowheads="1"/>
            </p:cNvSpPr>
            <p:nvPr/>
          </p:nvSpPr>
          <p:spPr bwMode="auto">
            <a:xfrm>
              <a:off x="8940080" y="3227025"/>
              <a:ext cx="944563" cy="39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 </a:t>
              </a:r>
              <a:r>
                <a:rPr lang="en-US" altLang="zh-CN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en-US" altLang="zh-CN" sz="3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04" name="组合 146486"/>
            <p:cNvGrpSpPr/>
            <p:nvPr/>
          </p:nvGrpSpPr>
          <p:grpSpPr bwMode="auto">
            <a:xfrm>
              <a:off x="5606329" y="5774262"/>
              <a:ext cx="1327149" cy="336164"/>
              <a:chOff x="317" y="208"/>
              <a:chExt cx="596" cy="644"/>
            </a:xfrm>
          </p:grpSpPr>
          <p:sp>
            <p:nvSpPr>
              <p:cNvPr id="108" name="文本框 146488"/>
              <p:cNvSpPr txBox="1">
                <a:spLocks noChangeArrowheads="1"/>
              </p:cNvSpPr>
              <p:nvPr/>
            </p:nvSpPr>
            <p:spPr bwMode="auto">
              <a:xfrm>
                <a:off x="317" y="208"/>
                <a:ext cx="596" cy="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Internet</a:t>
                </a:r>
                <a:endPara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 bwMode="auto">
            <a:xfrm>
              <a:off x="3613699" y="3455302"/>
              <a:ext cx="5183505" cy="0"/>
              <a:chOff x="0" y="0"/>
              <a:chExt cx="3265" cy="0"/>
            </a:xfrm>
          </p:grpSpPr>
          <p:sp>
            <p:nvSpPr>
              <p:cNvPr id="106" name="直接连接符 146490"/>
              <p:cNvSpPr>
                <a:spLocks noChangeShapeType="1"/>
              </p:cNvSpPr>
              <p:nvPr/>
            </p:nvSpPr>
            <p:spPr bwMode="auto">
              <a:xfrm>
                <a:off x="2435" y="0"/>
                <a:ext cx="830" cy="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直接连接符 1464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830" cy="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0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ym typeface="+mn-ea"/>
              </a:rPr>
              <a:t>C/S</a:t>
            </a:r>
            <a:r>
              <a:rPr kumimoji="1" lang="zh-CN" altLang="en-US" dirty="0">
                <a:sym typeface="+mn-ea"/>
              </a:rPr>
              <a:t>方式的分类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buClrTx/>
              <a:buSzTx/>
            </a:pPr>
            <a:r>
              <a:rPr lang="zh-CN" altLang="en-US" dirty="0">
                <a:latin typeface="+mn-ea"/>
                <a:sym typeface="+mn-ea"/>
              </a:rPr>
              <a:t>根据是否建立连接：</a:t>
            </a:r>
            <a:endParaRPr lang="en-US" altLang="zh-CN" dirty="0">
              <a:latin typeface="+mn-ea"/>
              <a:sym typeface="+mn-ea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+mn-ea"/>
                <a:sym typeface="+mn-ea"/>
              </a:rPr>
              <a:t>可以是面向连接的（</a:t>
            </a:r>
            <a:r>
              <a:rPr lang="en-US" altLang="zh-CN" dirty="0">
                <a:latin typeface="+mn-ea"/>
                <a:sym typeface="+mn-ea"/>
              </a:rPr>
              <a:t>TCP</a:t>
            </a:r>
            <a:r>
              <a:rPr lang="zh-CN" altLang="en-US" dirty="0">
                <a:latin typeface="+mn-ea"/>
                <a:sym typeface="+mn-ea"/>
              </a:rPr>
              <a:t>），也可以是无连接的（</a:t>
            </a:r>
            <a:r>
              <a:rPr lang="en-US" altLang="zh-CN" dirty="0">
                <a:latin typeface="+mn-ea"/>
                <a:sym typeface="+mn-ea"/>
              </a:rPr>
              <a:t>UDP</a:t>
            </a:r>
            <a:r>
              <a:rPr lang="zh-CN" altLang="en-US" dirty="0">
                <a:latin typeface="+mn-ea"/>
                <a:sym typeface="+mn-ea"/>
              </a:rPr>
              <a:t>）</a:t>
            </a:r>
          </a:p>
          <a:p>
            <a:pPr lvl="1" algn="just">
              <a:lnSpc>
                <a:spcPct val="11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+mn-ea"/>
                <a:sym typeface="+mn-ea"/>
              </a:rPr>
              <a:t>面向连接时，C/S通信关系一旦建立，通信就是双向的</a:t>
            </a:r>
            <a:r>
              <a:rPr lang="zh-CN" altLang="en-US" dirty="0">
                <a:latin typeface="+mn-ea"/>
                <a:sym typeface="+mn-ea"/>
              </a:rPr>
              <a:t>，都可发送和接收数据</a:t>
            </a:r>
            <a:endParaRPr kumimoji="1" lang="en-US" altLang="zh-CN" dirty="0">
              <a:solidFill>
                <a:srgbClr val="C00000"/>
              </a:solidFill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+mn-ea"/>
                <a:sym typeface="+mn-ea"/>
              </a:rPr>
              <a:t>根据服务器进程的实现方式</a:t>
            </a:r>
            <a:endParaRPr lang="en-US" altLang="zh-CN" dirty="0">
              <a:latin typeface="+mn-ea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+mn-ea"/>
                <a:sym typeface="+mn-ea"/>
              </a:rPr>
              <a:t>服务器采用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循环方式</a:t>
            </a:r>
            <a:r>
              <a:rPr lang="zh-CN" altLang="en-US" dirty="0">
                <a:sym typeface="+mn-ea"/>
              </a:rPr>
              <a:t>(iterative mode)</a:t>
            </a:r>
            <a:endParaRPr lang="en-US" altLang="zh-CN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一次只运行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一个服务进程</a:t>
            </a:r>
            <a:endParaRPr lang="en-US" altLang="zh-CN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当有多个客户进程请求服务时，服务进程就按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请求的先后顺序</a:t>
            </a:r>
            <a:r>
              <a:rPr lang="zh-CN" altLang="en-US" dirty="0">
                <a:sym typeface="+mn-ea"/>
              </a:rPr>
              <a:t>依次做出响应 (</a:t>
            </a:r>
            <a:r>
              <a:rPr kumimoji="1" lang="zh-CN" altLang="en-US" dirty="0">
                <a:solidFill>
                  <a:srgbClr val="7030A0"/>
                </a:solidFill>
                <a:sym typeface="+mn-ea"/>
              </a:rPr>
              <a:t>阻塞</a:t>
            </a:r>
            <a:r>
              <a:rPr lang="zh-CN" altLang="en-US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+mn-ea"/>
                <a:sym typeface="+mn-ea"/>
              </a:rPr>
              <a:t>服务器采用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并发方式</a:t>
            </a:r>
            <a:r>
              <a:rPr lang="zh-CN" altLang="en-US" dirty="0">
                <a:sym typeface="+mn-ea"/>
              </a:rPr>
              <a:t>(concurrent </a:t>
            </a:r>
            <a:r>
              <a:rPr lang="en-US" altLang="zh-CN" dirty="0">
                <a:sym typeface="+mn-ea"/>
              </a:rPr>
              <a:t>mode</a:t>
            </a:r>
            <a:r>
              <a:rPr lang="zh-CN" altLang="en-US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可以同时运行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多个服务进程</a:t>
            </a:r>
            <a:endParaRPr lang="en-US" altLang="zh-CN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每一个服务进程都对某个特定的客户进程做出响应 (</a:t>
            </a:r>
            <a:r>
              <a:rPr kumimoji="1" lang="zh-CN" altLang="en-US" dirty="0">
                <a:solidFill>
                  <a:srgbClr val="7030A0"/>
                </a:solidFill>
                <a:sym typeface="+mn-ea"/>
              </a:rPr>
              <a:t>非阻塞</a:t>
            </a:r>
            <a:r>
              <a:rPr lang="zh-CN" altLang="en-US" dirty="0">
                <a:sym typeface="+mn-ea"/>
              </a:rPr>
              <a:t>)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10000"/>
              </a:lnSpc>
              <a:buClrTx/>
              <a:buSzTx/>
            </a:pPr>
            <a:r>
              <a:rPr lang="zh-CN" altLang="en-US" dirty="0">
                <a:latin typeface="+mn-ea"/>
                <a:sym typeface="+mn-ea"/>
              </a:rPr>
              <a:t>总共</a:t>
            </a:r>
            <a:r>
              <a:rPr lang="en-US" altLang="zh-CN" dirty="0">
                <a:latin typeface="+mn-ea"/>
                <a:sym typeface="+mn-ea"/>
              </a:rPr>
              <a:t>4</a:t>
            </a:r>
            <a:r>
              <a:rPr lang="zh-CN" altLang="en-US" dirty="0">
                <a:latin typeface="+mn-ea"/>
                <a:sym typeface="+mn-ea"/>
              </a:rPr>
              <a:t>种组合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10000"/>
              </a:lnSpc>
              <a:buClrTx/>
              <a:buSzTx/>
            </a:pPr>
            <a:endParaRPr lang="en-US" altLang="zh-CN" dirty="0"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74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：循环方式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循环方式</a:t>
            </a:r>
            <a:r>
              <a:rPr lang="zh-CN" altLang="en-US" dirty="0">
                <a:sym typeface="+mn-ea"/>
              </a:rPr>
              <a:t>服务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一个服务进程在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同一时间</a:t>
            </a:r>
            <a:r>
              <a:rPr lang="zh-CN" altLang="en-US" dirty="0">
                <a:sym typeface="+mn-ea"/>
              </a:rPr>
              <a:t>只能向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一个客户进程</a:t>
            </a:r>
            <a:r>
              <a:rPr lang="zh-CN" altLang="en-US" dirty="0">
                <a:sym typeface="+mn-ea"/>
              </a:rPr>
              <a:t>提供服务。(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顺序服务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服务进程收到客户进程的请求后，对其他客户进程发来的请求则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暂时</a:t>
            </a:r>
            <a:r>
              <a:rPr lang="zh-CN" altLang="en-US" dirty="0">
                <a:sym typeface="+mn-ea"/>
              </a:rPr>
              <a:t>不予理睬，这些请求都在服务端的队列中</a:t>
            </a:r>
            <a:r>
              <a:rPr kumimoji="1" lang="en-US" altLang="zh-CN" dirty="0" err="1">
                <a:solidFill>
                  <a:srgbClr val="C00000"/>
                </a:solidFill>
                <a:sym typeface="+mn-ea"/>
              </a:rPr>
              <a:t>排队</a:t>
            </a:r>
            <a:r>
              <a:rPr lang="zh-CN" altLang="en-US" dirty="0">
                <a:sym typeface="+mn-ea"/>
              </a:rPr>
              <a:t>等候服务进程的处理</a:t>
            </a:r>
            <a:endParaRPr lang="zh-CN" altLang="en-US" b="1" dirty="0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当服务进程处理完毕一个请求时，就从队列中读取来自下一个客户进程的请求，然后继续处理</a:t>
            </a:r>
            <a:endParaRPr lang="en-US" altLang="zh-CN" dirty="0">
              <a:sym typeface="+mn-ea"/>
            </a:endParaRPr>
          </a:p>
          <a:p>
            <a:pPr lvl="2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发送响应：可以在收到请求后就响应该客户，也可以等请求处理完后发送响应</a:t>
            </a:r>
            <a:endParaRPr lang="zh-CN" altLang="en-US" b="1" dirty="0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endParaRPr kumimoji="1" lang="en-US" altLang="zh-CN" dirty="0"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cs typeface="微软雅黑" panose="020B0503020204020204" pitchFamily="34" charset="-122"/>
                <a:sym typeface="+mn-ea"/>
              </a:rPr>
              <a:t>无论面向连接的</a:t>
            </a:r>
            <a:r>
              <a:rPr kumimoji="1" lang="en-US" altLang="zh-CN" dirty="0">
                <a:cs typeface="微软雅黑" panose="020B0503020204020204" pitchFamily="34" charset="-122"/>
                <a:sym typeface="+mn-ea"/>
              </a:rPr>
              <a:t>TCP</a:t>
            </a:r>
            <a:r>
              <a:rPr kumimoji="1" lang="zh-CN" altLang="en-US" dirty="0">
                <a:cs typeface="微软雅黑" panose="020B0503020204020204" pitchFamily="34" charset="-122"/>
                <a:sym typeface="+mn-ea"/>
              </a:rPr>
              <a:t>，还是无连接的</a:t>
            </a:r>
            <a:r>
              <a:rPr kumimoji="1" lang="en-US" altLang="zh-CN" dirty="0">
                <a:cs typeface="微软雅黑" panose="020B0503020204020204" pitchFamily="34" charset="-122"/>
                <a:sym typeface="+mn-ea"/>
              </a:rPr>
              <a:t>UDP</a:t>
            </a:r>
            <a:r>
              <a:rPr kumimoji="1" lang="zh-CN" altLang="en-US" dirty="0">
                <a:cs typeface="微软雅黑" panose="020B0503020204020204" pitchFamily="34" charset="-122"/>
                <a:sym typeface="+mn-ea"/>
              </a:rPr>
              <a:t>，都可以采用循环方式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2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：无连接的循环方式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351915"/>
            <a:ext cx="5147945" cy="78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680" indent="-360680" algn="l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无连接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循环方式</a:t>
            </a:r>
            <a:r>
              <a:rPr lang="zh-CN" altLang="en-US" dirty="0">
                <a:sym typeface="+mn-ea"/>
              </a:rPr>
              <a:t>服务</a:t>
            </a:r>
            <a:endParaRPr kumimoji="1"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535972" y="1744663"/>
            <a:ext cx="5410518" cy="3191193"/>
            <a:chOff x="1535972" y="1744663"/>
            <a:chExt cx="5410518" cy="3191193"/>
          </a:xfrm>
        </p:grpSpPr>
        <p:sp>
          <p:nvSpPr>
            <p:cNvPr id="17" name="文本框 167945"/>
            <p:cNvSpPr txBox="1">
              <a:spLocks noChangeArrowheads="1"/>
            </p:cNvSpPr>
            <p:nvPr/>
          </p:nvSpPr>
          <p:spPr bwMode="auto">
            <a:xfrm>
              <a:off x="5747610" y="1744663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2" name="文本框 167960"/>
            <p:cNvSpPr txBox="1">
              <a:spLocks noChangeArrowheads="1"/>
            </p:cNvSpPr>
            <p:nvPr/>
          </p:nvSpPr>
          <p:spPr bwMode="auto">
            <a:xfrm>
              <a:off x="1535972" y="4537076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16972" y="1908176"/>
            <a:ext cx="9873391" cy="4226294"/>
            <a:chOff x="1916972" y="1908176"/>
            <a:chExt cx="9873391" cy="4226294"/>
          </a:xfrm>
        </p:grpSpPr>
        <p:sp>
          <p:nvSpPr>
            <p:cNvPr id="8" name="矩形 167938"/>
            <p:cNvSpPr>
              <a:spLocks noChangeArrowheads="1"/>
            </p:cNvSpPr>
            <p:nvPr/>
          </p:nvSpPr>
          <p:spPr bwMode="auto">
            <a:xfrm>
              <a:off x="8463822" y="3321051"/>
              <a:ext cx="1752600" cy="9906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67939"/>
            <p:cNvSpPr txBox="1">
              <a:spLocks noChangeArrowheads="1"/>
            </p:cNvSpPr>
            <p:nvPr/>
          </p:nvSpPr>
          <p:spPr bwMode="auto">
            <a:xfrm>
              <a:off x="8463822" y="3924301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12" name="文本框 167940"/>
            <p:cNvSpPr txBox="1">
              <a:spLocks noChangeArrowheads="1"/>
            </p:cNvSpPr>
            <p:nvPr/>
          </p:nvSpPr>
          <p:spPr bwMode="auto">
            <a:xfrm>
              <a:off x="8976585" y="2185988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3" name="文本框 167941"/>
            <p:cNvSpPr txBox="1">
              <a:spLocks noChangeArrowheads="1"/>
            </p:cNvSpPr>
            <p:nvPr/>
          </p:nvSpPr>
          <p:spPr bwMode="auto">
            <a:xfrm>
              <a:off x="8555897" y="2033588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服务进程</a:t>
              </a:r>
            </a:p>
          </p:txBody>
        </p:sp>
        <p:sp>
          <p:nvSpPr>
            <p:cNvPr id="14" name="矩形 167942"/>
            <p:cNvSpPr>
              <a:spLocks noChangeArrowheads="1"/>
            </p:cNvSpPr>
            <p:nvPr/>
          </p:nvSpPr>
          <p:spPr bwMode="auto">
            <a:xfrm>
              <a:off x="5574572" y="2992438"/>
              <a:ext cx="1524000" cy="7096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67943"/>
            <p:cNvSpPr txBox="1">
              <a:spLocks noChangeArrowheads="1"/>
            </p:cNvSpPr>
            <p:nvPr/>
          </p:nvSpPr>
          <p:spPr bwMode="auto">
            <a:xfrm>
              <a:off x="5574572" y="3328988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16" name="文本框 167944"/>
            <p:cNvSpPr txBox="1">
              <a:spLocks noChangeArrowheads="1"/>
            </p:cNvSpPr>
            <p:nvPr/>
          </p:nvSpPr>
          <p:spPr bwMode="auto">
            <a:xfrm>
              <a:off x="5984147" y="1908176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8" name="直接连接符 167946"/>
            <p:cNvSpPr>
              <a:spLocks noChangeShapeType="1"/>
            </p:cNvSpPr>
            <p:nvPr/>
          </p:nvSpPr>
          <p:spPr bwMode="auto">
            <a:xfrm>
              <a:off x="6331352" y="2708476"/>
              <a:ext cx="0" cy="1692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167947"/>
            <p:cNvSpPr txBox="1">
              <a:spLocks noChangeArrowheads="1"/>
            </p:cNvSpPr>
            <p:nvPr/>
          </p:nvSpPr>
          <p:spPr bwMode="auto">
            <a:xfrm>
              <a:off x="4812572" y="2609851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20" name="文本框 167948"/>
            <p:cNvSpPr txBox="1">
              <a:spLocks noChangeArrowheads="1"/>
            </p:cNvSpPr>
            <p:nvPr/>
          </p:nvSpPr>
          <p:spPr bwMode="auto">
            <a:xfrm>
              <a:off x="9462509" y="2679930"/>
              <a:ext cx="9541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</a:t>
              </a:r>
            </a:p>
          </p:txBody>
        </p:sp>
        <p:sp>
          <p:nvSpPr>
            <p:cNvPr id="21" name="矩形 167949"/>
            <p:cNvSpPr>
              <a:spLocks noChangeArrowheads="1"/>
            </p:cNvSpPr>
            <p:nvPr/>
          </p:nvSpPr>
          <p:spPr bwMode="auto">
            <a:xfrm>
              <a:off x="4007710" y="3987801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167950"/>
            <p:cNvSpPr txBox="1">
              <a:spLocks noChangeArrowheads="1"/>
            </p:cNvSpPr>
            <p:nvPr/>
          </p:nvSpPr>
          <p:spPr bwMode="auto">
            <a:xfrm>
              <a:off x="4017235" y="4337051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23" name="文本框 167951"/>
            <p:cNvSpPr txBox="1">
              <a:spLocks noChangeArrowheads="1"/>
            </p:cNvSpPr>
            <p:nvPr/>
          </p:nvSpPr>
          <p:spPr bwMode="auto">
            <a:xfrm>
              <a:off x="4417285" y="29130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24" name="文本框 167952"/>
            <p:cNvSpPr txBox="1">
              <a:spLocks noChangeArrowheads="1"/>
            </p:cNvSpPr>
            <p:nvPr/>
          </p:nvSpPr>
          <p:spPr bwMode="auto">
            <a:xfrm>
              <a:off x="3440972" y="2752726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25" name="直接连接符 167953"/>
            <p:cNvSpPr>
              <a:spLocks noChangeShapeType="1"/>
            </p:cNvSpPr>
            <p:nvPr/>
          </p:nvSpPr>
          <p:spPr bwMode="auto">
            <a:xfrm flipH="1">
              <a:off x="4768770" y="3692324"/>
              <a:ext cx="0" cy="19705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7954"/>
            <p:cNvSpPr txBox="1">
              <a:spLocks noChangeArrowheads="1"/>
            </p:cNvSpPr>
            <p:nvPr/>
          </p:nvSpPr>
          <p:spPr bwMode="auto">
            <a:xfrm>
              <a:off x="3311557" y="3594618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27" name="矩形 167955"/>
            <p:cNvSpPr>
              <a:spLocks noChangeArrowheads="1"/>
            </p:cNvSpPr>
            <p:nvPr/>
          </p:nvSpPr>
          <p:spPr bwMode="auto">
            <a:xfrm>
              <a:off x="2207485" y="4924426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67956"/>
            <p:cNvSpPr txBox="1">
              <a:spLocks noChangeArrowheads="1"/>
            </p:cNvSpPr>
            <p:nvPr/>
          </p:nvSpPr>
          <p:spPr bwMode="auto">
            <a:xfrm>
              <a:off x="2207485" y="5237163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29" name="文本框 167957"/>
            <p:cNvSpPr txBox="1">
              <a:spLocks noChangeArrowheads="1"/>
            </p:cNvSpPr>
            <p:nvPr/>
          </p:nvSpPr>
          <p:spPr bwMode="auto">
            <a:xfrm>
              <a:off x="2617060" y="38401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30" name="文本框 167958"/>
            <p:cNvSpPr txBox="1">
              <a:spLocks noChangeArrowheads="1"/>
            </p:cNvSpPr>
            <p:nvPr/>
          </p:nvSpPr>
          <p:spPr bwMode="auto">
            <a:xfrm>
              <a:off x="1916972" y="3689351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1" name="直接连接符 167959"/>
            <p:cNvSpPr>
              <a:spLocks noChangeShapeType="1"/>
            </p:cNvSpPr>
            <p:nvPr/>
          </p:nvSpPr>
          <p:spPr bwMode="auto">
            <a:xfrm flipH="1">
              <a:off x="2966310" y="4627563"/>
              <a:ext cx="0" cy="198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167961"/>
            <p:cNvSpPr>
              <a:spLocks noChangeArrowheads="1"/>
            </p:cNvSpPr>
            <p:nvPr/>
          </p:nvSpPr>
          <p:spPr bwMode="auto">
            <a:xfrm>
              <a:off x="6336572" y="3101976"/>
              <a:ext cx="2566988" cy="512762"/>
            </a:xfrm>
            <a:custGeom>
              <a:avLst/>
              <a:gdLst>
                <a:gd name="T0" fmla="*/ 0 w 1617"/>
                <a:gd name="T1" fmla="*/ 0 h 323"/>
                <a:gd name="T2" fmla="*/ 0 w 1617"/>
                <a:gd name="T3" fmla="*/ 120 h 323"/>
                <a:gd name="T4" fmla="*/ 1617 w 1617"/>
                <a:gd name="T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7" h="323">
                  <a:moveTo>
                    <a:pt x="0" y="0"/>
                  </a:moveTo>
                  <a:lnTo>
                    <a:pt x="0" y="120"/>
                  </a:lnTo>
                  <a:lnTo>
                    <a:pt x="1617" y="323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167962"/>
            <p:cNvSpPr>
              <a:spLocks noChangeArrowheads="1"/>
            </p:cNvSpPr>
            <p:nvPr/>
          </p:nvSpPr>
          <p:spPr bwMode="auto">
            <a:xfrm>
              <a:off x="4764947" y="3624263"/>
              <a:ext cx="4138613" cy="782638"/>
            </a:xfrm>
            <a:custGeom>
              <a:avLst/>
              <a:gdLst>
                <a:gd name="T0" fmla="*/ 0 w 2607"/>
                <a:gd name="T1" fmla="*/ 301 h 493"/>
                <a:gd name="T2" fmla="*/ 6 w 2607"/>
                <a:gd name="T3" fmla="*/ 493 h 493"/>
                <a:gd name="T4" fmla="*/ 2607 w 2607"/>
                <a:gd name="T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7" h="493">
                  <a:moveTo>
                    <a:pt x="0" y="301"/>
                  </a:moveTo>
                  <a:lnTo>
                    <a:pt x="6" y="493"/>
                  </a:lnTo>
                  <a:lnTo>
                    <a:pt x="2607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167963"/>
            <p:cNvSpPr>
              <a:spLocks noChangeArrowheads="1"/>
            </p:cNvSpPr>
            <p:nvPr/>
          </p:nvSpPr>
          <p:spPr bwMode="auto">
            <a:xfrm>
              <a:off x="2955197" y="3638551"/>
              <a:ext cx="5962650" cy="1673225"/>
            </a:xfrm>
            <a:custGeom>
              <a:avLst/>
              <a:gdLst>
                <a:gd name="T0" fmla="*/ 6 w 3756"/>
                <a:gd name="T1" fmla="*/ 880 h 1054"/>
                <a:gd name="T2" fmla="*/ 0 w 3756"/>
                <a:gd name="T3" fmla="*/ 1054 h 1054"/>
                <a:gd name="T4" fmla="*/ 3756 w 3756"/>
                <a:gd name="T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6" h="1054">
                  <a:moveTo>
                    <a:pt x="6" y="880"/>
                  </a:moveTo>
                  <a:lnTo>
                    <a:pt x="0" y="1054"/>
                  </a:lnTo>
                  <a:lnTo>
                    <a:pt x="375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167964"/>
            <p:cNvSpPr>
              <a:spLocks noChangeArrowheads="1"/>
            </p:cNvSpPr>
            <p:nvPr/>
          </p:nvSpPr>
          <p:spPr bwMode="auto">
            <a:xfrm>
              <a:off x="8927372" y="2959101"/>
              <a:ext cx="409575" cy="666750"/>
            </a:xfrm>
            <a:custGeom>
              <a:avLst/>
              <a:gdLst>
                <a:gd name="T0" fmla="*/ 0 w 258"/>
                <a:gd name="T1" fmla="*/ 420 h 420"/>
                <a:gd name="T2" fmla="*/ 252 w 258"/>
                <a:gd name="T3" fmla="*/ 420 h 420"/>
                <a:gd name="T4" fmla="*/ 258 w 258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420">
                  <a:moveTo>
                    <a:pt x="0" y="420"/>
                  </a:moveTo>
                  <a:lnTo>
                    <a:pt x="252" y="420"/>
                  </a:lnTo>
                  <a:lnTo>
                    <a:pt x="258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标注 167965"/>
            <p:cNvSpPr>
              <a:spLocks noChangeArrowheads="1"/>
            </p:cNvSpPr>
            <p:nvPr/>
          </p:nvSpPr>
          <p:spPr bwMode="auto">
            <a:xfrm>
              <a:off x="7476397" y="2393951"/>
              <a:ext cx="1222375" cy="698500"/>
            </a:xfrm>
            <a:prstGeom prst="wedgeRoundRectCallout">
              <a:avLst>
                <a:gd name="adj1" fmla="val 67273"/>
                <a:gd name="adj2" fmla="val 123634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/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67966"/>
            <p:cNvSpPr txBox="1">
              <a:spLocks noChangeArrowheads="1"/>
            </p:cNvSpPr>
            <p:nvPr/>
          </p:nvSpPr>
          <p:spPr bwMode="auto">
            <a:xfrm>
              <a:off x="7472270" y="2379663"/>
              <a:ext cx="119888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一次一个</a:t>
              </a: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9" name="矩形 167967"/>
            <p:cNvSpPr>
              <a:spLocks noChangeArrowheads="1"/>
            </p:cNvSpPr>
            <p:nvPr/>
          </p:nvSpPr>
          <p:spPr bwMode="auto">
            <a:xfrm>
              <a:off x="9228997" y="3168651"/>
              <a:ext cx="250825" cy="2460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167968"/>
            <p:cNvSpPr>
              <a:spLocks noChangeArrowheads="1"/>
            </p:cNvSpPr>
            <p:nvPr/>
          </p:nvSpPr>
          <p:spPr bwMode="auto">
            <a:xfrm>
              <a:off x="4656997" y="3878263"/>
              <a:ext cx="238125" cy="23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167969"/>
            <p:cNvSpPr>
              <a:spLocks noChangeArrowheads="1"/>
            </p:cNvSpPr>
            <p:nvPr/>
          </p:nvSpPr>
          <p:spPr bwMode="auto">
            <a:xfrm>
              <a:off x="6211160" y="2857501"/>
              <a:ext cx="263525" cy="244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167970"/>
            <p:cNvSpPr>
              <a:spLocks noChangeArrowheads="1"/>
            </p:cNvSpPr>
            <p:nvPr/>
          </p:nvSpPr>
          <p:spPr bwMode="auto">
            <a:xfrm>
              <a:off x="2844072" y="4814888"/>
              <a:ext cx="225425" cy="2190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167971"/>
            <p:cNvSpPr txBox="1">
              <a:spLocks noChangeArrowheads="1"/>
            </p:cNvSpPr>
            <p:nvPr/>
          </p:nvSpPr>
          <p:spPr bwMode="auto">
            <a:xfrm>
              <a:off x="5747610" y="5303473"/>
              <a:ext cx="6042753" cy="83099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服务进程只使用</a:t>
              </a: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一个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服务套接字。每个客户则使用自己设定端口号的客户套接字。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0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5A8739-7DBA-4B4C-B0D1-0937D101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计算机网络应用层的基本概念</a:t>
            </a:r>
            <a:endParaRPr lang="en-US" altLang="zh-CN" dirty="0"/>
          </a:p>
          <a:p>
            <a:pPr lvl="1"/>
            <a:r>
              <a:rPr lang="zh-CN" altLang="en-US" dirty="0"/>
              <a:t>服务与接口</a:t>
            </a:r>
            <a:endParaRPr lang="en-US" altLang="zh-CN" dirty="0"/>
          </a:p>
          <a:p>
            <a:pPr lvl="1"/>
            <a:r>
              <a:rPr lang="zh-CN" altLang="en-US" dirty="0"/>
              <a:t>命名组织架构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经典的应用层服务与协议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</a:p>
          <a:p>
            <a:pPr lvl="1"/>
            <a:r>
              <a:rPr lang="en-US" altLang="zh-CN" dirty="0"/>
              <a:t>FTP</a:t>
            </a:r>
          </a:p>
          <a:p>
            <a:pPr lvl="1"/>
            <a:r>
              <a:rPr lang="en-US" altLang="zh-CN" dirty="0"/>
              <a:t>DNS</a:t>
            </a:r>
          </a:p>
          <a:p>
            <a:pPr lvl="1"/>
            <a:r>
              <a:rPr lang="en-US" altLang="zh-CN" dirty="0"/>
              <a:t>SMTP /</a:t>
            </a:r>
            <a:r>
              <a:rPr lang="zh-CN" altLang="en-US" dirty="0"/>
              <a:t> </a:t>
            </a:r>
            <a:r>
              <a:rPr lang="en-US" altLang="zh-CN" dirty="0"/>
              <a:t>POP3</a:t>
            </a:r>
            <a:r>
              <a:rPr lang="zh-CN" altLang="en-US" dirty="0"/>
              <a:t> </a:t>
            </a:r>
            <a:r>
              <a:rPr lang="en-US" altLang="zh-CN" dirty="0"/>
              <a:t>/IMAP</a:t>
            </a:r>
          </a:p>
          <a:p>
            <a:pPr lvl="1"/>
            <a:r>
              <a:rPr lang="en-US" altLang="zh-CN" dirty="0"/>
              <a:t>BitTorrent</a:t>
            </a:r>
          </a:p>
          <a:p>
            <a:pPr lvl="1"/>
            <a:r>
              <a:rPr lang="zh-CN" altLang="en-US" dirty="0"/>
              <a:t>流媒体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Socket API</a:t>
            </a:r>
            <a:r>
              <a:rPr lang="zh-CN" altLang="en-US" dirty="0"/>
              <a:t>编写自己的网络应用程序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2A13B1-C4FB-46CC-A430-38DDD68DE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7F20598-D737-4264-985F-9CD008FB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应用层学习目标</a:t>
            </a:r>
          </a:p>
        </p:txBody>
      </p:sp>
    </p:spTree>
    <p:extLst>
      <p:ext uri="{BB962C8B-B14F-4D97-AF65-F5344CB8AC3E}">
        <p14:creationId xmlns:p14="http://schemas.microsoft.com/office/powerpoint/2010/main" val="225591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：面向连接的并发方式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面向连接的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并发方式</a:t>
            </a:r>
            <a:r>
              <a:rPr lang="zh-CN" altLang="en-US" dirty="0">
                <a:sym typeface="+mn-ea"/>
              </a:rPr>
              <a:t>服务</a:t>
            </a:r>
            <a:endParaRPr kumimoji="1" lang="zh-CN" altLang="en-US" dirty="0"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面向连接的TCP服务</a:t>
            </a:r>
            <a:r>
              <a:rPr lang="zh-CN" altLang="en-US" dirty="0">
                <a:sym typeface="+mn-ea"/>
              </a:rPr>
              <a:t>进程通常都工作在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并发服务</a:t>
            </a:r>
            <a:r>
              <a:rPr lang="zh-CN" altLang="en-US" dirty="0">
                <a:sym typeface="+mn-ea"/>
              </a:rPr>
              <a:t>方式（尽管也可以使用循环方式）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服务进程在同一时间可同时向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多个客户进程</a:t>
            </a:r>
            <a:r>
              <a:rPr lang="zh-CN" altLang="en-US" dirty="0">
                <a:sym typeface="+mn-ea"/>
              </a:rPr>
              <a:t>提供服务(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并发服务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在TCP服务进程与多个客户进程之间建立多条TCP连接，每条TCP连接在其数据传送完毕后释放</a:t>
            </a:r>
            <a:endParaRPr lang="zh-CN" altLang="en-US" b="1" dirty="0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具体流程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服务器监听一个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（熟知）服务端口，如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HTTP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80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端口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主服务进程在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熟知端口</a:t>
            </a:r>
            <a:r>
              <a:rPr lang="zh-CN" altLang="en-US" dirty="0">
                <a:sym typeface="+mn-ea"/>
              </a:rPr>
              <a:t>等待客户进程发出的请求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一旦收到客户的请求，就创建一个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从属服务进程</a:t>
            </a:r>
            <a:r>
              <a:rPr lang="zh-CN" altLang="en-US" dirty="0">
                <a:sym typeface="+mn-ea"/>
              </a:rPr>
              <a:t>，并指明从属服务进程使用</a:t>
            </a:r>
            <a:r>
              <a:rPr kumimoji="1" lang="zh-CN" altLang="en-US" dirty="0">
                <a:solidFill>
                  <a:srgbClr val="C00000"/>
                </a:solidFill>
                <a:sym typeface="+mn-ea"/>
              </a:rPr>
              <a:t>临时套接字（又称连接套接字）</a:t>
            </a:r>
            <a:r>
              <a:rPr lang="zh-CN" altLang="en-US" dirty="0">
                <a:sym typeface="+mn-ea"/>
              </a:rPr>
              <a:t>与该客户建立TCP连接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然后主服务进程继续在原来的熟知端口等待向其他客户提供服务</a:t>
            </a:r>
            <a:endParaRPr lang="en-US" altLang="zh-CN" dirty="0"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：面向连接的并发方式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351915"/>
            <a:ext cx="5147945" cy="78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680" indent="-360680" algn="l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面向连接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并发方式</a:t>
            </a:r>
            <a:r>
              <a:rPr lang="zh-CN" altLang="en-US" dirty="0">
                <a:sym typeface="+mn-ea"/>
              </a:rPr>
              <a:t>服务</a:t>
            </a:r>
            <a:endParaRPr kumimoji="1"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7" name="文本框 170008"/>
          <p:cNvSpPr txBox="1">
            <a:spLocks noChangeArrowheads="1"/>
          </p:cNvSpPr>
          <p:nvPr/>
        </p:nvSpPr>
        <p:spPr bwMode="auto">
          <a:xfrm>
            <a:off x="3441454" y="6015038"/>
            <a:ext cx="69344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175" name="文本框 170036"/>
          <p:cNvSpPr txBox="1">
            <a:spLocks noChangeArrowheads="1"/>
          </p:cNvSpPr>
          <p:nvPr/>
        </p:nvSpPr>
        <p:spPr bwMode="auto">
          <a:xfrm>
            <a:off x="10378408" y="1955483"/>
            <a:ext cx="1482771" cy="19392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主服务进程也称为父服务进程，而从属服务进程又称为子服务进程。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9335" y="1658938"/>
            <a:ext cx="10685465" cy="4751705"/>
            <a:chOff x="1049335" y="1658938"/>
            <a:chExt cx="10685465" cy="4751705"/>
          </a:xfrm>
        </p:grpSpPr>
        <p:sp>
          <p:nvSpPr>
            <p:cNvPr id="125" name="直接连接符 169985"/>
            <p:cNvSpPr>
              <a:spLocks noChangeShapeType="1"/>
            </p:cNvSpPr>
            <p:nvPr/>
          </p:nvSpPr>
          <p:spPr bwMode="auto">
            <a:xfrm>
              <a:off x="4215225" y="5148263"/>
              <a:ext cx="0" cy="22034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直接连接符 169987"/>
            <p:cNvSpPr>
              <a:spLocks noChangeShapeType="1"/>
            </p:cNvSpPr>
            <p:nvPr/>
          </p:nvSpPr>
          <p:spPr bwMode="auto">
            <a:xfrm>
              <a:off x="8420008" y="3400108"/>
              <a:ext cx="0" cy="257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直接连接符 169988"/>
            <p:cNvSpPr>
              <a:spLocks noChangeShapeType="1"/>
            </p:cNvSpPr>
            <p:nvPr/>
          </p:nvSpPr>
          <p:spPr bwMode="auto">
            <a:xfrm>
              <a:off x="8901353" y="3400108"/>
              <a:ext cx="0" cy="3460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直接连接符 169989"/>
            <p:cNvSpPr>
              <a:spLocks noChangeShapeType="1"/>
            </p:cNvSpPr>
            <p:nvPr/>
          </p:nvSpPr>
          <p:spPr bwMode="auto">
            <a:xfrm>
              <a:off x="9391588" y="3400108"/>
              <a:ext cx="0" cy="33464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文本框 169990"/>
            <p:cNvSpPr txBox="1">
              <a:spLocks noChangeArrowheads="1"/>
            </p:cNvSpPr>
            <p:nvPr/>
          </p:nvSpPr>
          <p:spPr bwMode="auto">
            <a:xfrm>
              <a:off x="6926442" y="1942783"/>
              <a:ext cx="1035082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6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30" name="直接连接符 169991"/>
            <p:cNvSpPr>
              <a:spLocks noChangeShapeType="1"/>
            </p:cNvSpPr>
            <p:nvPr/>
          </p:nvSpPr>
          <p:spPr bwMode="auto">
            <a:xfrm>
              <a:off x="7420487" y="3125153"/>
              <a:ext cx="0" cy="4413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矩形 169992"/>
            <p:cNvSpPr>
              <a:spLocks noChangeArrowheads="1"/>
            </p:cNvSpPr>
            <p:nvPr/>
          </p:nvSpPr>
          <p:spPr bwMode="auto">
            <a:xfrm>
              <a:off x="6651478" y="3736658"/>
              <a:ext cx="3178273" cy="133667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69993"/>
            <p:cNvSpPr txBox="1">
              <a:spLocks noChangeArrowheads="1"/>
            </p:cNvSpPr>
            <p:nvPr/>
          </p:nvSpPr>
          <p:spPr bwMode="auto">
            <a:xfrm>
              <a:off x="9098209" y="4681538"/>
              <a:ext cx="944909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133" name="矩形 169994"/>
            <p:cNvSpPr>
              <a:spLocks noChangeArrowheads="1"/>
            </p:cNvSpPr>
            <p:nvPr/>
          </p:nvSpPr>
          <p:spPr bwMode="auto">
            <a:xfrm>
              <a:off x="3465585" y="3195638"/>
              <a:ext cx="1481501" cy="9575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69995"/>
            <p:cNvSpPr txBox="1">
              <a:spLocks noChangeArrowheads="1"/>
            </p:cNvSpPr>
            <p:nvPr/>
          </p:nvSpPr>
          <p:spPr bwMode="auto">
            <a:xfrm>
              <a:off x="3435104" y="3746183"/>
              <a:ext cx="693441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135" name="文本框 169996"/>
            <p:cNvSpPr txBox="1">
              <a:spLocks noChangeArrowheads="1"/>
            </p:cNvSpPr>
            <p:nvPr/>
          </p:nvSpPr>
          <p:spPr bwMode="auto">
            <a:xfrm>
              <a:off x="3863742" y="2053908"/>
              <a:ext cx="71566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36" name="文本框 169997"/>
            <p:cNvSpPr txBox="1">
              <a:spLocks noChangeArrowheads="1"/>
            </p:cNvSpPr>
            <p:nvPr/>
          </p:nvSpPr>
          <p:spPr bwMode="auto">
            <a:xfrm>
              <a:off x="3370332" y="1887538"/>
              <a:ext cx="74297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137" name="直接连接符 169998"/>
            <p:cNvSpPr>
              <a:spLocks noChangeShapeType="1"/>
            </p:cNvSpPr>
            <p:nvPr/>
          </p:nvSpPr>
          <p:spPr bwMode="auto">
            <a:xfrm flipH="1">
              <a:off x="4203477" y="2846388"/>
              <a:ext cx="0" cy="2501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文本框 169999"/>
            <p:cNvSpPr txBox="1">
              <a:spLocks noChangeArrowheads="1"/>
            </p:cNvSpPr>
            <p:nvPr/>
          </p:nvSpPr>
          <p:spPr bwMode="auto">
            <a:xfrm>
              <a:off x="2755633" y="2798763"/>
              <a:ext cx="145419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139" name="文本框 170000"/>
            <p:cNvSpPr txBox="1">
              <a:spLocks noChangeArrowheads="1"/>
            </p:cNvSpPr>
            <p:nvPr/>
          </p:nvSpPr>
          <p:spPr bwMode="auto">
            <a:xfrm>
              <a:off x="9745929" y="2306638"/>
              <a:ext cx="438164" cy="146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  <p:sp>
          <p:nvSpPr>
            <p:cNvPr id="140" name="矩形 170001"/>
            <p:cNvSpPr>
              <a:spLocks noChangeArrowheads="1"/>
            </p:cNvSpPr>
            <p:nvPr/>
          </p:nvSpPr>
          <p:spPr bwMode="auto">
            <a:xfrm>
              <a:off x="1774527" y="4012883"/>
              <a:ext cx="1480866" cy="95694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70002"/>
            <p:cNvSpPr txBox="1">
              <a:spLocks noChangeArrowheads="1"/>
            </p:cNvSpPr>
            <p:nvPr/>
          </p:nvSpPr>
          <p:spPr bwMode="auto">
            <a:xfrm>
              <a:off x="1774527" y="4573588"/>
              <a:ext cx="693441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142" name="文本框 170003"/>
            <p:cNvSpPr txBox="1">
              <a:spLocks noChangeArrowheads="1"/>
            </p:cNvSpPr>
            <p:nvPr/>
          </p:nvSpPr>
          <p:spPr bwMode="auto">
            <a:xfrm>
              <a:off x="2173320" y="2846388"/>
              <a:ext cx="71630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43" name="文本框 170004"/>
            <p:cNvSpPr txBox="1">
              <a:spLocks noChangeArrowheads="1"/>
            </p:cNvSpPr>
            <p:nvPr/>
          </p:nvSpPr>
          <p:spPr bwMode="auto">
            <a:xfrm>
              <a:off x="1674829" y="2725738"/>
              <a:ext cx="72709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144" name="直接连接符 170005"/>
            <p:cNvSpPr>
              <a:spLocks noChangeShapeType="1"/>
            </p:cNvSpPr>
            <p:nvPr/>
          </p:nvSpPr>
          <p:spPr bwMode="auto">
            <a:xfrm flipH="1">
              <a:off x="2497180" y="3625533"/>
              <a:ext cx="0" cy="2628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文本框 170006"/>
            <p:cNvSpPr txBox="1">
              <a:spLocks noChangeArrowheads="1"/>
            </p:cNvSpPr>
            <p:nvPr/>
          </p:nvSpPr>
          <p:spPr bwMode="auto">
            <a:xfrm>
              <a:off x="1049335" y="3615373"/>
              <a:ext cx="144784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146" name="矩形 170007"/>
            <p:cNvSpPr>
              <a:spLocks noChangeArrowheads="1"/>
            </p:cNvSpPr>
            <p:nvPr/>
          </p:nvSpPr>
          <p:spPr bwMode="auto">
            <a:xfrm>
              <a:off x="3465585" y="5453063"/>
              <a:ext cx="1481501" cy="9575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70009"/>
            <p:cNvSpPr txBox="1">
              <a:spLocks noChangeArrowheads="1"/>
            </p:cNvSpPr>
            <p:nvPr/>
          </p:nvSpPr>
          <p:spPr bwMode="auto">
            <a:xfrm>
              <a:off x="3863742" y="4373732"/>
              <a:ext cx="71757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49" name="文本框 170010"/>
            <p:cNvSpPr txBox="1">
              <a:spLocks noChangeArrowheads="1"/>
            </p:cNvSpPr>
            <p:nvPr/>
          </p:nvSpPr>
          <p:spPr bwMode="auto">
            <a:xfrm>
              <a:off x="3404333" y="4325938"/>
              <a:ext cx="75122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grpSp>
          <p:nvGrpSpPr>
            <p:cNvPr id="150" name="组合 170011"/>
            <p:cNvGrpSpPr/>
            <p:nvPr/>
          </p:nvGrpSpPr>
          <p:grpSpPr bwMode="auto">
            <a:xfrm>
              <a:off x="2377796" y="3098483"/>
              <a:ext cx="1966656" cy="2489200"/>
              <a:chOff x="0" y="0"/>
              <a:chExt cx="1239" cy="1568"/>
            </a:xfrm>
          </p:grpSpPr>
          <p:sp>
            <p:nvSpPr>
              <p:cNvPr id="151" name="矩形 170012"/>
              <p:cNvSpPr>
                <a:spLocks noChangeArrowheads="1"/>
              </p:cNvSpPr>
              <p:nvPr/>
            </p:nvSpPr>
            <p:spPr bwMode="auto">
              <a:xfrm>
                <a:off x="1091" y="0"/>
                <a:ext cx="122" cy="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矩形 170013"/>
              <p:cNvSpPr>
                <a:spLocks noChangeArrowheads="1"/>
              </p:cNvSpPr>
              <p:nvPr/>
            </p:nvSpPr>
            <p:spPr bwMode="auto">
              <a:xfrm>
                <a:off x="0" y="515"/>
                <a:ext cx="147" cy="1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矩形 170014"/>
              <p:cNvSpPr>
                <a:spLocks noChangeArrowheads="1"/>
              </p:cNvSpPr>
              <p:nvPr/>
            </p:nvSpPr>
            <p:spPr bwMode="auto">
              <a:xfrm>
                <a:off x="1091" y="1422"/>
                <a:ext cx="148" cy="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" name="文本框 170015"/>
            <p:cNvSpPr txBox="1">
              <a:spLocks noChangeArrowheads="1"/>
            </p:cNvSpPr>
            <p:nvPr/>
          </p:nvSpPr>
          <p:spPr bwMode="auto">
            <a:xfrm>
              <a:off x="2743566" y="5070314"/>
              <a:ext cx="145419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155" name="文本框 170016"/>
            <p:cNvSpPr txBox="1">
              <a:spLocks noChangeArrowheads="1"/>
            </p:cNvSpPr>
            <p:nvPr/>
          </p:nvSpPr>
          <p:spPr bwMode="auto">
            <a:xfrm>
              <a:off x="9047407" y="2625408"/>
              <a:ext cx="71757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56" name="任意多边形 170017"/>
            <p:cNvSpPr>
              <a:spLocks noChangeArrowheads="1"/>
            </p:cNvSpPr>
            <p:nvPr/>
          </p:nvSpPr>
          <p:spPr bwMode="auto">
            <a:xfrm>
              <a:off x="4205382" y="3673158"/>
              <a:ext cx="5178585" cy="2131695"/>
            </a:xfrm>
            <a:custGeom>
              <a:avLst/>
              <a:gdLst>
                <a:gd name="T0" fmla="*/ 0 w 3354"/>
                <a:gd name="T1" fmla="*/ 900 h 996"/>
                <a:gd name="T2" fmla="*/ 0 w 3354"/>
                <a:gd name="T3" fmla="*/ 996 h 996"/>
                <a:gd name="T4" fmla="*/ 1350 w 3354"/>
                <a:gd name="T5" fmla="*/ 354 h 996"/>
                <a:gd name="T6" fmla="*/ 3348 w 3354"/>
                <a:gd name="T7" fmla="*/ 354 h 996"/>
                <a:gd name="T8" fmla="*/ 3354 w 3354"/>
                <a:gd name="T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4" h="996">
                  <a:moveTo>
                    <a:pt x="0" y="900"/>
                  </a:moveTo>
                  <a:lnTo>
                    <a:pt x="0" y="996"/>
                  </a:lnTo>
                  <a:lnTo>
                    <a:pt x="1350" y="354"/>
                  </a:lnTo>
                  <a:lnTo>
                    <a:pt x="3348" y="354"/>
                  </a:lnTo>
                  <a:lnTo>
                    <a:pt x="3354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文本框 170018"/>
            <p:cNvSpPr txBox="1">
              <a:spLocks noChangeArrowheads="1"/>
            </p:cNvSpPr>
            <p:nvPr/>
          </p:nvSpPr>
          <p:spPr bwMode="auto">
            <a:xfrm>
              <a:off x="8533041" y="2619058"/>
              <a:ext cx="71630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58" name="任意多边形 170019"/>
            <p:cNvSpPr>
              <a:spLocks noChangeArrowheads="1"/>
            </p:cNvSpPr>
            <p:nvPr/>
          </p:nvSpPr>
          <p:spPr bwMode="auto">
            <a:xfrm>
              <a:off x="2511150" y="3685858"/>
              <a:ext cx="6389567" cy="628650"/>
            </a:xfrm>
            <a:custGeom>
              <a:avLst/>
              <a:gdLst>
                <a:gd name="T0" fmla="*/ 0 w 4140"/>
                <a:gd name="T1" fmla="*/ 228 h 294"/>
                <a:gd name="T2" fmla="*/ 0 w 4140"/>
                <a:gd name="T3" fmla="*/ 294 h 294"/>
                <a:gd name="T4" fmla="*/ 4140 w 4140"/>
                <a:gd name="T5" fmla="*/ 294 h 294"/>
                <a:gd name="T6" fmla="*/ 4140 w 4140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0" h="294">
                  <a:moveTo>
                    <a:pt x="0" y="228"/>
                  </a:moveTo>
                  <a:lnTo>
                    <a:pt x="0" y="294"/>
                  </a:lnTo>
                  <a:lnTo>
                    <a:pt x="4140" y="294"/>
                  </a:lnTo>
                  <a:lnTo>
                    <a:pt x="4140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文本框 170020"/>
            <p:cNvSpPr txBox="1">
              <a:spLocks noChangeArrowheads="1"/>
            </p:cNvSpPr>
            <p:nvPr/>
          </p:nvSpPr>
          <p:spPr bwMode="auto">
            <a:xfrm>
              <a:off x="8064397" y="2625408"/>
              <a:ext cx="71566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rgbClr val="333399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60" name="任意多边形 170021"/>
            <p:cNvSpPr>
              <a:spLocks noChangeArrowheads="1"/>
            </p:cNvSpPr>
            <p:nvPr/>
          </p:nvSpPr>
          <p:spPr bwMode="auto">
            <a:xfrm>
              <a:off x="4205382" y="3325813"/>
              <a:ext cx="4224786" cy="873125"/>
            </a:xfrm>
            <a:custGeom>
              <a:avLst/>
              <a:gdLst>
                <a:gd name="T0" fmla="*/ 0 w 2736"/>
                <a:gd name="T1" fmla="*/ 0 h 408"/>
                <a:gd name="T2" fmla="*/ 0 w 2736"/>
                <a:gd name="T3" fmla="*/ 84 h 408"/>
                <a:gd name="T4" fmla="*/ 1362 w 2736"/>
                <a:gd name="T5" fmla="*/ 408 h 408"/>
                <a:gd name="T6" fmla="*/ 2724 w 2736"/>
                <a:gd name="T7" fmla="*/ 408 h 408"/>
                <a:gd name="T8" fmla="*/ 2736 w 2736"/>
                <a:gd name="T9" fmla="*/ 21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6" h="408">
                  <a:moveTo>
                    <a:pt x="0" y="0"/>
                  </a:moveTo>
                  <a:lnTo>
                    <a:pt x="0" y="84"/>
                  </a:lnTo>
                  <a:lnTo>
                    <a:pt x="1362" y="408"/>
                  </a:lnTo>
                  <a:lnTo>
                    <a:pt x="2724" y="408"/>
                  </a:lnTo>
                  <a:lnTo>
                    <a:pt x="2736" y="21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文本框 170022"/>
            <p:cNvSpPr txBox="1">
              <a:spLocks noChangeArrowheads="1"/>
            </p:cNvSpPr>
            <p:nvPr/>
          </p:nvSpPr>
          <p:spPr bwMode="auto">
            <a:xfrm>
              <a:off x="6580356" y="1801813"/>
              <a:ext cx="145292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主服务进程</a:t>
              </a:r>
            </a:p>
          </p:txBody>
        </p:sp>
        <p:sp>
          <p:nvSpPr>
            <p:cNvPr id="162" name="矩形 170023"/>
            <p:cNvSpPr>
              <a:spLocks noChangeArrowheads="1"/>
            </p:cNvSpPr>
            <p:nvPr/>
          </p:nvSpPr>
          <p:spPr bwMode="auto">
            <a:xfrm>
              <a:off x="7243951" y="3530283"/>
              <a:ext cx="363866" cy="3746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直接连接符 170024"/>
            <p:cNvSpPr>
              <a:spLocks noChangeShapeType="1"/>
            </p:cNvSpPr>
            <p:nvPr/>
          </p:nvSpPr>
          <p:spPr bwMode="auto">
            <a:xfrm flipH="1">
              <a:off x="8542566" y="3332163"/>
              <a:ext cx="1329096" cy="2508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文本框 170025"/>
            <p:cNvSpPr txBox="1">
              <a:spLocks noChangeArrowheads="1"/>
            </p:cNvSpPr>
            <p:nvPr/>
          </p:nvSpPr>
          <p:spPr bwMode="auto">
            <a:xfrm>
              <a:off x="4489236" y="4284663"/>
              <a:ext cx="1271309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TCP </a:t>
              </a: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连接</a:t>
              </a:r>
            </a:p>
          </p:txBody>
        </p:sp>
        <p:sp>
          <p:nvSpPr>
            <p:cNvPr id="165" name="文本框 170026"/>
            <p:cNvSpPr txBox="1">
              <a:spLocks noChangeArrowheads="1"/>
            </p:cNvSpPr>
            <p:nvPr/>
          </p:nvSpPr>
          <p:spPr bwMode="auto">
            <a:xfrm>
              <a:off x="4830877" y="2552383"/>
              <a:ext cx="221621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仅用于接受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服务请求的套接字</a:t>
              </a:r>
            </a:p>
          </p:txBody>
        </p:sp>
        <p:sp>
          <p:nvSpPr>
            <p:cNvPr id="166" name="椭圆 170027"/>
            <p:cNvSpPr>
              <a:spLocks noChangeArrowheads="1"/>
            </p:cNvSpPr>
            <p:nvPr/>
          </p:nvSpPr>
          <p:spPr bwMode="auto">
            <a:xfrm>
              <a:off x="5762451" y="3736658"/>
              <a:ext cx="147325" cy="12331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7" name="组合 170028"/>
            <p:cNvGrpSpPr/>
            <p:nvPr/>
          </p:nvGrpSpPr>
          <p:grpSpPr bwMode="auto">
            <a:xfrm>
              <a:off x="8308879" y="3603308"/>
              <a:ext cx="1179231" cy="223520"/>
              <a:chOff x="0" y="0"/>
              <a:chExt cx="743" cy="141"/>
            </a:xfrm>
          </p:grpSpPr>
          <p:sp>
            <p:nvSpPr>
              <p:cNvPr id="168" name="矩形 170029"/>
              <p:cNvSpPr>
                <a:spLocks noChangeArrowheads="1"/>
              </p:cNvSpPr>
              <p:nvPr/>
            </p:nvSpPr>
            <p:spPr bwMode="auto">
              <a:xfrm>
                <a:off x="610" y="0"/>
                <a:ext cx="133" cy="1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矩形 170030"/>
              <p:cNvSpPr>
                <a:spLocks noChangeArrowheads="1"/>
              </p:cNvSpPr>
              <p:nvPr/>
            </p:nvSpPr>
            <p:spPr bwMode="auto">
              <a:xfrm>
                <a:off x="313" y="1"/>
                <a:ext cx="132" cy="1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矩形 17003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40" cy="1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1" name="任意多边形 170032"/>
            <p:cNvSpPr>
              <a:spLocks noChangeArrowheads="1"/>
            </p:cNvSpPr>
            <p:nvPr/>
          </p:nvSpPr>
          <p:spPr bwMode="auto">
            <a:xfrm>
              <a:off x="8089797" y="2031683"/>
              <a:ext cx="810920" cy="337820"/>
            </a:xfrm>
            <a:custGeom>
              <a:avLst/>
              <a:gdLst>
                <a:gd name="T0" fmla="*/ 0 w 592"/>
                <a:gd name="T1" fmla="*/ 0 h 240"/>
                <a:gd name="T2" fmla="*/ 592 w 592"/>
                <a:gd name="T3" fmla="*/ 0 h 240"/>
                <a:gd name="T4" fmla="*/ 584 w 59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2" h="240">
                  <a:moveTo>
                    <a:pt x="0" y="0"/>
                  </a:moveTo>
                  <a:lnTo>
                    <a:pt x="592" y="0"/>
                  </a:lnTo>
                  <a:lnTo>
                    <a:pt x="584" y="2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左大括号 170033"/>
            <p:cNvSpPr/>
            <p:nvPr/>
          </p:nvSpPr>
          <p:spPr bwMode="auto">
            <a:xfrm rot="5400000">
              <a:off x="8772447" y="2050711"/>
              <a:ext cx="215900" cy="1441495"/>
            </a:xfrm>
            <a:prstGeom prst="leftBrace">
              <a:avLst>
                <a:gd name="adj1" fmla="val 55514"/>
                <a:gd name="adj2" fmla="val 50000"/>
              </a:avLst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170034"/>
            <p:cNvSpPr txBox="1">
              <a:spLocks noChangeArrowheads="1"/>
            </p:cNvSpPr>
            <p:nvPr/>
          </p:nvSpPr>
          <p:spPr bwMode="auto">
            <a:xfrm>
              <a:off x="8234582" y="1658938"/>
              <a:ext cx="692171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</a:p>
          </p:txBody>
        </p:sp>
        <p:sp>
          <p:nvSpPr>
            <p:cNvPr id="174" name="文本框 170035"/>
            <p:cNvSpPr txBox="1">
              <a:spLocks noChangeArrowheads="1"/>
            </p:cNvSpPr>
            <p:nvPr/>
          </p:nvSpPr>
          <p:spPr bwMode="auto">
            <a:xfrm>
              <a:off x="8120913" y="2306638"/>
              <a:ext cx="155452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从属服务进程</a:t>
              </a:r>
            </a:p>
          </p:txBody>
        </p:sp>
        <p:sp>
          <p:nvSpPr>
            <p:cNvPr id="176" name="直接连接符 170037"/>
            <p:cNvSpPr>
              <a:spLocks noChangeShapeType="1"/>
            </p:cNvSpPr>
            <p:nvPr/>
          </p:nvSpPr>
          <p:spPr bwMode="auto">
            <a:xfrm flipH="1">
              <a:off x="9510971" y="3473133"/>
              <a:ext cx="387362" cy="1651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直接连接符 170038"/>
            <p:cNvSpPr>
              <a:spLocks noChangeShapeType="1"/>
            </p:cNvSpPr>
            <p:nvPr/>
          </p:nvSpPr>
          <p:spPr bwMode="auto">
            <a:xfrm flipH="1">
              <a:off x="9025181" y="3384233"/>
              <a:ext cx="841401" cy="24257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直接连接符 170039"/>
            <p:cNvSpPr>
              <a:spLocks noChangeShapeType="1"/>
            </p:cNvSpPr>
            <p:nvPr/>
          </p:nvSpPr>
          <p:spPr bwMode="auto">
            <a:xfrm>
              <a:off x="6676879" y="3170238"/>
              <a:ext cx="549292" cy="431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圆角矩形 170040"/>
            <p:cNvSpPr>
              <a:spLocks noChangeArrowheads="1"/>
            </p:cNvSpPr>
            <p:nvPr/>
          </p:nvSpPr>
          <p:spPr bwMode="auto">
            <a:xfrm>
              <a:off x="6937237" y="3457258"/>
              <a:ext cx="2736935" cy="575945"/>
            </a:xfrm>
            <a:prstGeom prst="roundRect">
              <a:avLst>
                <a:gd name="adj" fmla="val 47657"/>
              </a:avLst>
            </a:prstGeom>
            <a:noFill/>
            <a:ln w="25400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文本框 170041"/>
            <p:cNvSpPr txBox="1">
              <a:spLocks noChangeArrowheads="1"/>
            </p:cNvSpPr>
            <p:nvPr/>
          </p:nvSpPr>
          <p:spPr bwMode="auto">
            <a:xfrm>
              <a:off x="5256340" y="5546408"/>
              <a:ext cx="6478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所有这些套接字都使用服务器的同一（熟知）端口号</a:t>
              </a:r>
            </a:p>
          </p:txBody>
        </p:sp>
        <p:sp>
          <p:nvSpPr>
            <p:cNvPr id="181" name="直接连接符 170042"/>
            <p:cNvSpPr>
              <a:spLocks noChangeShapeType="1"/>
            </p:cNvSpPr>
            <p:nvPr/>
          </p:nvSpPr>
          <p:spPr bwMode="auto">
            <a:xfrm flipV="1">
              <a:off x="7008994" y="4033838"/>
              <a:ext cx="433718" cy="151320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18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kumimoji="1" 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：面向连接的循环方式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351915"/>
            <a:ext cx="5147945" cy="78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680" indent="-360680" algn="l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面向连接的</a:t>
            </a:r>
            <a:r>
              <a:rPr kumimoji="1" lang="zh-CN" altLang="en-US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循环方式</a:t>
            </a:r>
            <a:r>
              <a:rPr lang="zh-CN" altLang="en-US" dirty="0">
                <a:sym typeface="+mn-ea"/>
              </a:rPr>
              <a:t>服务</a:t>
            </a:r>
            <a:endParaRPr kumimoji="1"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535972" y="1744663"/>
            <a:ext cx="5410518" cy="3191193"/>
            <a:chOff x="1535972" y="1744663"/>
            <a:chExt cx="5410518" cy="3191193"/>
          </a:xfrm>
        </p:grpSpPr>
        <p:sp>
          <p:nvSpPr>
            <p:cNvPr id="17" name="文本框 167945"/>
            <p:cNvSpPr txBox="1">
              <a:spLocks noChangeArrowheads="1"/>
            </p:cNvSpPr>
            <p:nvPr/>
          </p:nvSpPr>
          <p:spPr bwMode="auto">
            <a:xfrm>
              <a:off x="5747610" y="1744663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2" name="文本框 167960"/>
            <p:cNvSpPr txBox="1">
              <a:spLocks noChangeArrowheads="1"/>
            </p:cNvSpPr>
            <p:nvPr/>
          </p:nvSpPr>
          <p:spPr bwMode="auto">
            <a:xfrm>
              <a:off x="1535972" y="4537076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267169" y="1908176"/>
            <a:ext cx="10352635" cy="4197509"/>
            <a:chOff x="1267169" y="1908176"/>
            <a:chExt cx="10352635" cy="4197509"/>
          </a:xfrm>
        </p:grpSpPr>
        <p:sp>
          <p:nvSpPr>
            <p:cNvPr id="8" name="矩形 167938"/>
            <p:cNvSpPr>
              <a:spLocks noChangeArrowheads="1"/>
            </p:cNvSpPr>
            <p:nvPr/>
          </p:nvSpPr>
          <p:spPr bwMode="auto">
            <a:xfrm>
              <a:off x="8463822" y="3321051"/>
              <a:ext cx="3155982" cy="9906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167939"/>
            <p:cNvSpPr txBox="1">
              <a:spLocks noChangeArrowheads="1"/>
            </p:cNvSpPr>
            <p:nvPr/>
          </p:nvSpPr>
          <p:spPr bwMode="auto">
            <a:xfrm>
              <a:off x="8463822" y="3924301"/>
              <a:ext cx="6483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67940"/>
            <p:cNvSpPr txBox="1">
              <a:spLocks noChangeArrowheads="1"/>
            </p:cNvSpPr>
            <p:nvPr/>
          </p:nvSpPr>
          <p:spPr bwMode="auto">
            <a:xfrm>
              <a:off x="8976585" y="2185988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  <a:endPara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13" name="文本框 167941"/>
            <p:cNvSpPr txBox="1">
              <a:spLocks noChangeArrowheads="1"/>
            </p:cNvSpPr>
            <p:nvPr/>
          </p:nvSpPr>
          <p:spPr bwMode="auto">
            <a:xfrm>
              <a:off x="8555897" y="2033588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服务进程</a:t>
              </a:r>
            </a:p>
          </p:txBody>
        </p:sp>
        <p:sp>
          <p:nvSpPr>
            <p:cNvPr id="14" name="矩形 167942"/>
            <p:cNvSpPr>
              <a:spLocks noChangeArrowheads="1"/>
            </p:cNvSpPr>
            <p:nvPr/>
          </p:nvSpPr>
          <p:spPr bwMode="auto">
            <a:xfrm>
              <a:off x="5574572" y="2992438"/>
              <a:ext cx="1524000" cy="7096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67943"/>
            <p:cNvSpPr txBox="1">
              <a:spLocks noChangeArrowheads="1"/>
            </p:cNvSpPr>
            <p:nvPr/>
          </p:nvSpPr>
          <p:spPr bwMode="auto">
            <a:xfrm>
              <a:off x="5574572" y="3328988"/>
              <a:ext cx="6483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67944"/>
            <p:cNvSpPr txBox="1">
              <a:spLocks noChangeArrowheads="1"/>
            </p:cNvSpPr>
            <p:nvPr/>
          </p:nvSpPr>
          <p:spPr bwMode="auto">
            <a:xfrm>
              <a:off x="5984147" y="1908176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8" name="直接连接符 167946"/>
            <p:cNvSpPr>
              <a:spLocks noChangeShapeType="1"/>
            </p:cNvSpPr>
            <p:nvPr/>
          </p:nvSpPr>
          <p:spPr bwMode="auto">
            <a:xfrm>
              <a:off x="6331352" y="2708476"/>
              <a:ext cx="0" cy="1692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167947"/>
            <p:cNvSpPr txBox="1">
              <a:spLocks noChangeArrowheads="1"/>
            </p:cNvSpPr>
            <p:nvPr/>
          </p:nvSpPr>
          <p:spPr bwMode="auto">
            <a:xfrm>
              <a:off x="4812572" y="2609851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20" name="文本框 167948"/>
            <p:cNvSpPr txBox="1">
              <a:spLocks noChangeArrowheads="1"/>
            </p:cNvSpPr>
            <p:nvPr/>
          </p:nvSpPr>
          <p:spPr bwMode="auto">
            <a:xfrm>
              <a:off x="10175465" y="2375554"/>
              <a:ext cx="9541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</a:t>
              </a:r>
            </a:p>
          </p:txBody>
        </p:sp>
        <p:sp>
          <p:nvSpPr>
            <p:cNvPr id="21" name="矩形 167949"/>
            <p:cNvSpPr>
              <a:spLocks noChangeArrowheads="1"/>
            </p:cNvSpPr>
            <p:nvPr/>
          </p:nvSpPr>
          <p:spPr bwMode="auto">
            <a:xfrm>
              <a:off x="4007710" y="3987801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167950"/>
            <p:cNvSpPr txBox="1">
              <a:spLocks noChangeArrowheads="1"/>
            </p:cNvSpPr>
            <p:nvPr/>
          </p:nvSpPr>
          <p:spPr bwMode="auto">
            <a:xfrm>
              <a:off x="4017235" y="4337051"/>
              <a:ext cx="6483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67951"/>
            <p:cNvSpPr txBox="1">
              <a:spLocks noChangeArrowheads="1"/>
            </p:cNvSpPr>
            <p:nvPr/>
          </p:nvSpPr>
          <p:spPr bwMode="auto">
            <a:xfrm>
              <a:off x="4417285" y="29130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  <a:endPara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4" name="文本框 167952"/>
            <p:cNvSpPr txBox="1">
              <a:spLocks noChangeArrowheads="1"/>
            </p:cNvSpPr>
            <p:nvPr/>
          </p:nvSpPr>
          <p:spPr bwMode="auto">
            <a:xfrm>
              <a:off x="3440972" y="2752726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25" name="直接连接符 167953"/>
            <p:cNvSpPr>
              <a:spLocks noChangeShapeType="1"/>
            </p:cNvSpPr>
            <p:nvPr/>
          </p:nvSpPr>
          <p:spPr bwMode="auto">
            <a:xfrm flipH="1">
              <a:off x="4768770" y="3692324"/>
              <a:ext cx="0" cy="19705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7954"/>
            <p:cNvSpPr txBox="1">
              <a:spLocks noChangeArrowheads="1"/>
            </p:cNvSpPr>
            <p:nvPr/>
          </p:nvSpPr>
          <p:spPr bwMode="auto">
            <a:xfrm>
              <a:off x="3311557" y="3594618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27" name="矩形 167955"/>
            <p:cNvSpPr>
              <a:spLocks noChangeArrowheads="1"/>
            </p:cNvSpPr>
            <p:nvPr/>
          </p:nvSpPr>
          <p:spPr bwMode="auto">
            <a:xfrm>
              <a:off x="2207485" y="4924426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67956"/>
            <p:cNvSpPr txBox="1">
              <a:spLocks noChangeArrowheads="1"/>
            </p:cNvSpPr>
            <p:nvPr/>
          </p:nvSpPr>
          <p:spPr bwMode="auto">
            <a:xfrm>
              <a:off x="2207485" y="5237163"/>
              <a:ext cx="6483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67957"/>
            <p:cNvSpPr txBox="1">
              <a:spLocks noChangeArrowheads="1"/>
            </p:cNvSpPr>
            <p:nvPr/>
          </p:nvSpPr>
          <p:spPr bwMode="auto">
            <a:xfrm>
              <a:off x="2617060" y="38401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30" name="文本框 167958"/>
            <p:cNvSpPr txBox="1">
              <a:spLocks noChangeArrowheads="1"/>
            </p:cNvSpPr>
            <p:nvPr/>
          </p:nvSpPr>
          <p:spPr bwMode="auto">
            <a:xfrm>
              <a:off x="1916972" y="3689351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1" name="直接连接符 167959"/>
            <p:cNvSpPr>
              <a:spLocks noChangeShapeType="1"/>
            </p:cNvSpPr>
            <p:nvPr/>
          </p:nvSpPr>
          <p:spPr bwMode="auto">
            <a:xfrm flipH="1">
              <a:off x="2966310" y="4627563"/>
              <a:ext cx="0" cy="198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167961"/>
            <p:cNvSpPr>
              <a:spLocks noChangeArrowheads="1"/>
            </p:cNvSpPr>
            <p:nvPr/>
          </p:nvSpPr>
          <p:spPr bwMode="auto">
            <a:xfrm>
              <a:off x="6336572" y="3101976"/>
              <a:ext cx="2566988" cy="512762"/>
            </a:xfrm>
            <a:custGeom>
              <a:avLst/>
              <a:gdLst>
                <a:gd name="T0" fmla="*/ 0 w 1617"/>
                <a:gd name="T1" fmla="*/ 0 h 323"/>
                <a:gd name="T2" fmla="*/ 0 w 1617"/>
                <a:gd name="T3" fmla="*/ 120 h 323"/>
                <a:gd name="T4" fmla="*/ 1617 w 1617"/>
                <a:gd name="T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7" h="323">
                  <a:moveTo>
                    <a:pt x="0" y="0"/>
                  </a:moveTo>
                  <a:lnTo>
                    <a:pt x="0" y="120"/>
                  </a:lnTo>
                  <a:lnTo>
                    <a:pt x="1617" y="323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167962"/>
            <p:cNvSpPr>
              <a:spLocks noChangeArrowheads="1"/>
            </p:cNvSpPr>
            <p:nvPr/>
          </p:nvSpPr>
          <p:spPr bwMode="auto">
            <a:xfrm>
              <a:off x="4764947" y="3624263"/>
              <a:ext cx="4138613" cy="782638"/>
            </a:xfrm>
            <a:custGeom>
              <a:avLst/>
              <a:gdLst>
                <a:gd name="T0" fmla="*/ 0 w 2607"/>
                <a:gd name="T1" fmla="*/ 301 h 493"/>
                <a:gd name="T2" fmla="*/ 6 w 2607"/>
                <a:gd name="T3" fmla="*/ 493 h 493"/>
                <a:gd name="T4" fmla="*/ 2607 w 2607"/>
                <a:gd name="T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7" h="493">
                  <a:moveTo>
                    <a:pt x="0" y="301"/>
                  </a:moveTo>
                  <a:lnTo>
                    <a:pt x="6" y="493"/>
                  </a:lnTo>
                  <a:lnTo>
                    <a:pt x="2607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167963"/>
            <p:cNvSpPr>
              <a:spLocks noChangeArrowheads="1"/>
            </p:cNvSpPr>
            <p:nvPr/>
          </p:nvSpPr>
          <p:spPr bwMode="auto">
            <a:xfrm>
              <a:off x="2955197" y="3638551"/>
              <a:ext cx="5962650" cy="1673225"/>
            </a:xfrm>
            <a:custGeom>
              <a:avLst/>
              <a:gdLst>
                <a:gd name="T0" fmla="*/ 6 w 3756"/>
                <a:gd name="T1" fmla="*/ 880 h 1054"/>
                <a:gd name="T2" fmla="*/ 0 w 3756"/>
                <a:gd name="T3" fmla="*/ 1054 h 1054"/>
                <a:gd name="T4" fmla="*/ 3756 w 3756"/>
                <a:gd name="T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6" h="1054">
                  <a:moveTo>
                    <a:pt x="6" y="880"/>
                  </a:moveTo>
                  <a:lnTo>
                    <a:pt x="0" y="1054"/>
                  </a:lnTo>
                  <a:lnTo>
                    <a:pt x="375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167964"/>
            <p:cNvSpPr>
              <a:spLocks noChangeArrowheads="1"/>
            </p:cNvSpPr>
            <p:nvPr/>
          </p:nvSpPr>
          <p:spPr bwMode="auto">
            <a:xfrm>
              <a:off x="8927372" y="2959101"/>
              <a:ext cx="409575" cy="666750"/>
            </a:xfrm>
            <a:custGeom>
              <a:avLst/>
              <a:gdLst>
                <a:gd name="T0" fmla="*/ 0 w 258"/>
                <a:gd name="T1" fmla="*/ 420 h 420"/>
                <a:gd name="T2" fmla="*/ 252 w 258"/>
                <a:gd name="T3" fmla="*/ 420 h 420"/>
                <a:gd name="T4" fmla="*/ 258 w 258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420">
                  <a:moveTo>
                    <a:pt x="0" y="420"/>
                  </a:moveTo>
                  <a:lnTo>
                    <a:pt x="252" y="420"/>
                  </a:lnTo>
                  <a:lnTo>
                    <a:pt x="258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标注 167965"/>
            <p:cNvSpPr>
              <a:spLocks noChangeArrowheads="1"/>
            </p:cNvSpPr>
            <p:nvPr/>
          </p:nvSpPr>
          <p:spPr bwMode="auto">
            <a:xfrm>
              <a:off x="7476397" y="2393951"/>
              <a:ext cx="1222375" cy="698500"/>
            </a:xfrm>
            <a:prstGeom prst="wedgeRoundRectCallout">
              <a:avLst>
                <a:gd name="adj1" fmla="val 67273"/>
                <a:gd name="adj2" fmla="val 123634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/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67966"/>
            <p:cNvSpPr txBox="1">
              <a:spLocks noChangeArrowheads="1"/>
            </p:cNvSpPr>
            <p:nvPr/>
          </p:nvSpPr>
          <p:spPr bwMode="auto">
            <a:xfrm>
              <a:off x="7472270" y="2379663"/>
              <a:ext cx="119888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一次一个</a:t>
              </a: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9" name="矩形 167967"/>
            <p:cNvSpPr>
              <a:spLocks noChangeArrowheads="1"/>
            </p:cNvSpPr>
            <p:nvPr/>
          </p:nvSpPr>
          <p:spPr bwMode="auto">
            <a:xfrm>
              <a:off x="9228997" y="3168651"/>
              <a:ext cx="250825" cy="2460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167968"/>
            <p:cNvSpPr>
              <a:spLocks noChangeArrowheads="1"/>
            </p:cNvSpPr>
            <p:nvPr/>
          </p:nvSpPr>
          <p:spPr bwMode="auto">
            <a:xfrm>
              <a:off x="4656997" y="3878263"/>
              <a:ext cx="238125" cy="23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167969"/>
            <p:cNvSpPr>
              <a:spLocks noChangeArrowheads="1"/>
            </p:cNvSpPr>
            <p:nvPr/>
          </p:nvSpPr>
          <p:spPr bwMode="auto">
            <a:xfrm>
              <a:off x="6211160" y="2857501"/>
              <a:ext cx="263525" cy="244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167970"/>
            <p:cNvSpPr>
              <a:spLocks noChangeArrowheads="1"/>
            </p:cNvSpPr>
            <p:nvPr/>
          </p:nvSpPr>
          <p:spPr bwMode="auto">
            <a:xfrm>
              <a:off x="2844072" y="4814888"/>
              <a:ext cx="225425" cy="2190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167971"/>
            <p:cNvSpPr txBox="1">
              <a:spLocks noChangeArrowheads="1"/>
            </p:cNvSpPr>
            <p:nvPr/>
          </p:nvSpPr>
          <p:spPr bwMode="auto">
            <a:xfrm>
              <a:off x="1267169" y="5705575"/>
              <a:ext cx="42883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每个客户则使用客户套接字建立连接</a:t>
              </a:r>
            </a:p>
          </p:txBody>
        </p:sp>
      </p:grpSp>
      <p:sp>
        <p:nvSpPr>
          <p:cNvPr id="46" name="矩形 170023">
            <a:extLst>
              <a:ext uri="{FF2B5EF4-FFF2-40B4-BE49-F238E27FC236}">
                <a16:creationId xmlns:a16="http://schemas.microsoft.com/office/drawing/2014/main" id="{5496F966-0672-48B5-9D72-47F9ECFC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669" y="3116964"/>
            <a:ext cx="363866" cy="37465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直接连接符 169991">
            <a:extLst>
              <a:ext uri="{FF2B5EF4-FFF2-40B4-BE49-F238E27FC236}">
                <a16:creationId xmlns:a16="http://schemas.microsoft.com/office/drawing/2014/main" id="{FC7A207A-9264-4F9A-91BD-049FDC159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4247" y="2943416"/>
            <a:ext cx="1135421" cy="26430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文本框 167948">
            <a:extLst>
              <a:ext uri="{FF2B5EF4-FFF2-40B4-BE49-F238E27FC236}">
                <a16:creationId xmlns:a16="http://schemas.microsoft.com/office/drawing/2014/main" id="{9476B50A-C851-42E4-A646-02EA0DD1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47" y="3595981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D4C96-1763-4895-A7F4-AAB0DBE568EC}"/>
              </a:ext>
            </a:extLst>
          </p:cNvPr>
          <p:cNvSpPr/>
          <p:nvPr/>
        </p:nvSpPr>
        <p:spPr>
          <a:xfrm>
            <a:off x="8352840" y="15319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服务进程只使用一个服务套接字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2A2FDD-F4F0-43D5-8548-7BABDF8A084F}"/>
              </a:ext>
            </a:extLst>
          </p:cNvPr>
          <p:cNvSpPr/>
          <p:nvPr/>
        </p:nvSpPr>
        <p:spPr>
          <a:xfrm>
            <a:off x="6252044" y="4549911"/>
            <a:ext cx="5890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服务进程对每个连接请求，创建对应的连接套接字。服务完成后关闭连接套接字，处理下一个连接请求</a:t>
            </a:r>
          </a:p>
        </p:txBody>
      </p:sp>
    </p:spTree>
    <p:extLst>
      <p:ext uri="{BB962C8B-B14F-4D97-AF65-F5344CB8AC3E}">
        <p14:creationId xmlns:p14="http://schemas.microsoft.com/office/powerpoint/2010/main" val="39203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3A0D3-AF5E-44E5-ACFD-751F17E2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为什么无连接的</a:t>
            </a:r>
            <a:r>
              <a:rPr lang="en-US" altLang="zh-CN" dirty="0"/>
              <a:t>UDP</a:t>
            </a:r>
            <a:r>
              <a:rPr lang="zh-CN" altLang="en-US" dirty="0"/>
              <a:t>只能采用循环方式，无法采用并发方式</a:t>
            </a:r>
            <a:endParaRPr lang="en-US" altLang="zh-CN" dirty="0"/>
          </a:p>
          <a:p>
            <a:r>
              <a:rPr lang="zh-CN" altLang="en-US" dirty="0"/>
              <a:t>原因：无连接</a:t>
            </a:r>
            <a:r>
              <a:rPr lang="en-US" altLang="zh-CN" dirty="0"/>
              <a:t>UDP</a:t>
            </a:r>
            <a:r>
              <a:rPr lang="zh-CN" altLang="en-US" dirty="0"/>
              <a:t>只有一个套接字，无法被多个从属进程同时访问</a:t>
            </a:r>
            <a:endParaRPr lang="en-US" altLang="zh-CN" dirty="0"/>
          </a:p>
          <a:p>
            <a:pPr lvl="1"/>
            <a:r>
              <a:rPr lang="zh-CN" altLang="en-US" dirty="0"/>
              <a:t>需要调用额外的操作系统功能，协调多进程访问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10693-D133-49D0-A640-BAAA5075E2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FB06688-930F-4971-BA14-299697D9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>
                <a:sym typeface="+mn-ea"/>
              </a:rPr>
              <a:t>服务器进程工作方式</a:t>
            </a:r>
            <a:r>
              <a:rPr kumimoji="1" lang="zh-CN" altLang="en-US" dirty="0">
                <a:sym typeface="+mn-ea"/>
              </a:rPr>
              <a:t>：无连接的并发方式？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1D18F2-DAE5-4782-95F0-8A87B4CFB703}"/>
              </a:ext>
            </a:extLst>
          </p:cNvPr>
          <p:cNvGrpSpPr/>
          <p:nvPr/>
        </p:nvGrpSpPr>
        <p:grpSpPr>
          <a:xfrm>
            <a:off x="2819400" y="2503487"/>
            <a:ext cx="5410518" cy="3191193"/>
            <a:chOff x="1535972" y="1744663"/>
            <a:chExt cx="5410518" cy="3191193"/>
          </a:xfrm>
        </p:grpSpPr>
        <p:sp>
          <p:nvSpPr>
            <p:cNvPr id="6" name="文本框 167945">
              <a:extLst>
                <a:ext uri="{FF2B5EF4-FFF2-40B4-BE49-F238E27FC236}">
                  <a16:creationId xmlns:a16="http://schemas.microsoft.com/office/drawing/2014/main" id="{EFC0AFF8-0272-4B1D-815D-221431682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7610" y="1744663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7" name="文本框 167960">
              <a:extLst>
                <a:ext uri="{FF2B5EF4-FFF2-40B4-BE49-F238E27FC236}">
                  <a16:creationId xmlns:a16="http://schemas.microsoft.com/office/drawing/2014/main" id="{BF07562E-4F67-4263-AECB-99E67DC56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972" y="4537076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A89D14A-774C-4851-99A9-0FC3E3A7B42F}"/>
              </a:ext>
            </a:extLst>
          </p:cNvPr>
          <p:cNvGrpSpPr/>
          <p:nvPr/>
        </p:nvGrpSpPr>
        <p:grpSpPr>
          <a:xfrm>
            <a:off x="3200400" y="2667000"/>
            <a:ext cx="8499644" cy="3727767"/>
            <a:chOff x="1916972" y="1908176"/>
            <a:chExt cx="8499644" cy="3727767"/>
          </a:xfrm>
        </p:grpSpPr>
        <p:sp>
          <p:nvSpPr>
            <p:cNvPr id="9" name="矩形 167938">
              <a:extLst>
                <a:ext uri="{FF2B5EF4-FFF2-40B4-BE49-F238E27FC236}">
                  <a16:creationId xmlns:a16="http://schemas.microsoft.com/office/drawing/2014/main" id="{C262955F-0F63-4AFA-BC0D-E8695624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3822" y="3321051"/>
              <a:ext cx="1752600" cy="9906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67939">
              <a:extLst>
                <a:ext uri="{FF2B5EF4-FFF2-40B4-BE49-F238E27FC236}">
                  <a16:creationId xmlns:a16="http://schemas.microsoft.com/office/drawing/2014/main" id="{080B1783-803C-4805-94F4-491C31F90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6146" y="3743961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11" name="文本框 167940">
              <a:extLst>
                <a:ext uri="{FF2B5EF4-FFF2-40B4-BE49-F238E27FC236}">
                  <a16:creationId xmlns:a16="http://schemas.microsoft.com/office/drawing/2014/main" id="{601D2EC0-BA09-41E6-A61D-B14B85F3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6585" y="2185988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2" name="文本框 167941">
              <a:extLst>
                <a:ext uri="{FF2B5EF4-FFF2-40B4-BE49-F238E27FC236}">
                  <a16:creationId xmlns:a16="http://schemas.microsoft.com/office/drawing/2014/main" id="{7B982D2D-231E-4143-A3F5-03A120856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5897" y="2033588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服务进程</a:t>
              </a:r>
            </a:p>
          </p:txBody>
        </p:sp>
        <p:sp>
          <p:nvSpPr>
            <p:cNvPr id="13" name="矩形 167942">
              <a:extLst>
                <a:ext uri="{FF2B5EF4-FFF2-40B4-BE49-F238E27FC236}">
                  <a16:creationId xmlns:a16="http://schemas.microsoft.com/office/drawing/2014/main" id="{2C596476-610D-4E5A-B9A0-B99889A4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572" y="2992438"/>
              <a:ext cx="1524000" cy="7096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67943">
              <a:extLst>
                <a:ext uri="{FF2B5EF4-FFF2-40B4-BE49-F238E27FC236}">
                  <a16:creationId xmlns:a16="http://schemas.microsoft.com/office/drawing/2014/main" id="{0EB99BD9-5C26-46A6-ACEC-6119E49B3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572" y="3328988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15" name="文本框 167944">
              <a:extLst>
                <a:ext uri="{FF2B5EF4-FFF2-40B4-BE49-F238E27FC236}">
                  <a16:creationId xmlns:a16="http://schemas.microsoft.com/office/drawing/2014/main" id="{3505B754-5B78-487A-AC37-D6C3B482D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4147" y="1908176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16" name="直接连接符 167946">
              <a:extLst>
                <a:ext uri="{FF2B5EF4-FFF2-40B4-BE49-F238E27FC236}">
                  <a16:creationId xmlns:a16="http://schemas.microsoft.com/office/drawing/2014/main" id="{4B2988A8-D12A-4014-B41E-1F8283624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1352" y="2708476"/>
              <a:ext cx="0" cy="1692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文本框 167947">
              <a:extLst>
                <a:ext uri="{FF2B5EF4-FFF2-40B4-BE49-F238E27FC236}">
                  <a16:creationId xmlns:a16="http://schemas.microsoft.com/office/drawing/2014/main" id="{B345A2D6-F858-4391-AA22-36B9FC711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572" y="2609851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18" name="文本框 167948">
              <a:extLst>
                <a:ext uri="{FF2B5EF4-FFF2-40B4-BE49-F238E27FC236}">
                  <a16:creationId xmlns:a16="http://schemas.microsoft.com/office/drawing/2014/main" id="{CED8CE03-53D7-4701-B1E2-AFCD3589F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2509" y="2679930"/>
              <a:ext cx="9541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</a:t>
              </a:r>
            </a:p>
          </p:txBody>
        </p:sp>
        <p:sp>
          <p:nvSpPr>
            <p:cNvPr id="19" name="矩形 167949">
              <a:extLst>
                <a:ext uri="{FF2B5EF4-FFF2-40B4-BE49-F238E27FC236}">
                  <a16:creationId xmlns:a16="http://schemas.microsoft.com/office/drawing/2014/main" id="{FAA5C892-3440-43EE-B081-655867DD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710" y="3987801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67950">
              <a:extLst>
                <a:ext uri="{FF2B5EF4-FFF2-40B4-BE49-F238E27FC236}">
                  <a16:creationId xmlns:a16="http://schemas.microsoft.com/office/drawing/2014/main" id="{3E0214AD-7303-4232-92FC-AC062E08F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235" y="4337051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21" name="文本框 167951">
              <a:extLst>
                <a:ext uri="{FF2B5EF4-FFF2-40B4-BE49-F238E27FC236}">
                  <a16:creationId xmlns:a16="http://schemas.microsoft.com/office/drawing/2014/main" id="{E661621F-CF9F-44BD-9B04-3DD073B69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7285" y="29130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22" name="文本框 167952">
              <a:extLst>
                <a:ext uri="{FF2B5EF4-FFF2-40B4-BE49-F238E27FC236}">
                  <a16:creationId xmlns:a16="http://schemas.microsoft.com/office/drawing/2014/main" id="{AB7BB1F5-55DE-4D8D-9F81-0F27545D6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72" y="2752726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23" name="直接连接符 167953">
              <a:extLst>
                <a:ext uri="{FF2B5EF4-FFF2-40B4-BE49-F238E27FC236}">
                  <a16:creationId xmlns:a16="http://schemas.microsoft.com/office/drawing/2014/main" id="{76992F6E-2448-4B94-9CD8-DE6921B1E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8770" y="3692324"/>
              <a:ext cx="0" cy="19705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167954">
              <a:extLst>
                <a:ext uri="{FF2B5EF4-FFF2-40B4-BE49-F238E27FC236}">
                  <a16:creationId xmlns:a16="http://schemas.microsoft.com/office/drawing/2014/main" id="{C9E5C207-647E-4966-81B2-2F97C5F24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557" y="3594618"/>
              <a:ext cx="1452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客户套接字</a:t>
              </a:r>
            </a:p>
          </p:txBody>
        </p:sp>
        <p:sp>
          <p:nvSpPr>
            <p:cNvPr id="25" name="矩形 167955">
              <a:extLst>
                <a:ext uri="{FF2B5EF4-FFF2-40B4-BE49-F238E27FC236}">
                  <a16:creationId xmlns:a16="http://schemas.microsoft.com/office/drawing/2014/main" id="{44E0DAA2-3ED0-49AE-8845-08D40602C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485" y="4924426"/>
              <a:ext cx="1524000" cy="7096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67956">
              <a:extLst>
                <a:ext uri="{FF2B5EF4-FFF2-40B4-BE49-F238E27FC236}">
                  <a16:creationId xmlns:a16="http://schemas.microsoft.com/office/drawing/2014/main" id="{A11DDA6F-C517-4D6F-BC99-4CD79B5AC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485" y="5237163"/>
              <a:ext cx="7219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27" name="文本框 167957">
              <a:extLst>
                <a:ext uri="{FF2B5EF4-FFF2-40B4-BE49-F238E27FC236}">
                  <a16:creationId xmlns:a16="http://schemas.microsoft.com/office/drawing/2014/main" id="{24F41682-D4D4-4966-8FBD-CEB118FAC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060" y="3840163"/>
              <a:ext cx="71501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solidFill>
                    <a:schemeClr val="tx1"/>
                  </a:solidFill>
                  <a:ea typeface="黑体" panose="02010609060101010101" pitchFamily="49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</a:p>
          </p:txBody>
        </p:sp>
        <p:sp>
          <p:nvSpPr>
            <p:cNvPr id="28" name="文本框 167958">
              <a:extLst>
                <a:ext uri="{FF2B5EF4-FFF2-40B4-BE49-F238E27FC236}">
                  <a16:creationId xmlns:a16="http://schemas.microsoft.com/office/drawing/2014/main" id="{76D5B003-1A55-48D8-9ACC-9A4E2BE6B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972" y="3689351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29" name="直接连接符 167959">
              <a:extLst>
                <a:ext uri="{FF2B5EF4-FFF2-40B4-BE49-F238E27FC236}">
                  <a16:creationId xmlns:a16="http://schemas.microsoft.com/office/drawing/2014/main" id="{71653DA6-DCC9-45EE-A03E-F9B3975EB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6310" y="4627563"/>
              <a:ext cx="0" cy="198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 167961">
              <a:extLst>
                <a:ext uri="{FF2B5EF4-FFF2-40B4-BE49-F238E27FC236}">
                  <a16:creationId xmlns:a16="http://schemas.microsoft.com/office/drawing/2014/main" id="{E91580E7-7F13-4017-9EC7-DB4BAFD0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572" y="3101976"/>
              <a:ext cx="2566988" cy="512762"/>
            </a:xfrm>
            <a:custGeom>
              <a:avLst/>
              <a:gdLst>
                <a:gd name="T0" fmla="*/ 0 w 1617"/>
                <a:gd name="T1" fmla="*/ 0 h 323"/>
                <a:gd name="T2" fmla="*/ 0 w 1617"/>
                <a:gd name="T3" fmla="*/ 120 h 323"/>
                <a:gd name="T4" fmla="*/ 1617 w 1617"/>
                <a:gd name="T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7" h="323">
                  <a:moveTo>
                    <a:pt x="0" y="0"/>
                  </a:moveTo>
                  <a:lnTo>
                    <a:pt x="0" y="120"/>
                  </a:lnTo>
                  <a:lnTo>
                    <a:pt x="1617" y="323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167962">
              <a:extLst>
                <a:ext uri="{FF2B5EF4-FFF2-40B4-BE49-F238E27FC236}">
                  <a16:creationId xmlns:a16="http://schemas.microsoft.com/office/drawing/2014/main" id="{7F256839-BB87-4E7A-B29E-9871F824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947" y="3624263"/>
              <a:ext cx="4138613" cy="782638"/>
            </a:xfrm>
            <a:custGeom>
              <a:avLst/>
              <a:gdLst>
                <a:gd name="T0" fmla="*/ 0 w 2607"/>
                <a:gd name="T1" fmla="*/ 301 h 493"/>
                <a:gd name="T2" fmla="*/ 6 w 2607"/>
                <a:gd name="T3" fmla="*/ 493 h 493"/>
                <a:gd name="T4" fmla="*/ 2607 w 2607"/>
                <a:gd name="T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7" h="493">
                  <a:moveTo>
                    <a:pt x="0" y="301"/>
                  </a:moveTo>
                  <a:lnTo>
                    <a:pt x="6" y="493"/>
                  </a:lnTo>
                  <a:lnTo>
                    <a:pt x="2607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167963">
              <a:extLst>
                <a:ext uri="{FF2B5EF4-FFF2-40B4-BE49-F238E27FC236}">
                  <a16:creationId xmlns:a16="http://schemas.microsoft.com/office/drawing/2014/main" id="{55417D50-846A-40D6-B78B-E95193EC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197" y="3638551"/>
              <a:ext cx="5962650" cy="1673225"/>
            </a:xfrm>
            <a:custGeom>
              <a:avLst/>
              <a:gdLst>
                <a:gd name="T0" fmla="*/ 6 w 3756"/>
                <a:gd name="T1" fmla="*/ 880 h 1054"/>
                <a:gd name="T2" fmla="*/ 0 w 3756"/>
                <a:gd name="T3" fmla="*/ 1054 h 1054"/>
                <a:gd name="T4" fmla="*/ 3756 w 3756"/>
                <a:gd name="T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6" h="1054">
                  <a:moveTo>
                    <a:pt x="6" y="880"/>
                  </a:moveTo>
                  <a:lnTo>
                    <a:pt x="0" y="1054"/>
                  </a:lnTo>
                  <a:lnTo>
                    <a:pt x="375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167964">
              <a:extLst>
                <a:ext uri="{FF2B5EF4-FFF2-40B4-BE49-F238E27FC236}">
                  <a16:creationId xmlns:a16="http://schemas.microsoft.com/office/drawing/2014/main" id="{F73BF41A-F211-4368-AE76-5DA7F2CE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7372" y="2959101"/>
              <a:ext cx="409575" cy="666750"/>
            </a:xfrm>
            <a:custGeom>
              <a:avLst/>
              <a:gdLst>
                <a:gd name="T0" fmla="*/ 0 w 258"/>
                <a:gd name="T1" fmla="*/ 420 h 420"/>
                <a:gd name="T2" fmla="*/ 252 w 258"/>
                <a:gd name="T3" fmla="*/ 420 h 420"/>
                <a:gd name="T4" fmla="*/ 258 w 258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420">
                  <a:moveTo>
                    <a:pt x="0" y="420"/>
                  </a:moveTo>
                  <a:lnTo>
                    <a:pt x="252" y="420"/>
                  </a:lnTo>
                  <a:lnTo>
                    <a:pt x="258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标注 167965">
              <a:extLst>
                <a:ext uri="{FF2B5EF4-FFF2-40B4-BE49-F238E27FC236}">
                  <a16:creationId xmlns:a16="http://schemas.microsoft.com/office/drawing/2014/main" id="{16347B16-8942-499F-BE60-6F2CD4049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6397" y="2393951"/>
              <a:ext cx="1222375" cy="698500"/>
            </a:xfrm>
            <a:prstGeom prst="wedgeRoundRectCallout">
              <a:avLst>
                <a:gd name="adj1" fmla="val 67273"/>
                <a:gd name="adj2" fmla="val 123634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/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67966">
              <a:extLst>
                <a:ext uri="{FF2B5EF4-FFF2-40B4-BE49-F238E27FC236}">
                  <a16:creationId xmlns:a16="http://schemas.microsoft.com/office/drawing/2014/main" id="{ECEAEED8-BB00-4E35-BD07-5C99E060D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2270" y="2379663"/>
              <a:ext cx="119888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一次一个</a:t>
              </a: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客户进程</a:t>
              </a:r>
            </a:p>
          </p:txBody>
        </p:sp>
        <p:sp>
          <p:nvSpPr>
            <p:cNvPr id="36" name="矩形 167967">
              <a:extLst>
                <a:ext uri="{FF2B5EF4-FFF2-40B4-BE49-F238E27FC236}">
                  <a16:creationId xmlns:a16="http://schemas.microsoft.com/office/drawing/2014/main" id="{486CDC93-CCF8-4FC2-A30A-F5DE65F6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997" y="3168651"/>
              <a:ext cx="250825" cy="2460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167968">
              <a:extLst>
                <a:ext uri="{FF2B5EF4-FFF2-40B4-BE49-F238E27FC236}">
                  <a16:creationId xmlns:a16="http://schemas.microsoft.com/office/drawing/2014/main" id="{DCFBAFAF-E3B1-457B-8873-264CCB70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997" y="3878263"/>
              <a:ext cx="238125" cy="23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167969">
              <a:extLst>
                <a:ext uri="{FF2B5EF4-FFF2-40B4-BE49-F238E27FC236}">
                  <a16:creationId xmlns:a16="http://schemas.microsoft.com/office/drawing/2014/main" id="{87DC1F88-CE93-4423-A9F5-1BFD8DCB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160" y="2857501"/>
              <a:ext cx="263525" cy="244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67970">
              <a:extLst>
                <a:ext uri="{FF2B5EF4-FFF2-40B4-BE49-F238E27FC236}">
                  <a16:creationId xmlns:a16="http://schemas.microsoft.com/office/drawing/2014/main" id="{680B9962-0367-4C9F-998C-0912A001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072" y="4814888"/>
              <a:ext cx="225425" cy="2190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 Box 56">
            <a:extLst>
              <a:ext uri="{FF2B5EF4-FFF2-40B4-BE49-F238E27FC236}">
                <a16:creationId xmlns:a16="http://schemas.microsoft.com/office/drawing/2014/main" id="{F6EF14D4-A0CE-4D0A-A025-5B3207D1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743" y="5483225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1" dirty="0">
                <a:solidFill>
                  <a:srgbClr val="CC0000"/>
                </a:solidFill>
              </a:rPr>
              <a:t>无法多进程同时访问</a:t>
            </a:r>
            <a:endParaRPr lang="en-US" altLang="zh-CN" i="1" dirty="0">
              <a:solidFill>
                <a:srgbClr val="CC0000"/>
              </a:solidFill>
            </a:endParaRPr>
          </a:p>
        </p:txBody>
      </p:sp>
      <p:sp>
        <p:nvSpPr>
          <p:cNvPr id="42" name="Line 92">
            <a:extLst>
              <a:ext uri="{FF2B5EF4-FFF2-40B4-BE49-F238E27FC236}">
                <a16:creationId xmlns:a16="http://schemas.microsoft.com/office/drawing/2014/main" id="{CCEE5D70-0F5A-40A5-9EAD-C6DA3B1A4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9988" y="4414321"/>
            <a:ext cx="359553" cy="106731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5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70007">
            <a:extLst>
              <a:ext uri="{FF2B5EF4-FFF2-40B4-BE49-F238E27FC236}">
                <a16:creationId xmlns:a16="http://schemas.microsoft.com/office/drawing/2014/main" id="{B241917F-1C2B-C59F-1F94-965D2E7A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432875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矩形 170007">
            <a:extLst>
              <a:ext uri="{FF2B5EF4-FFF2-40B4-BE49-F238E27FC236}">
                <a16:creationId xmlns:a16="http://schemas.microsoft.com/office/drawing/2014/main" id="{ADF4B372-2390-2D4C-965A-B6C991A8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2622466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2B37ED-62A7-CEC2-9CD3-9FFB79740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D87A3A-BFC1-57C8-C17D-2811A882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种服务器进程工作方式对比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D882B0-4B92-2939-9138-2FA168FD9D64}"/>
              </a:ext>
            </a:extLst>
          </p:cNvPr>
          <p:cNvCxnSpPr/>
          <p:nvPr/>
        </p:nvCxnSpPr>
        <p:spPr bwMode="auto">
          <a:xfrm>
            <a:off x="139967" y="3657600"/>
            <a:ext cx="120520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E94D75E-5995-F670-0FFF-DC874813FE4A}"/>
              </a:ext>
            </a:extLst>
          </p:cNvPr>
          <p:cNvCxnSpPr>
            <a:stCxn id="4" idx="2"/>
          </p:cNvCxnSpPr>
          <p:nvPr/>
        </p:nvCxnSpPr>
        <p:spPr bwMode="auto">
          <a:xfrm>
            <a:off x="6096000" y="1417638"/>
            <a:ext cx="0" cy="4983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167944">
            <a:extLst>
              <a:ext uri="{FF2B5EF4-FFF2-40B4-BE49-F238E27FC236}">
                <a16:creationId xmlns:a16="http://schemas.microsoft.com/office/drawing/2014/main" id="{EFE197F7-AC8E-2CD6-F59F-29561A9A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1295400"/>
            <a:ext cx="7150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11" name="矩形 167969">
            <a:extLst>
              <a:ext uri="{FF2B5EF4-FFF2-40B4-BE49-F238E27FC236}">
                <a16:creationId xmlns:a16="http://schemas.microsoft.com/office/drawing/2014/main" id="{C226D7DC-8E38-B5BE-6F05-5ACC1748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451" y="2797648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直接连接符 167946">
            <a:extLst>
              <a:ext uri="{FF2B5EF4-FFF2-40B4-BE49-F238E27FC236}">
                <a16:creationId xmlns:a16="http://schemas.microsoft.com/office/drawing/2014/main" id="{DD8BF3A6-0CD5-CB8A-78ED-10E9BF11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2" y="2053747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70007">
            <a:extLst>
              <a:ext uri="{FF2B5EF4-FFF2-40B4-BE49-F238E27FC236}">
                <a16:creationId xmlns:a16="http://schemas.microsoft.com/office/drawing/2014/main" id="{F4F62FF6-644B-C5D8-B2E3-89AF8E28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352" y="1432875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21" name="矩形 170007">
            <a:extLst>
              <a:ext uri="{FF2B5EF4-FFF2-40B4-BE49-F238E27FC236}">
                <a16:creationId xmlns:a16="http://schemas.microsoft.com/office/drawing/2014/main" id="{C0D6A764-9B53-190A-342A-7CD391CE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352" y="2622466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22" name="文本框 167944">
            <a:extLst>
              <a:ext uri="{FF2B5EF4-FFF2-40B4-BE49-F238E27FC236}">
                <a16:creationId xmlns:a16="http://schemas.microsoft.com/office/drawing/2014/main" id="{4B76088D-2306-417B-B42F-BAA38E9F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061" y="1295400"/>
            <a:ext cx="7150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23" name="矩形 167969">
            <a:extLst>
              <a:ext uri="{FF2B5EF4-FFF2-40B4-BE49-F238E27FC236}">
                <a16:creationId xmlns:a16="http://schemas.microsoft.com/office/drawing/2014/main" id="{CFDCF70D-6A1E-05BE-85A3-5DF24B26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04" y="2797648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167946">
            <a:extLst>
              <a:ext uri="{FF2B5EF4-FFF2-40B4-BE49-F238E27FC236}">
                <a16:creationId xmlns:a16="http://schemas.microsoft.com/office/drawing/2014/main" id="{91003845-6603-20B5-D534-481F3232F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8155" y="2053747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167969">
            <a:extLst>
              <a:ext uri="{FF2B5EF4-FFF2-40B4-BE49-F238E27FC236}">
                <a16:creationId xmlns:a16="http://schemas.microsoft.com/office/drawing/2014/main" id="{6532E76B-B0BD-E6AD-546E-42EF5F00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156" y="2793519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接连接符 167946">
            <a:extLst>
              <a:ext uri="{FF2B5EF4-FFF2-40B4-BE49-F238E27FC236}">
                <a16:creationId xmlns:a16="http://schemas.microsoft.com/office/drawing/2014/main" id="{C0E98058-4CA9-AEC5-F024-3C08F4A89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818" y="2049619"/>
            <a:ext cx="71501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AB372F-04C7-7520-0463-55ED945647D1}"/>
              </a:ext>
            </a:extLst>
          </p:cNvPr>
          <p:cNvSpPr txBox="1"/>
          <p:nvPr/>
        </p:nvSpPr>
        <p:spPr>
          <a:xfrm>
            <a:off x="7676896" y="2485312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</a:p>
        </p:txBody>
      </p:sp>
      <p:sp>
        <p:nvSpPr>
          <p:cNvPr id="35" name="矩形 170007">
            <a:extLst>
              <a:ext uri="{FF2B5EF4-FFF2-40B4-BE49-F238E27FC236}">
                <a16:creationId xmlns:a16="http://schemas.microsoft.com/office/drawing/2014/main" id="{D476204D-F45F-FC7C-7526-5FE58891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8" y="4073284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36" name="矩形 170007">
            <a:extLst>
              <a:ext uri="{FF2B5EF4-FFF2-40B4-BE49-F238E27FC236}">
                <a16:creationId xmlns:a16="http://schemas.microsoft.com/office/drawing/2014/main" id="{DD577BDE-8C10-57FB-FBA1-1119F241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8" y="5262875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37" name="文本框 167944">
            <a:extLst>
              <a:ext uri="{FF2B5EF4-FFF2-40B4-BE49-F238E27FC236}">
                <a16:creationId xmlns:a16="http://schemas.microsoft.com/office/drawing/2014/main" id="{99FF32D0-5129-A892-812F-2F24235F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297" y="3935809"/>
            <a:ext cx="7150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38" name="矩形 167969">
            <a:extLst>
              <a:ext uri="{FF2B5EF4-FFF2-40B4-BE49-F238E27FC236}">
                <a16:creationId xmlns:a16="http://schemas.microsoft.com/office/drawing/2014/main" id="{2C8E4996-1EC2-0DED-602D-F96CFAF2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40" y="5438057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接连接符 167946">
            <a:extLst>
              <a:ext uri="{FF2B5EF4-FFF2-40B4-BE49-F238E27FC236}">
                <a16:creationId xmlns:a16="http://schemas.microsoft.com/office/drawing/2014/main" id="{E84890AA-177A-BC26-76FC-3731D68E0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7391" y="4694156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矩形 167969">
            <a:extLst>
              <a:ext uri="{FF2B5EF4-FFF2-40B4-BE49-F238E27FC236}">
                <a16:creationId xmlns:a16="http://schemas.microsoft.com/office/drawing/2014/main" id="{702AAAC9-2E45-65BF-0838-A2BC5848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392" y="5433928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67969">
            <a:extLst>
              <a:ext uri="{FF2B5EF4-FFF2-40B4-BE49-F238E27FC236}">
                <a16:creationId xmlns:a16="http://schemas.microsoft.com/office/drawing/2014/main" id="{75EC9C3A-AD51-7ECC-F576-00F89693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441" y="5433928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67969">
            <a:extLst>
              <a:ext uri="{FF2B5EF4-FFF2-40B4-BE49-F238E27FC236}">
                <a16:creationId xmlns:a16="http://schemas.microsoft.com/office/drawing/2014/main" id="{BF383152-825F-8EA5-C7D4-948B969A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727" y="5433928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E6C3FDD-7269-AF49-15BB-ACC6EC07587F}"/>
              </a:ext>
            </a:extLst>
          </p:cNvPr>
          <p:cNvSpPr txBox="1"/>
          <p:nvPr/>
        </p:nvSpPr>
        <p:spPr>
          <a:xfrm>
            <a:off x="3743136" y="5878353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临时套接字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137C09-B624-2773-124C-CDEEA98E7E1F}"/>
              </a:ext>
            </a:extLst>
          </p:cNvPr>
          <p:cNvSpPr txBox="1"/>
          <p:nvPr/>
        </p:nvSpPr>
        <p:spPr>
          <a:xfrm>
            <a:off x="2136159" y="5886609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274CA7C7-C1D6-5A37-96A9-CF7C2C76C40E}"/>
              </a:ext>
            </a:extLst>
          </p:cNvPr>
          <p:cNvSpPr/>
          <p:nvPr/>
        </p:nvSpPr>
        <p:spPr bwMode="auto">
          <a:xfrm rot="5400000">
            <a:off x="4226333" y="5048785"/>
            <a:ext cx="244477" cy="1541357"/>
          </a:xfrm>
          <a:prstGeom prst="rightBrac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文本框 167944">
            <a:extLst>
              <a:ext uri="{FF2B5EF4-FFF2-40B4-BE49-F238E27FC236}">
                <a16:creationId xmlns:a16="http://schemas.microsoft.com/office/drawing/2014/main" id="{68C624B5-9746-E97B-B3C6-3F934B7F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651" y="4138791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50" name="文本框 167944">
            <a:extLst>
              <a:ext uri="{FF2B5EF4-FFF2-40B4-BE49-F238E27FC236}">
                <a16:creationId xmlns:a16="http://schemas.microsoft.com/office/drawing/2014/main" id="{0CBD1467-8D1A-B0A1-428A-FA57B4C0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130" y="4127641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51" name="文本框 167944">
            <a:extLst>
              <a:ext uri="{FF2B5EF4-FFF2-40B4-BE49-F238E27FC236}">
                <a16:creationId xmlns:a16="http://schemas.microsoft.com/office/drawing/2014/main" id="{3C0AF25C-653E-2F6D-785D-522208908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920" y="4137052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52" name="直接连接符 167946">
            <a:extLst>
              <a:ext uri="{FF2B5EF4-FFF2-40B4-BE49-F238E27FC236}">
                <a16:creationId xmlns:a16="http://schemas.microsoft.com/office/drawing/2014/main" id="{4C805969-91ED-9CBF-537B-849418E6C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2153" y="4694157"/>
            <a:ext cx="0" cy="73977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67946">
            <a:extLst>
              <a:ext uri="{FF2B5EF4-FFF2-40B4-BE49-F238E27FC236}">
                <a16:creationId xmlns:a16="http://schemas.microsoft.com/office/drawing/2014/main" id="{E8F5F4A5-CBFD-D190-F934-22106600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500" y="4679571"/>
            <a:ext cx="1" cy="76944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67946">
            <a:extLst>
              <a:ext uri="{FF2B5EF4-FFF2-40B4-BE49-F238E27FC236}">
                <a16:creationId xmlns:a16="http://schemas.microsoft.com/office/drawing/2014/main" id="{195C3DBB-21D8-EE93-6C89-FEA081AA0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8403" y="4694157"/>
            <a:ext cx="13490" cy="75485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170007">
            <a:extLst>
              <a:ext uri="{FF2B5EF4-FFF2-40B4-BE49-F238E27FC236}">
                <a16:creationId xmlns:a16="http://schemas.microsoft.com/office/drawing/2014/main" id="{305FB8D6-2C05-3DC1-90D4-FF0E9E63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61" y="4073284"/>
            <a:ext cx="4448428" cy="81438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61" name="矩形 170007">
            <a:extLst>
              <a:ext uri="{FF2B5EF4-FFF2-40B4-BE49-F238E27FC236}">
                <a16:creationId xmlns:a16="http://schemas.microsoft.com/office/drawing/2014/main" id="{B53D8FFF-9A3F-56E8-2346-FEA24FDB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61" y="5262875"/>
            <a:ext cx="4448428" cy="586582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</a:ln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62" name="文本框 167944">
            <a:extLst>
              <a:ext uri="{FF2B5EF4-FFF2-40B4-BE49-F238E27FC236}">
                <a16:creationId xmlns:a16="http://schemas.microsoft.com/office/drawing/2014/main" id="{599E1086-BD55-EC5D-4954-D41E1E39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670" y="3935809"/>
            <a:ext cx="71501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63" name="矩形 167969">
            <a:extLst>
              <a:ext uri="{FF2B5EF4-FFF2-40B4-BE49-F238E27FC236}">
                <a16:creationId xmlns:a16="http://schemas.microsoft.com/office/drawing/2014/main" id="{EA108290-369E-388D-5ADB-CFBD42D1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413" y="5438057"/>
            <a:ext cx="263525" cy="244475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直接连接符 167946">
            <a:extLst>
              <a:ext uri="{FF2B5EF4-FFF2-40B4-BE49-F238E27FC236}">
                <a16:creationId xmlns:a16="http://schemas.microsoft.com/office/drawing/2014/main" id="{7127E305-EA9F-6EA8-6E33-84F74818B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1764" y="4694156"/>
            <a:ext cx="0" cy="7439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文本框 167944">
            <a:extLst>
              <a:ext uri="{FF2B5EF4-FFF2-40B4-BE49-F238E27FC236}">
                <a16:creationId xmlns:a16="http://schemas.microsoft.com/office/drawing/2014/main" id="{9400AB24-37EE-9843-C8B6-1823B8E2B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024" y="4138791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72" name="文本框 167944">
            <a:extLst>
              <a:ext uri="{FF2B5EF4-FFF2-40B4-BE49-F238E27FC236}">
                <a16:creationId xmlns:a16="http://schemas.microsoft.com/office/drawing/2014/main" id="{2ACD55BA-6EF5-4C6B-36C7-854D04B7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503" y="4127641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73" name="文本框 167944">
            <a:extLst>
              <a:ext uri="{FF2B5EF4-FFF2-40B4-BE49-F238E27FC236}">
                <a16:creationId xmlns:a16="http://schemas.microsoft.com/office/drawing/2014/main" id="{C5C7AAC7-5D75-EBE1-6433-DA09624B8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293" y="4137052"/>
            <a:ext cx="5790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微软雅黑" panose="020B0503020204020204" pitchFamily="34" charset="-122"/>
                <a:sym typeface="Wingdings" panose="05000000000000000000" pitchFamily="2" charset="2"/>
              </a:rPr>
              <a:t></a:t>
            </a:r>
          </a:p>
        </p:txBody>
      </p:sp>
      <p:sp>
        <p:nvSpPr>
          <p:cNvPr id="74" name="直接连接符 167946">
            <a:extLst>
              <a:ext uri="{FF2B5EF4-FFF2-40B4-BE49-F238E27FC236}">
                <a16:creationId xmlns:a16="http://schemas.microsoft.com/office/drawing/2014/main" id="{C4428DA2-CE58-EDAF-1CEC-D644307B0B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1764" y="4694156"/>
            <a:ext cx="744762" cy="75485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167946">
            <a:extLst>
              <a:ext uri="{FF2B5EF4-FFF2-40B4-BE49-F238E27FC236}">
                <a16:creationId xmlns:a16="http://schemas.microsoft.com/office/drawing/2014/main" id="{B557A151-D32F-72A9-7039-354DD5034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59598" y="4679571"/>
            <a:ext cx="1379275" cy="769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167946">
            <a:extLst>
              <a:ext uri="{FF2B5EF4-FFF2-40B4-BE49-F238E27FC236}">
                <a16:creationId xmlns:a16="http://schemas.microsoft.com/office/drawing/2014/main" id="{9C9DEBA1-DEE6-BF00-D4D2-B31BCF990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59598" y="4694157"/>
            <a:ext cx="1996668" cy="76426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1D254AB-ECA9-B11A-4530-BA75E31A911C}"/>
              </a:ext>
            </a:extLst>
          </p:cNvPr>
          <p:cNvSpPr txBox="1"/>
          <p:nvPr/>
        </p:nvSpPr>
        <p:spPr>
          <a:xfrm>
            <a:off x="193724" y="32869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无连接循环方式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A01B657-A70C-8D10-2CA2-EB071663EE2C}"/>
              </a:ext>
            </a:extLst>
          </p:cNvPr>
          <p:cNvSpPr txBox="1"/>
          <p:nvPr/>
        </p:nvSpPr>
        <p:spPr>
          <a:xfrm>
            <a:off x="6115131" y="32869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面向连接循环方式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7F3C896-2B54-D626-38E7-605A6D88A174}"/>
              </a:ext>
            </a:extLst>
          </p:cNvPr>
          <p:cNvSpPr txBox="1"/>
          <p:nvPr/>
        </p:nvSpPr>
        <p:spPr>
          <a:xfrm>
            <a:off x="112146" y="6019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面向连接并发方式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F58137B-BCB4-FD55-D3D0-B56769219AC4}"/>
              </a:ext>
            </a:extLst>
          </p:cNvPr>
          <p:cNvSpPr txBox="1"/>
          <p:nvPr/>
        </p:nvSpPr>
        <p:spPr>
          <a:xfrm>
            <a:off x="6173628" y="600872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无连接（伪）并发方式：并不是真正并发</a:t>
            </a:r>
          </a:p>
        </p:txBody>
      </p:sp>
      <p:sp>
        <p:nvSpPr>
          <p:cNvPr id="99" name="直接连接符 167946">
            <a:extLst>
              <a:ext uri="{FF2B5EF4-FFF2-40B4-BE49-F238E27FC236}">
                <a16:creationId xmlns:a16="http://schemas.microsoft.com/office/drawing/2014/main" id="{FF8ECB34-595C-0D39-A270-7773AEBA2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217" y="3037993"/>
            <a:ext cx="363746" cy="522611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直接连接符 167946">
            <a:extLst>
              <a:ext uri="{FF2B5EF4-FFF2-40B4-BE49-F238E27FC236}">
                <a16:creationId xmlns:a16="http://schemas.microsoft.com/office/drawing/2014/main" id="{904AE21F-B937-1687-42CE-BDBE6A1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0094" y="3079275"/>
            <a:ext cx="0" cy="481329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直接连接符 167946">
            <a:extLst>
              <a:ext uri="{FF2B5EF4-FFF2-40B4-BE49-F238E27FC236}">
                <a16:creationId xmlns:a16="http://schemas.microsoft.com/office/drawing/2014/main" id="{D0F5DCFE-4881-8CA0-0910-4BAC2D4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0093" y="3079276"/>
            <a:ext cx="353625" cy="442108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直接连接符 167946">
            <a:extLst>
              <a:ext uri="{FF2B5EF4-FFF2-40B4-BE49-F238E27FC236}">
                <a16:creationId xmlns:a16="http://schemas.microsoft.com/office/drawing/2014/main" id="{B854A72D-6521-2641-1940-E3C2E6A69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60828" y="3057250"/>
            <a:ext cx="3054" cy="369333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B05F549-E193-EA5C-96B4-D614B1677CF9}"/>
              </a:ext>
            </a:extLst>
          </p:cNvPr>
          <p:cNvSpPr txBox="1"/>
          <p:nvPr/>
        </p:nvSpPr>
        <p:spPr>
          <a:xfrm>
            <a:off x="9857271" y="2742343"/>
            <a:ext cx="144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临时套接字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6625353-5367-E624-0959-4E492FC2CE44}"/>
              </a:ext>
            </a:extLst>
          </p:cNvPr>
          <p:cNvSpPr txBox="1"/>
          <p:nvPr/>
        </p:nvSpPr>
        <p:spPr>
          <a:xfrm>
            <a:off x="7997440" y="29430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后续请求排队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364F81-2766-91CF-DE57-4F034BC49716}"/>
              </a:ext>
            </a:extLst>
          </p:cNvPr>
          <p:cNvSpPr txBox="1"/>
          <p:nvPr/>
        </p:nvSpPr>
        <p:spPr>
          <a:xfrm>
            <a:off x="9663984" y="31969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服务当前请求</a:t>
            </a:r>
          </a:p>
        </p:txBody>
      </p:sp>
      <p:sp>
        <p:nvSpPr>
          <p:cNvPr id="106" name="直接连接符 167946">
            <a:extLst>
              <a:ext uri="{FF2B5EF4-FFF2-40B4-BE49-F238E27FC236}">
                <a16:creationId xmlns:a16="http://schemas.microsoft.com/office/drawing/2014/main" id="{F40AAC3C-C900-77C4-1F07-926B6E3DE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153" y="5695110"/>
            <a:ext cx="0" cy="369332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直接连接符 167946">
            <a:extLst>
              <a:ext uri="{FF2B5EF4-FFF2-40B4-BE49-F238E27FC236}">
                <a16:creationId xmlns:a16="http://schemas.microsoft.com/office/drawing/2014/main" id="{99D3B6B1-EF14-B76A-96F5-0F9757A0D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148" y="5701943"/>
            <a:ext cx="0" cy="369332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直接连接符 167946">
            <a:extLst>
              <a:ext uri="{FF2B5EF4-FFF2-40B4-BE49-F238E27FC236}">
                <a16:creationId xmlns:a16="http://schemas.microsoft.com/office/drawing/2014/main" id="{2D238565-C6F0-48C6-7B67-46246FA96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51" y="5678403"/>
            <a:ext cx="0" cy="369332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直接连接符 167946">
            <a:extLst>
              <a:ext uri="{FF2B5EF4-FFF2-40B4-BE49-F238E27FC236}">
                <a16:creationId xmlns:a16="http://schemas.microsoft.com/office/drawing/2014/main" id="{43185E78-BE62-6679-FEEE-92669B086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6721" y="5669469"/>
            <a:ext cx="363746" cy="522611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直接连接符 167946">
            <a:extLst>
              <a:ext uri="{FF2B5EF4-FFF2-40B4-BE49-F238E27FC236}">
                <a16:creationId xmlns:a16="http://schemas.microsoft.com/office/drawing/2014/main" id="{AB10A4F2-22AA-B327-89A5-9702DE100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9598" y="5710751"/>
            <a:ext cx="0" cy="481329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直接连接符 167946">
            <a:extLst>
              <a:ext uri="{FF2B5EF4-FFF2-40B4-BE49-F238E27FC236}">
                <a16:creationId xmlns:a16="http://schemas.microsoft.com/office/drawing/2014/main" id="{E3BCBD4C-10F6-2462-3229-192B820C1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9597" y="5710752"/>
            <a:ext cx="353625" cy="442108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09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对等（</a:t>
            </a:r>
            <a:r>
              <a:rPr kumimoji="1" lang="en-US" altLang="zh-CN" dirty="0">
                <a:effectLst/>
                <a:sym typeface="+mn-ea"/>
              </a:rPr>
              <a:t>P2P</a:t>
            </a:r>
            <a:r>
              <a:rPr kumimoji="1" lang="zh-CN" altLang="en-US" dirty="0">
                <a:effectLst/>
                <a:sym typeface="+mn-ea"/>
              </a:rPr>
              <a:t>，</a:t>
            </a:r>
            <a:r>
              <a:rPr kumimoji="1" lang="en-US" altLang="zh-CN" dirty="0">
                <a:effectLst/>
                <a:sym typeface="+mn-ea"/>
              </a:rPr>
              <a:t>Peer to Peer</a:t>
            </a:r>
            <a:r>
              <a:rPr kumimoji="1" lang="zh-CN" altLang="en-US" dirty="0">
                <a:effectLst/>
                <a:sym typeface="+mn-ea"/>
              </a:rPr>
              <a:t>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对等方式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是指两个</a:t>
            </a:r>
            <a:r>
              <a:rPr kumimoji="1" lang="en-US"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在通信时并不区分服务的请求方和服务的提供方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只要两个主机都运行P2P软件，它们就可以进行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平等、对等的通信</a:t>
            </a:r>
            <a:endParaRPr kumimoji="1" lang="zh-CN" altLang="en-US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双方都可以下载对方存储在硬盘中的共享文档，如果权限允许的话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音频/视频应用推动了P2P对等通信方式的发展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音频/视频流量已占主要比例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8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对等（</a:t>
            </a:r>
            <a:r>
              <a:rPr kumimoji="1" lang="en-US" altLang="zh-CN" dirty="0">
                <a:effectLst/>
                <a:sym typeface="+mn-ea"/>
              </a:rPr>
              <a:t>P2P</a:t>
            </a:r>
            <a:r>
              <a:rPr kumimoji="1" lang="zh-CN" altLang="en-US" dirty="0">
                <a:effectLst/>
                <a:sym typeface="+mn-ea"/>
              </a:rPr>
              <a:t>，</a:t>
            </a:r>
            <a:r>
              <a:rPr kumimoji="1" lang="en-US" altLang="zh-CN" dirty="0">
                <a:effectLst/>
                <a:sym typeface="+mn-ea"/>
              </a:rPr>
              <a:t>Peer to Peer</a:t>
            </a:r>
            <a:r>
              <a:rPr kumimoji="1" lang="zh-CN" altLang="en-US" dirty="0">
                <a:effectLst/>
                <a:sym typeface="+mn-ea"/>
              </a:rPr>
              <a:t>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ym typeface="+mn-ea"/>
              </a:rPr>
              <a:t>P2P方式从本质上看仍然是使用了C/S方式，但强调的是通信过程中的对等，这时每一个</a:t>
            </a:r>
            <a:r>
              <a:rPr kumimoji="1" lang="en-US"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P2P进程既是客户同时也是服务器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46593" y="2704688"/>
            <a:ext cx="8686800" cy="3647852"/>
            <a:chOff x="1946593" y="2704688"/>
            <a:chExt cx="8686800" cy="3789362"/>
          </a:xfrm>
        </p:grpSpPr>
        <p:sp>
          <p:nvSpPr>
            <p:cNvPr id="7" name="直接连接符 151554"/>
            <p:cNvSpPr>
              <a:spLocks noChangeShapeType="1"/>
            </p:cNvSpPr>
            <p:nvPr/>
          </p:nvSpPr>
          <p:spPr bwMode="auto">
            <a:xfrm>
              <a:off x="6280469" y="5824126"/>
              <a:ext cx="0" cy="3254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151555"/>
            <p:cNvSpPr>
              <a:spLocks noChangeArrowheads="1"/>
            </p:cNvSpPr>
            <p:nvPr/>
          </p:nvSpPr>
          <p:spPr bwMode="auto">
            <a:xfrm>
              <a:off x="4877118" y="3130138"/>
              <a:ext cx="2898775" cy="26939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51556"/>
            <p:cNvSpPr txBox="1">
              <a:spLocks noChangeArrowheads="1"/>
            </p:cNvSpPr>
            <p:nvPr/>
          </p:nvSpPr>
          <p:spPr bwMode="auto">
            <a:xfrm>
              <a:off x="5601018" y="4982751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13" name="直接连接符 151557"/>
            <p:cNvSpPr>
              <a:spLocks noChangeShapeType="1"/>
            </p:cNvSpPr>
            <p:nvPr/>
          </p:nvSpPr>
          <p:spPr bwMode="auto">
            <a:xfrm>
              <a:off x="4877118" y="5416138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直接连接符 151558"/>
            <p:cNvSpPr>
              <a:spLocks noChangeShapeType="1"/>
            </p:cNvSpPr>
            <p:nvPr/>
          </p:nvSpPr>
          <p:spPr bwMode="auto">
            <a:xfrm>
              <a:off x="4877118" y="5006563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直接连接符 151559"/>
            <p:cNvSpPr>
              <a:spLocks noChangeShapeType="1"/>
            </p:cNvSpPr>
            <p:nvPr/>
          </p:nvSpPr>
          <p:spPr bwMode="auto">
            <a:xfrm>
              <a:off x="4877118" y="4598576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直接连接符 151560"/>
            <p:cNvSpPr>
              <a:spLocks noChangeShapeType="1"/>
            </p:cNvSpPr>
            <p:nvPr/>
          </p:nvSpPr>
          <p:spPr bwMode="auto">
            <a:xfrm>
              <a:off x="4877118" y="4190588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51561"/>
            <p:cNvSpPr txBox="1">
              <a:spLocks noChangeArrowheads="1"/>
            </p:cNvSpPr>
            <p:nvPr/>
          </p:nvSpPr>
          <p:spPr bwMode="auto">
            <a:xfrm>
              <a:off x="5835968" y="5390738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18" name="文本框 151562"/>
            <p:cNvSpPr txBox="1">
              <a:spLocks noChangeArrowheads="1"/>
            </p:cNvSpPr>
            <p:nvPr/>
          </p:nvSpPr>
          <p:spPr bwMode="auto">
            <a:xfrm>
              <a:off x="5835968" y="4179476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19" name="文本框 151563"/>
            <p:cNvSpPr txBox="1">
              <a:spLocks noChangeArrowheads="1"/>
            </p:cNvSpPr>
            <p:nvPr/>
          </p:nvSpPr>
          <p:spPr bwMode="auto">
            <a:xfrm>
              <a:off x="5835968" y="4587463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0" name="文本框 151564"/>
            <p:cNvSpPr txBox="1">
              <a:spLocks noChangeArrowheads="1"/>
            </p:cNvSpPr>
            <p:nvPr/>
          </p:nvSpPr>
          <p:spPr bwMode="auto">
            <a:xfrm>
              <a:off x="5805806" y="3090451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1" name="文本框 151565"/>
            <p:cNvSpPr txBox="1">
              <a:spLocks noChangeArrowheads="1"/>
            </p:cNvSpPr>
            <p:nvPr/>
          </p:nvSpPr>
          <p:spPr bwMode="auto">
            <a:xfrm>
              <a:off x="5726431" y="2704688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25" name="任意多边形 151569"/>
            <p:cNvSpPr>
              <a:spLocks noChangeArrowheads="1"/>
            </p:cNvSpPr>
            <p:nvPr/>
          </p:nvSpPr>
          <p:spPr bwMode="auto">
            <a:xfrm>
              <a:off x="3096578" y="5824443"/>
              <a:ext cx="6371590" cy="652145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29 h 333"/>
                <a:gd name="T4" fmla="*/ 14 w 3527"/>
                <a:gd name="T5" fmla="*/ 192 h 333"/>
                <a:gd name="T6" fmla="*/ 50 w 3527"/>
                <a:gd name="T7" fmla="*/ 270 h 333"/>
                <a:gd name="T8" fmla="*/ 122 w 3527"/>
                <a:gd name="T9" fmla="*/ 318 h 333"/>
                <a:gd name="T10" fmla="*/ 177 w 3527"/>
                <a:gd name="T11" fmla="*/ 330 h 333"/>
                <a:gd name="T12" fmla="*/ 3360 w 3527"/>
                <a:gd name="T13" fmla="*/ 333 h 333"/>
                <a:gd name="T14" fmla="*/ 3422 w 3527"/>
                <a:gd name="T15" fmla="*/ 318 h 333"/>
                <a:gd name="T16" fmla="*/ 3482 w 3527"/>
                <a:gd name="T17" fmla="*/ 282 h 333"/>
                <a:gd name="T18" fmla="*/ 3512 w 3527"/>
                <a:gd name="T19" fmla="*/ 234 h 333"/>
                <a:gd name="T20" fmla="*/ 3524 w 3527"/>
                <a:gd name="T21" fmla="*/ 162 h 333"/>
                <a:gd name="T22" fmla="*/ 3527 w 3527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151570"/>
            <p:cNvSpPr>
              <a:spLocks noChangeArrowheads="1"/>
            </p:cNvSpPr>
            <p:nvPr/>
          </p:nvSpPr>
          <p:spPr bwMode="auto">
            <a:xfrm>
              <a:off x="1946593" y="3130138"/>
              <a:ext cx="2438400" cy="26939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151571"/>
            <p:cNvSpPr txBox="1">
              <a:spLocks noChangeArrowheads="1"/>
            </p:cNvSpPr>
            <p:nvPr/>
          </p:nvSpPr>
          <p:spPr bwMode="auto">
            <a:xfrm>
              <a:off x="2373631" y="4982751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8" name="直接连接符 151572"/>
            <p:cNvSpPr>
              <a:spLocks noChangeShapeType="1"/>
            </p:cNvSpPr>
            <p:nvPr/>
          </p:nvSpPr>
          <p:spPr bwMode="auto">
            <a:xfrm>
              <a:off x="2329181" y="5416138"/>
              <a:ext cx="1493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直接连接符 151573"/>
            <p:cNvSpPr>
              <a:spLocks noChangeShapeType="1"/>
            </p:cNvSpPr>
            <p:nvPr/>
          </p:nvSpPr>
          <p:spPr bwMode="auto">
            <a:xfrm>
              <a:off x="2329181" y="5006563"/>
              <a:ext cx="1493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直接连接符 151574"/>
            <p:cNvSpPr>
              <a:spLocks noChangeShapeType="1"/>
            </p:cNvSpPr>
            <p:nvPr/>
          </p:nvSpPr>
          <p:spPr bwMode="auto">
            <a:xfrm>
              <a:off x="2329181" y="4598576"/>
              <a:ext cx="1493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直接连接符 151575"/>
            <p:cNvSpPr>
              <a:spLocks noChangeShapeType="1"/>
            </p:cNvSpPr>
            <p:nvPr/>
          </p:nvSpPr>
          <p:spPr bwMode="auto">
            <a:xfrm>
              <a:off x="2329181" y="4190588"/>
              <a:ext cx="1493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51576"/>
            <p:cNvSpPr txBox="1">
              <a:spLocks noChangeArrowheads="1"/>
            </p:cNvSpPr>
            <p:nvPr/>
          </p:nvSpPr>
          <p:spPr bwMode="auto">
            <a:xfrm>
              <a:off x="2606993" y="5390738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33" name="文本框 151577"/>
            <p:cNvSpPr txBox="1">
              <a:spLocks noChangeArrowheads="1"/>
            </p:cNvSpPr>
            <p:nvPr/>
          </p:nvSpPr>
          <p:spPr bwMode="auto">
            <a:xfrm>
              <a:off x="2606993" y="4179476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34" name="文本框 151578"/>
            <p:cNvSpPr txBox="1">
              <a:spLocks noChangeArrowheads="1"/>
            </p:cNvSpPr>
            <p:nvPr/>
          </p:nvSpPr>
          <p:spPr bwMode="auto">
            <a:xfrm>
              <a:off x="2606993" y="4587463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5" name="直接连接符 151579"/>
            <p:cNvSpPr>
              <a:spLocks noChangeShapeType="1"/>
            </p:cNvSpPr>
            <p:nvPr/>
          </p:nvSpPr>
          <p:spPr bwMode="auto">
            <a:xfrm>
              <a:off x="3099118" y="3946113"/>
              <a:ext cx="0" cy="2444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151580"/>
            <p:cNvSpPr>
              <a:spLocks noChangeArrowheads="1"/>
            </p:cNvSpPr>
            <p:nvPr/>
          </p:nvSpPr>
          <p:spPr bwMode="auto">
            <a:xfrm>
              <a:off x="2174558" y="3542888"/>
              <a:ext cx="1983105" cy="488950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" name="文本框 151581"/>
            <p:cNvSpPr txBox="1">
              <a:spLocks noChangeArrowheads="1"/>
            </p:cNvSpPr>
            <p:nvPr/>
          </p:nvSpPr>
          <p:spPr bwMode="auto">
            <a:xfrm>
              <a:off x="2614931" y="3104738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8" name="文本框 151582"/>
            <p:cNvSpPr txBox="1">
              <a:spLocks noChangeArrowheads="1"/>
            </p:cNvSpPr>
            <p:nvPr/>
          </p:nvSpPr>
          <p:spPr bwMode="auto">
            <a:xfrm>
              <a:off x="2548256" y="2704688"/>
              <a:ext cx="1180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9" name="矩形 151583"/>
            <p:cNvSpPr>
              <a:spLocks noChangeArrowheads="1"/>
            </p:cNvSpPr>
            <p:nvPr/>
          </p:nvSpPr>
          <p:spPr bwMode="auto">
            <a:xfrm>
              <a:off x="8194993" y="3130138"/>
              <a:ext cx="2438400" cy="26939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151584"/>
            <p:cNvSpPr txBox="1">
              <a:spLocks noChangeArrowheads="1"/>
            </p:cNvSpPr>
            <p:nvPr/>
          </p:nvSpPr>
          <p:spPr bwMode="auto">
            <a:xfrm>
              <a:off x="8785543" y="4982751"/>
              <a:ext cx="145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直接连接符 151585"/>
            <p:cNvSpPr>
              <a:spLocks noChangeShapeType="1"/>
            </p:cNvSpPr>
            <p:nvPr/>
          </p:nvSpPr>
          <p:spPr bwMode="auto">
            <a:xfrm>
              <a:off x="8741093" y="5416138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直接连接符 151586"/>
            <p:cNvSpPr>
              <a:spLocks noChangeShapeType="1"/>
            </p:cNvSpPr>
            <p:nvPr/>
          </p:nvSpPr>
          <p:spPr bwMode="auto">
            <a:xfrm>
              <a:off x="8741093" y="5006563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直接连接符 151587"/>
            <p:cNvSpPr>
              <a:spLocks noChangeShapeType="1"/>
            </p:cNvSpPr>
            <p:nvPr/>
          </p:nvSpPr>
          <p:spPr bwMode="auto">
            <a:xfrm>
              <a:off x="8741093" y="4598576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直接连接符 151588"/>
            <p:cNvSpPr>
              <a:spLocks noChangeShapeType="1"/>
            </p:cNvSpPr>
            <p:nvPr/>
          </p:nvSpPr>
          <p:spPr bwMode="auto">
            <a:xfrm>
              <a:off x="8741093" y="4190588"/>
              <a:ext cx="1493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151589"/>
            <p:cNvSpPr txBox="1">
              <a:spLocks noChangeArrowheads="1"/>
            </p:cNvSpPr>
            <p:nvPr/>
          </p:nvSpPr>
          <p:spPr bwMode="auto">
            <a:xfrm>
              <a:off x="9020493" y="5390738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46" name="文本框 151590"/>
            <p:cNvSpPr txBox="1">
              <a:spLocks noChangeArrowheads="1"/>
            </p:cNvSpPr>
            <p:nvPr/>
          </p:nvSpPr>
          <p:spPr bwMode="auto">
            <a:xfrm>
              <a:off x="9020493" y="4179476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47" name="文本框 151591"/>
            <p:cNvSpPr txBox="1">
              <a:spLocks noChangeArrowheads="1"/>
            </p:cNvSpPr>
            <p:nvPr/>
          </p:nvSpPr>
          <p:spPr bwMode="auto">
            <a:xfrm>
              <a:off x="9020493" y="4587463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50" name="文本框 151594"/>
            <p:cNvSpPr txBox="1">
              <a:spLocks noChangeArrowheads="1"/>
            </p:cNvSpPr>
            <p:nvPr/>
          </p:nvSpPr>
          <p:spPr bwMode="auto">
            <a:xfrm>
              <a:off x="9012556" y="3117438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1" name="文本框 151595"/>
            <p:cNvSpPr txBox="1">
              <a:spLocks noChangeArrowheads="1"/>
            </p:cNvSpPr>
            <p:nvPr/>
          </p:nvSpPr>
          <p:spPr bwMode="auto">
            <a:xfrm>
              <a:off x="8968106" y="2704688"/>
              <a:ext cx="1198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52" name="组合 151596"/>
            <p:cNvGrpSpPr/>
            <p:nvPr/>
          </p:nvGrpSpPr>
          <p:grpSpPr bwMode="auto">
            <a:xfrm>
              <a:off x="5802632" y="6094001"/>
              <a:ext cx="1184275" cy="400049"/>
              <a:chOff x="328" y="76"/>
              <a:chExt cx="746" cy="252"/>
            </a:xfrm>
          </p:grpSpPr>
          <p:sp>
            <p:nvSpPr>
              <p:cNvPr id="54" name="文本框 151598"/>
              <p:cNvSpPr txBox="1">
                <a:spLocks noChangeArrowheads="1"/>
              </p:cNvSpPr>
              <p:nvPr/>
            </p:nvSpPr>
            <p:spPr bwMode="auto">
              <a:xfrm>
                <a:off x="328" y="76"/>
                <a:ext cx="7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rgbClr val="33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Internet</a:t>
                </a:r>
                <a:endParaRPr lang="zh-CN" altLang="en-US" sz="20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直接连接符 151599"/>
            <p:cNvSpPr>
              <a:spLocks noChangeShapeType="1"/>
            </p:cNvSpPr>
            <p:nvPr/>
          </p:nvSpPr>
          <p:spPr bwMode="auto">
            <a:xfrm flipV="1">
              <a:off x="7563168" y="3794348"/>
              <a:ext cx="78422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直接连接符 151600"/>
            <p:cNvSpPr>
              <a:spLocks noChangeShapeType="1"/>
            </p:cNvSpPr>
            <p:nvPr/>
          </p:nvSpPr>
          <p:spPr bwMode="auto">
            <a:xfrm>
              <a:off x="4156393" y="3771488"/>
              <a:ext cx="895350" cy="111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椭圆 151602"/>
            <p:cNvSpPr>
              <a:spLocks noChangeArrowheads="1"/>
            </p:cNvSpPr>
            <p:nvPr/>
          </p:nvSpPr>
          <p:spPr bwMode="auto">
            <a:xfrm>
              <a:off x="8346758" y="3542888"/>
              <a:ext cx="2210435" cy="488950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60" name="直接连接符 151604"/>
            <p:cNvSpPr>
              <a:spLocks noChangeShapeType="1"/>
            </p:cNvSpPr>
            <p:nvPr/>
          </p:nvSpPr>
          <p:spPr bwMode="auto">
            <a:xfrm>
              <a:off x="9471343" y="4000088"/>
              <a:ext cx="0" cy="198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直接连接符 151604"/>
            <p:cNvSpPr>
              <a:spLocks noChangeShapeType="1"/>
            </p:cNvSpPr>
            <p:nvPr/>
          </p:nvSpPr>
          <p:spPr bwMode="auto">
            <a:xfrm flipH="1">
              <a:off x="6261904" y="4000088"/>
              <a:ext cx="0" cy="18994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151580"/>
            <p:cNvSpPr>
              <a:spLocks noChangeArrowheads="1"/>
            </p:cNvSpPr>
            <p:nvPr/>
          </p:nvSpPr>
          <p:spPr bwMode="auto">
            <a:xfrm>
              <a:off x="5051425" y="3549561"/>
              <a:ext cx="2511425" cy="488950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 </a:t>
              </a:r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62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E614F8-1081-4B50-AA71-2077C3F9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367779" cy="4525963"/>
          </a:xfrm>
        </p:spPr>
        <p:txBody>
          <a:bodyPr/>
          <a:lstStyle/>
          <a:p>
            <a:r>
              <a:rPr lang="zh-CN" altLang="en-US" dirty="0"/>
              <a:t>不需要总是在线</a:t>
            </a:r>
            <a:endParaRPr lang="en-US" altLang="zh-CN" dirty="0"/>
          </a:p>
          <a:p>
            <a:pPr lvl="1"/>
            <a:r>
              <a:rPr lang="zh-CN" altLang="en-US" dirty="0"/>
              <a:t>虽然每个程序也扮演服务器角色，但与“客户端</a:t>
            </a:r>
            <a:r>
              <a:rPr lang="en-US" altLang="zh-CN" dirty="0"/>
              <a:t>-</a:t>
            </a:r>
            <a:r>
              <a:rPr lang="zh-CN" altLang="en-US" dirty="0"/>
              <a:t>服务器”</a:t>
            </a:r>
            <a:r>
              <a:rPr lang="zh-CN" altLang="en-US"/>
              <a:t>中不同，不需要始终在线</a:t>
            </a:r>
            <a:endParaRPr lang="en-US" altLang="zh-CN" dirty="0"/>
          </a:p>
          <a:p>
            <a:r>
              <a:rPr lang="zh-CN" altLang="en-US" dirty="0"/>
              <a:t>实体可以随时进入与退出</a:t>
            </a:r>
            <a:endParaRPr lang="en-US" altLang="zh-CN" dirty="0"/>
          </a:p>
          <a:p>
            <a:pPr lvl="1"/>
            <a:r>
              <a:rPr lang="zh-CN" altLang="en-US" dirty="0"/>
              <a:t>可以动态改变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需要额外的管理开销</a:t>
            </a:r>
            <a:endParaRPr lang="en-US" altLang="zh-CN" dirty="0"/>
          </a:p>
          <a:p>
            <a:r>
              <a:rPr lang="zh-CN" altLang="en-US" dirty="0"/>
              <a:t>任意两个实体之间可以直接通信</a:t>
            </a:r>
            <a:endParaRPr lang="en-US" altLang="zh-CN" dirty="0"/>
          </a:p>
          <a:p>
            <a:r>
              <a:rPr lang="zh-CN" altLang="en-US" dirty="0"/>
              <a:t>易于扩展</a:t>
            </a:r>
            <a:endParaRPr lang="en-US" altLang="zh-CN" dirty="0"/>
          </a:p>
          <a:p>
            <a:pPr lvl="1"/>
            <a:r>
              <a:rPr lang="zh-CN" altLang="en-US" dirty="0"/>
              <a:t>每个结点都贡献自己的计算资源</a:t>
            </a:r>
            <a:endParaRPr lang="en-US" altLang="zh-CN" dirty="0"/>
          </a:p>
          <a:p>
            <a:pPr lvl="1"/>
            <a:r>
              <a:rPr lang="zh-CN" altLang="en-US" dirty="0"/>
              <a:t>也消耗一部分资源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F2DC1-9929-4DDD-A381-0AF1FB804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DE9DE3-C0F5-4B51-A614-6FFFE67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P2P</a:t>
            </a:r>
            <a:r>
              <a:rPr lang="zh-CN" altLang="en-US" dirty="0"/>
              <a:t>实体的特征</a:t>
            </a:r>
          </a:p>
        </p:txBody>
      </p:sp>
      <p:grpSp>
        <p:nvGrpSpPr>
          <p:cNvPr id="5" name="Group 566">
            <a:extLst>
              <a:ext uri="{FF2B5EF4-FFF2-40B4-BE49-F238E27FC236}">
                <a16:creationId xmlns:a16="http://schemas.microsoft.com/office/drawing/2014/main" id="{E30DBD80-51F6-449F-BE33-810BABABB4B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581153"/>
            <a:ext cx="3540125" cy="4545013"/>
            <a:chOff x="3277" y="974"/>
            <a:chExt cx="2230" cy="2863"/>
          </a:xfrm>
        </p:grpSpPr>
        <p:sp>
          <p:nvSpPr>
            <p:cNvPr id="6" name="Freeform 567">
              <a:extLst>
                <a:ext uri="{FF2B5EF4-FFF2-40B4-BE49-F238E27FC236}">
                  <a16:creationId xmlns:a16="http://schemas.microsoft.com/office/drawing/2014/main" id="{2852D64E-4E63-4E34-A051-4353E4E7A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568">
              <a:extLst>
                <a:ext uri="{FF2B5EF4-FFF2-40B4-BE49-F238E27FC236}">
                  <a16:creationId xmlns:a16="http://schemas.microsoft.com/office/drawing/2014/main" id="{699F119B-0309-4B5F-A985-245B977C4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1" name="Rectangle 569">
                <a:extLst>
                  <a:ext uri="{FF2B5EF4-FFF2-40B4-BE49-F238E27FC236}">
                    <a16:creationId xmlns:a16="http://schemas.microsoft.com/office/drawing/2014/main" id="{42B7A3ED-72C6-452A-A0E6-EF8174239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82" name="AutoShape 570">
                <a:extLst>
                  <a:ext uri="{FF2B5EF4-FFF2-40B4-BE49-F238E27FC236}">
                    <a16:creationId xmlns:a16="http://schemas.microsoft.com/office/drawing/2014/main" id="{02DCD0C8-B631-4869-8AAF-859263783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8" name="Freeform 571">
              <a:extLst>
                <a:ext uri="{FF2B5EF4-FFF2-40B4-BE49-F238E27FC236}">
                  <a16:creationId xmlns:a16="http://schemas.microsoft.com/office/drawing/2014/main" id="{944DBAB1-9F97-444E-8C57-B1767375B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72">
              <a:extLst>
                <a:ext uri="{FF2B5EF4-FFF2-40B4-BE49-F238E27FC236}">
                  <a16:creationId xmlns:a16="http://schemas.microsoft.com/office/drawing/2014/main" id="{02FA7A3C-2ABD-4C51-88B5-6E35CF6539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73">
              <a:extLst>
                <a:ext uri="{FF2B5EF4-FFF2-40B4-BE49-F238E27FC236}">
                  <a16:creationId xmlns:a16="http://schemas.microsoft.com/office/drawing/2014/main" id="{021A88A2-3A64-4621-8AB4-C7DC1B30D9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74">
              <a:extLst>
                <a:ext uri="{FF2B5EF4-FFF2-40B4-BE49-F238E27FC236}">
                  <a16:creationId xmlns:a16="http://schemas.microsoft.com/office/drawing/2014/main" id="{EEED6254-5218-4E18-BE15-C9EFF575C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76">
              <a:extLst>
                <a:ext uri="{FF2B5EF4-FFF2-40B4-BE49-F238E27FC236}">
                  <a16:creationId xmlns:a16="http://schemas.microsoft.com/office/drawing/2014/main" id="{20B63527-FBD2-48C0-BCCE-2CC65AC72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77">
              <a:extLst>
                <a:ext uri="{FF2B5EF4-FFF2-40B4-BE49-F238E27FC236}">
                  <a16:creationId xmlns:a16="http://schemas.microsoft.com/office/drawing/2014/main" id="{1137CA88-FFFC-42C1-AD40-6D93D3985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80">
              <a:extLst>
                <a:ext uri="{FF2B5EF4-FFF2-40B4-BE49-F238E27FC236}">
                  <a16:creationId xmlns:a16="http://schemas.microsoft.com/office/drawing/2014/main" id="{D676A640-D9C7-446C-A8BF-FB7C051E6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81">
              <a:extLst>
                <a:ext uri="{FF2B5EF4-FFF2-40B4-BE49-F238E27FC236}">
                  <a16:creationId xmlns:a16="http://schemas.microsoft.com/office/drawing/2014/main" id="{132D9E76-1048-48C7-8FA9-F0E17E83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82">
              <a:extLst>
                <a:ext uri="{FF2B5EF4-FFF2-40B4-BE49-F238E27FC236}">
                  <a16:creationId xmlns:a16="http://schemas.microsoft.com/office/drawing/2014/main" id="{56F4A51D-9C28-4A1E-A476-F1D3CCF9C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84">
              <a:extLst>
                <a:ext uri="{FF2B5EF4-FFF2-40B4-BE49-F238E27FC236}">
                  <a16:creationId xmlns:a16="http://schemas.microsoft.com/office/drawing/2014/main" id="{6B27AC2E-5CF0-4FBE-94DB-0CDEC86A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85">
              <a:extLst>
                <a:ext uri="{FF2B5EF4-FFF2-40B4-BE49-F238E27FC236}">
                  <a16:creationId xmlns:a16="http://schemas.microsoft.com/office/drawing/2014/main" id="{1B1B2263-19A6-4E83-B646-E7A4BAF75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586">
              <a:extLst>
                <a:ext uri="{FF2B5EF4-FFF2-40B4-BE49-F238E27FC236}">
                  <a16:creationId xmlns:a16="http://schemas.microsoft.com/office/drawing/2014/main" id="{459BD547-421F-4393-AC57-AF5BE2509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79" name="Picture 587" descr="access_point_stylized_small">
                <a:extLst>
                  <a:ext uri="{FF2B5EF4-FFF2-40B4-BE49-F238E27FC236}">
                    <a16:creationId xmlns:a16="http://schemas.microsoft.com/office/drawing/2014/main" id="{42AA383A-05D0-4E58-985E-33596A2C1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0" name="Picture 588" descr="antenna_radiation_stylized">
                <a:extLst>
                  <a:ext uri="{FF2B5EF4-FFF2-40B4-BE49-F238E27FC236}">
                    <a16:creationId xmlns:a16="http://schemas.microsoft.com/office/drawing/2014/main" id="{C16169CC-09AD-4F99-BA6A-CA9ECB07B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Freeform 589">
              <a:extLst>
                <a:ext uri="{FF2B5EF4-FFF2-40B4-BE49-F238E27FC236}">
                  <a16:creationId xmlns:a16="http://schemas.microsoft.com/office/drawing/2014/main" id="{2A908A67-C7CC-46ED-B0AD-F0424147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90">
              <a:extLst>
                <a:ext uri="{FF2B5EF4-FFF2-40B4-BE49-F238E27FC236}">
                  <a16:creationId xmlns:a16="http://schemas.microsoft.com/office/drawing/2014/main" id="{D03C2AF9-7947-4E97-8503-DCB37218B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91">
              <a:extLst>
                <a:ext uri="{FF2B5EF4-FFF2-40B4-BE49-F238E27FC236}">
                  <a16:creationId xmlns:a16="http://schemas.microsoft.com/office/drawing/2014/main" id="{6069EFF9-6DA4-4510-B847-1785BF8C9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92">
              <a:extLst>
                <a:ext uri="{FF2B5EF4-FFF2-40B4-BE49-F238E27FC236}">
                  <a16:creationId xmlns:a16="http://schemas.microsoft.com/office/drawing/2014/main" id="{6683BF4D-CFAD-4C8D-936F-ED05813C7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93">
              <a:extLst>
                <a:ext uri="{FF2B5EF4-FFF2-40B4-BE49-F238E27FC236}">
                  <a16:creationId xmlns:a16="http://schemas.microsoft.com/office/drawing/2014/main" id="{8A3A3D78-7EFB-4C8B-82CF-E77B36FF5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94">
              <a:extLst>
                <a:ext uri="{FF2B5EF4-FFF2-40B4-BE49-F238E27FC236}">
                  <a16:creationId xmlns:a16="http://schemas.microsoft.com/office/drawing/2014/main" id="{CF378140-A746-42E6-BF7F-4DF812452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95">
              <a:extLst>
                <a:ext uri="{FF2B5EF4-FFF2-40B4-BE49-F238E27FC236}">
                  <a16:creationId xmlns:a16="http://schemas.microsoft.com/office/drawing/2014/main" id="{BA346479-A98C-437B-A601-2F4318B3C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96">
              <a:extLst>
                <a:ext uri="{FF2B5EF4-FFF2-40B4-BE49-F238E27FC236}">
                  <a16:creationId xmlns:a16="http://schemas.microsoft.com/office/drawing/2014/main" id="{3E06C501-402E-400D-A602-FDFD5A650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97">
              <a:extLst>
                <a:ext uri="{FF2B5EF4-FFF2-40B4-BE49-F238E27FC236}">
                  <a16:creationId xmlns:a16="http://schemas.microsoft.com/office/drawing/2014/main" id="{2CC6E521-72CC-4349-8E4A-9A37A58D3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98">
              <a:extLst>
                <a:ext uri="{FF2B5EF4-FFF2-40B4-BE49-F238E27FC236}">
                  <a16:creationId xmlns:a16="http://schemas.microsoft.com/office/drawing/2014/main" id="{DA0C5818-632F-4678-B4C0-11C328951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99">
              <a:extLst>
                <a:ext uri="{FF2B5EF4-FFF2-40B4-BE49-F238E27FC236}">
                  <a16:creationId xmlns:a16="http://schemas.microsoft.com/office/drawing/2014/main" id="{1EEDF0E6-2938-467E-841F-69709268A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00">
              <a:extLst>
                <a:ext uri="{FF2B5EF4-FFF2-40B4-BE49-F238E27FC236}">
                  <a16:creationId xmlns:a16="http://schemas.microsoft.com/office/drawing/2014/main" id="{3FDF37FD-8168-4A70-9DC9-3CD2977D7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01">
              <a:extLst>
                <a:ext uri="{FF2B5EF4-FFF2-40B4-BE49-F238E27FC236}">
                  <a16:creationId xmlns:a16="http://schemas.microsoft.com/office/drawing/2014/main" id="{16C82323-76E4-4734-A865-0A2CCEA56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02">
              <a:extLst>
                <a:ext uri="{FF2B5EF4-FFF2-40B4-BE49-F238E27FC236}">
                  <a16:creationId xmlns:a16="http://schemas.microsoft.com/office/drawing/2014/main" id="{8D244E0F-9C39-4E6F-B146-BDD465F49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03">
              <a:extLst>
                <a:ext uri="{FF2B5EF4-FFF2-40B4-BE49-F238E27FC236}">
                  <a16:creationId xmlns:a16="http://schemas.microsoft.com/office/drawing/2014/main" id="{E0BF648D-DD6E-4F53-A881-8275C8B2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04">
              <a:extLst>
                <a:ext uri="{FF2B5EF4-FFF2-40B4-BE49-F238E27FC236}">
                  <a16:creationId xmlns:a16="http://schemas.microsoft.com/office/drawing/2014/main" id="{F2CD466C-A66E-4B6C-8AAC-56222A415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605">
              <a:extLst>
                <a:ext uri="{FF2B5EF4-FFF2-40B4-BE49-F238E27FC236}">
                  <a16:creationId xmlns:a16="http://schemas.microsoft.com/office/drawing/2014/main" id="{2E7125F9-1C27-4759-9AEB-7DA7C5E5E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06">
              <a:extLst>
                <a:ext uri="{FF2B5EF4-FFF2-40B4-BE49-F238E27FC236}">
                  <a16:creationId xmlns:a16="http://schemas.microsoft.com/office/drawing/2014/main" id="{96DEFC3B-3B4C-42F7-B2E5-921ED111F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07">
              <a:extLst>
                <a:ext uri="{FF2B5EF4-FFF2-40B4-BE49-F238E27FC236}">
                  <a16:creationId xmlns:a16="http://schemas.microsoft.com/office/drawing/2014/main" id="{61659571-D3AC-4C9C-A4D5-49CC47C74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608">
              <a:extLst>
                <a:ext uri="{FF2B5EF4-FFF2-40B4-BE49-F238E27FC236}">
                  <a16:creationId xmlns:a16="http://schemas.microsoft.com/office/drawing/2014/main" id="{AA82826E-4A77-46BC-8DC8-85FE05AE2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2" name="Line 270">
                <a:extLst>
                  <a:ext uri="{FF2B5EF4-FFF2-40B4-BE49-F238E27FC236}">
                    <a16:creationId xmlns:a16="http://schemas.microsoft.com/office/drawing/2014/main" id="{043043B1-6772-4D9B-A9DF-B5CDF6EF4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" name="Line 271">
                <a:extLst>
                  <a:ext uri="{FF2B5EF4-FFF2-40B4-BE49-F238E27FC236}">
                    <a16:creationId xmlns:a16="http://schemas.microsoft.com/office/drawing/2014/main" id="{D097B691-6665-4C2D-A738-1E90D944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4" name="Line 272">
                <a:extLst>
                  <a:ext uri="{FF2B5EF4-FFF2-40B4-BE49-F238E27FC236}">
                    <a16:creationId xmlns:a16="http://schemas.microsoft.com/office/drawing/2014/main" id="{DDF15E6C-2907-471C-A902-BB8940D5A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5" name="Line 273">
                <a:extLst>
                  <a:ext uri="{FF2B5EF4-FFF2-40B4-BE49-F238E27FC236}">
                    <a16:creationId xmlns:a16="http://schemas.microsoft.com/office/drawing/2014/main" id="{C21C93D0-D0FB-4774-AB1E-B5EA5865E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6" name="Line 274">
                <a:extLst>
                  <a:ext uri="{FF2B5EF4-FFF2-40B4-BE49-F238E27FC236}">
                    <a16:creationId xmlns:a16="http://schemas.microsoft.com/office/drawing/2014/main" id="{F3275C1F-E921-4A6B-889A-38ADED575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7" name="Line 275">
                <a:extLst>
                  <a:ext uri="{FF2B5EF4-FFF2-40B4-BE49-F238E27FC236}">
                    <a16:creationId xmlns:a16="http://schemas.microsoft.com/office/drawing/2014/main" id="{E1110EE6-05BF-4F5C-999D-8220B8AAD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6">
                <a:extLst>
                  <a:ext uri="{FF2B5EF4-FFF2-40B4-BE49-F238E27FC236}">
                    <a16:creationId xmlns:a16="http://schemas.microsoft.com/office/drawing/2014/main" id="{97E257B8-5574-40BB-B553-A28F84BC1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7">
                <a:extLst>
                  <a:ext uri="{FF2B5EF4-FFF2-40B4-BE49-F238E27FC236}">
                    <a16:creationId xmlns:a16="http://schemas.microsoft.com/office/drawing/2014/main" id="{86289B50-80B4-45B0-8B1C-41D254DD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8">
                <a:extLst>
                  <a:ext uri="{FF2B5EF4-FFF2-40B4-BE49-F238E27FC236}">
                    <a16:creationId xmlns:a16="http://schemas.microsoft.com/office/drawing/2014/main" id="{89ADE53A-3DA3-4492-AF22-322151AE2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9">
                <a:extLst>
                  <a:ext uri="{FF2B5EF4-FFF2-40B4-BE49-F238E27FC236}">
                    <a16:creationId xmlns:a16="http://schemas.microsoft.com/office/drawing/2014/main" id="{B38A9C5C-224A-47A6-BE13-F980621F5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80">
                <a:extLst>
                  <a:ext uri="{FF2B5EF4-FFF2-40B4-BE49-F238E27FC236}">
                    <a16:creationId xmlns:a16="http://schemas.microsoft.com/office/drawing/2014/main" id="{A70FE3A3-D4AE-410E-988B-A7DA29ADD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81">
                <a:extLst>
                  <a:ext uri="{FF2B5EF4-FFF2-40B4-BE49-F238E27FC236}">
                    <a16:creationId xmlns:a16="http://schemas.microsoft.com/office/drawing/2014/main" id="{7E914D14-E4FC-492A-8585-54A48849B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82">
                <a:extLst>
                  <a:ext uri="{FF2B5EF4-FFF2-40B4-BE49-F238E27FC236}">
                    <a16:creationId xmlns:a16="http://schemas.microsoft.com/office/drawing/2014/main" id="{2D5CA930-E708-44DC-97EC-861838A77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83">
                <a:extLst>
                  <a:ext uri="{FF2B5EF4-FFF2-40B4-BE49-F238E27FC236}">
                    <a16:creationId xmlns:a16="http://schemas.microsoft.com/office/drawing/2014/main" id="{D7F4C387-F7BD-4EF0-B061-D4AA63A5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84">
                <a:extLst>
                  <a:ext uri="{FF2B5EF4-FFF2-40B4-BE49-F238E27FC236}">
                    <a16:creationId xmlns:a16="http://schemas.microsoft.com/office/drawing/2014/main" id="{03489B20-393B-42B6-A203-1F06CA6BA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Oval 624">
                <a:extLst>
                  <a:ext uri="{FF2B5EF4-FFF2-40B4-BE49-F238E27FC236}">
                    <a16:creationId xmlns:a16="http://schemas.microsoft.com/office/drawing/2014/main" id="{1FF30BF6-1B55-4B12-A252-C51638754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pic>
            <p:nvPicPr>
              <p:cNvPr id="378" name="Picture 625" descr="cell_tower_radiation_gray">
                <a:extLst>
                  <a:ext uri="{FF2B5EF4-FFF2-40B4-BE49-F238E27FC236}">
                    <a16:creationId xmlns:a16="http://schemas.microsoft.com/office/drawing/2014/main" id="{CC7DF22B-A752-4576-A753-9943A914FB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626">
              <a:extLst>
                <a:ext uri="{FF2B5EF4-FFF2-40B4-BE49-F238E27FC236}">
                  <a16:creationId xmlns:a16="http://schemas.microsoft.com/office/drawing/2014/main" id="{9165CB57-EBEA-4D08-ADC5-54D7CA8D4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3" name="Line 627">
                <a:extLst>
                  <a:ext uri="{FF2B5EF4-FFF2-40B4-BE49-F238E27FC236}">
                    <a16:creationId xmlns:a16="http://schemas.microsoft.com/office/drawing/2014/main" id="{73FDC56F-C1C1-4100-BBBD-A55FA93DA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Oval 407">
                <a:extLst>
                  <a:ext uri="{FF2B5EF4-FFF2-40B4-BE49-F238E27FC236}">
                    <a16:creationId xmlns:a16="http://schemas.microsoft.com/office/drawing/2014/main" id="{A20C0886-A8C3-44D6-AA86-25F82319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Rectangle 410">
                <a:extLst>
                  <a:ext uri="{FF2B5EF4-FFF2-40B4-BE49-F238E27FC236}">
                    <a16:creationId xmlns:a16="http://schemas.microsoft.com/office/drawing/2014/main" id="{F93DAC97-AD94-4B71-B24E-EE2E7F1D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Oval 411">
                <a:extLst>
                  <a:ext uri="{FF2B5EF4-FFF2-40B4-BE49-F238E27FC236}">
                    <a16:creationId xmlns:a16="http://schemas.microsoft.com/office/drawing/2014/main" id="{98E06996-31AF-4E7E-ACC8-0D6C8B848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7" name="Group 631">
                <a:extLst>
                  <a:ext uri="{FF2B5EF4-FFF2-40B4-BE49-F238E27FC236}">
                    <a16:creationId xmlns:a16="http://schemas.microsoft.com/office/drawing/2014/main" id="{E83F0E87-A2FB-401F-B89B-A186D2E1E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0" name="Freeform 632">
                  <a:extLst>
                    <a:ext uri="{FF2B5EF4-FFF2-40B4-BE49-F238E27FC236}">
                      <a16:creationId xmlns:a16="http://schemas.microsoft.com/office/drawing/2014/main" id="{0F5B9F5B-932A-464E-9578-2F8DC06F2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633">
                  <a:extLst>
                    <a:ext uri="{FF2B5EF4-FFF2-40B4-BE49-F238E27FC236}">
                      <a16:creationId xmlns:a16="http://schemas.microsoft.com/office/drawing/2014/main" id="{B436CF65-C8B3-4C06-A694-C3A792A83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" name="Line 634">
                <a:extLst>
                  <a:ext uri="{FF2B5EF4-FFF2-40B4-BE49-F238E27FC236}">
                    <a16:creationId xmlns:a16="http://schemas.microsoft.com/office/drawing/2014/main" id="{37096F20-9B49-421F-A3E3-4D7A12722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Line 635">
                <a:extLst>
                  <a:ext uri="{FF2B5EF4-FFF2-40B4-BE49-F238E27FC236}">
                    <a16:creationId xmlns:a16="http://schemas.microsoft.com/office/drawing/2014/main" id="{88E1F7E5-2E98-4CAB-9F96-50C597F14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Group 636">
              <a:extLst>
                <a:ext uri="{FF2B5EF4-FFF2-40B4-BE49-F238E27FC236}">
                  <a16:creationId xmlns:a16="http://schemas.microsoft.com/office/drawing/2014/main" id="{02B19C34-51B6-4BD6-B4CE-610A936DA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5" name="Oval 407">
                <a:extLst>
                  <a:ext uri="{FF2B5EF4-FFF2-40B4-BE49-F238E27FC236}">
                    <a16:creationId xmlns:a16="http://schemas.microsoft.com/office/drawing/2014/main" id="{BFAA63D9-FDBB-47CE-85C6-4A51543D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Rectangle 410">
                <a:extLst>
                  <a:ext uri="{FF2B5EF4-FFF2-40B4-BE49-F238E27FC236}">
                    <a16:creationId xmlns:a16="http://schemas.microsoft.com/office/drawing/2014/main" id="{8306B6F9-C5C1-4960-841B-DD150A61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Oval 411">
                <a:extLst>
                  <a:ext uri="{FF2B5EF4-FFF2-40B4-BE49-F238E27FC236}">
                    <a16:creationId xmlns:a16="http://schemas.microsoft.com/office/drawing/2014/main" id="{F0FA0036-1265-4D63-9F67-53C294571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8" name="Group 640">
                <a:extLst>
                  <a:ext uri="{FF2B5EF4-FFF2-40B4-BE49-F238E27FC236}">
                    <a16:creationId xmlns:a16="http://schemas.microsoft.com/office/drawing/2014/main" id="{DEB95E7D-5A8E-48E3-8B55-28B266E74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1" name="Freeform 641">
                  <a:extLst>
                    <a:ext uri="{FF2B5EF4-FFF2-40B4-BE49-F238E27FC236}">
                      <a16:creationId xmlns:a16="http://schemas.microsoft.com/office/drawing/2014/main" id="{A34CDF85-8A2F-422A-9AD2-6DE251A2B9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642">
                  <a:extLst>
                    <a:ext uri="{FF2B5EF4-FFF2-40B4-BE49-F238E27FC236}">
                      <a16:creationId xmlns:a16="http://schemas.microsoft.com/office/drawing/2014/main" id="{18E5E781-04F3-483B-818C-35DA2AF55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9" name="Line 643">
                <a:extLst>
                  <a:ext uri="{FF2B5EF4-FFF2-40B4-BE49-F238E27FC236}">
                    <a16:creationId xmlns:a16="http://schemas.microsoft.com/office/drawing/2014/main" id="{99F65165-8EC6-4689-A7C3-A627DBBE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Line 644">
                <a:extLst>
                  <a:ext uri="{FF2B5EF4-FFF2-40B4-BE49-F238E27FC236}">
                    <a16:creationId xmlns:a16="http://schemas.microsoft.com/office/drawing/2014/main" id="{3477F6DE-DA41-4861-AD93-FE6EF3CEA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645">
              <a:extLst>
                <a:ext uri="{FF2B5EF4-FFF2-40B4-BE49-F238E27FC236}">
                  <a16:creationId xmlns:a16="http://schemas.microsoft.com/office/drawing/2014/main" id="{64B746CC-0245-4815-8825-1ABC18B97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37" name="Oval 407">
                <a:extLst>
                  <a:ext uri="{FF2B5EF4-FFF2-40B4-BE49-F238E27FC236}">
                    <a16:creationId xmlns:a16="http://schemas.microsoft.com/office/drawing/2014/main" id="{D53FAE21-5B16-47BF-BD8B-D5B2F9E18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Rectangle 410">
                <a:extLst>
                  <a:ext uri="{FF2B5EF4-FFF2-40B4-BE49-F238E27FC236}">
                    <a16:creationId xmlns:a16="http://schemas.microsoft.com/office/drawing/2014/main" id="{1E82A216-4BF4-46FC-95B7-A952B74A4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Oval 411">
                <a:extLst>
                  <a:ext uri="{FF2B5EF4-FFF2-40B4-BE49-F238E27FC236}">
                    <a16:creationId xmlns:a16="http://schemas.microsoft.com/office/drawing/2014/main" id="{60E35DF7-E06F-4730-970C-208AA7349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0" name="Group 649">
                <a:extLst>
                  <a:ext uri="{FF2B5EF4-FFF2-40B4-BE49-F238E27FC236}">
                    <a16:creationId xmlns:a16="http://schemas.microsoft.com/office/drawing/2014/main" id="{31D48CC4-EC02-406F-A56F-07DDD5670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3" name="Freeform 650">
                  <a:extLst>
                    <a:ext uri="{FF2B5EF4-FFF2-40B4-BE49-F238E27FC236}">
                      <a16:creationId xmlns:a16="http://schemas.microsoft.com/office/drawing/2014/main" id="{69F042C3-5030-4977-8119-D60AE5C9A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4" name="Freeform 651">
                  <a:extLst>
                    <a:ext uri="{FF2B5EF4-FFF2-40B4-BE49-F238E27FC236}">
                      <a16:creationId xmlns:a16="http://schemas.microsoft.com/office/drawing/2014/main" id="{0D64768D-D591-4041-8602-6D51B47F1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1" name="Line 652">
                <a:extLst>
                  <a:ext uri="{FF2B5EF4-FFF2-40B4-BE49-F238E27FC236}">
                    <a16:creationId xmlns:a16="http://schemas.microsoft.com/office/drawing/2014/main" id="{19D92A5E-9FF4-4FC4-A8C8-BDC138EA1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Line 653">
                <a:extLst>
                  <a:ext uri="{FF2B5EF4-FFF2-40B4-BE49-F238E27FC236}">
                    <a16:creationId xmlns:a16="http://schemas.microsoft.com/office/drawing/2014/main" id="{C14BAEA6-A8CF-4E3D-A4EA-50E8FB067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654">
              <a:extLst>
                <a:ext uri="{FF2B5EF4-FFF2-40B4-BE49-F238E27FC236}">
                  <a16:creationId xmlns:a16="http://schemas.microsoft.com/office/drawing/2014/main" id="{F1E7717F-2CD5-4D9D-BD1D-552A110B0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29" name="Oval 407">
                <a:extLst>
                  <a:ext uri="{FF2B5EF4-FFF2-40B4-BE49-F238E27FC236}">
                    <a16:creationId xmlns:a16="http://schemas.microsoft.com/office/drawing/2014/main" id="{071C591B-9103-4E7F-9DC3-9D4A64B3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Rectangle 410">
                <a:extLst>
                  <a:ext uri="{FF2B5EF4-FFF2-40B4-BE49-F238E27FC236}">
                    <a16:creationId xmlns:a16="http://schemas.microsoft.com/office/drawing/2014/main" id="{0DDD35BD-0791-491F-941E-830E289BE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Oval 411">
                <a:extLst>
                  <a:ext uri="{FF2B5EF4-FFF2-40B4-BE49-F238E27FC236}">
                    <a16:creationId xmlns:a16="http://schemas.microsoft.com/office/drawing/2014/main" id="{A1F7D5D3-6939-4EA5-A98E-6D141C695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2" name="Group 658">
                <a:extLst>
                  <a:ext uri="{FF2B5EF4-FFF2-40B4-BE49-F238E27FC236}">
                    <a16:creationId xmlns:a16="http://schemas.microsoft.com/office/drawing/2014/main" id="{CEBCB4D9-EF51-44BA-BCEA-6AFF60D31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5" name="Freeform 659">
                  <a:extLst>
                    <a:ext uri="{FF2B5EF4-FFF2-40B4-BE49-F238E27FC236}">
                      <a16:creationId xmlns:a16="http://schemas.microsoft.com/office/drawing/2014/main" id="{8BE38945-3243-41A7-B53C-41568257E8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660">
                  <a:extLst>
                    <a:ext uri="{FF2B5EF4-FFF2-40B4-BE49-F238E27FC236}">
                      <a16:creationId xmlns:a16="http://schemas.microsoft.com/office/drawing/2014/main" id="{60219172-F72F-4798-807C-D5487771E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3" name="Line 661">
                <a:extLst>
                  <a:ext uri="{FF2B5EF4-FFF2-40B4-BE49-F238E27FC236}">
                    <a16:creationId xmlns:a16="http://schemas.microsoft.com/office/drawing/2014/main" id="{B5C325F8-F0E4-4E09-9A8C-AF4F0B94B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Line 662">
                <a:extLst>
                  <a:ext uri="{FF2B5EF4-FFF2-40B4-BE49-F238E27FC236}">
                    <a16:creationId xmlns:a16="http://schemas.microsoft.com/office/drawing/2014/main" id="{1C3EB377-60AF-4936-9B67-73DFA521B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663">
              <a:extLst>
                <a:ext uri="{FF2B5EF4-FFF2-40B4-BE49-F238E27FC236}">
                  <a16:creationId xmlns:a16="http://schemas.microsoft.com/office/drawing/2014/main" id="{DD02484D-6006-4831-9FCC-D651DF823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1" name="Oval 407">
                <a:extLst>
                  <a:ext uri="{FF2B5EF4-FFF2-40B4-BE49-F238E27FC236}">
                    <a16:creationId xmlns:a16="http://schemas.microsoft.com/office/drawing/2014/main" id="{7FE45B68-C8B7-484C-8869-692C716F3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Rectangle 410">
                <a:extLst>
                  <a:ext uri="{FF2B5EF4-FFF2-40B4-BE49-F238E27FC236}">
                    <a16:creationId xmlns:a16="http://schemas.microsoft.com/office/drawing/2014/main" id="{11B07D46-493B-4DBC-A61F-C371408EB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Oval 411">
                <a:extLst>
                  <a:ext uri="{FF2B5EF4-FFF2-40B4-BE49-F238E27FC236}">
                    <a16:creationId xmlns:a16="http://schemas.microsoft.com/office/drawing/2014/main" id="{0047E8EF-5FBA-4798-AA1D-87CD44D32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4" name="Group 667">
                <a:extLst>
                  <a:ext uri="{FF2B5EF4-FFF2-40B4-BE49-F238E27FC236}">
                    <a16:creationId xmlns:a16="http://schemas.microsoft.com/office/drawing/2014/main" id="{F85CADED-56C9-43AC-8373-C624956202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7" name="Freeform 668">
                  <a:extLst>
                    <a:ext uri="{FF2B5EF4-FFF2-40B4-BE49-F238E27FC236}">
                      <a16:creationId xmlns:a16="http://schemas.microsoft.com/office/drawing/2014/main" id="{2F9A415D-4D5C-4C0B-B155-46047E2A5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669">
                  <a:extLst>
                    <a:ext uri="{FF2B5EF4-FFF2-40B4-BE49-F238E27FC236}">
                      <a16:creationId xmlns:a16="http://schemas.microsoft.com/office/drawing/2014/main" id="{932DDB93-F9EC-4A0E-96A2-50F872BC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5" name="Line 670">
                <a:extLst>
                  <a:ext uri="{FF2B5EF4-FFF2-40B4-BE49-F238E27FC236}">
                    <a16:creationId xmlns:a16="http://schemas.microsoft.com/office/drawing/2014/main" id="{942D5D7C-06AB-4855-B044-16552E6A8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Line 671">
                <a:extLst>
                  <a:ext uri="{FF2B5EF4-FFF2-40B4-BE49-F238E27FC236}">
                    <a16:creationId xmlns:a16="http://schemas.microsoft.com/office/drawing/2014/main" id="{3C2E85C7-C0F7-4394-A46C-08B97CEFC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" name="Group 672">
              <a:extLst>
                <a:ext uri="{FF2B5EF4-FFF2-40B4-BE49-F238E27FC236}">
                  <a16:creationId xmlns:a16="http://schemas.microsoft.com/office/drawing/2014/main" id="{378C9756-83DA-41B1-AE2C-56D017EF3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3" name="Oval 407">
                <a:extLst>
                  <a:ext uri="{FF2B5EF4-FFF2-40B4-BE49-F238E27FC236}">
                    <a16:creationId xmlns:a16="http://schemas.microsoft.com/office/drawing/2014/main" id="{FDCD24B7-C1DB-4DE1-BE25-53B9B7078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Rectangle 410">
                <a:extLst>
                  <a:ext uri="{FF2B5EF4-FFF2-40B4-BE49-F238E27FC236}">
                    <a16:creationId xmlns:a16="http://schemas.microsoft.com/office/drawing/2014/main" id="{E81E0849-19F5-4718-B80F-DFE7CE138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l 411">
                <a:extLst>
                  <a:ext uri="{FF2B5EF4-FFF2-40B4-BE49-F238E27FC236}">
                    <a16:creationId xmlns:a16="http://schemas.microsoft.com/office/drawing/2014/main" id="{8C25ED5B-5147-47E0-B538-6DFE04C39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6" name="Group 676">
                <a:extLst>
                  <a:ext uri="{FF2B5EF4-FFF2-40B4-BE49-F238E27FC236}">
                    <a16:creationId xmlns:a16="http://schemas.microsoft.com/office/drawing/2014/main" id="{A66F4723-FB78-402F-A3A4-E443028677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9" name="Freeform 677">
                  <a:extLst>
                    <a:ext uri="{FF2B5EF4-FFF2-40B4-BE49-F238E27FC236}">
                      <a16:creationId xmlns:a16="http://schemas.microsoft.com/office/drawing/2014/main" id="{E6BCB8AB-2CD9-46FC-9D2A-653F87FB06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678">
                  <a:extLst>
                    <a:ext uri="{FF2B5EF4-FFF2-40B4-BE49-F238E27FC236}">
                      <a16:creationId xmlns:a16="http://schemas.microsoft.com/office/drawing/2014/main" id="{7949312C-B6DA-4F41-A2F9-35EF19476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" name="Line 679">
                <a:extLst>
                  <a:ext uri="{FF2B5EF4-FFF2-40B4-BE49-F238E27FC236}">
                    <a16:creationId xmlns:a16="http://schemas.microsoft.com/office/drawing/2014/main" id="{291D442D-1F58-4CA2-ABA5-AAC6DC5E5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680">
                <a:extLst>
                  <a:ext uri="{FF2B5EF4-FFF2-40B4-BE49-F238E27FC236}">
                    <a16:creationId xmlns:a16="http://schemas.microsoft.com/office/drawing/2014/main" id="{67E75245-BC28-4956-A06D-987DD83EC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Line 681">
              <a:extLst>
                <a:ext uri="{FF2B5EF4-FFF2-40B4-BE49-F238E27FC236}">
                  <a16:creationId xmlns:a16="http://schemas.microsoft.com/office/drawing/2014/main" id="{1F78370B-8619-44FA-8790-19EE2A14B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" name="Group 682">
              <a:extLst>
                <a:ext uri="{FF2B5EF4-FFF2-40B4-BE49-F238E27FC236}">
                  <a16:creationId xmlns:a16="http://schemas.microsoft.com/office/drawing/2014/main" id="{FDC0E284-7D54-4D3C-A004-D4135D90D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5" name="Oval 407">
                <a:extLst>
                  <a:ext uri="{FF2B5EF4-FFF2-40B4-BE49-F238E27FC236}">
                    <a16:creationId xmlns:a16="http://schemas.microsoft.com/office/drawing/2014/main" id="{2A475342-392A-421A-8DBF-46630D750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angle 410">
                <a:extLst>
                  <a:ext uri="{FF2B5EF4-FFF2-40B4-BE49-F238E27FC236}">
                    <a16:creationId xmlns:a16="http://schemas.microsoft.com/office/drawing/2014/main" id="{A0D9C4F2-D934-472C-8C00-BD610BC91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Oval 411">
                <a:extLst>
                  <a:ext uri="{FF2B5EF4-FFF2-40B4-BE49-F238E27FC236}">
                    <a16:creationId xmlns:a16="http://schemas.microsoft.com/office/drawing/2014/main" id="{5F100A26-AC73-482E-97B2-3C5F822A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8" name="Group 686">
                <a:extLst>
                  <a:ext uri="{FF2B5EF4-FFF2-40B4-BE49-F238E27FC236}">
                    <a16:creationId xmlns:a16="http://schemas.microsoft.com/office/drawing/2014/main" id="{A1ACB8B3-8CCE-41C5-9856-566872C24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1" name="Freeform 687">
                  <a:extLst>
                    <a:ext uri="{FF2B5EF4-FFF2-40B4-BE49-F238E27FC236}">
                      <a16:creationId xmlns:a16="http://schemas.microsoft.com/office/drawing/2014/main" id="{C85AB49A-4D12-4CC8-AB65-A0BB36975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688">
                  <a:extLst>
                    <a:ext uri="{FF2B5EF4-FFF2-40B4-BE49-F238E27FC236}">
                      <a16:creationId xmlns:a16="http://schemas.microsoft.com/office/drawing/2014/main" id="{8AA4DBB6-5349-421E-A31C-FB2D926F7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" name="Line 689">
                <a:extLst>
                  <a:ext uri="{FF2B5EF4-FFF2-40B4-BE49-F238E27FC236}">
                    <a16:creationId xmlns:a16="http://schemas.microsoft.com/office/drawing/2014/main" id="{DAED112E-9D96-4D2A-83BE-9D34CF28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Line 690">
                <a:extLst>
                  <a:ext uri="{FF2B5EF4-FFF2-40B4-BE49-F238E27FC236}">
                    <a16:creationId xmlns:a16="http://schemas.microsoft.com/office/drawing/2014/main" id="{547A4776-9EEC-42B0-BB06-5844A2D29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691">
              <a:extLst>
                <a:ext uri="{FF2B5EF4-FFF2-40B4-BE49-F238E27FC236}">
                  <a16:creationId xmlns:a16="http://schemas.microsoft.com/office/drawing/2014/main" id="{5150CB0F-B06F-48DB-9E5F-B556C435B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97" name="Oval 407">
                <a:extLst>
                  <a:ext uri="{FF2B5EF4-FFF2-40B4-BE49-F238E27FC236}">
                    <a16:creationId xmlns:a16="http://schemas.microsoft.com/office/drawing/2014/main" id="{7E8B8BBC-B904-4917-8253-955908ED9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Rectangle 410">
                <a:extLst>
                  <a:ext uri="{FF2B5EF4-FFF2-40B4-BE49-F238E27FC236}">
                    <a16:creationId xmlns:a16="http://schemas.microsoft.com/office/drawing/2014/main" id="{C9658298-B27E-4A40-9CE8-53F033C00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Oval 411">
                <a:extLst>
                  <a:ext uri="{FF2B5EF4-FFF2-40B4-BE49-F238E27FC236}">
                    <a16:creationId xmlns:a16="http://schemas.microsoft.com/office/drawing/2014/main" id="{CB414222-BBA2-4736-8145-0E08ACB61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" name="Group 695">
                <a:extLst>
                  <a:ext uri="{FF2B5EF4-FFF2-40B4-BE49-F238E27FC236}">
                    <a16:creationId xmlns:a16="http://schemas.microsoft.com/office/drawing/2014/main" id="{BB174DBA-46DC-48F2-BC11-36A7A0881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3" name="Freeform 696">
                  <a:extLst>
                    <a:ext uri="{FF2B5EF4-FFF2-40B4-BE49-F238E27FC236}">
                      <a16:creationId xmlns:a16="http://schemas.microsoft.com/office/drawing/2014/main" id="{93C8742A-202E-4395-800F-44160A080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697">
                  <a:extLst>
                    <a:ext uri="{FF2B5EF4-FFF2-40B4-BE49-F238E27FC236}">
                      <a16:creationId xmlns:a16="http://schemas.microsoft.com/office/drawing/2014/main" id="{781EC4C7-3368-47C8-A7FE-42D4C6DC31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1" name="Line 698">
                <a:extLst>
                  <a:ext uri="{FF2B5EF4-FFF2-40B4-BE49-F238E27FC236}">
                    <a16:creationId xmlns:a16="http://schemas.microsoft.com/office/drawing/2014/main" id="{67465FDA-8CDF-4401-98AB-97C2B19A5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Line 699">
                <a:extLst>
                  <a:ext uri="{FF2B5EF4-FFF2-40B4-BE49-F238E27FC236}">
                    <a16:creationId xmlns:a16="http://schemas.microsoft.com/office/drawing/2014/main" id="{9FE4A301-FF87-4652-BB2B-194C29658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Group 700">
              <a:extLst>
                <a:ext uri="{FF2B5EF4-FFF2-40B4-BE49-F238E27FC236}">
                  <a16:creationId xmlns:a16="http://schemas.microsoft.com/office/drawing/2014/main" id="{5F115EF1-1128-4AD1-B507-2F1F8B5DA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89" name="Oval 407">
                <a:extLst>
                  <a:ext uri="{FF2B5EF4-FFF2-40B4-BE49-F238E27FC236}">
                    <a16:creationId xmlns:a16="http://schemas.microsoft.com/office/drawing/2014/main" id="{348EEE55-9E6D-480E-BF15-26F659324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410">
                <a:extLst>
                  <a:ext uri="{FF2B5EF4-FFF2-40B4-BE49-F238E27FC236}">
                    <a16:creationId xmlns:a16="http://schemas.microsoft.com/office/drawing/2014/main" id="{6138D922-C1E0-43CE-81A4-408BD004B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1" name="Oval 411">
                <a:extLst>
                  <a:ext uri="{FF2B5EF4-FFF2-40B4-BE49-F238E27FC236}">
                    <a16:creationId xmlns:a16="http://schemas.microsoft.com/office/drawing/2014/main" id="{6D2541AA-DB39-4334-AB24-E80619707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2" name="Group 704">
                <a:extLst>
                  <a:ext uri="{FF2B5EF4-FFF2-40B4-BE49-F238E27FC236}">
                    <a16:creationId xmlns:a16="http://schemas.microsoft.com/office/drawing/2014/main" id="{008B06F8-C92A-440E-847B-7A55BF73B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5" name="Freeform 705">
                  <a:extLst>
                    <a:ext uri="{FF2B5EF4-FFF2-40B4-BE49-F238E27FC236}">
                      <a16:creationId xmlns:a16="http://schemas.microsoft.com/office/drawing/2014/main" id="{56F999FB-A946-4353-A909-838C2C636A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706">
                  <a:extLst>
                    <a:ext uri="{FF2B5EF4-FFF2-40B4-BE49-F238E27FC236}">
                      <a16:creationId xmlns:a16="http://schemas.microsoft.com/office/drawing/2014/main" id="{1939B216-1D52-43FA-AE97-9346FE57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3" name="Line 707">
                <a:extLst>
                  <a:ext uri="{FF2B5EF4-FFF2-40B4-BE49-F238E27FC236}">
                    <a16:creationId xmlns:a16="http://schemas.microsoft.com/office/drawing/2014/main" id="{5FAD47F2-9E59-48EA-983A-8919CCC49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Line 708">
                <a:extLst>
                  <a:ext uri="{FF2B5EF4-FFF2-40B4-BE49-F238E27FC236}">
                    <a16:creationId xmlns:a16="http://schemas.microsoft.com/office/drawing/2014/main" id="{30080D5B-498C-4451-B0D5-7B98720C8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709">
              <a:extLst>
                <a:ext uri="{FF2B5EF4-FFF2-40B4-BE49-F238E27FC236}">
                  <a16:creationId xmlns:a16="http://schemas.microsoft.com/office/drawing/2014/main" id="{532FD881-43DC-49E2-A9E3-9EFB890A9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1" name="Oval 407">
                <a:extLst>
                  <a:ext uri="{FF2B5EF4-FFF2-40B4-BE49-F238E27FC236}">
                    <a16:creationId xmlns:a16="http://schemas.microsoft.com/office/drawing/2014/main" id="{3BAF956A-53EB-4C0F-805B-CF22E55C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Rectangle 410">
                <a:extLst>
                  <a:ext uri="{FF2B5EF4-FFF2-40B4-BE49-F238E27FC236}">
                    <a16:creationId xmlns:a16="http://schemas.microsoft.com/office/drawing/2014/main" id="{A980C83D-48DE-4480-8466-6942824D6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Oval 411">
                <a:extLst>
                  <a:ext uri="{FF2B5EF4-FFF2-40B4-BE49-F238E27FC236}">
                    <a16:creationId xmlns:a16="http://schemas.microsoft.com/office/drawing/2014/main" id="{2CC35DF6-5997-4FF2-A163-B61BEB51A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4" name="Group 713">
                <a:extLst>
                  <a:ext uri="{FF2B5EF4-FFF2-40B4-BE49-F238E27FC236}">
                    <a16:creationId xmlns:a16="http://schemas.microsoft.com/office/drawing/2014/main" id="{9770D6EE-CC08-433D-85DF-E8D042AEA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7" name="Freeform 714">
                  <a:extLst>
                    <a:ext uri="{FF2B5EF4-FFF2-40B4-BE49-F238E27FC236}">
                      <a16:creationId xmlns:a16="http://schemas.microsoft.com/office/drawing/2014/main" id="{39711FD4-47E6-4648-90B0-1E58247E5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715">
                  <a:extLst>
                    <a:ext uri="{FF2B5EF4-FFF2-40B4-BE49-F238E27FC236}">
                      <a16:creationId xmlns:a16="http://schemas.microsoft.com/office/drawing/2014/main" id="{567CBB5D-5BB6-424F-A4E2-4610DC5EF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5" name="Line 716">
                <a:extLst>
                  <a:ext uri="{FF2B5EF4-FFF2-40B4-BE49-F238E27FC236}">
                    <a16:creationId xmlns:a16="http://schemas.microsoft.com/office/drawing/2014/main" id="{DB49548F-5B20-4BCA-A78C-F9E350E1A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Line 717">
                <a:extLst>
                  <a:ext uri="{FF2B5EF4-FFF2-40B4-BE49-F238E27FC236}">
                    <a16:creationId xmlns:a16="http://schemas.microsoft.com/office/drawing/2014/main" id="{0F4E25B3-D104-4E2E-92FC-071C1657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Group 718">
              <a:extLst>
                <a:ext uri="{FF2B5EF4-FFF2-40B4-BE49-F238E27FC236}">
                  <a16:creationId xmlns:a16="http://schemas.microsoft.com/office/drawing/2014/main" id="{00B541DF-63F7-4FD1-8E5B-6C27ADF1A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3" name="Oval 407">
                <a:extLst>
                  <a:ext uri="{FF2B5EF4-FFF2-40B4-BE49-F238E27FC236}">
                    <a16:creationId xmlns:a16="http://schemas.microsoft.com/office/drawing/2014/main" id="{EB0281B8-1A8B-4930-B89A-9E4BF60B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ectangle 410">
                <a:extLst>
                  <a:ext uri="{FF2B5EF4-FFF2-40B4-BE49-F238E27FC236}">
                    <a16:creationId xmlns:a16="http://schemas.microsoft.com/office/drawing/2014/main" id="{FCF28D0C-73E4-4B0D-AB34-7E3553CA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Oval 411">
                <a:extLst>
                  <a:ext uri="{FF2B5EF4-FFF2-40B4-BE49-F238E27FC236}">
                    <a16:creationId xmlns:a16="http://schemas.microsoft.com/office/drawing/2014/main" id="{7F120D70-EFF5-4799-A043-E05C5E58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6" name="Group 722">
                <a:extLst>
                  <a:ext uri="{FF2B5EF4-FFF2-40B4-BE49-F238E27FC236}">
                    <a16:creationId xmlns:a16="http://schemas.microsoft.com/office/drawing/2014/main" id="{A9235FF5-0556-4A7F-8B5C-E44AE1F37D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" name="Freeform 723">
                  <a:extLst>
                    <a:ext uri="{FF2B5EF4-FFF2-40B4-BE49-F238E27FC236}">
                      <a16:creationId xmlns:a16="http://schemas.microsoft.com/office/drawing/2014/main" id="{C967950E-6977-44FA-B89E-3E86E8E9C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724">
                  <a:extLst>
                    <a:ext uri="{FF2B5EF4-FFF2-40B4-BE49-F238E27FC236}">
                      <a16:creationId xmlns:a16="http://schemas.microsoft.com/office/drawing/2014/main" id="{106C5FE6-1B25-4A34-AB34-6A84BFDC8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7" name="Line 725">
                <a:extLst>
                  <a:ext uri="{FF2B5EF4-FFF2-40B4-BE49-F238E27FC236}">
                    <a16:creationId xmlns:a16="http://schemas.microsoft.com/office/drawing/2014/main" id="{D1B3B6F1-89A1-40D9-AE79-243D0557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Line 726">
                <a:extLst>
                  <a:ext uri="{FF2B5EF4-FFF2-40B4-BE49-F238E27FC236}">
                    <a16:creationId xmlns:a16="http://schemas.microsoft.com/office/drawing/2014/main" id="{27C4691D-281A-4782-84BD-424AD9315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727">
              <a:extLst>
                <a:ext uri="{FF2B5EF4-FFF2-40B4-BE49-F238E27FC236}">
                  <a16:creationId xmlns:a16="http://schemas.microsoft.com/office/drawing/2014/main" id="{AA62BC93-BE25-4389-837C-8858917AF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5" name="Oval 407">
                <a:extLst>
                  <a:ext uri="{FF2B5EF4-FFF2-40B4-BE49-F238E27FC236}">
                    <a16:creationId xmlns:a16="http://schemas.microsoft.com/office/drawing/2014/main" id="{9ED53894-77B9-44BB-9490-C4F4AA83E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Rectangle 410">
                <a:extLst>
                  <a:ext uri="{FF2B5EF4-FFF2-40B4-BE49-F238E27FC236}">
                    <a16:creationId xmlns:a16="http://schemas.microsoft.com/office/drawing/2014/main" id="{E89A0FA9-D535-45D3-B2DB-89516A33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Oval 411">
                <a:extLst>
                  <a:ext uri="{FF2B5EF4-FFF2-40B4-BE49-F238E27FC236}">
                    <a16:creationId xmlns:a16="http://schemas.microsoft.com/office/drawing/2014/main" id="{C26BE752-6B96-458F-B241-6816C1FBD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8" name="Group 731">
                <a:extLst>
                  <a:ext uri="{FF2B5EF4-FFF2-40B4-BE49-F238E27FC236}">
                    <a16:creationId xmlns:a16="http://schemas.microsoft.com/office/drawing/2014/main" id="{5EDB49FD-25A5-46C8-83BE-C655387DC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1" name="Freeform 732">
                  <a:extLst>
                    <a:ext uri="{FF2B5EF4-FFF2-40B4-BE49-F238E27FC236}">
                      <a16:creationId xmlns:a16="http://schemas.microsoft.com/office/drawing/2014/main" id="{CD63338A-22A7-4922-8092-42FB9037F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733">
                  <a:extLst>
                    <a:ext uri="{FF2B5EF4-FFF2-40B4-BE49-F238E27FC236}">
                      <a16:creationId xmlns:a16="http://schemas.microsoft.com/office/drawing/2014/main" id="{1821D8A9-A0D4-4345-84E6-085DC3E22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9" name="Line 734">
                <a:extLst>
                  <a:ext uri="{FF2B5EF4-FFF2-40B4-BE49-F238E27FC236}">
                    <a16:creationId xmlns:a16="http://schemas.microsoft.com/office/drawing/2014/main" id="{B614E452-BD50-4657-90E0-1C48DC903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Line 735">
                <a:extLst>
                  <a:ext uri="{FF2B5EF4-FFF2-40B4-BE49-F238E27FC236}">
                    <a16:creationId xmlns:a16="http://schemas.microsoft.com/office/drawing/2014/main" id="{80D6AF55-071B-4641-9E26-FDF316FCC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736">
              <a:extLst>
                <a:ext uri="{FF2B5EF4-FFF2-40B4-BE49-F238E27FC236}">
                  <a16:creationId xmlns:a16="http://schemas.microsoft.com/office/drawing/2014/main" id="{3ACB36CF-4EED-4928-B48E-DDBCD59EF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1" name="Group 737">
                <a:extLst>
                  <a:ext uri="{FF2B5EF4-FFF2-40B4-BE49-F238E27FC236}">
                    <a16:creationId xmlns:a16="http://schemas.microsoft.com/office/drawing/2014/main" id="{B746A9A2-97B5-4A90-AB33-27B9A8729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3" name="Freeform 738">
                  <a:extLst>
                    <a:ext uri="{FF2B5EF4-FFF2-40B4-BE49-F238E27FC236}">
                      <a16:creationId xmlns:a16="http://schemas.microsoft.com/office/drawing/2014/main" id="{C58CA344-EBCB-4639-82CE-133A89652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739">
                  <a:extLst>
                    <a:ext uri="{FF2B5EF4-FFF2-40B4-BE49-F238E27FC236}">
                      <a16:creationId xmlns:a16="http://schemas.microsoft.com/office/drawing/2014/main" id="{CBF91887-D24D-4BB1-9788-59D03F9FC4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740">
                  <a:extLst>
                    <a:ext uri="{FF2B5EF4-FFF2-40B4-BE49-F238E27FC236}">
                      <a16:creationId xmlns:a16="http://schemas.microsoft.com/office/drawing/2014/main" id="{33231B6B-62AA-41E0-8059-93BB0B327B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741">
                  <a:extLst>
                    <a:ext uri="{FF2B5EF4-FFF2-40B4-BE49-F238E27FC236}">
                      <a16:creationId xmlns:a16="http://schemas.microsoft.com/office/drawing/2014/main" id="{9D825E7D-A3D7-4ED0-ACCD-DEB5B5C88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742">
                  <a:extLst>
                    <a:ext uri="{FF2B5EF4-FFF2-40B4-BE49-F238E27FC236}">
                      <a16:creationId xmlns:a16="http://schemas.microsoft.com/office/drawing/2014/main" id="{CA5B07E6-95B4-43CD-9F2C-5833334815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743">
                  <a:extLst>
                    <a:ext uri="{FF2B5EF4-FFF2-40B4-BE49-F238E27FC236}">
                      <a16:creationId xmlns:a16="http://schemas.microsoft.com/office/drawing/2014/main" id="{A0F40E24-DBE6-462A-857C-A536D95DE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744">
                  <a:extLst>
                    <a:ext uri="{FF2B5EF4-FFF2-40B4-BE49-F238E27FC236}">
                      <a16:creationId xmlns:a16="http://schemas.microsoft.com/office/drawing/2014/main" id="{3A652B9F-5ACB-4B7B-A5F8-E64CACB809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745">
                  <a:extLst>
                    <a:ext uri="{FF2B5EF4-FFF2-40B4-BE49-F238E27FC236}">
                      <a16:creationId xmlns:a16="http://schemas.microsoft.com/office/drawing/2014/main" id="{5923B0F9-23AF-451E-80F5-E7A0D5B59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746">
                  <a:extLst>
                    <a:ext uri="{FF2B5EF4-FFF2-40B4-BE49-F238E27FC236}">
                      <a16:creationId xmlns:a16="http://schemas.microsoft.com/office/drawing/2014/main" id="{B69CBD36-CF29-4315-A722-ECB7EF6AF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747">
                  <a:extLst>
                    <a:ext uri="{FF2B5EF4-FFF2-40B4-BE49-F238E27FC236}">
                      <a16:creationId xmlns:a16="http://schemas.microsoft.com/office/drawing/2014/main" id="{C9A34068-52D6-474E-9A4B-0E5C64B16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748">
                  <a:extLst>
                    <a:ext uri="{FF2B5EF4-FFF2-40B4-BE49-F238E27FC236}">
                      <a16:creationId xmlns:a16="http://schemas.microsoft.com/office/drawing/2014/main" id="{3DD3B303-6B93-49BB-8E59-FD77AADDA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749">
                  <a:extLst>
                    <a:ext uri="{FF2B5EF4-FFF2-40B4-BE49-F238E27FC236}">
                      <a16:creationId xmlns:a16="http://schemas.microsoft.com/office/drawing/2014/main" id="{75539286-6DD9-4E5B-8E6D-B6F58F01A6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2" name="Picture 750" descr="access_point_stylized_gray_small">
                <a:extLst>
                  <a:ext uri="{FF2B5EF4-FFF2-40B4-BE49-F238E27FC236}">
                    <a16:creationId xmlns:a16="http://schemas.microsoft.com/office/drawing/2014/main" id="{829E5688-9480-41C7-864C-40BD794FB9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4" name="Group 751">
              <a:extLst>
                <a:ext uri="{FF2B5EF4-FFF2-40B4-BE49-F238E27FC236}">
                  <a16:creationId xmlns:a16="http://schemas.microsoft.com/office/drawing/2014/main" id="{34E60DCD-ADBB-4D34-A6BA-3D6974D2A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37" name="Group 752">
                <a:extLst>
                  <a:ext uri="{FF2B5EF4-FFF2-40B4-BE49-F238E27FC236}">
                    <a16:creationId xmlns:a16="http://schemas.microsoft.com/office/drawing/2014/main" id="{4FF7A9E1-9A9A-4764-BEA0-2DB9E98B3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39" name="Freeform 753">
                  <a:extLst>
                    <a:ext uri="{FF2B5EF4-FFF2-40B4-BE49-F238E27FC236}">
                      <a16:creationId xmlns:a16="http://schemas.microsoft.com/office/drawing/2014/main" id="{54A414D7-C2D1-47D9-8AD2-1CF8BC63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54">
                  <a:extLst>
                    <a:ext uri="{FF2B5EF4-FFF2-40B4-BE49-F238E27FC236}">
                      <a16:creationId xmlns:a16="http://schemas.microsoft.com/office/drawing/2014/main" id="{DE5BE9F5-F312-4E2B-A696-538E0807D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55">
                  <a:extLst>
                    <a:ext uri="{FF2B5EF4-FFF2-40B4-BE49-F238E27FC236}">
                      <a16:creationId xmlns:a16="http://schemas.microsoft.com/office/drawing/2014/main" id="{D4AB5557-13C5-47E7-9F52-00F71648B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756">
                  <a:extLst>
                    <a:ext uri="{FF2B5EF4-FFF2-40B4-BE49-F238E27FC236}">
                      <a16:creationId xmlns:a16="http://schemas.microsoft.com/office/drawing/2014/main" id="{E1A81A18-1CEC-4D05-8E19-EA8ACED23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757">
                  <a:extLst>
                    <a:ext uri="{FF2B5EF4-FFF2-40B4-BE49-F238E27FC236}">
                      <a16:creationId xmlns:a16="http://schemas.microsoft.com/office/drawing/2014/main" id="{9496871A-9E1A-4051-BA54-4DA232A4B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758">
                  <a:extLst>
                    <a:ext uri="{FF2B5EF4-FFF2-40B4-BE49-F238E27FC236}">
                      <a16:creationId xmlns:a16="http://schemas.microsoft.com/office/drawing/2014/main" id="{463AB2A7-E3CB-43D9-92B4-A472DF56F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759">
                  <a:extLst>
                    <a:ext uri="{FF2B5EF4-FFF2-40B4-BE49-F238E27FC236}">
                      <a16:creationId xmlns:a16="http://schemas.microsoft.com/office/drawing/2014/main" id="{578DC0FA-8CE8-4400-9484-2ADC51A10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60">
                  <a:extLst>
                    <a:ext uri="{FF2B5EF4-FFF2-40B4-BE49-F238E27FC236}">
                      <a16:creationId xmlns:a16="http://schemas.microsoft.com/office/drawing/2014/main" id="{FF72BCC7-0190-4ED6-9CB4-39205A757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761">
                  <a:extLst>
                    <a:ext uri="{FF2B5EF4-FFF2-40B4-BE49-F238E27FC236}">
                      <a16:creationId xmlns:a16="http://schemas.microsoft.com/office/drawing/2014/main" id="{C23D922F-A92E-4A2A-8357-3F6627C24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762">
                  <a:extLst>
                    <a:ext uri="{FF2B5EF4-FFF2-40B4-BE49-F238E27FC236}">
                      <a16:creationId xmlns:a16="http://schemas.microsoft.com/office/drawing/2014/main" id="{BD6FAFC9-57B6-4A69-9D49-912E1B7AF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763">
                  <a:extLst>
                    <a:ext uri="{FF2B5EF4-FFF2-40B4-BE49-F238E27FC236}">
                      <a16:creationId xmlns:a16="http://schemas.microsoft.com/office/drawing/2014/main" id="{F27DC95C-23B7-4C20-BE59-B9760EC1C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764">
                  <a:extLst>
                    <a:ext uri="{FF2B5EF4-FFF2-40B4-BE49-F238E27FC236}">
                      <a16:creationId xmlns:a16="http://schemas.microsoft.com/office/drawing/2014/main" id="{495EE61B-09FC-48FC-8F73-E645B4EC9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38" name="Picture 765" descr="access_point_stylized_gray_small">
                <a:extLst>
                  <a:ext uri="{FF2B5EF4-FFF2-40B4-BE49-F238E27FC236}">
                    <a16:creationId xmlns:a16="http://schemas.microsoft.com/office/drawing/2014/main" id="{996F899C-967D-401D-A957-FB06656062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Line 766">
              <a:extLst>
                <a:ext uri="{FF2B5EF4-FFF2-40B4-BE49-F238E27FC236}">
                  <a16:creationId xmlns:a16="http://schemas.microsoft.com/office/drawing/2014/main" id="{9AAA0384-BD31-4515-B7D8-A686AC17EB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767">
              <a:extLst>
                <a:ext uri="{FF2B5EF4-FFF2-40B4-BE49-F238E27FC236}">
                  <a16:creationId xmlns:a16="http://schemas.microsoft.com/office/drawing/2014/main" id="{CFDA6AA9-602D-43D4-9044-C2CA2B41D0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5" name="Picture 768" descr="desktop_computer_stylized_medium">
                <a:extLst>
                  <a:ext uri="{FF2B5EF4-FFF2-40B4-BE49-F238E27FC236}">
                    <a16:creationId xmlns:a16="http://schemas.microsoft.com/office/drawing/2014/main" id="{C0E5FA9B-0F85-4AB8-A628-72C6C3502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6" name="Freeform 769">
                <a:extLst>
                  <a:ext uri="{FF2B5EF4-FFF2-40B4-BE49-F238E27FC236}">
                    <a16:creationId xmlns:a16="http://schemas.microsoft.com/office/drawing/2014/main" id="{C356CD76-83F9-42DA-B20E-D58B62B1D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7" name="Group 770">
              <a:extLst>
                <a:ext uri="{FF2B5EF4-FFF2-40B4-BE49-F238E27FC236}">
                  <a16:creationId xmlns:a16="http://schemas.microsoft.com/office/drawing/2014/main" id="{96EFF2B8-16C1-4519-A3FB-635BFC1B491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3" name="Picture 771" descr="desktop_computer_stylized_medium">
                <a:extLst>
                  <a:ext uri="{FF2B5EF4-FFF2-40B4-BE49-F238E27FC236}">
                    <a16:creationId xmlns:a16="http://schemas.microsoft.com/office/drawing/2014/main" id="{EF608B14-AEDF-4F92-89D6-CF6815EB8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4" name="Freeform 772">
                <a:extLst>
                  <a:ext uri="{FF2B5EF4-FFF2-40B4-BE49-F238E27FC236}">
                    <a16:creationId xmlns:a16="http://schemas.microsoft.com/office/drawing/2014/main" id="{79E014F6-CEF9-4B9D-BF86-791741AD3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" name="Group 773">
              <a:extLst>
                <a:ext uri="{FF2B5EF4-FFF2-40B4-BE49-F238E27FC236}">
                  <a16:creationId xmlns:a16="http://schemas.microsoft.com/office/drawing/2014/main" id="{9ADC0378-1E0E-4EF2-B8EC-560FEE9B04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1" name="Picture 774" descr="desktop_computer_stylized_medium">
                <a:extLst>
                  <a:ext uri="{FF2B5EF4-FFF2-40B4-BE49-F238E27FC236}">
                    <a16:creationId xmlns:a16="http://schemas.microsoft.com/office/drawing/2014/main" id="{E8D085F6-EF47-47F0-84FB-60650A945E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775">
                <a:extLst>
                  <a:ext uri="{FF2B5EF4-FFF2-40B4-BE49-F238E27FC236}">
                    <a16:creationId xmlns:a16="http://schemas.microsoft.com/office/drawing/2014/main" id="{60A72528-A372-49CD-A186-187C77957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" name="Group 776">
              <a:extLst>
                <a:ext uri="{FF2B5EF4-FFF2-40B4-BE49-F238E27FC236}">
                  <a16:creationId xmlns:a16="http://schemas.microsoft.com/office/drawing/2014/main" id="{9209C45A-1AEA-4D38-9113-977B0F3B9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9" name="Picture 777" descr="desktop_computer_stylized_medium">
                <a:extLst>
                  <a:ext uri="{FF2B5EF4-FFF2-40B4-BE49-F238E27FC236}">
                    <a16:creationId xmlns:a16="http://schemas.microsoft.com/office/drawing/2014/main" id="{B72961FF-3E72-4626-8248-084295989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" name="Freeform 778">
                <a:extLst>
                  <a:ext uri="{FF2B5EF4-FFF2-40B4-BE49-F238E27FC236}">
                    <a16:creationId xmlns:a16="http://schemas.microsoft.com/office/drawing/2014/main" id="{510D080D-383B-4315-8F45-36E5752F2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0" name="Picture 779" descr="car_icon_small">
              <a:extLst>
                <a:ext uri="{FF2B5EF4-FFF2-40B4-BE49-F238E27FC236}">
                  <a16:creationId xmlns:a16="http://schemas.microsoft.com/office/drawing/2014/main" id="{0C536893-C607-4593-9536-893694DB2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Group 780">
              <a:extLst>
                <a:ext uri="{FF2B5EF4-FFF2-40B4-BE49-F238E27FC236}">
                  <a16:creationId xmlns:a16="http://schemas.microsoft.com/office/drawing/2014/main" id="{2A0DDEC5-42F4-42BD-9362-66339A4D3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" name="Picture 781" descr="iphone_stylized_small">
                <a:extLst>
                  <a:ext uri="{FF2B5EF4-FFF2-40B4-BE49-F238E27FC236}">
                    <a16:creationId xmlns:a16="http://schemas.microsoft.com/office/drawing/2014/main" id="{9D4BF48D-D42A-4C3D-95EF-34FE7105C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Picture 782" descr="antenna_radiation_stylized">
                <a:extLst>
                  <a:ext uri="{FF2B5EF4-FFF2-40B4-BE49-F238E27FC236}">
                    <a16:creationId xmlns:a16="http://schemas.microsoft.com/office/drawing/2014/main" id="{710007BF-B3FD-4F8E-A841-712F53FDCB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" name="Group 783">
              <a:extLst>
                <a:ext uri="{FF2B5EF4-FFF2-40B4-BE49-F238E27FC236}">
                  <a16:creationId xmlns:a16="http://schemas.microsoft.com/office/drawing/2014/main" id="{6B03702D-22A1-4D3A-90DF-5BB71A838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5" name="Freeform 784">
                <a:extLst>
                  <a:ext uri="{FF2B5EF4-FFF2-40B4-BE49-F238E27FC236}">
                    <a16:creationId xmlns:a16="http://schemas.microsoft.com/office/drawing/2014/main" id="{27729B29-9C15-45FE-831F-DF548412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Rectangle 785">
                <a:extLst>
                  <a:ext uri="{FF2B5EF4-FFF2-40B4-BE49-F238E27FC236}">
                    <a16:creationId xmlns:a16="http://schemas.microsoft.com/office/drawing/2014/main" id="{99EDC570-6C27-40F2-9CA1-A181B4BC2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97" name="Freeform 786">
                <a:extLst>
                  <a:ext uri="{FF2B5EF4-FFF2-40B4-BE49-F238E27FC236}">
                    <a16:creationId xmlns:a16="http://schemas.microsoft.com/office/drawing/2014/main" id="{5E219CD2-6ECC-47C7-B444-43E6A1A45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787">
                <a:extLst>
                  <a:ext uri="{FF2B5EF4-FFF2-40B4-BE49-F238E27FC236}">
                    <a16:creationId xmlns:a16="http://schemas.microsoft.com/office/drawing/2014/main" id="{D520E39B-2420-400F-A392-CBD5FD8A4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Rectangle 788">
                <a:extLst>
                  <a:ext uri="{FF2B5EF4-FFF2-40B4-BE49-F238E27FC236}">
                    <a16:creationId xmlns:a16="http://schemas.microsoft.com/office/drawing/2014/main" id="{44ED8ACB-334A-40AB-9960-F9DA7490A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00" name="Group 789">
                <a:extLst>
                  <a:ext uri="{FF2B5EF4-FFF2-40B4-BE49-F238E27FC236}">
                    <a16:creationId xmlns:a16="http://schemas.microsoft.com/office/drawing/2014/main" id="{48E6A0F8-A425-4EDC-8A2A-9CC9E8CB3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5" name="AutoShape 790">
                  <a:extLst>
                    <a:ext uri="{FF2B5EF4-FFF2-40B4-BE49-F238E27FC236}">
                      <a16:creationId xmlns:a16="http://schemas.microsoft.com/office/drawing/2014/main" id="{2ECB41DA-8E89-41D4-8986-61CE21C61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6" name="AutoShape 791">
                  <a:extLst>
                    <a:ext uri="{FF2B5EF4-FFF2-40B4-BE49-F238E27FC236}">
                      <a16:creationId xmlns:a16="http://schemas.microsoft.com/office/drawing/2014/main" id="{AEAB5299-EEA2-4261-9D8B-DA952A3F6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1" name="Rectangle 792">
                <a:extLst>
                  <a:ext uri="{FF2B5EF4-FFF2-40B4-BE49-F238E27FC236}">
                    <a16:creationId xmlns:a16="http://schemas.microsoft.com/office/drawing/2014/main" id="{2040C028-F9E1-48D9-BC01-4F20B9ECC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02" name="Group 793">
                <a:extLst>
                  <a:ext uri="{FF2B5EF4-FFF2-40B4-BE49-F238E27FC236}">
                    <a16:creationId xmlns:a16="http://schemas.microsoft.com/office/drawing/2014/main" id="{93E88432-3BE5-4C1F-9BCF-5058CD79E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3" name="AutoShape 794">
                  <a:extLst>
                    <a:ext uri="{FF2B5EF4-FFF2-40B4-BE49-F238E27FC236}">
                      <a16:creationId xmlns:a16="http://schemas.microsoft.com/office/drawing/2014/main" id="{80F18B2D-CF84-44F3-B90F-D66D50E70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4" name="AutoShape 795">
                  <a:extLst>
                    <a:ext uri="{FF2B5EF4-FFF2-40B4-BE49-F238E27FC236}">
                      <a16:creationId xmlns:a16="http://schemas.microsoft.com/office/drawing/2014/main" id="{3B966793-7335-4F1D-A9EE-10A14DCC8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3" name="Rectangle 796">
                <a:extLst>
                  <a:ext uri="{FF2B5EF4-FFF2-40B4-BE49-F238E27FC236}">
                    <a16:creationId xmlns:a16="http://schemas.microsoft.com/office/drawing/2014/main" id="{E74AF631-BC64-4CF8-820C-AAF4D4F5C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4" name="Rectangle 797">
                <a:extLst>
                  <a:ext uri="{FF2B5EF4-FFF2-40B4-BE49-F238E27FC236}">
                    <a16:creationId xmlns:a16="http://schemas.microsoft.com/office/drawing/2014/main" id="{5469E005-8DD8-46E4-9DFB-3DF2800C1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05" name="Group 798">
                <a:extLst>
                  <a:ext uri="{FF2B5EF4-FFF2-40B4-BE49-F238E27FC236}">
                    <a16:creationId xmlns:a16="http://schemas.microsoft.com/office/drawing/2014/main" id="{9C992D0F-1C5A-4037-91C3-95353C383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1" name="AutoShape 799">
                  <a:extLst>
                    <a:ext uri="{FF2B5EF4-FFF2-40B4-BE49-F238E27FC236}">
                      <a16:creationId xmlns:a16="http://schemas.microsoft.com/office/drawing/2014/main" id="{C8C7DFB8-11AF-4FE6-AA3B-B26355B52E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2" name="AutoShape 800">
                  <a:extLst>
                    <a:ext uri="{FF2B5EF4-FFF2-40B4-BE49-F238E27FC236}">
                      <a16:creationId xmlns:a16="http://schemas.microsoft.com/office/drawing/2014/main" id="{7B978043-1C6E-4B31-8076-C265D205D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6" name="Freeform 801">
                <a:extLst>
                  <a:ext uri="{FF2B5EF4-FFF2-40B4-BE49-F238E27FC236}">
                    <a16:creationId xmlns:a16="http://schemas.microsoft.com/office/drawing/2014/main" id="{0D911E76-C2B0-4995-8A14-AC38D7BED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" name="Group 802">
                <a:extLst>
                  <a:ext uri="{FF2B5EF4-FFF2-40B4-BE49-F238E27FC236}">
                    <a16:creationId xmlns:a16="http://schemas.microsoft.com/office/drawing/2014/main" id="{E438F441-F83A-42C3-A8E5-20FBEB61AC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9" name="AutoShape 803">
                  <a:extLst>
                    <a:ext uri="{FF2B5EF4-FFF2-40B4-BE49-F238E27FC236}">
                      <a16:creationId xmlns:a16="http://schemas.microsoft.com/office/drawing/2014/main" id="{0A360397-74C7-4906-B756-D95FFD80A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0" name="AutoShape 804">
                  <a:extLst>
                    <a:ext uri="{FF2B5EF4-FFF2-40B4-BE49-F238E27FC236}">
                      <a16:creationId xmlns:a16="http://schemas.microsoft.com/office/drawing/2014/main" id="{356E5F1E-8A4C-4CA9-BFAC-303AA314E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8" name="Rectangle 805">
                <a:extLst>
                  <a:ext uri="{FF2B5EF4-FFF2-40B4-BE49-F238E27FC236}">
                    <a16:creationId xmlns:a16="http://schemas.microsoft.com/office/drawing/2014/main" id="{374845A5-93DF-417D-9DE6-D00732426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9" name="Freeform 806">
                <a:extLst>
                  <a:ext uri="{FF2B5EF4-FFF2-40B4-BE49-F238E27FC236}">
                    <a16:creationId xmlns:a16="http://schemas.microsoft.com/office/drawing/2014/main" id="{218FA95B-FF6B-4F78-88F4-20995169E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Freeform 807">
                <a:extLst>
                  <a:ext uri="{FF2B5EF4-FFF2-40B4-BE49-F238E27FC236}">
                    <a16:creationId xmlns:a16="http://schemas.microsoft.com/office/drawing/2014/main" id="{8FAE6EEB-A501-4D6E-BCD8-0F4F2A3B1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Oval 808">
                <a:extLst>
                  <a:ext uri="{FF2B5EF4-FFF2-40B4-BE49-F238E27FC236}">
                    <a16:creationId xmlns:a16="http://schemas.microsoft.com/office/drawing/2014/main" id="{38091DBB-6E0A-46AC-BCFE-83974BC5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2" name="Freeform 809">
                <a:extLst>
                  <a:ext uri="{FF2B5EF4-FFF2-40B4-BE49-F238E27FC236}">
                    <a16:creationId xmlns:a16="http://schemas.microsoft.com/office/drawing/2014/main" id="{AFCF6BE6-07A2-4C0B-9DB5-22046D836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AutoShape 810">
                <a:extLst>
                  <a:ext uri="{FF2B5EF4-FFF2-40B4-BE49-F238E27FC236}">
                    <a16:creationId xmlns:a16="http://schemas.microsoft.com/office/drawing/2014/main" id="{F3ADE9B1-D626-43EB-B1F1-B117D5430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4" name="AutoShape 811">
                <a:extLst>
                  <a:ext uri="{FF2B5EF4-FFF2-40B4-BE49-F238E27FC236}">
                    <a16:creationId xmlns:a16="http://schemas.microsoft.com/office/drawing/2014/main" id="{7DE69235-9F0A-4E7C-9483-68BEE0990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5" name="Oval 812">
                <a:extLst>
                  <a:ext uri="{FF2B5EF4-FFF2-40B4-BE49-F238E27FC236}">
                    <a16:creationId xmlns:a16="http://schemas.microsoft.com/office/drawing/2014/main" id="{55E9E7D5-CCA4-491F-BD9C-9CED168B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6" name="Oval 813">
                <a:extLst>
                  <a:ext uri="{FF2B5EF4-FFF2-40B4-BE49-F238E27FC236}">
                    <a16:creationId xmlns:a16="http://schemas.microsoft.com/office/drawing/2014/main" id="{D22221AE-A1D4-4DED-89D6-3D1A8506D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7" name="Oval 814">
                <a:extLst>
                  <a:ext uri="{FF2B5EF4-FFF2-40B4-BE49-F238E27FC236}">
                    <a16:creationId xmlns:a16="http://schemas.microsoft.com/office/drawing/2014/main" id="{19BE8CC9-AC9B-46D3-BC9F-0F87F66C2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8" name="Rectangle 815">
                <a:extLst>
                  <a:ext uri="{FF2B5EF4-FFF2-40B4-BE49-F238E27FC236}">
                    <a16:creationId xmlns:a16="http://schemas.microsoft.com/office/drawing/2014/main" id="{50B8F6C0-F7B8-40AD-8CDF-BBD738F06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grpSp>
          <p:nvGrpSpPr>
            <p:cNvPr id="63" name="Group 816">
              <a:extLst>
                <a:ext uri="{FF2B5EF4-FFF2-40B4-BE49-F238E27FC236}">
                  <a16:creationId xmlns:a16="http://schemas.microsoft.com/office/drawing/2014/main" id="{16CD3221-EBC3-43CB-A966-635108A89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3" name="Freeform 817">
                <a:extLst>
                  <a:ext uri="{FF2B5EF4-FFF2-40B4-BE49-F238E27FC236}">
                    <a16:creationId xmlns:a16="http://schemas.microsoft.com/office/drawing/2014/main" id="{25C51204-BDF2-4D26-9E51-AF3003811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Rectangle 818">
                <a:extLst>
                  <a:ext uri="{FF2B5EF4-FFF2-40B4-BE49-F238E27FC236}">
                    <a16:creationId xmlns:a16="http://schemas.microsoft.com/office/drawing/2014/main" id="{0FC8EC92-2924-4F4C-A83E-CBC4DF37C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65" name="Freeform 819">
                <a:extLst>
                  <a:ext uri="{FF2B5EF4-FFF2-40B4-BE49-F238E27FC236}">
                    <a16:creationId xmlns:a16="http://schemas.microsoft.com/office/drawing/2014/main" id="{52A069BF-AE17-46FC-B326-B26B4570F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820">
                <a:extLst>
                  <a:ext uri="{FF2B5EF4-FFF2-40B4-BE49-F238E27FC236}">
                    <a16:creationId xmlns:a16="http://schemas.microsoft.com/office/drawing/2014/main" id="{8DD64518-0D7E-4905-ABF0-CC7ADB2C9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Rectangle 821">
                <a:extLst>
                  <a:ext uri="{FF2B5EF4-FFF2-40B4-BE49-F238E27FC236}">
                    <a16:creationId xmlns:a16="http://schemas.microsoft.com/office/drawing/2014/main" id="{C79246CA-81EA-497F-A089-0392F5349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68" name="Group 822">
                <a:extLst>
                  <a:ext uri="{FF2B5EF4-FFF2-40B4-BE49-F238E27FC236}">
                    <a16:creationId xmlns:a16="http://schemas.microsoft.com/office/drawing/2014/main" id="{C32F7312-ADB5-49E8-8DEA-3F7038EB4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3" name="AutoShape 823">
                  <a:extLst>
                    <a:ext uri="{FF2B5EF4-FFF2-40B4-BE49-F238E27FC236}">
                      <a16:creationId xmlns:a16="http://schemas.microsoft.com/office/drawing/2014/main" id="{6AB11896-478E-4A2D-8D63-9CEF72F9E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4" name="AutoShape 824">
                  <a:extLst>
                    <a:ext uri="{FF2B5EF4-FFF2-40B4-BE49-F238E27FC236}">
                      <a16:creationId xmlns:a16="http://schemas.microsoft.com/office/drawing/2014/main" id="{940DC37A-0746-4B85-931C-625D704B7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69" name="Rectangle 825">
                <a:extLst>
                  <a:ext uri="{FF2B5EF4-FFF2-40B4-BE49-F238E27FC236}">
                    <a16:creationId xmlns:a16="http://schemas.microsoft.com/office/drawing/2014/main" id="{211F44DF-6F58-4DBB-BEA3-71005140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70" name="Group 826">
                <a:extLst>
                  <a:ext uri="{FF2B5EF4-FFF2-40B4-BE49-F238E27FC236}">
                    <a16:creationId xmlns:a16="http://schemas.microsoft.com/office/drawing/2014/main" id="{AEE96688-70EB-4DC7-96D2-9CB8A00E9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1" name="AutoShape 827">
                  <a:extLst>
                    <a:ext uri="{FF2B5EF4-FFF2-40B4-BE49-F238E27FC236}">
                      <a16:creationId xmlns:a16="http://schemas.microsoft.com/office/drawing/2014/main" id="{7AF7B592-39A1-4B60-B13C-11335DB8E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2" name="AutoShape 828">
                  <a:extLst>
                    <a:ext uri="{FF2B5EF4-FFF2-40B4-BE49-F238E27FC236}">
                      <a16:creationId xmlns:a16="http://schemas.microsoft.com/office/drawing/2014/main" id="{BC20CD05-4245-45C0-8EF4-D9C9B7ACE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1" name="Rectangle 829">
                <a:extLst>
                  <a:ext uri="{FF2B5EF4-FFF2-40B4-BE49-F238E27FC236}">
                    <a16:creationId xmlns:a16="http://schemas.microsoft.com/office/drawing/2014/main" id="{66ABC3C3-5679-4BF4-A8BA-49C843D71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72" name="Rectangle 830">
                <a:extLst>
                  <a:ext uri="{FF2B5EF4-FFF2-40B4-BE49-F238E27FC236}">
                    <a16:creationId xmlns:a16="http://schemas.microsoft.com/office/drawing/2014/main" id="{CAE2B38E-E98D-40C8-9EF2-287C8576D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73" name="Group 831">
                <a:extLst>
                  <a:ext uri="{FF2B5EF4-FFF2-40B4-BE49-F238E27FC236}">
                    <a16:creationId xmlns:a16="http://schemas.microsoft.com/office/drawing/2014/main" id="{1136E3DD-516D-49BE-B0AF-797852E14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9" name="AutoShape 832">
                  <a:extLst>
                    <a:ext uri="{FF2B5EF4-FFF2-40B4-BE49-F238E27FC236}">
                      <a16:creationId xmlns:a16="http://schemas.microsoft.com/office/drawing/2014/main" id="{57AF561D-73AD-4108-810A-9A44064E1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0" name="AutoShape 833">
                  <a:extLst>
                    <a:ext uri="{FF2B5EF4-FFF2-40B4-BE49-F238E27FC236}">
                      <a16:creationId xmlns:a16="http://schemas.microsoft.com/office/drawing/2014/main" id="{4683162D-8039-4664-BDF5-CFD68E6B2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4" name="Freeform 834">
                <a:extLst>
                  <a:ext uri="{FF2B5EF4-FFF2-40B4-BE49-F238E27FC236}">
                    <a16:creationId xmlns:a16="http://schemas.microsoft.com/office/drawing/2014/main" id="{D5589394-B8F2-4E50-A614-DF0C5681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5" name="Group 835">
                <a:extLst>
                  <a:ext uri="{FF2B5EF4-FFF2-40B4-BE49-F238E27FC236}">
                    <a16:creationId xmlns:a16="http://schemas.microsoft.com/office/drawing/2014/main" id="{A3C33C09-DB62-4A72-A940-36A1D72DC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7" name="AutoShape 836">
                  <a:extLst>
                    <a:ext uri="{FF2B5EF4-FFF2-40B4-BE49-F238E27FC236}">
                      <a16:creationId xmlns:a16="http://schemas.microsoft.com/office/drawing/2014/main" id="{5E4E2F3B-09D7-49DB-A88C-FCCA1DAD1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88" name="AutoShape 837">
                  <a:extLst>
                    <a:ext uri="{FF2B5EF4-FFF2-40B4-BE49-F238E27FC236}">
                      <a16:creationId xmlns:a16="http://schemas.microsoft.com/office/drawing/2014/main" id="{504176C7-3A36-4C8C-ABD9-C7AC1624C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6" name="Rectangle 838">
                <a:extLst>
                  <a:ext uri="{FF2B5EF4-FFF2-40B4-BE49-F238E27FC236}">
                    <a16:creationId xmlns:a16="http://schemas.microsoft.com/office/drawing/2014/main" id="{1583778D-4EB6-49C2-81AC-6A8019BA5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77" name="Freeform 839">
                <a:extLst>
                  <a:ext uri="{FF2B5EF4-FFF2-40B4-BE49-F238E27FC236}">
                    <a16:creationId xmlns:a16="http://schemas.microsoft.com/office/drawing/2014/main" id="{C04CFE8D-21FF-464E-AD6C-E312E481B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840">
                <a:extLst>
                  <a:ext uri="{FF2B5EF4-FFF2-40B4-BE49-F238E27FC236}">
                    <a16:creationId xmlns:a16="http://schemas.microsoft.com/office/drawing/2014/main" id="{AF0C920F-1AD6-4661-A01D-96356AAD5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Oval 841">
                <a:extLst>
                  <a:ext uri="{FF2B5EF4-FFF2-40B4-BE49-F238E27FC236}">
                    <a16:creationId xmlns:a16="http://schemas.microsoft.com/office/drawing/2014/main" id="{4B19E74F-5AB6-4E56-B2A3-42E79571A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0" name="Freeform 842">
                <a:extLst>
                  <a:ext uri="{FF2B5EF4-FFF2-40B4-BE49-F238E27FC236}">
                    <a16:creationId xmlns:a16="http://schemas.microsoft.com/office/drawing/2014/main" id="{744A0CDF-B694-4822-8D27-858BE7A6D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AutoShape 843">
                <a:extLst>
                  <a:ext uri="{FF2B5EF4-FFF2-40B4-BE49-F238E27FC236}">
                    <a16:creationId xmlns:a16="http://schemas.microsoft.com/office/drawing/2014/main" id="{E973085E-8EE3-4D2B-BE3F-73EABCF40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2" name="AutoShape 844">
                <a:extLst>
                  <a:ext uri="{FF2B5EF4-FFF2-40B4-BE49-F238E27FC236}">
                    <a16:creationId xmlns:a16="http://schemas.microsoft.com/office/drawing/2014/main" id="{092AFAEF-0E25-49AE-8659-86BFB623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3" name="Oval 845">
                <a:extLst>
                  <a:ext uri="{FF2B5EF4-FFF2-40B4-BE49-F238E27FC236}">
                    <a16:creationId xmlns:a16="http://schemas.microsoft.com/office/drawing/2014/main" id="{8E7F6EBF-A66C-42B3-AD6B-781CD8D51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4" name="Oval 846">
                <a:extLst>
                  <a:ext uri="{FF2B5EF4-FFF2-40B4-BE49-F238E27FC236}">
                    <a16:creationId xmlns:a16="http://schemas.microsoft.com/office/drawing/2014/main" id="{7C9C968E-8111-4CC6-9962-78C12EBB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5" name="Oval 847">
                <a:extLst>
                  <a:ext uri="{FF2B5EF4-FFF2-40B4-BE49-F238E27FC236}">
                    <a16:creationId xmlns:a16="http://schemas.microsoft.com/office/drawing/2014/main" id="{ED4B8743-717D-45F4-AF4A-EA3B1B2A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6" name="Rectangle 848">
                <a:extLst>
                  <a:ext uri="{FF2B5EF4-FFF2-40B4-BE49-F238E27FC236}">
                    <a16:creationId xmlns:a16="http://schemas.microsoft.com/office/drawing/2014/main" id="{75772F39-1EB2-4143-9050-C8639105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grpSp>
          <p:nvGrpSpPr>
            <p:cNvPr id="64" name="Group 849">
              <a:extLst>
                <a:ext uri="{FF2B5EF4-FFF2-40B4-BE49-F238E27FC236}">
                  <a16:creationId xmlns:a16="http://schemas.microsoft.com/office/drawing/2014/main" id="{7A5595AF-681E-4DD8-9BD9-0094A0CD43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0" name="Picture 850" descr="antenna_stylized">
                <a:extLst>
                  <a:ext uri="{FF2B5EF4-FFF2-40B4-BE49-F238E27FC236}">
                    <a16:creationId xmlns:a16="http://schemas.microsoft.com/office/drawing/2014/main" id="{59C967AE-F1A9-4927-B251-0F3187D8E0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851" descr="laptop_keyboard">
                <a:extLst>
                  <a:ext uri="{FF2B5EF4-FFF2-40B4-BE49-F238E27FC236}">
                    <a16:creationId xmlns:a16="http://schemas.microsoft.com/office/drawing/2014/main" id="{9D7CCB0C-E15D-4202-B13A-7D3993C9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Freeform 852">
                <a:extLst>
                  <a:ext uri="{FF2B5EF4-FFF2-40B4-BE49-F238E27FC236}">
                    <a16:creationId xmlns:a16="http://schemas.microsoft.com/office/drawing/2014/main" id="{33C500A9-729A-4642-965F-7098DB8B4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3" name="Picture 853" descr="screen">
                <a:extLst>
                  <a:ext uri="{FF2B5EF4-FFF2-40B4-BE49-F238E27FC236}">
                    <a16:creationId xmlns:a16="http://schemas.microsoft.com/office/drawing/2014/main" id="{A227C480-EF46-4FBB-AA0D-5181A5DE4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" name="Freeform 854">
                <a:extLst>
                  <a:ext uri="{FF2B5EF4-FFF2-40B4-BE49-F238E27FC236}">
                    <a16:creationId xmlns:a16="http://schemas.microsoft.com/office/drawing/2014/main" id="{A19D45FF-81CD-472F-8B27-20BC09629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855">
                <a:extLst>
                  <a:ext uri="{FF2B5EF4-FFF2-40B4-BE49-F238E27FC236}">
                    <a16:creationId xmlns:a16="http://schemas.microsoft.com/office/drawing/2014/main" id="{88E936EE-7352-475C-BBE3-F883772A5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856">
                <a:extLst>
                  <a:ext uri="{FF2B5EF4-FFF2-40B4-BE49-F238E27FC236}">
                    <a16:creationId xmlns:a16="http://schemas.microsoft.com/office/drawing/2014/main" id="{EB743CBF-E179-491F-8EFB-C0208131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857">
                <a:extLst>
                  <a:ext uri="{FF2B5EF4-FFF2-40B4-BE49-F238E27FC236}">
                    <a16:creationId xmlns:a16="http://schemas.microsoft.com/office/drawing/2014/main" id="{01E988E1-02F4-4E93-BC94-D73AD0FCF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858">
                <a:extLst>
                  <a:ext uri="{FF2B5EF4-FFF2-40B4-BE49-F238E27FC236}">
                    <a16:creationId xmlns:a16="http://schemas.microsoft.com/office/drawing/2014/main" id="{11EF7685-9C77-476F-BB0E-9228E596D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859">
                <a:extLst>
                  <a:ext uri="{FF2B5EF4-FFF2-40B4-BE49-F238E27FC236}">
                    <a16:creationId xmlns:a16="http://schemas.microsoft.com/office/drawing/2014/main" id="{0D66DA22-DBAA-44CF-909D-93DABD6C3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0" name="Group 860">
                <a:extLst>
                  <a:ext uri="{FF2B5EF4-FFF2-40B4-BE49-F238E27FC236}">
                    <a16:creationId xmlns:a16="http://schemas.microsoft.com/office/drawing/2014/main" id="{2D7D7BCA-5566-4369-AAF4-B1EFEEDF3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7" name="Freeform 861">
                  <a:extLst>
                    <a:ext uri="{FF2B5EF4-FFF2-40B4-BE49-F238E27FC236}">
                      <a16:creationId xmlns:a16="http://schemas.microsoft.com/office/drawing/2014/main" id="{E8578164-E83B-4A92-A600-CF93BA6F6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862">
                  <a:extLst>
                    <a:ext uri="{FF2B5EF4-FFF2-40B4-BE49-F238E27FC236}">
                      <a16:creationId xmlns:a16="http://schemas.microsoft.com/office/drawing/2014/main" id="{A66C9EA0-895A-48FE-A149-FCF9958F65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863">
                  <a:extLst>
                    <a:ext uri="{FF2B5EF4-FFF2-40B4-BE49-F238E27FC236}">
                      <a16:creationId xmlns:a16="http://schemas.microsoft.com/office/drawing/2014/main" id="{A881F33B-89E9-4B79-88E3-4CA919C3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864">
                  <a:extLst>
                    <a:ext uri="{FF2B5EF4-FFF2-40B4-BE49-F238E27FC236}">
                      <a16:creationId xmlns:a16="http://schemas.microsoft.com/office/drawing/2014/main" id="{2C8297BD-17B4-4F4C-ABA2-D8FBA850E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865">
                  <a:extLst>
                    <a:ext uri="{FF2B5EF4-FFF2-40B4-BE49-F238E27FC236}">
                      <a16:creationId xmlns:a16="http://schemas.microsoft.com/office/drawing/2014/main" id="{86470EF3-C252-4B01-989C-FE3249F86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866">
                  <a:extLst>
                    <a:ext uri="{FF2B5EF4-FFF2-40B4-BE49-F238E27FC236}">
                      <a16:creationId xmlns:a16="http://schemas.microsoft.com/office/drawing/2014/main" id="{8EB1A13A-85BB-4C25-9D93-23D94BEAC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" name="Freeform 867">
                <a:extLst>
                  <a:ext uri="{FF2B5EF4-FFF2-40B4-BE49-F238E27FC236}">
                    <a16:creationId xmlns:a16="http://schemas.microsoft.com/office/drawing/2014/main" id="{4B2F0280-91CC-4DFE-8D99-5F99A8119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868">
                <a:extLst>
                  <a:ext uri="{FF2B5EF4-FFF2-40B4-BE49-F238E27FC236}">
                    <a16:creationId xmlns:a16="http://schemas.microsoft.com/office/drawing/2014/main" id="{2BFAC0C6-5B52-44FA-8B50-C764C442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869">
                <a:extLst>
                  <a:ext uri="{FF2B5EF4-FFF2-40B4-BE49-F238E27FC236}">
                    <a16:creationId xmlns:a16="http://schemas.microsoft.com/office/drawing/2014/main" id="{3840A35C-6077-448B-95AF-5B9075C7D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870">
                <a:extLst>
                  <a:ext uri="{FF2B5EF4-FFF2-40B4-BE49-F238E27FC236}">
                    <a16:creationId xmlns:a16="http://schemas.microsoft.com/office/drawing/2014/main" id="{C91C6D33-255B-4540-A0AD-C79706F79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871">
                <a:extLst>
                  <a:ext uri="{FF2B5EF4-FFF2-40B4-BE49-F238E27FC236}">
                    <a16:creationId xmlns:a16="http://schemas.microsoft.com/office/drawing/2014/main" id="{36EA6C5B-0C3F-407C-AE3B-6C8E71FE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872">
                <a:extLst>
                  <a:ext uri="{FF2B5EF4-FFF2-40B4-BE49-F238E27FC236}">
                    <a16:creationId xmlns:a16="http://schemas.microsoft.com/office/drawing/2014/main" id="{C713DFAC-BD4B-4818-A0FB-2C37304B5EF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" name="Group 873">
              <a:extLst>
                <a:ext uri="{FF2B5EF4-FFF2-40B4-BE49-F238E27FC236}">
                  <a16:creationId xmlns:a16="http://schemas.microsoft.com/office/drawing/2014/main" id="{A14A6D08-F8FF-4AA8-ABCA-151D3E2C1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7" name="Picture 874" descr="antenna_stylized">
                <a:extLst>
                  <a:ext uri="{FF2B5EF4-FFF2-40B4-BE49-F238E27FC236}">
                    <a16:creationId xmlns:a16="http://schemas.microsoft.com/office/drawing/2014/main" id="{C6FEB6A1-4733-4184-ADF4-696C9024B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Picture 875" descr="laptop_keyboard">
                <a:extLst>
                  <a:ext uri="{FF2B5EF4-FFF2-40B4-BE49-F238E27FC236}">
                    <a16:creationId xmlns:a16="http://schemas.microsoft.com/office/drawing/2014/main" id="{DD9F822C-FC6F-4776-9740-85829FFE7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876">
                <a:extLst>
                  <a:ext uri="{FF2B5EF4-FFF2-40B4-BE49-F238E27FC236}">
                    <a16:creationId xmlns:a16="http://schemas.microsoft.com/office/drawing/2014/main" id="{8036C18D-6498-4DCD-B3F3-C83C6BDFF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0" name="Picture 877" descr="screen">
                <a:extLst>
                  <a:ext uri="{FF2B5EF4-FFF2-40B4-BE49-F238E27FC236}">
                    <a16:creationId xmlns:a16="http://schemas.microsoft.com/office/drawing/2014/main" id="{D0E6B4B1-9A55-4B1A-B243-2D7E53669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878">
                <a:extLst>
                  <a:ext uri="{FF2B5EF4-FFF2-40B4-BE49-F238E27FC236}">
                    <a16:creationId xmlns:a16="http://schemas.microsoft.com/office/drawing/2014/main" id="{4587685A-13AD-4ADF-B393-C356EB7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879">
                <a:extLst>
                  <a:ext uri="{FF2B5EF4-FFF2-40B4-BE49-F238E27FC236}">
                    <a16:creationId xmlns:a16="http://schemas.microsoft.com/office/drawing/2014/main" id="{753CED52-840F-43AD-8F2B-CF0931CA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880">
                <a:extLst>
                  <a:ext uri="{FF2B5EF4-FFF2-40B4-BE49-F238E27FC236}">
                    <a16:creationId xmlns:a16="http://schemas.microsoft.com/office/drawing/2014/main" id="{9B3F1A0B-08E5-4149-8809-A00D4D43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881">
                <a:extLst>
                  <a:ext uri="{FF2B5EF4-FFF2-40B4-BE49-F238E27FC236}">
                    <a16:creationId xmlns:a16="http://schemas.microsoft.com/office/drawing/2014/main" id="{D49D3CFF-0867-4D7E-9130-147AA1735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882">
                <a:extLst>
                  <a:ext uri="{FF2B5EF4-FFF2-40B4-BE49-F238E27FC236}">
                    <a16:creationId xmlns:a16="http://schemas.microsoft.com/office/drawing/2014/main" id="{1CAF4788-F167-4CD4-8D50-499F8D9DD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883">
                <a:extLst>
                  <a:ext uri="{FF2B5EF4-FFF2-40B4-BE49-F238E27FC236}">
                    <a16:creationId xmlns:a16="http://schemas.microsoft.com/office/drawing/2014/main" id="{CC04A86B-460A-4EC6-AE19-674ECBEA1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" name="Group 884">
                <a:extLst>
                  <a:ext uri="{FF2B5EF4-FFF2-40B4-BE49-F238E27FC236}">
                    <a16:creationId xmlns:a16="http://schemas.microsoft.com/office/drawing/2014/main" id="{1464F3D1-5CD2-4495-8D83-EC83A1C85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" name="Freeform 885">
                  <a:extLst>
                    <a:ext uri="{FF2B5EF4-FFF2-40B4-BE49-F238E27FC236}">
                      <a16:creationId xmlns:a16="http://schemas.microsoft.com/office/drawing/2014/main" id="{D96566B7-DB12-4B72-907B-FE8A0F4A0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886">
                  <a:extLst>
                    <a:ext uri="{FF2B5EF4-FFF2-40B4-BE49-F238E27FC236}">
                      <a16:creationId xmlns:a16="http://schemas.microsoft.com/office/drawing/2014/main" id="{41CF13A7-6599-4D47-AEE6-78799EA5A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887">
                  <a:extLst>
                    <a:ext uri="{FF2B5EF4-FFF2-40B4-BE49-F238E27FC236}">
                      <a16:creationId xmlns:a16="http://schemas.microsoft.com/office/drawing/2014/main" id="{7332D242-C1B9-4B12-A328-0D6AF859C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888">
                  <a:extLst>
                    <a:ext uri="{FF2B5EF4-FFF2-40B4-BE49-F238E27FC236}">
                      <a16:creationId xmlns:a16="http://schemas.microsoft.com/office/drawing/2014/main" id="{E0347C79-DB0A-4E47-A1BB-8955ADC9C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889">
                  <a:extLst>
                    <a:ext uri="{FF2B5EF4-FFF2-40B4-BE49-F238E27FC236}">
                      <a16:creationId xmlns:a16="http://schemas.microsoft.com/office/drawing/2014/main" id="{8BA1A6F0-7A7F-45DA-B3BC-18DBA8B66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890">
                  <a:extLst>
                    <a:ext uri="{FF2B5EF4-FFF2-40B4-BE49-F238E27FC236}">
                      <a16:creationId xmlns:a16="http://schemas.microsoft.com/office/drawing/2014/main" id="{7EA7A706-9DC9-4A56-A14A-95B049F87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8" name="Freeform 891">
                <a:extLst>
                  <a:ext uri="{FF2B5EF4-FFF2-40B4-BE49-F238E27FC236}">
                    <a16:creationId xmlns:a16="http://schemas.microsoft.com/office/drawing/2014/main" id="{7E79DF7F-3E0C-4D0A-906B-1FB10D0B5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892">
                <a:extLst>
                  <a:ext uri="{FF2B5EF4-FFF2-40B4-BE49-F238E27FC236}">
                    <a16:creationId xmlns:a16="http://schemas.microsoft.com/office/drawing/2014/main" id="{3D38085B-8649-4F85-9CB2-53F7AA8D4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893">
                <a:extLst>
                  <a:ext uri="{FF2B5EF4-FFF2-40B4-BE49-F238E27FC236}">
                    <a16:creationId xmlns:a16="http://schemas.microsoft.com/office/drawing/2014/main" id="{CC622E79-473B-4A4F-8E0C-825E72B3B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894">
                <a:extLst>
                  <a:ext uri="{FF2B5EF4-FFF2-40B4-BE49-F238E27FC236}">
                    <a16:creationId xmlns:a16="http://schemas.microsoft.com/office/drawing/2014/main" id="{3FE88B37-9CBA-4073-B26C-C77A7ED0F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895">
                <a:extLst>
                  <a:ext uri="{FF2B5EF4-FFF2-40B4-BE49-F238E27FC236}">
                    <a16:creationId xmlns:a16="http://schemas.microsoft.com/office/drawing/2014/main" id="{177FE51A-7E24-43F4-8EE1-1ED9E22D0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896">
                <a:extLst>
                  <a:ext uri="{FF2B5EF4-FFF2-40B4-BE49-F238E27FC236}">
                    <a16:creationId xmlns:a16="http://schemas.microsoft.com/office/drawing/2014/main" id="{A3A789EF-95FC-4FCE-8AF1-2F1CD14DA5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" name="Group 897">
              <a:extLst>
                <a:ext uri="{FF2B5EF4-FFF2-40B4-BE49-F238E27FC236}">
                  <a16:creationId xmlns:a16="http://schemas.microsoft.com/office/drawing/2014/main" id="{38A4CF43-1BDD-4C63-9671-96E502DAF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4" name="Picture 898" descr="antenna_stylized">
                <a:extLst>
                  <a:ext uri="{FF2B5EF4-FFF2-40B4-BE49-F238E27FC236}">
                    <a16:creationId xmlns:a16="http://schemas.microsoft.com/office/drawing/2014/main" id="{47A85104-2EDB-4519-A06B-1826E6D32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899" descr="laptop_keyboard">
                <a:extLst>
                  <a:ext uri="{FF2B5EF4-FFF2-40B4-BE49-F238E27FC236}">
                    <a16:creationId xmlns:a16="http://schemas.microsoft.com/office/drawing/2014/main" id="{EEF84A75-CB4A-4666-A8F0-C460C49C7C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900">
                <a:extLst>
                  <a:ext uri="{FF2B5EF4-FFF2-40B4-BE49-F238E27FC236}">
                    <a16:creationId xmlns:a16="http://schemas.microsoft.com/office/drawing/2014/main" id="{3D880B5F-3740-4029-A375-E1933F060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97" name="Picture 901" descr="screen">
                <a:extLst>
                  <a:ext uri="{FF2B5EF4-FFF2-40B4-BE49-F238E27FC236}">
                    <a16:creationId xmlns:a16="http://schemas.microsoft.com/office/drawing/2014/main" id="{F453F254-3258-4E2F-91FE-A8418FEC72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Freeform 902">
                <a:extLst>
                  <a:ext uri="{FF2B5EF4-FFF2-40B4-BE49-F238E27FC236}">
                    <a16:creationId xmlns:a16="http://schemas.microsoft.com/office/drawing/2014/main" id="{10FAEFA5-6AC9-407D-B3E4-EA4EC0639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903">
                <a:extLst>
                  <a:ext uri="{FF2B5EF4-FFF2-40B4-BE49-F238E27FC236}">
                    <a16:creationId xmlns:a16="http://schemas.microsoft.com/office/drawing/2014/main" id="{79316731-C786-4311-99EE-BBEA2E21E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904">
                <a:extLst>
                  <a:ext uri="{FF2B5EF4-FFF2-40B4-BE49-F238E27FC236}">
                    <a16:creationId xmlns:a16="http://schemas.microsoft.com/office/drawing/2014/main" id="{2D6104A6-96BE-4EE9-8E43-F65D40A13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905">
                <a:extLst>
                  <a:ext uri="{FF2B5EF4-FFF2-40B4-BE49-F238E27FC236}">
                    <a16:creationId xmlns:a16="http://schemas.microsoft.com/office/drawing/2014/main" id="{B3409C0E-9739-425D-B879-C235DA61A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906">
                <a:extLst>
                  <a:ext uri="{FF2B5EF4-FFF2-40B4-BE49-F238E27FC236}">
                    <a16:creationId xmlns:a16="http://schemas.microsoft.com/office/drawing/2014/main" id="{E9DD1265-D32D-4CB0-9E7F-16FD9D0B3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907">
                <a:extLst>
                  <a:ext uri="{FF2B5EF4-FFF2-40B4-BE49-F238E27FC236}">
                    <a16:creationId xmlns:a16="http://schemas.microsoft.com/office/drawing/2014/main" id="{1C487C76-AF37-4B72-A656-ABE528293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" name="Group 908">
                <a:extLst>
                  <a:ext uri="{FF2B5EF4-FFF2-40B4-BE49-F238E27FC236}">
                    <a16:creationId xmlns:a16="http://schemas.microsoft.com/office/drawing/2014/main" id="{E7E2CF62-C2B6-4412-B77A-AAE8BA62D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1" name="Freeform 909">
                  <a:extLst>
                    <a:ext uri="{FF2B5EF4-FFF2-40B4-BE49-F238E27FC236}">
                      <a16:creationId xmlns:a16="http://schemas.microsoft.com/office/drawing/2014/main" id="{E35C042F-4353-48B9-98E4-EF266BF54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910">
                  <a:extLst>
                    <a:ext uri="{FF2B5EF4-FFF2-40B4-BE49-F238E27FC236}">
                      <a16:creationId xmlns:a16="http://schemas.microsoft.com/office/drawing/2014/main" id="{E9D8B7F6-D4B7-4A59-8CFA-342831263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911">
                  <a:extLst>
                    <a:ext uri="{FF2B5EF4-FFF2-40B4-BE49-F238E27FC236}">
                      <a16:creationId xmlns:a16="http://schemas.microsoft.com/office/drawing/2014/main" id="{9F418A67-A6DF-4128-BC29-B65CD7C4D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912">
                  <a:extLst>
                    <a:ext uri="{FF2B5EF4-FFF2-40B4-BE49-F238E27FC236}">
                      <a16:creationId xmlns:a16="http://schemas.microsoft.com/office/drawing/2014/main" id="{EB17398A-1E67-4D25-9434-BBDE23C76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913">
                  <a:extLst>
                    <a:ext uri="{FF2B5EF4-FFF2-40B4-BE49-F238E27FC236}">
                      <a16:creationId xmlns:a16="http://schemas.microsoft.com/office/drawing/2014/main" id="{92F3C94B-7672-4366-877A-B0933A61F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914">
                  <a:extLst>
                    <a:ext uri="{FF2B5EF4-FFF2-40B4-BE49-F238E27FC236}">
                      <a16:creationId xmlns:a16="http://schemas.microsoft.com/office/drawing/2014/main" id="{AE44BAA6-64D5-45C4-AA08-14C250D85E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Freeform 915">
                <a:extLst>
                  <a:ext uri="{FF2B5EF4-FFF2-40B4-BE49-F238E27FC236}">
                    <a16:creationId xmlns:a16="http://schemas.microsoft.com/office/drawing/2014/main" id="{B7118988-A230-4589-86C2-F6970F285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916">
                <a:extLst>
                  <a:ext uri="{FF2B5EF4-FFF2-40B4-BE49-F238E27FC236}">
                    <a16:creationId xmlns:a16="http://schemas.microsoft.com/office/drawing/2014/main" id="{8FB361F8-A258-4FE3-A33E-FC1A54E4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917">
                <a:extLst>
                  <a:ext uri="{FF2B5EF4-FFF2-40B4-BE49-F238E27FC236}">
                    <a16:creationId xmlns:a16="http://schemas.microsoft.com/office/drawing/2014/main" id="{BEE211B7-3348-4B6B-B3CF-1A83B1134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918">
                <a:extLst>
                  <a:ext uri="{FF2B5EF4-FFF2-40B4-BE49-F238E27FC236}">
                    <a16:creationId xmlns:a16="http://schemas.microsoft.com/office/drawing/2014/main" id="{15767484-EA8B-4C8D-8E63-AD8F82502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919">
                <a:extLst>
                  <a:ext uri="{FF2B5EF4-FFF2-40B4-BE49-F238E27FC236}">
                    <a16:creationId xmlns:a16="http://schemas.microsoft.com/office/drawing/2014/main" id="{791DDA06-DD54-45D2-B0F8-812E5306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920">
                <a:extLst>
                  <a:ext uri="{FF2B5EF4-FFF2-40B4-BE49-F238E27FC236}">
                    <a16:creationId xmlns:a16="http://schemas.microsoft.com/office/drawing/2014/main" id="{1032D540-7A4B-4B91-8B30-72BEC1B20C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921">
              <a:extLst>
                <a:ext uri="{FF2B5EF4-FFF2-40B4-BE49-F238E27FC236}">
                  <a16:creationId xmlns:a16="http://schemas.microsoft.com/office/drawing/2014/main" id="{EB9FB6C5-CBBF-4499-A76F-1A66C1B9F72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2" name="Picture 922" descr="desktop_computer_stylized_medium">
                <a:extLst>
                  <a:ext uri="{FF2B5EF4-FFF2-40B4-BE49-F238E27FC236}">
                    <a16:creationId xmlns:a16="http://schemas.microsoft.com/office/drawing/2014/main" id="{27D9D6C9-1CED-4F50-9600-2DEC0C741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923">
                <a:extLst>
                  <a:ext uri="{FF2B5EF4-FFF2-40B4-BE49-F238E27FC236}">
                    <a16:creationId xmlns:a16="http://schemas.microsoft.com/office/drawing/2014/main" id="{63E8070B-DB0F-421F-ACD1-AFEF2D55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" name="Group 924">
              <a:extLst>
                <a:ext uri="{FF2B5EF4-FFF2-40B4-BE49-F238E27FC236}">
                  <a16:creationId xmlns:a16="http://schemas.microsoft.com/office/drawing/2014/main" id="{FB80ADEF-E269-4FFF-B5A8-1A91235B9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69" name="Picture 925" descr="antenna_stylized">
                <a:extLst>
                  <a:ext uri="{FF2B5EF4-FFF2-40B4-BE49-F238E27FC236}">
                    <a16:creationId xmlns:a16="http://schemas.microsoft.com/office/drawing/2014/main" id="{FB2761CB-1355-453B-B751-6D73BA43B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926" descr="laptop_keyboard">
                <a:extLst>
                  <a:ext uri="{FF2B5EF4-FFF2-40B4-BE49-F238E27FC236}">
                    <a16:creationId xmlns:a16="http://schemas.microsoft.com/office/drawing/2014/main" id="{A91A2DAD-FCC3-4155-BE5B-1A7F6F3DD1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927">
                <a:extLst>
                  <a:ext uri="{FF2B5EF4-FFF2-40B4-BE49-F238E27FC236}">
                    <a16:creationId xmlns:a16="http://schemas.microsoft.com/office/drawing/2014/main" id="{98DCC239-242D-4F6F-BD6A-EAE12CA95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2" name="Picture 928" descr="screen">
                <a:extLst>
                  <a:ext uri="{FF2B5EF4-FFF2-40B4-BE49-F238E27FC236}">
                    <a16:creationId xmlns:a16="http://schemas.microsoft.com/office/drawing/2014/main" id="{E2F53487-21E4-482C-AF89-2C326994CB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929">
                <a:extLst>
                  <a:ext uri="{FF2B5EF4-FFF2-40B4-BE49-F238E27FC236}">
                    <a16:creationId xmlns:a16="http://schemas.microsoft.com/office/drawing/2014/main" id="{24F72AC3-E7D1-4CC0-B3F0-7CFE14D50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930">
                <a:extLst>
                  <a:ext uri="{FF2B5EF4-FFF2-40B4-BE49-F238E27FC236}">
                    <a16:creationId xmlns:a16="http://schemas.microsoft.com/office/drawing/2014/main" id="{BE6211BE-CF74-490C-B951-28E88512F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931">
                <a:extLst>
                  <a:ext uri="{FF2B5EF4-FFF2-40B4-BE49-F238E27FC236}">
                    <a16:creationId xmlns:a16="http://schemas.microsoft.com/office/drawing/2014/main" id="{A381B3F5-990E-4111-B69B-69C37D8B5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932">
                <a:extLst>
                  <a:ext uri="{FF2B5EF4-FFF2-40B4-BE49-F238E27FC236}">
                    <a16:creationId xmlns:a16="http://schemas.microsoft.com/office/drawing/2014/main" id="{947FA21E-61FB-4155-97F6-F79FBCB2E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933">
                <a:extLst>
                  <a:ext uri="{FF2B5EF4-FFF2-40B4-BE49-F238E27FC236}">
                    <a16:creationId xmlns:a16="http://schemas.microsoft.com/office/drawing/2014/main" id="{677ACCB3-5775-4CC9-85D3-59E0FCB47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934">
                <a:extLst>
                  <a:ext uri="{FF2B5EF4-FFF2-40B4-BE49-F238E27FC236}">
                    <a16:creationId xmlns:a16="http://schemas.microsoft.com/office/drawing/2014/main" id="{E859E851-FFE0-4ADF-8BAD-8D4E52524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" name="Group 935">
                <a:extLst>
                  <a:ext uri="{FF2B5EF4-FFF2-40B4-BE49-F238E27FC236}">
                    <a16:creationId xmlns:a16="http://schemas.microsoft.com/office/drawing/2014/main" id="{7843E58E-791D-483B-9FE9-2874D4CD3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6" name="Freeform 936">
                  <a:extLst>
                    <a:ext uri="{FF2B5EF4-FFF2-40B4-BE49-F238E27FC236}">
                      <a16:creationId xmlns:a16="http://schemas.microsoft.com/office/drawing/2014/main" id="{C6EF4CB0-2B2D-401A-8FAF-B62DA2EC0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937">
                  <a:extLst>
                    <a:ext uri="{FF2B5EF4-FFF2-40B4-BE49-F238E27FC236}">
                      <a16:creationId xmlns:a16="http://schemas.microsoft.com/office/drawing/2014/main" id="{AE8E1118-815F-4FD4-BAC5-99BE2970D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Freeform 938">
                  <a:extLst>
                    <a:ext uri="{FF2B5EF4-FFF2-40B4-BE49-F238E27FC236}">
                      <a16:creationId xmlns:a16="http://schemas.microsoft.com/office/drawing/2014/main" id="{A2FD2036-5154-427D-8C51-9534458EC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Freeform 939">
                  <a:extLst>
                    <a:ext uri="{FF2B5EF4-FFF2-40B4-BE49-F238E27FC236}">
                      <a16:creationId xmlns:a16="http://schemas.microsoft.com/office/drawing/2014/main" id="{C47C4A27-7D4F-4E47-9DAE-310275F04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Freeform 940">
                  <a:extLst>
                    <a:ext uri="{FF2B5EF4-FFF2-40B4-BE49-F238E27FC236}">
                      <a16:creationId xmlns:a16="http://schemas.microsoft.com/office/drawing/2014/main" id="{26F0CA7A-BC22-4F3A-B47A-8BEF0EA5E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941">
                  <a:extLst>
                    <a:ext uri="{FF2B5EF4-FFF2-40B4-BE49-F238E27FC236}">
                      <a16:creationId xmlns:a16="http://schemas.microsoft.com/office/drawing/2014/main" id="{89703724-6C66-49CE-B457-5447A96BE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Freeform 942">
                <a:extLst>
                  <a:ext uri="{FF2B5EF4-FFF2-40B4-BE49-F238E27FC236}">
                    <a16:creationId xmlns:a16="http://schemas.microsoft.com/office/drawing/2014/main" id="{D688069E-11D7-48B5-9717-DF05D322B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943">
                <a:extLst>
                  <a:ext uri="{FF2B5EF4-FFF2-40B4-BE49-F238E27FC236}">
                    <a16:creationId xmlns:a16="http://schemas.microsoft.com/office/drawing/2014/main" id="{D6E8382E-1DDC-4B91-B4F5-85C13C53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944">
                <a:extLst>
                  <a:ext uri="{FF2B5EF4-FFF2-40B4-BE49-F238E27FC236}">
                    <a16:creationId xmlns:a16="http://schemas.microsoft.com/office/drawing/2014/main" id="{FB04010E-3F4F-469E-B4E8-2DDABDEF0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945">
                <a:extLst>
                  <a:ext uri="{FF2B5EF4-FFF2-40B4-BE49-F238E27FC236}">
                    <a16:creationId xmlns:a16="http://schemas.microsoft.com/office/drawing/2014/main" id="{DC48370A-FE58-45B6-BF93-3489BE329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946">
                <a:extLst>
                  <a:ext uri="{FF2B5EF4-FFF2-40B4-BE49-F238E27FC236}">
                    <a16:creationId xmlns:a16="http://schemas.microsoft.com/office/drawing/2014/main" id="{309705B5-684F-4329-8301-0201555E6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947">
                <a:extLst>
                  <a:ext uri="{FF2B5EF4-FFF2-40B4-BE49-F238E27FC236}">
                    <a16:creationId xmlns:a16="http://schemas.microsoft.com/office/drawing/2014/main" id="{C8951F56-5326-4142-9EED-2C81C0BC86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3" name="Line 1034">
            <a:extLst>
              <a:ext uri="{FF2B5EF4-FFF2-40B4-BE49-F238E27FC236}">
                <a16:creationId xmlns:a16="http://schemas.microsoft.com/office/drawing/2014/main" id="{1497B9E5-CF8F-43AF-8521-C6AE00A204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5375" y="1887540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" name="Line 1035">
            <a:extLst>
              <a:ext uri="{FF2B5EF4-FFF2-40B4-BE49-F238E27FC236}">
                <a16:creationId xmlns:a16="http://schemas.microsoft.com/office/drawing/2014/main" id="{AE8BBD53-E199-4A2D-BAB7-B807650C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7" y="2473328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" name="Line 1036">
            <a:extLst>
              <a:ext uri="{FF2B5EF4-FFF2-40B4-BE49-F238E27FC236}">
                <a16:creationId xmlns:a16="http://schemas.microsoft.com/office/drawing/2014/main" id="{52EF9366-EBD3-49DE-AC83-A5852C651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9349" y="3616328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" name="Text Box 1037">
            <a:extLst>
              <a:ext uri="{FF2B5EF4-FFF2-40B4-BE49-F238E27FC236}">
                <a16:creationId xmlns:a16="http://schemas.microsoft.com/office/drawing/2014/main" id="{837292B2-C9B6-4A08-A3B6-1D9CA37F3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2961" y="1408116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259027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AFB1-83C2-4347-B978-6D293C4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B1BA3-5894-4C22-A881-78D00E2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2-</a:t>
            </a:r>
            <a:fld id="{DA9AE00E-4070-4755-AEAD-2EDDBC9F0C31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B658445-6A01-41D1-9E6C-49529E4636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10871200" cy="4648200"/>
          </a:xfrm>
        </p:spPr>
        <p:txBody>
          <a:bodyPr/>
          <a:lstStyle/>
          <a:p>
            <a:pPr marL="360680" indent="-360680" algn="just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应用层的实体就是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</a:t>
            </a:r>
            <a:endParaRPr kumimoji="1"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60718" lvl="1" indent="-360680" algn="just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通信内容：某个约定好的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应用层协议</a:t>
            </a:r>
            <a:endParaRPr kumimoji="1"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680" indent="-360680" algn="just" fontAlgn="auto">
              <a:lnSpc>
                <a:spcPct val="120000"/>
              </a:lnSpc>
              <a:spcAft>
                <a:spcPts val="0"/>
              </a:spcAft>
            </a:pPr>
            <a:endParaRPr kumimoji="1"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680" indent="-360680" algn="just" fontAlgn="auto">
              <a:lnSpc>
                <a:spcPct val="120000"/>
              </a:lnSpc>
              <a:spcAft>
                <a:spcPts val="0"/>
              </a:spcAft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每个应用层协议都是为了解决某一应用问题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，通过位于不同主机中的多个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之间的通信和协同工作来完成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22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5A9DB-DD31-4242-80B9-D0BDC477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应用层协议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B59AC-B8D0-40FB-AB84-689B223FBA4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如：请求、响应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消息的语法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有哪些字段，每个字段的取值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消息的语义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每个字段值的含义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应用程序需要如何发送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响应消息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D4DD6-8D5A-42FC-AB96-6821DB294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所有使用开放协议的程序可以互操作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interoperability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46072-7F12-4324-92B6-1F344AE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2-</a:t>
            </a:r>
            <a:fld id="{DA9AE00E-4070-4755-AEAD-2EDDBC9F0C3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3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应用层概述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服务、实体、协议、实现与优化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03570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BF7C-F8E3-4B9B-A657-AA51547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常见的应用层协议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CAB40-C68B-42CA-9ECE-40527CC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2-</a:t>
            </a:r>
            <a:fld id="{DA9AE00E-4070-4755-AEAD-2EDDBC9F0C31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F30258-480D-4753-A5E2-8D6BE606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977" y="1768475"/>
            <a:ext cx="133703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电子邮件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流媒体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网络电话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BD93A0E-2A22-4ADB-950E-EB00C282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54151"/>
            <a:ext cx="284103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(e.g., YouTube),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(e.g., Skype)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2AA61E0-4E31-44F2-96EE-3CA9433D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473201"/>
            <a:ext cx="262413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底层传输层协议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or UDP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373865D-33E2-42A8-9897-53F6374F6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4" y="2147888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8BEBC88-EA27-479D-824C-8361625D4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6350" y="2738437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A408F1A-A436-45BC-9FE7-17EAC6E05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6" y="3033712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E305AA6-92F5-4D5F-9C48-13C2BB718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5399" y="3328987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0A59A39-F0C9-4B61-83A6-2154B518A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5561" y="3652838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352A13F-A0CA-4ECC-8F99-10804185E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6824" y="4252912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596A2A1-9C28-4683-A5F7-C24D2337F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876800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7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应用层概述</a:t>
            </a:r>
            <a:endParaRPr lang="en-US" altLang="zh-CN" dirty="0"/>
          </a:p>
          <a:p>
            <a:pPr lvl="1"/>
            <a:r>
              <a:rPr lang="zh-CN" altLang="en-US" dirty="0"/>
              <a:t>服务、实体、协议、实现与优化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基本概念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6400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微软雅黑" panose="020B0503020204020204" pitchFamily="34" charset="-122"/>
              </a:rPr>
              <a:t>WWW</a:t>
            </a:r>
            <a:r>
              <a:rPr lang="zh-CN" altLang="en-US" dirty="0">
                <a:cs typeface="微软雅黑" panose="020B0503020204020204" pitchFamily="34" charset="-122"/>
              </a:rPr>
              <a:t>体系结构与协议</a:t>
            </a: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WWW=World Wide Web=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万维网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网络之上的网络，又称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Overley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对象（网页，多媒体资源，动态对象与服务），通过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服务器与客户端之间执行的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F9EA49-C311-49E9-AE1C-24730443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70461"/>
            <a:ext cx="6907129" cy="34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57400" y="4343400"/>
            <a:ext cx="7998114" cy="2045554"/>
            <a:chOff x="323850" y="1455028"/>
            <a:chExt cx="8534400" cy="2114267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7759168" y="2142058"/>
              <a:ext cx="1014399" cy="9836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7691924" y="2204767"/>
              <a:ext cx="1014399" cy="9836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3309268" y="2627539"/>
              <a:ext cx="2416112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42"/>
            <p:cNvSpPr txBox="1">
              <a:spLocks noChangeArrowheads="1"/>
            </p:cNvSpPr>
            <p:nvPr/>
          </p:nvSpPr>
          <p:spPr bwMode="auto">
            <a:xfrm>
              <a:off x="3794060" y="2273895"/>
              <a:ext cx="1482540" cy="41217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FontTx/>
                <a:buNone/>
                <a:defRPr kumimoji="0" sz="20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r>
                <a:rPr lang="en-US" altLang="zh-CN" i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HTTP</a:t>
              </a:r>
              <a:r>
                <a:rPr lang="zh-CN" altLang="en-US" i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1889456" y="2063209"/>
              <a:ext cx="1419812" cy="14050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HTTP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5729710" y="2063210"/>
              <a:ext cx="1419812" cy="14050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HTTP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Line 24"/>
            <p:cNvSpPr>
              <a:spLocks noChangeShapeType="1"/>
            </p:cNvSpPr>
            <p:nvPr/>
          </p:nvSpPr>
          <p:spPr bwMode="auto">
            <a:xfrm flipH="1" flipV="1">
              <a:off x="3309268" y="2886512"/>
              <a:ext cx="2416112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3769996" y="2853333"/>
              <a:ext cx="1482540" cy="41217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HTTP</a:t>
              </a:r>
              <a:r>
                <a:rPr kumimoji="0"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08533" y="2273895"/>
              <a:ext cx="1014399" cy="9836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HTML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解释器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箭头: 左右 12"/>
            <p:cNvSpPr/>
            <p:nvPr/>
          </p:nvSpPr>
          <p:spPr>
            <a:xfrm>
              <a:off x="1425574" y="2678132"/>
              <a:ext cx="449966" cy="1752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7620150" y="2283131"/>
              <a:ext cx="1014399" cy="9836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HTML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箭头: 左右 14"/>
            <p:cNvSpPr/>
            <p:nvPr/>
          </p:nvSpPr>
          <p:spPr>
            <a:xfrm>
              <a:off x="7149522" y="2678132"/>
              <a:ext cx="449966" cy="1752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850" y="1976584"/>
              <a:ext cx="3057239" cy="158865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999178" y="1455028"/>
              <a:ext cx="1517875" cy="41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6494550" y="1473405"/>
              <a:ext cx="1826072" cy="41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2pPr>
              <a:lvl3pPr marL="1143000" indent="-228600"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ulim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  <a:endParaRPr kumimoji="0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49084" y="1980640"/>
              <a:ext cx="3209166" cy="158865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微软雅黑" panose="020B0503020204020204" pitchFamily="34" charset="-122"/>
              </a:rPr>
              <a:t>WWW</a:t>
            </a:r>
            <a:r>
              <a:rPr lang="zh-CN" altLang="en-US" dirty="0">
                <a:cs typeface="微软雅黑" panose="020B0503020204020204" pitchFamily="34" charset="-122"/>
              </a:rPr>
              <a:t>体系结构与协议</a:t>
            </a:r>
            <a:endParaRPr lang="en-US" altLang="zh-CN" dirty="0">
              <a:cs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D4097-3284-49A2-9473-FAD1DBAB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680" indent="-360680"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Web页面（HTML文档）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：包含多种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对象或链接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Web对象（包括：静态对象和动态对象）：可以是 HTML文档、 图像文件、视频文件、声音文件、脚本文件等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URL（统一资源定位符）编址：协议类型://主机名:端口//路径和文件名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0680" indent="-360680"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客户端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发出请求、接收响应、解释HTML文档并显示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有些对象需要浏览器安装插件</a:t>
            </a: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2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676901"/>
          </a:xfrm>
        </p:spPr>
        <p:txBody>
          <a:bodyPr/>
          <a:lstStyle/>
          <a:p>
            <a:r>
              <a:rPr lang="zh-CN" altLang="en-US" dirty="0">
                <a:cs typeface="微软雅黑" panose="020B0503020204020204" pitchFamily="34" charset="-122"/>
              </a:rPr>
              <a:t>统一资源定位器</a:t>
            </a:r>
            <a:r>
              <a:rPr lang="en-US" dirty="0">
                <a:cs typeface="微软雅黑" panose="020B0503020204020204" pitchFamily="34" charset="-122"/>
              </a:rPr>
              <a:t>URLs (Uniform Resource Locators)</a:t>
            </a:r>
          </a:p>
          <a:p>
            <a:pPr lvl="1"/>
            <a:r>
              <a:rPr lang="zh-CN" altLang="en-US" dirty="0">
                <a:cs typeface="微软雅黑" panose="020B0503020204020204" pitchFamily="34" charset="-122"/>
              </a:rPr>
              <a:t>例如：</a:t>
            </a:r>
            <a:r>
              <a:rPr lang="en-US" dirty="0">
                <a:cs typeface="微软雅黑" panose="020B0503020204020204" pitchFamily="34" charset="-122"/>
              </a:rPr>
              <a:t> </a:t>
            </a:r>
            <a:r>
              <a:rPr lang="en-US" u="sng" dirty="0">
                <a:solidFill>
                  <a:srgbClr val="0000FF"/>
                </a:solidFill>
                <a:cs typeface="微软雅黑" panose="020B0503020204020204" pitchFamily="34" charset="-122"/>
              </a:rPr>
              <a:t>http://www.phdcomics.com:</a:t>
            </a:r>
            <a:r>
              <a:rPr lang="en-US" altLang="zh-CN" u="sng" dirty="0">
                <a:solidFill>
                  <a:srgbClr val="0000FF"/>
                </a:solidFill>
                <a:cs typeface="微软雅黑" panose="020B0503020204020204" pitchFamily="34" charset="-122"/>
              </a:rPr>
              <a:t>8000</a:t>
            </a:r>
            <a:r>
              <a:rPr lang="en-US" u="sng" dirty="0">
                <a:solidFill>
                  <a:srgbClr val="0000FF"/>
                </a:solidFill>
                <a:cs typeface="微软雅黑" panose="020B0503020204020204" pitchFamily="34" charset="-122"/>
              </a:rPr>
              <a:t>/comics.php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统一资源定位器</a:t>
            </a:r>
            <a:r>
              <a:rPr lang="en-US" dirty="0">
                <a:cs typeface="微软雅黑" panose="020B0503020204020204" pitchFamily="34" charset="-122"/>
                <a:sym typeface="+mn-ea"/>
              </a:rPr>
              <a:t>URLs</a:t>
            </a:r>
            <a:endParaRPr lang="en-US" dirty="0"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sp>
        <p:nvSpPr>
          <p:cNvPr id="15" name="Right Brace 14"/>
          <p:cNvSpPr/>
          <p:nvPr/>
        </p:nvSpPr>
        <p:spPr bwMode="auto">
          <a:xfrm rot="16200000" flipH="1">
            <a:off x="2112572" y="2243850"/>
            <a:ext cx="228978" cy="42267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16200000" flipH="1">
            <a:off x="3508067" y="1340617"/>
            <a:ext cx="229235" cy="220343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16200000" flipH="1">
            <a:off x="5825647" y="1842126"/>
            <a:ext cx="224687" cy="123041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5058" y="2556951"/>
            <a:ext cx="12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协议类型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1718" y="2566978"/>
            <a:ext cx="225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路径和文件名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0955" y="255695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主机名即服务器</a:t>
            </a:r>
          </a:p>
        </p:txBody>
      </p:sp>
      <p:sp>
        <p:nvSpPr>
          <p:cNvPr id="6" name="Right Brace 14"/>
          <p:cNvSpPr/>
          <p:nvPr/>
        </p:nvSpPr>
        <p:spPr bwMode="auto">
          <a:xfrm rot="16200000" flipH="1">
            <a:off x="4917895" y="2212584"/>
            <a:ext cx="228978" cy="4508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4364692" y="2566978"/>
            <a:ext cx="12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251274"/>
              </p:ext>
            </p:extLst>
          </p:nvPr>
        </p:nvGraphicFramePr>
        <p:xfrm>
          <a:off x="1618932" y="3158297"/>
          <a:ext cx="895413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超文本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http://www.pku.edu.cn/xxgk/xxjj.htm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安全超文本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https://www.overleaf.com/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ftp://</a:t>
                      </a: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ftp.pku.</a:t>
                      </a: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file:///usr/pku/prog.c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mailto:pkumail@pku.edu.cn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流媒体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rtsp://youtube.com/montypython.mpg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多媒体呼叫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sip:eve@advesary.com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45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对象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静态对象与静态网页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100" dirty="0"/>
              <a:t>文本，表格，图片，图像和视频等多媒体类型的信息（实现语言：标记语言，如：</a:t>
            </a:r>
            <a:r>
              <a:rPr lang="en-US" altLang="zh-CN" sz="2100" dirty="0"/>
              <a:t>HTML</a:t>
            </a:r>
            <a:r>
              <a:rPr lang="zh-CN" altLang="en-US" sz="2100" dirty="0"/>
              <a:t>，</a:t>
            </a:r>
            <a:r>
              <a:rPr lang="en-US" altLang="zh-CN" sz="2100" dirty="0"/>
              <a:t>XML</a:t>
            </a:r>
            <a:r>
              <a:rPr lang="zh-CN" altLang="en-US" sz="2100" dirty="0"/>
              <a:t>，</a:t>
            </a:r>
            <a:r>
              <a:rPr lang="en-US" altLang="zh-CN" sz="2100" dirty="0"/>
              <a:t>PHP</a:t>
            </a:r>
            <a:r>
              <a:rPr lang="zh-CN" altLang="en-US" sz="2100" dirty="0"/>
              <a:t>等）</a:t>
            </a:r>
            <a:endParaRPr lang="en-US" altLang="zh-CN" sz="2100" dirty="0"/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100" dirty="0"/>
              <a:t>字体、颜色和布局等风格类型的信息（实现语言：</a:t>
            </a:r>
            <a:r>
              <a:rPr lang="zh-CN" altLang="en-US" sz="2100" dirty="0">
                <a:sym typeface="+mn-ea"/>
              </a:rPr>
              <a:t>层叠样式表</a:t>
            </a:r>
            <a:r>
              <a:rPr lang="en-US" altLang="zh-CN" sz="2100" dirty="0">
                <a:sym typeface="+mn-ea"/>
              </a:rPr>
              <a:t>CSS</a:t>
            </a:r>
            <a:r>
              <a:rPr lang="zh-CN" altLang="en-US" sz="2100" dirty="0"/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动态对象与动态网页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700" dirty="0"/>
              <a:t>交互信息，比如，用户注册信息、登录信息等（实现：</a:t>
            </a:r>
            <a:r>
              <a:rPr lang="en-US" altLang="zh-CN" sz="1700" dirty="0"/>
              <a:t>PHP/JSP</a:t>
            </a:r>
            <a:r>
              <a:rPr lang="zh-CN" altLang="en-US" sz="1700" dirty="0"/>
              <a:t>等语言</a:t>
            </a:r>
            <a:r>
              <a:rPr lang="en-US" altLang="zh-CN" sz="1700" dirty="0"/>
              <a:t>+MySQL</a:t>
            </a:r>
            <a:r>
              <a:rPr lang="zh-CN" altLang="en-US" sz="1700" dirty="0"/>
              <a:t>等数据库）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链接：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700" dirty="0"/>
              <a:t>超链接（</a:t>
            </a:r>
            <a:r>
              <a:rPr lang="en-US" altLang="zh-CN" sz="1700" dirty="0" err="1"/>
              <a:t>HyperLinks</a:t>
            </a:r>
            <a:r>
              <a:rPr lang="zh-CN" altLang="en-US" sz="1700" dirty="0"/>
              <a:t>）：指向其他对象的</a:t>
            </a:r>
            <a:r>
              <a:rPr lang="en-US" altLang="zh-CN" sz="1700" dirty="0"/>
              <a:t>URLs</a:t>
            </a:r>
            <a:endParaRPr lang="zh-CN" altLang="en-US" sz="17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29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静态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与</a:t>
            </a:r>
            <a:r>
              <a:rPr lang="en-US" dirty="0">
                <a:sym typeface="+mn-ea"/>
              </a:rPr>
              <a:t>HTML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6062"/>
              </p:ext>
            </p:extLst>
          </p:nvPr>
        </p:nvGraphicFramePr>
        <p:xfrm>
          <a:off x="905609" y="1886512"/>
          <a:ext cx="45497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r:id="rId3" imgW="4549775" imgH="3709035" progId="Visio.Drawing.15">
                  <p:embed/>
                </p:oleObj>
              </mc:Choice>
              <mc:Fallback>
                <p:oleObj r:id="rId3" imgW="4549775" imgH="3709035" progId="Visio.Drawing.15">
                  <p:embed/>
                  <p:pic>
                    <p:nvPicPr>
                      <p:cNvPr id="5" name="内容占位符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609" y="1886512"/>
                        <a:ext cx="4549775" cy="370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93368" y="1417638"/>
            <a:ext cx="3580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&lt;html&gt;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&lt;head&gt;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&lt;title&gt;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计算机网络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&lt;/title&gt;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&lt;/head&gt;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&lt;body&gt;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............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&lt;/body&gt;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&lt;/html&gt;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495800"/>
            <a:ext cx="3642360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2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12578" y="1344358"/>
            <a:ext cx="9489440" cy="5175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&lt;HTML&gt;                                 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&lt;HEAD&gt;                                         </a:t>
            </a:r>
            <a:b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&lt;TITLE&gt;</a:t>
            </a:r>
            <a:r>
              <a:rPr lang="zh-CN" altLang="en-US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</a:t>
            </a: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的例子</a:t>
            </a: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&lt;/TITLE&gt;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&lt;/HEAD&gt;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&lt;BODY&gt;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&lt;H1&gt;HTML </a:t>
            </a:r>
            <a:r>
              <a:rPr lang="zh-CN" altLang="en-US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很容易掌握</a:t>
            </a: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&lt;/H1&gt;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&lt;P&gt;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这是第一个段落。虽然很短，但它仍是一个段落。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&lt;/P&gt;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&lt;P&gt;</a:t>
            </a:r>
            <a:r>
              <a:rPr lang="zh-CN" altLang="en-US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这是第二个段落。</a:t>
            </a: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&lt;/P&gt;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&lt;/BODY&gt;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3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&lt;/HTML&gt;</a:t>
            </a:r>
          </a:p>
        </p:txBody>
      </p:sp>
      <p:grpSp>
        <p:nvGrpSpPr>
          <p:cNvPr id="6" name="Group 9"/>
          <p:cNvGrpSpPr/>
          <p:nvPr/>
        </p:nvGrpSpPr>
        <p:grpSpPr bwMode="auto">
          <a:xfrm>
            <a:off x="2781663" y="1355958"/>
            <a:ext cx="4926330" cy="460375"/>
            <a:chOff x="1426" y="630"/>
            <a:chExt cx="4615" cy="42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590" y="630"/>
              <a:ext cx="2451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HTML </a:t>
              </a:r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文档开始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164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文档与静态网页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p:grpSp>
        <p:nvGrpSpPr>
          <p:cNvPr id="13" name="Group 9"/>
          <p:cNvGrpSpPr/>
          <p:nvPr/>
        </p:nvGrpSpPr>
        <p:grpSpPr bwMode="auto">
          <a:xfrm>
            <a:off x="2781663" y="1805181"/>
            <a:ext cx="4471443" cy="460682"/>
            <a:chOff x="1426" y="630"/>
            <a:chExt cx="3763" cy="420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4009" y="630"/>
              <a:ext cx="1180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首部开始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58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23093" y="2228228"/>
            <a:ext cx="5264757" cy="1004886"/>
            <a:chOff x="2610222" y="1700563"/>
            <a:chExt cx="3948568" cy="753664"/>
          </a:xfrm>
        </p:grpSpPr>
        <p:grpSp>
          <p:nvGrpSpPr>
            <p:cNvPr id="17" name="Group 9"/>
            <p:cNvGrpSpPr/>
            <p:nvPr/>
          </p:nvGrpSpPr>
          <p:grpSpPr bwMode="auto">
            <a:xfrm>
              <a:off x="4398525" y="2029742"/>
              <a:ext cx="2160265" cy="424485"/>
              <a:chOff x="3021" y="534"/>
              <a:chExt cx="2424" cy="51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009" y="630"/>
                <a:ext cx="1436" cy="420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文档的标题</a:t>
                </a:r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 flipH="1" flipV="1">
                <a:off x="3021" y="534"/>
                <a:ext cx="988" cy="3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5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610222" y="1700563"/>
              <a:ext cx="1788042" cy="329405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cs typeface="微软雅黑" panose="020B0503020204020204" pitchFamily="34" charset="-122"/>
              </a:endParaRPr>
            </a:p>
          </p:txBody>
        </p:sp>
      </p:grpSp>
      <p:grpSp>
        <p:nvGrpSpPr>
          <p:cNvPr id="21" name="Group 9"/>
          <p:cNvGrpSpPr/>
          <p:nvPr/>
        </p:nvGrpSpPr>
        <p:grpSpPr bwMode="auto">
          <a:xfrm>
            <a:off x="2781663" y="2648752"/>
            <a:ext cx="4471443" cy="460682"/>
            <a:chOff x="1426" y="630"/>
            <a:chExt cx="3763" cy="420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009" y="630"/>
              <a:ext cx="1180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首部结束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58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4" name="Group 9"/>
          <p:cNvGrpSpPr/>
          <p:nvPr/>
        </p:nvGrpSpPr>
        <p:grpSpPr bwMode="auto">
          <a:xfrm>
            <a:off x="2781663" y="3079365"/>
            <a:ext cx="4471443" cy="460682"/>
            <a:chOff x="1426" y="630"/>
            <a:chExt cx="3763" cy="420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009" y="630"/>
              <a:ext cx="1180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主体开始</a:t>
              </a: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58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44270" y="2808334"/>
            <a:ext cx="5376230" cy="1114959"/>
            <a:chOff x="2335902" y="1998481"/>
            <a:chExt cx="4032172" cy="836219"/>
          </a:xfrm>
        </p:grpSpPr>
        <p:grpSp>
          <p:nvGrpSpPr>
            <p:cNvPr id="31" name="Group 9"/>
            <p:cNvGrpSpPr/>
            <p:nvPr/>
          </p:nvGrpSpPr>
          <p:grpSpPr bwMode="auto">
            <a:xfrm>
              <a:off x="4124038" y="1998481"/>
              <a:ext cx="2244036" cy="506750"/>
              <a:chOff x="2713" y="496"/>
              <a:chExt cx="2518" cy="616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3380" y="496"/>
                <a:ext cx="1851" cy="420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主体的</a:t>
                </a:r>
                <a:r>
                  <a:rPr lang="en-US" altLang="zh-CN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级标题</a:t>
                </a:r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2713" y="711"/>
                <a:ext cx="667" cy="40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5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335902" y="2505295"/>
              <a:ext cx="1788042" cy="329405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cs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050869" y="3743243"/>
            <a:ext cx="8555161" cy="1050826"/>
            <a:chOff x="2050869" y="3743243"/>
            <a:chExt cx="8555161" cy="1050826"/>
          </a:xfrm>
        </p:grpSpPr>
        <p:grpSp>
          <p:nvGrpSpPr>
            <p:cNvPr id="35" name="Group 9"/>
            <p:cNvGrpSpPr/>
            <p:nvPr/>
          </p:nvGrpSpPr>
          <p:grpSpPr bwMode="auto">
            <a:xfrm>
              <a:off x="7991849" y="3743243"/>
              <a:ext cx="2614181" cy="627404"/>
              <a:chOff x="2616" y="496"/>
              <a:chExt cx="2200" cy="572"/>
            </a:xfrm>
          </p:grpSpPr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3380" y="496"/>
                <a:ext cx="1436" cy="420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第一个段落</a:t>
                </a:r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 flipH="1">
                <a:off x="2616" y="711"/>
                <a:ext cx="764" cy="357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5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050869" y="4370647"/>
              <a:ext cx="5969631" cy="423422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49197" y="4676193"/>
            <a:ext cx="5023513" cy="959200"/>
            <a:chOff x="2189598" y="2903392"/>
            <a:chExt cx="3767635" cy="745124"/>
          </a:xfrm>
        </p:grpSpPr>
        <p:grpSp>
          <p:nvGrpSpPr>
            <p:cNvPr id="41" name="Group 9"/>
            <p:cNvGrpSpPr/>
            <p:nvPr/>
          </p:nvGrpSpPr>
          <p:grpSpPr bwMode="auto">
            <a:xfrm>
              <a:off x="3757756" y="2903392"/>
              <a:ext cx="2199477" cy="580788"/>
              <a:chOff x="2302" y="1596"/>
              <a:chExt cx="2468" cy="706"/>
            </a:xfrm>
          </p:grpSpPr>
          <p:sp>
            <p:nvSpPr>
              <p:cNvPr id="43" name="Text Box 5"/>
              <p:cNvSpPr txBox="1">
                <a:spLocks noChangeArrowheads="1"/>
              </p:cNvSpPr>
              <p:nvPr/>
            </p:nvSpPr>
            <p:spPr bwMode="auto">
              <a:xfrm>
                <a:off x="3334" y="1596"/>
                <a:ext cx="1436" cy="420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第二个段落</a:t>
                </a:r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 flipH="1">
                <a:off x="2302" y="1811"/>
                <a:ext cx="1032" cy="49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135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2189598" y="3319111"/>
              <a:ext cx="1568586" cy="329405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 b="1">
                <a:cs typeface="微软雅黑" panose="020B0503020204020204" pitchFamily="34" charset="-122"/>
              </a:endParaRPr>
            </a:p>
          </p:txBody>
        </p:sp>
      </p:grpSp>
      <p:grpSp>
        <p:nvGrpSpPr>
          <p:cNvPr id="45" name="Group 9"/>
          <p:cNvGrpSpPr/>
          <p:nvPr/>
        </p:nvGrpSpPr>
        <p:grpSpPr bwMode="auto">
          <a:xfrm>
            <a:off x="2781663" y="5648376"/>
            <a:ext cx="4471443" cy="460682"/>
            <a:chOff x="1426" y="630"/>
            <a:chExt cx="3763" cy="420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009" y="630"/>
              <a:ext cx="1180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主体结束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58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8" name="Group 9"/>
          <p:cNvGrpSpPr/>
          <p:nvPr/>
        </p:nvGrpSpPr>
        <p:grpSpPr bwMode="auto">
          <a:xfrm>
            <a:off x="2781663" y="6071245"/>
            <a:ext cx="5483845" cy="460682"/>
            <a:chOff x="1426" y="630"/>
            <a:chExt cx="4615" cy="420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4009" y="630"/>
              <a:ext cx="2032" cy="42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HTML </a:t>
              </a:r>
              <a:r>
                <a:rPr lang="zh-CN" altLang="en-US" sz="24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文档结束</a:t>
              </a:r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 flipH="1">
              <a:off x="1426" y="845"/>
              <a:ext cx="258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6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XML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0" y="1401446"/>
          <a:ext cx="12191999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不具有可扩展性，标记固定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元标记语言，可定义新的标记语言，标记可由用户定义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侧重点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侧重信息的表现形式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侧重结构化的信息描述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不严格（嵌套、配对）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严格要求嵌套、配对严格按照</a:t>
                      </a:r>
                      <a:r>
                        <a:rPr lang="en-US" altLang="zh-CN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DTD</a:t>
                      </a: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的要求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可读性和可维护性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难于阅读，难于维护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结构清晰，便于阅读和维护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数据本身与显示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数据与显示通常合在一起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数据与显示分离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381" y="4216103"/>
            <a:ext cx="5981065" cy="26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940" y="3298190"/>
            <a:ext cx="10153650" cy="31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/>
              <a:t>概述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为什么需要动态</a:t>
            </a:r>
            <a:r>
              <a:rPr lang="en-US" altLang="zh-CN" sz="1800" dirty="0"/>
              <a:t>Web</a:t>
            </a:r>
            <a:r>
              <a:rPr lang="zh-CN" altLang="en-US" sz="1800" dirty="0"/>
              <a:t>？</a:t>
            </a:r>
          </a:p>
          <a:p>
            <a:r>
              <a:rPr lang="zh-CN" altLang="en-US" sz="1800" dirty="0"/>
              <a:t>动态</a:t>
            </a:r>
            <a:r>
              <a:rPr lang="en-US" altLang="zh-CN" sz="1800" dirty="0"/>
              <a:t>W</a:t>
            </a:r>
            <a:r>
              <a:rPr lang="zh-CN" altLang="en-US" sz="1800" dirty="0"/>
              <a:t>eb页面</a:t>
            </a:r>
            <a:endParaRPr lang="en-US" altLang="zh-CN" sz="18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通用网关接口CGI </a:t>
            </a:r>
            <a:r>
              <a:rPr lang="zh-CN" altLang="en-US" sz="1200" dirty="0">
                <a:solidFill>
                  <a:srgbClr val="C00000"/>
                </a:solidFill>
                <a:sym typeface="+mn-ea"/>
              </a:rPr>
              <a:t>(*.cgi)：在服务器端生成动态</a:t>
            </a:r>
            <a:r>
              <a:rPr lang="en-US" altLang="zh-CN" sz="1200" dirty="0">
                <a:solidFill>
                  <a:srgbClr val="C00000"/>
                </a:solidFill>
                <a:sym typeface="+mn-ea"/>
              </a:rPr>
              <a:t>Web</a:t>
            </a:r>
            <a:endParaRPr lang="zh-CN" altLang="en-US" sz="1600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脚本语言</a:t>
            </a:r>
            <a:r>
              <a:rPr lang="en-US" altLang="zh-CN" sz="1600" dirty="0">
                <a:solidFill>
                  <a:srgbClr val="C00000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数据库技术 </a:t>
            </a:r>
            <a:r>
              <a:rPr lang="en-US" altLang="zh-CN" sz="1200" dirty="0">
                <a:solidFill>
                  <a:srgbClr val="C00000"/>
                </a:solidFill>
                <a:sym typeface="+mn-ea"/>
              </a:rPr>
              <a:t>(*.php, *.asp, *.</a:t>
            </a:r>
            <a:r>
              <a:rPr lang="en-US" altLang="zh-CN" sz="1200" dirty="0" err="1">
                <a:solidFill>
                  <a:srgbClr val="C00000"/>
                </a:solidFill>
                <a:sym typeface="+mn-ea"/>
              </a:rPr>
              <a:t>aspx</a:t>
            </a:r>
            <a:r>
              <a:rPr lang="en-US" altLang="zh-CN" sz="1200" dirty="0">
                <a:solidFill>
                  <a:srgbClr val="C00000"/>
                </a:solidFill>
                <a:sym typeface="+mn-ea"/>
              </a:rPr>
              <a:t>):</a:t>
            </a:r>
            <a:r>
              <a:rPr lang="zh-CN" altLang="en-US" sz="1200" dirty="0">
                <a:solidFill>
                  <a:srgbClr val="C00000"/>
                </a:solidFill>
                <a:sym typeface="+mn-ea"/>
              </a:rPr>
              <a:t> 在服务器或者浏览器端生成动态</a:t>
            </a:r>
            <a:r>
              <a:rPr lang="en-US" altLang="zh-CN" sz="1200" dirty="0">
                <a:solidFill>
                  <a:srgbClr val="C00000"/>
                </a:solidFill>
                <a:sym typeface="+mn-ea"/>
              </a:rPr>
              <a:t>Web</a:t>
            </a:r>
            <a:endParaRPr lang="zh-CN" altLang="en-US" sz="1200" dirty="0">
              <a:solidFill>
                <a:srgbClr val="C00000"/>
              </a:solidFill>
            </a:endParaRPr>
          </a:p>
          <a:p>
            <a:r>
              <a:rPr lang="zh-CN" altLang="en-US" sz="1800" dirty="0"/>
              <a:t>动态页面的创建，可以在</a:t>
            </a:r>
            <a:r>
              <a:rPr lang="zh-CN" altLang="en-US" sz="1800" dirty="0">
                <a:solidFill>
                  <a:srgbClr val="0070C0"/>
                </a:solidFill>
              </a:rPr>
              <a:t>浏览器</a:t>
            </a:r>
            <a:r>
              <a:rPr lang="en-US" altLang="zh-CN" sz="1800" dirty="0">
                <a:solidFill>
                  <a:srgbClr val="0070C0"/>
                </a:solidFill>
              </a:rPr>
              <a:t> and/or </a:t>
            </a:r>
            <a:r>
              <a:rPr lang="zh-CN" altLang="en-US" sz="1800" dirty="0">
                <a:solidFill>
                  <a:srgbClr val="0070C0"/>
                </a:solidFill>
              </a:rPr>
              <a:t>服务器</a:t>
            </a:r>
            <a:r>
              <a:rPr lang="zh-CN" altLang="en-US" sz="1800" dirty="0"/>
              <a:t>进行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4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EF0716-EA40-4D3E-85E1-7D6E5489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80997"/>
          </a:xfrm>
        </p:spPr>
        <p:txBody>
          <a:bodyPr/>
          <a:lstStyle/>
          <a:p>
            <a:r>
              <a:rPr lang="zh-CN" altLang="en-US" dirty="0"/>
              <a:t>主机上运行着许多程序，程序之间需要交互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应用层运行在端系统</a:t>
            </a:r>
            <a:r>
              <a:rPr lang="en-US" altLang="zh-CN" dirty="0"/>
              <a:t>(host)</a:t>
            </a:r>
            <a:r>
              <a:rPr lang="zh-CN" altLang="en-US" dirty="0"/>
              <a:t>的各类软件中</a:t>
            </a:r>
            <a:endParaRPr lang="en-US" altLang="zh-CN" dirty="0"/>
          </a:p>
          <a:p>
            <a:pPr lvl="1"/>
            <a:r>
              <a:rPr lang="zh-CN" altLang="en-US" dirty="0"/>
              <a:t>负责与网络进行通信（提供各类网络服务，屏蔽底层网络细节）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Web</a:t>
            </a:r>
            <a:r>
              <a:rPr lang="zh-CN" altLang="en-US" dirty="0"/>
              <a:t>服务器软件 </a:t>
            </a:r>
            <a:r>
              <a:rPr lang="en-US" altLang="zh-CN" dirty="0"/>
              <a:t>VS Web</a:t>
            </a:r>
            <a:r>
              <a:rPr lang="zh-CN" altLang="en-US" dirty="0"/>
              <a:t>浏览器软件</a:t>
            </a:r>
            <a:endParaRPr lang="en-US" altLang="zh-CN" dirty="0"/>
          </a:p>
          <a:p>
            <a:pPr lvl="2"/>
            <a:r>
              <a:rPr lang="zh-CN" altLang="en-US" dirty="0"/>
              <a:t>只需开发网络应用层的处理模块（</a:t>
            </a:r>
            <a:r>
              <a:rPr lang="en-US" altLang="zh-CN" dirty="0"/>
              <a:t>HTTP</a:t>
            </a:r>
            <a:r>
              <a:rPr lang="zh-CN" altLang="en-US" dirty="0"/>
              <a:t>消息处理）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B1687-475A-4F1E-A181-0E6A458AA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8BFEEC-EAD1-45EC-A9BB-428B33E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 </a:t>
            </a:r>
            <a:r>
              <a:rPr lang="en-US" altLang="zh-CN" dirty="0"/>
              <a:t>VS </a:t>
            </a:r>
            <a:r>
              <a:rPr lang="zh-CN" altLang="en-US" dirty="0"/>
              <a:t>网络应用层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FAADA8-927D-4BE3-9FAA-ADE58235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9" y="2368548"/>
            <a:ext cx="39893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主机上的程序之间：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1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完成交互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锁、信号量、管道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1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9F0ED1-7125-4655-AC70-3D3E9CA1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000" y="2374551"/>
            <a:ext cx="39893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主机上的程序之间：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1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网络应用层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完成交互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1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37">
            <a:extLst>
              <a:ext uri="{FF2B5EF4-FFF2-40B4-BE49-F238E27FC236}">
                <a16:creationId xmlns:a16="http://schemas.microsoft.com/office/drawing/2014/main" id="{767A351D-1713-4EEB-8FB0-70A068275AA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828800"/>
            <a:ext cx="3540125" cy="4545013"/>
            <a:chOff x="3277" y="974"/>
            <a:chExt cx="2230" cy="2863"/>
          </a:xfrm>
        </p:grpSpPr>
        <p:sp>
          <p:nvSpPr>
            <p:cNvPr id="10" name="Freeform 1038">
              <a:extLst>
                <a:ext uri="{FF2B5EF4-FFF2-40B4-BE49-F238E27FC236}">
                  <a16:creationId xmlns:a16="http://schemas.microsoft.com/office/drawing/2014/main" id="{70E37AB3-B90F-4611-9054-8C5F1B78D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39">
              <a:extLst>
                <a:ext uri="{FF2B5EF4-FFF2-40B4-BE49-F238E27FC236}">
                  <a16:creationId xmlns:a16="http://schemas.microsoft.com/office/drawing/2014/main" id="{CF9F04B3-C996-4849-896C-1819B175A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6" name="Rectangle 1040">
                <a:extLst>
                  <a:ext uri="{FF2B5EF4-FFF2-40B4-BE49-F238E27FC236}">
                    <a16:creationId xmlns:a16="http://schemas.microsoft.com/office/drawing/2014/main" id="{45822D34-8089-4080-9B43-308D56422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87" name="AutoShape 1041">
                <a:extLst>
                  <a:ext uri="{FF2B5EF4-FFF2-40B4-BE49-F238E27FC236}">
                    <a16:creationId xmlns:a16="http://schemas.microsoft.com/office/drawing/2014/main" id="{228A205D-CCFC-4333-94F9-CDA969EEF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2" name="Freeform 1042">
              <a:extLst>
                <a:ext uri="{FF2B5EF4-FFF2-40B4-BE49-F238E27FC236}">
                  <a16:creationId xmlns:a16="http://schemas.microsoft.com/office/drawing/2014/main" id="{EF852B99-1BA8-46F0-94E8-4523C5385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43">
              <a:extLst>
                <a:ext uri="{FF2B5EF4-FFF2-40B4-BE49-F238E27FC236}">
                  <a16:creationId xmlns:a16="http://schemas.microsoft.com/office/drawing/2014/main" id="{AD86BB2B-59B9-4C18-BC43-1494FE07DF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44">
              <a:extLst>
                <a:ext uri="{FF2B5EF4-FFF2-40B4-BE49-F238E27FC236}">
                  <a16:creationId xmlns:a16="http://schemas.microsoft.com/office/drawing/2014/main" id="{D2C42D38-AC32-4B0B-A655-72BF7CA376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45">
              <a:extLst>
                <a:ext uri="{FF2B5EF4-FFF2-40B4-BE49-F238E27FC236}">
                  <a16:creationId xmlns:a16="http://schemas.microsoft.com/office/drawing/2014/main" id="{DF0894C8-56B6-48ED-947D-CF282BEEB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47">
              <a:extLst>
                <a:ext uri="{FF2B5EF4-FFF2-40B4-BE49-F238E27FC236}">
                  <a16:creationId xmlns:a16="http://schemas.microsoft.com/office/drawing/2014/main" id="{C85D3213-007B-4748-9069-C1410C5B6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48">
              <a:extLst>
                <a:ext uri="{FF2B5EF4-FFF2-40B4-BE49-F238E27FC236}">
                  <a16:creationId xmlns:a16="http://schemas.microsoft.com/office/drawing/2014/main" id="{55B3B1D5-0C2A-4E80-96E0-3636B6841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51">
              <a:extLst>
                <a:ext uri="{FF2B5EF4-FFF2-40B4-BE49-F238E27FC236}">
                  <a16:creationId xmlns:a16="http://schemas.microsoft.com/office/drawing/2014/main" id="{BE7659BE-875F-42BF-A468-E528338F8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52">
              <a:extLst>
                <a:ext uri="{FF2B5EF4-FFF2-40B4-BE49-F238E27FC236}">
                  <a16:creationId xmlns:a16="http://schemas.microsoft.com/office/drawing/2014/main" id="{371468C5-3832-4C0E-87E9-58E3F70FE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53">
              <a:extLst>
                <a:ext uri="{FF2B5EF4-FFF2-40B4-BE49-F238E27FC236}">
                  <a16:creationId xmlns:a16="http://schemas.microsoft.com/office/drawing/2014/main" id="{760AACCD-3507-472B-B6BF-8FD7572C9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54">
              <a:extLst>
                <a:ext uri="{FF2B5EF4-FFF2-40B4-BE49-F238E27FC236}">
                  <a16:creationId xmlns:a16="http://schemas.microsoft.com/office/drawing/2014/main" id="{4E07F082-B89A-48B5-8669-8BA7845FE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55">
              <a:extLst>
                <a:ext uri="{FF2B5EF4-FFF2-40B4-BE49-F238E27FC236}">
                  <a16:creationId xmlns:a16="http://schemas.microsoft.com/office/drawing/2014/main" id="{B8251475-79D9-4892-A1CF-513D2CBB8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56">
              <a:extLst>
                <a:ext uri="{FF2B5EF4-FFF2-40B4-BE49-F238E27FC236}">
                  <a16:creationId xmlns:a16="http://schemas.microsoft.com/office/drawing/2014/main" id="{1973BE20-9A68-4064-B509-E5C2665DF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1057">
              <a:extLst>
                <a:ext uri="{FF2B5EF4-FFF2-40B4-BE49-F238E27FC236}">
                  <a16:creationId xmlns:a16="http://schemas.microsoft.com/office/drawing/2014/main" id="{51856892-3B82-49EF-97F4-10C7171C6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4" name="Picture 1058" descr="access_point_stylized_small">
                <a:extLst>
                  <a:ext uri="{FF2B5EF4-FFF2-40B4-BE49-F238E27FC236}">
                    <a16:creationId xmlns:a16="http://schemas.microsoft.com/office/drawing/2014/main" id="{3588AD45-84B4-4D12-A643-8951645D0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5" name="Picture 1059" descr="antenna_radiation_stylized">
                <a:extLst>
                  <a:ext uri="{FF2B5EF4-FFF2-40B4-BE49-F238E27FC236}">
                    <a16:creationId xmlns:a16="http://schemas.microsoft.com/office/drawing/2014/main" id="{F3A3ED43-E5A4-41BC-9860-A733AE1E0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Freeform 1060">
              <a:extLst>
                <a:ext uri="{FF2B5EF4-FFF2-40B4-BE49-F238E27FC236}">
                  <a16:creationId xmlns:a16="http://schemas.microsoft.com/office/drawing/2014/main" id="{59B9CA3C-695A-44F1-BC9B-57D355571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061">
              <a:extLst>
                <a:ext uri="{FF2B5EF4-FFF2-40B4-BE49-F238E27FC236}">
                  <a16:creationId xmlns:a16="http://schemas.microsoft.com/office/drawing/2014/main" id="{BC355246-02D3-4796-9A59-53AB6F785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062">
              <a:extLst>
                <a:ext uri="{FF2B5EF4-FFF2-40B4-BE49-F238E27FC236}">
                  <a16:creationId xmlns:a16="http://schemas.microsoft.com/office/drawing/2014/main" id="{8ED41A00-3DCE-41B1-9930-0EF13F29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63">
              <a:extLst>
                <a:ext uri="{FF2B5EF4-FFF2-40B4-BE49-F238E27FC236}">
                  <a16:creationId xmlns:a16="http://schemas.microsoft.com/office/drawing/2014/main" id="{225ED4FD-D72A-441B-BFBE-D15821DA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64">
              <a:extLst>
                <a:ext uri="{FF2B5EF4-FFF2-40B4-BE49-F238E27FC236}">
                  <a16:creationId xmlns:a16="http://schemas.microsoft.com/office/drawing/2014/main" id="{90885836-BF7A-4170-A5A0-D72F7778E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65">
              <a:extLst>
                <a:ext uri="{FF2B5EF4-FFF2-40B4-BE49-F238E27FC236}">
                  <a16:creationId xmlns:a16="http://schemas.microsoft.com/office/drawing/2014/main" id="{0C1707C7-3219-4D4C-88A4-DC33657D8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66">
              <a:extLst>
                <a:ext uri="{FF2B5EF4-FFF2-40B4-BE49-F238E27FC236}">
                  <a16:creationId xmlns:a16="http://schemas.microsoft.com/office/drawing/2014/main" id="{B7142911-7411-4F0F-B6AD-700997520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67">
              <a:extLst>
                <a:ext uri="{FF2B5EF4-FFF2-40B4-BE49-F238E27FC236}">
                  <a16:creationId xmlns:a16="http://schemas.microsoft.com/office/drawing/2014/main" id="{94D0B1BE-AE56-4B01-B3B9-B5CCDC45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68">
              <a:extLst>
                <a:ext uri="{FF2B5EF4-FFF2-40B4-BE49-F238E27FC236}">
                  <a16:creationId xmlns:a16="http://schemas.microsoft.com/office/drawing/2014/main" id="{057E2BC8-0D0C-4358-8C6F-7D4A2AD85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69">
              <a:extLst>
                <a:ext uri="{FF2B5EF4-FFF2-40B4-BE49-F238E27FC236}">
                  <a16:creationId xmlns:a16="http://schemas.microsoft.com/office/drawing/2014/main" id="{CE68ABA7-9EA7-4958-A029-AB5AC03BB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70">
              <a:extLst>
                <a:ext uri="{FF2B5EF4-FFF2-40B4-BE49-F238E27FC236}">
                  <a16:creationId xmlns:a16="http://schemas.microsoft.com/office/drawing/2014/main" id="{44402BEF-CA6F-4A3B-A6AD-BF47F676B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71">
              <a:extLst>
                <a:ext uri="{FF2B5EF4-FFF2-40B4-BE49-F238E27FC236}">
                  <a16:creationId xmlns:a16="http://schemas.microsoft.com/office/drawing/2014/main" id="{51E7A14E-A3CD-43AE-84E8-219A438C3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72">
              <a:extLst>
                <a:ext uri="{FF2B5EF4-FFF2-40B4-BE49-F238E27FC236}">
                  <a16:creationId xmlns:a16="http://schemas.microsoft.com/office/drawing/2014/main" id="{A6303254-50F2-4D93-818F-AF7AFA708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73">
              <a:extLst>
                <a:ext uri="{FF2B5EF4-FFF2-40B4-BE49-F238E27FC236}">
                  <a16:creationId xmlns:a16="http://schemas.microsoft.com/office/drawing/2014/main" id="{D860285B-2D2A-49E4-879F-B905682C9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74">
              <a:extLst>
                <a:ext uri="{FF2B5EF4-FFF2-40B4-BE49-F238E27FC236}">
                  <a16:creationId xmlns:a16="http://schemas.microsoft.com/office/drawing/2014/main" id="{9F6A6D45-E9AB-4D0D-BD96-35511ABA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75">
              <a:extLst>
                <a:ext uri="{FF2B5EF4-FFF2-40B4-BE49-F238E27FC236}">
                  <a16:creationId xmlns:a16="http://schemas.microsoft.com/office/drawing/2014/main" id="{5BF239EF-E56E-4B3C-AA76-D8D37FF5F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076">
              <a:extLst>
                <a:ext uri="{FF2B5EF4-FFF2-40B4-BE49-F238E27FC236}">
                  <a16:creationId xmlns:a16="http://schemas.microsoft.com/office/drawing/2014/main" id="{1F2FC7A6-F277-4752-9263-35B5017C1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77">
              <a:extLst>
                <a:ext uri="{FF2B5EF4-FFF2-40B4-BE49-F238E27FC236}">
                  <a16:creationId xmlns:a16="http://schemas.microsoft.com/office/drawing/2014/main" id="{13034B38-8C83-4A30-8DC6-C4D3D444B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78">
              <a:extLst>
                <a:ext uri="{FF2B5EF4-FFF2-40B4-BE49-F238E27FC236}">
                  <a16:creationId xmlns:a16="http://schemas.microsoft.com/office/drawing/2014/main" id="{86CE85DC-B90A-4A6A-8863-23303E34E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Group 1079">
              <a:extLst>
                <a:ext uri="{FF2B5EF4-FFF2-40B4-BE49-F238E27FC236}">
                  <a16:creationId xmlns:a16="http://schemas.microsoft.com/office/drawing/2014/main" id="{549A3D8C-B06F-419B-8BB7-BA979350B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7" name="Line 270">
                <a:extLst>
                  <a:ext uri="{FF2B5EF4-FFF2-40B4-BE49-F238E27FC236}">
                    <a16:creationId xmlns:a16="http://schemas.microsoft.com/office/drawing/2014/main" id="{02E78646-6E44-4AFB-89DC-9754C1113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1">
                <a:extLst>
                  <a:ext uri="{FF2B5EF4-FFF2-40B4-BE49-F238E27FC236}">
                    <a16:creationId xmlns:a16="http://schemas.microsoft.com/office/drawing/2014/main" id="{82E1CE78-E87C-428D-88CF-E11FB1EC1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2">
                <a:extLst>
                  <a:ext uri="{FF2B5EF4-FFF2-40B4-BE49-F238E27FC236}">
                    <a16:creationId xmlns:a16="http://schemas.microsoft.com/office/drawing/2014/main" id="{9D1460B5-9E62-493A-8C54-70323DA1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3">
                <a:extLst>
                  <a:ext uri="{FF2B5EF4-FFF2-40B4-BE49-F238E27FC236}">
                    <a16:creationId xmlns:a16="http://schemas.microsoft.com/office/drawing/2014/main" id="{329A786A-08C4-42EC-B370-B257727FF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4">
                <a:extLst>
                  <a:ext uri="{FF2B5EF4-FFF2-40B4-BE49-F238E27FC236}">
                    <a16:creationId xmlns:a16="http://schemas.microsoft.com/office/drawing/2014/main" id="{50E9A6B4-3E43-43CE-94F9-DCC9FA7DE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75">
                <a:extLst>
                  <a:ext uri="{FF2B5EF4-FFF2-40B4-BE49-F238E27FC236}">
                    <a16:creationId xmlns:a16="http://schemas.microsoft.com/office/drawing/2014/main" id="{10BB09DA-F37D-4807-9891-391489AC7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76">
                <a:extLst>
                  <a:ext uri="{FF2B5EF4-FFF2-40B4-BE49-F238E27FC236}">
                    <a16:creationId xmlns:a16="http://schemas.microsoft.com/office/drawing/2014/main" id="{6402E21E-D39A-4CCC-BAA7-9C8C04933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77">
                <a:extLst>
                  <a:ext uri="{FF2B5EF4-FFF2-40B4-BE49-F238E27FC236}">
                    <a16:creationId xmlns:a16="http://schemas.microsoft.com/office/drawing/2014/main" id="{C10CBF27-054A-4E8B-9009-6681F2BD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78">
                <a:extLst>
                  <a:ext uri="{FF2B5EF4-FFF2-40B4-BE49-F238E27FC236}">
                    <a16:creationId xmlns:a16="http://schemas.microsoft.com/office/drawing/2014/main" id="{E0B8A3D0-2425-49CE-9B7F-04C13A091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79">
                <a:extLst>
                  <a:ext uri="{FF2B5EF4-FFF2-40B4-BE49-F238E27FC236}">
                    <a16:creationId xmlns:a16="http://schemas.microsoft.com/office/drawing/2014/main" id="{48778A7D-D67E-4DD4-AC73-AB039809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Line 280">
                <a:extLst>
                  <a:ext uri="{FF2B5EF4-FFF2-40B4-BE49-F238E27FC236}">
                    <a16:creationId xmlns:a16="http://schemas.microsoft.com/office/drawing/2014/main" id="{11CF67D9-54FA-4412-9113-860CF5F88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" name="Line 281">
                <a:extLst>
                  <a:ext uri="{FF2B5EF4-FFF2-40B4-BE49-F238E27FC236}">
                    <a16:creationId xmlns:a16="http://schemas.microsoft.com/office/drawing/2014/main" id="{F0027DB4-C729-4CFB-A30E-7149CD4BA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" name="Line 282">
                <a:extLst>
                  <a:ext uri="{FF2B5EF4-FFF2-40B4-BE49-F238E27FC236}">
                    <a16:creationId xmlns:a16="http://schemas.microsoft.com/office/drawing/2014/main" id="{5D479443-E88A-4F02-982B-4B2C04784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" name="Line 283">
                <a:extLst>
                  <a:ext uri="{FF2B5EF4-FFF2-40B4-BE49-F238E27FC236}">
                    <a16:creationId xmlns:a16="http://schemas.microsoft.com/office/drawing/2014/main" id="{816BF592-3C6D-4F37-8B8F-BA9E88201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1" name="Line 284">
                <a:extLst>
                  <a:ext uri="{FF2B5EF4-FFF2-40B4-BE49-F238E27FC236}">
                    <a16:creationId xmlns:a16="http://schemas.microsoft.com/office/drawing/2014/main" id="{E294B43E-3E48-473D-BFBF-4CBC58D7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2" name="Oval 1095">
                <a:extLst>
                  <a:ext uri="{FF2B5EF4-FFF2-40B4-BE49-F238E27FC236}">
                    <a16:creationId xmlns:a16="http://schemas.microsoft.com/office/drawing/2014/main" id="{0CE16685-9B1A-4F9D-BB4A-76307E8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pic>
            <p:nvPicPr>
              <p:cNvPr id="383" name="Picture 1096" descr="cell_tower_radiation_gray">
                <a:extLst>
                  <a:ext uri="{FF2B5EF4-FFF2-40B4-BE49-F238E27FC236}">
                    <a16:creationId xmlns:a16="http://schemas.microsoft.com/office/drawing/2014/main" id="{C84CE0DB-1085-4E31-AC70-A0DA3CC04A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5" name="Group 1097">
              <a:extLst>
                <a:ext uri="{FF2B5EF4-FFF2-40B4-BE49-F238E27FC236}">
                  <a16:creationId xmlns:a16="http://schemas.microsoft.com/office/drawing/2014/main" id="{F4F55807-67F6-4943-B2B8-7636D82CF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8" name="Line 1098">
                <a:extLst>
                  <a:ext uri="{FF2B5EF4-FFF2-40B4-BE49-F238E27FC236}">
                    <a16:creationId xmlns:a16="http://schemas.microsoft.com/office/drawing/2014/main" id="{47BA748B-6DF6-4626-85C6-9C34F5852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Oval 407">
                <a:extLst>
                  <a:ext uri="{FF2B5EF4-FFF2-40B4-BE49-F238E27FC236}">
                    <a16:creationId xmlns:a16="http://schemas.microsoft.com/office/drawing/2014/main" id="{3D74AF15-0699-4717-8942-E5DA522A3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Rectangle 410">
                <a:extLst>
                  <a:ext uri="{FF2B5EF4-FFF2-40B4-BE49-F238E27FC236}">
                    <a16:creationId xmlns:a16="http://schemas.microsoft.com/office/drawing/2014/main" id="{C41A522D-F06E-44DB-9127-45DE47B6F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Oval 411">
                <a:extLst>
                  <a:ext uri="{FF2B5EF4-FFF2-40B4-BE49-F238E27FC236}">
                    <a16:creationId xmlns:a16="http://schemas.microsoft.com/office/drawing/2014/main" id="{8B6C5082-EB7B-46FD-B113-8CAB160B6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2" name="Group 1102">
                <a:extLst>
                  <a:ext uri="{FF2B5EF4-FFF2-40B4-BE49-F238E27FC236}">
                    <a16:creationId xmlns:a16="http://schemas.microsoft.com/office/drawing/2014/main" id="{B12AB301-0E5C-45F7-A178-ABB7B000C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5" name="Freeform 1103">
                  <a:extLst>
                    <a:ext uri="{FF2B5EF4-FFF2-40B4-BE49-F238E27FC236}">
                      <a16:creationId xmlns:a16="http://schemas.microsoft.com/office/drawing/2014/main" id="{8BCBE6B2-E2FC-4107-AF49-7C0EE2C64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104">
                  <a:extLst>
                    <a:ext uri="{FF2B5EF4-FFF2-40B4-BE49-F238E27FC236}">
                      <a16:creationId xmlns:a16="http://schemas.microsoft.com/office/drawing/2014/main" id="{E0387FE6-4E48-4B79-8F9F-1730DC9D8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3" name="Line 1105">
                <a:extLst>
                  <a:ext uri="{FF2B5EF4-FFF2-40B4-BE49-F238E27FC236}">
                    <a16:creationId xmlns:a16="http://schemas.microsoft.com/office/drawing/2014/main" id="{F047D808-1465-43AB-BA1E-5A9E676C5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" name="Line 1106">
                <a:extLst>
                  <a:ext uri="{FF2B5EF4-FFF2-40B4-BE49-F238E27FC236}">
                    <a16:creationId xmlns:a16="http://schemas.microsoft.com/office/drawing/2014/main" id="{72560218-6C2E-4DC7-9791-1D293530E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1107">
              <a:extLst>
                <a:ext uri="{FF2B5EF4-FFF2-40B4-BE49-F238E27FC236}">
                  <a16:creationId xmlns:a16="http://schemas.microsoft.com/office/drawing/2014/main" id="{42935D9E-7F6B-4CD4-80B1-794FD34C9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50" name="Oval 407">
                <a:extLst>
                  <a:ext uri="{FF2B5EF4-FFF2-40B4-BE49-F238E27FC236}">
                    <a16:creationId xmlns:a16="http://schemas.microsoft.com/office/drawing/2014/main" id="{982CBAF9-9370-4ECF-87AA-3C2BB6EBA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Rectangle 410">
                <a:extLst>
                  <a:ext uri="{FF2B5EF4-FFF2-40B4-BE49-F238E27FC236}">
                    <a16:creationId xmlns:a16="http://schemas.microsoft.com/office/drawing/2014/main" id="{E7AA58DC-3A64-4A0C-9135-D1E37430E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Oval 411">
                <a:extLst>
                  <a:ext uri="{FF2B5EF4-FFF2-40B4-BE49-F238E27FC236}">
                    <a16:creationId xmlns:a16="http://schemas.microsoft.com/office/drawing/2014/main" id="{FC2EF57D-C0CA-45A0-A335-3EFE7B69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3" name="Group 1111">
                <a:extLst>
                  <a:ext uri="{FF2B5EF4-FFF2-40B4-BE49-F238E27FC236}">
                    <a16:creationId xmlns:a16="http://schemas.microsoft.com/office/drawing/2014/main" id="{DEFB2B30-696F-4F04-BFD5-F77180112E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6" name="Freeform 1112">
                  <a:extLst>
                    <a:ext uri="{FF2B5EF4-FFF2-40B4-BE49-F238E27FC236}">
                      <a16:creationId xmlns:a16="http://schemas.microsoft.com/office/drawing/2014/main" id="{829C5D37-E9DE-4EA4-90B1-C021B8FCA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3">
                  <a:extLst>
                    <a:ext uri="{FF2B5EF4-FFF2-40B4-BE49-F238E27FC236}">
                      <a16:creationId xmlns:a16="http://schemas.microsoft.com/office/drawing/2014/main" id="{9958DC0E-BAD4-4725-B1BF-E35913597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4" name="Line 1114">
                <a:extLst>
                  <a:ext uri="{FF2B5EF4-FFF2-40B4-BE49-F238E27FC236}">
                    <a16:creationId xmlns:a16="http://schemas.microsoft.com/office/drawing/2014/main" id="{2A20CDB4-3AE4-4A5B-AC07-8EEDE0044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Line 1115">
                <a:extLst>
                  <a:ext uri="{FF2B5EF4-FFF2-40B4-BE49-F238E27FC236}">
                    <a16:creationId xmlns:a16="http://schemas.microsoft.com/office/drawing/2014/main" id="{02F1C431-2715-4D01-B054-5D666D899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" name="Group 1116">
              <a:extLst>
                <a:ext uri="{FF2B5EF4-FFF2-40B4-BE49-F238E27FC236}">
                  <a16:creationId xmlns:a16="http://schemas.microsoft.com/office/drawing/2014/main" id="{E5916786-D450-4EE4-8A15-2B47FA50E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2" name="Oval 407">
                <a:extLst>
                  <a:ext uri="{FF2B5EF4-FFF2-40B4-BE49-F238E27FC236}">
                    <a16:creationId xmlns:a16="http://schemas.microsoft.com/office/drawing/2014/main" id="{995FF9B6-0166-4C76-8A18-E13180F80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Rectangle 410">
                <a:extLst>
                  <a:ext uri="{FF2B5EF4-FFF2-40B4-BE49-F238E27FC236}">
                    <a16:creationId xmlns:a16="http://schemas.microsoft.com/office/drawing/2014/main" id="{3AC1942A-03DD-4521-AFF5-46B7681B1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411">
                <a:extLst>
                  <a:ext uri="{FF2B5EF4-FFF2-40B4-BE49-F238E27FC236}">
                    <a16:creationId xmlns:a16="http://schemas.microsoft.com/office/drawing/2014/main" id="{96435657-FC3D-47A4-B075-B1974DF9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5" name="Group 1120">
                <a:extLst>
                  <a:ext uri="{FF2B5EF4-FFF2-40B4-BE49-F238E27FC236}">
                    <a16:creationId xmlns:a16="http://schemas.microsoft.com/office/drawing/2014/main" id="{04F58882-B38D-4A81-ACA0-B78836D511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8" name="Freeform 1121">
                  <a:extLst>
                    <a:ext uri="{FF2B5EF4-FFF2-40B4-BE49-F238E27FC236}">
                      <a16:creationId xmlns:a16="http://schemas.microsoft.com/office/drawing/2014/main" id="{91DC198F-4C89-4098-8E13-8A48840AE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122">
                  <a:extLst>
                    <a:ext uri="{FF2B5EF4-FFF2-40B4-BE49-F238E27FC236}">
                      <a16:creationId xmlns:a16="http://schemas.microsoft.com/office/drawing/2014/main" id="{3B0B2DEB-50D1-4C97-A321-4DD09A4D2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6" name="Line 1123">
                <a:extLst>
                  <a:ext uri="{FF2B5EF4-FFF2-40B4-BE49-F238E27FC236}">
                    <a16:creationId xmlns:a16="http://schemas.microsoft.com/office/drawing/2014/main" id="{78D5A832-BB88-4E1E-8D05-F2063678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" name="Line 1124">
                <a:extLst>
                  <a:ext uri="{FF2B5EF4-FFF2-40B4-BE49-F238E27FC236}">
                    <a16:creationId xmlns:a16="http://schemas.microsoft.com/office/drawing/2014/main" id="{E8ACEFF4-3C0F-4513-83BF-0F4C3F15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125">
              <a:extLst>
                <a:ext uri="{FF2B5EF4-FFF2-40B4-BE49-F238E27FC236}">
                  <a16:creationId xmlns:a16="http://schemas.microsoft.com/office/drawing/2014/main" id="{9A73B1CC-0875-406F-BBB9-9AE604AD5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4" name="Oval 407">
                <a:extLst>
                  <a:ext uri="{FF2B5EF4-FFF2-40B4-BE49-F238E27FC236}">
                    <a16:creationId xmlns:a16="http://schemas.microsoft.com/office/drawing/2014/main" id="{313D7FD5-0475-4FD7-B125-DA29F6580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Rectangle 410">
                <a:extLst>
                  <a:ext uri="{FF2B5EF4-FFF2-40B4-BE49-F238E27FC236}">
                    <a16:creationId xmlns:a16="http://schemas.microsoft.com/office/drawing/2014/main" id="{0C4AA627-45F8-40C1-BB1A-34121E84C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Oval 411">
                <a:extLst>
                  <a:ext uri="{FF2B5EF4-FFF2-40B4-BE49-F238E27FC236}">
                    <a16:creationId xmlns:a16="http://schemas.microsoft.com/office/drawing/2014/main" id="{95FB78A9-9378-4803-82D6-BFD62ACA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7" name="Group 1129">
                <a:extLst>
                  <a:ext uri="{FF2B5EF4-FFF2-40B4-BE49-F238E27FC236}">
                    <a16:creationId xmlns:a16="http://schemas.microsoft.com/office/drawing/2014/main" id="{CC351CAC-3C23-47A4-8614-035EA703CE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0" name="Freeform 1130">
                  <a:extLst>
                    <a:ext uri="{FF2B5EF4-FFF2-40B4-BE49-F238E27FC236}">
                      <a16:creationId xmlns:a16="http://schemas.microsoft.com/office/drawing/2014/main" id="{D9352AB2-11C2-44FF-A189-1F8C08ABC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131">
                  <a:extLst>
                    <a:ext uri="{FF2B5EF4-FFF2-40B4-BE49-F238E27FC236}">
                      <a16:creationId xmlns:a16="http://schemas.microsoft.com/office/drawing/2014/main" id="{F04D91FC-7377-4764-8A5D-63E95FD51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8" name="Line 1132">
                <a:extLst>
                  <a:ext uri="{FF2B5EF4-FFF2-40B4-BE49-F238E27FC236}">
                    <a16:creationId xmlns:a16="http://schemas.microsoft.com/office/drawing/2014/main" id="{9E198DBB-30EF-4EEB-ACBC-B3E520859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" name="Line 1133">
                <a:extLst>
                  <a:ext uri="{FF2B5EF4-FFF2-40B4-BE49-F238E27FC236}">
                    <a16:creationId xmlns:a16="http://schemas.microsoft.com/office/drawing/2014/main" id="{0C423627-A9EF-4FF1-9E7C-4D83BCA5F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Group 1134">
              <a:extLst>
                <a:ext uri="{FF2B5EF4-FFF2-40B4-BE49-F238E27FC236}">
                  <a16:creationId xmlns:a16="http://schemas.microsoft.com/office/drawing/2014/main" id="{725F929C-16DC-4495-93F4-EA4596D40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6" name="Oval 407">
                <a:extLst>
                  <a:ext uri="{FF2B5EF4-FFF2-40B4-BE49-F238E27FC236}">
                    <a16:creationId xmlns:a16="http://schemas.microsoft.com/office/drawing/2014/main" id="{221B6849-55AA-4482-A3D8-81661D03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Rectangle 410">
                <a:extLst>
                  <a:ext uri="{FF2B5EF4-FFF2-40B4-BE49-F238E27FC236}">
                    <a16:creationId xmlns:a16="http://schemas.microsoft.com/office/drawing/2014/main" id="{FE67A2B2-64E6-4E29-9C73-22484F638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Oval 411">
                <a:extLst>
                  <a:ext uri="{FF2B5EF4-FFF2-40B4-BE49-F238E27FC236}">
                    <a16:creationId xmlns:a16="http://schemas.microsoft.com/office/drawing/2014/main" id="{1C0B6B43-95DD-4A0A-87DF-5900AEAA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1138">
                <a:extLst>
                  <a:ext uri="{FF2B5EF4-FFF2-40B4-BE49-F238E27FC236}">
                    <a16:creationId xmlns:a16="http://schemas.microsoft.com/office/drawing/2014/main" id="{2F86E63E-CDAF-4C58-9417-331054CC3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2" name="Freeform 1139">
                  <a:extLst>
                    <a:ext uri="{FF2B5EF4-FFF2-40B4-BE49-F238E27FC236}">
                      <a16:creationId xmlns:a16="http://schemas.microsoft.com/office/drawing/2014/main" id="{50961A5A-1826-40F5-B844-A88E76B43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1140">
                  <a:extLst>
                    <a:ext uri="{FF2B5EF4-FFF2-40B4-BE49-F238E27FC236}">
                      <a16:creationId xmlns:a16="http://schemas.microsoft.com/office/drawing/2014/main" id="{2081A5A5-1B84-4971-BCBF-A79B56B6E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0" name="Line 1141">
                <a:extLst>
                  <a:ext uri="{FF2B5EF4-FFF2-40B4-BE49-F238E27FC236}">
                    <a16:creationId xmlns:a16="http://schemas.microsoft.com/office/drawing/2014/main" id="{EFD1931B-A3ED-489D-AD72-F55E2BFB3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Line 1142">
                <a:extLst>
                  <a:ext uri="{FF2B5EF4-FFF2-40B4-BE49-F238E27FC236}">
                    <a16:creationId xmlns:a16="http://schemas.microsoft.com/office/drawing/2014/main" id="{42354811-54F1-4F30-B41B-BF5B01A7F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1143">
              <a:extLst>
                <a:ext uri="{FF2B5EF4-FFF2-40B4-BE49-F238E27FC236}">
                  <a16:creationId xmlns:a16="http://schemas.microsoft.com/office/drawing/2014/main" id="{5542EBD0-54F6-42E9-BE05-011150C19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8" name="Oval 407">
                <a:extLst>
                  <a:ext uri="{FF2B5EF4-FFF2-40B4-BE49-F238E27FC236}">
                    <a16:creationId xmlns:a16="http://schemas.microsoft.com/office/drawing/2014/main" id="{7DD20C30-0EEB-46C9-9D79-3D4BF514B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 410">
                <a:extLst>
                  <a:ext uri="{FF2B5EF4-FFF2-40B4-BE49-F238E27FC236}">
                    <a16:creationId xmlns:a16="http://schemas.microsoft.com/office/drawing/2014/main" id="{9BCF8379-2158-475C-AB99-14CC47F09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l 411">
                <a:extLst>
                  <a:ext uri="{FF2B5EF4-FFF2-40B4-BE49-F238E27FC236}">
                    <a16:creationId xmlns:a16="http://schemas.microsoft.com/office/drawing/2014/main" id="{7C12E063-CFA4-4E9A-AEAD-F5DF5861B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1" name="Group 1147">
                <a:extLst>
                  <a:ext uri="{FF2B5EF4-FFF2-40B4-BE49-F238E27FC236}">
                    <a16:creationId xmlns:a16="http://schemas.microsoft.com/office/drawing/2014/main" id="{618AB2B8-5A38-43E0-BDE4-26CA37E05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4" name="Freeform 1148">
                  <a:extLst>
                    <a:ext uri="{FF2B5EF4-FFF2-40B4-BE49-F238E27FC236}">
                      <a16:creationId xmlns:a16="http://schemas.microsoft.com/office/drawing/2014/main" id="{0F6FBF90-C75A-4BAC-8419-0386CD802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149">
                  <a:extLst>
                    <a:ext uri="{FF2B5EF4-FFF2-40B4-BE49-F238E27FC236}">
                      <a16:creationId xmlns:a16="http://schemas.microsoft.com/office/drawing/2014/main" id="{3DDF0694-72EB-4399-8C9A-06D0F25A3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2" name="Line 1150">
                <a:extLst>
                  <a:ext uri="{FF2B5EF4-FFF2-40B4-BE49-F238E27FC236}">
                    <a16:creationId xmlns:a16="http://schemas.microsoft.com/office/drawing/2014/main" id="{95342E05-201A-42BE-9D42-FC0EBF574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Line 1151">
                <a:extLst>
                  <a:ext uri="{FF2B5EF4-FFF2-40B4-BE49-F238E27FC236}">
                    <a16:creationId xmlns:a16="http://schemas.microsoft.com/office/drawing/2014/main" id="{03C6E68F-B2C6-4577-ACAA-01D2FD9C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Line 1152">
              <a:extLst>
                <a:ext uri="{FF2B5EF4-FFF2-40B4-BE49-F238E27FC236}">
                  <a16:creationId xmlns:a16="http://schemas.microsoft.com/office/drawing/2014/main" id="{A4500DF8-BAF3-458F-BE3E-B7CE01B00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1153">
              <a:extLst>
                <a:ext uri="{FF2B5EF4-FFF2-40B4-BE49-F238E27FC236}">
                  <a16:creationId xmlns:a16="http://schemas.microsoft.com/office/drawing/2014/main" id="{5069034E-99F5-46A0-AFE3-6ADD2E04C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10" name="Oval 407">
                <a:extLst>
                  <a:ext uri="{FF2B5EF4-FFF2-40B4-BE49-F238E27FC236}">
                    <a16:creationId xmlns:a16="http://schemas.microsoft.com/office/drawing/2014/main" id="{EA78338F-D386-4B32-9050-9F804C453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Rectangle 410">
                <a:extLst>
                  <a:ext uri="{FF2B5EF4-FFF2-40B4-BE49-F238E27FC236}">
                    <a16:creationId xmlns:a16="http://schemas.microsoft.com/office/drawing/2014/main" id="{0E1FFDF6-F59F-4C37-A0E2-97D5093E0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Oval 411">
                <a:extLst>
                  <a:ext uri="{FF2B5EF4-FFF2-40B4-BE49-F238E27FC236}">
                    <a16:creationId xmlns:a16="http://schemas.microsoft.com/office/drawing/2014/main" id="{A4988958-5DCA-4D73-BE7E-2294CDD6C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3" name="Group 1157">
                <a:extLst>
                  <a:ext uri="{FF2B5EF4-FFF2-40B4-BE49-F238E27FC236}">
                    <a16:creationId xmlns:a16="http://schemas.microsoft.com/office/drawing/2014/main" id="{8CF27385-7F75-4284-8BA0-ECD5BAC4F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6" name="Freeform 1158">
                  <a:extLst>
                    <a:ext uri="{FF2B5EF4-FFF2-40B4-BE49-F238E27FC236}">
                      <a16:creationId xmlns:a16="http://schemas.microsoft.com/office/drawing/2014/main" id="{E91DFF42-E9EB-45C2-B0FC-619E38D10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159">
                  <a:extLst>
                    <a:ext uri="{FF2B5EF4-FFF2-40B4-BE49-F238E27FC236}">
                      <a16:creationId xmlns:a16="http://schemas.microsoft.com/office/drawing/2014/main" id="{7E064CD4-E60D-4BDC-98F8-222244FFD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Line 1160">
                <a:extLst>
                  <a:ext uri="{FF2B5EF4-FFF2-40B4-BE49-F238E27FC236}">
                    <a16:creationId xmlns:a16="http://schemas.microsoft.com/office/drawing/2014/main" id="{EC991BBE-D8FA-415A-B4EE-DABEEEA7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Line 1161">
                <a:extLst>
                  <a:ext uri="{FF2B5EF4-FFF2-40B4-BE49-F238E27FC236}">
                    <a16:creationId xmlns:a16="http://schemas.microsoft.com/office/drawing/2014/main" id="{C6A98404-1B4A-4E1A-9DBF-DA28C084F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1162">
              <a:extLst>
                <a:ext uri="{FF2B5EF4-FFF2-40B4-BE49-F238E27FC236}">
                  <a16:creationId xmlns:a16="http://schemas.microsoft.com/office/drawing/2014/main" id="{76F4A696-65A1-4F06-8FAC-CA8AD5FE6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2" name="Oval 407">
                <a:extLst>
                  <a:ext uri="{FF2B5EF4-FFF2-40B4-BE49-F238E27FC236}">
                    <a16:creationId xmlns:a16="http://schemas.microsoft.com/office/drawing/2014/main" id="{DB7D1DA4-58C5-4C3D-BF54-C5F6BF111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410">
                <a:extLst>
                  <a:ext uri="{FF2B5EF4-FFF2-40B4-BE49-F238E27FC236}">
                    <a16:creationId xmlns:a16="http://schemas.microsoft.com/office/drawing/2014/main" id="{4B711075-DC64-406F-8ED7-5ACC5F18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Oval 411">
                <a:extLst>
                  <a:ext uri="{FF2B5EF4-FFF2-40B4-BE49-F238E27FC236}">
                    <a16:creationId xmlns:a16="http://schemas.microsoft.com/office/drawing/2014/main" id="{7DA851AE-D9F5-4ABB-A23B-ABD720F27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5" name="Group 1166">
                <a:extLst>
                  <a:ext uri="{FF2B5EF4-FFF2-40B4-BE49-F238E27FC236}">
                    <a16:creationId xmlns:a16="http://schemas.microsoft.com/office/drawing/2014/main" id="{EE740830-1FDA-426A-AA72-89085A871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8" name="Freeform 1167">
                  <a:extLst>
                    <a:ext uri="{FF2B5EF4-FFF2-40B4-BE49-F238E27FC236}">
                      <a16:creationId xmlns:a16="http://schemas.microsoft.com/office/drawing/2014/main" id="{8C22A1F3-7B00-4F89-B660-1BE7DCCAB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1168">
                  <a:extLst>
                    <a:ext uri="{FF2B5EF4-FFF2-40B4-BE49-F238E27FC236}">
                      <a16:creationId xmlns:a16="http://schemas.microsoft.com/office/drawing/2014/main" id="{8EC1FE38-C672-4597-8DE3-817C176AD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6" name="Line 1169">
                <a:extLst>
                  <a:ext uri="{FF2B5EF4-FFF2-40B4-BE49-F238E27FC236}">
                    <a16:creationId xmlns:a16="http://schemas.microsoft.com/office/drawing/2014/main" id="{6162B01C-BD88-4139-BD00-D08887A5D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Line 1170">
                <a:extLst>
                  <a:ext uri="{FF2B5EF4-FFF2-40B4-BE49-F238E27FC236}">
                    <a16:creationId xmlns:a16="http://schemas.microsoft.com/office/drawing/2014/main" id="{5C13F2F1-8399-4F80-86AC-56B0E0E3C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1171">
              <a:extLst>
                <a:ext uri="{FF2B5EF4-FFF2-40B4-BE49-F238E27FC236}">
                  <a16:creationId xmlns:a16="http://schemas.microsoft.com/office/drawing/2014/main" id="{3559FE49-959F-4A74-A3A0-B3C1FD83A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4" name="Oval 407">
                <a:extLst>
                  <a:ext uri="{FF2B5EF4-FFF2-40B4-BE49-F238E27FC236}">
                    <a16:creationId xmlns:a16="http://schemas.microsoft.com/office/drawing/2014/main" id="{98AAC78C-57E6-4212-AD9B-FA88191AA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 410">
                <a:extLst>
                  <a:ext uri="{FF2B5EF4-FFF2-40B4-BE49-F238E27FC236}">
                    <a16:creationId xmlns:a16="http://schemas.microsoft.com/office/drawing/2014/main" id="{8AF93EF2-7BA3-4D98-8555-C3868315A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Oval 411">
                <a:extLst>
                  <a:ext uri="{FF2B5EF4-FFF2-40B4-BE49-F238E27FC236}">
                    <a16:creationId xmlns:a16="http://schemas.microsoft.com/office/drawing/2014/main" id="{0AF3650C-9105-41F9-810E-49BA7B99D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1175">
                <a:extLst>
                  <a:ext uri="{FF2B5EF4-FFF2-40B4-BE49-F238E27FC236}">
                    <a16:creationId xmlns:a16="http://schemas.microsoft.com/office/drawing/2014/main" id="{F8A3A665-32EC-42A1-B2A5-174C27E59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" name="Freeform 1176">
                  <a:extLst>
                    <a:ext uri="{FF2B5EF4-FFF2-40B4-BE49-F238E27FC236}">
                      <a16:creationId xmlns:a16="http://schemas.microsoft.com/office/drawing/2014/main" id="{77B15826-B1C9-4867-879C-A4B25F9EC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177">
                  <a:extLst>
                    <a:ext uri="{FF2B5EF4-FFF2-40B4-BE49-F238E27FC236}">
                      <a16:creationId xmlns:a16="http://schemas.microsoft.com/office/drawing/2014/main" id="{FD89EA89-4B3F-424C-A826-FA5219D8B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" name="Line 1178">
                <a:extLst>
                  <a:ext uri="{FF2B5EF4-FFF2-40B4-BE49-F238E27FC236}">
                    <a16:creationId xmlns:a16="http://schemas.microsoft.com/office/drawing/2014/main" id="{C87CC49B-3A0E-4085-BA87-E83D668D0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" name="Line 1179">
                <a:extLst>
                  <a:ext uri="{FF2B5EF4-FFF2-40B4-BE49-F238E27FC236}">
                    <a16:creationId xmlns:a16="http://schemas.microsoft.com/office/drawing/2014/main" id="{3BBEE382-8F7D-4363-AE35-C1D890D37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1180">
              <a:extLst>
                <a:ext uri="{FF2B5EF4-FFF2-40B4-BE49-F238E27FC236}">
                  <a16:creationId xmlns:a16="http://schemas.microsoft.com/office/drawing/2014/main" id="{1490E25C-A29A-4BD4-BF6A-60F9ADA64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6" name="Oval 407">
                <a:extLst>
                  <a:ext uri="{FF2B5EF4-FFF2-40B4-BE49-F238E27FC236}">
                    <a16:creationId xmlns:a16="http://schemas.microsoft.com/office/drawing/2014/main" id="{C3BB47C4-74F3-4F3C-B918-3F0917E8A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Rectangle 410">
                <a:extLst>
                  <a:ext uri="{FF2B5EF4-FFF2-40B4-BE49-F238E27FC236}">
                    <a16:creationId xmlns:a16="http://schemas.microsoft.com/office/drawing/2014/main" id="{5CC6B36F-5D4C-4AD9-963D-A8FAF03D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Oval 411">
                <a:extLst>
                  <a:ext uri="{FF2B5EF4-FFF2-40B4-BE49-F238E27FC236}">
                    <a16:creationId xmlns:a16="http://schemas.microsoft.com/office/drawing/2014/main" id="{B5B810AE-437E-4C15-ABC1-FAF1ECF75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" name="Group 1184">
                <a:extLst>
                  <a:ext uri="{FF2B5EF4-FFF2-40B4-BE49-F238E27FC236}">
                    <a16:creationId xmlns:a16="http://schemas.microsoft.com/office/drawing/2014/main" id="{1D608463-0F75-48DC-93AB-50028B332E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2" name="Freeform 1185">
                  <a:extLst>
                    <a:ext uri="{FF2B5EF4-FFF2-40B4-BE49-F238E27FC236}">
                      <a16:creationId xmlns:a16="http://schemas.microsoft.com/office/drawing/2014/main" id="{AAF198BC-1AFD-4018-8575-497306D11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186">
                  <a:extLst>
                    <a:ext uri="{FF2B5EF4-FFF2-40B4-BE49-F238E27FC236}">
                      <a16:creationId xmlns:a16="http://schemas.microsoft.com/office/drawing/2014/main" id="{81D99163-3D14-4EA8-8FA4-43D52945E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0" name="Line 1187">
                <a:extLst>
                  <a:ext uri="{FF2B5EF4-FFF2-40B4-BE49-F238E27FC236}">
                    <a16:creationId xmlns:a16="http://schemas.microsoft.com/office/drawing/2014/main" id="{F0E714EE-064D-4EEA-B383-223642A23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" name="Line 1188">
                <a:extLst>
                  <a:ext uri="{FF2B5EF4-FFF2-40B4-BE49-F238E27FC236}">
                    <a16:creationId xmlns:a16="http://schemas.microsoft.com/office/drawing/2014/main" id="{1790BCFA-3A96-48DD-8500-A842111BF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1189">
              <a:extLst>
                <a:ext uri="{FF2B5EF4-FFF2-40B4-BE49-F238E27FC236}">
                  <a16:creationId xmlns:a16="http://schemas.microsoft.com/office/drawing/2014/main" id="{9F564818-D2A5-4087-9006-21882CB31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8" name="Oval 407">
                <a:extLst>
                  <a:ext uri="{FF2B5EF4-FFF2-40B4-BE49-F238E27FC236}">
                    <a16:creationId xmlns:a16="http://schemas.microsoft.com/office/drawing/2014/main" id="{20A5482D-97D6-4FE4-A1BA-E9D2DF5B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ectangle 410">
                <a:extLst>
                  <a:ext uri="{FF2B5EF4-FFF2-40B4-BE49-F238E27FC236}">
                    <a16:creationId xmlns:a16="http://schemas.microsoft.com/office/drawing/2014/main" id="{ACA5E974-BBDE-4101-8A71-CA7D81C12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Oval 411">
                <a:extLst>
                  <a:ext uri="{FF2B5EF4-FFF2-40B4-BE49-F238E27FC236}">
                    <a16:creationId xmlns:a16="http://schemas.microsoft.com/office/drawing/2014/main" id="{67FA9709-A35A-487F-9998-A5839537D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1" name="Group 1193">
                <a:extLst>
                  <a:ext uri="{FF2B5EF4-FFF2-40B4-BE49-F238E27FC236}">
                    <a16:creationId xmlns:a16="http://schemas.microsoft.com/office/drawing/2014/main" id="{B06A3BF5-7C55-4329-9974-18344F3E2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4" name="Freeform 1194">
                  <a:extLst>
                    <a:ext uri="{FF2B5EF4-FFF2-40B4-BE49-F238E27FC236}">
                      <a16:creationId xmlns:a16="http://schemas.microsoft.com/office/drawing/2014/main" id="{5E63CA9B-9E05-4414-B327-AC8871D44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195">
                  <a:extLst>
                    <a:ext uri="{FF2B5EF4-FFF2-40B4-BE49-F238E27FC236}">
                      <a16:creationId xmlns:a16="http://schemas.microsoft.com/office/drawing/2014/main" id="{9A2932B3-5382-41EE-B8AD-28BB98D9A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2" name="Line 1196">
                <a:extLst>
                  <a:ext uri="{FF2B5EF4-FFF2-40B4-BE49-F238E27FC236}">
                    <a16:creationId xmlns:a16="http://schemas.microsoft.com/office/drawing/2014/main" id="{315C114A-FA2B-4AA6-9676-3264C8003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Line 1197">
                <a:extLst>
                  <a:ext uri="{FF2B5EF4-FFF2-40B4-BE49-F238E27FC236}">
                    <a16:creationId xmlns:a16="http://schemas.microsoft.com/office/drawing/2014/main" id="{B96FEB0C-ADC0-4C89-AD46-419DC0B51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1198">
              <a:extLst>
                <a:ext uri="{FF2B5EF4-FFF2-40B4-BE49-F238E27FC236}">
                  <a16:creationId xmlns:a16="http://schemas.microsoft.com/office/drawing/2014/main" id="{8428CFAA-5360-4EAC-AEDB-BCFF4C9A2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70" name="Oval 407">
                <a:extLst>
                  <a:ext uri="{FF2B5EF4-FFF2-40B4-BE49-F238E27FC236}">
                    <a16:creationId xmlns:a16="http://schemas.microsoft.com/office/drawing/2014/main" id="{296C3AA4-AE07-4A77-87ED-2FB9CE7CF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Rectangle 410">
                <a:extLst>
                  <a:ext uri="{FF2B5EF4-FFF2-40B4-BE49-F238E27FC236}">
                    <a16:creationId xmlns:a16="http://schemas.microsoft.com/office/drawing/2014/main" id="{A7D7305C-89C5-4C51-A70B-4699A4543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Oval 411">
                <a:extLst>
                  <a:ext uri="{FF2B5EF4-FFF2-40B4-BE49-F238E27FC236}">
                    <a16:creationId xmlns:a16="http://schemas.microsoft.com/office/drawing/2014/main" id="{F4549FDF-47DB-4E8C-B82A-FEC8D4F87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1202">
                <a:extLst>
                  <a:ext uri="{FF2B5EF4-FFF2-40B4-BE49-F238E27FC236}">
                    <a16:creationId xmlns:a16="http://schemas.microsoft.com/office/drawing/2014/main" id="{41A608D1-6986-4948-9898-CC80ED2E4A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6" name="Freeform 1203">
                  <a:extLst>
                    <a:ext uri="{FF2B5EF4-FFF2-40B4-BE49-F238E27FC236}">
                      <a16:creationId xmlns:a16="http://schemas.microsoft.com/office/drawing/2014/main" id="{9ED644C9-968A-4A57-A825-258FD6F97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204">
                  <a:extLst>
                    <a:ext uri="{FF2B5EF4-FFF2-40B4-BE49-F238E27FC236}">
                      <a16:creationId xmlns:a16="http://schemas.microsoft.com/office/drawing/2014/main" id="{133335C0-336F-4F1A-AEC9-6848D3E5D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4" name="Line 1205">
                <a:extLst>
                  <a:ext uri="{FF2B5EF4-FFF2-40B4-BE49-F238E27FC236}">
                    <a16:creationId xmlns:a16="http://schemas.microsoft.com/office/drawing/2014/main" id="{EE4D90B7-142C-46B6-82AE-473420B7F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Line 1206">
                <a:extLst>
                  <a:ext uri="{FF2B5EF4-FFF2-40B4-BE49-F238E27FC236}">
                    <a16:creationId xmlns:a16="http://schemas.microsoft.com/office/drawing/2014/main" id="{BB7C9387-AF1D-454F-9A3F-6D6EBD2BB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" name="Group 1207">
              <a:extLst>
                <a:ext uri="{FF2B5EF4-FFF2-40B4-BE49-F238E27FC236}">
                  <a16:creationId xmlns:a16="http://schemas.microsoft.com/office/drawing/2014/main" id="{2634ABC2-9448-4BDE-808E-BDE16FF44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6" name="Group 1208">
                <a:extLst>
                  <a:ext uri="{FF2B5EF4-FFF2-40B4-BE49-F238E27FC236}">
                    <a16:creationId xmlns:a16="http://schemas.microsoft.com/office/drawing/2014/main" id="{20F1044F-B142-4868-96AC-E0C3302520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8" name="Freeform 1209">
                  <a:extLst>
                    <a:ext uri="{FF2B5EF4-FFF2-40B4-BE49-F238E27FC236}">
                      <a16:creationId xmlns:a16="http://schemas.microsoft.com/office/drawing/2014/main" id="{30BCCE2D-5A2C-41D2-BFE3-39515AB72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210">
                  <a:extLst>
                    <a:ext uri="{FF2B5EF4-FFF2-40B4-BE49-F238E27FC236}">
                      <a16:creationId xmlns:a16="http://schemas.microsoft.com/office/drawing/2014/main" id="{9DB0802C-1B79-4554-9016-BBCC9BAEA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211">
                  <a:extLst>
                    <a:ext uri="{FF2B5EF4-FFF2-40B4-BE49-F238E27FC236}">
                      <a16:creationId xmlns:a16="http://schemas.microsoft.com/office/drawing/2014/main" id="{E2603237-ECDC-4E95-8BCA-AEFB856E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212">
                  <a:extLst>
                    <a:ext uri="{FF2B5EF4-FFF2-40B4-BE49-F238E27FC236}">
                      <a16:creationId xmlns:a16="http://schemas.microsoft.com/office/drawing/2014/main" id="{262AC14C-63FB-4D40-89D4-B0E903259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213">
                  <a:extLst>
                    <a:ext uri="{FF2B5EF4-FFF2-40B4-BE49-F238E27FC236}">
                      <a16:creationId xmlns:a16="http://schemas.microsoft.com/office/drawing/2014/main" id="{BC4DE7B1-6A50-4249-833A-38A9EC740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214">
                  <a:extLst>
                    <a:ext uri="{FF2B5EF4-FFF2-40B4-BE49-F238E27FC236}">
                      <a16:creationId xmlns:a16="http://schemas.microsoft.com/office/drawing/2014/main" id="{900BCE51-03DC-451F-9D19-978FAC107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215">
                  <a:extLst>
                    <a:ext uri="{FF2B5EF4-FFF2-40B4-BE49-F238E27FC236}">
                      <a16:creationId xmlns:a16="http://schemas.microsoft.com/office/drawing/2014/main" id="{82D61D93-4512-48F4-AB84-44A5174E0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216">
                  <a:extLst>
                    <a:ext uri="{FF2B5EF4-FFF2-40B4-BE49-F238E27FC236}">
                      <a16:creationId xmlns:a16="http://schemas.microsoft.com/office/drawing/2014/main" id="{B8E29BE4-28E6-48D4-A418-E1E1F1D75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217">
                  <a:extLst>
                    <a:ext uri="{FF2B5EF4-FFF2-40B4-BE49-F238E27FC236}">
                      <a16:creationId xmlns:a16="http://schemas.microsoft.com/office/drawing/2014/main" id="{2AC61132-E8D6-4FB3-85FA-9EF57CDE8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218">
                  <a:extLst>
                    <a:ext uri="{FF2B5EF4-FFF2-40B4-BE49-F238E27FC236}">
                      <a16:creationId xmlns:a16="http://schemas.microsoft.com/office/drawing/2014/main" id="{198BAFC9-CBDE-46D3-B06D-0AD8245D6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219">
                  <a:extLst>
                    <a:ext uri="{FF2B5EF4-FFF2-40B4-BE49-F238E27FC236}">
                      <a16:creationId xmlns:a16="http://schemas.microsoft.com/office/drawing/2014/main" id="{8FAF1937-AC6A-48BB-A004-ED1EE3381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220">
                  <a:extLst>
                    <a:ext uri="{FF2B5EF4-FFF2-40B4-BE49-F238E27FC236}">
                      <a16:creationId xmlns:a16="http://schemas.microsoft.com/office/drawing/2014/main" id="{174F28F1-8B4A-4E08-A081-285177122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7" name="Picture 1221" descr="access_point_stylized_gray_small">
                <a:extLst>
                  <a:ext uri="{FF2B5EF4-FFF2-40B4-BE49-F238E27FC236}">
                    <a16:creationId xmlns:a16="http://schemas.microsoft.com/office/drawing/2014/main" id="{20A0F270-CEBB-4393-9701-F56E4E4DD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9" name="Group 1222">
              <a:extLst>
                <a:ext uri="{FF2B5EF4-FFF2-40B4-BE49-F238E27FC236}">
                  <a16:creationId xmlns:a16="http://schemas.microsoft.com/office/drawing/2014/main" id="{7694C0B0-62A5-4909-B7C3-E66F63E7B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2" name="Group 1223">
                <a:extLst>
                  <a:ext uri="{FF2B5EF4-FFF2-40B4-BE49-F238E27FC236}">
                    <a16:creationId xmlns:a16="http://schemas.microsoft.com/office/drawing/2014/main" id="{DD79A0FF-188F-40FA-BCCB-4538563439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4" name="Freeform 1224">
                  <a:extLst>
                    <a:ext uri="{FF2B5EF4-FFF2-40B4-BE49-F238E27FC236}">
                      <a16:creationId xmlns:a16="http://schemas.microsoft.com/office/drawing/2014/main" id="{58377CCD-818C-40B3-A15B-7A04EB85B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225">
                  <a:extLst>
                    <a:ext uri="{FF2B5EF4-FFF2-40B4-BE49-F238E27FC236}">
                      <a16:creationId xmlns:a16="http://schemas.microsoft.com/office/drawing/2014/main" id="{8EC47D05-0900-4FEE-AA33-3510EA9CE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226">
                  <a:extLst>
                    <a:ext uri="{FF2B5EF4-FFF2-40B4-BE49-F238E27FC236}">
                      <a16:creationId xmlns:a16="http://schemas.microsoft.com/office/drawing/2014/main" id="{0AECB35C-A161-471A-9E93-C6412A31D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227">
                  <a:extLst>
                    <a:ext uri="{FF2B5EF4-FFF2-40B4-BE49-F238E27FC236}">
                      <a16:creationId xmlns:a16="http://schemas.microsoft.com/office/drawing/2014/main" id="{371C9A65-CDF5-495C-882B-FAF6AEF64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228">
                  <a:extLst>
                    <a:ext uri="{FF2B5EF4-FFF2-40B4-BE49-F238E27FC236}">
                      <a16:creationId xmlns:a16="http://schemas.microsoft.com/office/drawing/2014/main" id="{75697934-EDF0-48BF-81C6-A182D9EB9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229">
                  <a:extLst>
                    <a:ext uri="{FF2B5EF4-FFF2-40B4-BE49-F238E27FC236}">
                      <a16:creationId xmlns:a16="http://schemas.microsoft.com/office/drawing/2014/main" id="{C7AD9A07-FF71-4D4B-896B-780782CF5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230">
                  <a:extLst>
                    <a:ext uri="{FF2B5EF4-FFF2-40B4-BE49-F238E27FC236}">
                      <a16:creationId xmlns:a16="http://schemas.microsoft.com/office/drawing/2014/main" id="{24003516-A14A-44B4-9434-72670F5074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231">
                  <a:extLst>
                    <a:ext uri="{FF2B5EF4-FFF2-40B4-BE49-F238E27FC236}">
                      <a16:creationId xmlns:a16="http://schemas.microsoft.com/office/drawing/2014/main" id="{632B38F5-8287-403F-B352-41DD419D5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232">
                  <a:extLst>
                    <a:ext uri="{FF2B5EF4-FFF2-40B4-BE49-F238E27FC236}">
                      <a16:creationId xmlns:a16="http://schemas.microsoft.com/office/drawing/2014/main" id="{FCBAA9BF-1260-4FB9-BDFD-108AD197D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233">
                  <a:extLst>
                    <a:ext uri="{FF2B5EF4-FFF2-40B4-BE49-F238E27FC236}">
                      <a16:creationId xmlns:a16="http://schemas.microsoft.com/office/drawing/2014/main" id="{629DDFB1-116D-4938-8BEB-569880C1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234">
                  <a:extLst>
                    <a:ext uri="{FF2B5EF4-FFF2-40B4-BE49-F238E27FC236}">
                      <a16:creationId xmlns:a16="http://schemas.microsoft.com/office/drawing/2014/main" id="{F8E4A5C5-2CDF-4068-81D0-5D1D1C0EB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235">
                  <a:extLst>
                    <a:ext uri="{FF2B5EF4-FFF2-40B4-BE49-F238E27FC236}">
                      <a16:creationId xmlns:a16="http://schemas.microsoft.com/office/drawing/2014/main" id="{6AF11A74-C261-4EDB-9657-2E42310B0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3" name="Picture 1236" descr="access_point_stylized_gray_small">
                <a:extLst>
                  <a:ext uri="{FF2B5EF4-FFF2-40B4-BE49-F238E27FC236}">
                    <a16:creationId xmlns:a16="http://schemas.microsoft.com/office/drawing/2014/main" id="{8F14CD20-097F-4C2B-9C65-0CEEF66A32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0" name="Line 1237">
              <a:extLst>
                <a:ext uri="{FF2B5EF4-FFF2-40B4-BE49-F238E27FC236}">
                  <a16:creationId xmlns:a16="http://schemas.microsoft.com/office/drawing/2014/main" id="{36C5273D-7871-4BB3-89F1-8BA91C4AF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" name="Group 1238">
              <a:extLst>
                <a:ext uri="{FF2B5EF4-FFF2-40B4-BE49-F238E27FC236}">
                  <a16:creationId xmlns:a16="http://schemas.microsoft.com/office/drawing/2014/main" id="{62515DE4-4669-46D0-B708-B737287193E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0" name="Picture 1239" descr="desktop_computer_stylized_medium">
                <a:extLst>
                  <a:ext uri="{FF2B5EF4-FFF2-40B4-BE49-F238E27FC236}">
                    <a16:creationId xmlns:a16="http://schemas.microsoft.com/office/drawing/2014/main" id="{6EC5E4BD-C55E-4E5E-BC68-325CFF851C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40">
                <a:extLst>
                  <a:ext uri="{FF2B5EF4-FFF2-40B4-BE49-F238E27FC236}">
                    <a16:creationId xmlns:a16="http://schemas.microsoft.com/office/drawing/2014/main" id="{8765ED68-282C-4033-9A85-385779BC9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" name="Group 1241">
              <a:extLst>
                <a:ext uri="{FF2B5EF4-FFF2-40B4-BE49-F238E27FC236}">
                  <a16:creationId xmlns:a16="http://schemas.microsoft.com/office/drawing/2014/main" id="{33579E43-F1F4-4FD8-A4C7-94C183CFD20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8" name="Picture 1242" descr="desktop_computer_stylized_medium">
                <a:extLst>
                  <a:ext uri="{FF2B5EF4-FFF2-40B4-BE49-F238E27FC236}">
                    <a16:creationId xmlns:a16="http://schemas.microsoft.com/office/drawing/2014/main" id="{E03ECA6E-FBFF-44B7-B47C-868CD79B9C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9" name="Freeform 1243">
                <a:extLst>
                  <a:ext uri="{FF2B5EF4-FFF2-40B4-BE49-F238E27FC236}">
                    <a16:creationId xmlns:a16="http://schemas.microsoft.com/office/drawing/2014/main" id="{784AE269-9A6C-4728-97F0-F93D1F7FB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3" name="Group 1244">
              <a:extLst>
                <a:ext uri="{FF2B5EF4-FFF2-40B4-BE49-F238E27FC236}">
                  <a16:creationId xmlns:a16="http://schemas.microsoft.com/office/drawing/2014/main" id="{681618F0-33F1-4DBA-914E-F008C22CE1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6" name="Picture 1245" descr="desktop_computer_stylized_medium">
                <a:extLst>
                  <a:ext uri="{FF2B5EF4-FFF2-40B4-BE49-F238E27FC236}">
                    <a16:creationId xmlns:a16="http://schemas.microsoft.com/office/drawing/2014/main" id="{7FD77AD1-4173-4D61-80D9-A3E61D2C4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7" name="Freeform 1246">
                <a:extLst>
                  <a:ext uri="{FF2B5EF4-FFF2-40B4-BE49-F238E27FC236}">
                    <a16:creationId xmlns:a16="http://schemas.microsoft.com/office/drawing/2014/main" id="{605AD318-F1F3-43FA-9D28-0DAB3CE53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4" name="Group 1247">
              <a:extLst>
                <a:ext uri="{FF2B5EF4-FFF2-40B4-BE49-F238E27FC236}">
                  <a16:creationId xmlns:a16="http://schemas.microsoft.com/office/drawing/2014/main" id="{BC89E4F2-4562-42F2-89A2-5DB727885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4" name="Picture 1248" descr="desktop_computer_stylized_medium">
                <a:extLst>
                  <a:ext uri="{FF2B5EF4-FFF2-40B4-BE49-F238E27FC236}">
                    <a16:creationId xmlns:a16="http://schemas.microsoft.com/office/drawing/2014/main" id="{4CE8BD98-B924-4B97-9826-1EDED27CDB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49">
                <a:extLst>
                  <a:ext uri="{FF2B5EF4-FFF2-40B4-BE49-F238E27FC236}">
                    <a16:creationId xmlns:a16="http://schemas.microsoft.com/office/drawing/2014/main" id="{6B31C32E-853C-471E-9DF2-D369E81A0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5" name="Picture 1250" descr="car_icon_small">
              <a:extLst>
                <a:ext uri="{FF2B5EF4-FFF2-40B4-BE49-F238E27FC236}">
                  <a16:creationId xmlns:a16="http://schemas.microsoft.com/office/drawing/2014/main" id="{23358D38-BB84-4F4A-B913-26D86800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6" name="Group 1251">
              <a:extLst>
                <a:ext uri="{FF2B5EF4-FFF2-40B4-BE49-F238E27FC236}">
                  <a16:creationId xmlns:a16="http://schemas.microsoft.com/office/drawing/2014/main" id="{05FF5D8A-D262-459D-9094-D0C3ECEA2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2" name="Picture 1252" descr="iphone_stylized_small">
                <a:extLst>
                  <a:ext uri="{FF2B5EF4-FFF2-40B4-BE49-F238E27FC236}">
                    <a16:creationId xmlns:a16="http://schemas.microsoft.com/office/drawing/2014/main" id="{5382CC63-25F7-4023-B0E8-0A053B8B3A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1253" descr="antenna_radiation_stylized">
                <a:extLst>
                  <a:ext uri="{FF2B5EF4-FFF2-40B4-BE49-F238E27FC236}">
                    <a16:creationId xmlns:a16="http://schemas.microsoft.com/office/drawing/2014/main" id="{3DF5B3B2-98C6-45F4-B2D8-0CB14A7F1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7" name="Group 1254">
              <a:extLst>
                <a:ext uri="{FF2B5EF4-FFF2-40B4-BE49-F238E27FC236}">
                  <a16:creationId xmlns:a16="http://schemas.microsoft.com/office/drawing/2014/main" id="{31D4A36D-BEE1-4A99-8BBD-305446F1D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0" name="Freeform 1255">
                <a:extLst>
                  <a:ext uri="{FF2B5EF4-FFF2-40B4-BE49-F238E27FC236}">
                    <a16:creationId xmlns:a16="http://schemas.microsoft.com/office/drawing/2014/main" id="{E4641523-0078-4D1A-857F-3ED7A5B42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Rectangle 1256">
                <a:extLst>
                  <a:ext uri="{FF2B5EF4-FFF2-40B4-BE49-F238E27FC236}">
                    <a16:creationId xmlns:a16="http://schemas.microsoft.com/office/drawing/2014/main" id="{C9261CEC-5F50-4DDC-A766-5239698AF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2" name="Freeform 1257">
                <a:extLst>
                  <a:ext uri="{FF2B5EF4-FFF2-40B4-BE49-F238E27FC236}">
                    <a16:creationId xmlns:a16="http://schemas.microsoft.com/office/drawing/2014/main" id="{D13D0E1E-7354-4B36-85D1-151D10DF8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1258">
                <a:extLst>
                  <a:ext uri="{FF2B5EF4-FFF2-40B4-BE49-F238E27FC236}">
                    <a16:creationId xmlns:a16="http://schemas.microsoft.com/office/drawing/2014/main" id="{7158130C-C03A-4CB1-9CFF-180BA91B9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Rectangle 1259">
                <a:extLst>
                  <a:ext uri="{FF2B5EF4-FFF2-40B4-BE49-F238E27FC236}">
                    <a16:creationId xmlns:a16="http://schemas.microsoft.com/office/drawing/2014/main" id="{F9C335E1-0281-4647-BCFC-7DC3779A1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05" name="Group 1260">
                <a:extLst>
                  <a:ext uri="{FF2B5EF4-FFF2-40B4-BE49-F238E27FC236}">
                    <a16:creationId xmlns:a16="http://schemas.microsoft.com/office/drawing/2014/main" id="{F29743D0-FA11-4A30-B719-A8D90BAE6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0" name="AutoShape 1261">
                  <a:extLst>
                    <a:ext uri="{FF2B5EF4-FFF2-40B4-BE49-F238E27FC236}">
                      <a16:creationId xmlns:a16="http://schemas.microsoft.com/office/drawing/2014/main" id="{8D6E62C9-CE7B-4CD4-BD5C-725B7B452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31" name="AutoShape 1262">
                  <a:extLst>
                    <a:ext uri="{FF2B5EF4-FFF2-40B4-BE49-F238E27FC236}">
                      <a16:creationId xmlns:a16="http://schemas.microsoft.com/office/drawing/2014/main" id="{E27D1A96-4864-42F8-9DE6-CAB5F05E3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6" name="Rectangle 1263">
                <a:extLst>
                  <a:ext uri="{FF2B5EF4-FFF2-40B4-BE49-F238E27FC236}">
                    <a16:creationId xmlns:a16="http://schemas.microsoft.com/office/drawing/2014/main" id="{FA1A5FB3-9886-4D02-9D7A-89085264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07" name="Group 1264">
                <a:extLst>
                  <a:ext uri="{FF2B5EF4-FFF2-40B4-BE49-F238E27FC236}">
                    <a16:creationId xmlns:a16="http://schemas.microsoft.com/office/drawing/2014/main" id="{94068437-8199-482B-99EE-F873E51B3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8" name="AutoShape 1265">
                  <a:extLst>
                    <a:ext uri="{FF2B5EF4-FFF2-40B4-BE49-F238E27FC236}">
                      <a16:creationId xmlns:a16="http://schemas.microsoft.com/office/drawing/2014/main" id="{B5A2A0A3-1DEF-488B-8FAF-B550DF152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9" name="AutoShape 1266">
                  <a:extLst>
                    <a:ext uri="{FF2B5EF4-FFF2-40B4-BE49-F238E27FC236}">
                      <a16:creationId xmlns:a16="http://schemas.microsoft.com/office/drawing/2014/main" id="{637862AE-EC92-4EA3-B552-9903B8D001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08" name="Rectangle 1267">
                <a:extLst>
                  <a:ext uri="{FF2B5EF4-FFF2-40B4-BE49-F238E27FC236}">
                    <a16:creationId xmlns:a16="http://schemas.microsoft.com/office/drawing/2014/main" id="{6ED38FCE-369A-4DAC-89BC-DE9C5F94D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9" name="Rectangle 1268">
                <a:extLst>
                  <a:ext uri="{FF2B5EF4-FFF2-40B4-BE49-F238E27FC236}">
                    <a16:creationId xmlns:a16="http://schemas.microsoft.com/office/drawing/2014/main" id="{DD27288F-5ACB-491E-971D-2251DBD94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210" name="Group 1269">
                <a:extLst>
                  <a:ext uri="{FF2B5EF4-FFF2-40B4-BE49-F238E27FC236}">
                    <a16:creationId xmlns:a16="http://schemas.microsoft.com/office/drawing/2014/main" id="{DDD3AB1E-2E28-4764-B1BD-0F0834993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6" name="AutoShape 1270">
                  <a:extLst>
                    <a:ext uri="{FF2B5EF4-FFF2-40B4-BE49-F238E27FC236}">
                      <a16:creationId xmlns:a16="http://schemas.microsoft.com/office/drawing/2014/main" id="{675EC395-3670-40CB-859E-1385AD887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7" name="AutoShape 1271">
                  <a:extLst>
                    <a:ext uri="{FF2B5EF4-FFF2-40B4-BE49-F238E27FC236}">
                      <a16:creationId xmlns:a16="http://schemas.microsoft.com/office/drawing/2014/main" id="{0E353ABC-CEA1-4011-820A-EF216BD52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11" name="Freeform 1272">
                <a:extLst>
                  <a:ext uri="{FF2B5EF4-FFF2-40B4-BE49-F238E27FC236}">
                    <a16:creationId xmlns:a16="http://schemas.microsoft.com/office/drawing/2014/main" id="{D5C4A12B-B679-4BDF-BA9C-4719E0126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2" name="Group 1273">
                <a:extLst>
                  <a:ext uri="{FF2B5EF4-FFF2-40B4-BE49-F238E27FC236}">
                    <a16:creationId xmlns:a16="http://schemas.microsoft.com/office/drawing/2014/main" id="{E8CEBD41-71B7-4D53-815A-415F2910AA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4" name="AutoShape 1274">
                  <a:extLst>
                    <a:ext uri="{FF2B5EF4-FFF2-40B4-BE49-F238E27FC236}">
                      <a16:creationId xmlns:a16="http://schemas.microsoft.com/office/drawing/2014/main" id="{F1BB6596-09AB-4233-B176-028F86768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225" name="AutoShape 1275">
                  <a:extLst>
                    <a:ext uri="{FF2B5EF4-FFF2-40B4-BE49-F238E27FC236}">
                      <a16:creationId xmlns:a16="http://schemas.microsoft.com/office/drawing/2014/main" id="{990A1094-018A-4669-97BE-0F7DF4557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213" name="Rectangle 1276">
                <a:extLst>
                  <a:ext uri="{FF2B5EF4-FFF2-40B4-BE49-F238E27FC236}">
                    <a16:creationId xmlns:a16="http://schemas.microsoft.com/office/drawing/2014/main" id="{8AED536E-595B-44CE-87E2-89C9DB9AC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4" name="Freeform 1277">
                <a:extLst>
                  <a:ext uri="{FF2B5EF4-FFF2-40B4-BE49-F238E27FC236}">
                    <a16:creationId xmlns:a16="http://schemas.microsoft.com/office/drawing/2014/main" id="{53CECC53-3D31-4A3E-917D-5D2DC17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1278">
                <a:extLst>
                  <a:ext uri="{FF2B5EF4-FFF2-40B4-BE49-F238E27FC236}">
                    <a16:creationId xmlns:a16="http://schemas.microsoft.com/office/drawing/2014/main" id="{F3762A46-AB98-4EA3-8A1E-7E82F5D32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Oval 1279">
                <a:extLst>
                  <a:ext uri="{FF2B5EF4-FFF2-40B4-BE49-F238E27FC236}">
                    <a16:creationId xmlns:a16="http://schemas.microsoft.com/office/drawing/2014/main" id="{DF4FEFAF-3102-4BA1-ABB0-F04A2B9F2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7" name="Freeform 1280">
                <a:extLst>
                  <a:ext uri="{FF2B5EF4-FFF2-40B4-BE49-F238E27FC236}">
                    <a16:creationId xmlns:a16="http://schemas.microsoft.com/office/drawing/2014/main" id="{D9538719-9AAA-409F-A2EE-D152317CB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AutoShape 1281">
                <a:extLst>
                  <a:ext uri="{FF2B5EF4-FFF2-40B4-BE49-F238E27FC236}">
                    <a16:creationId xmlns:a16="http://schemas.microsoft.com/office/drawing/2014/main" id="{AE268D01-2A89-463F-945D-4EB398400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19" name="AutoShape 1282">
                <a:extLst>
                  <a:ext uri="{FF2B5EF4-FFF2-40B4-BE49-F238E27FC236}">
                    <a16:creationId xmlns:a16="http://schemas.microsoft.com/office/drawing/2014/main" id="{227636F5-1EEC-452D-A39A-B30746198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20" name="Oval 1283">
                <a:extLst>
                  <a:ext uri="{FF2B5EF4-FFF2-40B4-BE49-F238E27FC236}">
                    <a16:creationId xmlns:a16="http://schemas.microsoft.com/office/drawing/2014/main" id="{82F11389-7918-409E-AF2D-76126B45E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21" name="Oval 1284">
                <a:extLst>
                  <a:ext uri="{FF2B5EF4-FFF2-40B4-BE49-F238E27FC236}">
                    <a16:creationId xmlns:a16="http://schemas.microsoft.com/office/drawing/2014/main" id="{772017E9-264A-4A59-9FF5-4A1F1A565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2" name="Oval 1285">
                <a:extLst>
                  <a:ext uri="{FF2B5EF4-FFF2-40B4-BE49-F238E27FC236}">
                    <a16:creationId xmlns:a16="http://schemas.microsoft.com/office/drawing/2014/main" id="{55C14282-5E8D-4491-B381-7EC2372A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23" name="Rectangle 1286">
                <a:extLst>
                  <a:ext uri="{FF2B5EF4-FFF2-40B4-BE49-F238E27FC236}">
                    <a16:creationId xmlns:a16="http://schemas.microsoft.com/office/drawing/2014/main" id="{DBEDEC5A-6E0B-4D4C-8445-80761A740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grpSp>
          <p:nvGrpSpPr>
            <p:cNvPr id="68" name="Group 1287">
              <a:extLst>
                <a:ext uri="{FF2B5EF4-FFF2-40B4-BE49-F238E27FC236}">
                  <a16:creationId xmlns:a16="http://schemas.microsoft.com/office/drawing/2014/main" id="{0A123CF7-B59E-4B30-8C81-81930D632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8" name="Freeform 1288">
                <a:extLst>
                  <a:ext uri="{FF2B5EF4-FFF2-40B4-BE49-F238E27FC236}">
                    <a16:creationId xmlns:a16="http://schemas.microsoft.com/office/drawing/2014/main" id="{CBF6743E-0A87-455C-9183-8D64BB989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Rectangle 1289">
                <a:extLst>
                  <a:ext uri="{FF2B5EF4-FFF2-40B4-BE49-F238E27FC236}">
                    <a16:creationId xmlns:a16="http://schemas.microsoft.com/office/drawing/2014/main" id="{271D9ED3-C6A7-4E7E-9C27-E598CB093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70" name="Freeform 1290">
                <a:extLst>
                  <a:ext uri="{FF2B5EF4-FFF2-40B4-BE49-F238E27FC236}">
                    <a16:creationId xmlns:a16="http://schemas.microsoft.com/office/drawing/2014/main" id="{26A71B5F-8ACC-4381-A9ED-66B7B1AB1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1291">
                <a:extLst>
                  <a:ext uri="{FF2B5EF4-FFF2-40B4-BE49-F238E27FC236}">
                    <a16:creationId xmlns:a16="http://schemas.microsoft.com/office/drawing/2014/main" id="{2B755326-0934-4321-A0B6-9CBE3ECF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Rectangle 1292">
                <a:extLst>
                  <a:ext uri="{FF2B5EF4-FFF2-40B4-BE49-F238E27FC236}">
                    <a16:creationId xmlns:a16="http://schemas.microsoft.com/office/drawing/2014/main" id="{3888A4D4-5F92-4980-A053-BAAD48D73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73" name="Group 1293">
                <a:extLst>
                  <a:ext uri="{FF2B5EF4-FFF2-40B4-BE49-F238E27FC236}">
                    <a16:creationId xmlns:a16="http://schemas.microsoft.com/office/drawing/2014/main" id="{A48A3103-5BE9-4D3E-A3CA-9550A22DC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8" name="AutoShape 1294">
                  <a:extLst>
                    <a:ext uri="{FF2B5EF4-FFF2-40B4-BE49-F238E27FC236}">
                      <a16:creationId xmlns:a16="http://schemas.microsoft.com/office/drawing/2014/main" id="{FBE10938-A3A4-47C6-98EB-97434DD8A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9" name="AutoShape 1295">
                  <a:extLst>
                    <a:ext uri="{FF2B5EF4-FFF2-40B4-BE49-F238E27FC236}">
                      <a16:creationId xmlns:a16="http://schemas.microsoft.com/office/drawing/2014/main" id="{0DCB54AE-97B0-4B72-BC71-95D55D36D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4" name="Rectangle 1296">
                <a:extLst>
                  <a:ext uri="{FF2B5EF4-FFF2-40B4-BE49-F238E27FC236}">
                    <a16:creationId xmlns:a16="http://schemas.microsoft.com/office/drawing/2014/main" id="{529AA210-A4E4-4716-84FF-3A9BEE7CB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75" name="Group 1297">
                <a:extLst>
                  <a:ext uri="{FF2B5EF4-FFF2-40B4-BE49-F238E27FC236}">
                    <a16:creationId xmlns:a16="http://schemas.microsoft.com/office/drawing/2014/main" id="{5171C47E-B0E1-4BC3-BDD8-DE829F35B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6" name="AutoShape 1298">
                  <a:extLst>
                    <a:ext uri="{FF2B5EF4-FFF2-40B4-BE49-F238E27FC236}">
                      <a16:creationId xmlns:a16="http://schemas.microsoft.com/office/drawing/2014/main" id="{C960B3F6-7C9A-4F69-9022-784703343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7" name="AutoShape 1299">
                  <a:extLst>
                    <a:ext uri="{FF2B5EF4-FFF2-40B4-BE49-F238E27FC236}">
                      <a16:creationId xmlns:a16="http://schemas.microsoft.com/office/drawing/2014/main" id="{758AC8D3-0F2E-49F8-8AFE-BBB8959D3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6" name="Rectangle 1300">
                <a:extLst>
                  <a:ext uri="{FF2B5EF4-FFF2-40B4-BE49-F238E27FC236}">
                    <a16:creationId xmlns:a16="http://schemas.microsoft.com/office/drawing/2014/main" id="{44FA3D88-466A-44FD-8372-DF0AA6EEF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77" name="Rectangle 1301">
                <a:extLst>
                  <a:ext uri="{FF2B5EF4-FFF2-40B4-BE49-F238E27FC236}">
                    <a16:creationId xmlns:a16="http://schemas.microsoft.com/office/drawing/2014/main" id="{2BE7EF85-61FD-4CB9-8473-EE3DB5FBE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grpSp>
            <p:nvGrpSpPr>
              <p:cNvPr id="178" name="Group 1302">
                <a:extLst>
                  <a:ext uri="{FF2B5EF4-FFF2-40B4-BE49-F238E27FC236}">
                    <a16:creationId xmlns:a16="http://schemas.microsoft.com/office/drawing/2014/main" id="{112090AB-A902-4878-A52C-B6B63A9E95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4" name="AutoShape 1303">
                  <a:extLst>
                    <a:ext uri="{FF2B5EF4-FFF2-40B4-BE49-F238E27FC236}">
                      <a16:creationId xmlns:a16="http://schemas.microsoft.com/office/drawing/2014/main" id="{3767561F-A68E-4900-8B6A-2CCAD3C469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5" name="AutoShape 1304">
                  <a:extLst>
                    <a:ext uri="{FF2B5EF4-FFF2-40B4-BE49-F238E27FC236}">
                      <a16:creationId xmlns:a16="http://schemas.microsoft.com/office/drawing/2014/main" id="{6A2CA6F7-DF6F-4DC2-B4D9-236DB81A0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79" name="Freeform 1305">
                <a:extLst>
                  <a:ext uri="{FF2B5EF4-FFF2-40B4-BE49-F238E27FC236}">
                    <a16:creationId xmlns:a16="http://schemas.microsoft.com/office/drawing/2014/main" id="{3CF2F164-3472-47AA-B7D7-D9FBF0C71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0" name="Group 1306">
                <a:extLst>
                  <a:ext uri="{FF2B5EF4-FFF2-40B4-BE49-F238E27FC236}">
                    <a16:creationId xmlns:a16="http://schemas.microsoft.com/office/drawing/2014/main" id="{8BDA18F6-113A-4ED5-AC91-2601DDE6C9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2" name="AutoShape 1307">
                  <a:extLst>
                    <a:ext uri="{FF2B5EF4-FFF2-40B4-BE49-F238E27FC236}">
                      <a16:creationId xmlns:a16="http://schemas.microsoft.com/office/drawing/2014/main" id="{B9E8AE30-9AAC-4521-9737-7FF84B581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193" name="AutoShape 1308">
                  <a:extLst>
                    <a:ext uri="{FF2B5EF4-FFF2-40B4-BE49-F238E27FC236}">
                      <a16:creationId xmlns:a16="http://schemas.microsoft.com/office/drawing/2014/main" id="{A214827B-8A51-477E-87CF-FCF6081AB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</p:grpSp>
          <p:sp>
            <p:nvSpPr>
              <p:cNvPr id="181" name="Rectangle 1309">
                <a:extLst>
                  <a:ext uri="{FF2B5EF4-FFF2-40B4-BE49-F238E27FC236}">
                    <a16:creationId xmlns:a16="http://schemas.microsoft.com/office/drawing/2014/main" id="{4B7544DF-0F1B-4BA8-987F-834217381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2" name="Freeform 1310">
                <a:extLst>
                  <a:ext uri="{FF2B5EF4-FFF2-40B4-BE49-F238E27FC236}">
                    <a16:creationId xmlns:a16="http://schemas.microsoft.com/office/drawing/2014/main" id="{F229601F-2B95-4E1D-BB02-C98132550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1311">
                <a:extLst>
                  <a:ext uri="{FF2B5EF4-FFF2-40B4-BE49-F238E27FC236}">
                    <a16:creationId xmlns:a16="http://schemas.microsoft.com/office/drawing/2014/main" id="{54889035-DB79-4D8C-BF64-49BA26C4E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Oval 1312">
                <a:extLst>
                  <a:ext uri="{FF2B5EF4-FFF2-40B4-BE49-F238E27FC236}">
                    <a16:creationId xmlns:a16="http://schemas.microsoft.com/office/drawing/2014/main" id="{D395D561-0322-41D2-B2B6-D4CF31DF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5" name="Freeform 1313">
                <a:extLst>
                  <a:ext uri="{FF2B5EF4-FFF2-40B4-BE49-F238E27FC236}">
                    <a16:creationId xmlns:a16="http://schemas.microsoft.com/office/drawing/2014/main" id="{06B25D13-DC6E-49FF-8AF3-0C5F5767F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AutoShape 1314">
                <a:extLst>
                  <a:ext uri="{FF2B5EF4-FFF2-40B4-BE49-F238E27FC236}">
                    <a16:creationId xmlns:a16="http://schemas.microsoft.com/office/drawing/2014/main" id="{C5938C63-5579-4E0F-AFFC-CA1D184EA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7" name="AutoShape 1315">
                <a:extLst>
                  <a:ext uri="{FF2B5EF4-FFF2-40B4-BE49-F238E27FC236}">
                    <a16:creationId xmlns:a16="http://schemas.microsoft.com/office/drawing/2014/main" id="{6BA87547-8349-402D-B4FA-EFB7E8536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8" name="Oval 1316">
                <a:extLst>
                  <a:ext uri="{FF2B5EF4-FFF2-40B4-BE49-F238E27FC236}">
                    <a16:creationId xmlns:a16="http://schemas.microsoft.com/office/drawing/2014/main" id="{436CA843-ABD1-45CD-BF0C-82E7B8B43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89" name="Oval 1317">
                <a:extLst>
                  <a:ext uri="{FF2B5EF4-FFF2-40B4-BE49-F238E27FC236}">
                    <a16:creationId xmlns:a16="http://schemas.microsoft.com/office/drawing/2014/main" id="{049B8785-7FBA-4F13-A8FF-D3DEA8366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0" name="Oval 1318">
                <a:extLst>
                  <a:ext uri="{FF2B5EF4-FFF2-40B4-BE49-F238E27FC236}">
                    <a16:creationId xmlns:a16="http://schemas.microsoft.com/office/drawing/2014/main" id="{7DCBE51D-5FFD-4064-AC2A-391BC0493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91" name="Rectangle 1319">
                <a:extLst>
                  <a:ext uri="{FF2B5EF4-FFF2-40B4-BE49-F238E27FC236}">
                    <a16:creationId xmlns:a16="http://schemas.microsoft.com/office/drawing/2014/main" id="{1BB1707E-07C4-4EC2-888D-195A28965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grpSp>
          <p:nvGrpSpPr>
            <p:cNvPr id="69" name="Group 1320">
              <a:extLst>
                <a:ext uri="{FF2B5EF4-FFF2-40B4-BE49-F238E27FC236}">
                  <a16:creationId xmlns:a16="http://schemas.microsoft.com/office/drawing/2014/main" id="{2ED41CC5-15CD-4615-903C-C76126717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5" name="Picture 1321" descr="antenna_stylized">
                <a:extLst>
                  <a:ext uri="{FF2B5EF4-FFF2-40B4-BE49-F238E27FC236}">
                    <a16:creationId xmlns:a16="http://schemas.microsoft.com/office/drawing/2014/main" id="{A8A3AD90-D9CA-43EA-BDCF-7EAFAA7E7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Picture 1322" descr="laptop_keyboard">
                <a:extLst>
                  <a:ext uri="{FF2B5EF4-FFF2-40B4-BE49-F238E27FC236}">
                    <a16:creationId xmlns:a16="http://schemas.microsoft.com/office/drawing/2014/main" id="{A2A2AC1E-B843-4310-873F-D4F879810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Freeform 1323">
                <a:extLst>
                  <a:ext uri="{FF2B5EF4-FFF2-40B4-BE49-F238E27FC236}">
                    <a16:creationId xmlns:a16="http://schemas.microsoft.com/office/drawing/2014/main" id="{4FACF754-1134-4A01-8698-49DC093B6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8" name="Picture 1324" descr="screen">
                <a:extLst>
                  <a:ext uri="{FF2B5EF4-FFF2-40B4-BE49-F238E27FC236}">
                    <a16:creationId xmlns:a16="http://schemas.microsoft.com/office/drawing/2014/main" id="{9D0F9BCA-9864-4640-9B84-814F5AD3A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" name="Freeform 1325">
                <a:extLst>
                  <a:ext uri="{FF2B5EF4-FFF2-40B4-BE49-F238E27FC236}">
                    <a16:creationId xmlns:a16="http://schemas.microsoft.com/office/drawing/2014/main" id="{3FC24B21-4A87-4CEA-A1DF-B3E16DAD6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326">
                <a:extLst>
                  <a:ext uri="{FF2B5EF4-FFF2-40B4-BE49-F238E27FC236}">
                    <a16:creationId xmlns:a16="http://schemas.microsoft.com/office/drawing/2014/main" id="{E2076CA9-0930-4D1A-A6A2-094C1E8F5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327">
                <a:extLst>
                  <a:ext uri="{FF2B5EF4-FFF2-40B4-BE49-F238E27FC236}">
                    <a16:creationId xmlns:a16="http://schemas.microsoft.com/office/drawing/2014/main" id="{EFB767BC-99FB-4259-A8C0-C5617F42D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328">
                <a:extLst>
                  <a:ext uri="{FF2B5EF4-FFF2-40B4-BE49-F238E27FC236}">
                    <a16:creationId xmlns:a16="http://schemas.microsoft.com/office/drawing/2014/main" id="{C97E683E-603F-4503-9E72-7B2B0D0C4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329">
                <a:extLst>
                  <a:ext uri="{FF2B5EF4-FFF2-40B4-BE49-F238E27FC236}">
                    <a16:creationId xmlns:a16="http://schemas.microsoft.com/office/drawing/2014/main" id="{7DDD37A1-96DD-458F-88F9-F8A27E37E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330">
                <a:extLst>
                  <a:ext uri="{FF2B5EF4-FFF2-40B4-BE49-F238E27FC236}">
                    <a16:creationId xmlns:a16="http://schemas.microsoft.com/office/drawing/2014/main" id="{5908B06F-2839-427B-9E79-4ADDE67BA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" name="Group 1331">
                <a:extLst>
                  <a:ext uri="{FF2B5EF4-FFF2-40B4-BE49-F238E27FC236}">
                    <a16:creationId xmlns:a16="http://schemas.microsoft.com/office/drawing/2014/main" id="{73E9F807-070C-4A16-A4F1-90579366C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2" name="Freeform 1332">
                  <a:extLst>
                    <a:ext uri="{FF2B5EF4-FFF2-40B4-BE49-F238E27FC236}">
                      <a16:creationId xmlns:a16="http://schemas.microsoft.com/office/drawing/2014/main" id="{C8E22088-B702-46D1-B948-E03166A5A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333">
                  <a:extLst>
                    <a:ext uri="{FF2B5EF4-FFF2-40B4-BE49-F238E27FC236}">
                      <a16:creationId xmlns:a16="http://schemas.microsoft.com/office/drawing/2014/main" id="{A6C5528D-F8E7-4BB5-A253-032B47D63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334">
                  <a:extLst>
                    <a:ext uri="{FF2B5EF4-FFF2-40B4-BE49-F238E27FC236}">
                      <a16:creationId xmlns:a16="http://schemas.microsoft.com/office/drawing/2014/main" id="{727E5690-2516-4791-A9C7-639B23DA4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335">
                  <a:extLst>
                    <a:ext uri="{FF2B5EF4-FFF2-40B4-BE49-F238E27FC236}">
                      <a16:creationId xmlns:a16="http://schemas.microsoft.com/office/drawing/2014/main" id="{77197F39-C2FF-41CB-89DC-7BF2FCB6C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336">
                  <a:extLst>
                    <a:ext uri="{FF2B5EF4-FFF2-40B4-BE49-F238E27FC236}">
                      <a16:creationId xmlns:a16="http://schemas.microsoft.com/office/drawing/2014/main" id="{23CDCD90-C6A5-41E9-A7B5-82665A0CB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1337">
                  <a:extLst>
                    <a:ext uri="{FF2B5EF4-FFF2-40B4-BE49-F238E27FC236}">
                      <a16:creationId xmlns:a16="http://schemas.microsoft.com/office/drawing/2014/main" id="{228351A1-DD19-4BB3-8503-4DFD000751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Freeform 1338">
                <a:extLst>
                  <a:ext uri="{FF2B5EF4-FFF2-40B4-BE49-F238E27FC236}">
                    <a16:creationId xmlns:a16="http://schemas.microsoft.com/office/drawing/2014/main" id="{C521055F-F321-4AE9-BA78-872264702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339">
                <a:extLst>
                  <a:ext uri="{FF2B5EF4-FFF2-40B4-BE49-F238E27FC236}">
                    <a16:creationId xmlns:a16="http://schemas.microsoft.com/office/drawing/2014/main" id="{66406A00-0BE3-46B2-9D4B-6F533F828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340">
                <a:extLst>
                  <a:ext uri="{FF2B5EF4-FFF2-40B4-BE49-F238E27FC236}">
                    <a16:creationId xmlns:a16="http://schemas.microsoft.com/office/drawing/2014/main" id="{13DBD67B-D999-4A5D-A44D-061D310B5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341">
                <a:extLst>
                  <a:ext uri="{FF2B5EF4-FFF2-40B4-BE49-F238E27FC236}">
                    <a16:creationId xmlns:a16="http://schemas.microsoft.com/office/drawing/2014/main" id="{C3BEF9A4-32DE-4D48-93E2-D535FF4EB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342">
                <a:extLst>
                  <a:ext uri="{FF2B5EF4-FFF2-40B4-BE49-F238E27FC236}">
                    <a16:creationId xmlns:a16="http://schemas.microsoft.com/office/drawing/2014/main" id="{B1706E45-14C0-41B3-9B0D-3C0CB480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1343">
                <a:extLst>
                  <a:ext uri="{FF2B5EF4-FFF2-40B4-BE49-F238E27FC236}">
                    <a16:creationId xmlns:a16="http://schemas.microsoft.com/office/drawing/2014/main" id="{331EB8C4-983C-415D-8F34-674BD34BA8C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344">
              <a:extLst>
                <a:ext uri="{FF2B5EF4-FFF2-40B4-BE49-F238E27FC236}">
                  <a16:creationId xmlns:a16="http://schemas.microsoft.com/office/drawing/2014/main" id="{77D062A9-707C-4069-8B5E-F8E349107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2" name="Picture 1345" descr="antenna_stylized">
                <a:extLst>
                  <a:ext uri="{FF2B5EF4-FFF2-40B4-BE49-F238E27FC236}">
                    <a16:creationId xmlns:a16="http://schemas.microsoft.com/office/drawing/2014/main" id="{6AB257BD-FCB2-411E-89A4-439E6C6E56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1346" descr="laptop_keyboard">
                <a:extLst>
                  <a:ext uri="{FF2B5EF4-FFF2-40B4-BE49-F238E27FC236}">
                    <a16:creationId xmlns:a16="http://schemas.microsoft.com/office/drawing/2014/main" id="{E6A79E11-A030-4DC8-BB44-DCBE932DD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Freeform 1347">
                <a:extLst>
                  <a:ext uri="{FF2B5EF4-FFF2-40B4-BE49-F238E27FC236}">
                    <a16:creationId xmlns:a16="http://schemas.microsoft.com/office/drawing/2014/main" id="{4007E7C6-B8E6-4539-8FF2-2E77C4775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5" name="Picture 1348" descr="screen">
                <a:extLst>
                  <a:ext uri="{FF2B5EF4-FFF2-40B4-BE49-F238E27FC236}">
                    <a16:creationId xmlns:a16="http://schemas.microsoft.com/office/drawing/2014/main" id="{7C6095B7-E9E4-4AB6-B2A7-67C71BCA26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Freeform 1349">
                <a:extLst>
                  <a:ext uri="{FF2B5EF4-FFF2-40B4-BE49-F238E27FC236}">
                    <a16:creationId xmlns:a16="http://schemas.microsoft.com/office/drawing/2014/main" id="{28F48E13-9E29-4306-9FBA-D92600434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350">
                <a:extLst>
                  <a:ext uri="{FF2B5EF4-FFF2-40B4-BE49-F238E27FC236}">
                    <a16:creationId xmlns:a16="http://schemas.microsoft.com/office/drawing/2014/main" id="{4E5D73C7-56CC-4279-932E-D9450A9DB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351">
                <a:extLst>
                  <a:ext uri="{FF2B5EF4-FFF2-40B4-BE49-F238E27FC236}">
                    <a16:creationId xmlns:a16="http://schemas.microsoft.com/office/drawing/2014/main" id="{B3D79125-D6C3-4413-AC83-3B1BD497A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352">
                <a:extLst>
                  <a:ext uri="{FF2B5EF4-FFF2-40B4-BE49-F238E27FC236}">
                    <a16:creationId xmlns:a16="http://schemas.microsoft.com/office/drawing/2014/main" id="{250C2DE7-D0D9-46EF-B59A-0146F9073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353">
                <a:extLst>
                  <a:ext uri="{FF2B5EF4-FFF2-40B4-BE49-F238E27FC236}">
                    <a16:creationId xmlns:a16="http://schemas.microsoft.com/office/drawing/2014/main" id="{A8AC7A44-9472-4BE0-BB35-05EFA57F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354">
                <a:extLst>
                  <a:ext uri="{FF2B5EF4-FFF2-40B4-BE49-F238E27FC236}">
                    <a16:creationId xmlns:a16="http://schemas.microsoft.com/office/drawing/2014/main" id="{413AE3A0-0E1B-4AAC-A114-08C100ED6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2" name="Group 1355">
                <a:extLst>
                  <a:ext uri="{FF2B5EF4-FFF2-40B4-BE49-F238E27FC236}">
                    <a16:creationId xmlns:a16="http://schemas.microsoft.com/office/drawing/2014/main" id="{7E2A2016-F60C-4DDE-97DF-983A593769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9" name="Freeform 1356">
                  <a:extLst>
                    <a:ext uri="{FF2B5EF4-FFF2-40B4-BE49-F238E27FC236}">
                      <a16:creationId xmlns:a16="http://schemas.microsoft.com/office/drawing/2014/main" id="{89D044B7-88A7-4C3C-B894-ACBBC7CE0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357">
                  <a:extLst>
                    <a:ext uri="{FF2B5EF4-FFF2-40B4-BE49-F238E27FC236}">
                      <a16:creationId xmlns:a16="http://schemas.microsoft.com/office/drawing/2014/main" id="{73937195-8723-4715-96DD-5B452DD25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358">
                  <a:extLst>
                    <a:ext uri="{FF2B5EF4-FFF2-40B4-BE49-F238E27FC236}">
                      <a16:creationId xmlns:a16="http://schemas.microsoft.com/office/drawing/2014/main" id="{212104D4-CD02-43CC-80CC-4B509C838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359">
                  <a:extLst>
                    <a:ext uri="{FF2B5EF4-FFF2-40B4-BE49-F238E27FC236}">
                      <a16:creationId xmlns:a16="http://schemas.microsoft.com/office/drawing/2014/main" id="{6EC8820B-4A45-4C0C-8F3B-AF0C885B6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360">
                  <a:extLst>
                    <a:ext uri="{FF2B5EF4-FFF2-40B4-BE49-F238E27FC236}">
                      <a16:creationId xmlns:a16="http://schemas.microsoft.com/office/drawing/2014/main" id="{5E45A37A-DECD-4C92-BC71-F18CC796B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361">
                  <a:extLst>
                    <a:ext uri="{FF2B5EF4-FFF2-40B4-BE49-F238E27FC236}">
                      <a16:creationId xmlns:a16="http://schemas.microsoft.com/office/drawing/2014/main" id="{60837999-0DDE-4BFA-A723-DDD703385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" name="Freeform 1362">
                <a:extLst>
                  <a:ext uri="{FF2B5EF4-FFF2-40B4-BE49-F238E27FC236}">
                    <a16:creationId xmlns:a16="http://schemas.microsoft.com/office/drawing/2014/main" id="{EAD0F8FC-793E-48F9-A382-B203B412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363">
                <a:extLst>
                  <a:ext uri="{FF2B5EF4-FFF2-40B4-BE49-F238E27FC236}">
                    <a16:creationId xmlns:a16="http://schemas.microsoft.com/office/drawing/2014/main" id="{3D1ABF80-8C5A-4AB2-8F8F-CDD18DA79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364">
                <a:extLst>
                  <a:ext uri="{FF2B5EF4-FFF2-40B4-BE49-F238E27FC236}">
                    <a16:creationId xmlns:a16="http://schemas.microsoft.com/office/drawing/2014/main" id="{4526BB6E-5D4B-4C9C-A677-67EC24169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365">
                <a:extLst>
                  <a:ext uri="{FF2B5EF4-FFF2-40B4-BE49-F238E27FC236}">
                    <a16:creationId xmlns:a16="http://schemas.microsoft.com/office/drawing/2014/main" id="{47BC3B6D-DEE4-430A-B632-FEB556D34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366">
                <a:extLst>
                  <a:ext uri="{FF2B5EF4-FFF2-40B4-BE49-F238E27FC236}">
                    <a16:creationId xmlns:a16="http://schemas.microsoft.com/office/drawing/2014/main" id="{C4ADE251-EF0C-48ED-AB85-1C13FC04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1367">
                <a:extLst>
                  <a:ext uri="{FF2B5EF4-FFF2-40B4-BE49-F238E27FC236}">
                    <a16:creationId xmlns:a16="http://schemas.microsoft.com/office/drawing/2014/main" id="{D0B759CD-E7FD-46A7-92A6-D27849AC52F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1368">
              <a:extLst>
                <a:ext uri="{FF2B5EF4-FFF2-40B4-BE49-F238E27FC236}">
                  <a16:creationId xmlns:a16="http://schemas.microsoft.com/office/drawing/2014/main" id="{149E9424-C4BA-484D-A4C6-FC5A41EBF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9" name="Picture 1369" descr="antenna_stylized">
                <a:extLst>
                  <a:ext uri="{FF2B5EF4-FFF2-40B4-BE49-F238E27FC236}">
                    <a16:creationId xmlns:a16="http://schemas.microsoft.com/office/drawing/2014/main" id="{38FBEBCF-6BB3-4444-A358-3DD1CC7AA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1370" descr="laptop_keyboard">
                <a:extLst>
                  <a:ext uri="{FF2B5EF4-FFF2-40B4-BE49-F238E27FC236}">
                    <a16:creationId xmlns:a16="http://schemas.microsoft.com/office/drawing/2014/main" id="{8C69ECFF-D437-4F8B-B525-609FE21D2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Freeform 1371">
                <a:extLst>
                  <a:ext uri="{FF2B5EF4-FFF2-40B4-BE49-F238E27FC236}">
                    <a16:creationId xmlns:a16="http://schemas.microsoft.com/office/drawing/2014/main" id="{3EDD73D0-4B5D-45F2-9D56-BD8F6142F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2" name="Picture 1372" descr="screen">
                <a:extLst>
                  <a:ext uri="{FF2B5EF4-FFF2-40B4-BE49-F238E27FC236}">
                    <a16:creationId xmlns:a16="http://schemas.microsoft.com/office/drawing/2014/main" id="{A19C3815-5116-45B0-8785-07B84A7C72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1373">
                <a:extLst>
                  <a:ext uri="{FF2B5EF4-FFF2-40B4-BE49-F238E27FC236}">
                    <a16:creationId xmlns:a16="http://schemas.microsoft.com/office/drawing/2014/main" id="{73610C5B-3035-48BF-9682-360F2250D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374">
                <a:extLst>
                  <a:ext uri="{FF2B5EF4-FFF2-40B4-BE49-F238E27FC236}">
                    <a16:creationId xmlns:a16="http://schemas.microsoft.com/office/drawing/2014/main" id="{28EB2FB7-6E31-497D-B988-47D5CBE9C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375">
                <a:extLst>
                  <a:ext uri="{FF2B5EF4-FFF2-40B4-BE49-F238E27FC236}">
                    <a16:creationId xmlns:a16="http://schemas.microsoft.com/office/drawing/2014/main" id="{2DCCA423-3AD4-4690-BD3E-94FC110CB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376">
                <a:extLst>
                  <a:ext uri="{FF2B5EF4-FFF2-40B4-BE49-F238E27FC236}">
                    <a16:creationId xmlns:a16="http://schemas.microsoft.com/office/drawing/2014/main" id="{5F4B3CA6-94EC-483C-8D5A-444C4F27F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377">
                <a:extLst>
                  <a:ext uri="{FF2B5EF4-FFF2-40B4-BE49-F238E27FC236}">
                    <a16:creationId xmlns:a16="http://schemas.microsoft.com/office/drawing/2014/main" id="{ABB81CC0-CB8F-475E-8D9C-CFE45E79E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1378">
                <a:extLst>
                  <a:ext uri="{FF2B5EF4-FFF2-40B4-BE49-F238E27FC236}">
                    <a16:creationId xmlns:a16="http://schemas.microsoft.com/office/drawing/2014/main" id="{E1F7F9A0-21CA-4184-8287-2F797280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" name="Group 1379">
                <a:extLst>
                  <a:ext uri="{FF2B5EF4-FFF2-40B4-BE49-F238E27FC236}">
                    <a16:creationId xmlns:a16="http://schemas.microsoft.com/office/drawing/2014/main" id="{F39563EE-0AD0-47A3-8100-C3557D312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6" name="Freeform 1380">
                  <a:extLst>
                    <a:ext uri="{FF2B5EF4-FFF2-40B4-BE49-F238E27FC236}">
                      <a16:creationId xmlns:a16="http://schemas.microsoft.com/office/drawing/2014/main" id="{BAD1DEDB-FD14-43C0-92D0-8057A2537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381">
                  <a:extLst>
                    <a:ext uri="{FF2B5EF4-FFF2-40B4-BE49-F238E27FC236}">
                      <a16:creationId xmlns:a16="http://schemas.microsoft.com/office/drawing/2014/main" id="{076012BB-92C6-4328-B586-023C130A5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382">
                  <a:extLst>
                    <a:ext uri="{FF2B5EF4-FFF2-40B4-BE49-F238E27FC236}">
                      <a16:creationId xmlns:a16="http://schemas.microsoft.com/office/drawing/2014/main" id="{91BC705E-1C02-41E6-85D0-35D40EC51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383">
                  <a:extLst>
                    <a:ext uri="{FF2B5EF4-FFF2-40B4-BE49-F238E27FC236}">
                      <a16:creationId xmlns:a16="http://schemas.microsoft.com/office/drawing/2014/main" id="{2FEDA28D-3E07-40D3-9346-AF77BBB64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384">
                  <a:extLst>
                    <a:ext uri="{FF2B5EF4-FFF2-40B4-BE49-F238E27FC236}">
                      <a16:creationId xmlns:a16="http://schemas.microsoft.com/office/drawing/2014/main" id="{2B05F267-553B-4BC5-8555-8DBD8D58A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85">
                  <a:extLst>
                    <a:ext uri="{FF2B5EF4-FFF2-40B4-BE49-F238E27FC236}">
                      <a16:creationId xmlns:a16="http://schemas.microsoft.com/office/drawing/2014/main" id="{88341F77-4D05-415A-BC3F-B31E4F662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" name="Freeform 1386">
                <a:extLst>
                  <a:ext uri="{FF2B5EF4-FFF2-40B4-BE49-F238E27FC236}">
                    <a16:creationId xmlns:a16="http://schemas.microsoft.com/office/drawing/2014/main" id="{F2D92C8C-4FE1-49C2-8FD2-6A15AAB71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387">
                <a:extLst>
                  <a:ext uri="{FF2B5EF4-FFF2-40B4-BE49-F238E27FC236}">
                    <a16:creationId xmlns:a16="http://schemas.microsoft.com/office/drawing/2014/main" id="{8238C8EC-A466-41A1-8735-FA6645C3B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388">
                <a:extLst>
                  <a:ext uri="{FF2B5EF4-FFF2-40B4-BE49-F238E27FC236}">
                    <a16:creationId xmlns:a16="http://schemas.microsoft.com/office/drawing/2014/main" id="{5C536BD9-CD78-43A8-B258-4B3A88D17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389">
                <a:extLst>
                  <a:ext uri="{FF2B5EF4-FFF2-40B4-BE49-F238E27FC236}">
                    <a16:creationId xmlns:a16="http://schemas.microsoft.com/office/drawing/2014/main" id="{5D5EC039-A2EE-4036-9100-3D98A5768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90">
                <a:extLst>
                  <a:ext uri="{FF2B5EF4-FFF2-40B4-BE49-F238E27FC236}">
                    <a16:creationId xmlns:a16="http://schemas.microsoft.com/office/drawing/2014/main" id="{72A50A15-7E2C-49B9-9FAD-8CF4D9B6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91">
                <a:extLst>
                  <a:ext uri="{FF2B5EF4-FFF2-40B4-BE49-F238E27FC236}">
                    <a16:creationId xmlns:a16="http://schemas.microsoft.com/office/drawing/2014/main" id="{A28BF192-4475-47A7-87CB-52C8311B0B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" name="Group 1392">
              <a:extLst>
                <a:ext uri="{FF2B5EF4-FFF2-40B4-BE49-F238E27FC236}">
                  <a16:creationId xmlns:a16="http://schemas.microsoft.com/office/drawing/2014/main" id="{1E2ABDFB-5E9D-488C-AE06-91287D9B6B6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7" name="Picture 1393" descr="desktop_computer_stylized_medium">
                <a:extLst>
                  <a:ext uri="{FF2B5EF4-FFF2-40B4-BE49-F238E27FC236}">
                    <a16:creationId xmlns:a16="http://schemas.microsoft.com/office/drawing/2014/main" id="{4F56A844-651E-4EE8-B895-0F6D3A2A8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Freeform 1394">
                <a:extLst>
                  <a:ext uri="{FF2B5EF4-FFF2-40B4-BE49-F238E27FC236}">
                    <a16:creationId xmlns:a16="http://schemas.microsoft.com/office/drawing/2014/main" id="{26792F9F-496C-421E-AAA8-7AA841A00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" name="Group 1395">
              <a:extLst>
                <a:ext uri="{FF2B5EF4-FFF2-40B4-BE49-F238E27FC236}">
                  <a16:creationId xmlns:a16="http://schemas.microsoft.com/office/drawing/2014/main" id="{AF0B9B0A-EFB6-4E6A-990E-C1DD35FD4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4" name="Picture 1396" descr="antenna_stylized">
                <a:extLst>
                  <a:ext uri="{FF2B5EF4-FFF2-40B4-BE49-F238E27FC236}">
                    <a16:creationId xmlns:a16="http://schemas.microsoft.com/office/drawing/2014/main" id="{37490276-4E4D-4CC8-92AC-F8B2CD2BE8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1397" descr="laptop_keyboard">
                <a:extLst>
                  <a:ext uri="{FF2B5EF4-FFF2-40B4-BE49-F238E27FC236}">
                    <a16:creationId xmlns:a16="http://schemas.microsoft.com/office/drawing/2014/main" id="{F18FF723-6575-4B96-865E-0E75B462BB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reeform 1398">
                <a:extLst>
                  <a:ext uri="{FF2B5EF4-FFF2-40B4-BE49-F238E27FC236}">
                    <a16:creationId xmlns:a16="http://schemas.microsoft.com/office/drawing/2014/main" id="{AFF51A02-74FC-4A71-A97D-DE94A2F61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7" name="Picture 1399" descr="screen">
                <a:extLst>
                  <a:ext uri="{FF2B5EF4-FFF2-40B4-BE49-F238E27FC236}">
                    <a16:creationId xmlns:a16="http://schemas.microsoft.com/office/drawing/2014/main" id="{C01B3B21-B713-4F38-80CE-B64E05F8D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1400">
                <a:extLst>
                  <a:ext uri="{FF2B5EF4-FFF2-40B4-BE49-F238E27FC236}">
                    <a16:creationId xmlns:a16="http://schemas.microsoft.com/office/drawing/2014/main" id="{5C6CD7A6-3386-49B1-AE47-D2962925F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401">
                <a:extLst>
                  <a:ext uri="{FF2B5EF4-FFF2-40B4-BE49-F238E27FC236}">
                    <a16:creationId xmlns:a16="http://schemas.microsoft.com/office/drawing/2014/main" id="{774A6B7A-72A4-4BEF-BDF7-026282A93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402">
                <a:extLst>
                  <a:ext uri="{FF2B5EF4-FFF2-40B4-BE49-F238E27FC236}">
                    <a16:creationId xmlns:a16="http://schemas.microsoft.com/office/drawing/2014/main" id="{C74A6F02-877F-473E-86B6-2766FA89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403">
                <a:extLst>
                  <a:ext uri="{FF2B5EF4-FFF2-40B4-BE49-F238E27FC236}">
                    <a16:creationId xmlns:a16="http://schemas.microsoft.com/office/drawing/2014/main" id="{5FC34224-C04C-44C3-866A-5384A12A5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404">
                <a:extLst>
                  <a:ext uri="{FF2B5EF4-FFF2-40B4-BE49-F238E27FC236}">
                    <a16:creationId xmlns:a16="http://schemas.microsoft.com/office/drawing/2014/main" id="{FFAE8BF9-27BE-4DE4-ABED-7AD7B1B0F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405">
                <a:extLst>
                  <a:ext uri="{FF2B5EF4-FFF2-40B4-BE49-F238E27FC236}">
                    <a16:creationId xmlns:a16="http://schemas.microsoft.com/office/drawing/2014/main" id="{8ED63786-4BBA-4797-A2A6-AA0FE38D2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4" name="Group 1406">
                <a:extLst>
                  <a:ext uri="{FF2B5EF4-FFF2-40B4-BE49-F238E27FC236}">
                    <a16:creationId xmlns:a16="http://schemas.microsoft.com/office/drawing/2014/main" id="{40DE2ED4-0D03-4E8B-99A9-07D3756321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1" name="Freeform 1407">
                  <a:extLst>
                    <a:ext uri="{FF2B5EF4-FFF2-40B4-BE49-F238E27FC236}">
                      <a16:creationId xmlns:a16="http://schemas.microsoft.com/office/drawing/2014/main" id="{3B9FC65B-2965-4B44-9D21-50B660377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408">
                  <a:extLst>
                    <a:ext uri="{FF2B5EF4-FFF2-40B4-BE49-F238E27FC236}">
                      <a16:creationId xmlns:a16="http://schemas.microsoft.com/office/drawing/2014/main" id="{665E22D0-6C74-4010-99BF-32801A41C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409">
                  <a:extLst>
                    <a:ext uri="{FF2B5EF4-FFF2-40B4-BE49-F238E27FC236}">
                      <a16:creationId xmlns:a16="http://schemas.microsoft.com/office/drawing/2014/main" id="{1D7CB22D-9196-46B2-9732-80E8BFBEB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410">
                  <a:extLst>
                    <a:ext uri="{FF2B5EF4-FFF2-40B4-BE49-F238E27FC236}">
                      <a16:creationId xmlns:a16="http://schemas.microsoft.com/office/drawing/2014/main" id="{2EC51F81-ED55-4E79-8E49-479D91D33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411">
                  <a:extLst>
                    <a:ext uri="{FF2B5EF4-FFF2-40B4-BE49-F238E27FC236}">
                      <a16:creationId xmlns:a16="http://schemas.microsoft.com/office/drawing/2014/main" id="{A7272973-6F40-49A1-B0C7-688E05075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412">
                  <a:extLst>
                    <a:ext uri="{FF2B5EF4-FFF2-40B4-BE49-F238E27FC236}">
                      <a16:creationId xmlns:a16="http://schemas.microsoft.com/office/drawing/2014/main" id="{382D93DE-0AF6-4680-BEF7-8BCEF8728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5" name="Freeform 1413">
                <a:extLst>
                  <a:ext uri="{FF2B5EF4-FFF2-40B4-BE49-F238E27FC236}">
                    <a16:creationId xmlns:a16="http://schemas.microsoft.com/office/drawing/2014/main" id="{1F7CE3C5-FA14-45B0-8711-F91ED38F5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414">
                <a:extLst>
                  <a:ext uri="{FF2B5EF4-FFF2-40B4-BE49-F238E27FC236}">
                    <a16:creationId xmlns:a16="http://schemas.microsoft.com/office/drawing/2014/main" id="{3194D6C4-7C60-4A0F-AFE0-4FEF595A8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415">
                <a:extLst>
                  <a:ext uri="{FF2B5EF4-FFF2-40B4-BE49-F238E27FC236}">
                    <a16:creationId xmlns:a16="http://schemas.microsoft.com/office/drawing/2014/main" id="{667E77E6-0A90-471B-8190-AA3760D24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416">
                <a:extLst>
                  <a:ext uri="{FF2B5EF4-FFF2-40B4-BE49-F238E27FC236}">
                    <a16:creationId xmlns:a16="http://schemas.microsoft.com/office/drawing/2014/main" id="{D30A34D6-37AD-4C0B-A476-F98391DC2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417">
                <a:extLst>
                  <a:ext uri="{FF2B5EF4-FFF2-40B4-BE49-F238E27FC236}">
                    <a16:creationId xmlns:a16="http://schemas.microsoft.com/office/drawing/2014/main" id="{57F3A72B-7098-473F-A0C2-76B22974C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418">
                <a:extLst>
                  <a:ext uri="{FF2B5EF4-FFF2-40B4-BE49-F238E27FC236}">
                    <a16:creationId xmlns:a16="http://schemas.microsoft.com/office/drawing/2014/main" id="{3C1D1821-FAFD-4946-B26F-B1F01574B04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" name="Line 913">
            <a:extLst>
              <a:ext uri="{FF2B5EF4-FFF2-40B4-BE49-F238E27FC236}">
                <a16:creationId xmlns:a16="http://schemas.microsoft.com/office/drawing/2014/main" id="{24763577-F1E3-42BD-BF0A-FE9A8463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9013" y="43576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" name="Line 911">
            <a:extLst>
              <a:ext uri="{FF2B5EF4-FFF2-40B4-BE49-F238E27FC236}">
                <a16:creationId xmlns:a16="http://schemas.microsoft.com/office/drawing/2014/main" id="{7F4D5CD8-D1C5-4E82-BC4D-3B9C5A844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4262" y="1231899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0" name="Group 618">
            <a:extLst>
              <a:ext uri="{FF2B5EF4-FFF2-40B4-BE49-F238E27FC236}">
                <a16:creationId xmlns:a16="http://schemas.microsoft.com/office/drawing/2014/main" id="{861161F7-1207-483A-A9F0-D6BAAFF58C58}"/>
              </a:ext>
            </a:extLst>
          </p:cNvPr>
          <p:cNvGrpSpPr>
            <a:grpSpLocks/>
          </p:cNvGrpSpPr>
          <p:nvPr/>
        </p:nvGrpSpPr>
        <p:grpSpPr bwMode="auto">
          <a:xfrm>
            <a:off x="8886825" y="1074737"/>
            <a:ext cx="1044575" cy="965200"/>
            <a:chOff x="4047" y="420"/>
            <a:chExt cx="658" cy="608"/>
          </a:xfrm>
        </p:grpSpPr>
        <p:sp>
          <p:nvSpPr>
            <p:cNvPr id="391" name="Rectangle 227">
              <a:extLst>
                <a:ext uri="{FF2B5EF4-FFF2-40B4-BE49-F238E27FC236}">
                  <a16:creationId xmlns:a16="http://schemas.microsoft.com/office/drawing/2014/main" id="{25EF2360-6B04-4078-8A4B-FE240490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392" name="Rectangle 228">
              <a:extLst>
                <a:ext uri="{FF2B5EF4-FFF2-40B4-BE49-F238E27FC236}">
                  <a16:creationId xmlns:a16="http://schemas.microsoft.com/office/drawing/2014/main" id="{D1870F50-BFD0-4037-A316-DE98A643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393" name="Rectangle 229">
              <a:extLst>
                <a:ext uri="{FF2B5EF4-FFF2-40B4-BE49-F238E27FC236}">
                  <a16:creationId xmlns:a16="http://schemas.microsoft.com/office/drawing/2014/main" id="{D86A95ED-64DC-47D6-A443-8E912BBE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394" name="Text Box 230">
              <a:extLst>
                <a:ext uri="{FF2B5EF4-FFF2-40B4-BE49-F238E27FC236}">
                  <a16:creationId xmlns:a16="http://schemas.microsoft.com/office/drawing/2014/main" id="{69DB7863-D06D-46F5-B48A-580686C57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</a:rPr>
                <a:t>application</a:t>
              </a:r>
              <a:endParaRPr lang="en-US" altLang="zh-CN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physical</a:t>
              </a:r>
              <a:endParaRPr lang="en-US" altLang="zh-CN" sz="2400"/>
            </a:p>
          </p:txBody>
        </p:sp>
        <p:sp>
          <p:nvSpPr>
            <p:cNvPr id="395" name="Line 231">
              <a:extLst>
                <a:ext uri="{FF2B5EF4-FFF2-40B4-BE49-F238E27FC236}">
                  <a16:creationId xmlns:a16="http://schemas.microsoft.com/office/drawing/2014/main" id="{3CFF4C1D-8260-43FF-9CA4-020512559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Line 232">
              <a:extLst>
                <a:ext uri="{FF2B5EF4-FFF2-40B4-BE49-F238E27FC236}">
                  <a16:creationId xmlns:a16="http://schemas.microsoft.com/office/drawing/2014/main" id="{17E8A54E-B024-4369-BBD7-BC46FDFD2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" name="Line 233">
              <a:extLst>
                <a:ext uri="{FF2B5EF4-FFF2-40B4-BE49-F238E27FC236}">
                  <a16:creationId xmlns:a16="http://schemas.microsoft.com/office/drawing/2014/main" id="{DFC7F4C0-0836-40E1-B377-92257965D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Freeform 917">
              <a:extLst>
                <a:ext uri="{FF2B5EF4-FFF2-40B4-BE49-F238E27FC236}">
                  <a16:creationId xmlns:a16="http://schemas.microsoft.com/office/drawing/2014/main" id="{A5479D7B-BC38-459C-B7DB-4D8A39A2F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" name="Group 619">
            <a:extLst>
              <a:ext uri="{FF2B5EF4-FFF2-40B4-BE49-F238E27FC236}">
                <a16:creationId xmlns:a16="http://schemas.microsoft.com/office/drawing/2014/main" id="{FCD23D83-B6B1-4E84-BE37-F3CF7EC71F59}"/>
              </a:ext>
            </a:extLst>
          </p:cNvPr>
          <p:cNvGrpSpPr>
            <a:grpSpLocks/>
          </p:cNvGrpSpPr>
          <p:nvPr/>
        </p:nvGrpSpPr>
        <p:grpSpPr bwMode="auto">
          <a:xfrm>
            <a:off x="10985500" y="4659312"/>
            <a:ext cx="1044575" cy="965200"/>
            <a:chOff x="4047" y="420"/>
            <a:chExt cx="658" cy="608"/>
          </a:xfrm>
        </p:grpSpPr>
        <p:sp>
          <p:nvSpPr>
            <p:cNvPr id="400" name="Rectangle 227">
              <a:extLst>
                <a:ext uri="{FF2B5EF4-FFF2-40B4-BE49-F238E27FC236}">
                  <a16:creationId xmlns:a16="http://schemas.microsoft.com/office/drawing/2014/main" id="{F240318F-C239-43B6-BFBB-3EDAE88C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01" name="Rectangle 228">
              <a:extLst>
                <a:ext uri="{FF2B5EF4-FFF2-40B4-BE49-F238E27FC236}">
                  <a16:creationId xmlns:a16="http://schemas.microsoft.com/office/drawing/2014/main" id="{777EABD7-6157-429B-BFAC-792C1335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02" name="Rectangle 229">
              <a:extLst>
                <a:ext uri="{FF2B5EF4-FFF2-40B4-BE49-F238E27FC236}">
                  <a16:creationId xmlns:a16="http://schemas.microsoft.com/office/drawing/2014/main" id="{8E3A2B15-FD42-46C3-BA3F-65A7CDCF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03" name="Text Box 230">
              <a:extLst>
                <a:ext uri="{FF2B5EF4-FFF2-40B4-BE49-F238E27FC236}">
                  <a16:creationId xmlns:a16="http://schemas.microsoft.com/office/drawing/2014/main" id="{38CBA4EA-99B4-459A-8EA6-0DBEC0220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</a:rPr>
                <a:t>application</a:t>
              </a:r>
              <a:endParaRPr lang="en-US" altLang="zh-CN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physical</a:t>
              </a:r>
              <a:endParaRPr lang="en-US" altLang="zh-CN" sz="2400"/>
            </a:p>
          </p:txBody>
        </p:sp>
        <p:sp>
          <p:nvSpPr>
            <p:cNvPr id="404" name="Line 231">
              <a:extLst>
                <a:ext uri="{FF2B5EF4-FFF2-40B4-BE49-F238E27FC236}">
                  <a16:creationId xmlns:a16="http://schemas.microsoft.com/office/drawing/2014/main" id="{AC7CAA38-41F8-4DB6-8FBA-E0C1F43C5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Line 232">
              <a:extLst>
                <a:ext uri="{FF2B5EF4-FFF2-40B4-BE49-F238E27FC236}">
                  <a16:creationId xmlns:a16="http://schemas.microsoft.com/office/drawing/2014/main" id="{13B6E519-A9BB-40B8-B7E1-3EFF9E808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Line 233">
              <a:extLst>
                <a:ext uri="{FF2B5EF4-FFF2-40B4-BE49-F238E27FC236}">
                  <a16:creationId xmlns:a16="http://schemas.microsoft.com/office/drawing/2014/main" id="{A0E413DB-7E42-48FA-9DE1-03B0812E7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7" name="Freeform 917">
              <a:extLst>
                <a:ext uri="{FF2B5EF4-FFF2-40B4-BE49-F238E27FC236}">
                  <a16:creationId xmlns:a16="http://schemas.microsoft.com/office/drawing/2014/main" id="{BFAF9F71-08E4-4EC3-B621-B8E11418B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8" name="Group 628">
            <a:extLst>
              <a:ext uri="{FF2B5EF4-FFF2-40B4-BE49-F238E27FC236}">
                <a16:creationId xmlns:a16="http://schemas.microsoft.com/office/drawing/2014/main" id="{2628E70F-6D2B-429D-8FA8-F4CADFD54C68}"/>
              </a:ext>
            </a:extLst>
          </p:cNvPr>
          <p:cNvGrpSpPr>
            <a:grpSpLocks/>
          </p:cNvGrpSpPr>
          <p:nvPr/>
        </p:nvGrpSpPr>
        <p:grpSpPr bwMode="auto">
          <a:xfrm>
            <a:off x="8843963" y="4222749"/>
            <a:ext cx="1044575" cy="965200"/>
            <a:chOff x="4047" y="420"/>
            <a:chExt cx="658" cy="608"/>
          </a:xfrm>
        </p:grpSpPr>
        <p:sp>
          <p:nvSpPr>
            <p:cNvPr id="409" name="Rectangle 227">
              <a:extLst>
                <a:ext uri="{FF2B5EF4-FFF2-40B4-BE49-F238E27FC236}">
                  <a16:creationId xmlns:a16="http://schemas.microsoft.com/office/drawing/2014/main" id="{520B2DE9-7D2F-40A6-9138-2A684FF74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10" name="Rectangle 228">
              <a:extLst>
                <a:ext uri="{FF2B5EF4-FFF2-40B4-BE49-F238E27FC236}">
                  <a16:creationId xmlns:a16="http://schemas.microsoft.com/office/drawing/2014/main" id="{441BAB27-1B30-4C4E-B3E2-C47A142F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11" name="Rectangle 229">
              <a:extLst>
                <a:ext uri="{FF2B5EF4-FFF2-40B4-BE49-F238E27FC236}">
                  <a16:creationId xmlns:a16="http://schemas.microsoft.com/office/drawing/2014/main" id="{DF88F293-06FD-4F19-931C-79BBEA21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2400"/>
            </a:p>
          </p:txBody>
        </p:sp>
        <p:sp>
          <p:nvSpPr>
            <p:cNvPr id="412" name="Text Box 230">
              <a:extLst>
                <a:ext uri="{FF2B5EF4-FFF2-40B4-BE49-F238E27FC236}">
                  <a16:creationId xmlns:a16="http://schemas.microsoft.com/office/drawing/2014/main" id="{87A43504-F364-4597-9EE0-35E504AEC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</a:rPr>
                <a:t>application</a:t>
              </a:r>
              <a:endParaRPr lang="en-US" altLang="zh-CN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/>
                <a:t>physical</a:t>
              </a:r>
              <a:endParaRPr lang="en-US" altLang="zh-CN" sz="2400"/>
            </a:p>
          </p:txBody>
        </p:sp>
        <p:sp>
          <p:nvSpPr>
            <p:cNvPr id="413" name="Line 231">
              <a:extLst>
                <a:ext uri="{FF2B5EF4-FFF2-40B4-BE49-F238E27FC236}">
                  <a16:creationId xmlns:a16="http://schemas.microsoft.com/office/drawing/2014/main" id="{607697B4-4CF4-4B82-A776-97138D56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" name="Line 232">
              <a:extLst>
                <a:ext uri="{FF2B5EF4-FFF2-40B4-BE49-F238E27FC236}">
                  <a16:creationId xmlns:a16="http://schemas.microsoft.com/office/drawing/2014/main" id="{920C25B3-D1D0-400B-B5EE-B9ADBEF37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" name="Line 233">
              <a:extLst>
                <a:ext uri="{FF2B5EF4-FFF2-40B4-BE49-F238E27FC236}">
                  <a16:creationId xmlns:a16="http://schemas.microsoft.com/office/drawing/2014/main" id="{86BBE65E-9C98-4E6D-9DFB-37FBD13E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" name="Freeform 917">
              <a:extLst>
                <a:ext uri="{FF2B5EF4-FFF2-40B4-BE49-F238E27FC236}">
                  <a16:creationId xmlns:a16="http://schemas.microsoft.com/office/drawing/2014/main" id="{09374BEB-6CEE-46FA-9C78-BA01BD923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452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/>
              <a:t>技术：通用网关接口</a:t>
            </a:r>
            <a:r>
              <a:rPr lang="en-US" altLang="zh-CN" dirty="0"/>
              <a:t>CGI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94" y="3166430"/>
            <a:ext cx="1190431" cy="1676331"/>
          </a:xfrm>
          <a:prstGeom prst="rect">
            <a:avLst/>
          </a:prstGeom>
          <a:noFill/>
        </p:spPr>
      </p:pic>
      <p:pic>
        <p:nvPicPr>
          <p:cNvPr id="52" name="Picture 197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66" y="3444117"/>
            <a:ext cx="978048" cy="984155"/>
          </a:xfrm>
          <a:prstGeom prst="rect">
            <a:avLst/>
          </a:prstGeom>
          <a:noFill/>
        </p:spPr>
      </p:pic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256675" y="4207233"/>
            <a:ext cx="244941" cy="2212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7416018" y="4340495"/>
            <a:ext cx="592598" cy="276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CGI</a:t>
            </a:r>
          </a:p>
        </p:txBody>
      </p:sp>
      <p:grpSp>
        <p:nvGrpSpPr>
          <p:cNvPr id="18" name="Group 45"/>
          <p:cNvGrpSpPr/>
          <p:nvPr/>
        </p:nvGrpSpPr>
        <p:grpSpPr bwMode="auto">
          <a:xfrm>
            <a:off x="3483143" y="5240915"/>
            <a:ext cx="4425564" cy="1199227"/>
            <a:chOff x="664" y="3124"/>
            <a:chExt cx="3361" cy="981"/>
          </a:xfrm>
          <a:noFill/>
        </p:grpSpPr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H="1" flipV="1">
              <a:off x="664" y="3680"/>
              <a:ext cx="2965" cy="11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prstDash val="dash"/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336" y="3124"/>
              <a:ext cx="672" cy="9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  <a:endParaRPr kumimoji="1"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795" y="3216"/>
              <a:ext cx="1230" cy="3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r>
                <a:rPr kumimoji="1"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响应动态文档</a:t>
              </a:r>
            </a:p>
          </p:txBody>
        </p:sp>
        <p:grpSp>
          <p:nvGrpSpPr>
            <p:cNvPr id="22" name="Group 37"/>
            <p:cNvGrpSpPr/>
            <p:nvPr/>
          </p:nvGrpSpPr>
          <p:grpSpPr bwMode="auto">
            <a:xfrm flipH="1">
              <a:off x="1039" y="3509"/>
              <a:ext cx="1433" cy="321"/>
              <a:chOff x="1152" y="1824"/>
              <a:chExt cx="1296" cy="240"/>
            </a:xfrm>
            <a:grpFill/>
          </p:grpSpPr>
          <p:sp>
            <p:nvSpPr>
              <p:cNvPr id="23" name="AutoShape 38"/>
              <p:cNvSpPr>
                <a:spLocks noChangeArrowheads="1"/>
              </p:cNvSpPr>
              <p:nvPr/>
            </p:nvSpPr>
            <p:spPr bwMode="auto">
              <a:xfrm>
                <a:off x="2160" y="1872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1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HTTP </a:t>
                </a:r>
                <a:r>
                  <a:rPr kumimoji="1" lang="zh-CN" altLang="en-US" sz="1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响应报文</a:t>
                </a:r>
              </a:p>
            </p:txBody>
          </p:sp>
        </p:grpSp>
      </p:grp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909015" y="2870367"/>
            <a:ext cx="1341941" cy="3042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万维网服务器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6935394" y="3950487"/>
            <a:ext cx="566131" cy="27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247454" y="3393072"/>
            <a:ext cx="768369" cy="47574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程序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048906" y="3149415"/>
            <a:ext cx="1150525" cy="3042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万维网客户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6512655" y="3699344"/>
            <a:ext cx="645268" cy="406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866035" y="3406003"/>
            <a:ext cx="768369" cy="47574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</a:p>
          <a:p>
            <a:pPr>
              <a:lnSpc>
                <a:spcPct val="90000"/>
              </a:lnSpc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程序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042202" y="3840229"/>
            <a:ext cx="721023" cy="3042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3303225" y="3972267"/>
            <a:ext cx="604685" cy="2756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H="1">
            <a:off x="3696203" y="3699344"/>
            <a:ext cx="622947" cy="42605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7" name="Group 50"/>
          <p:cNvGrpSpPr/>
          <p:nvPr/>
        </p:nvGrpSpPr>
        <p:grpSpPr bwMode="auto">
          <a:xfrm>
            <a:off x="3176066" y="4748838"/>
            <a:ext cx="4222649" cy="1421104"/>
            <a:chOff x="431" y="2722"/>
            <a:chExt cx="3207" cy="1162"/>
          </a:xfrm>
          <a:noFill/>
        </p:grpSpPr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664" y="2791"/>
              <a:ext cx="0" cy="1093"/>
            </a:xfrm>
            <a:prstGeom prst="line">
              <a:avLst/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3638" y="2855"/>
              <a:ext cx="0" cy="1029"/>
            </a:xfrm>
            <a:prstGeom prst="line">
              <a:avLst/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0" name="Group 44"/>
            <p:cNvGrpSpPr/>
            <p:nvPr/>
          </p:nvGrpSpPr>
          <p:grpSpPr bwMode="auto">
            <a:xfrm>
              <a:off x="431" y="2722"/>
              <a:ext cx="3207" cy="519"/>
              <a:chOff x="431" y="2722"/>
              <a:chExt cx="3207" cy="519"/>
            </a:xfrm>
            <a:grpFill/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 flipV="1">
                <a:off x="673" y="3080"/>
                <a:ext cx="2965" cy="11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prstDash val="dash"/>
                <a:round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42" name="Group 24"/>
              <p:cNvGrpSpPr/>
              <p:nvPr/>
            </p:nvGrpSpPr>
            <p:grpSpPr bwMode="auto">
              <a:xfrm>
                <a:off x="1419" y="2919"/>
                <a:ext cx="1461" cy="322"/>
                <a:chOff x="1152" y="1824"/>
                <a:chExt cx="1296" cy="240"/>
              </a:xfrm>
              <a:grpFill/>
            </p:grpSpPr>
            <p:sp>
              <p:nvSpPr>
                <p:cNvPr id="44" name="AutoShape 25"/>
                <p:cNvSpPr>
                  <a:spLocks noChangeArrowheads="1"/>
                </p:cNvSpPr>
                <p:nvPr/>
              </p:nvSpPr>
              <p:spPr bwMode="auto">
                <a:xfrm>
                  <a:off x="2160" y="1872"/>
                  <a:ext cx="288" cy="14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45" name="Rectangle 26"/>
                <p:cNvSpPr>
                  <a:spLocks noChangeArrowheads="1"/>
                </p:cNvSpPr>
                <p:nvPr/>
              </p:nvSpPr>
              <p:spPr bwMode="auto">
                <a:xfrm>
                  <a:off x="1152" y="1824"/>
                  <a:ext cx="100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dirty="0">
                      <a:solidFill>
                        <a:srgbClr val="7030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HTTP </a:t>
                  </a:r>
                  <a:r>
                    <a:rPr kumimoji="1" lang="zh-CN" altLang="en-US" sz="1400" dirty="0">
                      <a:solidFill>
                        <a:srgbClr val="7030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请求报文</a:t>
                  </a:r>
                </a:p>
              </p:txBody>
            </p:sp>
          </p:grp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431" y="2722"/>
                <a:ext cx="939" cy="3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Wingdings" panose="05000000000000000000" pitchFamily="2" charset="2"/>
                  </a:rPr>
                  <a:t></a:t>
                </a:r>
                <a:r>
                  <a:rPr kumimoji="1"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kumimoji="1"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请求文档</a:t>
                </a:r>
              </a:p>
            </p:txBody>
          </p:sp>
        </p:grpSp>
      </p:grpSp>
      <p:grpSp>
        <p:nvGrpSpPr>
          <p:cNvPr id="46" name="Group 42"/>
          <p:cNvGrpSpPr/>
          <p:nvPr/>
        </p:nvGrpSpPr>
        <p:grpSpPr bwMode="auto">
          <a:xfrm>
            <a:off x="7885033" y="4579367"/>
            <a:ext cx="3070772" cy="1362572"/>
            <a:chOff x="3909" y="2533"/>
            <a:chExt cx="2332" cy="1114"/>
          </a:xfrm>
          <a:noFill/>
        </p:grpSpPr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3909" y="2533"/>
              <a:ext cx="278" cy="336"/>
            </a:xfrm>
            <a:prstGeom prst="line">
              <a:avLst/>
            </a:prstGeom>
            <a:grp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60" y="2552"/>
              <a:ext cx="1981" cy="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</a:t>
              </a:r>
              <a:r>
                <a:rPr kumimoji="1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1"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CGI 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程序（也叫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CGI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脚本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br>
                <a:rPr kumimoji="1"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</a:b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创建动态文档</a:t>
              </a:r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4035" y="2667"/>
              <a:ext cx="672" cy="98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  <a:endParaRPr kumimoji="1"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3767223" y="4145141"/>
            <a:ext cx="3346735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13954" y="1376680"/>
            <a:ext cx="10866846" cy="484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cs typeface="微软雅黑" panose="020B0503020204020204" pitchFamily="34" charset="-122"/>
                <a:sym typeface="+mn-ea"/>
              </a:rPr>
              <a:t>CGI (Common Gateway Interface) </a:t>
            </a:r>
            <a:r>
              <a:rPr lang="zh-CN" altLang="en-US" sz="1800" dirty="0">
                <a:cs typeface="微软雅黑" panose="020B0503020204020204" pitchFamily="34" charset="-122"/>
                <a:sym typeface="+mn-ea"/>
              </a:rPr>
              <a:t>是一种标准，定了在</a:t>
            </a:r>
            <a:r>
              <a:rPr lang="zh-CN" altLang="en-US" sz="1800" dirty="0">
                <a:solidFill>
                  <a:srgbClr val="0070C0"/>
                </a:solidFill>
                <a:cs typeface="微软雅黑" panose="020B0503020204020204" pitchFamily="34" charset="-122"/>
                <a:sym typeface="+mn-ea"/>
              </a:rPr>
              <a:t>服务器</a:t>
            </a:r>
            <a:r>
              <a:rPr lang="zh-CN" altLang="en-US" sz="1800" dirty="0">
                <a:cs typeface="微软雅黑" panose="020B0503020204020204" pitchFamily="34" charset="-122"/>
                <a:sym typeface="+mn-ea"/>
              </a:rPr>
              <a:t>创建动态文档的过程：</a:t>
            </a:r>
            <a:endParaRPr lang="en-US" altLang="zh-CN" sz="1600" dirty="0">
              <a:cs typeface="微软雅黑" panose="020B0503020204020204" pitchFamily="34" charset="-122"/>
              <a:sym typeface="+mn-ea"/>
            </a:endParaRPr>
          </a:p>
          <a:p>
            <a:pPr lvl="1" algn="just"/>
            <a:r>
              <a:rPr lang="zh-CN" altLang="en-US" sz="1600" dirty="0">
                <a:cs typeface="微软雅黑" panose="020B0503020204020204" pitchFamily="34" charset="-122"/>
                <a:sym typeface="+mn-ea"/>
              </a:rPr>
              <a:t>动态文档应如何创建</a:t>
            </a:r>
            <a:endParaRPr lang="en-US" altLang="zh-CN" sz="1600" dirty="0">
              <a:cs typeface="微软雅黑" panose="020B0503020204020204" pitchFamily="34" charset="-122"/>
              <a:sym typeface="+mn-ea"/>
            </a:endParaRPr>
          </a:p>
          <a:p>
            <a:pPr lvl="1" algn="just"/>
            <a:r>
              <a:rPr lang="zh-CN" altLang="en-US" sz="1600" dirty="0">
                <a:cs typeface="微软雅黑" panose="020B0503020204020204" pitchFamily="34" charset="-122"/>
                <a:sym typeface="+mn-ea"/>
              </a:rPr>
              <a:t>输入数据应如何提供给应用程序</a:t>
            </a:r>
            <a:endParaRPr lang="en-US" altLang="zh-CN" sz="1600" dirty="0">
              <a:cs typeface="微软雅黑" panose="020B0503020204020204" pitchFamily="34" charset="-122"/>
              <a:sym typeface="+mn-ea"/>
            </a:endParaRPr>
          </a:p>
          <a:p>
            <a:pPr lvl="1" algn="just"/>
            <a:r>
              <a:rPr lang="zh-CN" altLang="en-US" sz="1600" dirty="0">
                <a:cs typeface="微软雅黑" panose="020B0503020204020204" pitchFamily="34" charset="-122"/>
                <a:sym typeface="+mn-ea"/>
              </a:rPr>
              <a:t>输出结果应如何使用</a:t>
            </a:r>
            <a:endParaRPr lang="zh-CN" altLang="en-US" sz="1600" dirty="0">
              <a:cs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1800" dirty="0"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0895E-FC5D-46F2-8EE7-E3ED84599B84}"/>
              </a:ext>
            </a:extLst>
          </p:cNvPr>
          <p:cNvSpPr/>
          <p:nvPr/>
        </p:nvSpPr>
        <p:spPr>
          <a:xfrm>
            <a:off x="8380046" y="3115030"/>
            <a:ext cx="36986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70C0"/>
                </a:solidFill>
                <a:sym typeface="+mn-ea"/>
              </a:rPr>
              <a:t>CGI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有多种实现方式，如早期实现：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服务器从</a:t>
            </a:r>
            <a:r>
              <a:rPr lang="en-US" altLang="zh-CN" sz="1600" dirty="0">
                <a:solidFill>
                  <a:srgbClr val="0070C0"/>
                </a:solidFill>
                <a:sym typeface="+mn-ea"/>
              </a:rPr>
              <a:t>HTTP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请求提取环境变量</a:t>
            </a:r>
            <a:endParaRPr lang="en-US" altLang="zh-CN" sz="1600" dirty="0">
              <a:solidFill>
                <a:srgbClr val="0070C0"/>
              </a:solidFill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调用</a:t>
            </a:r>
            <a:r>
              <a:rPr lang="en-US" altLang="zh-CN" sz="1600" dirty="0">
                <a:solidFill>
                  <a:srgbClr val="0070C0"/>
                </a:solidFill>
                <a:sym typeface="+mn-ea"/>
              </a:rPr>
              <a:t>CGI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程序</a:t>
            </a:r>
            <a:endParaRPr lang="en-US" altLang="zh-CN" sz="1600" dirty="0">
              <a:solidFill>
                <a:srgbClr val="0070C0"/>
              </a:solidFill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把</a:t>
            </a:r>
            <a:r>
              <a:rPr lang="en-US" altLang="zh-CN" sz="1600" dirty="0" err="1">
                <a:solidFill>
                  <a:srgbClr val="0070C0"/>
                </a:solidFill>
                <a:sym typeface="+mn-ea"/>
              </a:rPr>
              <a:t>stdout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输出内容返回客户端</a:t>
            </a:r>
            <a:endParaRPr lang="en-US" altLang="zh-CN" dirty="0">
              <a:solidFill>
                <a:srgbClr val="0070C0"/>
              </a:solidFill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80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7800DF-07E7-4685-AAFD-848700AD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419600" cy="304797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CGI</a:t>
            </a:r>
            <a:r>
              <a:rPr lang="zh-CN" altLang="en-US" dirty="0"/>
              <a:t>程序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55FA6A-5B48-46A8-AFB2-A87A1C58BC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09C64D-1C69-4C13-A232-749900BA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/>
              <a:t>技术：通用网关接口</a:t>
            </a:r>
            <a:r>
              <a:rPr lang="en-US" altLang="zh-CN" dirty="0"/>
              <a:t>CGI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A32242-0FAA-40AE-AFBD-3BE295F8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3566951" cy="4378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34199C-F3D5-4575-BB16-1C1876E3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034087"/>
            <a:ext cx="3064772" cy="4325798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7D9AC20-64E9-4242-8ABF-49DFEFF8719B}"/>
              </a:ext>
            </a:extLst>
          </p:cNvPr>
          <p:cNvSpPr txBox="1">
            <a:spLocks/>
          </p:cNvSpPr>
          <p:nvPr/>
        </p:nvSpPr>
        <p:spPr bwMode="auto">
          <a:xfrm>
            <a:off x="6477000" y="1600203"/>
            <a:ext cx="4953000" cy="38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Perl</a:t>
            </a:r>
            <a:r>
              <a:rPr lang="zh-CN" altLang="en-US" kern="0" dirty="0"/>
              <a:t> </a:t>
            </a:r>
            <a:r>
              <a:rPr lang="en-US" altLang="zh-CN" kern="0" dirty="0"/>
              <a:t>CGI</a:t>
            </a:r>
            <a:r>
              <a:rPr lang="zh-CN" altLang="en-US" kern="0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8864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/>
              <a:t>技术：脚本语言</a:t>
            </a:r>
            <a:r>
              <a:rPr lang="en-US" altLang="zh-CN" dirty="0"/>
              <a:t>+</a:t>
            </a:r>
            <a:r>
              <a:rPr lang="zh-CN" altLang="en-US" dirty="0"/>
              <a:t>数据库技术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cs typeface="微软雅黑" panose="020B0503020204020204" pitchFamily="34" charset="-122"/>
                <a:sym typeface="+mn-ea"/>
              </a:rPr>
              <a:t>现代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技术：更灵活、高效的开发方式，如脚本语言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+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数据库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lvl="1" algn="just"/>
            <a:r>
              <a:rPr lang="zh-CN" altLang="en-US" dirty="0">
                <a:cs typeface="微软雅黑" panose="020B0503020204020204" pitchFamily="34" charset="-122"/>
                <a:sym typeface="+mn-ea"/>
              </a:rPr>
              <a:t>脚本语言：更好的服务器逻辑表示“</a:t>
            </a:r>
            <a:r>
              <a:rPr lang="zh-CN" altLang="en-US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脚本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”指的是一个程序，它被另一个程序（即解释程序，如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浏览器）解释执行，而不是由计算机的处理器来解释或执行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lvl="1" algn="just"/>
            <a:r>
              <a:rPr lang="zh-CN" altLang="en-US" dirty="0">
                <a:cs typeface="微软雅黑" panose="020B0503020204020204" pitchFamily="34" charset="-122"/>
                <a:sym typeface="+mn-ea"/>
              </a:rPr>
              <a:t>数据库：更好的数据交换方式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05200" y="2663687"/>
            <a:ext cx="8964295" cy="3873639"/>
            <a:chOff x="877" y="1665"/>
            <a:chExt cx="12675" cy="5225"/>
          </a:xfrm>
          <a:noFill/>
        </p:grpSpPr>
        <p:sp>
          <p:nvSpPr>
            <p:cNvPr id="5" name="圆角矩形 4"/>
            <p:cNvSpPr/>
            <p:nvPr/>
          </p:nvSpPr>
          <p:spPr>
            <a:xfrm>
              <a:off x="877" y="1665"/>
              <a:ext cx="12675" cy="5220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10689" y="2464"/>
              <a:ext cx="1308" cy="16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7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</a:t>
              </a:r>
              <a:endParaRPr kumimoji="1" lang="en-US" altLang="zh-CN" sz="7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" y="2225"/>
              <a:ext cx="1760" cy="2463"/>
            </a:xfrm>
            <a:prstGeom prst="rect">
              <a:avLst/>
            </a:prstGeom>
            <a:grpFill/>
          </p:spPr>
        </p:pic>
        <p:pic>
          <p:nvPicPr>
            <p:cNvPr id="8" name="Picture 197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" y="2633"/>
              <a:ext cx="1446" cy="1446"/>
            </a:xfrm>
            <a:prstGeom prst="rect">
              <a:avLst/>
            </a:prstGeom>
            <a:grpFill/>
          </p:spPr>
        </p:pic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0899" y="4269"/>
              <a:ext cx="860" cy="519"/>
            </a:xfrm>
            <a:prstGeom prst="can">
              <a:avLst>
                <a:gd name="adj" fmla="val 39583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3501" y="5273"/>
              <a:ext cx="5920" cy="1617"/>
              <a:chOff x="664" y="3124"/>
              <a:chExt cx="3041" cy="900"/>
            </a:xfrm>
            <a:grpFill/>
          </p:grpSpPr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 flipH="1" flipV="1">
                <a:off x="664" y="3680"/>
                <a:ext cx="2965" cy="11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prstDash val="dash"/>
                <a:round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4" name="Text Box 34"/>
              <p:cNvSpPr txBox="1">
                <a:spLocks noChangeArrowheads="1"/>
              </p:cNvSpPr>
              <p:nvPr/>
            </p:nvSpPr>
            <p:spPr bwMode="auto">
              <a:xfrm>
                <a:off x="2336" y="3124"/>
                <a:ext cx="672" cy="90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7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Wingdings" panose="05000000000000000000" pitchFamily="2" charset="2"/>
                  </a:rPr>
                  <a:t></a:t>
                </a:r>
                <a:endParaRPr kumimoji="1" lang="en-US" altLang="zh-CN" sz="7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5" name="Text Box 36"/>
              <p:cNvSpPr txBox="1">
                <a:spLocks noChangeArrowheads="1"/>
              </p:cNvSpPr>
              <p:nvPr/>
            </p:nvSpPr>
            <p:spPr bwMode="auto">
              <a:xfrm>
                <a:off x="2809" y="3369"/>
                <a:ext cx="896" cy="27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Wingdings" panose="05000000000000000000" pitchFamily="2" charset="2"/>
                  </a:rPr>
                  <a:t></a:t>
                </a:r>
                <a:r>
                  <a:rPr kumimoji="1"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响应程序</a:t>
                </a:r>
              </a:p>
            </p:txBody>
          </p:sp>
          <p:grpSp>
            <p:nvGrpSpPr>
              <p:cNvPr id="16" name="Group 37"/>
              <p:cNvGrpSpPr/>
              <p:nvPr/>
            </p:nvGrpSpPr>
            <p:grpSpPr bwMode="auto">
              <a:xfrm flipH="1">
                <a:off x="1039" y="3509"/>
                <a:ext cx="1433" cy="321"/>
                <a:chOff x="1152" y="1824"/>
                <a:chExt cx="1296" cy="240"/>
              </a:xfrm>
              <a:grpFill/>
            </p:grpSpPr>
            <p:sp>
              <p:nvSpPr>
                <p:cNvPr id="17" name="AutoShape 38"/>
                <p:cNvSpPr>
                  <a:spLocks noChangeArrowheads="1"/>
                </p:cNvSpPr>
                <p:nvPr/>
              </p:nvSpPr>
              <p:spPr bwMode="auto">
                <a:xfrm>
                  <a:off x="2160" y="1872"/>
                  <a:ext cx="288" cy="14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1152" y="1824"/>
                  <a:ext cx="100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1400" dirty="0">
                      <a:solidFill>
                        <a:srgbClr val="7030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HTTP </a:t>
                  </a:r>
                  <a:r>
                    <a:rPr kumimoji="1" lang="zh-CN" altLang="en-US" sz="1400" dirty="0">
                      <a:solidFill>
                        <a:srgbClr val="7030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响应报文</a:t>
                  </a:r>
                </a:p>
              </p:txBody>
            </p:sp>
          </p:grpSp>
        </p:grp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8566" y="1790"/>
              <a:ext cx="1984" cy="4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万维网服务器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8605" y="3377"/>
              <a:ext cx="837" cy="4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631" y="2558"/>
              <a:ext cx="1136" cy="64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浏览器</a:t>
              </a:r>
            </a:p>
            <a:p>
              <a:pPr>
                <a:lnSpc>
                  <a:spcPct val="90000"/>
                </a:lnSpc>
              </a:pP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程序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2859" y="2200"/>
              <a:ext cx="1701" cy="4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万维网客户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7980" y="3008"/>
              <a:ext cx="954" cy="597"/>
            </a:xfrm>
            <a:prstGeom prst="line">
              <a:avLst/>
            </a:prstGeom>
            <a:grpFill/>
            <a:ln w="28575">
              <a:solidFill>
                <a:srgbClr val="FF00FF"/>
              </a:solidFill>
              <a:rou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7024" y="2577"/>
              <a:ext cx="1136" cy="64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服务器</a:t>
              </a:r>
            </a:p>
            <a:p>
              <a:pPr>
                <a:lnSpc>
                  <a:spcPct val="90000"/>
                </a:lnSpc>
              </a:pPr>
              <a:r>
                <a:rPr kumimoji="1"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程序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806" y="3215"/>
              <a:ext cx="1066" cy="4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HTTP</a:t>
              </a: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3235" y="3409"/>
              <a:ext cx="894" cy="4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816" y="3008"/>
              <a:ext cx="921" cy="626"/>
            </a:xfrm>
            <a:prstGeom prst="line">
              <a:avLst/>
            </a:prstGeom>
            <a:grpFill/>
            <a:ln w="28575">
              <a:solidFill>
                <a:srgbClr val="FF00FF"/>
              </a:solidFill>
              <a:rou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29" name="Group 50"/>
            <p:cNvGrpSpPr/>
            <p:nvPr/>
          </p:nvGrpSpPr>
          <p:grpSpPr bwMode="auto">
            <a:xfrm>
              <a:off x="3047" y="4550"/>
              <a:ext cx="6243" cy="2088"/>
              <a:chOff x="431" y="2722"/>
              <a:chExt cx="3207" cy="1162"/>
            </a:xfrm>
            <a:grpFill/>
          </p:grpSpPr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664" y="2791"/>
                <a:ext cx="0" cy="1093"/>
              </a:xfrm>
              <a:prstGeom prst="line">
                <a:avLst/>
              </a:prstGeom>
              <a:grpFill/>
              <a:ln w="19050">
                <a:solidFill>
                  <a:srgbClr val="3333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3638" y="2855"/>
                <a:ext cx="0" cy="1029"/>
              </a:xfrm>
              <a:prstGeom prst="line">
                <a:avLst/>
              </a:prstGeom>
              <a:grpFill/>
              <a:ln w="19050">
                <a:solidFill>
                  <a:srgbClr val="3333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32" name="Group 44"/>
              <p:cNvGrpSpPr/>
              <p:nvPr/>
            </p:nvGrpSpPr>
            <p:grpSpPr bwMode="auto">
              <a:xfrm>
                <a:off x="431" y="2722"/>
                <a:ext cx="3207" cy="519"/>
                <a:chOff x="431" y="2722"/>
                <a:chExt cx="3207" cy="519"/>
              </a:xfrm>
              <a:grpFill/>
            </p:grpSpPr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73" y="3080"/>
                  <a:ext cx="2965" cy="11"/>
                </a:xfrm>
                <a:prstGeom prst="line">
                  <a:avLst/>
                </a:prstGeom>
                <a:grpFill/>
                <a:ln w="28575">
                  <a:solidFill>
                    <a:srgbClr val="0000FF"/>
                  </a:solidFill>
                  <a:prstDash val="dash"/>
                  <a:rou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grpSp>
              <p:nvGrpSpPr>
                <p:cNvPr id="34" name="Group 24"/>
                <p:cNvGrpSpPr/>
                <p:nvPr/>
              </p:nvGrpSpPr>
              <p:grpSpPr bwMode="auto">
                <a:xfrm>
                  <a:off x="1419" y="2919"/>
                  <a:ext cx="1461" cy="322"/>
                  <a:chOff x="1152" y="1824"/>
                  <a:chExt cx="1296" cy="240"/>
                </a:xfrm>
                <a:grpFill/>
              </p:grpSpPr>
              <p:sp>
                <p:nvSpPr>
                  <p:cNvPr id="36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872"/>
                    <a:ext cx="288" cy="144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 sz="14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24"/>
                    <a:ext cx="1008" cy="240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1400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HTTP </a:t>
                    </a:r>
                    <a:r>
                      <a:rPr kumimoji="1" lang="zh-CN" altLang="en-US" sz="1400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请求报文</a:t>
                    </a:r>
                  </a:p>
                </p:txBody>
              </p:sp>
            </p:grpSp>
            <p:sp>
              <p:nvSpPr>
                <p:cNvPr id="3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1" y="2722"/>
                  <a:ext cx="939" cy="27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Wingdings" panose="05000000000000000000" pitchFamily="2" charset="2"/>
                    </a:rPr>
                    <a:t></a:t>
                  </a:r>
                  <a:r>
                    <a:rPr kumimoji="1"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</a:t>
                  </a:r>
                  <a:r>
                    <a:rPr kumimoji="1"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请求文档</a:t>
                  </a:r>
                </a:p>
              </p:txBody>
            </p:sp>
          </p:grpSp>
        </p:grp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691" y="5587"/>
              <a:ext cx="1745" cy="10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此程序在</a:t>
              </a:r>
            </a:p>
            <a:p>
              <a:pPr algn="ctr"/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客户端创建</a:t>
              </a:r>
            </a:p>
            <a:p>
              <a:pPr algn="ctr"/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出活动文档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921" y="3663"/>
              <a:ext cx="4948" cy="0"/>
            </a:xfrm>
            <a:prstGeom prst="line">
              <a:avLst/>
            </a:prstGeom>
            <a:grpFill/>
            <a:ln w="38100">
              <a:solidFill>
                <a:srgbClr val="CC00CC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0222" y="4815"/>
              <a:ext cx="2267" cy="9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程序事先被编译成二进制代码，存放为文件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9206" y="3605"/>
              <a:ext cx="1853" cy="923"/>
            </a:xfrm>
            <a:prstGeom prst="line">
              <a:avLst/>
            </a:prstGeom>
            <a:grpFill/>
            <a:ln w="25400">
              <a:solidFill>
                <a:srgbClr val="FF00FF"/>
              </a:solidFill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10222" y="3823"/>
              <a:ext cx="2267" cy="41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程序</a:t>
              </a:r>
            </a:p>
          </p:txBody>
        </p:sp>
      </p:grpSp>
      <p:sp>
        <p:nvSpPr>
          <p:cNvPr id="43" name="圆角矩形 5">
            <a:extLst>
              <a:ext uri="{FF2B5EF4-FFF2-40B4-BE49-F238E27FC236}">
                <a16:creationId xmlns:a16="http://schemas.microsoft.com/office/drawing/2014/main" id="{52EE1E40-65CC-4604-9AA6-7B6986AEFB2C}"/>
              </a:ext>
            </a:extLst>
          </p:cNvPr>
          <p:cNvSpPr/>
          <p:nvPr/>
        </p:nvSpPr>
        <p:spPr>
          <a:xfrm>
            <a:off x="3518976" y="2872421"/>
            <a:ext cx="8573135" cy="355276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EAF878CA-960A-45C7-AE1A-0A54A2A3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678" y="3056185"/>
            <a:ext cx="768369" cy="30423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D9671D1E-E508-4EA4-AB53-1DDF4279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113" y="3357012"/>
            <a:ext cx="582063" cy="353328"/>
          </a:xfrm>
          <a:prstGeom prst="can">
            <a:avLst>
              <a:gd name="adj" fmla="val 39583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Line 14">
            <a:extLst>
              <a:ext uri="{FF2B5EF4-FFF2-40B4-BE49-F238E27FC236}">
                <a16:creationId xmlns:a16="http://schemas.microsoft.com/office/drawing/2014/main" id="{8B149764-9D70-4524-A95F-5AD704090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6941" y="3690778"/>
            <a:ext cx="517536" cy="28364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630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/>
              <a:t>动态</a:t>
            </a:r>
            <a:r>
              <a:rPr lang="en-US"/>
              <a:t>Web</a:t>
            </a:r>
            <a:r>
              <a:rPr lang="zh-CN" altLang="en-US"/>
              <a:t>的执行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最好的动态</a:t>
            </a:r>
            <a:r>
              <a:rPr lang="en-US" altLang="zh-CN" dirty="0"/>
              <a:t>Web</a:t>
            </a:r>
            <a:r>
              <a:rPr lang="zh-CN" altLang="en-US" dirty="0"/>
              <a:t>开发形式：</a:t>
            </a:r>
            <a:r>
              <a:rPr lang="en-US" altLang="zh-CN" dirty="0"/>
              <a:t>Web</a:t>
            </a:r>
            <a:r>
              <a:rPr lang="zh-CN" altLang="en-US" dirty="0"/>
              <a:t>内容展示（前端）与服务逻辑（后端）相分离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脚本程序可以在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endParaRPr lang="en-US" altLang="zh-CN" dirty="0"/>
          </a:p>
          <a:p>
            <a:pPr marL="457200" lvl="1" indent="0" algn="just"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35050" y="2595880"/>
            <a:ext cx="10292701" cy="3731895"/>
            <a:chOff x="530225" y="3244850"/>
            <a:chExt cx="7903527" cy="2078038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0225" y="3244850"/>
              <a:ext cx="3981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6950" y="3284538"/>
              <a:ext cx="3600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197167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9602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2475" y="5095875"/>
              <a:ext cx="3151505" cy="2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在服务器端执行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0597" y="5095875"/>
              <a:ext cx="3653155" cy="2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脚本在客户端执行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380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29E680-A95E-4D8F-AEEF-335672B8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sz="2400" dirty="0">
                <a:solidFill>
                  <a:srgbClr val="7030A0"/>
                </a:solidFill>
              </a:rPr>
              <a:t>LAMP = Linux + Apache + MySQL + PHP (Perf/Python)</a:t>
            </a:r>
          </a:p>
          <a:p>
            <a:pPr lvl="1"/>
            <a:endParaRPr lang="en-US" altLang="zh-CN" sz="2400" dirty="0"/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B4495C-8545-4EFC-99EC-A0D17A393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DB1F48-FB90-4691-9222-E3C66E3C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Web</a:t>
            </a:r>
            <a:r>
              <a:rPr lang="zh-CN" altLang="en-US" dirty="0"/>
              <a:t>技术：</a:t>
            </a:r>
            <a:r>
              <a:rPr lang="en-US" altLang="zh-CN" dirty="0"/>
              <a:t>LAMP – </a:t>
            </a:r>
            <a:r>
              <a:rPr lang="zh-CN" altLang="en-US" dirty="0"/>
              <a:t>服务器软件集合</a:t>
            </a:r>
          </a:p>
        </p:txBody>
      </p:sp>
      <p:sp>
        <p:nvSpPr>
          <p:cNvPr id="5" name="AutoShape 2" descr="https://upload.wikimedia.org/wikipedia/commons/thumb/8/82/LAMP_software_bundle.svg/2880px-LAMP_software_bundle.svg.png">
            <a:extLst>
              <a:ext uri="{FF2B5EF4-FFF2-40B4-BE49-F238E27FC236}">
                <a16:creationId xmlns:a16="http://schemas.microsoft.com/office/drawing/2014/main" id="{64B86899-28AE-4743-BECA-FB5562F17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520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006209E-1F6B-43E8-91AB-E2FA92A0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0" y="2209800"/>
            <a:ext cx="6908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7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典型的</a:t>
            </a:r>
            <a:r>
              <a:rPr lang="en-US" dirty="0"/>
              <a:t>Web</a:t>
            </a:r>
            <a:r>
              <a:rPr lang="zh-CN" altLang="en-US" dirty="0"/>
              <a:t>技术：</a:t>
            </a:r>
            <a:r>
              <a:rPr lang="en-US" altLang="zh-CN" dirty="0"/>
              <a:t>AJAX – </a:t>
            </a:r>
            <a:r>
              <a:rPr lang="zh-CN" altLang="en-US" dirty="0"/>
              <a:t>开发方法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>
            <a:normAutofit/>
          </a:bodyPr>
          <a:lstStyle/>
          <a:p>
            <a:pPr marL="360680" lvl="1" indent="-36068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</a:rPr>
              <a:t>AJAX</a:t>
            </a:r>
            <a:r>
              <a:rPr lang="zh-CN" altLang="en-US" sz="2800" dirty="0"/>
              <a:t>：</a:t>
            </a:r>
            <a:r>
              <a:rPr lang="en-US" altLang="zh-CN" sz="2800" dirty="0"/>
              <a:t>Asynchronous JavaScript and XML</a:t>
            </a:r>
          </a:p>
          <a:p>
            <a:pPr marL="817880" lvl="2" indent="-360680" algn="just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超文本标记语言</a:t>
            </a:r>
            <a:r>
              <a:rPr lang="en-US" sz="2400" dirty="0">
                <a:solidFill>
                  <a:srgbClr val="C00000"/>
                </a:solidFill>
              </a:rPr>
              <a:t>HTML+CSS</a:t>
            </a:r>
            <a:r>
              <a:rPr lang="en-US" sz="2400" dirty="0"/>
              <a:t>: </a:t>
            </a:r>
            <a:r>
              <a:rPr lang="zh-CN" altLang="en-US" sz="2400" dirty="0"/>
              <a:t>用于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网页内容的显示</a:t>
            </a:r>
            <a:endParaRPr lang="en-US" altLang="zh-CN" sz="2400" dirty="0"/>
          </a:p>
          <a:p>
            <a:pPr marL="817880" lvl="2" indent="-360680" algn="just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扩展标记语言XML（eXtensible Markup Language）</a:t>
            </a:r>
            <a:r>
              <a:rPr lang="zh-CN" altLang="en-US" sz="2400" dirty="0"/>
              <a:t>：用于程序与服务器交换应用数据</a:t>
            </a:r>
            <a:endParaRPr lang="en-US" altLang="zh-CN" sz="2400" dirty="0">
              <a:solidFill>
                <a:srgbClr val="C00000"/>
              </a:solidFill>
              <a:sym typeface="+mn-ea"/>
            </a:endParaRPr>
          </a:p>
          <a:p>
            <a:pPr marL="817880" lvl="2" indent="-360680" algn="just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文档对象模型</a:t>
            </a:r>
            <a:r>
              <a:rPr lang="zh-CN" altLang="en-US" sz="2400" dirty="0">
                <a:solidFill>
                  <a:srgbClr val="C00000"/>
                </a:solidFill>
              </a:rPr>
              <a:t>DOM（Document Object Model）</a:t>
            </a:r>
            <a:r>
              <a:rPr lang="en-US" sz="2400" dirty="0"/>
              <a:t>: 文档对象模型 (DOM) 是HTML和XML文档的编程接口</a:t>
            </a:r>
            <a:r>
              <a:rPr lang="zh-CN" altLang="en-US" sz="2400" dirty="0"/>
              <a:t>，其本质上是页面的API，允许程序读取和操作页面的内容、结构和样式；</a:t>
            </a:r>
            <a:r>
              <a:rPr lang="zh-CN" altLang="en-US" sz="2400" dirty="0">
                <a:solidFill>
                  <a:srgbClr val="C00000"/>
                </a:solidFill>
              </a:rPr>
              <a:t>采用树形结构组织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817880" lvl="2" indent="-360680" algn="just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JavaScript</a:t>
            </a:r>
            <a:r>
              <a:rPr lang="zh-CN" altLang="en-US" sz="2400" dirty="0"/>
              <a:t>：用于将以上所有功能进行组合，并协同工作</a:t>
            </a:r>
            <a:endParaRPr lang="en-US" altLang="zh-CN" sz="2400" dirty="0"/>
          </a:p>
          <a:p>
            <a:pPr marL="360680" lvl="1" indent="-360680" algn="just">
              <a:lnSpc>
                <a:spcPct val="120000"/>
              </a:lnSpc>
            </a:pPr>
            <a:r>
              <a:rPr lang="en-US" altLang="zh-CN" sz="2800" dirty="0">
                <a:solidFill>
                  <a:srgbClr val="7030A0"/>
                </a:solidFill>
              </a:rPr>
              <a:t>AJAX</a:t>
            </a:r>
            <a:r>
              <a:rPr lang="zh-CN" altLang="en-US" sz="2800" dirty="0">
                <a:solidFill>
                  <a:srgbClr val="7030A0"/>
                </a:solidFill>
              </a:rPr>
              <a:t>：无需重新加载整个网页的情况下，能够更新部分网页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762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服务、实体、协议、实现与优化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92057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83665A-F647-4789-B256-2DF364CF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：访问</a:t>
            </a:r>
            <a:r>
              <a:rPr lang="en-US" altLang="zh-CN" dirty="0"/>
              <a:t>Web</a:t>
            </a:r>
            <a:r>
              <a:rPr lang="zh-CN" altLang="en-US" dirty="0"/>
              <a:t>资源的协议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7C345-B7DF-4510-A9D4-3AE5338F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超文本传输协议HTTP（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HyperText Transfer Protocol）在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传输层通常使用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缺省使用TCP的80端口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HTTP为无状态协议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，服务器端不保留之前请求的状态信息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无状态协议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效率低、但简单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有状态协议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维护状态相对复杂，需要维护历史信息，在客户端或服务器出现故障时，需要保持状态的一致性等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HTTP标准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HTTP/1.0: RFC 1945（1996年）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HTTP/1.1: RFC 2616（1999年）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HTTP/2: RFC 7540（2015年）、RFC 8740（2020年）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130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966470" y="1392555"/>
            <a:ext cx="4798060" cy="247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645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530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645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60680" indent="-36068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HTTP/1.0（1996）</a:t>
            </a:r>
          </a:p>
          <a:p>
            <a:pPr marL="685800" lvl="1" indent="-32893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无状态，非持久连接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0680" indent="-36068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HTTP/1.1（1999）</a:t>
            </a:r>
          </a:p>
          <a:p>
            <a:pPr marL="685800" lvl="1" indent="-328930" algn="l" defTabSz="914400">
              <a:lnSpc>
                <a:spcPts val="26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支持长连接和流水线机制</a:t>
            </a:r>
          </a:p>
          <a:p>
            <a:pPr marL="685800" lvl="1" indent="-328930" algn="l" defTabSz="914400">
              <a:lnSpc>
                <a:spcPts val="26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缓存策略优化、部分资源请求及断点续传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88990" y="1306830"/>
            <a:ext cx="5552440" cy="28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645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530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645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60680" indent="-36068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HTTPS：HTTP+TLS（2008）</a:t>
            </a:r>
          </a:p>
          <a:p>
            <a:pPr marL="685800" lvl="1" indent="-328930" algn="l" defTabSz="914400">
              <a:lnSpc>
                <a:spcPts val="26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增加SSL/TLS（TLS 1.2）层，在TCP之上提供安全机制</a:t>
            </a:r>
          </a:p>
          <a:p>
            <a:pPr marL="360680" indent="-36068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HTTP/2.0（2015、2020）</a:t>
            </a:r>
          </a:p>
          <a:p>
            <a:pPr marL="685800" lvl="1" indent="-32893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目标：提高带宽利用率、降低延迟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32893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增加二进制格式、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多路复用、头压缩、服务端推送等功能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36927" y="4095115"/>
            <a:ext cx="6813550" cy="2322830"/>
            <a:chOff x="4717" y="6683"/>
            <a:chExt cx="9558" cy="33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1" y="6707"/>
              <a:ext cx="9514" cy="333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717" y="7357"/>
              <a:ext cx="2333" cy="18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48" y="6683"/>
              <a:ext cx="2333" cy="252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4C688C66-20C1-C64A-890C-259427D26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48</a:t>
            </a:fld>
            <a:endParaRPr kumimoji="1" lang="zh-CN" altLang="en-US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F1D68DB5-CB7F-47C2-8158-5F8B1327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发展现状</a:t>
            </a:r>
          </a:p>
        </p:txBody>
      </p:sp>
    </p:spTree>
    <p:extLst>
      <p:ext uri="{BB962C8B-B14F-4D97-AF65-F5344CB8AC3E}">
        <p14:creationId xmlns:p14="http://schemas.microsoft.com/office/powerpoint/2010/main" val="1694388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FE12ED12-0304-4E31-B418-47E1CCEB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HTTP1.0</a:t>
            </a:r>
            <a:r>
              <a:rPr lang="zh-CN" altLang="en-US" dirty="0"/>
              <a:t>执行过程</a:t>
            </a:r>
          </a:p>
        </p:txBody>
      </p:sp>
      <p:sp>
        <p:nvSpPr>
          <p:cNvPr id="83972" name="Line 2"/>
          <p:cNvSpPr>
            <a:spLocks noChangeShapeType="1"/>
          </p:cNvSpPr>
          <p:nvPr/>
        </p:nvSpPr>
        <p:spPr bwMode="auto">
          <a:xfrm flipH="1">
            <a:off x="8657068" y="1050000"/>
            <a:ext cx="5781" cy="5149056"/>
          </a:xfrm>
          <a:prstGeom prst="line">
            <a:avLst/>
          </a:prstGeom>
          <a:noFill/>
          <a:ln w="3175">
            <a:solidFill>
              <a:srgbClr val="C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Text Box 13"/>
          <p:cNvSpPr txBox="1">
            <a:spLocks noChangeArrowheads="1"/>
          </p:cNvSpPr>
          <p:nvPr/>
        </p:nvSpPr>
        <p:spPr bwMode="auto">
          <a:xfrm>
            <a:off x="8419073" y="4578783"/>
            <a:ext cx="589280" cy="3371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6765" y="1424305"/>
            <a:ext cx="7520940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>
              <a:spcBef>
                <a:spcPct val="20000"/>
              </a:spcBef>
              <a:buBlip>
                <a:blip r:embed="rId2"/>
              </a:buBlip>
              <a:tabLst>
                <a:tab pos="71564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1530" indent="-266700">
              <a:spcBef>
                <a:spcPct val="20000"/>
              </a:spcBef>
              <a:buBlip>
                <a:blip r:embed="rId3"/>
              </a:buBlip>
              <a:tabLst>
                <a:tab pos="7156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360680" indent="-36068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假设用户输入URL</a:t>
            </a:r>
          </a:p>
          <a:p>
            <a:pPr marL="742950" lvl="1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http://www.nankai.edu.cn/computer/index.html</a:t>
            </a:r>
          </a:p>
          <a:p>
            <a:pPr marL="742950" lvl="1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该页面包含2幅jpg图像</a:t>
            </a:r>
          </a:p>
          <a:p>
            <a:pPr marL="1200150" lvl="2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执行三次完整的连接过程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（即：连接的建立，数据传输，连接终止），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包含三次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过程（含三次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57350" lvl="3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三次握手连接建立</a:t>
            </a:r>
          </a:p>
          <a:p>
            <a:pPr marL="1657350" lvl="3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 /index.html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1657350" lvl="3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57350" lvl="3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57350" lvl="3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.........</a:t>
            </a:r>
          </a:p>
          <a:p>
            <a:pPr marL="742950" lvl="1" indent="-285750" algn="l" defTabSz="91440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100副图像呢？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08" y="636139"/>
            <a:ext cx="2416810" cy="5851525"/>
          </a:xfrm>
          <a:prstGeom prst="rect">
            <a:avLst/>
          </a:prstGeom>
        </p:spPr>
      </p:pic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F54ABC9E-E52D-4E4C-A973-43AFF10F9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B034C1-AAF5-44B7-BF3A-A487FBD4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199"/>
            <a:ext cx="4038600" cy="4525963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文件传输</a:t>
            </a:r>
            <a:endParaRPr lang="en-US" altLang="zh-CN" dirty="0"/>
          </a:p>
          <a:p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zh-CN" altLang="en-US" dirty="0"/>
              <a:t>即时通讯</a:t>
            </a:r>
            <a:endParaRPr lang="en-US" altLang="zh-CN" dirty="0"/>
          </a:p>
          <a:p>
            <a:r>
              <a:rPr lang="zh-CN" altLang="en-US" dirty="0"/>
              <a:t>远程登陆</a:t>
            </a:r>
            <a:endParaRPr lang="en-US" altLang="zh-CN" dirty="0"/>
          </a:p>
          <a:p>
            <a:r>
              <a:rPr lang="en-US" altLang="zh-CN" dirty="0"/>
              <a:t>P2P</a:t>
            </a:r>
            <a:r>
              <a:rPr lang="zh-CN" altLang="en-US" dirty="0"/>
              <a:t>文件共享</a:t>
            </a:r>
            <a:endParaRPr lang="en-US" altLang="zh-CN" dirty="0"/>
          </a:p>
          <a:p>
            <a:r>
              <a:rPr lang="zh-CN" altLang="en-US" dirty="0"/>
              <a:t>在线游戏</a:t>
            </a:r>
            <a:endParaRPr lang="en-US" altLang="zh-CN" dirty="0"/>
          </a:p>
          <a:p>
            <a:r>
              <a:rPr lang="zh-CN" altLang="en-US" dirty="0"/>
              <a:t>流媒体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EA197E-BD88-4BFB-A494-9C9FF6E9C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1C4934A-CBDC-4E60-93E1-B0CE1325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典型的应用层服务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21C4A8A0-2BF8-4BCE-A972-B25CC190F237}"/>
              </a:ext>
            </a:extLst>
          </p:cNvPr>
          <p:cNvSpPr txBox="1">
            <a:spLocks/>
          </p:cNvSpPr>
          <p:nvPr/>
        </p:nvSpPr>
        <p:spPr bwMode="auto">
          <a:xfrm>
            <a:off x="7264133" y="1600199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语音通话</a:t>
            </a:r>
            <a:endParaRPr lang="en-US" altLang="zh-CN" kern="0" dirty="0"/>
          </a:p>
          <a:p>
            <a:r>
              <a:rPr lang="zh-CN" altLang="en-US" kern="0" dirty="0"/>
              <a:t>在线会议</a:t>
            </a:r>
            <a:endParaRPr lang="en-US" altLang="zh-CN" kern="0" dirty="0"/>
          </a:p>
          <a:p>
            <a:r>
              <a:rPr lang="zh-CN" altLang="en-US" kern="0" dirty="0"/>
              <a:t>社交网络</a:t>
            </a:r>
            <a:endParaRPr lang="en-US" altLang="zh-CN" kern="0" dirty="0"/>
          </a:p>
          <a:p>
            <a:r>
              <a:rPr lang="zh-CN" altLang="en-US" kern="0" dirty="0"/>
              <a:t>搜索引擎</a:t>
            </a:r>
            <a:endParaRPr lang="en-US" altLang="zh-CN" kern="0" dirty="0"/>
          </a:p>
          <a:p>
            <a:r>
              <a:rPr lang="zh-CN" altLang="en-US" kern="0" dirty="0"/>
              <a:t>信息推送</a:t>
            </a:r>
            <a:endParaRPr lang="en-US" altLang="zh-CN" kern="0" dirty="0"/>
          </a:p>
          <a:p>
            <a:r>
              <a:rPr lang="zh-CN" altLang="en-US" kern="0" dirty="0"/>
              <a:t>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137187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D15B68-1886-490F-8731-71B5758B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3200" dirty="0" err="1">
                <a:sym typeface="+mn-ea"/>
              </a:rPr>
              <a:t>非持久连接和持久连接</a:t>
            </a:r>
            <a:r>
              <a:rPr lang="en-US" altLang="zh-CN" sz="3200" dirty="0">
                <a:sym typeface="+mn-ea"/>
              </a:rPr>
              <a:t> (HTTP1.x)</a:t>
            </a:r>
            <a:endParaRPr lang="zh-CN" altLang="en-US" sz="3200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1600203"/>
            <a:ext cx="10972800" cy="398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>
              <a:spcBef>
                <a:spcPct val="20000"/>
              </a:spcBef>
              <a:buBlip>
                <a:blip r:embed="rId3"/>
              </a:buBlip>
              <a:tabLst>
                <a:tab pos="71564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1530" indent="-266700">
              <a:spcBef>
                <a:spcPct val="20000"/>
              </a:spcBef>
              <a:buBlip>
                <a:blip r:embed="rId4"/>
              </a:buBlip>
              <a:tabLst>
                <a:tab pos="7156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64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342900" indent="-342900">
              <a:lnSpc>
                <a:spcPts val="33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非持久连接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defTabSz="914400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HTTP/1.0缺省为非持久连接</a:t>
            </a:r>
          </a:p>
          <a:p>
            <a:pPr marL="800100" lvl="2" indent="-342900"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服务器接收请求、响应、关闭TCP连接</a:t>
            </a:r>
          </a:p>
          <a:p>
            <a:pPr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获取每个对象需要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阶段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建立TCP连接</a:t>
            </a:r>
          </a:p>
          <a:p>
            <a:pPr marL="800100" lvl="2" indent="-342900"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对象请求和传输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每次连接需要经历TCP慢启动阶段</a:t>
            </a: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C74F541A-A9A1-544B-94EB-DEB292F385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75350" y="1595755"/>
            <a:ext cx="5759450" cy="389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645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530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4"/>
              </a:buBlip>
              <a:tabLst>
                <a:tab pos="715645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marL="342900" indent="-342900">
              <a:lnSpc>
                <a:spcPts val="33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持久连接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defTabSz="914400">
              <a:lnSpc>
                <a:spcPts val="33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>
                <a:tab pos="715645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HTTP/1.1缺省为持久连接</a:t>
            </a:r>
          </a:p>
          <a:p>
            <a:pPr marL="554355" lvl="1" indent="-285750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在相同的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连接上，服务器接收请求、响应；再接收请求、响应；响应后保持连接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HTTP/1.1-pipeline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支持流水线机制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11505" lvl="1" indent="-342900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需要按序响应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经历较少的慢启动过程，减少往返时间</a:t>
            </a:r>
          </a:p>
          <a:p>
            <a:pPr marL="611505" lvl="1" indent="-342900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降低响应时间</a:t>
            </a:r>
          </a:p>
        </p:txBody>
      </p:sp>
    </p:spTree>
    <p:extLst>
      <p:ext uri="{BB962C8B-B14F-4D97-AF65-F5344CB8AC3E}">
        <p14:creationId xmlns:p14="http://schemas.microsoft.com/office/powerpoint/2010/main" val="3516213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5B5443F-BA87-4739-A230-42C3E3E4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>
                <a:cs typeface="微软雅黑" panose="020B0503020204020204" pitchFamily="34" charset="-122"/>
              </a:rPr>
              <a:t>HTTP 1.x</a:t>
            </a:r>
            <a:r>
              <a:rPr lang="zh-CN" altLang="en-US" dirty="0">
                <a:cs typeface="微软雅黑" panose="020B0503020204020204" pitchFamily="34" charset="-122"/>
              </a:rPr>
              <a:t>比较</a:t>
            </a:r>
            <a:endParaRPr lang="zh-CN" altLang="en-US" dirty="0"/>
          </a:p>
        </p:txBody>
      </p:sp>
      <p:sp>
        <p:nvSpPr>
          <p:cNvPr id="83972" name="Line 2"/>
          <p:cNvSpPr>
            <a:spLocks noChangeShapeType="1"/>
          </p:cNvSpPr>
          <p:nvPr/>
        </p:nvSpPr>
        <p:spPr bwMode="auto">
          <a:xfrm flipH="1">
            <a:off x="2823963" y="1371600"/>
            <a:ext cx="9237" cy="4895277"/>
          </a:xfrm>
          <a:prstGeom prst="line">
            <a:avLst/>
          </a:prstGeom>
          <a:noFill/>
          <a:ln w="3175">
            <a:solidFill>
              <a:srgbClr val="C0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Text Box 13"/>
          <p:cNvSpPr txBox="1">
            <a:spLocks noChangeArrowheads="1"/>
          </p:cNvSpPr>
          <p:nvPr/>
        </p:nvSpPr>
        <p:spPr bwMode="auto">
          <a:xfrm>
            <a:off x="2586978" y="4447288"/>
            <a:ext cx="589280" cy="3371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35394"/>
            <a:ext cx="6595291" cy="5341606"/>
          </a:xfrm>
          <a:prstGeom prst="rect">
            <a:avLst/>
          </a:prstGeom>
        </p:spPr>
      </p:pic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B1756135-5DC2-F147-A088-8B4378E6C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93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AA7448-18D6-40B8-8362-0EDCB7C0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月，以</a:t>
            </a:r>
            <a:r>
              <a:rPr lang="en-US" altLang="zh-CN" dirty="0"/>
              <a:t>RFC 7540</a:t>
            </a:r>
            <a:r>
              <a:rPr lang="zh-CN" altLang="en-US" dirty="0"/>
              <a:t>正式发布</a:t>
            </a:r>
            <a:endParaRPr lang="en-US" altLang="zh-CN" dirty="0"/>
          </a:p>
          <a:p>
            <a:r>
              <a:rPr lang="zh-CN" altLang="en-US" dirty="0"/>
              <a:t>多路复用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 1.1</a:t>
            </a:r>
            <a:r>
              <a:rPr lang="zh-CN" altLang="en-US" dirty="0"/>
              <a:t>：一个请求的响应收到后，才能发送下一个请求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 1.1-pipeline</a:t>
            </a:r>
            <a:r>
              <a:rPr lang="zh-CN" altLang="en-US" dirty="0"/>
              <a:t>：可以同时发送多个请求，但要按顺序响应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 2</a:t>
            </a:r>
            <a:r>
              <a:rPr lang="zh-CN" altLang="en-US" dirty="0"/>
              <a:t>：请求</a:t>
            </a:r>
            <a:r>
              <a:rPr lang="en-US" altLang="zh-CN" dirty="0"/>
              <a:t>/</a:t>
            </a:r>
            <a:r>
              <a:rPr lang="zh-CN" altLang="en-US" dirty="0"/>
              <a:t>响应允许交错，还可以自定义优先级</a:t>
            </a:r>
            <a:endParaRPr lang="en-US" altLang="zh-CN" dirty="0"/>
          </a:p>
          <a:p>
            <a:r>
              <a:rPr lang="zh-CN" altLang="en-US" dirty="0"/>
              <a:t>压缩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HTTP 2</a:t>
            </a:r>
            <a:r>
              <a:rPr lang="zh-CN" altLang="en-US" dirty="0"/>
              <a:t>：服务器可以主动推送消息</a:t>
            </a:r>
            <a:endParaRPr lang="en-US" altLang="zh-CN" dirty="0"/>
          </a:p>
          <a:p>
            <a:pPr lvl="1"/>
            <a:r>
              <a:rPr lang="zh-CN" altLang="en-US" dirty="0"/>
              <a:t>确认客户端存活</a:t>
            </a:r>
            <a:endParaRPr lang="en-US" altLang="zh-CN" dirty="0"/>
          </a:p>
          <a:p>
            <a:pPr lvl="1"/>
            <a:r>
              <a:rPr lang="zh-CN" altLang="en-US" dirty="0"/>
              <a:t>预测资源请求</a:t>
            </a:r>
            <a:endParaRPr lang="en-US" altLang="zh-CN" dirty="0"/>
          </a:p>
          <a:p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en-US" altLang="zh-CN" dirty="0"/>
              <a:t>HTTP 1.1</a:t>
            </a:r>
            <a:r>
              <a:rPr lang="zh-CN" altLang="en-US" dirty="0"/>
              <a:t>：完全依赖</a:t>
            </a:r>
            <a:r>
              <a:rPr lang="en-US" altLang="zh-CN" dirty="0"/>
              <a:t>TCP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HTTP 2</a:t>
            </a:r>
            <a:r>
              <a:rPr lang="zh-CN" altLang="en-US" dirty="0"/>
              <a:t>：允许应用层进行控制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D49C1B-F1B6-4259-8636-6EA28AA91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4E2B317-CC96-4506-89D6-DD958D10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664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BC90DA-078B-4418-9DFA-B939DF85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7197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月以</a:t>
            </a:r>
            <a:r>
              <a:rPr lang="en-US" altLang="zh-CN" dirty="0"/>
              <a:t>RFC 9114</a:t>
            </a:r>
            <a:r>
              <a:rPr lang="zh-CN" altLang="en-US" dirty="0"/>
              <a:t>发布</a:t>
            </a:r>
            <a:endParaRPr lang="en-US" altLang="zh-CN" dirty="0"/>
          </a:p>
          <a:p>
            <a:pPr lvl="1"/>
            <a:r>
              <a:rPr lang="zh-CN" altLang="en-US" dirty="0"/>
              <a:t>同时，</a:t>
            </a:r>
            <a:r>
              <a:rPr lang="en-US" altLang="zh-CN" dirty="0"/>
              <a:t>HTTP 2</a:t>
            </a:r>
            <a:r>
              <a:rPr lang="zh-CN" altLang="en-US" dirty="0"/>
              <a:t>更新至</a:t>
            </a:r>
            <a:r>
              <a:rPr lang="en-US" altLang="zh-CN" dirty="0"/>
              <a:t>RFC 9113</a:t>
            </a:r>
          </a:p>
          <a:p>
            <a:endParaRPr lang="en-US" altLang="zh-CN" dirty="0"/>
          </a:p>
          <a:p>
            <a:r>
              <a:rPr lang="zh-CN" altLang="en-US" dirty="0"/>
              <a:t>主要是传输层变化，与应用层关系不大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TCP</a:t>
            </a:r>
            <a:r>
              <a:rPr lang="zh-CN" altLang="en-US" dirty="0"/>
              <a:t>替换为</a:t>
            </a:r>
            <a:r>
              <a:rPr lang="en-US" altLang="zh-CN" dirty="0"/>
              <a:t>UDP + QUIC</a:t>
            </a:r>
          </a:p>
          <a:p>
            <a:pPr lvl="1"/>
            <a:r>
              <a:rPr lang="zh-CN" altLang="en-US" dirty="0"/>
              <a:t>（将在传输层章节介绍）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2B9B98-8E3A-4780-8C4F-1F271A7BA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678206-DCBB-4EB4-86E5-74D1C72E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3</a:t>
            </a:r>
            <a:endParaRPr lang="zh-CN" altLang="en-US" dirty="0"/>
          </a:p>
        </p:txBody>
      </p:sp>
      <p:pic>
        <p:nvPicPr>
          <p:cNvPr id="3076" name="Picture 4" descr="基于QUIC 的协议的HTTP/3 正式发布">
            <a:extLst>
              <a:ext uri="{FF2B5EF4-FFF2-40B4-BE49-F238E27FC236}">
                <a16:creationId xmlns:a16="http://schemas.microsoft.com/office/drawing/2014/main" id="{2C2C5CEC-B142-4D7E-99E2-C675195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56292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45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服务、实体、协议、实现与优化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734428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95600" y="2057400"/>
            <a:ext cx="9190355" cy="4353568"/>
            <a:chOff x="4235" y="2240"/>
            <a:chExt cx="10902" cy="5005"/>
          </a:xfrm>
          <a:noFill/>
        </p:grpSpPr>
        <p:sp>
          <p:nvSpPr>
            <p:cNvPr id="112" name="Rectangle 51"/>
            <p:cNvSpPr>
              <a:spLocks noChangeArrowheads="1"/>
            </p:cNvSpPr>
            <p:nvPr/>
          </p:nvSpPr>
          <p:spPr bwMode="auto">
            <a:xfrm>
              <a:off x="5686" y="4868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9" name="Rectangle 43"/>
            <p:cNvSpPr>
              <a:spLocks noChangeArrowheads="1"/>
            </p:cNvSpPr>
            <p:nvPr/>
          </p:nvSpPr>
          <p:spPr bwMode="auto">
            <a:xfrm>
              <a:off x="5686" y="3749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2" name="Rectangle 34"/>
            <p:cNvSpPr>
              <a:spLocks noChangeArrowheads="1"/>
            </p:cNvSpPr>
            <p:nvPr/>
          </p:nvSpPr>
          <p:spPr bwMode="auto">
            <a:xfrm>
              <a:off x="5686" y="3191"/>
              <a:ext cx="7137" cy="5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9029" y="4881"/>
              <a:ext cx="1319" cy="53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2" name="Rectangle 24"/>
            <p:cNvSpPr>
              <a:spLocks noChangeArrowheads="1"/>
            </p:cNvSpPr>
            <p:nvPr/>
          </p:nvSpPr>
          <p:spPr bwMode="auto">
            <a:xfrm>
              <a:off x="5695" y="5454"/>
              <a:ext cx="1352" cy="5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3" name="Rectangle 25"/>
            <p:cNvSpPr>
              <a:spLocks noChangeArrowheads="1"/>
            </p:cNvSpPr>
            <p:nvPr/>
          </p:nvSpPr>
          <p:spPr bwMode="auto">
            <a:xfrm>
              <a:off x="9029" y="3762"/>
              <a:ext cx="1319" cy="54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4" name="Rectangle 26"/>
            <p:cNvSpPr>
              <a:spLocks noChangeArrowheads="1"/>
            </p:cNvSpPr>
            <p:nvPr/>
          </p:nvSpPr>
          <p:spPr bwMode="auto">
            <a:xfrm>
              <a:off x="8203" y="4881"/>
              <a:ext cx="179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5" name="Rectangle 27"/>
            <p:cNvSpPr>
              <a:spLocks noChangeArrowheads="1"/>
            </p:cNvSpPr>
            <p:nvPr/>
          </p:nvSpPr>
          <p:spPr bwMode="auto">
            <a:xfrm>
              <a:off x="8203" y="3762"/>
              <a:ext cx="165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799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7" name="Line 29"/>
            <p:cNvSpPr>
              <a:spLocks noChangeShapeType="1"/>
            </p:cNvSpPr>
            <p:nvPr/>
          </p:nvSpPr>
          <p:spPr bwMode="auto">
            <a:xfrm>
              <a:off x="9029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8203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9" name="Rectangle 31"/>
            <p:cNvSpPr>
              <a:spLocks noChangeArrowheads="1"/>
            </p:cNvSpPr>
            <p:nvPr/>
          </p:nvSpPr>
          <p:spPr bwMode="auto">
            <a:xfrm>
              <a:off x="11461" y="3204"/>
              <a:ext cx="1361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0" name="Rectangle 32"/>
            <p:cNvSpPr>
              <a:spLocks noChangeArrowheads="1"/>
            </p:cNvSpPr>
            <p:nvPr/>
          </p:nvSpPr>
          <p:spPr bwMode="auto">
            <a:xfrm>
              <a:off x="9482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1" name="Rectangle 33"/>
            <p:cNvSpPr>
              <a:spLocks noChangeArrowheads="1"/>
            </p:cNvSpPr>
            <p:nvPr/>
          </p:nvSpPr>
          <p:spPr bwMode="auto">
            <a:xfrm>
              <a:off x="7503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2" name="Text Box 35"/>
            <p:cNvSpPr txBox="1">
              <a:spLocks noChangeArrowheads="1"/>
            </p:cNvSpPr>
            <p:nvPr/>
          </p:nvSpPr>
          <p:spPr bwMode="auto">
            <a:xfrm>
              <a:off x="5956" y="3251"/>
              <a:ext cx="1469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  法</a:t>
              </a:r>
            </a:p>
          </p:txBody>
        </p:sp>
        <p:sp>
          <p:nvSpPr>
            <p:cNvPr id="163" name="Line 36"/>
            <p:cNvSpPr>
              <a:spLocks noChangeShapeType="1"/>
            </p:cNvSpPr>
            <p:nvPr/>
          </p:nvSpPr>
          <p:spPr bwMode="auto">
            <a:xfrm>
              <a:off x="7503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4" name="Line 37"/>
            <p:cNvSpPr>
              <a:spLocks noChangeShapeType="1"/>
            </p:cNvSpPr>
            <p:nvPr/>
          </p:nvSpPr>
          <p:spPr bwMode="auto">
            <a:xfrm>
              <a:off x="7668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5" name="Line 38"/>
            <p:cNvSpPr>
              <a:spLocks noChangeShapeType="1"/>
            </p:cNvSpPr>
            <p:nvPr/>
          </p:nvSpPr>
          <p:spPr bwMode="auto">
            <a:xfrm>
              <a:off x="9482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6" name="Line 39"/>
            <p:cNvSpPr>
              <a:spLocks noChangeShapeType="1"/>
            </p:cNvSpPr>
            <p:nvPr/>
          </p:nvSpPr>
          <p:spPr bwMode="auto">
            <a:xfrm>
              <a:off x="9647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7" name="Line 40"/>
            <p:cNvSpPr>
              <a:spLocks noChangeShapeType="1"/>
            </p:cNvSpPr>
            <p:nvPr/>
          </p:nvSpPr>
          <p:spPr bwMode="auto">
            <a:xfrm>
              <a:off x="11461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8" name="Text Box 41"/>
            <p:cNvSpPr txBox="1">
              <a:spLocks noChangeArrowheads="1"/>
            </p:cNvSpPr>
            <p:nvPr/>
          </p:nvSpPr>
          <p:spPr bwMode="auto">
            <a:xfrm>
              <a:off x="7999" y="3251"/>
              <a:ext cx="934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URL</a:t>
              </a:r>
            </a:p>
          </p:txBody>
        </p:sp>
        <p:sp>
          <p:nvSpPr>
            <p:cNvPr id="169" name="Text Box 42"/>
            <p:cNvSpPr txBox="1">
              <a:spLocks noChangeArrowheads="1"/>
            </p:cNvSpPr>
            <p:nvPr/>
          </p:nvSpPr>
          <p:spPr bwMode="auto">
            <a:xfrm>
              <a:off x="9851" y="3251"/>
              <a:ext cx="1356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版  本</a:t>
              </a:r>
            </a:p>
          </p:txBody>
        </p:sp>
        <p:sp>
          <p:nvSpPr>
            <p:cNvPr id="170" name="Text Box 44"/>
            <p:cNvSpPr txBox="1">
              <a:spLocks noChangeArrowheads="1"/>
            </p:cNvSpPr>
            <p:nvPr/>
          </p:nvSpPr>
          <p:spPr bwMode="auto">
            <a:xfrm>
              <a:off x="5698" y="3802"/>
              <a:ext cx="2135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799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9029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3" name="Text Box 47"/>
            <p:cNvSpPr txBox="1">
              <a:spLocks noChangeArrowheads="1"/>
            </p:cNvSpPr>
            <p:nvPr/>
          </p:nvSpPr>
          <p:spPr bwMode="auto">
            <a:xfrm>
              <a:off x="10767" y="4344"/>
              <a:ext cx="1660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首部行</a:t>
              </a:r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8203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5" name="Text Box 49"/>
            <p:cNvSpPr txBox="1">
              <a:spLocks noChangeArrowheads="1"/>
            </p:cNvSpPr>
            <p:nvPr/>
          </p:nvSpPr>
          <p:spPr bwMode="auto">
            <a:xfrm>
              <a:off x="7952" y="3760"/>
              <a:ext cx="379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176" name="Text Box 50"/>
            <p:cNvSpPr txBox="1">
              <a:spLocks noChangeArrowheads="1"/>
            </p:cNvSpPr>
            <p:nvPr/>
          </p:nvSpPr>
          <p:spPr bwMode="auto">
            <a:xfrm>
              <a:off x="8385" y="3813"/>
              <a:ext cx="608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177" name="Text Box 52"/>
            <p:cNvSpPr txBox="1">
              <a:spLocks noChangeArrowheads="1"/>
            </p:cNvSpPr>
            <p:nvPr/>
          </p:nvSpPr>
          <p:spPr bwMode="auto">
            <a:xfrm>
              <a:off x="5691" y="4911"/>
              <a:ext cx="2164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8420" y="4928"/>
              <a:ext cx="608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179" name="Text Box 54"/>
            <p:cNvSpPr txBox="1">
              <a:spLocks noChangeArrowheads="1"/>
            </p:cNvSpPr>
            <p:nvPr/>
          </p:nvSpPr>
          <p:spPr bwMode="auto">
            <a:xfrm>
              <a:off x="7833" y="5433"/>
              <a:ext cx="379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180" name="Text Box 55"/>
            <p:cNvSpPr txBox="1">
              <a:spLocks noChangeArrowheads="1"/>
            </p:cNvSpPr>
            <p:nvPr/>
          </p:nvSpPr>
          <p:spPr bwMode="auto">
            <a:xfrm rot="16200000">
              <a:off x="6779" y="4301"/>
              <a:ext cx="596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81" name="AutoShape 56"/>
            <p:cNvSpPr/>
            <p:nvPr/>
          </p:nvSpPr>
          <p:spPr bwMode="auto">
            <a:xfrm>
              <a:off x="10452" y="3821"/>
              <a:ext cx="330" cy="1607"/>
            </a:xfrm>
            <a:prstGeom prst="rightBrace">
              <a:avLst>
                <a:gd name="adj1" fmla="val 43929"/>
                <a:gd name="adj2" fmla="val 50000"/>
              </a:avLst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2" name="Rectangle 57"/>
            <p:cNvSpPr>
              <a:spLocks noChangeArrowheads="1"/>
            </p:cNvSpPr>
            <p:nvPr/>
          </p:nvSpPr>
          <p:spPr bwMode="auto">
            <a:xfrm>
              <a:off x="5686" y="5986"/>
              <a:ext cx="7427" cy="12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8220" y="6114"/>
              <a:ext cx="2208" cy="95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实体主体</a:t>
              </a:r>
            </a:p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（通常不用）</a:t>
              </a:r>
            </a:p>
          </p:txBody>
        </p:sp>
        <p:sp>
          <p:nvSpPr>
            <p:cNvPr id="184" name="Text Box 59"/>
            <p:cNvSpPr txBox="1">
              <a:spLocks noChangeArrowheads="1"/>
            </p:cNvSpPr>
            <p:nvPr/>
          </p:nvSpPr>
          <p:spPr bwMode="auto">
            <a:xfrm>
              <a:off x="12769" y="3221"/>
              <a:ext cx="1809" cy="52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请求行</a:t>
              </a:r>
            </a:p>
          </p:txBody>
        </p:sp>
        <p:sp>
          <p:nvSpPr>
            <p:cNvPr id="185" name="Line 60"/>
            <p:cNvSpPr>
              <a:spLocks noChangeShapeType="1"/>
            </p:cNvSpPr>
            <p:nvPr/>
          </p:nvSpPr>
          <p:spPr bwMode="auto">
            <a:xfrm>
              <a:off x="5686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6" name="Line 61"/>
            <p:cNvSpPr>
              <a:spLocks noChangeShapeType="1"/>
            </p:cNvSpPr>
            <p:nvPr/>
          </p:nvSpPr>
          <p:spPr bwMode="auto">
            <a:xfrm>
              <a:off x="5686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7" name="Line 62"/>
            <p:cNvSpPr>
              <a:spLocks noChangeShapeType="1"/>
            </p:cNvSpPr>
            <p:nvPr/>
          </p:nvSpPr>
          <p:spPr bwMode="auto">
            <a:xfrm>
              <a:off x="7047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" name="Line 63"/>
            <p:cNvSpPr>
              <a:spLocks noChangeShapeType="1"/>
            </p:cNvSpPr>
            <p:nvPr/>
          </p:nvSpPr>
          <p:spPr bwMode="auto">
            <a:xfrm>
              <a:off x="10348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" name="Text Box 64"/>
            <p:cNvSpPr txBox="1">
              <a:spLocks noChangeArrowheads="1"/>
            </p:cNvSpPr>
            <p:nvPr/>
          </p:nvSpPr>
          <p:spPr bwMode="auto">
            <a:xfrm>
              <a:off x="8012" y="2285"/>
              <a:ext cx="1248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空格</a:t>
              </a:r>
            </a:p>
          </p:txBody>
        </p:sp>
        <p:sp>
          <p:nvSpPr>
            <p:cNvPr id="190" name="Text Box 65"/>
            <p:cNvSpPr txBox="1">
              <a:spLocks noChangeArrowheads="1"/>
            </p:cNvSpPr>
            <p:nvPr/>
          </p:nvSpPr>
          <p:spPr bwMode="auto">
            <a:xfrm>
              <a:off x="10994" y="2240"/>
              <a:ext cx="1921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回车换行</a:t>
              </a:r>
            </a:p>
          </p:txBody>
        </p:sp>
        <p:sp>
          <p:nvSpPr>
            <p:cNvPr id="191" name="Line 66"/>
            <p:cNvSpPr>
              <a:spLocks noChangeShapeType="1"/>
            </p:cNvSpPr>
            <p:nvPr/>
          </p:nvSpPr>
          <p:spPr bwMode="auto">
            <a:xfrm>
              <a:off x="8918" y="2771"/>
              <a:ext cx="606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2" name="Line 67"/>
            <p:cNvSpPr>
              <a:spLocks noChangeShapeType="1"/>
            </p:cNvSpPr>
            <p:nvPr/>
          </p:nvSpPr>
          <p:spPr bwMode="auto">
            <a:xfrm flipH="1">
              <a:off x="7543" y="2771"/>
              <a:ext cx="661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11778" y="2771"/>
              <a:ext cx="330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836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5" name="Line 70"/>
            <p:cNvSpPr>
              <a:spLocks noChangeShapeType="1"/>
            </p:cNvSpPr>
            <p:nvPr/>
          </p:nvSpPr>
          <p:spPr bwMode="auto">
            <a:xfrm>
              <a:off x="836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6" name="Text Box 71"/>
            <p:cNvSpPr txBox="1">
              <a:spLocks noChangeArrowheads="1"/>
            </p:cNvSpPr>
            <p:nvPr/>
          </p:nvSpPr>
          <p:spPr bwMode="auto">
            <a:xfrm>
              <a:off x="7967" y="4871"/>
              <a:ext cx="379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197" name="Text Box 72"/>
            <p:cNvSpPr txBox="1">
              <a:spLocks noChangeArrowheads="1"/>
            </p:cNvSpPr>
            <p:nvPr/>
          </p:nvSpPr>
          <p:spPr bwMode="auto">
            <a:xfrm>
              <a:off x="11415" y="3251"/>
              <a:ext cx="1080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200" name="Text Box 75"/>
            <p:cNvSpPr txBox="1">
              <a:spLocks noChangeArrowheads="1"/>
            </p:cNvSpPr>
            <p:nvPr/>
          </p:nvSpPr>
          <p:spPr bwMode="auto">
            <a:xfrm>
              <a:off x="5766" y="5507"/>
              <a:ext cx="1080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grpSp>
          <p:nvGrpSpPr>
            <p:cNvPr id="201" name="Group 134"/>
            <p:cNvGrpSpPr/>
            <p:nvPr/>
          </p:nvGrpSpPr>
          <p:grpSpPr bwMode="auto">
            <a:xfrm>
              <a:off x="4235" y="3117"/>
              <a:ext cx="10902" cy="690"/>
              <a:chOff x="572" y="1045"/>
              <a:chExt cx="4621" cy="317"/>
            </a:xfrm>
            <a:grpFill/>
          </p:grpSpPr>
          <p:sp>
            <p:nvSpPr>
              <p:cNvPr id="202" name="Rectangle 132"/>
              <p:cNvSpPr>
                <a:spLocks noChangeArrowheads="1"/>
              </p:cNvSpPr>
              <p:nvPr/>
            </p:nvSpPr>
            <p:spPr bwMode="auto">
              <a:xfrm>
                <a:off x="1111" y="1045"/>
                <a:ext cx="4082" cy="317"/>
              </a:xfrm>
              <a:prstGeom prst="rect">
                <a:avLst/>
              </a:prstGeom>
              <a:grpFill/>
              <a:ln w="38100">
                <a:solidFill>
                  <a:srgbClr val="CC00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03" name="Text Box 133"/>
              <p:cNvSpPr txBox="1">
                <a:spLocks noChangeArrowheads="1"/>
              </p:cNvSpPr>
              <p:nvPr/>
            </p:nvSpPr>
            <p:spPr bwMode="auto">
              <a:xfrm>
                <a:off x="572" y="1063"/>
                <a:ext cx="579" cy="24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开始行</a:t>
                </a:r>
              </a:p>
            </p:txBody>
          </p:sp>
        </p:grpSp>
        <p:sp>
          <p:nvSpPr>
            <p:cNvPr id="204" name="Text Box 73"/>
            <p:cNvSpPr txBox="1">
              <a:spLocks noChangeArrowheads="1"/>
            </p:cNvSpPr>
            <p:nvPr/>
          </p:nvSpPr>
          <p:spPr bwMode="auto">
            <a:xfrm>
              <a:off x="9050" y="4924"/>
              <a:ext cx="1262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205" name="Text Box 74"/>
            <p:cNvSpPr txBox="1">
              <a:spLocks noChangeArrowheads="1"/>
            </p:cNvSpPr>
            <p:nvPr/>
          </p:nvSpPr>
          <p:spPr bwMode="auto">
            <a:xfrm>
              <a:off x="9060" y="3829"/>
              <a:ext cx="1080" cy="5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请求报文结构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11D9-00EE-4D12-9462-702316AC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请求报文由三个部分组成，即开始行、首部行和实体主体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在请求报文中，开始行又称请求行</a:t>
            </a:r>
          </a:p>
        </p:txBody>
      </p:sp>
      <p:sp>
        <p:nvSpPr>
          <p:cNvPr id="64" name="灯片编号占位符 1">
            <a:extLst>
              <a:ext uri="{FF2B5EF4-FFF2-40B4-BE49-F238E27FC236}">
                <a16:creationId xmlns:a16="http://schemas.microsoft.com/office/drawing/2014/main" id="{81736E9E-F0C6-C84C-BD8F-154A958F1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622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2800" y="2286000"/>
            <a:ext cx="9066669" cy="4071029"/>
            <a:chOff x="4130" y="1714"/>
            <a:chExt cx="6514" cy="3719"/>
          </a:xfrm>
          <a:noFill/>
        </p:grpSpPr>
        <p:sp>
          <p:nvSpPr>
            <p:cNvPr id="5" name="Rectangle 51"/>
            <p:cNvSpPr>
              <a:spLocks noChangeArrowheads="1"/>
            </p:cNvSpPr>
            <p:nvPr/>
          </p:nvSpPr>
          <p:spPr bwMode="auto">
            <a:xfrm>
              <a:off x="4264" y="3651"/>
              <a:ext cx="3497" cy="4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4264" y="2812"/>
              <a:ext cx="3497" cy="4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4264" y="2394"/>
              <a:ext cx="5353" cy="4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6772" y="3661"/>
              <a:ext cx="989" cy="4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271" y="4091"/>
              <a:ext cx="1014" cy="399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772" y="2822"/>
              <a:ext cx="989" cy="41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6152" y="3661"/>
              <a:ext cx="134" cy="4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6152" y="2822"/>
              <a:ext cx="124" cy="4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998" y="365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6772" y="365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6152" y="365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8596" y="2403"/>
              <a:ext cx="1021" cy="4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7111" y="2403"/>
              <a:ext cx="124" cy="4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5627" y="2403"/>
              <a:ext cx="124" cy="4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455" y="2382"/>
              <a:ext cx="910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   法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5627" y="2394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5751" y="2394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7111" y="2394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7235" y="2394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8596" y="2394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5988" y="2382"/>
              <a:ext cx="701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URL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7377" y="2382"/>
              <a:ext cx="910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版   本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273" y="2807"/>
              <a:ext cx="141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5998" y="2812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6772" y="2812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8017" y="3235"/>
              <a:ext cx="93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首部行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6152" y="2812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5987" y="2808"/>
              <a:ext cx="284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6289" y="2815"/>
              <a:ext cx="45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4268" y="3638"/>
              <a:ext cx="141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15" y="3651"/>
              <a:ext cx="45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5875" y="4079"/>
              <a:ext cx="284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 rot="16200000">
              <a:off x="5084" y="3255"/>
              <a:ext cx="447" cy="3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8" name="AutoShape 56"/>
            <p:cNvSpPr/>
            <p:nvPr/>
          </p:nvSpPr>
          <p:spPr bwMode="auto">
            <a:xfrm>
              <a:off x="7839" y="2866"/>
              <a:ext cx="248" cy="1205"/>
            </a:xfrm>
            <a:prstGeom prst="rightBrace">
              <a:avLst>
                <a:gd name="adj1" fmla="val 43929"/>
                <a:gd name="adj2" fmla="val 50000"/>
              </a:avLst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4264" y="4489"/>
              <a:ext cx="5570" cy="9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6166" y="4586"/>
              <a:ext cx="1656" cy="7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实体主体</a:t>
              </a:r>
            </a:p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（通常不用）</a:t>
              </a: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9708" y="2382"/>
              <a:ext cx="93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请求行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4264" y="323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4264" y="4071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5285" y="4071"/>
              <a:ext cx="0" cy="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7761" y="323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6009" y="1714"/>
              <a:ext cx="69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空格</a:t>
              </a: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8168" y="1714"/>
              <a:ext cx="1176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回车换行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6689" y="2078"/>
              <a:ext cx="455" cy="315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 flipH="1">
              <a:off x="5657" y="2078"/>
              <a:ext cx="495" cy="315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8833" y="2078"/>
              <a:ext cx="248" cy="315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6276" y="3651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6276" y="2812"/>
              <a:ext cx="0" cy="4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5985" y="3653"/>
              <a:ext cx="284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54" name="Text Box 72"/>
            <p:cNvSpPr txBox="1">
              <a:spLocks noChangeArrowheads="1"/>
            </p:cNvSpPr>
            <p:nvPr/>
          </p:nvSpPr>
          <p:spPr bwMode="auto">
            <a:xfrm>
              <a:off x="8550" y="2382"/>
              <a:ext cx="810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4268" y="4063"/>
              <a:ext cx="810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7" name="Rectangle 132"/>
            <p:cNvSpPr>
              <a:spLocks noChangeArrowheads="1"/>
            </p:cNvSpPr>
            <p:nvPr/>
          </p:nvSpPr>
          <p:spPr bwMode="auto">
            <a:xfrm>
              <a:off x="4130" y="2338"/>
              <a:ext cx="1621" cy="518"/>
            </a:xfrm>
            <a:prstGeom prst="rect">
              <a:avLst/>
            </a:prstGeom>
            <a:grpFill/>
            <a:ln w="38100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6788" y="3659"/>
              <a:ext cx="947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6795" y="2826"/>
              <a:ext cx="810" cy="3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/>
              <a:t>报文结构：方法</a:t>
            </a:r>
          </a:p>
        </p:txBody>
      </p:sp>
      <p:sp>
        <p:nvSpPr>
          <p:cNvPr id="62" name="内容占位符 61">
            <a:extLst>
              <a:ext uri="{FF2B5EF4-FFF2-40B4-BE49-F238E27FC236}">
                <a16:creationId xmlns:a16="http://schemas.microsoft.com/office/drawing/2014/main" id="{26B57D44-FCFC-45B1-81EF-F85ECB2B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方法是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对所请求的对象进行的操作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，实际上也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就是一些命令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请求报文的类型是由它所采用的方法决定的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002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885451" y="1366196"/>
            <a:ext cx="0" cy="45146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/>
              <a:t>报文结构：具体方法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57</a:t>
            </a:fld>
            <a:endParaRPr kumimoji="1"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8654180"/>
              </p:ext>
            </p:extLst>
          </p:nvPr>
        </p:nvGraphicFramePr>
        <p:xfrm>
          <a:off x="1350645" y="1464671"/>
          <a:ext cx="9662795" cy="470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方法或操作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请求一些选项的信息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请求读取由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所标志的信息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请求读取由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所标志的信息的首部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常用）</a:t>
                      </a:r>
                      <a:endParaRPr lang="en-US" altLang="zh-CN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向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提交数据</a:t>
                      </a:r>
                      <a:r>
                        <a:rPr 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（例如，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参数、</a:t>
                      </a:r>
                      <a:r>
                        <a:rPr lang="zh-CN" sz="24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注释）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在指明的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下存储一个文档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删除指明的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URL</a:t>
                      </a: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所标志的资源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用来进行环回测试的请求报文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用于代理服务器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35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38275" y="1450975"/>
            <a:ext cx="8818003" cy="4893662"/>
            <a:chOff x="5686" y="2285"/>
            <a:chExt cx="8415" cy="4960"/>
          </a:xfrm>
          <a:noFill/>
        </p:grpSpPr>
        <p:sp>
          <p:nvSpPr>
            <p:cNvPr id="5" name="Rectangle 51"/>
            <p:cNvSpPr>
              <a:spLocks noChangeArrowheads="1"/>
            </p:cNvSpPr>
            <p:nvPr/>
          </p:nvSpPr>
          <p:spPr bwMode="auto">
            <a:xfrm>
              <a:off x="5686" y="4868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5686" y="3749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686" y="3191"/>
              <a:ext cx="7137" cy="5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9029" y="4881"/>
              <a:ext cx="1319" cy="53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5695" y="5454"/>
              <a:ext cx="1352" cy="5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9029" y="3762"/>
              <a:ext cx="1319" cy="54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203" y="4881"/>
              <a:ext cx="179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8203" y="3762"/>
              <a:ext cx="165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799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9029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8203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1461" y="3204"/>
              <a:ext cx="1361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9482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7503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5941" y="3254"/>
              <a:ext cx="1213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   法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7503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7668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9482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9647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1461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7984" y="3254"/>
              <a:ext cx="934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URL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9836" y="3254"/>
              <a:ext cx="1213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版   本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5782" y="3807"/>
              <a:ext cx="188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799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9029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10690" y="4313"/>
              <a:ext cx="124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首部行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8203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7982" y="3784"/>
              <a:ext cx="379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8469" y="3818"/>
              <a:ext cx="60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5799" y="4916"/>
              <a:ext cx="188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8528" y="4933"/>
              <a:ext cx="60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7833" y="5468"/>
              <a:ext cx="379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 rot="16200000">
              <a:off x="6779" y="4367"/>
              <a:ext cx="596" cy="44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8" name="AutoShape 56"/>
            <p:cNvSpPr/>
            <p:nvPr/>
          </p:nvSpPr>
          <p:spPr bwMode="auto">
            <a:xfrm>
              <a:off x="10452" y="3821"/>
              <a:ext cx="330" cy="1607"/>
            </a:xfrm>
            <a:prstGeom prst="rightBrace">
              <a:avLst>
                <a:gd name="adj1" fmla="val 43929"/>
                <a:gd name="adj2" fmla="val 50000"/>
              </a:avLst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5686" y="5986"/>
              <a:ext cx="7427" cy="12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8220" y="6114"/>
              <a:ext cx="2208" cy="84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实体主体</a:t>
              </a:r>
            </a:p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（通常不用）</a:t>
              </a: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12853" y="3214"/>
              <a:ext cx="124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请求行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5686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5686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7047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0348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8012" y="2285"/>
              <a:ext cx="92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空格</a:t>
              </a: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10891" y="2285"/>
              <a:ext cx="1568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回车换行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8918" y="2771"/>
              <a:ext cx="606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 flipH="1">
              <a:off x="7543" y="2771"/>
              <a:ext cx="661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1778" y="2771"/>
              <a:ext cx="330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836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836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7970" y="4936"/>
              <a:ext cx="379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54" name="Text Box 72"/>
            <p:cNvSpPr txBox="1">
              <a:spLocks noChangeArrowheads="1"/>
            </p:cNvSpPr>
            <p:nvPr/>
          </p:nvSpPr>
          <p:spPr bwMode="auto">
            <a:xfrm>
              <a:off x="11653" y="3267"/>
              <a:ext cx="1080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5823" y="5482"/>
              <a:ext cx="1080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7" name="Rectangle 132"/>
            <p:cNvSpPr>
              <a:spLocks noChangeArrowheads="1"/>
            </p:cNvSpPr>
            <p:nvPr/>
          </p:nvSpPr>
          <p:spPr bwMode="auto">
            <a:xfrm>
              <a:off x="9565" y="3117"/>
              <a:ext cx="1992" cy="690"/>
            </a:xfrm>
            <a:prstGeom prst="rect">
              <a:avLst/>
            </a:prstGeom>
            <a:grpFill/>
            <a:ln w="38100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9158" y="4944"/>
              <a:ext cx="1262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144" y="3834"/>
              <a:ext cx="1080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/>
              <a:t>报文结构：版本</a:t>
            </a: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72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95600" y="1951903"/>
            <a:ext cx="8849995" cy="4379843"/>
            <a:chOff x="5686" y="2285"/>
            <a:chExt cx="8331" cy="4960"/>
          </a:xfrm>
          <a:noFill/>
        </p:grpSpPr>
        <p:sp>
          <p:nvSpPr>
            <p:cNvPr id="5" name="Rectangle 51"/>
            <p:cNvSpPr>
              <a:spLocks noChangeArrowheads="1"/>
            </p:cNvSpPr>
            <p:nvPr/>
          </p:nvSpPr>
          <p:spPr bwMode="auto">
            <a:xfrm>
              <a:off x="5686" y="4868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5686" y="3749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686" y="3191"/>
              <a:ext cx="7137" cy="5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9029" y="4881"/>
              <a:ext cx="1319" cy="53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5695" y="5454"/>
              <a:ext cx="1352" cy="5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9029" y="3762"/>
              <a:ext cx="1319" cy="54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203" y="4881"/>
              <a:ext cx="179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8203" y="3762"/>
              <a:ext cx="165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799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9029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8203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1461" y="3204"/>
              <a:ext cx="1361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9482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7503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5941" y="3176"/>
              <a:ext cx="1213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   法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7503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7668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9482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9647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1461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7984" y="3176"/>
              <a:ext cx="934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URL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9836" y="3176"/>
              <a:ext cx="1213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版   本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5698" y="3742"/>
              <a:ext cx="188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799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9029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10690" y="4313"/>
              <a:ext cx="124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首部行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8203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7970" y="3745"/>
              <a:ext cx="379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8385" y="3753"/>
              <a:ext cx="60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5691" y="4851"/>
              <a:ext cx="188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8420" y="4868"/>
              <a:ext cx="60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7833" y="5374"/>
              <a:ext cx="379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 rot="16200000">
              <a:off x="6779" y="4373"/>
              <a:ext cx="596" cy="4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8" name="AutoShape 56"/>
            <p:cNvSpPr/>
            <p:nvPr/>
          </p:nvSpPr>
          <p:spPr bwMode="auto">
            <a:xfrm>
              <a:off x="10452" y="3821"/>
              <a:ext cx="330" cy="1607"/>
            </a:xfrm>
            <a:prstGeom prst="rightBrace">
              <a:avLst>
                <a:gd name="adj1" fmla="val 43929"/>
                <a:gd name="adj2" fmla="val 50000"/>
              </a:avLst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5686" y="5986"/>
              <a:ext cx="7427" cy="12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8220" y="6114"/>
              <a:ext cx="2208" cy="94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实体主体</a:t>
              </a:r>
            </a:p>
            <a:p>
              <a:pPr algn="ct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（通常不用）</a:t>
              </a: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12769" y="3176"/>
              <a:ext cx="124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请求行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5686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5686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7047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0348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8012" y="2285"/>
              <a:ext cx="92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空格</a:t>
              </a: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10891" y="2285"/>
              <a:ext cx="1568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回车换行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8918" y="2771"/>
              <a:ext cx="606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 flipH="1">
              <a:off x="7543" y="2771"/>
              <a:ext cx="661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1778" y="2771"/>
              <a:ext cx="330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836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836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7970" y="4871"/>
              <a:ext cx="379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54" name="Text Box 72"/>
            <p:cNvSpPr txBox="1">
              <a:spLocks noChangeArrowheads="1"/>
            </p:cNvSpPr>
            <p:nvPr/>
          </p:nvSpPr>
          <p:spPr bwMode="auto">
            <a:xfrm>
              <a:off x="11400" y="3176"/>
              <a:ext cx="1080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5691" y="5417"/>
              <a:ext cx="1080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7" name="Rectangle 132"/>
            <p:cNvSpPr>
              <a:spLocks noChangeArrowheads="1"/>
            </p:cNvSpPr>
            <p:nvPr/>
          </p:nvSpPr>
          <p:spPr bwMode="auto">
            <a:xfrm>
              <a:off x="7543" y="3117"/>
              <a:ext cx="2114" cy="690"/>
            </a:xfrm>
            <a:prstGeom prst="rect">
              <a:avLst/>
            </a:prstGeom>
            <a:grpFill/>
            <a:ln w="38100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9050" y="4879"/>
              <a:ext cx="1262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060" y="3769"/>
              <a:ext cx="1080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/>
              <a:t>报文结构：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62" name="内容占位符 61">
            <a:extLst>
              <a:ext uri="{FF2B5EF4-FFF2-40B4-BE49-F238E27FC236}">
                <a16:creationId xmlns:a16="http://schemas.microsoft.com/office/drawing/2014/main" id="{6D43BA0A-E01A-43A5-AAF0-BC73B8F2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+mn-ea"/>
                <a:cs typeface="微软雅黑" panose="020B0503020204020204" pitchFamily="34" charset="-122"/>
              </a:rPr>
              <a:t>“</a:t>
            </a:r>
            <a:r>
              <a:rPr kumimoji="1" lang="en-US" altLang="zh-CN" sz="2400" dirty="0">
                <a:latin typeface="+mn-ea"/>
                <a:cs typeface="微软雅黑" panose="020B0503020204020204" pitchFamily="34" charset="-122"/>
              </a:rPr>
              <a:t>URL”</a:t>
            </a:r>
            <a:r>
              <a:rPr kumimoji="1" lang="zh-CN" altLang="en-US" sz="2400" dirty="0">
                <a:latin typeface="+mn-ea"/>
                <a:cs typeface="微软雅黑" panose="020B0503020204020204" pitchFamily="34" charset="-122"/>
              </a:rPr>
              <a:t>是所请求资源的</a:t>
            </a:r>
            <a:r>
              <a:rPr kumimoji="1" lang="en-US" altLang="zh-CN" sz="2400" dirty="0">
                <a:latin typeface="+mn-ea"/>
                <a:cs typeface="微软雅黑" panose="020B0503020204020204" pitchFamily="34" charset="-122"/>
              </a:rPr>
              <a:t>URL</a:t>
            </a:r>
            <a:endParaRPr kumimoji="1" lang="zh-CN" altLang="en-US" sz="2400" dirty="0">
              <a:latin typeface="+mn-ea"/>
              <a:cs typeface="微软雅黑" panose="020B0503020204020204" pitchFamily="34" charset="-122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75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7C1A52-6605-40E1-945A-038C7900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应用程序在端系统上以</a:t>
            </a:r>
            <a:r>
              <a:rPr lang="zh-CN" altLang="en-US" sz="2000" kern="1200" dirty="0">
                <a:solidFill>
                  <a:srgbClr val="CC0000"/>
                </a:solidFill>
                <a:latin typeface="+mn-ea"/>
              </a:rPr>
              <a:t>进程</a:t>
            </a:r>
            <a:r>
              <a:rPr lang="zh-CN" altLang="en-US" sz="2000" dirty="0">
                <a:latin typeface="+mn-ea"/>
              </a:rPr>
              <a:t>的形式呈现（见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操作系统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课程）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/>
              <a:t>进程利用</a:t>
            </a:r>
            <a:r>
              <a:rPr lang="en-US" altLang="zh-CN" dirty="0"/>
              <a:t>socket</a:t>
            </a:r>
            <a:r>
              <a:rPr lang="zh-CN" altLang="en-US" dirty="0"/>
              <a:t>（套接字）发送</a:t>
            </a:r>
            <a:r>
              <a:rPr lang="en-US" altLang="zh-CN" dirty="0"/>
              <a:t>/</a:t>
            </a:r>
            <a:r>
              <a:rPr lang="zh-CN" altLang="en-US" dirty="0"/>
              <a:t>接受消息</a:t>
            </a:r>
            <a:endParaRPr lang="en-US" altLang="zh-CN" dirty="0"/>
          </a:p>
          <a:p>
            <a:pPr lvl="1"/>
            <a:r>
              <a:rPr lang="zh-CN" altLang="en-US" dirty="0"/>
              <a:t>通过传输层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类似一扇门</a:t>
            </a:r>
            <a:endParaRPr lang="en-US" altLang="zh-CN" dirty="0"/>
          </a:p>
          <a:p>
            <a:pPr lvl="1"/>
            <a:r>
              <a:rPr lang="zh-CN" altLang="en-US" dirty="0"/>
              <a:t>从门中向外发送消息</a:t>
            </a:r>
            <a:endParaRPr lang="en-US" altLang="zh-CN" dirty="0"/>
          </a:p>
          <a:p>
            <a:pPr lvl="1"/>
            <a:r>
              <a:rPr lang="zh-CN" altLang="en-US" dirty="0"/>
              <a:t>从其他进程收到的消息堆积在门口等待接收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F8006B-3F6D-4943-98B2-78DB741ED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96EF16-E634-45BE-8C56-C104E490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应用层与下层网络（传输层）接口</a:t>
            </a:r>
          </a:p>
        </p:txBody>
      </p:sp>
      <p:sp>
        <p:nvSpPr>
          <p:cNvPr id="5" name="Freeform 66">
            <a:extLst>
              <a:ext uri="{FF2B5EF4-FFF2-40B4-BE49-F238E27FC236}">
                <a16:creationId xmlns:a16="http://schemas.microsoft.com/office/drawing/2014/main" id="{D3727CC0-0A4A-433D-A8D0-787C157A5626}"/>
              </a:ext>
            </a:extLst>
          </p:cNvPr>
          <p:cNvSpPr>
            <a:spLocks/>
          </p:cNvSpPr>
          <p:nvPr/>
        </p:nvSpPr>
        <p:spPr bwMode="auto">
          <a:xfrm>
            <a:off x="10212154" y="3994150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51D28DF5-C39D-4430-9CB4-9CD17506A551}"/>
              </a:ext>
            </a:extLst>
          </p:cNvPr>
          <p:cNvSpPr>
            <a:spLocks/>
          </p:cNvSpPr>
          <p:nvPr/>
        </p:nvSpPr>
        <p:spPr bwMode="auto">
          <a:xfrm>
            <a:off x="6897454" y="5291138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AE708CF1-4697-478C-A67E-8ECAAAD5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604" y="5422900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Internet</a:t>
            </a:r>
          </a:p>
        </p:txBody>
      </p:sp>
      <p:sp>
        <p:nvSpPr>
          <p:cNvPr id="8" name="Line 52">
            <a:extLst>
              <a:ext uri="{FF2B5EF4-FFF2-40B4-BE49-F238E27FC236}">
                <a16:creationId xmlns:a16="http://schemas.microsoft.com/office/drawing/2014/main" id="{D8C34282-B620-468D-8A7E-7FCA08C0E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155" y="5834062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3">
            <a:extLst>
              <a:ext uri="{FF2B5EF4-FFF2-40B4-BE49-F238E27FC236}">
                <a16:creationId xmlns:a16="http://schemas.microsoft.com/office/drawing/2014/main" id="{27E92AF2-AB50-46FF-A2EE-98B0BF40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292" y="505936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操作系统控制</a:t>
            </a:r>
            <a:endParaRPr lang="en-US" altLang="zh-CN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56">
            <a:extLst>
              <a:ext uri="{FF2B5EF4-FFF2-40B4-BE49-F238E27FC236}">
                <a16:creationId xmlns:a16="http://schemas.microsoft.com/office/drawing/2014/main" id="{5CCE94F2-4AEA-49DD-9CFE-4840A257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5067" y="4159250"/>
            <a:ext cx="141577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应用程序控制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F8DFC68B-F7EA-48D2-B3F1-6378D854C2AD}"/>
              </a:ext>
            </a:extLst>
          </p:cNvPr>
          <p:cNvSpPr>
            <a:spLocks/>
          </p:cNvSpPr>
          <p:nvPr/>
        </p:nvSpPr>
        <p:spPr bwMode="auto">
          <a:xfrm>
            <a:off x="4471755" y="4057651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77419BDE-D832-4A25-A046-8DB33774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030" y="401320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62A9C21A-CFAD-46D2-9899-42DCC620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930" y="4067175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0061B405-AFEB-4BF4-A4F4-588BCFF62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454" y="48275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8761C1FB-E0EF-4BBA-A338-FB10AB0DD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592" y="48101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3B5B0986-DE71-4D14-948B-B7636D625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91" y="5148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A586A877-4E5B-4A0E-81A1-441A84C3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104" y="5457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40A2BD11-3B7D-4673-80EA-3DDAEBEA5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104" y="57435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0200A514-8A1A-465A-AA19-D1C5D941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517" y="405765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FEE27774-417D-45CD-BEC0-0DAA792E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067" y="571500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BFD6A5A7-46E4-4F51-B22F-D9171A89F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117" y="542925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7ED02CB9-9CC8-4593-96AA-CAB37793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592" y="51339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26CD2CE4-BC7B-4314-A5EB-D1E7A28D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866" y="4332287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24" name="Group 58">
            <a:extLst>
              <a:ext uri="{FF2B5EF4-FFF2-40B4-BE49-F238E27FC236}">
                <a16:creationId xmlns:a16="http://schemas.microsoft.com/office/drawing/2014/main" id="{CD0DA01E-043C-4B65-9D89-000D8D2928FE}"/>
              </a:ext>
            </a:extLst>
          </p:cNvPr>
          <p:cNvGrpSpPr>
            <a:grpSpLocks/>
          </p:cNvGrpSpPr>
          <p:nvPr/>
        </p:nvGrpSpPr>
        <p:grpSpPr bwMode="auto">
          <a:xfrm>
            <a:off x="5619516" y="4692651"/>
            <a:ext cx="546100" cy="225425"/>
            <a:chOff x="1287" y="2524"/>
            <a:chExt cx="260" cy="10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53A7E7ED-AD3B-4EE5-BC7A-791ED5C1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212E190E-4A1F-488A-8D8A-4D2A312B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64187ED0-B31A-4F7F-80E6-7B331B829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A006D373-6B8D-4735-869C-01214DB8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8496423C-1BE7-4EAB-83C4-CCF8CDC9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391" y="398462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5EBDE2E-F8B5-4C6F-AF2A-AC8B085D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292" y="4038600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E524ED65-B533-4C8F-B7AA-6B570FF01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8816" y="4799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3168EF39-835A-4A95-A320-A1D5BB56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55" y="478155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B75385F5-E039-41F4-90FC-132BB606D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754" y="51196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11A18D9C-3AC9-44E3-A43F-419709552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2466" y="5429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A3269E31-D1D4-47AA-A01B-33B0E92FD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2466" y="5715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E573C816-8B84-4176-9E47-378919DD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80" y="40290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28209040-A1B8-409E-9754-C0208D8E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430" y="56864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9C7A2F76-5776-460B-91AE-9EBD9A4B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480" y="54006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307D78D6-00B2-43FE-A109-816D0328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55" y="510540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0" name="Oval 78">
            <a:extLst>
              <a:ext uri="{FF2B5EF4-FFF2-40B4-BE49-F238E27FC236}">
                <a16:creationId xmlns:a16="http://schemas.microsoft.com/office/drawing/2014/main" id="{0B16D6D7-8CEF-4F8E-9419-E27B3DF3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229" y="4303712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82FE64AB-B572-4917-8451-2A798D441FDF}"/>
              </a:ext>
            </a:extLst>
          </p:cNvPr>
          <p:cNvGrpSpPr>
            <a:grpSpLocks/>
          </p:cNvGrpSpPr>
          <p:nvPr/>
        </p:nvGrpSpPr>
        <p:grpSpPr bwMode="auto">
          <a:xfrm>
            <a:off x="9281879" y="4664076"/>
            <a:ext cx="546100" cy="225425"/>
            <a:chOff x="1287" y="2524"/>
            <a:chExt cx="260" cy="100"/>
          </a:xfrm>
        </p:grpSpPr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id="{C0DA914A-A648-4893-85F6-47A0A8122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705E6DBF-B388-4BAD-ACCD-C1B9881B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36F4B18B-DDF4-43EE-A133-92CB4B8C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E3C09D53-53B7-4535-B149-7966762F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46" name="Line 88">
            <a:extLst>
              <a:ext uri="{FF2B5EF4-FFF2-40B4-BE49-F238E27FC236}">
                <a16:creationId xmlns:a16="http://schemas.microsoft.com/office/drawing/2014/main" id="{CC50493B-1382-4390-9AEF-8D8AFE888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1504" y="4435475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89">
            <a:extLst>
              <a:ext uri="{FF2B5EF4-FFF2-40B4-BE49-F238E27FC236}">
                <a16:creationId xmlns:a16="http://schemas.microsoft.com/office/drawing/2014/main" id="{6335B663-C1DC-4660-978D-84443FFE3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6929" y="4860925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90">
            <a:extLst>
              <a:ext uri="{FF2B5EF4-FFF2-40B4-BE49-F238E27FC236}">
                <a16:creationId xmlns:a16="http://schemas.microsoft.com/office/drawing/2014/main" id="{6FFF2167-9E62-4795-A176-DA6B03A2F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40741" y="536098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56">
            <a:extLst>
              <a:ext uri="{FF2B5EF4-FFF2-40B4-BE49-F238E27FC236}">
                <a16:creationId xmlns:a16="http://schemas.microsoft.com/office/drawing/2014/main" id="{C88961F2-BA83-4FD7-A150-6033D03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642" y="4116388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EAED0CAC-F195-4421-88F8-FDB4C9DF8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7692" y="431641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9A056FCF-D2C1-41FB-B70A-53E6770B12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92855" y="4305301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96">
            <a:extLst>
              <a:ext uri="{FF2B5EF4-FFF2-40B4-BE49-F238E27FC236}">
                <a16:creationId xmlns:a16="http://schemas.microsoft.com/office/drawing/2014/main" id="{B27EDBF0-474E-4CFA-A2FD-71829EF23E63}"/>
              </a:ext>
            </a:extLst>
          </p:cNvPr>
          <p:cNvGrpSpPr>
            <a:grpSpLocks/>
          </p:cNvGrpSpPr>
          <p:nvPr/>
        </p:nvGrpSpPr>
        <p:grpSpPr bwMode="auto">
          <a:xfrm>
            <a:off x="4047891" y="5370513"/>
            <a:ext cx="719138" cy="773113"/>
            <a:chOff x="-44" y="1473"/>
            <a:chExt cx="981" cy="1105"/>
          </a:xfrm>
        </p:grpSpPr>
        <p:pic>
          <p:nvPicPr>
            <p:cNvPr id="53" name="Picture 97" descr="desktop_computer_stylized_medium">
              <a:extLst>
                <a:ext uri="{FF2B5EF4-FFF2-40B4-BE49-F238E27FC236}">
                  <a16:creationId xmlns:a16="http://schemas.microsoft.com/office/drawing/2014/main" id="{36BE6D2F-BED5-4C81-9058-EF71F549D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98">
              <a:extLst>
                <a:ext uri="{FF2B5EF4-FFF2-40B4-BE49-F238E27FC236}">
                  <a16:creationId xmlns:a16="http://schemas.microsoft.com/office/drawing/2014/main" id="{08D89909-3EE1-4387-8A4D-BB17394ECD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99">
            <a:extLst>
              <a:ext uri="{FF2B5EF4-FFF2-40B4-BE49-F238E27FC236}">
                <a16:creationId xmlns:a16="http://schemas.microsoft.com/office/drawing/2014/main" id="{CF33D619-C890-4623-B5F7-FD533E022B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43966" y="5565775"/>
            <a:ext cx="719138" cy="773112"/>
            <a:chOff x="-44" y="1473"/>
            <a:chExt cx="981" cy="1105"/>
          </a:xfrm>
        </p:grpSpPr>
        <p:pic>
          <p:nvPicPr>
            <p:cNvPr id="56" name="Picture 100" descr="desktop_computer_stylized_medium">
              <a:extLst>
                <a:ext uri="{FF2B5EF4-FFF2-40B4-BE49-F238E27FC236}">
                  <a16:creationId xmlns:a16="http://schemas.microsoft.com/office/drawing/2014/main" id="{5D3EFB1A-D325-4BE8-AB3C-E816E4F2F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101">
              <a:extLst>
                <a:ext uri="{FF2B5EF4-FFF2-40B4-BE49-F238E27FC236}">
                  <a16:creationId xmlns:a16="http://schemas.microsoft.com/office/drawing/2014/main" id="{DFFA9286-C90D-4084-9C0A-DCE2F7D2C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46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2068B9-9032-4B80-957F-A04673C9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</a:t>
            </a:r>
            <a:r>
              <a:rPr lang="en-US" altLang="zh-CN" dirty="0"/>
              <a:t>URL</a:t>
            </a:r>
            <a:r>
              <a:rPr lang="zh-CN" altLang="en-US" dirty="0"/>
              <a:t>会带一些参数</a:t>
            </a:r>
            <a:endParaRPr lang="en-US" altLang="zh-CN" dirty="0"/>
          </a:p>
          <a:p>
            <a:r>
              <a:rPr lang="zh-CN" altLang="en-US" dirty="0"/>
              <a:t>参数以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每个参数的形式为“</a:t>
            </a:r>
            <a:r>
              <a:rPr lang="en-US" altLang="zh-CN" dirty="0"/>
              <a:t>name=value”</a:t>
            </a:r>
          </a:p>
          <a:p>
            <a:r>
              <a:rPr lang="zh-CN" altLang="en-US" dirty="0"/>
              <a:t>参数之间以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隔开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9A8691-5468-4F30-9320-A36F208D8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44AF50-6763-4011-A672-4707D8DE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/>
              <a:t>报文结构：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A2810-3ABC-428B-9A36-7FD7B2E7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2" y="4182560"/>
            <a:ext cx="12192000" cy="315247"/>
          </a:xfrm>
          <a:prstGeom prst="rect">
            <a:avLst/>
          </a:prstGeom>
        </p:spPr>
      </p:pic>
      <p:sp>
        <p:nvSpPr>
          <p:cNvPr id="6" name="Text Box 65">
            <a:extLst>
              <a:ext uri="{FF2B5EF4-FFF2-40B4-BE49-F238E27FC236}">
                <a16:creationId xmlns:a16="http://schemas.microsoft.com/office/drawing/2014/main" id="{ACF19BE3-D60E-458E-B3CE-ADB3152C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32376"/>
            <a:ext cx="182879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1:appID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Line 68">
            <a:extLst>
              <a:ext uri="{FF2B5EF4-FFF2-40B4-BE49-F238E27FC236}">
                <a16:creationId xmlns:a16="http://schemas.microsoft.com/office/drawing/2014/main" id="{5A3B02CF-2059-4298-89A5-D05DDD519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4" y="4497805"/>
            <a:ext cx="0" cy="33457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Line 68">
            <a:extLst>
              <a:ext uri="{FF2B5EF4-FFF2-40B4-BE49-F238E27FC236}">
                <a16:creationId xmlns:a16="http://schemas.microsoft.com/office/drawing/2014/main" id="{13155FB1-9DA1-49D0-A23D-3C7C25E88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4" y="4466029"/>
            <a:ext cx="0" cy="33457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017A82A1-56BE-4951-896C-E6C4CE2D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13888"/>
            <a:ext cx="182879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appName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060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F2FB59-223E-4524-AFF2-DE0D19B7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POST</a:t>
            </a:r>
            <a:r>
              <a:rPr lang="zh-CN" altLang="en-US" sz="2400" dirty="0"/>
              <a:t>方法也可以用于请求</a:t>
            </a:r>
            <a:r>
              <a:rPr lang="en-US" altLang="zh-CN" sz="2400" dirty="0"/>
              <a:t>URL</a:t>
            </a:r>
            <a:r>
              <a:rPr lang="zh-CN" altLang="en-US" sz="2400" dirty="0"/>
              <a:t>资源</a:t>
            </a:r>
            <a:endParaRPr lang="en-US" altLang="zh-CN" sz="2400" dirty="0"/>
          </a:p>
          <a:p>
            <a:r>
              <a:rPr lang="zh-CN" altLang="en-US" sz="2400" dirty="0"/>
              <a:t>不同之处</a:t>
            </a:r>
            <a:endParaRPr lang="en-US" altLang="zh-CN" sz="2400" dirty="0"/>
          </a:p>
          <a:p>
            <a:pPr lvl="1"/>
            <a:r>
              <a:rPr lang="en-US" altLang="zh-CN" sz="2000" dirty="0"/>
              <a:t>GET</a:t>
            </a:r>
            <a:r>
              <a:rPr lang="zh-CN" altLang="en-US" sz="2000" dirty="0"/>
              <a:t>方法</a:t>
            </a:r>
            <a:r>
              <a:rPr lang="zh-CN" altLang="en-US" sz="2000" dirty="0">
                <a:solidFill>
                  <a:srgbClr val="0070C0"/>
                </a:solidFill>
              </a:rPr>
              <a:t>参数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请求行</a:t>
            </a:r>
            <a:r>
              <a:rPr lang="en-US" altLang="zh-CN" sz="2000" dirty="0">
                <a:solidFill>
                  <a:srgbClr val="0070C0"/>
                </a:solidFill>
              </a:rPr>
              <a:t>URL</a:t>
            </a:r>
            <a:endParaRPr lang="en-US" altLang="zh-CN" sz="2000" dirty="0"/>
          </a:p>
          <a:p>
            <a:pPr lvl="2"/>
            <a:r>
              <a:rPr lang="zh-CN" altLang="en-US" sz="1600" dirty="0"/>
              <a:t>通常浏览器或服务器对</a:t>
            </a:r>
            <a:r>
              <a:rPr lang="en-US" altLang="zh-CN" sz="1600" dirty="0"/>
              <a:t>URL</a:t>
            </a:r>
            <a:r>
              <a:rPr lang="zh-CN" altLang="en-US" sz="1600" dirty="0"/>
              <a:t>长度有限制</a:t>
            </a:r>
            <a:endParaRPr lang="en-US" altLang="zh-CN" sz="1600" dirty="0"/>
          </a:p>
          <a:p>
            <a:pPr lvl="2"/>
            <a:r>
              <a:rPr lang="zh-CN" altLang="en-US" sz="1600" dirty="0"/>
              <a:t>因此参数长度有限</a:t>
            </a:r>
            <a:endParaRPr lang="en-US" altLang="zh-CN" sz="1600" dirty="0"/>
          </a:p>
          <a:p>
            <a:pPr lvl="1"/>
            <a:r>
              <a:rPr lang="en-US" altLang="zh-CN" sz="2000" dirty="0"/>
              <a:t>POST</a:t>
            </a:r>
            <a:r>
              <a:rPr lang="zh-CN" altLang="en-US" sz="2000" dirty="0"/>
              <a:t>方法的</a:t>
            </a:r>
            <a:r>
              <a:rPr lang="zh-CN" altLang="en-US" sz="2000" dirty="0">
                <a:solidFill>
                  <a:srgbClr val="0070C0"/>
                </a:solidFill>
              </a:rPr>
              <a:t>参数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实体主体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lvl="2"/>
            <a:r>
              <a:rPr lang="zh-CN" altLang="en-US" sz="1600" dirty="0"/>
              <a:t>参数长度没有限制</a:t>
            </a:r>
            <a:endParaRPr lang="en-US" altLang="zh-CN" sz="1600" dirty="0"/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AB5336-7A4B-442F-8CCF-E4B868173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172A9A-714F-41C7-8BDC-7C584AA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方法的比较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54E90A0-1F36-4CE0-8A1B-323C9E2F7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07758"/>
              </p:ext>
            </p:extLst>
          </p:nvPr>
        </p:nvGraphicFramePr>
        <p:xfrm>
          <a:off x="6400800" y="1828800"/>
          <a:ext cx="4969090" cy="4429484"/>
        </p:xfrm>
        <a:graphic>
          <a:graphicData uri="http://schemas.openxmlformats.org/drawingml/2006/table">
            <a:tbl>
              <a:tblPr/>
              <a:tblGrid>
                <a:gridCol w="1739181">
                  <a:extLst>
                    <a:ext uri="{9D8B030D-6E8A-4147-A177-3AD203B41FA5}">
                      <a16:colId xmlns:a16="http://schemas.microsoft.com/office/drawing/2014/main" val="1398605397"/>
                    </a:ext>
                  </a:extLst>
                </a:gridCol>
                <a:gridCol w="1739181">
                  <a:extLst>
                    <a:ext uri="{9D8B030D-6E8A-4147-A177-3AD203B41FA5}">
                      <a16:colId xmlns:a16="http://schemas.microsoft.com/office/drawing/2014/main" val="3022643913"/>
                    </a:ext>
                  </a:extLst>
                </a:gridCol>
                <a:gridCol w="1490728">
                  <a:extLst>
                    <a:ext uri="{9D8B030D-6E8A-4147-A177-3AD203B41FA5}">
                      <a16:colId xmlns:a16="http://schemas.microsoft.com/office/drawing/2014/main" val="286954488"/>
                    </a:ext>
                  </a:extLst>
                </a:gridCol>
              </a:tblGrid>
              <a:tr h="121760">
                <a:tc>
                  <a:txBody>
                    <a:bodyPr/>
                    <a:lstStyle/>
                    <a:p>
                      <a:pPr algn="l" fontAlgn="t"/>
                      <a:endParaRPr lang="en-US" sz="800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617" marR="11617" marT="11617" marB="116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endParaRPr lang="en-US" sz="800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617" marR="11617" marT="11617" marB="116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kern="12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zh-CN" altLang="en-US" sz="800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5761" marR="55761" marT="27881" marB="2788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38106"/>
                  </a:ext>
                </a:extLst>
              </a:tr>
              <a:tr h="55606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后退按钮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刷新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无害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数据会被重新提交（浏览器应该告知用户数据会被重新提交）。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5199"/>
                  </a:ext>
                </a:extLst>
              </a:tr>
              <a:tr h="17967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书签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可收藏为书签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不可收藏为书签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35060"/>
                  </a:ext>
                </a:extLst>
              </a:tr>
              <a:tr h="17967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能被缓存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不能缓存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52046"/>
                  </a:ext>
                </a:extLst>
              </a:tr>
              <a:tr h="68152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编码类型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application/x-www-form-urlencoded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application/x-www-form-urlencoded or multipart/form-data。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为二进制数据使用多重编码。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7986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参数保留在浏览器历史中。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参数不会保存在浏览器历史中。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797189"/>
                  </a:ext>
                </a:extLst>
              </a:tr>
              <a:tr h="68152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对数据长度的限制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是的。当发送数据时，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方法向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添加数据；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的长度是受限制的（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的最大长度是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2048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个字符）。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无限制。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21571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对数据类型的限制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只允许 </a:t>
                      </a:r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没有限制。也允许二进制数据。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05359"/>
                  </a:ext>
                </a:extLst>
              </a:tr>
              <a:tr h="105791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相比，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的安全性较差，因为所发送的数据是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的一部分。</a:t>
                      </a:r>
                      <a:b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b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在发送密码或其他敏感信息时绝不要使用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！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更安全，因为参数不会被保存在浏览器历史或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服务器日志中。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89652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可见性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中对所有人都是可见的。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数据不会显示在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</a:p>
                  </a:txBody>
                  <a:tcPr marL="19362" marR="19362" marT="27106" marB="2710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7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48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29000" y="2057400"/>
            <a:ext cx="8641080" cy="4339195"/>
            <a:chOff x="4235" y="2285"/>
            <a:chExt cx="10902" cy="4960"/>
          </a:xfrm>
          <a:noFill/>
        </p:grpSpPr>
        <p:sp>
          <p:nvSpPr>
            <p:cNvPr id="5" name="Rectangle 51"/>
            <p:cNvSpPr>
              <a:spLocks noChangeArrowheads="1"/>
            </p:cNvSpPr>
            <p:nvPr/>
          </p:nvSpPr>
          <p:spPr bwMode="auto">
            <a:xfrm>
              <a:off x="5686" y="4868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5686" y="3749"/>
              <a:ext cx="4662" cy="5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686" y="3191"/>
              <a:ext cx="7137" cy="5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9029" y="4881"/>
              <a:ext cx="1319" cy="53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5695" y="5454"/>
              <a:ext cx="1352" cy="53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9029" y="3762"/>
              <a:ext cx="1319" cy="54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203" y="4881"/>
              <a:ext cx="179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8203" y="3762"/>
              <a:ext cx="165" cy="54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799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9029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8203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1461" y="3204"/>
              <a:ext cx="1361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9482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7503" y="3204"/>
              <a:ext cx="165" cy="5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6005" y="3281"/>
              <a:ext cx="1213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版   本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7503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7668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9482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9647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1461" y="3191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8048" y="3281"/>
              <a:ext cx="124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状态码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9900" y="3281"/>
              <a:ext cx="1213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短   语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5762" y="3847"/>
              <a:ext cx="188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799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9029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10690" y="4313"/>
              <a:ext cx="124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首部行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8203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7942" y="3820"/>
              <a:ext cx="379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8449" y="3858"/>
              <a:ext cx="60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5755" y="4956"/>
              <a:ext cx="188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首部字段名</a:t>
              </a: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8484" y="4973"/>
              <a:ext cx="60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7833" y="5448"/>
              <a:ext cx="379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 rot="16200000">
              <a:off x="6779" y="4334"/>
              <a:ext cx="596" cy="5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8" name="AutoShape 56"/>
            <p:cNvSpPr/>
            <p:nvPr/>
          </p:nvSpPr>
          <p:spPr bwMode="auto">
            <a:xfrm>
              <a:off x="10452" y="3821"/>
              <a:ext cx="330" cy="1607"/>
            </a:xfrm>
            <a:prstGeom prst="rightBrace">
              <a:avLst>
                <a:gd name="adj1" fmla="val 43929"/>
                <a:gd name="adj2" fmla="val 50000"/>
              </a:avLst>
            </a:prstGeom>
            <a:grpFill/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5686" y="5986"/>
              <a:ext cx="7427" cy="12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7580" y="6114"/>
              <a:ext cx="3488" cy="8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实体主体</a:t>
              </a:r>
            </a:p>
            <a:p>
              <a:pPr algn="ctr"/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（有些响应报文不用）</a:t>
              </a: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13407" y="3215"/>
              <a:ext cx="1639" cy="52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状态行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5686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5686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7047" y="5428"/>
              <a:ext cx="0" cy="5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0348" y="430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8012" y="2285"/>
              <a:ext cx="92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空格</a:t>
              </a: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10891" y="2285"/>
              <a:ext cx="1568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回车换行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8918" y="2771"/>
              <a:ext cx="606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 flipH="1">
              <a:off x="7543" y="2771"/>
              <a:ext cx="661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1778" y="2771"/>
              <a:ext cx="330" cy="42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8368" y="4868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8368" y="3749"/>
              <a:ext cx="0" cy="56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7942" y="4946"/>
              <a:ext cx="379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</a:t>
              </a:r>
            </a:p>
          </p:txBody>
        </p:sp>
        <p:sp>
          <p:nvSpPr>
            <p:cNvPr id="54" name="Text Box 72"/>
            <p:cNvSpPr txBox="1">
              <a:spLocks noChangeArrowheads="1"/>
            </p:cNvSpPr>
            <p:nvPr/>
          </p:nvSpPr>
          <p:spPr bwMode="auto">
            <a:xfrm>
              <a:off x="11464" y="3281"/>
              <a:ext cx="1080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55" name="Text Box 75"/>
            <p:cNvSpPr txBox="1">
              <a:spLocks noChangeArrowheads="1"/>
            </p:cNvSpPr>
            <p:nvPr/>
          </p:nvSpPr>
          <p:spPr bwMode="auto">
            <a:xfrm>
              <a:off x="5755" y="5522"/>
              <a:ext cx="1080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grpSp>
          <p:nvGrpSpPr>
            <p:cNvPr id="56" name="Group 134"/>
            <p:cNvGrpSpPr/>
            <p:nvPr/>
          </p:nvGrpSpPr>
          <p:grpSpPr bwMode="auto">
            <a:xfrm>
              <a:off x="4235" y="3117"/>
              <a:ext cx="10902" cy="690"/>
              <a:chOff x="572" y="1045"/>
              <a:chExt cx="4621" cy="317"/>
            </a:xfrm>
            <a:grpFill/>
          </p:grpSpPr>
          <p:sp>
            <p:nvSpPr>
              <p:cNvPr id="57" name="Rectangle 132"/>
              <p:cNvSpPr>
                <a:spLocks noChangeArrowheads="1"/>
              </p:cNvSpPr>
              <p:nvPr/>
            </p:nvSpPr>
            <p:spPr bwMode="auto">
              <a:xfrm>
                <a:off x="1111" y="1045"/>
                <a:ext cx="4082" cy="317"/>
              </a:xfrm>
              <a:prstGeom prst="rect">
                <a:avLst/>
              </a:prstGeom>
              <a:grpFill/>
              <a:ln w="38100">
                <a:solidFill>
                  <a:srgbClr val="CC00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8" name="Text Box 133"/>
              <p:cNvSpPr txBox="1">
                <a:spLocks noChangeArrowheads="1"/>
              </p:cNvSpPr>
              <p:nvPr/>
            </p:nvSpPr>
            <p:spPr bwMode="auto">
              <a:xfrm>
                <a:off x="572" y="1063"/>
                <a:ext cx="529" cy="2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开始行</a:t>
                </a:r>
              </a:p>
            </p:txBody>
          </p:sp>
        </p:grp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9114" y="4984"/>
              <a:ext cx="1262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124" y="3874"/>
              <a:ext cx="1080" cy="4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CRLF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响应报文结构</a:t>
            </a:r>
            <a:endParaRPr lang="zh-CN" altLang="en-US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62</a:t>
            </a:fld>
            <a:endParaRPr kumimoji="1" lang="zh-CN" altLang="en-US" dirty="0"/>
          </a:p>
        </p:txBody>
      </p:sp>
      <p:sp>
        <p:nvSpPr>
          <p:cNvPr id="65" name="内容占位符 4">
            <a:extLst>
              <a:ext uri="{FF2B5EF4-FFF2-40B4-BE49-F238E27FC236}">
                <a16:creationId xmlns:a16="http://schemas.microsoft.com/office/drawing/2014/main" id="{40F282E4-96FB-4031-A2CA-EB7F9355C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+mn-ea"/>
                <a:cs typeface="微软雅黑" panose="020B0503020204020204" pitchFamily="34" charset="-122"/>
              </a:rPr>
              <a:t>与请求报文类似，由三个部分组成，即开始行、首部行和实体主体</a:t>
            </a:r>
            <a:endParaRPr kumimoji="1" lang="en-US" altLang="zh-CN" sz="2000" dirty="0">
              <a:latin typeface="+mn-ea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+mn-ea"/>
                <a:cs typeface="微软雅黑" panose="020B0503020204020204" pitchFamily="34" charset="-122"/>
              </a:rPr>
              <a:t>在响应报文中，开始行又称状态行</a:t>
            </a:r>
          </a:p>
        </p:txBody>
      </p:sp>
    </p:spTree>
    <p:extLst>
      <p:ext uri="{BB962C8B-B14F-4D97-AF65-F5344CB8AC3E}">
        <p14:creationId xmlns:p14="http://schemas.microsoft.com/office/powerpoint/2010/main" val="1371342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1054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状态码都是三位数字</a:t>
            </a: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</a:rPr>
              <a:t>1xx </a:t>
            </a:r>
            <a:r>
              <a:rPr lang="zh-CN" altLang="en-US" dirty="0">
                <a:latin typeface="+mn-ea"/>
                <a:ea typeface="+mn-ea"/>
              </a:rPr>
              <a:t>表示通知信息的，如请求收到了或正在进行处理。</a:t>
            </a: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</a:rPr>
              <a:t>2xx </a:t>
            </a:r>
            <a:r>
              <a:rPr lang="zh-CN" altLang="en-US" dirty="0">
                <a:latin typeface="+mn-ea"/>
                <a:ea typeface="+mn-ea"/>
              </a:rPr>
              <a:t>表示成功，如接受或知道了。</a:t>
            </a: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</a:rPr>
              <a:t>3xx</a:t>
            </a:r>
            <a:r>
              <a:rPr lang="zh-CN" altLang="en-US" dirty="0">
                <a:latin typeface="+mn-ea"/>
                <a:ea typeface="+mn-ea"/>
              </a:rPr>
              <a:t> 表示重定向，表示要完成请求还必须采取进一步的行动。</a:t>
            </a: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</a:rPr>
              <a:t>4xx </a:t>
            </a:r>
            <a:r>
              <a:rPr lang="zh-CN" altLang="en-US" dirty="0">
                <a:latin typeface="+mn-ea"/>
                <a:ea typeface="+mn-ea"/>
              </a:rPr>
              <a:t>表示客户的差错，如请求中有错误的语法或不能完成。</a:t>
            </a:r>
          </a:p>
          <a:p>
            <a:pPr lvl="1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微软雅黑" panose="020B0503020204020204" pitchFamily="34" charset="-122"/>
              </a:rPr>
              <a:t>5xx </a:t>
            </a:r>
            <a:r>
              <a:rPr lang="zh-CN" altLang="en-US" dirty="0">
                <a:latin typeface="+mn-ea"/>
                <a:ea typeface="+mn-ea"/>
              </a:rPr>
              <a:t>表示服务器的差错，如服务器失效无法完成请求。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1600203"/>
            <a:ext cx="5330190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微软雅黑" panose="020B0503020204020204" pitchFamily="34" charset="-122"/>
                <a:sym typeface="+mn-ea"/>
              </a:rPr>
              <a:t>典型的状态码</a:t>
            </a:r>
            <a:endParaRPr lang="zh-CN" altLang="en-US" sz="2400" dirty="0">
              <a:solidFill>
                <a:srgbClr val="C00000"/>
              </a:solidFill>
              <a:latin typeface="+mn-ea"/>
              <a:cs typeface="微软雅黑" panose="020B0503020204020204" pitchFamily="34" charset="-122"/>
            </a:endParaRPr>
          </a:p>
          <a:p>
            <a:pPr marL="685800" lvl="1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solidFill>
                  <a:srgbClr val="C00000"/>
                </a:solidFill>
                <a:latin typeface="+mn-ea"/>
                <a:sym typeface="+mn-ea"/>
              </a:rPr>
              <a:t>200 OK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  <a:p>
            <a:pPr marL="1143000" lvl="2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+mn-ea"/>
                <a:sym typeface="+mn-ea"/>
              </a:rPr>
              <a:t>请求成功，被请求的对象包含在该响应的数据部分</a:t>
            </a:r>
            <a:endParaRPr lang="zh-CN" altLang="en-US" dirty="0">
              <a:latin typeface="+mn-ea"/>
            </a:endParaRPr>
          </a:p>
          <a:p>
            <a:pPr marL="685800" lvl="1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solidFill>
                  <a:srgbClr val="C00000"/>
                </a:solidFill>
                <a:latin typeface="+mn-ea"/>
                <a:sym typeface="+mn-ea"/>
              </a:rPr>
              <a:t>301 Moved Permanently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  <a:p>
            <a:pPr marL="1143000" lvl="2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+mn-ea"/>
                <a:sym typeface="+mn-ea"/>
              </a:rPr>
              <a:t>请求的对象被移走，新的位置在响应中通过Location: 给出</a:t>
            </a:r>
            <a:endParaRPr lang="zh-CN" altLang="en-US" dirty="0">
              <a:latin typeface="+mn-ea"/>
            </a:endParaRPr>
          </a:p>
          <a:p>
            <a:pPr marL="685800" lvl="1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solidFill>
                  <a:srgbClr val="C00000"/>
                </a:solidFill>
                <a:latin typeface="+mn-ea"/>
                <a:sym typeface="+mn-ea"/>
              </a:rPr>
              <a:t>400 Bad Request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  <a:p>
            <a:pPr marL="1143000" lvl="2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+mn-ea"/>
                <a:sym typeface="+mn-ea"/>
              </a:rPr>
              <a:t>服务器不能解释请求报文</a:t>
            </a:r>
            <a:endParaRPr lang="zh-CN" altLang="en-US" dirty="0">
              <a:latin typeface="+mn-ea"/>
            </a:endParaRPr>
          </a:p>
          <a:p>
            <a:pPr marL="685800" lvl="1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solidFill>
                  <a:srgbClr val="C00000"/>
                </a:solidFill>
                <a:latin typeface="+mn-ea"/>
                <a:sym typeface="+mn-ea"/>
              </a:rPr>
              <a:t>404 Not Found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  <a:p>
            <a:pPr marL="1143000" lvl="2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+mn-ea"/>
                <a:sym typeface="+mn-ea"/>
              </a:rPr>
              <a:t>服务器中找不到请求的文档</a:t>
            </a:r>
            <a:endParaRPr lang="zh-CN" altLang="en-US" dirty="0">
              <a:latin typeface="+mn-ea"/>
            </a:endParaRPr>
          </a:p>
          <a:p>
            <a:pPr marL="685800" lvl="1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solidFill>
                  <a:srgbClr val="C00000"/>
                </a:solidFill>
                <a:latin typeface="+mn-ea"/>
                <a:sym typeface="+mn-ea"/>
              </a:rPr>
              <a:t>505 HTTP Version Not Supported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  <a:p>
            <a:pPr marL="1143000" lvl="2" indent="-228600" algn="just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+mn-ea"/>
                <a:sym typeface="+mn-ea"/>
              </a:rPr>
              <a:t>服务器不支持相应的HTTP版本</a:t>
            </a:r>
            <a:endParaRPr lang="zh-CN" altLang="en-US" dirty="0">
              <a:latin typeface="+mn-ea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5DCA2159-18EB-4314-A55C-41379ADA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响应报文：状态码</a:t>
            </a:r>
          </a:p>
        </p:txBody>
      </p:sp>
    </p:spTree>
    <p:extLst>
      <p:ext uri="{BB962C8B-B14F-4D97-AF65-F5344CB8AC3E}">
        <p14:creationId xmlns:p14="http://schemas.microsoft.com/office/powerpoint/2010/main" val="1505262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标题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捕获的</a:t>
            </a:r>
            <a:r>
              <a:rPr lang="en-US" altLang="zh-CN" dirty="0"/>
              <a:t>Web</a:t>
            </a:r>
            <a:r>
              <a:rPr lang="zh-CN" altLang="en-US" dirty="0"/>
              <a:t>访问过程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64</a:t>
            </a:fld>
            <a:endParaRPr kumimoji="1" lang="zh-CN" altLang="en-US" dirty="0"/>
          </a:p>
        </p:txBody>
      </p:sp>
      <p:pic>
        <p:nvPicPr>
          <p:cNvPr id="1136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0886" y="1295400"/>
            <a:ext cx="703022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729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服务、实体、协议、实现与优化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25720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缓存技术与</a:t>
            </a:r>
            <a:r>
              <a:rPr lang="en-US" altLang="zh-CN" dirty="0"/>
              <a:t>Web</a:t>
            </a:r>
            <a:r>
              <a:rPr lang="zh-CN" altLang="en-US" dirty="0"/>
              <a:t>代理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浏览器缓存</a:t>
            </a:r>
            <a:endParaRPr lang="zh-CN" altLang="en-US" sz="24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10000"/>
              </a:spcBef>
            </a:pPr>
            <a:r>
              <a:rPr lang="zh-CN" altLang="en-US" dirty="0">
                <a:latin typeface="+mn-ea"/>
                <a:ea typeface="+mn-ea"/>
              </a:rPr>
              <a:t>在浏览器主机保存用户访问过的服务器</a:t>
            </a:r>
            <a:r>
              <a:rPr lang="en-US" altLang="zh-CN" dirty="0">
                <a:latin typeface="+mn-ea"/>
                <a:ea typeface="+mn-ea"/>
              </a:rPr>
              <a:t>Web</a:t>
            </a:r>
            <a:r>
              <a:rPr lang="zh-CN" altLang="en-US" dirty="0">
                <a:latin typeface="+mn-ea"/>
                <a:ea typeface="+mn-ea"/>
              </a:rPr>
              <a:t>页副本</a:t>
            </a:r>
            <a:endParaRPr lang="en-US" altLang="zh-CN" dirty="0">
              <a:latin typeface="+mn-ea"/>
              <a:ea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ct val="10000"/>
              </a:spcBef>
              <a:buClrTx/>
              <a:buSzTx/>
            </a:pPr>
            <a:r>
              <a:rPr lang="zh-CN" altLang="en-US" dirty="0">
                <a:latin typeface="+mn-ea"/>
                <a:ea typeface="+mn-ea"/>
              </a:rPr>
              <a:t>再次访问该页，不必从服务器再次传输，提高访问效率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+mn-ea"/>
              </a:rPr>
              <a:t>代理服务器缓存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cs typeface="+mn-cs"/>
              </a:rPr>
              <a:t>ISP</a:t>
            </a:r>
            <a:r>
              <a:rPr lang="zh-CN" altLang="en-US" dirty="0">
                <a:latin typeface="+mn-ea"/>
                <a:ea typeface="+mn-ea"/>
                <a:cs typeface="+mn-cs"/>
              </a:rPr>
              <a:t>安装</a:t>
            </a:r>
            <a:r>
              <a:rPr lang="en-US" altLang="zh-CN" dirty="0">
                <a:latin typeface="+mn-ea"/>
                <a:ea typeface="+mn-ea"/>
                <a:cs typeface="+mn-cs"/>
              </a:rPr>
              <a:t>Web</a:t>
            </a:r>
            <a:r>
              <a:rPr lang="zh-CN" altLang="en-US" dirty="0">
                <a:latin typeface="+mn-ea"/>
                <a:ea typeface="+mn-ea"/>
                <a:cs typeface="+mn-cs"/>
              </a:rPr>
              <a:t>代理缓存服务器，保存</a:t>
            </a:r>
            <a:r>
              <a:rPr lang="en-US" altLang="zh-CN" dirty="0">
                <a:latin typeface="+mn-ea"/>
                <a:ea typeface="+mn-ea"/>
                <a:cs typeface="+mn-cs"/>
              </a:rPr>
              <a:t>ISP</a:t>
            </a:r>
            <a:r>
              <a:rPr lang="zh-CN" altLang="en-US" dirty="0">
                <a:latin typeface="+mn-ea"/>
                <a:ea typeface="+mn-ea"/>
                <a:cs typeface="+mn-cs"/>
              </a:rPr>
              <a:t>客户访问过的服务器</a:t>
            </a:r>
            <a:r>
              <a:rPr lang="en-US" altLang="zh-CN" dirty="0">
                <a:latin typeface="+mn-ea"/>
                <a:ea typeface="+mn-ea"/>
                <a:cs typeface="+mn-cs"/>
              </a:rPr>
              <a:t>Web</a:t>
            </a:r>
            <a:r>
              <a:rPr lang="zh-CN" altLang="en-US" dirty="0">
                <a:latin typeface="+mn-ea"/>
                <a:ea typeface="+mn-ea"/>
                <a:cs typeface="+mn-cs"/>
              </a:rPr>
              <a:t>页副本</a:t>
            </a:r>
            <a:endParaRPr lang="en-US" altLang="zh-CN" dirty="0">
              <a:latin typeface="+mn-ea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  <a:cs typeface="+mn-cs"/>
              </a:rPr>
              <a:t>副本可以供</a:t>
            </a:r>
            <a:r>
              <a:rPr lang="en-US" altLang="zh-CN" dirty="0">
                <a:latin typeface="+mn-ea"/>
                <a:ea typeface="+mn-ea"/>
                <a:cs typeface="+mn-cs"/>
              </a:rPr>
              <a:t>ISP</a:t>
            </a:r>
            <a:r>
              <a:rPr lang="zh-CN" altLang="en-US" dirty="0">
                <a:latin typeface="+mn-ea"/>
                <a:ea typeface="+mn-ea"/>
                <a:cs typeface="+mn-cs"/>
              </a:rPr>
              <a:t>的所有客户访问，提高访问服务器的</a:t>
            </a:r>
            <a:r>
              <a:rPr lang="en-US" altLang="zh-CN" dirty="0">
                <a:latin typeface="+mn-ea"/>
                <a:ea typeface="+mn-ea"/>
                <a:cs typeface="+mn-cs"/>
              </a:rPr>
              <a:t>Web</a:t>
            </a:r>
            <a:r>
              <a:rPr lang="zh-CN" altLang="en-US" dirty="0">
                <a:latin typeface="+mn-ea"/>
                <a:ea typeface="+mn-ea"/>
                <a:cs typeface="+mn-cs"/>
              </a:rPr>
              <a:t>页效率</a:t>
            </a:r>
            <a:endParaRPr lang="en-US" altLang="zh-CN" dirty="0"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440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浏览器缓存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sym typeface="+mn-ea"/>
              </a:rPr>
              <a:t>浏览器缓存</a:t>
            </a:r>
            <a:endParaRPr lang="en-US" altLang="zh-CN" sz="24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  <a:cs typeface="+mn-cs"/>
              </a:rPr>
              <a:t>目标：再次访问缓存在浏览器主机中的</a:t>
            </a:r>
            <a:r>
              <a:rPr lang="en-US" altLang="zh-CN" sz="2000" dirty="0">
                <a:latin typeface="+mn-ea"/>
                <a:ea typeface="+mn-ea"/>
                <a:cs typeface="+mn-cs"/>
              </a:rPr>
              <a:t>Web</a:t>
            </a:r>
            <a:r>
              <a:rPr lang="zh-CN" altLang="en-US" sz="2000" dirty="0">
                <a:latin typeface="+mn-ea"/>
                <a:ea typeface="+mn-ea"/>
                <a:cs typeface="+mn-cs"/>
              </a:rPr>
              <a:t>页副本，不必从原始服务器读取</a:t>
            </a:r>
          </a:p>
          <a:p>
            <a:pPr lvl="1"/>
            <a:r>
              <a:rPr lang="zh-CN" altLang="en-US" sz="2000" dirty="0">
                <a:latin typeface="+mn-ea"/>
                <a:ea typeface="+mn-ea"/>
                <a:cs typeface="+mn-cs"/>
              </a:rPr>
              <a:t>怎么保证</a:t>
            </a:r>
            <a:r>
              <a:rPr lang="en-US" altLang="zh-CN" sz="2000" dirty="0">
                <a:latin typeface="+mn-ea"/>
                <a:ea typeface="+mn-ea"/>
                <a:cs typeface="+mn-cs"/>
              </a:rPr>
              <a:t>Web</a:t>
            </a:r>
            <a:r>
              <a:rPr lang="zh-CN" altLang="en-US" sz="2000" dirty="0">
                <a:latin typeface="+mn-ea"/>
                <a:ea typeface="+mn-ea"/>
                <a:cs typeface="+mn-cs"/>
              </a:rPr>
              <a:t>页副本与原始服务器是一致的？</a:t>
            </a:r>
          </a:p>
          <a:p>
            <a:pPr lvl="1"/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67</a:t>
            </a:fld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61" y="3396343"/>
            <a:ext cx="8482470" cy="24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0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代理服务器缓存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796447" cy="4525963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代理服务器缓存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目标：代理服务器缓存已访问过的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页副本，满足用户浏览器从代理服务器提取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页，尽量减少原始服务器参与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设置用户浏览器，通过代理服务器进行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浏览器将所有的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请求发送到代理服务器</a:t>
            </a:r>
          </a:p>
          <a:p>
            <a:pPr lvl="2"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如果缓存中有被请求的对象，则直接返回对象</a:t>
            </a:r>
          </a:p>
          <a:p>
            <a:pPr lvl="2"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否则，代理服务器向原始服务器请求对象，再将对象返回给客户端</a:t>
            </a:r>
          </a:p>
          <a:p>
            <a:pPr lvl="1" algn="just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68</a:t>
            </a:fld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674491" y="2152946"/>
            <a:ext cx="4324123" cy="3135642"/>
            <a:chOff x="7138914" y="2257450"/>
            <a:chExt cx="4324123" cy="3135642"/>
          </a:xfrm>
        </p:grpSpPr>
        <p:grpSp>
          <p:nvGrpSpPr>
            <p:cNvPr id="7" name="Group 171"/>
            <p:cNvGrpSpPr/>
            <p:nvPr/>
          </p:nvGrpSpPr>
          <p:grpSpPr bwMode="auto">
            <a:xfrm>
              <a:off x="7255186" y="2314908"/>
              <a:ext cx="600151" cy="690934"/>
              <a:chOff x="-44" y="1473"/>
              <a:chExt cx="981" cy="1105"/>
            </a:xfrm>
          </p:grpSpPr>
          <p:pic>
            <p:nvPicPr>
              <p:cNvPr id="8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173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02"/>
            <p:cNvGrpSpPr/>
            <p:nvPr/>
          </p:nvGrpSpPr>
          <p:grpSpPr bwMode="auto">
            <a:xfrm>
              <a:off x="7312012" y="4009921"/>
              <a:ext cx="600152" cy="690934"/>
              <a:chOff x="-44" y="1473"/>
              <a:chExt cx="981" cy="1105"/>
            </a:xfrm>
          </p:grpSpPr>
          <p:pic>
            <p:nvPicPr>
              <p:cNvPr id="11" name="Picture 10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Freeform 10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38"/>
            <p:cNvGrpSpPr/>
            <p:nvPr/>
          </p:nvGrpSpPr>
          <p:grpSpPr bwMode="auto">
            <a:xfrm>
              <a:off x="9178997" y="3004405"/>
              <a:ext cx="349280" cy="647840"/>
              <a:chOff x="4140" y="429"/>
              <a:chExt cx="1425" cy="2396"/>
            </a:xfrm>
          </p:grpSpPr>
          <p:sp>
            <p:nvSpPr>
              <p:cNvPr id="14" name="Freeform 139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0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Freeform 141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reeform 142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43"/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144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" name="AutoShape 145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AutoShape 146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Rectangle 147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" name="Group 148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" name="AutoShape 149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AutoShape 150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151"/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52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Group 153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Freeform 156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157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160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reeform 161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reeform 162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163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164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AutoShape 165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AutoShape 166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167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168"/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169"/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170"/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105"/>
            <p:cNvGrpSpPr/>
            <p:nvPr/>
          </p:nvGrpSpPr>
          <p:grpSpPr bwMode="auto">
            <a:xfrm>
              <a:off x="10879657" y="2442753"/>
              <a:ext cx="378387" cy="647839"/>
              <a:chOff x="4140" y="429"/>
              <a:chExt cx="1425" cy="2396"/>
            </a:xfrm>
          </p:grpSpPr>
          <p:sp>
            <p:nvSpPr>
              <p:cNvPr id="47" name="Freeform 106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107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Freeform 108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Freeform 109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110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Group 111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7" name="AutoShape 112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AutoShape 113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69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Rectangle 114"/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" name="Group 115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5" name="AutoShape 116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3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AutoShape 117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7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5" name="Rectangle 118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119"/>
              <p:cNvSpPr>
                <a:spLocks noChangeArrowheads="1"/>
              </p:cNvSpPr>
              <p:nvPr/>
            </p:nvSpPr>
            <p:spPr bwMode="auto">
              <a:xfrm>
                <a:off x="4229" y="1656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Group 120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3" name="AutoShape 121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2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AutoShape 122"/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8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Freeform 123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124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1" name="AutoShape 125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AutoShape 126"/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Rectangle 127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28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29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130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31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AutoShape 132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201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AutoShape 133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134"/>
              <p:cNvSpPr>
                <a:spLocks noChangeArrowheads="1"/>
              </p:cNvSpPr>
              <p:nvPr/>
            </p:nvSpPr>
            <p:spPr bwMode="auto">
              <a:xfrm>
                <a:off x="4307" y="2384"/>
                <a:ext cx="157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135"/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62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136"/>
              <p:cNvSpPr>
                <a:spLocks noChangeArrowheads="1"/>
              </p:cNvSpPr>
              <p:nvPr/>
            </p:nvSpPr>
            <p:spPr bwMode="auto">
              <a:xfrm>
                <a:off x="4662" y="2379"/>
                <a:ext cx="157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137"/>
              <p:cNvSpPr>
                <a:spLocks noChangeArrowheads="1"/>
              </p:cNvSpPr>
              <p:nvPr/>
            </p:nvSpPr>
            <p:spPr bwMode="auto">
              <a:xfrm>
                <a:off x="5064" y="1837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7138914" y="2928909"/>
              <a:ext cx="79248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8965970" y="2330164"/>
              <a:ext cx="7924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代理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7187305" y="4677457"/>
              <a:ext cx="79248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53"/>
            <p:cNvGrpSpPr/>
            <p:nvPr/>
          </p:nvGrpSpPr>
          <p:grpSpPr bwMode="auto">
            <a:xfrm>
              <a:off x="7841473" y="3581858"/>
              <a:ext cx="1276534" cy="688061"/>
              <a:chOff x="2960" y="2580"/>
              <a:chExt cx="921" cy="479"/>
            </a:xfrm>
          </p:grpSpPr>
          <p:sp>
            <p:nvSpPr>
              <p:cNvPr id="83" name="Line 19"/>
              <p:cNvSpPr>
                <a:spLocks noChangeShapeType="1"/>
              </p:cNvSpPr>
              <p:nvPr/>
            </p:nvSpPr>
            <p:spPr bwMode="auto">
              <a:xfrm flipV="1">
                <a:off x="2998" y="2580"/>
                <a:ext cx="883" cy="479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 rot="19907361">
                <a:off x="2960" y="2614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54"/>
            <p:cNvGrpSpPr/>
            <p:nvPr/>
          </p:nvGrpSpPr>
          <p:grpSpPr bwMode="auto">
            <a:xfrm>
              <a:off x="7938499" y="3660864"/>
              <a:ext cx="1265446" cy="711043"/>
              <a:chOff x="3030" y="2635"/>
              <a:chExt cx="913" cy="495"/>
            </a:xfrm>
          </p:grpSpPr>
          <p:sp>
            <p:nvSpPr>
              <p:cNvPr id="86" name="Line 20"/>
              <p:cNvSpPr>
                <a:spLocks noChangeShapeType="1"/>
              </p:cNvSpPr>
              <p:nvPr/>
            </p:nvSpPr>
            <p:spPr bwMode="auto">
              <a:xfrm flipH="1">
                <a:off x="3030" y="2635"/>
                <a:ext cx="884" cy="49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 rot="19862217">
                <a:off x="3107" y="2860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响应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Group 49"/>
            <p:cNvGrpSpPr/>
            <p:nvPr/>
          </p:nvGrpSpPr>
          <p:grpSpPr bwMode="auto">
            <a:xfrm>
              <a:off x="7899690" y="2666841"/>
              <a:ext cx="2838592" cy="696679"/>
              <a:chOff x="3002" y="1954"/>
              <a:chExt cx="2048" cy="485"/>
            </a:xfrm>
          </p:grpSpPr>
          <p:sp>
            <p:nvSpPr>
              <p:cNvPr id="89" name="Freeform 18"/>
              <p:cNvSpPr/>
              <p:nvPr/>
            </p:nvSpPr>
            <p:spPr bwMode="auto">
              <a:xfrm>
                <a:off x="3002" y="1979"/>
                <a:ext cx="2048" cy="460"/>
              </a:xfrm>
              <a:custGeom>
                <a:avLst/>
                <a:gdLst>
                  <a:gd name="T0" fmla="*/ 0 w 2048"/>
                  <a:gd name="T1" fmla="*/ 2 h 460"/>
                  <a:gd name="T2" fmla="*/ 1011 w 2048"/>
                  <a:gd name="T3" fmla="*/ 460 h 460"/>
                  <a:gd name="T4" fmla="*/ 2048 w 2048"/>
                  <a:gd name="T5" fmla="*/ 0 h 460"/>
                  <a:gd name="T6" fmla="*/ 0 60000 65536"/>
                  <a:gd name="T7" fmla="*/ 0 60000 65536"/>
                  <a:gd name="T8" fmla="*/ 0 60000 65536"/>
                  <a:gd name="T9" fmla="*/ 0 w 2048"/>
                  <a:gd name="T10" fmla="*/ 0 h 460"/>
                  <a:gd name="T11" fmla="*/ 2048 w 2048"/>
                  <a:gd name="T12" fmla="*/ 460 h 4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48" h="460">
                    <a:moveTo>
                      <a:pt x="0" y="2"/>
                    </a:moveTo>
                    <a:lnTo>
                      <a:pt x="1011" y="460"/>
                    </a:lnTo>
                    <a:lnTo>
                      <a:pt x="2048" y="0"/>
                    </a:ln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22"/>
              <p:cNvSpPr txBox="1">
                <a:spLocks noChangeArrowheads="1"/>
              </p:cNvSpPr>
              <p:nvPr/>
            </p:nvSpPr>
            <p:spPr bwMode="auto">
              <a:xfrm rot="1422049">
                <a:off x="3102" y="1981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45"/>
              <p:cNvSpPr txBox="1">
                <a:spLocks noChangeArrowheads="1"/>
              </p:cNvSpPr>
              <p:nvPr/>
            </p:nvSpPr>
            <p:spPr bwMode="auto">
              <a:xfrm rot="20180032">
                <a:off x="4141" y="1954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 Box 47"/>
            <p:cNvSpPr txBox="1">
              <a:spLocks noChangeArrowheads="1"/>
            </p:cNvSpPr>
            <p:nvPr/>
          </p:nvSpPr>
          <p:spPr bwMode="auto">
            <a:xfrm>
              <a:off x="10616314" y="4809527"/>
              <a:ext cx="7924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Text Box 48"/>
            <p:cNvSpPr txBox="1">
              <a:spLocks noChangeArrowheads="1"/>
            </p:cNvSpPr>
            <p:nvPr/>
          </p:nvSpPr>
          <p:spPr bwMode="auto">
            <a:xfrm>
              <a:off x="10670557" y="3081811"/>
              <a:ext cx="7924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9804096" y="3811691"/>
              <a:ext cx="354824" cy="35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5" name="Picture 5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3609" y="2257450"/>
              <a:ext cx="460162" cy="39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6" name="Group 60"/>
            <p:cNvGrpSpPr/>
            <p:nvPr/>
          </p:nvGrpSpPr>
          <p:grpSpPr bwMode="auto">
            <a:xfrm>
              <a:off x="7224693" y="2293362"/>
              <a:ext cx="3588435" cy="1641864"/>
              <a:chOff x="2515" y="1687"/>
              <a:chExt cx="2589" cy="1143"/>
            </a:xfrm>
          </p:grpSpPr>
          <p:sp>
            <p:nvSpPr>
              <p:cNvPr id="97" name="Freeform 44"/>
              <p:cNvSpPr/>
              <p:nvPr/>
            </p:nvSpPr>
            <p:spPr bwMode="auto">
              <a:xfrm>
                <a:off x="2985" y="2026"/>
                <a:ext cx="2119" cy="476"/>
              </a:xfrm>
              <a:custGeom>
                <a:avLst/>
                <a:gdLst>
                  <a:gd name="T0" fmla="*/ 2119 w 2119"/>
                  <a:gd name="T1" fmla="*/ 0 h 476"/>
                  <a:gd name="T2" fmla="*/ 1020 w 2119"/>
                  <a:gd name="T3" fmla="*/ 476 h 476"/>
                  <a:gd name="T4" fmla="*/ 0 w 2119"/>
                  <a:gd name="T5" fmla="*/ 8 h 476"/>
                  <a:gd name="T6" fmla="*/ 0 60000 65536"/>
                  <a:gd name="T7" fmla="*/ 0 60000 65536"/>
                  <a:gd name="T8" fmla="*/ 0 60000 65536"/>
                  <a:gd name="T9" fmla="*/ 0 w 2119"/>
                  <a:gd name="T10" fmla="*/ 0 h 476"/>
                  <a:gd name="T11" fmla="*/ 2119 w 2119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9" h="476">
                    <a:moveTo>
                      <a:pt x="2119" y="0"/>
                    </a:moveTo>
                    <a:lnTo>
                      <a:pt x="1020" y="476"/>
                    </a:lnTo>
                    <a:lnTo>
                      <a:pt x="0" y="8"/>
                    </a:ln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24"/>
              <p:cNvSpPr txBox="1">
                <a:spLocks noChangeArrowheads="1"/>
              </p:cNvSpPr>
              <p:nvPr/>
            </p:nvSpPr>
            <p:spPr bwMode="auto">
              <a:xfrm rot="1411598">
                <a:off x="2984" y="2228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响应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46"/>
              <p:cNvSpPr txBox="1">
                <a:spLocks noChangeArrowheads="1"/>
              </p:cNvSpPr>
              <p:nvPr/>
            </p:nvSpPr>
            <p:spPr bwMode="auto">
              <a:xfrm rot="20184211">
                <a:off x="4244" y="2213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16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响应</a:t>
                </a:r>
                <a:endParaRPr lang="en-US" altLang="zh-CN" sz="24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0" name="Picture 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9" y="2557"/>
                <a:ext cx="3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5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" y="1687"/>
                <a:ext cx="3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" name="Picture 6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74" y="4050142"/>
              <a:ext cx="460162" cy="39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" name="Group 69"/>
            <p:cNvGrpSpPr/>
            <p:nvPr/>
          </p:nvGrpSpPr>
          <p:grpSpPr bwMode="auto">
            <a:xfrm>
              <a:off x="10821443" y="4186605"/>
              <a:ext cx="378387" cy="647839"/>
              <a:chOff x="4140" y="429"/>
              <a:chExt cx="1425" cy="2396"/>
            </a:xfrm>
          </p:grpSpPr>
          <p:sp>
            <p:nvSpPr>
              <p:cNvPr id="104" name="Freeform 70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71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Freeform 72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Freeform 73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74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9" name="Group 75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4" name="AutoShape 7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AutoShape 77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69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" name="Group 79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2" name="AutoShape 80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3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AutoShape 81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7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2" name="Rectangle 82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83"/>
              <p:cNvSpPr>
                <a:spLocks noChangeArrowheads="1"/>
              </p:cNvSpPr>
              <p:nvPr/>
            </p:nvSpPr>
            <p:spPr bwMode="auto">
              <a:xfrm>
                <a:off x="4229" y="1656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" name="Group 84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0" name="AutoShape 85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2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AutoShape 86"/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8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Freeform 87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Group 88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" name="AutoShape 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AutoShape 90"/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Rectangle 91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Freeform 92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93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Oval 9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95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AutoShape 9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201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AutoShape 97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Oval 98"/>
              <p:cNvSpPr>
                <a:spLocks noChangeArrowheads="1"/>
              </p:cNvSpPr>
              <p:nvPr/>
            </p:nvSpPr>
            <p:spPr bwMode="auto">
              <a:xfrm>
                <a:off x="4307" y="2384"/>
                <a:ext cx="157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Oval 99"/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62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Oval 100"/>
              <p:cNvSpPr>
                <a:spLocks noChangeArrowheads="1"/>
              </p:cNvSpPr>
              <p:nvPr/>
            </p:nvSpPr>
            <p:spPr bwMode="auto">
              <a:xfrm>
                <a:off x="4662" y="2379"/>
                <a:ext cx="157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01"/>
              <p:cNvSpPr>
                <a:spLocks noChangeArrowheads="1"/>
              </p:cNvSpPr>
              <p:nvPr/>
            </p:nvSpPr>
            <p:spPr bwMode="auto">
              <a:xfrm>
                <a:off x="5064" y="1837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47" name="Picture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099" y="3974647"/>
              <a:ext cx="460162" cy="39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7" name="文本框 136"/>
          <p:cNvSpPr txBox="1"/>
          <p:nvPr/>
        </p:nvSpPr>
        <p:spPr>
          <a:xfrm>
            <a:off x="8315482" y="5580951"/>
            <a:ext cx="3065171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降低时延、减少网络流量</a:t>
            </a:r>
          </a:p>
        </p:txBody>
      </p:sp>
    </p:spTree>
    <p:extLst>
      <p:ext uri="{BB962C8B-B14F-4D97-AF65-F5344CB8AC3E}">
        <p14:creationId xmlns:p14="http://schemas.microsoft.com/office/powerpoint/2010/main" val="3709222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代理服务器缓存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代理服务器缓存性能分析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69</a:t>
            </a:fld>
            <a:endParaRPr kumimoji="1" lang="zh-CN" altLang="en-US" dirty="0"/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822036" y="1843169"/>
            <a:ext cx="7288401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tabLst>
                <a:tab pos="715645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530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645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页对象大小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1M bits</a:t>
            </a: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校园网络内用户向原始服务器请求对象速率为平均每秒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个请求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:15/sec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互联网访问原始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页的平均往返时延为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接入链路速率为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15Mbps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i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机构网络内带宽使用率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，接入链路的使用率接近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685800" lvl="1" indent="-32893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总的时延：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接入链路时延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机构网络时延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=  2 sec + minutes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msecs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校园网络时延以毫秒记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98269" y="1597202"/>
            <a:ext cx="3709988" cy="4303712"/>
            <a:chOff x="8298269" y="1597202"/>
            <a:chExt cx="3709988" cy="4303712"/>
          </a:xfrm>
        </p:grpSpPr>
        <p:sp>
          <p:nvSpPr>
            <p:cNvPr id="137" name="Line 2"/>
            <p:cNvSpPr>
              <a:spLocks noChangeShapeType="1"/>
            </p:cNvSpPr>
            <p:nvPr/>
          </p:nvSpPr>
          <p:spPr bwMode="auto">
            <a:xfrm>
              <a:off x="8645932" y="2527477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Text Box 50"/>
            <p:cNvSpPr txBox="1">
              <a:spLocks noChangeArrowheads="1"/>
            </p:cNvSpPr>
            <p:nvPr/>
          </p:nvSpPr>
          <p:spPr bwMode="auto">
            <a:xfrm>
              <a:off x="11131094" y="1941689"/>
              <a:ext cx="8771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Line 51"/>
            <p:cNvSpPr>
              <a:spLocks noChangeShapeType="1"/>
            </p:cNvSpPr>
            <p:nvPr/>
          </p:nvSpPr>
          <p:spPr bwMode="auto">
            <a:xfrm>
              <a:off x="9455557" y="2146477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 flipH="1">
              <a:off x="10084207" y="2184577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 flipH="1">
              <a:off x="10541407" y="2346502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 flipV="1">
              <a:off x="10703332" y="3108502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8730069" y="2140127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Text Box 70"/>
            <p:cNvSpPr txBox="1">
              <a:spLocks noChangeArrowheads="1"/>
            </p:cNvSpPr>
            <p:nvPr/>
          </p:nvSpPr>
          <p:spPr bwMode="auto">
            <a:xfrm>
              <a:off x="8892548" y="2268836"/>
              <a:ext cx="85282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</a:t>
              </a:r>
              <a:endParaRPr lang="en-US" altLang="zh-CN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  <a:endPara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71"/>
            <p:cNvSpPr/>
            <p:nvPr/>
          </p:nvSpPr>
          <p:spPr bwMode="auto">
            <a:xfrm>
              <a:off x="8310969" y="4510264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>
              <a:off x="8760232" y="4819827"/>
              <a:ext cx="8556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Line 78"/>
            <p:cNvSpPr>
              <a:spLocks noChangeShapeType="1"/>
            </p:cNvSpPr>
            <p:nvPr/>
          </p:nvSpPr>
          <p:spPr bwMode="auto">
            <a:xfrm flipH="1">
              <a:off x="9269819" y="4867452"/>
              <a:ext cx="563563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Line 79"/>
            <p:cNvSpPr>
              <a:spLocks noChangeShapeType="1"/>
            </p:cNvSpPr>
            <p:nvPr/>
          </p:nvSpPr>
          <p:spPr bwMode="auto">
            <a:xfrm flipH="1">
              <a:off x="9807982" y="4873802"/>
              <a:ext cx="149225" cy="382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Line 80"/>
            <p:cNvSpPr>
              <a:spLocks noChangeShapeType="1"/>
            </p:cNvSpPr>
            <p:nvPr/>
          </p:nvSpPr>
          <p:spPr bwMode="auto">
            <a:xfrm>
              <a:off x="10174694" y="4853164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Line 95"/>
            <p:cNvSpPr>
              <a:spLocks noChangeShapeType="1"/>
            </p:cNvSpPr>
            <p:nvPr/>
          </p:nvSpPr>
          <p:spPr bwMode="auto">
            <a:xfrm>
              <a:off x="9969907" y="3584752"/>
              <a:ext cx="0" cy="1062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 Box 97"/>
            <p:cNvSpPr txBox="1">
              <a:spLocks noChangeArrowheads="1"/>
            </p:cNvSpPr>
            <p:nvPr/>
          </p:nvSpPr>
          <p:spPr bwMode="auto">
            <a:xfrm>
              <a:off x="8476179" y="4614717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校园网络</a:t>
              </a:r>
              <a:endPara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0517734" y="4766486"/>
              <a:ext cx="7635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1Gbps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局域网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 Box 99"/>
            <p:cNvSpPr txBox="1">
              <a:spLocks noChangeArrowheads="1"/>
            </p:cNvSpPr>
            <p:nvPr/>
          </p:nvSpPr>
          <p:spPr bwMode="auto">
            <a:xfrm>
              <a:off x="9971494" y="3773664"/>
              <a:ext cx="104387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15Mbps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接入链路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7" name="Group 111"/>
            <p:cNvGrpSpPr/>
            <p:nvPr/>
          </p:nvGrpSpPr>
          <p:grpSpPr bwMode="auto">
            <a:xfrm>
              <a:off x="9553982" y="3283127"/>
              <a:ext cx="881062" cy="307975"/>
              <a:chOff x="2356" y="1300"/>
              <a:chExt cx="555" cy="194"/>
            </a:xfrm>
          </p:grpSpPr>
          <p:sp>
            <p:nvSpPr>
              <p:cNvPr id="15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61" name="Group 115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4" name="Freeform 11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Freeform 11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2" name="Line 11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Line 11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Group 120"/>
            <p:cNvGrpSpPr/>
            <p:nvPr/>
          </p:nvGrpSpPr>
          <p:grpSpPr bwMode="auto">
            <a:xfrm>
              <a:off x="9533344" y="4578527"/>
              <a:ext cx="881063" cy="307975"/>
              <a:chOff x="2356" y="1300"/>
              <a:chExt cx="555" cy="194"/>
            </a:xfrm>
          </p:grpSpPr>
          <p:sp>
            <p:nvSpPr>
              <p:cNvPr id="1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70" name="Group 124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3" name="Freeform 125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Freeform 126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1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5" name="Group 139"/>
            <p:cNvGrpSpPr/>
            <p:nvPr/>
          </p:nvGrpSpPr>
          <p:grpSpPr bwMode="auto">
            <a:xfrm>
              <a:off x="8298269" y="2075039"/>
              <a:ext cx="377825" cy="576263"/>
              <a:chOff x="4140" y="429"/>
              <a:chExt cx="1425" cy="2396"/>
            </a:xfrm>
          </p:grpSpPr>
          <p:sp>
            <p:nvSpPr>
              <p:cNvPr id="176" name="Freeform 140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Freeform 142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143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1" name="Group 145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6" name="AutoShape 14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AutoShape 14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2" name="Rectangle 14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3" name="Group 149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4" name="AutoShape 15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" name="AutoShape 15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" name="Rectangle 15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15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6" name="Group 154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2" name="AutoShape 15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AutoShape 15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7" name="Freeform 157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8" name="Group 158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0" name="AutoShape 15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AutoShape 16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9" name="Rectangle 16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162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Freeform 163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Oval 16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165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AutoShape 16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AutoShape 16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6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Oval 16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8" name="Oval 17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Rectangle 17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Group 172"/>
            <p:cNvGrpSpPr/>
            <p:nvPr/>
          </p:nvGrpSpPr>
          <p:grpSpPr bwMode="auto">
            <a:xfrm>
              <a:off x="8447494" y="5188127"/>
              <a:ext cx="525463" cy="557212"/>
              <a:chOff x="-44" y="1473"/>
              <a:chExt cx="981" cy="1105"/>
            </a:xfrm>
          </p:grpSpPr>
          <p:pic>
            <p:nvPicPr>
              <p:cNvPr id="209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Group 175"/>
            <p:cNvGrpSpPr/>
            <p:nvPr/>
          </p:nvGrpSpPr>
          <p:grpSpPr bwMode="auto">
            <a:xfrm>
              <a:off x="9212669" y="1597202"/>
              <a:ext cx="377825" cy="576262"/>
              <a:chOff x="4140" y="429"/>
              <a:chExt cx="1425" cy="2396"/>
            </a:xfrm>
          </p:grpSpPr>
          <p:sp>
            <p:nvSpPr>
              <p:cNvPr id="212" name="Freeform 176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Freeform 178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Freeform 179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7" name="Group 181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2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AutoShape 183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8" name="Rectangle 184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9" name="Group 185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0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1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0" name="Rectangle 188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Rectangle 189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2" name="Group 190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8" name="AutoShape 19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9" name="AutoShape 192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3" name="Freeform 193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4" name="Group 194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6" name="AutoShape 195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AutoShape 196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5" name="Rectangle 197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Freeform 198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Freeform 199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Oval 200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Freeform 201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AutoShape 202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AutoShape 203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Oval 204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Oval 205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06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Rectangle 207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4" name="Group 208"/>
            <p:cNvGrpSpPr/>
            <p:nvPr/>
          </p:nvGrpSpPr>
          <p:grpSpPr bwMode="auto">
            <a:xfrm>
              <a:off x="9965144" y="1628952"/>
              <a:ext cx="377825" cy="576262"/>
              <a:chOff x="4140" y="429"/>
              <a:chExt cx="1425" cy="2396"/>
            </a:xfrm>
          </p:grpSpPr>
          <p:sp>
            <p:nvSpPr>
              <p:cNvPr id="245" name="Freeform 209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Rectangle 210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Freeform 211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Freeform 212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Rectangle 213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0" name="Group 214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5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6" name="AutoShape 216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1" name="Rectangle 217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2" name="Group 218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3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3" name="Rectangle 221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Rectangle 222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Group 223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1" name="AutoShape 22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AutoShape 225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Freeform 226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227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9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0" name="AutoShape 229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8" name="Rectangle 230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Freeform 231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Freeform 232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Oval 233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Freeform 234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AutoShape 235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AutoShape 236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Oval 237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Oval 238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7" name="Oval 239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Rectangle 240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7" name="Group 241"/>
            <p:cNvGrpSpPr/>
            <p:nvPr/>
          </p:nvGrpSpPr>
          <p:grpSpPr bwMode="auto">
            <a:xfrm>
              <a:off x="10574744" y="1781352"/>
              <a:ext cx="377825" cy="576262"/>
              <a:chOff x="4140" y="429"/>
              <a:chExt cx="1425" cy="2396"/>
            </a:xfrm>
          </p:grpSpPr>
          <p:sp>
            <p:nvSpPr>
              <p:cNvPr id="278" name="Freeform 242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Rectangle 243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244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245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Rectangle 246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3" name="Group 247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8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AutoShape 249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4" name="Rectangle 250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5" name="Group 251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6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6" name="Rectangle 254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Rectangle 255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8" name="Group 256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4" name="AutoShape 25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5" name="AutoShape 258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9" name="Freeform 259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0" name="Group 260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2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3" name="AutoShape 262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1" name="Rectangle 263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Freeform 264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265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Oval 266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267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AutoShape 268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AutoShape 269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Oval 270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Oval 271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0" name="Oval 272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Rectangle 273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0" name="Group 274"/>
            <p:cNvGrpSpPr/>
            <p:nvPr/>
          </p:nvGrpSpPr>
          <p:grpSpPr bwMode="auto">
            <a:xfrm>
              <a:off x="10903357" y="2727502"/>
              <a:ext cx="377825" cy="576262"/>
              <a:chOff x="4140" y="429"/>
              <a:chExt cx="1425" cy="2396"/>
            </a:xfrm>
          </p:grpSpPr>
          <p:sp>
            <p:nvSpPr>
              <p:cNvPr id="311" name="Freeform 275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Rectangle 276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3" name="Freeform 277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Freeform 278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Rectangle 279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280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1" name="AutoShape 281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2" name="AutoShape 282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Rectangle 283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8" name="Group 284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9" name="AutoShape 28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0" name="AutoShape 286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9" name="Rectangle 287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0" name="Rectangle 288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1" name="Group 289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7" name="AutoShape 29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8" name="AutoShape 291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2" name="Freeform 292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3" name="Group 293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5" name="AutoShape 294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AutoShape 295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4" name="Rectangle 296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Freeform 297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Freeform 298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Oval 299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" name="Freeform 300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" name="AutoShape 301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AutoShape 302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303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2" name="Oval 304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3" name="Oval 305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Rectangle 306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3" name="Group 307"/>
            <p:cNvGrpSpPr/>
            <p:nvPr/>
          </p:nvGrpSpPr>
          <p:grpSpPr bwMode="auto">
            <a:xfrm>
              <a:off x="10163582" y="5145264"/>
              <a:ext cx="377825" cy="576263"/>
              <a:chOff x="4140" y="429"/>
              <a:chExt cx="1425" cy="2396"/>
            </a:xfrm>
          </p:grpSpPr>
          <p:sp>
            <p:nvSpPr>
              <p:cNvPr id="344" name="Freeform 30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5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6" name="Freeform 31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7" name="Freeform 31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49" name="Group 31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74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5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0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1" name="Group 31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2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3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2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3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4" name="Group 32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0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1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5" name="Freeform 32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6" name="Group 32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8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9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7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" name="Freeform 33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9" name="Freeform 33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0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1" name="Freeform 33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2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3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4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6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6" name="Group 340"/>
            <p:cNvGrpSpPr/>
            <p:nvPr/>
          </p:nvGrpSpPr>
          <p:grpSpPr bwMode="auto">
            <a:xfrm>
              <a:off x="8958669" y="5210352"/>
              <a:ext cx="525463" cy="557212"/>
              <a:chOff x="-44" y="1473"/>
              <a:chExt cx="981" cy="1105"/>
            </a:xfrm>
          </p:grpSpPr>
          <p:pic>
            <p:nvPicPr>
              <p:cNvPr id="377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8" name="Freeform 342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9" name="Group 343"/>
            <p:cNvGrpSpPr/>
            <p:nvPr/>
          </p:nvGrpSpPr>
          <p:grpSpPr bwMode="auto">
            <a:xfrm>
              <a:off x="9482544" y="5199239"/>
              <a:ext cx="525463" cy="557213"/>
              <a:chOff x="-44" y="1473"/>
              <a:chExt cx="981" cy="1105"/>
            </a:xfrm>
          </p:grpSpPr>
          <p:pic>
            <p:nvPicPr>
              <p:cNvPr id="380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1" name="Freeform 34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9993626" y="2264854"/>
              <a:ext cx="109656" cy="994824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 Box 98"/>
            <p:cNvSpPr txBox="1">
              <a:spLocks noChangeArrowheads="1"/>
            </p:cNvSpPr>
            <p:nvPr/>
          </p:nvSpPr>
          <p:spPr bwMode="auto">
            <a:xfrm>
              <a:off x="10063693" y="2235689"/>
              <a:ext cx="36443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rIns="360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往返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6" name="直接箭头连接符 385"/>
            <p:cNvCxnSpPr/>
            <p:nvPr/>
          </p:nvCxnSpPr>
          <p:spPr>
            <a:xfrm>
              <a:off x="9522395" y="2338549"/>
              <a:ext cx="329911" cy="931544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箭头连接符 388"/>
            <p:cNvCxnSpPr/>
            <p:nvPr/>
          </p:nvCxnSpPr>
          <p:spPr>
            <a:xfrm flipH="1">
              <a:off x="10104850" y="2445574"/>
              <a:ext cx="500107" cy="851306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/>
            <p:nvPr/>
          </p:nvCxnSpPr>
          <p:spPr>
            <a:xfrm flipH="1">
              <a:off x="10223907" y="3084861"/>
              <a:ext cx="563583" cy="185232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>
              <a:off x="8757773" y="2595744"/>
              <a:ext cx="921410" cy="728539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B8CA7D-21E0-490E-9077-A5ECDCE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800600" cy="1371597"/>
          </a:xfrm>
        </p:spPr>
        <p:txBody>
          <a:bodyPr/>
          <a:lstStyle/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zh-CN" altLang="en-US" dirty="0"/>
              <a:t>聊天工具、支付要求传输数据</a:t>
            </a:r>
            <a:r>
              <a:rPr lang="en-US" altLang="zh-CN" dirty="0"/>
              <a:t>100%</a:t>
            </a:r>
            <a:r>
              <a:rPr lang="zh-CN" altLang="en-US" dirty="0"/>
              <a:t>到达</a:t>
            </a:r>
            <a:endParaRPr lang="en-US" altLang="zh-CN" dirty="0"/>
          </a:p>
          <a:p>
            <a:pPr lvl="1"/>
            <a:r>
              <a:rPr lang="zh-CN" altLang="en-US" dirty="0"/>
              <a:t>有些应用（如语音对话）可以容忍一定数据丢失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A096B-5230-44C4-BE8C-013315FEA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CBC9ED6-EE2B-4389-92FC-FC6EF4C2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希望传输层提供的服务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352EEDB-C13B-412E-B529-9237FD05914B}"/>
              </a:ext>
            </a:extLst>
          </p:cNvPr>
          <p:cNvSpPr txBox="1">
            <a:spLocks/>
          </p:cNvSpPr>
          <p:nvPr/>
        </p:nvSpPr>
        <p:spPr bwMode="auto">
          <a:xfrm>
            <a:off x="609600" y="3886200"/>
            <a:ext cx="5486400" cy="137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低时延</a:t>
            </a:r>
            <a:endParaRPr lang="en-US" altLang="zh-CN" kern="0" dirty="0"/>
          </a:p>
          <a:p>
            <a:pPr lvl="1"/>
            <a:r>
              <a:rPr lang="zh-CN" altLang="en-US" kern="0" dirty="0"/>
              <a:t>有些应用（如在线游戏，电话会议）对延迟极端敏感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4E19183-67F6-4A5E-94E3-F7C28465C12F}"/>
              </a:ext>
            </a:extLst>
          </p:cNvPr>
          <p:cNvSpPr txBox="1">
            <a:spLocks/>
          </p:cNvSpPr>
          <p:nvPr/>
        </p:nvSpPr>
        <p:spPr bwMode="auto">
          <a:xfrm>
            <a:off x="6096000" y="1600202"/>
            <a:ext cx="5486400" cy="137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高吞吐</a:t>
            </a:r>
            <a:endParaRPr lang="en-US" altLang="zh-CN" kern="0" dirty="0"/>
          </a:p>
          <a:p>
            <a:pPr lvl="1"/>
            <a:r>
              <a:rPr lang="zh-CN" altLang="en-US" kern="0" dirty="0"/>
              <a:t>有些应用（如视频播放）有最低带宽要求，以保证服务质量</a:t>
            </a:r>
            <a:endParaRPr lang="en-US" altLang="zh-CN" kern="0" dirty="0"/>
          </a:p>
          <a:p>
            <a:pPr lvl="1"/>
            <a:r>
              <a:rPr lang="zh-CN" altLang="en-US" kern="0" dirty="0"/>
              <a:t>其他应用根据实际分配得到的带宽进行传输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49B017AA-7223-4A90-BD73-BFD2ECAA198C}"/>
              </a:ext>
            </a:extLst>
          </p:cNvPr>
          <p:cNvSpPr txBox="1">
            <a:spLocks/>
          </p:cNvSpPr>
          <p:nvPr/>
        </p:nvSpPr>
        <p:spPr bwMode="auto">
          <a:xfrm>
            <a:off x="6096000" y="3886199"/>
            <a:ext cx="5486400" cy="137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安全</a:t>
            </a:r>
            <a:endParaRPr lang="en-US" altLang="zh-CN" kern="0" dirty="0"/>
          </a:p>
          <a:p>
            <a:pPr lvl="1"/>
            <a:r>
              <a:rPr lang="zh-CN" altLang="en-US" kern="0" dirty="0"/>
              <a:t>数据加密、数据完整性</a:t>
            </a:r>
          </a:p>
        </p:txBody>
      </p:sp>
    </p:spTree>
    <p:extLst>
      <p:ext uri="{BB962C8B-B14F-4D97-AF65-F5344CB8AC3E}">
        <p14:creationId xmlns:p14="http://schemas.microsoft.com/office/powerpoint/2010/main" val="16118422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内容占位符 2">
            <a:extLst>
              <a:ext uri="{FF2B5EF4-FFF2-40B4-BE49-F238E27FC236}">
                <a16:creationId xmlns:a16="http://schemas.microsoft.com/office/drawing/2014/main" id="{516CDB1E-68EE-4260-BA09-5A9189E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代理服务器缓存性能分析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代理服务器缓存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1078046" y="1792032"/>
            <a:ext cx="70238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tabLst>
                <a:tab pos="715645" algn="l"/>
              </a:tabLs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811530" indent="-2667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tabLst>
                <a:tab pos="715645" algn="l"/>
              </a:tabLs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5645" algn="l"/>
              </a:tabLs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685800" lvl="1" indent="-32893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缓存代理访问命中率为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</a:p>
          <a:p>
            <a:pPr marL="685800" lvl="1" indent="-32893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页对象大小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1M bits</a:t>
            </a:r>
          </a:p>
          <a:p>
            <a:pPr marL="685800" lvl="1" indent="-32893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校园网络内用户向原始服务器请求对象速率为平均每秒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个请求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:15/sec</a:t>
            </a:r>
          </a:p>
          <a:p>
            <a:pPr>
              <a:lnSpc>
                <a:spcPct val="100000"/>
              </a:lnSpc>
              <a:spcBef>
                <a:spcPct val="45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i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2893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机构网络内带宽使用率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，接入链路的使用率接近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</a:p>
          <a:p>
            <a:pPr marL="685800" lvl="1" indent="-32893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总的时延：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0.6 *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+0.4 * (Web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代理命中率的延迟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5687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 0.6 (2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毫秒机构网络内延迟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+ 0.4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秒校园网络内延迟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35687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 ~ 1.2 secs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84485" y="1601788"/>
            <a:ext cx="3709988" cy="4319506"/>
            <a:chOff x="8206107" y="1601788"/>
            <a:chExt cx="3709988" cy="4319506"/>
          </a:xfrm>
        </p:grpSpPr>
        <p:sp>
          <p:nvSpPr>
            <p:cNvPr id="137" name="Line 2"/>
            <p:cNvSpPr>
              <a:spLocks noChangeShapeType="1"/>
            </p:cNvSpPr>
            <p:nvPr/>
          </p:nvSpPr>
          <p:spPr bwMode="auto">
            <a:xfrm>
              <a:off x="8553770" y="2532063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Text Box 50"/>
            <p:cNvSpPr txBox="1">
              <a:spLocks noChangeArrowheads="1"/>
            </p:cNvSpPr>
            <p:nvPr/>
          </p:nvSpPr>
          <p:spPr bwMode="auto">
            <a:xfrm>
              <a:off x="11038932" y="1946275"/>
              <a:ext cx="8771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Line 51"/>
            <p:cNvSpPr>
              <a:spLocks noChangeShapeType="1"/>
            </p:cNvSpPr>
            <p:nvPr/>
          </p:nvSpPr>
          <p:spPr bwMode="auto">
            <a:xfrm>
              <a:off x="9363395" y="2151063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 flipH="1">
              <a:off x="9992045" y="2189163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 flipH="1">
              <a:off x="10449245" y="2351088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 flipV="1">
              <a:off x="10611170" y="3113088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8637907" y="2144713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Text Box 70"/>
            <p:cNvSpPr txBox="1">
              <a:spLocks noChangeArrowheads="1"/>
            </p:cNvSpPr>
            <p:nvPr/>
          </p:nvSpPr>
          <p:spPr bwMode="auto">
            <a:xfrm>
              <a:off x="8745655" y="2273399"/>
              <a:ext cx="85282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</a:t>
              </a:r>
              <a:endParaRPr lang="en-US" altLang="zh-CN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  <a:endPara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71"/>
            <p:cNvSpPr/>
            <p:nvPr/>
          </p:nvSpPr>
          <p:spPr bwMode="auto">
            <a:xfrm>
              <a:off x="8218807" y="4514850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>
              <a:off x="8668070" y="4824413"/>
              <a:ext cx="8556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Line 78"/>
            <p:cNvSpPr>
              <a:spLocks noChangeShapeType="1"/>
            </p:cNvSpPr>
            <p:nvPr/>
          </p:nvSpPr>
          <p:spPr bwMode="auto">
            <a:xfrm flipH="1">
              <a:off x="9177657" y="4872038"/>
              <a:ext cx="563563" cy="393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Line 79"/>
            <p:cNvSpPr>
              <a:spLocks noChangeShapeType="1"/>
            </p:cNvSpPr>
            <p:nvPr/>
          </p:nvSpPr>
          <p:spPr bwMode="auto">
            <a:xfrm flipH="1">
              <a:off x="9715820" y="4878388"/>
              <a:ext cx="149225" cy="382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Line 80"/>
            <p:cNvSpPr>
              <a:spLocks noChangeShapeType="1"/>
            </p:cNvSpPr>
            <p:nvPr/>
          </p:nvSpPr>
          <p:spPr bwMode="auto">
            <a:xfrm>
              <a:off x="10082532" y="4857750"/>
              <a:ext cx="1238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Line 95"/>
            <p:cNvSpPr>
              <a:spLocks noChangeShapeType="1"/>
            </p:cNvSpPr>
            <p:nvPr/>
          </p:nvSpPr>
          <p:spPr bwMode="auto">
            <a:xfrm>
              <a:off x="9877745" y="3589338"/>
              <a:ext cx="0" cy="1062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 Box 97"/>
            <p:cNvSpPr txBox="1">
              <a:spLocks noChangeArrowheads="1"/>
            </p:cNvSpPr>
            <p:nvPr/>
          </p:nvSpPr>
          <p:spPr bwMode="auto">
            <a:xfrm>
              <a:off x="8384017" y="4619303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校园网络</a:t>
              </a:r>
              <a:endPara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0425572" y="4771072"/>
              <a:ext cx="7635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1Gbps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局域网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 Box 99"/>
            <p:cNvSpPr txBox="1">
              <a:spLocks noChangeArrowheads="1"/>
            </p:cNvSpPr>
            <p:nvPr/>
          </p:nvSpPr>
          <p:spPr bwMode="auto">
            <a:xfrm>
              <a:off x="9879332" y="3778250"/>
              <a:ext cx="104387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15Mbps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接入链路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7" name="Group 111"/>
            <p:cNvGrpSpPr/>
            <p:nvPr/>
          </p:nvGrpSpPr>
          <p:grpSpPr bwMode="auto">
            <a:xfrm>
              <a:off x="9461820" y="3287713"/>
              <a:ext cx="881062" cy="307975"/>
              <a:chOff x="2356" y="1300"/>
              <a:chExt cx="555" cy="194"/>
            </a:xfrm>
          </p:grpSpPr>
          <p:sp>
            <p:nvSpPr>
              <p:cNvPr id="15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61" name="Group 115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4" name="Freeform 116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Freeform 117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2" name="Line 11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Line 11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Group 120"/>
            <p:cNvGrpSpPr/>
            <p:nvPr/>
          </p:nvGrpSpPr>
          <p:grpSpPr bwMode="auto">
            <a:xfrm>
              <a:off x="9441182" y="4583113"/>
              <a:ext cx="881063" cy="307975"/>
              <a:chOff x="2356" y="1300"/>
              <a:chExt cx="555" cy="194"/>
            </a:xfrm>
          </p:grpSpPr>
          <p:sp>
            <p:nvSpPr>
              <p:cNvPr id="1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70" name="Group 124"/>
              <p:cNvGrpSpPr/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3" name="Freeform 125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Freeform 126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1" name="Line 12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Line 12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5" name="Group 139"/>
            <p:cNvGrpSpPr/>
            <p:nvPr/>
          </p:nvGrpSpPr>
          <p:grpSpPr bwMode="auto">
            <a:xfrm>
              <a:off x="8206107" y="2079625"/>
              <a:ext cx="377825" cy="576263"/>
              <a:chOff x="4140" y="429"/>
              <a:chExt cx="1425" cy="2396"/>
            </a:xfrm>
          </p:grpSpPr>
          <p:sp>
            <p:nvSpPr>
              <p:cNvPr id="176" name="Freeform 140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Freeform 142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143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1" name="Group 145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6" name="AutoShape 146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AutoShape 147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2" name="Rectangle 148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3" name="Group 149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4" name="AutoShape 15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" name="AutoShape 151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" name="Rectangle 152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15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6" name="Group 154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2" name="AutoShape 15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AutoShape 156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7" name="Freeform 157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8" name="Group 158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0" name="AutoShape 159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AutoShape 160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9" name="Rectangle 16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162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Freeform 163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Oval 164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165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AutoShape 166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AutoShape 16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Oval 16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Oval 16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8" name="Oval 170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Rectangle 17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8" name="Group 172"/>
            <p:cNvGrpSpPr/>
            <p:nvPr/>
          </p:nvGrpSpPr>
          <p:grpSpPr bwMode="auto">
            <a:xfrm>
              <a:off x="8355332" y="5192713"/>
              <a:ext cx="525463" cy="557212"/>
              <a:chOff x="-44" y="1473"/>
              <a:chExt cx="981" cy="1105"/>
            </a:xfrm>
          </p:grpSpPr>
          <p:pic>
            <p:nvPicPr>
              <p:cNvPr id="209" name="Picture 17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7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Group 175"/>
            <p:cNvGrpSpPr/>
            <p:nvPr/>
          </p:nvGrpSpPr>
          <p:grpSpPr bwMode="auto">
            <a:xfrm>
              <a:off x="9120507" y="1601788"/>
              <a:ext cx="377825" cy="576262"/>
              <a:chOff x="4140" y="429"/>
              <a:chExt cx="1425" cy="2396"/>
            </a:xfrm>
          </p:grpSpPr>
          <p:sp>
            <p:nvSpPr>
              <p:cNvPr id="212" name="Freeform 176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Freeform 178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Freeform 179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7" name="Group 181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2" name="AutoShape 182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AutoShape 183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8" name="Rectangle 184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9" name="Group 185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0" name="AutoShape 18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1" name="AutoShape 187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0" name="Rectangle 188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Rectangle 189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2" name="Group 190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8" name="AutoShape 191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9" name="AutoShape 192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3" name="Freeform 193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4" name="Group 194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6" name="AutoShape 195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AutoShape 196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5" name="Rectangle 197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Freeform 198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Freeform 199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Oval 200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Freeform 201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AutoShape 202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AutoShape 203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Oval 204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Oval 205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06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Rectangle 207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4" name="Group 208"/>
            <p:cNvGrpSpPr/>
            <p:nvPr/>
          </p:nvGrpSpPr>
          <p:grpSpPr bwMode="auto">
            <a:xfrm>
              <a:off x="9872982" y="1633538"/>
              <a:ext cx="377825" cy="576262"/>
              <a:chOff x="4140" y="429"/>
              <a:chExt cx="1425" cy="2396"/>
            </a:xfrm>
          </p:grpSpPr>
          <p:sp>
            <p:nvSpPr>
              <p:cNvPr id="245" name="Freeform 209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Rectangle 210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Freeform 211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Freeform 212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Rectangle 213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0" name="Group 214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5" name="AutoShape 215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6" name="AutoShape 216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1" name="Rectangle 217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2" name="Group 218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3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3" name="Rectangle 221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Rectangle 222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Group 223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1" name="AutoShape 224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AutoShape 225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Freeform 226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7" name="Group 227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9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0" name="AutoShape 229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8" name="Rectangle 230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Freeform 231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Freeform 232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Oval 233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Freeform 234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AutoShape 235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AutoShape 236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Oval 237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Oval 238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7" name="Oval 239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Rectangle 240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7" name="Group 241"/>
            <p:cNvGrpSpPr/>
            <p:nvPr/>
          </p:nvGrpSpPr>
          <p:grpSpPr bwMode="auto">
            <a:xfrm>
              <a:off x="10482582" y="1785938"/>
              <a:ext cx="377825" cy="576262"/>
              <a:chOff x="4140" y="429"/>
              <a:chExt cx="1425" cy="2396"/>
            </a:xfrm>
          </p:grpSpPr>
          <p:sp>
            <p:nvSpPr>
              <p:cNvPr id="278" name="Freeform 242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Rectangle 243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Freeform 244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Freeform 245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Rectangle 246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3" name="Group 247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8" name="AutoShape 248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9" name="AutoShape 249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4" name="Rectangle 250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5" name="Group 251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6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6" name="Rectangle 254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Rectangle 255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8" name="Group 256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4" name="AutoShape 257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5" name="AutoShape 258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9" name="Freeform 259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0" name="Group 260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2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3" name="AutoShape 262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1" name="Rectangle 263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Freeform 264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Freeform 265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Oval 266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Freeform 267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AutoShape 268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AutoShape 269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Oval 270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Oval 271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0" name="Oval 272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Rectangle 273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0" name="Group 274"/>
            <p:cNvGrpSpPr/>
            <p:nvPr/>
          </p:nvGrpSpPr>
          <p:grpSpPr bwMode="auto">
            <a:xfrm>
              <a:off x="10811195" y="2732088"/>
              <a:ext cx="377825" cy="576262"/>
              <a:chOff x="4140" y="429"/>
              <a:chExt cx="1425" cy="2396"/>
            </a:xfrm>
          </p:grpSpPr>
          <p:sp>
            <p:nvSpPr>
              <p:cNvPr id="311" name="Freeform 275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Rectangle 276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3" name="Freeform 277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Freeform 278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Rectangle 279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6" name="Group 280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1" name="AutoShape 281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2" name="AutoShape 282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" name="Rectangle 283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8" name="Group 284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9" name="AutoShape 285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0" name="AutoShape 286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9" name="Rectangle 287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0" name="Rectangle 288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1" name="Group 289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7" name="AutoShape 290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8" name="AutoShape 291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2" name="Freeform 292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3" name="Group 293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5" name="AutoShape 294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AutoShape 295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4" name="Rectangle 296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Freeform 297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6" name="Freeform 298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Oval 299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" name="Freeform 300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" name="AutoShape 301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0" name="AutoShape 302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1" name="Oval 303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2" name="Oval 304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3" name="Oval 305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4" name="Rectangle 306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6" name="Group 340"/>
            <p:cNvGrpSpPr/>
            <p:nvPr/>
          </p:nvGrpSpPr>
          <p:grpSpPr bwMode="auto">
            <a:xfrm>
              <a:off x="8866507" y="5214938"/>
              <a:ext cx="525463" cy="557212"/>
              <a:chOff x="-44" y="1473"/>
              <a:chExt cx="981" cy="1105"/>
            </a:xfrm>
          </p:grpSpPr>
          <p:pic>
            <p:nvPicPr>
              <p:cNvPr id="377" name="Picture 34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8" name="Freeform 342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9" name="Group 343"/>
            <p:cNvGrpSpPr/>
            <p:nvPr/>
          </p:nvGrpSpPr>
          <p:grpSpPr bwMode="auto">
            <a:xfrm>
              <a:off x="9390382" y="5203825"/>
              <a:ext cx="525463" cy="557213"/>
              <a:chOff x="-44" y="1473"/>
              <a:chExt cx="981" cy="1105"/>
            </a:xfrm>
          </p:grpSpPr>
          <p:pic>
            <p:nvPicPr>
              <p:cNvPr id="380" name="Picture 3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1" name="Freeform 34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2" name="Text Box 98"/>
            <p:cNvSpPr txBox="1">
              <a:spLocks noChangeArrowheads="1"/>
            </p:cNvSpPr>
            <p:nvPr/>
          </p:nvSpPr>
          <p:spPr bwMode="auto">
            <a:xfrm>
              <a:off x="10016119" y="2240172"/>
              <a:ext cx="36443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rIns="360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往返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1" name="Group 308"/>
            <p:cNvGrpSpPr/>
            <p:nvPr/>
          </p:nvGrpSpPr>
          <p:grpSpPr bwMode="auto">
            <a:xfrm>
              <a:off x="9991948" y="5210094"/>
              <a:ext cx="1682753" cy="711200"/>
              <a:chOff x="4237" y="3611"/>
              <a:chExt cx="1060" cy="448"/>
            </a:xfrm>
          </p:grpSpPr>
          <p:sp>
            <p:nvSpPr>
              <p:cNvPr id="632" name="Rectangle 307"/>
              <p:cNvSpPr>
                <a:spLocks noChangeArrowheads="1"/>
              </p:cNvSpPr>
              <p:nvPr/>
            </p:nvSpPr>
            <p:spPr bwMode="auto">
              <a:xfrm>
                <a:off x="4237" y="3611"/>
                <a:ext cx="309" cy="431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3" name="Text Box 97"/>
              <p:cNvSpPr txBox="1">
                <a:spLocks noChangeArrowheads="1"/>
              </p:cNvSpPr>
              <p:nvPr/>
            </p:nvSpPr>
            <p:spPr bwMode="auto">
              <a:xfrm>
                <a:off x="4526" y="3687"/>
                <a:ext cx="771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缓存代理</a:t>
                </a:r>
                <a:endParaRPr lang="en-US" altLang="zh-CN" sz="18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4" name="Group 307"/>
            <p:cNvGrpSpPr/>
            <p:nvPr/>
          </p:nvGrpSpPr>
          <p:grpSpPr bwMode="auto">
            <a:xfrm>
              <a:off x="10043437" y="5260975"/>
              <a:ext cx="377825" cy="576263"/>
              <a:chOff x="4140" y="429"/>
              <a:chExt cx="1425" cy="2396"/>
            </a:xfrm>
          </p:grpSpPr>
          <p:sp>
            <p:nvSpPr>
              <p:cNvPr id="635" name="Freeform 308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6" name="Rectangle 309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7" name="Freeform 310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8" name="Freeform 311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9" name="Rectangle 312"/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0" name="Group 313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65" name="AutoShape 314"/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6" name="AutoShape 315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5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41" name="Rectangle 316"/>
              <p:cNvSpPr>
                <a:spLocks noChangeArrowheads="1"/>
              </p:cNvSpPr>
              <p:nvPr/>
            </p:nvSpPr>
            <p:spPr bwMode="auto">
              <a:xfrm>
                <a:off x="4224" y="1016"/>
                <a:ext cx="599" cy="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2" name="Group 317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63" name="AutoShape 318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4" name="AutoShape 319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69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43" name="Rectangle 320"/>
              <p:cNvSpPr>
                <a:spLocks noChangeArrowheads="1"/>
              </p:cNvSpPr>
              <p:nvPr/>
            </p:nvSpPr>
            <p:spPr bwMode="auto">
              <a:xfrm>
                <a:off x="4218" y="1360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4" name="Rectangle 321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3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5" name="Group 322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61" name="AutoShape 323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2" name="AutoShape 324"/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70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46" name="Freeform 325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7" name="Group 326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9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0" name="AutoShape 328"/>
                <p:cNvSpPr>
                  <a:spLocks noChangeArrowheads="1"/>
                </p:cNvSpPr>
                <p:nvPr/>
              </p:nvSpPr>
              <p:spPr bwMode="auto">
                <a:xfrm>
                  <a:off x="629" y="2581"/>
                  <a:ext cx="694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48" name="Rectangle 329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2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9" name="Freeform 330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0" name="Freeform 331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1" name="Oval 332"/>
              <p:cNvSpPr>
                <a:spLocks noChangeArrowheads="1"/>
              </p:cNvSpPr>
              <p:nvPr/>
            </p:nvSpPr>
            <p:spPr bwMode="auto">
              <a:xfrm>
                <a:off x="5517" y="2614"/>
                <a:ext cx="48" cy="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2" name="Freeform 333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3" name="AutoShape 334"/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197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4" name="AutoShape 335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" name="Oval 336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56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6" name="Oval 337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2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7" name="Oval 338"/>
              <p:cNvSpPr>
                <a:spLocks noChangeArrowheads="1"/>
              </p:cNvSpPr>
              <p:nvPr/>
            </p:nvSpPr>
            <p:spPr bwMode="auto">
              <a:xfrm>
                <a:off x="4661" y="2383"/>
                <a:ext cx="162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8" name="Rectangle 339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46" name="直接箭头连接符 345"/>
            <p:cNvCxnSpPr/>
            <p:nvPr/>
          </p:nvCxnSpPr>
          <p:spPr>
            <a:xfrm flipH="1">
              <a:off x="9925295" y="2269869"/>
              <a:ext cx="104807" cy="1020526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>
            <a:xfrm>
              <a:off x="9410714" y="2296854"/>
              <a:ext cx="378525" cy="982875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>
              <a:endCxn id="160" idx="1"/>
            </p:cNvCxnSpPr>
            <p:nvPr/>
          </p:nvCxnSpPr>
          <p:spPr>
            <a:xfrm>
              <a:off x="8662295" y="2553985"/>
              <a:ext cx="927624" cy="763254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箭头连接符 348"/>
            <p:cNvCxnSpPr/>
            <p:nvPr/>
          </p:nvCxnSpPr>
          <p:spPr>
            <a:xfrm flipH="1">
              <a:off x="10084824" y="2417783"/>
              <a:ext cx="454148" cy="843656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349"/>
            <p:cNvCxnSpPr/>
            <p:nvPr/>
          </p:nvCxnSpPr>
          <p:spPr>
            <a:xfrm flipH="1">
              <a:off x="10177130" y="3101632"/>
              <a:ext cx="498171" cy="206210"/>
            </a:xfrm>
            <a:prstGeom prst="straightConnector1">
              <a:avLst/>
            </a:prstGeom>
            <a:ln w="25400"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630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dirty="0"/>
              <a:t>代理服务器缓存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BBF76-48B8-47C7-A13A-A4C171BE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缓存存在的困难，即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缓存与原始服务器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页一致性问题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启发式策略（较少使用）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：服务器响应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Last-Modified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Expires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询问式策略（常用）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：通过特殊的关键字头询问原始服务器，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副本是否已更新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946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缓存技术与</a:t>
            </a:r>
            <a:r>
              <a:rPr lang="en-US" altLang="zh-CN" dirty="0"/>
              <a:t>Web</a:t>
            </a:r>
            <a:r>
              <a:rPr lang="zh-CN" altLang="en-US" dirty="0"/>
              <a:t>代理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DCADF2-D44F-4825-9470-BC5B4FD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02056" cy="4525963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询问式策略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：通过特殊的关键字头询问原始服务器，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副本对应的原始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页是否已更新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827405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：在发送的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请求中指定缓存的时间，请求头包含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If-modified-since: &lt;date&gt;</a:t>
            </a:r>
          </a:p>
          <a:p>
            <a:pPr marL="827405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：如果缓存的对象是最新的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27443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在响应时无需包含该对象，响应头包含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HTTP/1.1 304 Not Modified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27443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否则服务器响应 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HTTP/1.1 200 OK  &lt;data&gt;</a:t>
            </a:r>
          </a:p>
          <a:p>
            <a:pPr>
              <a:spcBef>
                <a:spcPts val="6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原始服务器明确指令限制缓存某些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3439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服务器返回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页时，带一个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no-cache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禁止缓存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3439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需要授权访问的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页也限制缓存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72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51153" y="1355847"/>
            <a:ext cx="4321250" cy="5081063"/>
            <a:chOff x="7502956" y="1172965"/>
            <a:chExt cx="4321250" cy="5081063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502956" y="1464959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0169956" y="1453716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 kumimoji="0" sz="2000">
                  <a:latin typeface="Arial" panose="020B0604020202020204" pitchFamily="34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7673623" y="2044295"/>
              <a:ext cx="3330912" cy="4490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980010" y="1928408"/>
              <a:ext cx="2681288" cy="861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</a:t>
              </a:r>
              <a:endPara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If-modified-since: &lt;date&gt;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7673622" y="3084106"/>
              <a:ext cx="3371850" cy="4079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7960960" y="3028543"/>
              <a:ext cx="2643188" cy="8617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 </a:t>
              </a:r>
              <a:endPara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HTTP/1.1 304 Not Modified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955526" y="2371571"/>
              <a:ext cx="868680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>
                  <a:solidFill>
                    <a:srgbClr val="2A09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en-US" altLang="zh-CN" dirty="0">
                <a:solidFill>
                  <a:srgbClr val="2A09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>
                  <a:solidFill>
                    <a:srgbClr val="2A09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未修改</a:t>
              </a:r>
              <a:endParaRPr kumimoji="0" lang="en-US" altLang="zh-CN" dirty="0">
                <a:solidFill>
                  <a:srgbClr val="2A09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7583130" y="4101695"/>
              <a:ext cx="39052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7710126" y="4381097"/>
              <a:ext cx="3335348" cy="3968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984773" y="4281083"/>
              <a:ext cx="2681287" cy="954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If-modified-since: &lt;date&gt;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7673621" y="5387569"/>
              <a:ext cx="3390901" cy="437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003823" y="5332008"/>
              <a:ext cx="2643187" cy="922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 </a:t>
              </a:r>
              <a:endPara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HTTP/1.1 200 OK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&lt;data&gt;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0953065" y="4741239"/>
              <a:ext cx="868680" cy="645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 kumimoji="0">
                  <a:solidFill>
                    <a:srgbClr val="2A09B7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</a:lstStyle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已修改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34"/>
            <p:cNvGrpSpPr/>
            <p:nvPr/>
          </p:nvGrpSpPr>
          <p:grpSpPr bwMode="auto">
            <a:xfrm>
              <a:off x="11066105" y="1172965"/>
              <a:ext cx="422275" cy="685800"/>
              <a:chOff x="4140" y="429"/>
              <a:chExt cx="1425" cy="2396"/>
            </a:xfrm>
          </p:grpSpPr>
          <p:sp>
            <p:nvSpPr>
              <p:cNvPr id="25" name="Freeform 35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37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8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Group 40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5" name="AutoShape 41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4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" name="Group 44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" name="AutoShape 45"/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AutoShape 46"/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" name="Rectangle 47"/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48"/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Group 49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1" name="AutoShape 50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AutoShape 51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" name="Freeform 52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53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" name="AutoShape 54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AutoShape 55"/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Rectangle 56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57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58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59"/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60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AutoShape 6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AutoShape 62"/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63"/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Oval 64"/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65"/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66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Group 67"/>
            <p:cNvGrpSpPr/>
            <p:nvPr/>
          </p:nvGrpSpPr>
          <p:grpSpPr bwMode="auto">
            <a:xfrm>
              <a:off x="8365768" y="1217415"/>
              <a:ext cx="742950" cy="742950"/>
              <a:chOff x="-44" y="1473"/>
              <a:chExt cx="981" cy="1105"/>
            </a:xfrm>
          </p:grpSpPr>
          <p:pic>
            <p:nvPicPr>
              <p:cNvPr id="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69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8627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37398-D6CE-4B24-B647-E25309E8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服务、实体、协议、实现与优化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ADD5F-DE3E-4C39-A873-1DC322CB4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FD19B5-45DD-407C-8A35-5440C4B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930161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Cookie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7FC6B5-ECF0-44FE-8ECC-1222B68C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081360" cy="4525963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无状态协议，服务器用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保持用户状态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在响应的首部行里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set-cookie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具有唯一性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请求中使用服务器响应分配的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保存在用户的主机中，内容是服务器返回的一些附加信息，由用户主机中的浏览器管理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服务器建立后端数据库，记录用户信息，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作为关键字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58850" lvl="2" indent="-271780">
              <a:lnSpc>
                <a:spcPts val="2200"/>
              </a:lnSpc>
              <a:spcBef>
                <a:spcPts val="600"/>
              </a:spcBef>
            </a:pPr>
            <a:r>
              <a:rPr lang="zh-CN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Set-Cookie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SID=31d4d96e407aad42; Path=/; Domain=example.com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58850" lvl="2" indent="-271780">
              <a:lnSpc>
                <a:spcPts val="2200"/>
              </a:lnSpc>
              <a:spcBef>
                <a:spcPts val="600"/>
              </a:spcBef>
            </a:pPr>
            <a:r>
              <a:rPr lang="zh-CN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SID=31d4d96e407aad4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74</a:t>
            </a:fld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37623" y="1460776"/>
            <a:ext cx="4149385" cy="4792389"/>
            <a:chOff x="7654741" y="1552217"/>
            <a:chExt cx="4149385" cy="4792389"/>
          </a:xfrm>
        </p:grpSpPr>
        <p:sp>
          <p:nvSpPr>
            <p:cNvPr id="81" name="Line 4"/>
            <p:cNvSpPr>
              <a:spLocks noChangeShapeType="1"/>
            </p:cNvSpPr>
            <p:nvPr/>
          </p:nvSpPr>
          <p:spPr bwMode="auto">
            <a:xfrm>
              <a:off x="7832194" y="2372681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5"/>
            <p:cNvSpPr txBox="1">
              <a:spLocks noChangeArrowheads="1"/>
            </p:cNvSpPr>
            <p:nvPr/>
          </p:nvSpPr>
          <p:spPr bwMode="auto">
            <a:xfrm>
              <a:off x="7654741" y="1842370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10338053" y="1815858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 kumimoji="0" sz="2000">
                  <a:latin typeface="Arial" panose="020B0604020202020204" pitchFamily="34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8070319" y="2372681"/>
              <a:ext cx="268605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8076669" y="2356806"/>
              <a:ext cx="2681288" cy="368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H="1">
              <a:off x="7860769" y="2904490"/>
              <a:ext cx="3246424" cy="2968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8194144" y="2793369"/>
              <a:ext cx="2505075" cy="557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8070319" y="2756856"/>
              <a:ext cx="2687638" cy="645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请求响应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Set-cookie: #</a:t>
              </a: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7841719" y="3963356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13"/>
            <p:cNvGrpSpPr/>
            <p:nvPr/>
          </p:nvGrpSpPr>
          <p:grpSpPr bwMode="auto">
            <a:xfrm>
              <a:off x="8030632" y="3766509"/>
              <a:ext cx="2755900" cy="644525"/>
              <a:chOff x="3124" y="2762"/>
              <a:chExt cx="1689" cy="406"/>
            </a:xfrm>
          </p:grpSpPr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 Box 15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常规</a:t>
                </a:r>
                <a:r>
                  <a:rPr kumimoji="0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请求，包含</a:t>
                </a:r>
                <a:endParaRPr kumimoji="0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0" hangingPunct="0">
                  <a:spcBef>
                    <a:spcPct val="0"/>
                  </a:spcBef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Cookie: #</a:t>
                </a:r>
              </a:p>
            </p:txBody>
          </p:sp>
        </p:grp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 flipH="1">
              <a:off x="7832193" y="4534855"/>
              <a:ext cx="3286109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17"/>
            <p:cNvGrpSpPr/>
            <p:nvPr/>
          </p:nvGrpSpPr>
          <p:grpSpPr bwMode="auto">
            <a:xfrm>
              <a:off x="8030633" y="4480881"/>
              <a:ext cx="2755900" cy="368300"/>
              <a:chOff x="3268" y="2846"/>
              <a:chExt cx="1743" cy="232"/>
            </a:xfrm>
          </p:grpSpPr>
          <p:sp>
            <p:nvSpPr>
              <p:cNvPr id="9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常规</a:t>
                </a:r>
                <a:r>
                  <a:rPr kumimoji="0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请求响应</a:t>
                </a:r>
                <a:endParaRPr kumimoji="0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Line 20"/>
            <p:cNvSpPr>
              <a:spLocks noChangeShapeType="1"/>
            </p:cNvSpPr>
            <p:nvPr/>
          </p:nvSpPr>
          <p:spPr bwMode="auto">
            <a:xfrm>
              <a:off x="7813144" y="5449256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8" name="Group 21"/>
            <p:cNvGrpSpPr/>
            <p:nvPr/>
          </p:nvGrpSpPr>
          <p:grpSpPr bwMode="auto">
            <a:xfrm>
              <a:off x="8030631" y="5271459"/>
              <a:ext cx="2755893" cy="644525"/>
              <a:chOff x="3124" y="2762"/>
              <a:chExt cx="1689" cy="406"/>
            </a:xfrm>
          </p:grpSpPr>
          <p:sp>
            <p:nvSpPr>
              <p:cNvPr id="99" name="Rectangle 22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23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常规</a:t>
                </a:r>
                <a:r>
                  <a:rPr kumimoji="0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请求，包含</a:t>
                </a:r>
                <a:endParaRPr kumimoji="0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0" hangingPunct="0">
                  <a:spcBef>
                    <a:spcPct val="0"/>
                  </a:spcBef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Cookie: #</a:t>
                </a:r>
              </a:p>
            </p:txBody>
          </p:sp>
        </p:grpSp>
        <p:sp>
          <p:nvSpPr>
            <p:cNvPr id="101" name="Line 24"/>
            <p:cNvSpPr>
              <a:spLocks noChangeShapeType="1"/>
            </p:cNvSpPr>
            <p:nvPr/>
          </p:nvSpPr>
          <p:spPr bwMode="auto">
            <a:xfrm flipH="1">
              <a:off x="7841719" y="6039806"/>
              <a:ext cx="32654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25"/>
            <p:cNvGrpSpPr/>
            <p:nvPr/>
          </p:nvGrpSpPr>
          <p:grpSpPr bwMode="auto">
            <a:xfrm>
              <a:off x="8030632" y="5976306"/>
              <a:ext cx="2755901" cy="368300"/>
              <a:chOff x="3251" y="2846"/>
              <a:chExt cx="1736" cy="232"/>
            </a:xfrm>
          </p:grpSpPr>
          <p:sp>
            <p:nvSpPr>
              <p:cNvPr id="103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7"/>
              <p:cNvSpPr txBox="1">
                <a:spLocks noChangeArrowheads="1"/>
              </p:cNvSpPr>
              <p:nvPr/>
            </p:nvSpPr>
            <p:spPr bwMode="auto">
              <a:xfrm>
                <a:off x="3251" y="2846"/>
                <a:ext cx="1736" cy="2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常规</a:t>
                </a:r>
                <a:r>
                  <a:rPr kumimoji="0"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HTTP</a:t>
                </a:r>
                <a:r>
                  <a:rPr kumimoji="0"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请求响应</a:t>
                </a:r>
                <a:endParaRPr kumimoji="0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>
              <a:off x="11412258" y="2272669"/>
              <a:ext cx="0" cy="40338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29"/>
            <p:cNvGrpSpPr/>
            <p:nvPr/>
          </p:nvGrpSpPr>
          <p:grpSpPr bwMode="auto">
            <a:xfrm>
              <a:off x="11107213" y="5750887"/>
              <a:ext cx="696913" cy="400051"/>
              <a:chOff x="4961" y="3483"/>
              <a:chExt cx="439" cy="252"/>
            </a:xfrm>
          </p:grpSpPr>
          <p:sp>
            <p:nvSpPr>
              <p:cNvPr id="107" name="Rectangle 30"/>
              <p:cNvSpPr>
                <a:spLocks noChangeArrowheads="1"/>
              </p:cNvSpPr>
              <p:nvPr/>
            </p:nvSpPr>
            <p:spPr bwMode="auto">
              <a:xfrm>
                <a:off x="5040" y="3564"/>
                <a:ext cx="3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4961" y="3483"/>
                <a:ext cx="43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时间</a:t>
                </a:r>
                <a:endParaRPr kumimoji="0"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9072553" y="4850769"/>
              <a:ext cx="6477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4"/>
            <p:cNvGrpSpPr/>
            <p:nvPr/>
          </p:nvGrpSpPr>
          <p:grpSpPr bwMode="auto">
            <a:xfrm>
              <a:off x="11213715" y="1552217"/>
              <a:ext cx="422275" cy="685800"/>
              <a:chOff x="4140" y="429"/>
              <a:chExt cx="1425" cy="2396"/>
            </a:xfrm>
          </p:grpSpPr>
          <p:sp>
            <p:nvSpPr>
              <p:cNvPr id="112" name="Freeform 35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Rectangle 36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37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38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39"/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7" name="Group 40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2" name="AutoShape 41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" name="AutoShape 4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8" name="Rectangle 43"/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9" name="Group 44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0" name="AutoShape 45"/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AutoShape 46"/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0" name="Rectangle 47"/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49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8" name="AutoShape 50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51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" name="Freeform 52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4" name="Group 53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6" name="AutoShape 54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AutoShape 55"/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Sans Guilt MB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5" name="Rectangle 56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Freeform 57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Freeform 58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Oval 59"/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60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AutoShape 6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AutoShape 62"/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63"/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64"/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65"/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Rectangle 66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4" name="Group 67"/>
            <p:cNvGrpSpPr/>
            <p:nvPr/>
          </p:nvGrpSpPr>
          <p:grpSpPr bwMode="auto">
            <a:xfrm>
              <a:off x="8404168" y="1596483"/>
              <a:ext cx="742950" cy="742950"/>
              <a:chOff x="-44" y="1473"/>
              <a:chExt cx="981" cy="1105"/>
            </a:xfrm>
          </p:grpSpPr>
          <p:pic>
            <p:nvPicPr>
              <p:cNvPr id="145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Freeform 69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3 w 356"/>
                  <a:gd name="T3" fmla="*/ 144892 h 368"/>
                  <a:gd name="T4" fmla="*/ 1723142 w 356"/>
                  <a:gd name="T5" fmla="*/ 3018562 h 368"/>
                  <a:gd name="T6" fmla="*/ 379756 w 356"/>
                  <a:gd name="T7" fmla="*/ 37751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48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Cookie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75</a:t>
            </a:fld>
            <a:endParaRPr kumimoji="1" lang="zh-CN" altLang="en-US" dirty="0"/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2766254" y="1449993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8224010" y="1577239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90"/>
          <p:cNvGrpSpPr/>
          <p:nvPr/>
        </p:nvGrpSpPr>
        <p:grpSpPr bwMode="auto">
          <a:xfrm>
            <a:off x="4036082" y="4293211"/>
            <a:ext cx="3260725" cy="449263"/>
            <a:chOff x="1414" y="2663"/>
            <a:chExt cx="2054" cy="283"/>
          </a:xfrm>
        </p:grpSpPr>
        <p:sp>
          <p:nvSpPr>
            <p:cNvPr id="78" name="Line 16"/>
            <p:cNvSpPr>
              <a:spLocks noChangeShapeType="1"/>
            </p:cNvSpPr>
            <p:nvPr/>
          </p:nvSpPr>
          <p:spPr bwMode="auto">
            <a:xfrm flipH="1">
              <a:off x="1414" y="2663"/>
              <a:ext cx="2054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17"/>
            <p:cNvGrpSpPr/>
            <p:nvPr/>
          </p:nvGrpSpPr>
          <p:grpSpPr bwMode="auto">
            <a:xfrm>
              <a:off x="1553" y="2694"/>
              <a:ext cx="1743" cy="252"/>
              <a:chOff x="3268" y="2846"/>
              <a:chExt cx="1743" cy="252"/>
            </a:xfrm>
          </p:grpSpPr>
          <p:sp>
            <p:nvSpPr>
              <p:cNvPr id="148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响应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0" name="Group 94"/>
          <p:cNvGrpSpPr/>
          <p:nvPr/>
        </p:nvGrpSpPr>
        <p:grpSpPr bwMode="auto">
          <a:xfrm>
            <a:off x="3991632" y="5866856"/>
            <a:ext cx="3305175" cy="431799"/>
            <a:chOff x="1392" y="3605"/>
            <a:chExt cx="2082" cy="272"/>
          </a:xfrm>
        </p:grpSpPr>
        <p:sp>
          <p:nvSpPr>
            <p:cNvPr id="151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2" name="Group 25"/>
            <p:cNvGrpSpPr/>
            <p:nvPr/>
          </p:nvGrpSpPr>
          <p:grpSpPr bwMode="auto">
            <a:xfrm>
              <a:off x="1552" y="3625"/>
              <a:ext cx="1743" cy="252"/>
              <a:chOff x="3268" y="2846"/>
              <a:chExt cx="1743" cy="252"/>
            </a:xfrm>
          </p:grpSpPr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响应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5" name="Text Box 59"/>
          <p:cNvSpPr txBox="1">
            <a:spLocks noChangeArrowheads="1"/>
          </p:cNvSpPr>
          <p:nvPr/>
        </p:nvSpPr>
        <p:spPr bwMode="auto">
          <a:xfrm>
            <a:off x="2428650" y="2566169"/>
            <a:ext cx="1787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66"/>
          <p:cNvSpPr txBox="1">
            <a:spLocks noChangeArrowheads="1"/>
          </p:cNvSpPr>
          <p:nvPr/>
        </p:nvSpPr>
        <p:spPr bwMode="auto">
          <a:xfrm>
            <a:off x="1781832" y="4600037"/>
            <a:ext cx="2095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一周以后再次访问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57" name="Group 89"/>
          <p:cNvGrpSpPr/>
          <p:nvPr/>
        </p:nvGrpSpPr>
        <p:grpSpPr bwMode="auto">
          <a:xfrm>
            <a:off x="4001157" y="3655033"/>
            <a:ext cx="6367465" cy="820738"/>
            <a:chOff x="1392" y="2261"/>
            <a:chExt cx="4011" cy="517"/>
          </a:xfrm>
        </p:grpSpPr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1998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cookie: 1678</a:t>
              </a:r>
            </a:p>
          </p:txBody>
        </p:sp>
        <p:sp>
          <p:nvSpPr>
            <p:cNvPr id="160" name="Text Box 28"/>
            <p:cNvSpPr txBox="1">
              <a:spLocks noChangeArrowheads="1"/>
            </p:cNvSpPr>
            <p:nvPr/>
          </p:nvSpPr>
          <p:spPr bwMode="auto">
            <a:xfrm>
              <a:off x="3390" y="2332"/>
              <a:ext cx="92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指定的行动</a:t>
              </a:r>
              <a:endPara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Line 42"/>
            <p:cNvSpPr>
              <a:spLocks noChangeShapeType="1"/>
            </p:cNvSpPr>
            <p:nvPr/>
          </p:nvSpPr>
          <p:spPr bwMode="auto">
            <a:xfrm flipV="1">
              <a:off x="4228" y="2491"/>
              <a:ext cx="117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2" name="Group 83"/>
            <p:cNvGrpSpPr/>
            <p:nvPr/>
          </p:nvGrpSpPr>
          <p:grpSpPr bwMode="auto">
            <a:xfrm>
              <a:off x="4404" y="2454"/>
              <a:ext cx="886" cy="194"/>
              <a:chOff x="4404" y="2364"/>
              <a:chExt cx="886" cy="194"/>
            </a:xfrm>
          </p:grpSpPr>
          <p:sp>
            <p:nvSpPr>
              <p:cNvPr id="163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Text Box 43"/>
              <p:cNvSpPr txBox="1">
                <a:spLocks noChangeArrowheads="1"/>
              </p:cNvSpPr>
              <p:nvPr/>
            </p:nvSpPr>
            <p:spPr bwMode="auto">
              <a:xfrm>
                <a:off x="4404" y="2364"/>
                <a:ext cx="886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访问数据库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81"/>
          <p:cNvGrpSpPr/>
          <p:nvPr/>
        </p:nvGrpSpPr>
        <p:grpSpPr bwMode="auto">
          <a:xfrm>
            <a:off x="2185965" y="1918336"/>
            <a:ext cx="1786262" cy="697460"/>
            <a:chOff x="387" y="1001"/>
            <a:chExt cx="1063" cy="532"/>
          </a:xfrm>
        </p:grpSpPr>
        <p:sp>
          <p:nvSpPr>
            <p:cNvPr id="166" name="AutoShape 67"/>
            <p:cNvSpPr>
              <a:spLocks noChangeArrowheads="1"/>
            </p:cNvSpPr>
            <p:nvPr/>
          </p:nvSpPr>
          <p:spPr bwMode="auto">
            <a:xfrm>
              <a:off x="387" y="1001"/>
              <a:ext cx="1049" cy="5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Text Box 60"/>
            <p:cNvSpPr txBox="1">
              <a:spLocks noChangeArrowheads="1"/>
            </p:cNvSpPr>
            <p:nvPr/>
          </p:nvSpPr>
          <p:spPr bwMode="auto">
            <a:xfrm>
              <a:off x="529" y="1137"/>
              <a:ext cx="92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ebay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8734</a:t>
              </a:r>
            </a:p>
          </p:txBody>
        </p:sp>
      </p:grpSp>
      <p:grpSp>
        <p:nvGrpSpPr>
          <p:cNvPr id="168" name="Group 95"/>
          <p:cNvGrpSpPr/>
          <p:nvPr/>
        </p:nvGrpSpPr>
        <p:grpSpPr bwMode="auto">
          <a:xfrm>
            <a:off x="3991632" y="2172305"/>
            <a:ext cx="6376989" cy="1635124"/>
            <a:chOff x="1386" y="1327"/>
            <a:chExt cx="4017" cy="1030"/>
          </a:xfrm>
        </p:grpSpPr>
        <p:sp>
          <p:nvSpPr>
            <p:cNvPr id="169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Text Box 31"/>
            <p:cNvSpPr txBox="1">
              <a:spLocks noChangeArrowheads="1"/>
            </p:cNvSpPr>
            <p:nvPr/>
          </p:nvSpPr>
          <p:spPr bwMode="auto">
            <a:xfrm>
              <a:off x="3240" y="1390"/>
              <a:ext cx="136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Amazon </a:t>
              </a: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</a:t>
              </a:r>
              <a:r>
                <a:rPr lang="en-US" altLang="zh-CN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SID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1678 </a:t>
              </a: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给用户</a:t>
              </a:r>
              <a:endPara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2" name="Group 82"/>
            <p:cNvGrpSpPr/>
            <p:nvPr/>
          </p:nvGrpSpPr>
          <p:grpSpPr bwMode="auto">
            <a:xfrm>
              <a:off x="4375" y="1730"/>
              <a:ext cx="1028" cy="627"/>
              <a:chOff x="4375" y="1640"/>
              <a:chExt cx="1028" cy="627"/>
            </a:xfrm>
          </p:grpSpPr>
          <p:sp>
            <p:nvSpPr>
              <p:cNvPr id="173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1026" cy="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Text Box 41"/>
              <p:cNvSpPr txBox="1">
                <a:spLocks noChangeArrowheads="1"/>
              </p:cNvSpPr>
              <p:nvPr/>
            </p:nvSpPr>
            <p:spPr bwMode="auto">
              <a:xfrm>
                <a:off x="4375" y="1783"/>
                <a:ext cx="77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创建记录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6" name="Group 88"/>
          <p:cNvGrpSpPr/>
          <p:nvPr/>
        </p:nvGrpSpPr>
        <p:grpSpPr bwMode="auto">
          <a:xfrm>
            <a:off x="2018325" y="2742221"/>
            <a:ext cx="5084808" cy="1083234"/>
            <a:chOff x="-18" y="1637"/>
            <a:chExt cx="3504" cy="875"/>
          </a:xfrm>
        </p:grpSpPr>
        <p:sp>
          <p:nvSpPr>
            <p:cNvPr id="177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set-cookie: 1678 </a:t>
              </a:r>
            </a:p>
          </p:txBody>
        </p:sp>
        <p:grpSp>
          <p:nvGrpSpPr>
            <p:cNvPr id="179" name="Group 76"/>
            <p:cNvGrpSpPr/>
            <p:nvPr/>
          </p:nvGrpSpPr>
          <p:grpSpPr bwMode="auto">
            <a:xfrm>
              <a:off x="-18" y="1857"/>
              <a:ext cx="1454" cy="655"/>
              <a:chOff x="207" y="1767"/>
              <a:chExt cx="1454" cy="655"/>
            </a:xfrm>
          </p:grpSpPr>
          <p:sp>
            <p:nvSpPr>
              <p:cNvPr id="180" name="AutoShape 74"/>
              <p:cNvSpPr>
                <a:spLocks noChangeArrowheads="1"/>
              </p:cNvSpPr>
              <p:nvPr/>
            </p:nvSpPr>
            <p:spPr bwMode="auto">
              <a:xfrm>
                <a:off x="322" y="1767"/>
                <a:ext cx="1225" cy="655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Text Box 75"/>
              <p:cNvSpPr txBox="1">
                <a:spLocks noChangeArrowheads="1"/>
              </p:cNvSpPr>
              <p:nvPr/>
            </p:nvSpPr>
            <p:spPr bwMode="auto">
              <a:xfrm>
                <a:off x="207" y="1918"/>
                <a:ext cx="1454" cy="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ebay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8734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amazon 1678</a:t>
                </a:r>
              </a:p>
            </p:txBody>
          </p:sp>
        </p:grpSp>
      </p:grpSp>
      <p:grpSp>
        <p:nvGrpSpPr>
          <p:cNvPr id="182" name="Group 93"/>
          <p:cNvGrpSpPr/>
          <p:nvPr/>
        </p:nvGrpSpPr>
        <p:grpSpPr bwMode="auto">
          <a:xfrm>
            <a:off x="3963057" y="4174589"/>
            <a:ext cx="6381752" cy="1844676"/>
            <a:chOff x="1374" y="2546"/>
            <a:chExt cx="4020" cy="1162"/>
          </a:xfrm>
        </p:grpSpPr>
        <p:sp>
          <p:nvSpPr>
            <p:cNvPr id="183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cookie: 1678</a:t>
              </a:r>
            </a:p>
          </p:txBody>
        </p:sp>
        <p:sp>
          <p:nvSpPr>
            <p:cNvPr id="185" name="Text Box 29"/>
            <p:cNvSpPr txBox="1">
              <a:spLocks noChangeArrowheads="1"/>
            </p:cNvSpPr>
            <p:nvPr/>
          </p:nvSpPr>
          <p:spPr bwMode="auto">
            <a:xfrm>
              <a:off x="3422" y="3262"/>
              <a:ext cx="92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指定的行动</a:t>
              </a:r>
              <a:endParaRPr lang="en-US" altLang="zh-CN" sz="2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Line 44"/>
            <p:cNvSpPr>
              <a:spLocks noChangeShapeType="1"/>
            </p:cNvSpPr>
            <p:nvPr/>
          </p:nvSpPr>
          <p:spPr bwMode="auto">
            <a:xfrm flipV="1">
              <a:off x="4228" y="2546"/>
              <a:ext cx="116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92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访问数据库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8" name="Group 77"/>
          <p:cNvGrpSpPr/>
          <p:nvPr/>
        </p:nvGrpSpPr>
        <p:grpSpPr bwMode="auto">
          <a:xfrm>
            <a:off x="2174897" y="5037262"/>
            <a:ext cx="1781983" cy="837925"/>
            <a:chOff x="356" y="1746"/>
            <a:chExt cx="1288" cy="486"/>
          </a:xfrm>
        </p:grpSpPr>
        <p:sp>
          <p:nvSpPr>
            <p:cNvPr id="189" name="AutoShape 78"/>
            <p:cNvSpPr>
              <a:spLocks noChangeArrowheads="1"/>
            </p:cNvSpPr>
            <p:nvPr/>
          </p:nvSpPr>
          <p:spPr bwMode="auto">
            <a:xfrm>
              <a:off x="364" y="1746"/>
              <a:ext cx="1261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Text Box 79"/>
            <p:cNvSpPr txBox="1">
              <a:spLocks noChangeArrowheads="1"/>
            </p:cNvSpPr>
            <p:nvPr/>
          </p:nvSpPr>
          <p:spPr bwMode="auto">
            <a:xfrm>
              <a:off x="356" y="1862"/>
              <a:ext cx="12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ebay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8734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amazon 1678</a:t>
              </a:r>
            </a:p>
          </p:txBody>
        </p:sp>
      </p:grpSp>
      <p:sp>
        <p:nvSpPr>
          <p:cNvPr id="191" name="Text Box 80"/>
          <p:cNvSpPr txBox="1">
            <a:spLocks noChangeArrowheads="1"/>
          </p:cNvSpPr>
          <p:nvPr/>
        </p:nvSpPr>
        <p:spPr bwMode="auto">
          <a:xfrm>
            <a:off x="9990796" y="310887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AutoShape 327"/>
          <p:cNvSpPr>
            <a:spLocks noChangeArrowheads="1"/>
          </p:cNvSpPr>
          <p:nvPr/>
        </p:nvSpPr>
        <p:spPr bwMode="auto">
          <a:xfrm>
            <a:off x="10393909" y="350898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Sans Guilt MB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3" name="Group 63"/>
          <p:cNvGrpSpPr/>
          <p:nvPr/>
        </p:nvGrpSpPr>
        <p:grpSpPr bwMode="auto">
          <a:xfrm>
            <a:off x="7656051" y="1427673"/>
            <a:ext cx="411162" cy="771525"/>
            <a:chOff x="4140" y="429"/>
            <a:chExt cx="1425" cy="2396"/>
          </a:xfrm>
        </p:grpSpPr>
        <p:sp>
          <p:nvSpPr>
            <p:cNvPr id="194" name="Freeform 64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13 h 2742"/>
                <a:gd name="T6" fmla="*/ 0 w 354"/>
                <a:gd name="T7" fmla="*/ 1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66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1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67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9" name="Group 69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4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0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1" name="Group 73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2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2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4" name="Group 78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0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Freeform 81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82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8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7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86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87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89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6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6" name="Group 96"/>
          <p:cNvGrpSpPr/>
          <p:nvPr/>
        </p:nvGrpSpPr>
        <p:grpSpPr bwMode="auto">
          <a:xfrm>
            <a:off x="3597932" y="1321993"/>
            <a:ext cx="687388" cy="731838"/>
            <a:chOff x="-44" y="1473"/>
            <a:chExt cx="981" cy="1105"/>
          </a:xfrm>
        </p:grpSpPr>
        <p:pic>
          <p:nvPicPr>
            <p:cNvPr id="2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452553 w 356"/>
                <a:gd name="T3" fmla="*/ 144892 h 368"/>
                <a:gd name="T4" fmla="*/ 1723142 w 356"/>
                <a:gd name="T5" fmla="*/ 3018562 h 368"/>
                <a:gd name="T6" fmla="*/ 379756 w 356"/>
                <a:gd name="T7" fmla="*/ 37751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2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B5CAD-27BA-47F3-88A0-337C59D2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69A4F-CA45-47A5-B3A5-857B1578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域指明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来自何方，每个域为每个客户分配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有数量限制</a:t>
            </a:r>
            <a:endParaRPr lang="en-US" altLang="zh-CN" sz="1600" dirty="0">
              <a:solidFill>
                <a:srgbClr val="2A09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路径标明服务器的文件树中哪些部分可以使用该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endParaRPr lang="en-US" altLang="zh-CN" sz="20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内容采用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“名字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的形式，是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存放内容的地方，可以达到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容量，内容只是字符串，不是可执行程序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8500" lvl="1" indent="-34290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安全指示浏览器只向使用安全传输连接的服务器返回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3AD2-A07E-4EF9-BA4B-61E271829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BF5A3-FF6C-4F71-AD33-3AB999D5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14" y="4100654"/>
            <a:ext cx="9428571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9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2C68A3-028E-420D-A4F3-E8598B86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的隐私问题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WWW</a:t>
            </a:r>
            <a:r>
              <a:rPr lang="zh-CN" altLang="en-US" dirty="0"/>
              <a:t>服务的交互性（可记录？可认证？个性化服务？安全性？）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Cookies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如何控制注册或付费用户？如何跟踪购物车里的内容？如何提供个性化的服务？</a:t>
            </a:r>
            <a:endParaRPr lang="en-US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安全性：</a:t>
            </a:r>
            <a:r>
              <a:rPr lang="en-US" altLang="zh-CN" dirty="0"/>
              <a:t>HTTPS</a:t>
            </a:r>
            <a:r>
              <a:rPr lang="zh-CN" altLang="en-US" dirty="0"/>
              <a:t>与</a:t>
            </a:r>
            <a:r>
              <a:rPr lang="en-US" altLang="zh-CN" dirty="0"/>
              <a:t>SSL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A88C4E93-70BA-3844-8657-1E5F75DAD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77</a:t>
            </a:fld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3406" y="598795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Cookies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的可能表现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3514725"/>
            <a:ext cx="10077450" cy="24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88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的隐私问题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39D4D-7AFB-414F-A390-6DF2F498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技术是把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双刃剑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，能分析用户喜好，向用户进行个性化推荐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在某网站标识用户信息，查找用户以前浏览网站记录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记录用户购物清单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可以保存内容，跟踪用户浏览网站的喜好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技术是把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双刃剑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，也能跟踪用户网络浏览痕迹，泄露用户隐私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(Python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browser cookie3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库，可以读取主机所有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跟踪用户以前浏览过哪些网站，跟踪用户频繁浏览哪类网站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收集用户信息，用户网络交互时关注的关键词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，伪造用户请求（爬虫技术）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容易嵌入间谍程序，这是个误区，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文件保存的只是文本串，没有可执行程序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用户可以设置浏览器限制使用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228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其他安全问题：访问安全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D7098-1E9E-4948-9779-570F0B02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访问安全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并非所有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页都会向公众开放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服务器可以限定客户端访问的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地址空间，比如限制只向公司内部员工开放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服务器将设置限制访问规则的文件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htaccess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放置在被限制访问的页面所在的目录，客户端访问时进行规则匹配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认证方法：在浏览器客户端的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请求中给出“用户名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密码”，服务器进行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2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4D04E3-2B3A-435A-949B-3EEBAA10E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546B89F-59F3-4BD7-9CAB-6184863A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希望传输层提供的服务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EAD81E-BCDB-40C9-9CB9-FA702AF8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1749426"/>
            <a:ext cx="25415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application</a:t>
            </a:r>
            <a:endParaRPr lang="en-US" altLang="zh-CN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text messaging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757F1DB-E9BF-4FE8-B638-D291A84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6" y="1752601"/>
            <a:ext cx="15668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data loss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 loss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85B455F-6895-4C46-8EB0-9457ADAA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9" y="1751014"/>
            <a:ext cx="25749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elastic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F8EE449-2582-4EE9-A5A5-557FB900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1752600"/>
            <a:ext cx="266541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delay sensitive</a:t>
            </a: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yes, 100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err="1"/>
              <a:t>msec</a:t>
            </a:r>
            <a:endParaRPr lang="en-US" altLang="ja-JP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yes, 100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err="1"/>
              <a:t>msec</a:t>
            </a:r>
            <a:endParaRPr lang="en-US" altLang="ja-JP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yes and no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508D921-8A99-4967-BC6D-A699FDA77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238" y="2133601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750E3C2D-A440-4DAF-99BD-66DE2AAA11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1726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CAFE261-D62A-41A6-9FD1-AE0DCCBED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1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D4CB2F7-A2C5-497A-BABF-C17D2952C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0776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527A842C-7FBB-4B2C-A8DB-D48D328B0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826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9FD1076-8340-48E7-8AE8-8E81E45BB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1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4B302013-7966-464D-9441-F5E384649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1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B95B2A78-DF18-4D30-8F63-0AD4D715F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1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433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其他安全问题：访问安全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FCDD2-B7A8-4FB5-A213-EC8A1E67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674742" cy="4525963"/>
          </a:xfrm>
        </p:spPr>
        <p:txBody>
          <a:bodyPr/>
          <a:lstStyle/>
          <a:p>
            <a:pPr algn="just">
              <a:lnSpc>
                <a:spcPts val="33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无状态：客户端需要在每个请求中携带认证信息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认证方法：通常在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请求中使用“用户名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每个请求头中包含关键字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authorization:</a:t>
            </a:r>
            <a:r>
              <a:rPr lang="zh-CN" altLang="en-US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11505" lvl="1" indent="-342900" algn="just">
              <a:lnSpc>
                <a:spcPts val="33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如果请求头中无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authorization: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，则服务器拒绝访问，并在响应头中包含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WWW authenticate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80</a:t>
            </a:fld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791111" y="1580792"/>
            <a:ext cx="4196136" cy="4742125"/>
            <a:chOff x="7582103" y="1580792"/>
            <a:chExt cx="4196136" cy="4742125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7759556" y="2350992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7582103" y="1815254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</a:t>
              </a:r>
              <a:endParaRPr kumimoji="0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0265415" y="1794169"/>
              <a:ext cx="944880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 kumimoji="0" sz="2000">
                  <a:latin typeface="Arial" panose="020B0604020202020204" pitchFamily="34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997681" y="2350992"/>
              <a:ext cx="268605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8004031" y="2335117"/>
              <a:ext cx="2681288" cy="368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7788131" y="2882801"/>
              <a:ext cx="3246424" cy="2968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8121506" y="2771680"/>
              <a:ext cx="2505075" cy="557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7997681" y="2735167"/>
              <a:ext cx="2687638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401: authorization req.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WWW authenticate: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769081" y="3941667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8059158" y="3790858"/>
              <a:ext cx="2574784" cy="557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7957994" y="3744820"/>
              <a:ext cx="2755900" cy="644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请求，包含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Authorization: &lt;cred&gt;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59555" y="4513166"/>
              <a:ext cx="3286109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80131" y="4475067"/>
              <a:ext cx="2675263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957995" y="4459192"/>
              <a:ext cx="2755900" cy="368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请求响应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7740506" y="5427567"/>
              <a:ext cx="3305175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8059157" y="5295808"/>
              <a:ext cx="2574777" cy="557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7957993" y="5249770"/>
              <a:ext cx="2755893" cy="644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请求，包含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Authorization: &lt;cred&gt;</a:t>
              </a:r>
              <a:endParaRPr kumimoji="0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7769081" y="6018117"/>
              <a:ext cx="32654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8007207" y="5970492"/>
              <a:ext cx="2686051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7957994" y="5954617"/>
              <a:ext cx="2755901" cy="368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常规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HTTP</a:t>
              </a:r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请求响应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1426681" y="2276381"/>
              <a:ext cx="0" cy="4008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11159987" y="5857780"/>
              <a:ext cx="5715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11080612" y="5754592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</a:t>
              </a:r>
              <a:endPara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5"/>
            <p:cNvSpPr/>
            <p:nvPr/>
          </p:nvSpPr>
          <p:spPr bwMode="auto">
            <a:xfrm>
              <a:off x="11544559" y="1581937"/>
              <a:ext cx="83862" cy="654315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13 h 2742"/>
                <a:gd name="T6" fmla="*/ 0 w 354"/>
                <a:gd name="T7" fmla="*/ 1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11229260" y="1580792"/>
              <a:ext cx="311150" cy="654029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7"/>
            <p:cNvSpPr/>
            <p:nvPr/>
          </p:nvSpPr>
          <p:spPr bwMode="auto">
            <a:xfrm>
              <a:off x="11560265" y="1621150"/>
              <a:ext cx="50080" cy="605370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1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38"/>
            <p:cNvSpPr/>
            <p:nvPr/>
          </p:nvSpPr>
          <p:spPr bwMode="auto">
            <a:xfrm>
              <a:off x="11549300" y="1927413"/>
              <a:ext cx="77936" cy="54097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11231038" y="1656928"/>
              <a:ext cx="177800" cy="125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40"/>
            <p:cNvGrpSpPr/>
            <p:nvPr/>
          </p:nvGrpSpPr>
          <p:grpSpPr bwMode="auto">
            <a:xfrm>
              <a:off x="11390762" y="1649200"/>
              <a:ext cx="172170" cy="41503"/>
              <a:chOff x="614" y="2568"/>
              <a:chExt cx="725" cy="139"/>
            </a:xfrm>
          </p:grpSpPr>
          <p:sp>
            <p:nvSpPr>
              <p:cNvPr id="74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11235780" y="1749094"/>
              <a:ext cx="176318" cy="143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44"/>
            <p:cNvGrpSpPr/>
            <p:nvPr/>
          </p:nvGrpSpPr>
          <p:grpSpPr bwMode="auto">
            <a:xfrm>
              <a:off x="11390169" y="1742510"/>
              <a:ext cx="172170" cy="38354"/>
              <a:chOff x="614" y="2568"/>
              <a:chExt cx="725" cy="139"/>
            </a:xfrm>
          </p:grpSpPr>
          <p:sp>
            <p:nvSpPr>
              <p:cNvPr id="72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1232520" y="1845838"/>
              <a:ext cx="177800" cy="143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1235780" y="1931706"/>
              <a:ext cx="177800" cy="143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Group 49"/>
            <p:cNvGrpSpPr/>
            <p:nvPr/>
          </p:nvGrpSpPr>
          <p:grpSpPr bwMode="auto">
            <a:xfrm>
              <a:off x="11386613" y="1923692"/>
              <a:ext cx="172466" cy="43220"/>
              <a:chOff x="614" y="2568"/>
              <a:chExt cx="725" cy="139"/>
            </a:xfrm>
          </p:grpSpPr>
          <p:sp>
            <p:nvSpPr>
              <p:cNvPr id="70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Freeform 52"/>
            <p:cNvSpPr/>
            <p:nvPr/>
          </p:nvSpPr>
          <p:spPr bwMode="auto">
            <a:xfrm>
              <a:off x="11550486" y="1845552"/>
              <a:ext cx="77936" cy="53811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53"/>
            <p:cNvGrpSpPr/>
            <p:nvPr/>
          </p:nvGrpSpPr>
          <p:grpSpPr bwMode="auto">
            <a:xfrm>
              <a:off x="11387799" y="1837824"/>
              <a:ext cx="172466" cy="39786"/>
              <a:chOff x="614" y="2568"/>
              <a:chExt cx="725" cy="139"/>
            </a:xfrm>
          </p:grpSpPr>
          <p:sp>
            <p:nvSpPr>
              <p:cNvPr id="68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Sans Guilt MB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zh-CN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1538929" y="1580792"/>
              <a:ext cx="20743" cy="65574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11557598" y="1746231"/>
              <a:ext cx="70231" cy="60966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11558487" y="1652635"/>
              <a:ext cx="72305" cy="68694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1618346" y="2204767"/>
              <a:ext cx="14224" cy="286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1554634" y="2206198"/>
              <a:ext cx="72602" cy="57245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AutoShape 61"/>
            <p:cNvSpPr>
              <a:spLocks noChangeArrowheads="1"/>
            </p:cNvSpPr>
            <p:nvPr/>
          </p:nvSpPr>
          <p:spPr bwMode="auto">
            <a:xfrm>
              <a:off x="11210295" y="2223658"/>
              <a:ext cx="355600" cy="429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AutoShape 62"/>
            <p:cNvSpPr>
              <a:spLocks noChangeArrowheads="1"/>
            </p:cNvSpPr>
            <p:nvPr/>
          </p:nvSpPr>
          <p:spPr bwMode="auto">
            <a:xfrm>
              <a:off x="11229260" y="2233390"/>
              <a:ext cx="317373" cy="2375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1259486" y="2139507"/>
              <a:ext cx="47710" cy="4121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313419" y="2139507"/>
              <a:ext cx="45932" cy="412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1364388" y="2139507"/>
              <a:ext cx="47710" cy="3978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1483218" y="1984086"/>
              <a:ext cx="25485" cy="21753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Sans Guilt MB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44827" y="1633784"/>
              <a:ext cx="74295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69"/>
            <p:cNvSpPr/>
            <p:nvPr/>
          </p:nvSpPr>
          <p:spPr bwMode="auto">
            <a:xfrm flipH="1">
              <a:off x="8761395" y="1705053"/>
              <a:ext cx="361251" cy="340211"/>
            </a:xfrm>
            <a:custGeom>
              <a:avLst/>
              <a:gdLst>
                <a:gd name="T0" fmla="*/ 0 w 356"/>
                <a:gd name="T1" fmla="*/ 0 h 368"/>
                <a:gd name="T2" fmla="*/ 1452553 w 356"/>
                <a:gd name="T3" fmla="*/ 144892 h 368"/>
                <a:gd name="T4" fmla="*/ 1723142 w 356"/>
                <a:gd name="T5" fmla="*/ 3018562 h 368"/>
                <a:gd name="T6" fmla="*/ 379756 w 356"/>
                <a:gd name="T7" fmla="*/ 37751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45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EBD0D4-9119-4047-8196-BCD46AF6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服务、实体、协议、实现与优化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3200" dirty="0"/>
          </a:p>
          <a:p>
            <a:r>
              <a:rPr lang="zh-CN" altLang="en-US" sz="3200" dirty="0"/>
              <a:t>阅读：教材</a:t>
            </a:r>
            <a:r>
              <a:rPr lang="en-US" altLang="zh-CN" sz="3200" dirty="0"/>
              <a:t>2.1</a:t>
            </a:r>
            <a:r>
              <a:rPr lang="zh-CN" altLang="en-US" sz="3200" dirty="0"/>
              <a:t>，</a:t>
            </a:r>
            <a:r>
              <a:rPr lang="en-US" altLang="zh-CN" sz="3200" dirty="0"/>
              <a:t>2.2</a:t>
            </a:r>
            <a:endParaRPr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A6D6D5-29B7-486D-999C-A6EC657FD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28D27F8-97D9-4AB9-ADB7-C15AE906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8200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45A463-772A-41CF-A5E2-F7A35FA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传输层提供</a:t>
            </a:r>
            <a:r>
              <a:rPr lang="en-US" altLang="zh-CN" dirty="0"/>
              <a:t>2</a:t>
            </a:r>
            <a:r>
              <a:rPr lang="zh-CN" altLang="en-US" dirty="0"/>
              <a:t>类服务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1CE80F-4A96-4294-BA04-E5E52A95F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4A5EEDD-B930-4DB6-8363-D83594DD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实际传输层提供的服务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908A52-F3B1-4795-900B-7CCA18BBE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19451"/>
            <a:ext cx="457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面向连接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：传输前建立连接</a:t>
            </a:r>
            <a:endParaRPr lang="en-US" altLang="zh-CN" sz="2000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可靠传输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：丢包重传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有序传输</a:t>
            </a:r>
            <a:endParaRPr lang="en-US" altLang="zh-CN" sz="2000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：防止接收方过载</a:t>
            </a:r>
            <a:endParaRPr lang="en-US" altLang="ja-JP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拥塞控制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：防止网络核心过载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无法保证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：延迟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355A3C-C284-420F-9BBD-5935AA62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19451"/>
            <a:ext cx="5410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2000" i="1" kern="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</a:t>
            </a:r>
            <a:endParaRPr lang="en-US" altLang="zh-CN" sz="2000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不可靠传输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：可能丢包，丢包也无法回复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无法保证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：可靠性、顺序、流量控制、拥塞控制、延迟、吞吐量、安全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问题：为什么还会有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</a:p>
          <a:p>
            <a:pPr lvl="1"/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简单、性能比</a:t>
            </a:r>
            <a:r>
              <a:rPr lang="en-US" altLang="zh-CN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好、有些应用可以采用</a:t>
            </a:r>
            <a:endParaRPr lang="en-US" altLang="zh-CN" sz="17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3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74850a-73d6-443b-9c3a-2e165ac130aa}"/>
  <p:tag name="TABLE_ENDDRAG_ORIGIN_RECT" val="705*236"/>
  <p:tag name="TABLE_ENDDRAG_RECT" val="133*255*705*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3815d8-bc8b-4754-9e4b-c6f6d3e1668b}"/>
  <p:tag name="TABLE_ENDDRAG_ORIGIN_RECT" val="887*223"/>
  <p:tag name="TABLE_ENDDRAG_RECT" val="30*113*887*2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89eab3-53d9-412a-a002-0514a40e03ee}"/>
  <p:tag name="TABLE_ENDDRAG_ORIGIN_RECT" val="760*370"/>
  <p:tag name="TABLE_ENDDRAG_RECT" val="106*128*760*370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</TotalTime>
  <Words>6638</Words>
  <Application>Microsoft Office PowerPoint</Application>
  <PresentationFormat>宽屏</PresentationFormat>
  <Paragraphs>1365</Paragraphs>
  <Slides>81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5" baseType="lpstr">
      <vt:lpstr>ＭＳ Ｐゴシック</vt:lpstr>
      <vt:lpstr>ZapfDingbats</vt:lpstr>
      <vt:lpstr>等线</vt:lpstr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Default Design</vt:lpstr>
      <vt:lpstr>Microsoft Visio Drawing</vt:lpstr>
      <vt:lpstr>计算机网络-2024年秋</vt:lpstr>
      <vt:lpstr>应用层学习目标</vt:lpstr>
      <vt:lpstr>目录</vt:lpstr>
      <vt:lpstr>计算机程序 VS 网络应用层</vt:lpstr>
      <vt:lpstr>典型的应用层服务</vt:lpstr>
      <vt:lpstr>应用层与下层网络（传输层）接口</vt:lpstr>
      <vt:lpstr>希望传输层提供的服务</vt:lpstr>
      <vt:lpstr>希望传输层提供的服务</vt:lpstr>
      <vt:lpstr>实际传输层提供的服务</vt:lpstr>
      <vt:lpstr>网络应用层的好处</vt:lpstr>
      <vt:lpstr>网络应用层的好处</vt:lpstr>
      <vt:lpstr>应用层的通信实体</vt:lpstr>
      <vt:lpstr>应用程序的组织架构</vt:lpstr>
      <vt:lpstr>客户/服务器（C/S, Client/Server）方式</vt:lpstr>
      <vt:lpstr>客户/服务器（C/S, Client/Server）方式</vt:lpstr>
      <vt:lpstr>客户/服务器（C/S, Client/Server）方式</vt:lpstr>
      <vt:lpstr>C/S方式的分类</vt:lpstr>
      <vt:lpstr>服务器进程工作方式：循环方式</vt:lpstr>
      <vt:lpstr>服务器进程工作方式：无连接的循环方式</vt:lpstr>
      <vt:lpstr>服务器进程工作方式：面向连接的并发方式</vt:lpstr>
      <vt:lpstr>服务器进程工作方式：面向连接的并发方式</vt:lpstr>
      <vt:lpstr>服务器进程工作方式：面向连接的循环方式</vt:lpstr>
      <vt:lpstr>服务器进程工作方式：无连接的并发方式？</vt:lpstr>
      <vt:lpstr>4种服务器进程工作方式对比</vt:lpstr>
      <vt:lpstr>对等（P2P，Peer to Peer）方式</vt:lpstr>
      <vt:lpstr>对等（P2P，Peer to Peer）方式</vt:lpstr>
      <vt:lpstr>P2P实体的特征</vt:lpstr>
      <vt:lpstr>应用层协议</vt:lpstr>
      <vt:lpstr>应用层协议</vt:lpstr>
      <vt:lpstr>常见的应用层协议</vt:lpstr>
      <vt:lpstr>目录</vt:lpstr>
      <vt:lpstr>WWW体系结构与协议</vt:lpstr>
      <vt:lpstr>WWW体系结构与协议</vt:lpstr>
      <vt:lpstr>统一资源定位器URLs</vt:lpstr>
      <vt:lpstr>Web对象</vt:lpstr>
      <vt:lpstr>静态Web与HTML</vt:lpstr>
      <vt:lpstr>HTML文档与静态网页</vt:lpstr>
      <vt:lpstr>HTML和XML</vt:lpstr>
      <vt:lpstr>动态Web概述</vt:lpstr>
      <vt:lpstr>动态Web技术：通用网关接口CGI</vt:lpstr>
      <vt:lpstr>动态Web技术：通用网关接口CGI</vt:lpstr>
      <vt:lpstr>动态Web技术：脚本语言+数据库技术</vt:lpstr>
      <vt:lpstr>动态Web的执行</vt:lpstr>
      <vt:lpstr>典型的Web技术：LAMP – 服务器软件集合</vt:lpstr>
      <vt:lpstr>典型的Web技术：AJAX – 开发方法</vt:lpstr>
      <vt:lpstr>目录</vt:lpstr>
      <vt:lpstr>HTTP：访问Web资源的协议</vt:lpstr>
      <vt:lpstr>HTTP发展现状</vt:lpstr>
      <vt:lpstr>HTTP1.0执行过程</vt:lpstr>
      <vt:lpstr>非持久连接和持久连接 (HTTP1.x)</vt:lpstr>
      <vt:lpstr>HTTP 1.x比较</vt:lpstr>
      <vt:lpstr>HTTP 2</vt:lpstr>
      <vt:lpstr>HTTP 3</vt:lpstr>
      <vt:lpstr>目录</vt:lpstr>
      <vt:lpstr>HTTP请求报文结构</vt:lpstr>
      <vt:lpstr>HTTP请求报文结构：方法</vt:lpstr>
      <vt:lpstr>HTTP请求报文结构：具体方法</vt:lpstr>
      <vt:lpstr>HTTP请求报文结构：版本</vt:lpstr>
      <vt:lpstr>HTTP请求报文结构：URL</vt:lpstr>
      <vt:lpstr>HTTP请求报文结构：URL</vt:lpstr>
      <vt:lpstr>GET与POST方法的比较</vt:lpstr>
      <vt:lpstr>HTTP响应报文结构</vt:lpstr>
      <vt:lpstr>HTTP响应报文：状态码</vt:lpstr>
      <vt:lpstr>Wireshark捕获的Web访问过程</vt:lpstr>
      <vt:lpstr>目录</vt:lpstr>
      <vt:lpstr>Web缓存技术与Web代理</vt:lpstr>
      <vt:lpstr>浏览器缓存</vt:lpstr>
      <vt:lpstr>代理服务器缓存</vt:lpstr>
      <vt:lpstr>代理服务器缓存</vt:lpstr>
      <vt:lpstr>代理服务器缓存</vt:lpstr>
      <vt:lpstr>代理服务器缓存</vt:lpstr>
      <vt:lpstr>Web缓存技术与Web代理</vt:lpstr>
      <vt:lpstr>目录</vt:lpstr>
      <vt:lpstr>Cookie</vt:lpstr>
      <vt:lpstr>Cookie</vt:lpstr>
      <vt:lpstr>Cookie</vt:lpstr>
      <vt:lpstr>Cookie的隐私问题</vt:lpstr>
      <vt:lpstr>Cookie的隐私问题</vt:lpstr>
      <vt:lpstr>Web其他安全问题：访问安全</vt:lpstr>
      <vt:lpstr>Web其他安全问题：访问安全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DELL</cp:lastModifiedBy>
  <cp:revision>2085</cp:revision>
  <dcterms:created xsi:type="dcterms:W3CDTF">2016-06-13T18:10:06Z</dcterms:created>
  <dcterms:modified xsi:type="dcterms:W3CDTF">2024-09-14T02:43:29Z</dcterms:modified>
</cp:coreProperties>
</file>